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1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4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5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93" r:id="rId1"/>
  </p:sldMasterIdLst>
  <p:notesMasterIdLst>
    <p:notesMasterId r:id="rId43"/>
  </p:notesMasterIdLst>
  <p:handoutMasterIdLst>
    <p:handoutMasterId r:id="rId44"/>
  </p:handoutMasterIdLst>
  <p:sldIdLst>
    <p:sldId id="256" r:id="rId2"/>
    <p:sldId id="484" r:id="rId3"/>
    <p:sldId id="485" r:id="rId4"/>
    <p:sldId id="486" r:id="rId5"/>
    <p:sldId id="463" r:id="rId6"/>
    <p:sldId id="435" r:id="rId7"/>
    <p:sldId id="487" r:id="rId8"/>
    <p:sldId id="493" r:id="rId9"/>
    <p:sldId id="494" r:id="rId10"/>
    <p:sldId id="488" r:id="rId11"/>
    <p:sldId id="489" r:id="rId12"/>
    <p:sldId id="492" r:id="rId13"/>
    <p:sldId id="509" r:id="rId14"/>
    <p:sldId id="495" r:id="rId15"/>
    <p:sldId id="497" r:id="rId16"/>
    <p:sldId id="496" r:id="rId17"/>
    <p:sldId id="506" r:id="rId18"/>
    <p:sldId id="504" r:id="rId19"/>
    <p:sldId id="502" r:id="rId20"/>
    <p:sldId id="498" r:id="rId21"/>
    <p:sldId id="503" r:id="rId22"/>
    <p:sldId id="433" r:id="rId23"/>
    <p:sldId id="431" r:id="rId24"/>
    <p:sldId id="432" r:id="rId25"/>
    <p:sldId id="480" r:id="rId26"/>
    <p:sldId id="442" r:id="rId27"/>
    <p:sldId id="443" r:id="rId28"/>
    <p:sldId id="511" r:id="rId29"/>
    <p:sldId id="444" r:id="rId30"/>
    <p:sldId id="427" r:id="rId31"/>
    <p:sldId id="467" r:id="rId32"/>
    <p:sldId id="510" r:id="rId33"/>
    <p:sldId id="482" r:id="rId34"/>
    <p:sldId id="424" r:id="rId35"/>
    <p:sldId id="425" r:id="rId36"/>
    <p:sldId id="426" r:id="rId37"/>
    <p:sldId id="512" r:id="rId38"/>
    <p:sldId id="507" r:id="rId39"/>
    <p:sldId id="513" r:id="rId40"/>
    <p:sldId id="514" r:id="rId41"/>
    <p:sldId id="515" r:id="rId42"/>
  </p:sldIdLst>
  <p:sldSz cx="9144000" cy="6858000" type="screen4x3"/>
  <p:notesSz cx="7099300" cy="10234613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1pPr>
    <a:lvl2pPr marL="457200" algn="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2pPr>
    <a:lvl3pPr marL="914400" algn="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3pPr>
    <a:lvl4pPr marL="1371600" algn="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4pPr>
    <a:lvl5pPr marL="1828800" algn="r" rtl="0" eaLnBrk="0" fontAlgn="base" hangingPunct="0">
      <a:spcBef>
        <a:spcPct val="0"/>
      </a:spcBef>
      <a:spcAft>
        <a:spcPct val="0"/>
      </a:spcAft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7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3399"/>
    <a:srgbClr val="0000CC"/>
    <a:srgbClr val="FFFF66"/>
    <a:srgbClr val="FFFF00"/>
    <a:srgbClr val="FF9900"/>
    <a:srgbClr val="FF0000"/>
    <a:srgbClr val="D60093"/>
    <a:srgbClr val="FF66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77369" autoAdjust="0"/>
  </p:normalViewPr>
  <p:slideViewPr>
    <p:cSldViewPr>
      <p:cViewPr varScale="1">
        <p:scale>
          <a:sx n="70" d="100"/>
          <a:sy n="70" d="100"/>
        </p:scale>
        <p:origin x="-1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commentAuthors" Target="commentAuthors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algn="l" defTabSz="949325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D40594F-62DF-4EB3-8A73-25638407777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3988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5" tIns="47377" rIns="94755" bIns="47377" numCol="1" anchor="t" anchorCtr="0" compatLnSpc="1">
            <a:prstTxWarp prst="textNoShape">
              <a:avLst/>
            </a:prstTxWarp>
          </a:bodyPr>
          <a:lstStyle>
            <a:lvl1pPr algn="l" defTabSz="947738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5" tIns="47377" rIns="94755" bIns="47377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5" tIns="47377" rIns="94755" bIns="47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5" tIns="47377" rIns="94755" bIns="47377" numCol="1" anchor="b" anchorCtr="0" compatLnSpc="1">
            <a:prstTxWarp prst="textNoShape">
              <a:avLst/>
            </a:prstTxWarp>
          </a:bodyPr>
          <a:lstStyle>
            <a:lvl1pPr algn="l" defTabSz="947738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5" tIns="47377" rIns="94755" bIns="47377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3E864C1-DAB7-4035-AF85-D7705C8C8D0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71157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D7D57-9AD5-4829-A75C-A11F3F754590}" type="slidenum">
              <a:rPr lang="de-DE"/>
              <a:pPr/>
              <a:t>1</a:t>
            </a:fld>
            <a:endParaRPr lang="de-DE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004005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 missing image</a:t>
            </a:r>
            <a:r>
              <a:rPr lang="en-US" baseline="0" dirty="0" smtClean="0"/>
              <a:t>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172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</a:t>
            </a:r>
            <a:r>
              <a:rPr lang="pl-PL" dirty="0" smtClean="0"/>
              <a:t>http://</a:t>
            </a:r>
            <a:r>
              <a:rPr lang="pl-PL" dirty="0" err="1" smtClean="0"/>
              <a:t>www.pinterest.com</a:t>
            </a:r>
            <a:r>
              <a:rPr lang="pl-PL" dirty="0" smtClean="0"/>
              <a:t>/pin/160651911682482760/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277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0AEFA-7359-4AD8-8542-0C3F08926E26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0AEFA-7359-4AD8-8542-0C3F08926E2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add image source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044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Knut: Word missing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481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Knut: Fits better after 10/11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220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14800D-C225-4771-9621-721511B5F9C3}" type="slidenum">
              <a:rPr lang="en-US"/>
              <a:pPr/>
              <a:t>19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0AEFA-7359-4AD8-8542-0C3F08926E2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0AEFA-7359-4AD8-8542-0C3F08926E26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0AEFA-7359-4AD8-8542-0C3F08926E2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Knut:</a:t>
            </a:r>
            <a:r>
              <a:rPr lang="en-US" baseline="0" dirty="0" smtClean="0"/>
              <a:t> </a:t>
            </a:r>
            <a:r>
              <a:rPr lang="en-US" dirty="0" smtClean="0"/>
              <a:t>Maybe add slide</a:t>
            </a:r>
            <a:r>
              <a:rPr lang="en-US" baseline="0" dirty="0" smtClean="0"/>
              <a:t> before</a:t>
            </a:r>
            <a:r>
              <a:rPr lang="en-US" dirty="0" smtClean="0"/>
              <a:t> for the change of gears (</a:t>
            </a:r>
            <a:r>
              <a:rPr lang="en-US" dirty="0" err="1" smtClean="0"/>
              <a:t>omics</a:t>
            </a:r>
            <a:r>
              <a:rPr lang="en-US" dirty="0" smtClean="0"/>
              <a:t> -&gt; proteomics?</a:t>
            </a:r>
            <a:r>
              <a:rPr lang="en-US" baseline="0" dirty="0" smtClean="0"/>
              <a:t> ) seems abrupt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608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D0573-AC37-484F-BA90-E45F81C3D37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0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298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>
              <a:latin typeface="Trebuchet MS" panose="020B0603020202020204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742950" indent="-28575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1430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6002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574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fld id="{732817AC-0FB1-4413-ADDD-9954979CCA72}" type="slidenum">
              <a:rPr lang="en-US" sz="1200" b="0">
                <a:solidFill>
                  <a:schemeClr val="tx1"/>
                </a:solidFill>
              </a:rPr>
              <a:pPr/>
              <a:t>33</a:t>
            </a:fld>
            <a:endParaRPr 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98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16257C-E891-4AD6-BC89-225BCAE0B159}" type="slidenum">
              <a:rPr lang="en-US"/>
              <a:pPr/>
              <a:t>34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7200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9E7C70-9A98-443C-91D3-C08F90A3B741}" type="slidenum">
              <a:rPr lang="en-US"/>
              <a:pPr/>
              <a:t>35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58825"/>
            <a:ext cx="5080000" cy="3810000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822825"/>
            <a:ext cx="5226050" cy="4652963"/>
          </a:xfrm>
        </p:spPr>
        <p:txBody>
          <a:bodyPr lIns="96595" tIns="48298" rIns="96595" bIns="48298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7599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045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14800D-C225-4771-9621-721511B5F9C3}" type="slidenum">
              <a:rPr lang="en-US"/>
              <a:pPr/>
              <a:t>37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Fig: pers. Comm. Chris</a:t>
            </a:r>
            <a:r>
              <a:rPr lang="en-US" baseline="0" dirty="0" smtClean="0"/>
              <a:t> Steinbeck (2014-10-03)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9360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 add image</a:t>
            </a:r>
            <a:r>
              <a:rPr lang="en-US" baseline="0" dirty="0" smtClean="0"/>
              <a:t>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90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0AEFA-7359-4AD8-8542-0C3F08926E2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Minimal model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cyanobacterial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 circadian core clock comprising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KaiA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KaiB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 and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KaiC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 proteins. (1) Depending on the available amount of free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KaiA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 proteins,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KaiC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hexamers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 switch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between a de-(H1) and a phosphorylated (H6) state. (2)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KaiB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 proteins bind to phosphorylated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KaiC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hexamers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 resulting in a conformational change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KaiBC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 protein complex (H6B). (3)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KaiA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 proteins join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KaiBC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 complex. Conformational change and sequestration of free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KaiA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 by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complexation favor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KaiC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dephosphorylation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. (4)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dephosphorylated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 complexes (H1AB) breakup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and release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KaiA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KaiB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dephosphorylated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KaiC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hexamers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 (H1) which restarts the circle.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(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Axmann</a:t>
            </a:r>
            <a:r>
              <a:rPr lang="en-US" sz="1200" kern="1200" baseline="0" dirty="0" smtClean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 et al.)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0AEFA-7359-4AD8-8542-0C3F08926E26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Nobel price 1962 for double helix</a:t>
            </a:r>
          </a:p>
          <a:p>
            <a:endParaRPr lang="en-US" dirty="0" smtClean="0"/>
          </a:p>
          <a:p>
            <a:r>
              <a:rPr lang="en-US" dirty="0" smtClean="0"/>
              <a:t>TODO: correct citation is missing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468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 references for covers are</a:t>
            </a:r>
            <a:r>
              <a:rPr lang="en-US" baseline="0" dirty="0" smtClean="0"/>
              <a:t> missing…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E864C1-DAB7-4035-AF85-D7705C8C8D0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015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TODO: missing image</a:t>
            </a:r>
            <a:r>
              <a:rPr lang="en-US" baseline="0" dirty="0" smtClean="0"/>
              <a:t> source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0AEFA-7359-4AD8-8542-0C3F08926E26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D0AEFA-7359-4AD8-8542-0C3F08926E26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Human hexokinase</a:t>
            </a:r>
            <a:r>
              <a:rPr lang="en-US" baseline="0" dirty="0" smtClean="0"/>
              <a:t> 2 (</a:t>
            </a:r>
            <a:r>
              <a:rPr lang="en-US" baseline="0" dirty="0" err="1" smtClean="0"/>
              <a:t>NextProt</a:t>
            </a:r>
            <a:r>
              <a:rPr lang="en-US" baseline="0" dirty="0" smtClean="0"/>
              <a:t>: HK2)</a:t>
            </a:r>
          </a:p>
          <a:p>
            <a:r>
              <a:rPr lang="en-US" baseline="0" dirty="0" smtClean="0"/>
              <a:t>PDB: 2NZT</a:t>
            </a:r>
          </a:p>
          <a:p>
            <a:r>
              <a:rPr lang="en-US" baseline="0" dirty="0" smtClean="0"/>
              <a:t>gene: ENSEMBLE http://</a:t>
            </a:r>
            <a:r>
              <a:rPr lang="en-US" baseline="0" dirty="0" err="1" smtClean="0"/>
              <a:t>www.ensembl.org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Homo_sapiens</a:t>
            </a:r>
            <a:r>
              <a:rPr lang="en-US" baseline="0" dirty="0" smtClean="0"/>
              <a:t>/Export/Output/</a:t>
            </a:r>
            <a:r>
              <a:rPr lang="en-US" baseline="0" dirty="0" err="1" smtClean="0"/>
              <a:t>Gene?db</a:t>
            </a:r>
            <a:r>
              <a:rPr lang="en-US" baseline="0" dirty="0" smtClean="0"/>
              <a:t>=core;flank3_display=0;flank5_display=0;g=ENSG00000159399;output=</a:t>
            </a:r>
            <a:r>
              <a:rPr lang="en-US" baseline="0" dirty="0" err="1" smtClean="0"/>
              <a:t>fasta;r</a:t>
            </a:r>
            <a:r>
              <a:rPr lang="en-US" baseline="0" dirty="0" smtClean="0"/>
              <a:t>=2:75061108-75120486;strand=</a:t>
            </a:r>
            <a:r>
              <a:rPr lang="en-US" baseline="0" dirty="0" err="1" smtClean="0"/>
              <a:t>feature;param</a:t>
            </a:r>
            <a:r>
              <a:rPr lang="en-US" baseline="0" dirty="0" smtClean="0"/>
              <a:t>=</a:t>
            </a:r>
            <a:r>
              <a:rPr lang="en-US" baseline="0" dirty="0" err="1" smtClean="0"/>
              <a:t>cdna;param</a:t>
            </a:r>
            <a:r>
              <a:rPr lang="en-US" baseline="0" dirty="0" smtClean="0"/>
              <a:t>=</a:t>
            </a:r>
            <a:r>
              <a:rPr lang="en-US" baseline="0" dirty="0" err="1" smtClean="0"/>
              <a:t>coding;param</a:t>
            </a:r>
            <a:r>
              <a:rPr lang="en-US" baseline="0" dirty="0" smtClean="0"/>
              <a:t>=</a:t>
            </a:r>
            <a:r>
              <a:rPr lang="en-US" baseline="0" dirty="0" err="1" smtClean="0"/>
              <a:t>peptide;param</a:t>
            </a:r>
            <a:r>
              <a:rPr lang="en-US" baseline="0" dirty="0" smtClean="0"/>
              <a:t>=utr5;param=utr3;param=</a:t>
            </a:r>
            <a:r>
              <a:rPr lang="en-US" baseline="0" dirty="0" err="1" smtClean="0"/>
              <a:t>exon;param</a:t>
            </a:r>
            <a:r>
              <a:rPr lang="en-US" baseline="0" dirty="0" smtClean="0"/>
              <a:t>=</a:t>
            </a:r>
            <a:r>
              <a:rPr lang="en-US" baseline="0" dirty="0" err="1" smtClean="0"/>
              <a:t>intron;genomic</a:t>
            </a:r>
            <a:r>
              <a:rPr lang="en-US" baseline="0" dirty="0" smtClean="0"/>
              <a:t>=</a:t>
            </a:r>
            <a:r>
              <a:rPr lang="en-US" baseline="0" dirty="0" err="1" smtClean="0"/>
              <a:t>unmasked;_format</a:t>
            </a:r>
            <a:r>
              <a:rPr lang="en-US" baseline="0" dirty="0" smtClean="0"/>
              <a:t>=Text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D0573-AC37-484F-BA90-E45F81C3D371}" type="slidenum">
              <a:rPr lang="en-US" smtClean="0">
                <a:solidFill>
                  <a:srgbClr val="1F497D"/>
                </a:solidFill>
              </a:rPr>
              <a:pPr/>
              <a:t>10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69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B5B5B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1800" y="6248400"/>
            <a:ext cx="1117600" cy="3937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97478" y="6324600"/>
            <a:ext cx="5379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rgbClr val="000000"/>
                </a:solidFill>
              </a:rPr>
              <a:t>This work is licensed under a Creative Commons Attribution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703261822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B5B5B5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rPr lang="en-US" dirty="0" err="1" smtClean="0"/>
              <a:t>Mastertitelformat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de-D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1800" y="6248400"/>
            <a:ext cx="1117600" cy="3937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097478" y="6324600"/>
            <a:ext cx="5379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dirty="0">
                <a:solidFill>
                  <a:srgbClr val="000000"/>
                </a:solidFill>
              </a:rPr>
              <a:t>This work is licensed under a Creative Commons Attribution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6086408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DC0C6-E486-48DB-B9CE-6268CF8AB3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448" y="73152"/>
            <a:ext cx="6702552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5" y="1124744"/>
            <a:ext cx="3960440" cy="5040560"/>
          </a:xfrm>
          <a:prstGeom prst="rect">
            <a:avLst/>
          </a:prstGeom>
        </p:spPr>
        <p:txBody>
          <a:bodyPr/>
          <a:lstStyle>
            <a:lvl1pPr>
              <a:buSzPct val="70000"/>
              <a:defRPr sz="2800"/>
            </a:lvl1pPr>
            <a:lvl2pPr>
              <a:buSzPct val="70000"/>
              <a:defRPr sz="2400"/>
            </a:lvl2pPr>
            <a:lvl3pPr>
              <a:buSzPct val="70000"/>
              <a:defRPr sz="2000"/>
            </a:lvl3pPr>
            <a:lvl4pPr>
              <a:buSzPct val="70000"/>
              <a:defRPr sz="1800"/>
            </a:lvl4pPr>
            <a:lvl5pPr>
              <a:buSzPct val="7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858000" y="6647688"/>
            <a:ext cx="2286000" cy="210312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DBD16472-A361-1141-A2E3-F51C97834AE6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Inhaltsplatzhalter 2"/>
          <p:cNvSpPr>
            <a:spLocks noGrp="1"/>
          </p:cNvSpPr>
          <p:nvPr>
            <p:ph sz="half" idx="14"/>
          </p:nvPr>
        </p:nvSpPr>
        <p:spPr>
          <a:xfrm>
            <a:off x="4716016" y="1124744"/>
            <a:ext cx="3960440" cy="5040560"/>
          </a:xfrm>
          <a:prstGeom prst="rect">
            <a:avLst/>
          </a:prstGeom>
        </p:spPr>
        <p:txBody>
          <a:bodyPr/>
          <a:lstStyle>
            <a:lvl1pPr>
              <a:buSzPct val="70000"/>
              <a:defRPr sz="2800"/>
            </a:lvl1pPr>
            <a:lvl2pPr>
              <a:buSzPct val="70000"/>
              <a:defRPr sz="2400"/>
            </a:lvl2pPr>
            <a:lvl3pPr>
              <a:buSzPct val="70000"/>
              <a:defRPr sz="2000"/>
            </a:lvl3pPr>
            <a:lvl4pPr>
              <a:buSzPct val="70000"/>
              <a:defRPr sz="1800"/>
            </a:lvl4pPr>
            <a:lvl5pPr>
              <a:buSzPct val="70000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1301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79B48-182A-6E47-BAC4-1A7913E83AF7}" type="slidenum">
              <a:rPr lang="de-DE"/>
              <a:pPr>
                <a:defRPr/>
              </a:pPr>
              <a:t>‹#›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4003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583607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12"/>
          <p:cNvSpPr txBox="1">
            <a:spLocks/>
          </p:cNvSpPr>
          <p:nvPr/>
        </p:nvSpPr>
        <p:spPr>
          <a:xfrm>
            <a:off x="0" y="6610350"/>
            <a:ext cx="2268538" cy="649288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  <a:lvl2pPr>
              <a:buNone/>
              <a:defRPr sz="1200">
                <a:solidFill>
                  <a:schemeClr val="bg1"/>
                </a:solidFill>
              </a:defRPr>
            </a:lvl2pPr>
            <a:lvl3pPr>
              <a:buNone/>
              <a:defRPr sz="1200">
                <a:solidFill>
                  <a:schemeClr val="bg1"/>
                </a:solidFill>
              </a:defRPr>
            </a:lvl3pPr>
            <a:lvl4pPr>
              <a:buNone/>
              <a:defRPr sz="1200">
                <a:solidFill>
                  <a:schemeClr val="bg1"/>
                </a:solidFill>
              </a:defRPr>
            </a:lvl4pPr>
            <a:lvl5pPr>
              <a:buNone/>
              <a:defRPr sz="1200">
                <a:solidFill>
                  <a:schemeClr val="bg1"/>
                </a:solidFill>
              </a:defRPr>
            </a:lvl5pPr>
          </a:lstStyle>
          <a:p>
            <a:pPr marL="228600" indent="-228600">
              <a:spcBef>
                <a:spcPct val="20000"/>
              </a:spcBef>
              <a:defRPr/>
            </a:pPr>
            <a:endParaRPr lang="en-US" b="0" kern="0" dirty="0">
              <a:latin typeface="+mn-lt"/>
              <a:ea typeface="ＭＳ Ｐゴシック" pitchFamily="-65" charset="-128"/>
              <a:cs typeface="+mn-cs"/>
            </a:endParaRPr>
          </a:p>
        </p:txBody>
      </p:sp>
      <p:sp>
        <p:nvSpPr>
          <p:cNvPr id="1032" name="Textplatzhalter 28"/>
          <p:cNvSpPr>
            <a:spLocks noGrp="1"/>
          </p:cNvSpPr>
          <p:nvPr>
            <p:ph type="body" idx="1"/>
          </p:nvPr>
        </p:nvSpPr>
        <p:spPr bwMode="auto">
          <a:xfrm>
            <a:off x="152400" y="990600"/>
            <a:ext cx="8839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4"/>
          </p:nvPr>
        </p:nvSpPr>
        <p:spPr>
          <a:xfrm>
            <a:off x="6858000" y="6648450"/>
            <a:ext cx="2286000" cy="20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Calibri" charset="0"/>
              </a:defRPr>
            </a:lvl1pPr>
          </a:lstStyle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4" name="Titelplatzhalter 27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701" r:id="rId3"/>
    <p:sldLayoutId id="2147483702" r:id="rId4"/>
    <p:sldLayoutId id="2147483705" r:id="rId5"/>
    <p:sldLayoutId id="2147483708" r:id="rId6"/>
  </p:sldLayoutIdLst>
  <p:transition xmlns:p14="http://schemas.microsoft.com/office/powerpoint/2010/main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alibri" pitchFamily="34" charset="0"/>
          <a:ea typeface="ヒラギノ角ゴ Pro W3" charset="0"/>
          <a:cs typeface="ヒラギノ角ゴ Pro W3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rebuchet M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Calibri" pitchFamily="34" charset="0"/>
          <a:ea typeface="ヒラギノ角ゴ Pro W3" charset="0"/>
          <a:cs typeface="ヒラギノ角ゴ Pro W3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libri" pitchFamily="34" charset="0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hyperlink" Target="http://en.wikipedia.org/wiki/File:Metabolomics_schema.pn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hyperlink" Target="http://www.iamashcash.com/wp-content/uploads/2011/03/caterpillar-to-butterfly1.jpg" TargetMode="External"/><Relationship Id="rId5" Type="http://schemas.openxmlformats.org/officeDocument/2006/relationships/hyperlink" Target="http://www.ufrgs.br/laprotox/en/what-we-do/research-lines/ureases-non-enzymatic-properties/ureases-induce-platelet-secretion-and-aggregation" TargetMode="External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38.wmf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38.wmf"/><Relationship Id="rId6" Type="http://schemas.openxmlformats.org/officeDocument/2006/relationships/image" Target="../media/image40.png"/><Relationship Id="rId7" Type="http://schemas.openxmlformats.org/officeDocument/2006/relationships/image" Target="../media/image42.png"/><Relationship Id="rId8" Type="http://schemas.openxmlformats.org/officeDocument/2006/relationships/image" Target="../media/image4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igh-performance_liquid_chromatography" TargetMode="External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emf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2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Proteomics and Metabolomics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3581400"/>
            <a:ext cx="7772400" cy="901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b="1" i="1" dirty="0" smtClean="0">
                <a:solidFill>
                  <a:schemeClr val="tx1"/>
                </a:solidFill>
              </a:rPr>
              <a:t>Oliver Kohlbacher, Sven </a:t>
            </a:r>
            <a:r>
              <a:rPr lang="de-DE" sz="2400" b="1" i="1" dirty="0" err="1" smtClean="0">
                <a:solidFill>
                  <a:schemeClr val="tx1"/>
                </a:solidFill>
              </a:rPr>
              <a:t>Nahnsen</a:t>
            </a:r>
            <a:r>
              <a:rPr lang="de-DE" sz="2400" b="1" i="1" dirty="0" smtClean="0">
                <a:solidFill>
                  <a:schemeClr val="tx1"/>
                </a:solidFill>
              </a:rPr>
              <a:t>, Knut Reinert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4876800"/>
            <a:ext cx="7772400" cy="9017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i="1" dirty="0" smtClean="0">
                <a:solidFill>
                  <a:schemeClr val="tx1"/>
                </a:solidFill>
              </a:rPr>
              <a:t>0. </a:t>
            </a:r>
            <a:r>
              <a:rPr lang="de-DE" sz="2400" i="1" dirty="0" err="1" smtClean="0">
                <a:solidFill>
                  <a:schemeClr val="tx1"/>
                </a:solidFill>
              </a:rPr>
              <a:t>Introduction</a:t>
            </a:r>
            <a:r>
              <a:rPr lang="de-DE" sz="2400" i="1" dirty="0" smtClean="0">
                <a:solidFill>
                  <a:schemeClr val="tx1"/>
                </a:solidFill>
              </a:rPr>
              <a:t> </a:t>
            </a:r>
            <a:r>
              <a:rPr lang="de-DE" sz="2400" i="1" dirty="0" err="1" smtClean="0">
                <a:solidFill>
                  <a:schemeClr val="tx1"/>
                </a:solidFill>
              </a:rPr>
              <a:t>and</a:t>
            </a:r>
            <a:r>
              <a:rPr lang="de-DE" sz="2400" i="1" dirty="0" smtClean="0">
                <a:solidFill>
                  <a:schemeClr val="tx1"/>
                </a:solidFill>
              </a:rPr>
              <a:t> </a:t>
            </a:r>
            <a:r>
              <a:rPr lang="de-DE" sz="2400" i="1" dirty="0" err="1" smtClean="0">
                <a:solidFill>
                  <a:schemeClr val="tx1"/>
                </a:solidFill>
              </a:rPr>
              <a:t>Overview</a:t>
            </a:r>
            <a:endParaRPr lang="de-DE" sz="2400" i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The World of </a:t>
            </a:r>
            <a:r>
              <a:rPr lang="en-US" b="1" dirty="0" err="1" smtClean="0">
                <a:solidFill>
                  <a:srgbClr val="000000"/>
                </a:solidFill>
              </a:rPr>
              <a:t>Omes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7A9DC2-C420-754D-ACF0-1EF8238576B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745163" y="990600"/>
            <a:ext cx="3398837" cy="531812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Genome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err="1" smtClean="0"/>
              <a:t>Transcriptome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Proteome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err="1" smtClean="0"/>
              <a:t>Metabolome</a:t>
            </a:r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059832" y="1052736"/>
            <a:ext cx="2016224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000000"/>
                </a:solidFill>
                <a:latin typeface="Trebuchet MS" pitchFamily="-65" charset="0"/>
              </a:rPr>
              <a:t>DNA</a:t>
            </a:r>
            <a:endParaRPr lang="en-US" sz="2800" b="1" dirty="0">
              <a:solidFill>
                <a:srgbClr val="000000"/>
              </a:solidFill>
              <a:latin typeface="Trebuchet MS" pitchFamily="-65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059832" y="2564904"/>
            <a:ext cx="2016224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000000"/>
                </a:solidFill>
                <a:latin typeface="Trebuchet MS" pitchFamily="-65" charset="0"/>
              </a:rPr>
              <a:t>mRNA</a:t>
            </a:r>
            <a:endParaRPr lang="en-US" sz="2800" b="1" dirty="0">
              <a:solidFill>
                <a:srgbClr val="000000"/>
              </a:solidFill>
              <a:latin typeface="Trebuchet MS" pitchFamily="-65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059832" y="4077072"/>
            <a:ext cx="2016224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800" b="1" dirty="0" smtClean="0">
                <a:solidFill>
                  <a:srgbClr val="000000"/>
                </a:solidFill>
                <a:latin typeface="Trebuchet MS" pitchFamily="-65" charset="0"/>
              </a:rPr>
              <a:t>Protein</a:t>
            </a:r>
            <a:endParaRPr lang="en-US" sz="2800" b="1" dirty="0">
              <a:solidFill>
                <a:srgbClr val="000000"/>
              </a:solidFill>
              <a:latin typeface="Trebuchet MS" pitchFamily="-65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59832" y="5661248"/>
            <a:ext cx="2016224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000000"/>
                </a:solidFill>
                <a:latin typeface="Trebuchet MS" pitchFamily="-65" charset="0"/>
              </a:rPr>
              <a:t>Metabolites</a:t>
            </a:r>
            <a:endParaRPr lang="en-US" sz="2400" b="1" dirty="0">
              <a:solidFill>
                <a:srgbClr val="000000"/>
              </a:solidFill>
              <a:latin typeface="Trebuchet MS" pitchFamily="-65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36286" y="6623539"/>
            <a:ext cx="30444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0" hangingPunct="0"/>
            <a:r>
              <a:rPr lang="en-US" sz="900" dirty="0">
                <a:solidFill>
                  <a:srgbClr val="000000"/>
                </a:solidFill>
                <a:latin typeface="Trebuchet MS" pitchFamily="-65" charset="0"/>
                <a:ea typeface="+mn-ea"/>
              </a:rPr>
              <a:t>http://</a:t>
            </a:r>
            <a:r>
              <a:rPr lang="en-US" sz="900" dirty="0" err="1">
                <a:solidFill>
                  <a:srgbClr val="000000"/>
                </a:solidFill>
                <a:latin typeface="Trebuchet MS" pitchFamily="-65" charset="0"/>
                <a:ea typeface="+mn-ea"/>
              </a:rPr>
              <a:t>www.pdb.org</a:t>
            </a:r>
            <a:r>
              <a:rPr lang="en-US" sz="900" dirty="0">
                <a:solidFill>
                  <a:srgbClr val="000000"/>
                </a:solidFill>
                <a:latin typeface="Trebuchet MS" pitchFamily="-65" charset="0"/>
                <a:ea typeface="+mn-ea"/>
              </a:rPr>
              <a:t>/</a:t>
            </a:r>
            <a:r>
              <a:rPr lang="en-US" sz="900" dirty="0" err="1">
                <a:solidFill>
                  <a:srgbClr val="000000"/>
                </a:solidFill>
                <a:latin typeface="Trebuchet MS" pitchFamily="-65" charset="0"/>
                <a:ea typeface="+mn-ea"/>
              </a:rPr>
              <a:t>pdb</a:t>
            </a:r>
            <a:r>
              <a:rPr lang="en-US" sz="900" dirty="0">
                <a:solidFill>
                  <a:srgbClr val="000000"/>
                </a:solidFill>
                <a:latin typeface="Trebuchet MS" pitchFamily="-65" charset="0"/>
                <a:ea typeface="+mn-ea"/>
              </a:rPr>
              <a:t>/images/2nzt_bio_r_500.jpg</a:t>
            </a:r>
          </a:p>
        </p:txBody>
      </p:sp>
      <p:sp>
        <p:nvSpPr>
          <p:cNvPr id="3" name="Down Arrow 2"/>
          <p:cNvSpPr/>
          <p:nvPr/>
        </p:nvSpPr>
        <p:spPr bwMode="auto">
          <a:xfrm>
            <a:off x="3527884" y="1663122"/>
            <a:ext cx="1080120" cy="7920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n-US" sz="4400" b="1">
              <a:solidFill>
                <a:srgbClr val="A51E37"/>
              </a:solidFill>
              <a:latin typeface="Trebuchet MS" pitchFamily="-65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3527884" y="3140968"/>
            <a:ext cx="1080120" cy="7920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n-US" sz="4400" b="1">
              <a:solidFill>
                <a:srgbClr val="A51E37"/>
              </a:solidFill>
              <a:latin typeface="Trebuchet MS" pitchFamily="-65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3527884" y="4797152"/>
            <a:ext cx="1080120" cy="792088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n-US" sz="4400" b="1">
              <a:solidFill>
                <a:srgbClr val="A51E37"/>
              </a:solidFill>
              <a:latin typeface="Trebuchet MS" pitchFamily="-65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882123"/>
            <a:ext cx="1749906" cy="1322741"/>
          </a:xfrm>
          <a:prstGeom prst="rect">
            <a:avLst/>
          </a:prstGeom>
        </p:spPr>
      </p:pic>
      <p:sp>
        <p:nvSpPr>
          <p:cNvPr id="6" name="Curved Down Arrow 5"/>
          <p:cNvSpPr/>
          <p:nvPr/>
        </p:nvSpPr>
        <p:spPr bwMode="auto">
          <a:xfrm>
            <a:off x="323528" y="4797152"/>
            <a:ext cx="2304256" cy="864195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n-US" sz="4400" b="1">
              <a:solidFill>
                <a:srgbClr val="A51E37"/>
              </a:solidFill>
              <a:latin typeface="Trebuchet MS" pitchFamily="-65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3757" r="44372" b="18975"/>
          <a:stretch/>
        </p:blipFill>
        <p:spPr>
          <a:xfrm rot="5400000">
            <a:off x="1022183" y="1650225"/>
            <a:ext cx="792090" cy="233341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auto">
          <a:xfrm>
            <a:off x="2022524" y="3054361"/>
            <a:ext cx="216024" cy="2160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en-US" sz="4400" b="1">
              <a:solidFill>
                <a:srgbClr val="A51E37"/>
              </a:solidFill>
              <a:latin typeface="Trebuchet MS" pitchFamily="-65" charset="0"/>
              <a:ea typeface="+mn-ea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t="18408" r="68788" b="19280"/>
          <a:stretch/>
        </p:blipFill>
        <p:spPr>
          <a:xfrm>
            <a:off x="149179" y="5733256"/>
            <a:ext cx="1182461" cy="7883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57973" r="8889" b="21858"/>
          <a:stretch/>
        </p:blipFill>
        <p:spPr>
          <a:xfrm>
            <a:off x="1660362" y="5661248"/>
            <a:ext cx="1255454" cy="9886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3717032"/>
            <a:ext cx="1302792" cy="130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320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Technologies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700463"/>
            <a:ext cx="4324350" cy="47307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/>
              <a:t>Next-Generation Sequencing</a:t>
            </a:r>
            <a:endParaRPr lang="en-US" sz="2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959" y="2686805"/>
            <a:ext cx="2044477" cy="903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Genome</a:t>
            </a:r>
          </a:p>
          <a:p>
            <a:pPr marL="0" indent="0" algn="ctr">
              <a:buNone/>
            </a:pPr>
            <a:r>
              <a:rPr lang="en-US" sz="2400" dirty="0" err="1" smtClean="0"/>
              <a:t>Epigenome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98232" y="2686805"/>
            <a:ext cx="2044477" cy="9036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err="1" smtClean="0"/>
              <a:t>Transcriptome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en-US" sz="2400" dirty="0" err="1" smtClean="0"/>
              <a:t>RNOme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36990" y="2686805"/>
            <a:ext cx="2044477" cy="903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Proteome</a:t>
            </a:r>
          </a:p>
          <a:p>
            <a:pPr marL="0" indent="0" algn="ctr">
              <a:buNone/>
            </a:pPr>
            <a:r>
              <a:rPr lang="en-US" sz="2400" dirty="0" err="1" smtClean="0"/>
              <a:t>Interactome</a:t>
            </a:r>
            <a:endParaRPr lang="en-US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073263" y="2686805"/>
            <a:ext cx="2044477" cy="903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err="1" smtClean="0"/>
              <a:t>Metabolome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en-US" sz="2400" dirty="0" err="1" smtClean="0"/>
              <a:t>Lipidome</a:t>
            </a:r>
            <a:endParaRPr lang="en-US" sz="240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32020" y="3701325"/>
            <a:ext cx="4323768" cy="472476"/>
          </a:xfrm>
          <a:prstGeom prst="rect">
            <a:avLst/>
          </a:prstGeom>
          <a:solidFill>
            <a:srgbClr val="31424A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Mass Spectrometry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797906" y="1602539"/>
            <a:ext cx="617059" cy="8983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4423490" y="1602539"/>
            <a:ext cx="617059" cy="8983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643310" y="1602539"/>
            <a:ext cx="617059" cy="89839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10439">
            <a:off x="318266" y="1529483"/>
            <a:ext cx="1345671" cy="10171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10951" r="45141" b="58706"/>
          <a:stretch/>
        </p:blipFill>
        <p:spPr>
          <a:xfrm>
            <a:off x="177093" y="4173801"/>
            <a:ext cx="1898561" cy="14916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3349" y="4953000"/>
            <a:ext cx="2274533" cy="16300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9855" y="4362395"/>
            <a:ext cx="2024703" cy="21693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9531" y="4267200"/>
            <a:ext cx="1898196" cy="2362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4819" y="2030699"/>
            <a:ext cx="575553" cy="58230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/>
          <a:srcRect l="4031" t="56973" r="54528" b="-1"/>
          <a:stretch/>
        </p:blipFill>
        <p:spPr>
          <a:xfrm>
            <a:off x="2661738" y="1358622"/>
            <a:ext cx="953081" cy="14000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5010151" y="1456884"/>
            <a:ext cx="1546412" cy="1150852"/>
          </a:xfrm>
          <a:prstGeom prst="rect">
            <a:avLst/>
          </a:prstGeom>
        </p:spPr>
      </p:pic>
      <p:pic>
        <p:nvPicPr>
          <p:cNvPr id="27" name="Bild 25"/>
          <p:cNvPicPr>
            <a:picLocks noChangeAspect="1"/>
          </p:cNvPicPr>
          <p:nvPr/>
        </p:nvPicPr>
        <p:blipFill>
          <a:blip r:embed="rId11"/>
          <a:srcRect t="38976" b="37205"/>
          <a:stretch>
            <a:fillRect/>
          </a:stretch>
        </p:blipFill>
        <p:spPr>
          <a:xfrm>
            <a:off x="7341774" y="2228012"/>
            <a:ext cx="1513943" cy="360622"/>
          </a:xfrm>
          <a:prstGeom prst="rect">
            <a:avLst/>
          </a:prstGeom>
        </p:spPr>
      </p:pic>
      <p:pic>
        <p:nvPicPr>
          <p:cNvPr id="28" name="Bild 26"/>
          <p:cNvPicPr>
            <a:picLocks noChangeAspect="1"/>
          </p:cNvPicPr>
          <p:nvPr/>
        </p:nvPicPr>
        <p:blipFill>
          <a:blip r:embed="rId12"/>
          <a:srcRect l="77724" t="9888" b="36257"/>
          <a:stretch>
            <a:fillRect/>
          </a:stretch>
        </p:blipFill>
        <p:spPr>
          <a:xfrm>
            <a:off x="7415552" y="1231177"/>
            <a:ext cx="580131" cy="486426"/>
          </a:xfrm>
          <a:prstGeom prst="rect">
            <a:avLst/>
          </a:prstGeom>
        </p:spPr>
      </p:pic>
      <p:pic>
        <p:nvPicPr>
          <p:cNvPr id="29" name="Bild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67565" y="1279810"/>
            <a:ext cx="645457" cy="645457"/>
          </a:xfrm>
          <a:prstGeom prst="rect">
            <a:avLst/>
          </a:prstGeom>
        </p:spPr>
      </p:pic>
      <p:pic>
        <p:nvPicPr>
          <p:cNvPr id="30" name="Bild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26001" y="1728350"/>
            <a:ext cx="664293" cy="6642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979B48-182A-6E47-BAC4-1A7913E83AF7}" type="slidenum">
              <a:rPr lang="de-DE" smtClean="0"/>
              <a:pPr>
                <a:defRPr/>
              </a:pPr>
              <a:t>11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799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-685800" y="5943600"/>
            <a:ext cx="2286000" cy="209550"/>
          </a:xfrm>
        </p:spPr>
        <p:txBody>
          <a:bodyPr/>
          <a:lstStyle/>
          <a:p>
            <a:pPr>
              <a:defRPr/>
            </a:pPr>
            <a:fld id="{4E2D2461-C062-CB49-A64D-DDF5BDF644C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Proteome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1413" r="-1413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Nature cover May 2014</a:t>
            </a:r>
            <a:endParaRPr lang="en-US" dirty="0"/>
          </a:p>
          <a:p>
            <a:r>
              <a:rPr lang="en-US" dirty="0" smtClean="0"/>
              <a:t>Two draft versions of the human proteome (for various) tissues</a:t>
            </a:r>
          </a:p>
          <a:p>
            <a:r>
              <a:rPr lang="en-US" dirty="0" smtClean="0"/>
              <a:t>Claim ~90% coverage of the proteome</a:t>
            </a:r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6611779"/>
            <a:ext cx="17115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/>
              <a:t>Nature, 509 (2014) [cover]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20401050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OMICS Data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chemeClr val="accent5"/>
                </a:solidFill>
              </a:rPr>
              <a:t>High-throughput techniques</a:t>
            </a:r>
            <a:r>
              <a:rPr lang="en-US" sz="2400" b="1" dirty="0" smtClean="0">
                <a:solidFill>
                  <a:srgbClr val="A51E37"/>
                </a:solidFill>
              </a:rPr>
              <a:t> </a:t>
            </a:r>
            <a:r>
              <a:rPr lang="en-US" sz="2400" dirty="0" smtClean="0"/>
              <a:t>provide data for one specific type of relationship</a:t>
            </a:r>
          </a:p>
          <a:p>
            <a:pPr lvl="1">
              <a:spcAft>
                <a:spcPts val="600"/>
              </a:spcAft>
            </a:pPr>
            <a:r>
              <a:rPr lang="en-US" sz="2400" b="1" dirty="0" smtClean="0">
                <a:solidFill>
                  <a:srgbClr val="D06B20"/>
                </a:solidFill>
              </a:rPr>
              <a:t>Genomics</a:t>
            </a:r>
            <a:r>
              <a:rPr lang="en-US" sz="2400" dirty="0" smtClean="0"/>
              <a:t>: DNA sequence data</a:t>
            </a:r>
          </a:p>
          <a:p>
            <a:pPr lvl="1">
              <a:spcAft>
                <a:spcPts val="600"/>
              </a:spcAft>
            </a:pPr>
            <a:r>
              <a:rPr lang="en-US" sz="2400" b="1" dirty="0" smtClean="0">
                <a:solidFill>
                  <a:srgbClr val="D06B20"/>
                </a:solidFill>
              </a:rPr>
              <a:t>Transcriptomics</a:t>
            </a:r>
            <a:r>
              <a:rPr lang="en-US" sz="2400" dirty="0" smtClean="0"/>
              <a:t>: mRNA concentration</a:t>
            </a:r>
          </a:p>
          <a:p>
            <a:pPr lvl="1">
              <a:spcAft>
                <a:spcPts val="600"/>
              </a:spcAft>
            </a:pPr>
            <a:r>
              <a:rPr lang="en-US" sz="2400" b="1" dirty="0" smtClean="0">
                <a:solidFill>
                  <a:srgbClr val="D06B20"/>
                </a:solidFill>
              </a:rPr>
              <a:t>Proteomics</a:t>
            </a:r>
            <a:r>
              <a:rPr lang="en-US" sz="2400" dirty="0" smtClean="0"/>
              <a:t>: protein concentrations/sequence</a:t>
            </a:r>
          </a:p>
          <a:p>
            <a:pPr lvl="1">
              <a:spcAft>
                <a:spcPts val="600"/>
              </a:spcAft>
            </a:pPr>
            <a:r>
              <a:rPr lang="en-US" sz="2400" b="1" dirty="0" smtClean="0">
                <a:solidFill>
                  <a:srgbClr val="D06B20"/>
                </a:solidFill>
              </a:rPr>
              <a:t>Metabolomics</a:t>
            </a:r>
            <a:r>
              <a:rPr lang="en-US" sz="2400" dirty="0" smtClean="0"/>
              <a:t>: metabolite concentrations</a:t>
            </a:r>
          </a:p>
          <a:p>
            <a:pPr lvl="1">
              <a:spcAft>
                <a:spcPts val="600"/>
              </a:spcAft>
            </a:pPr>
            <a:r>
              <a:rPr lang="en-US" sz="2400" b="1" dirty="0" smtClean="0">
                <a:solidFill>
                  <a:srgbClr val="D06B20"/>
                </a:solidFill>
              </a:rPr>
              <a:t>Interactomics</a:t>
            </a:r>
            <a:r>
              <a:rPr lang="en-US" sz="2400" dirty="0" smtClean="0"/>
              <a:t>: protein-protein interaction data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OMICS data is reductionist, but at a very large scale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OMICS data is often voluminous, but of low quality/noisy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798B94F-023B-48CF-8FC6-5AE4FACDB59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97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Classical Data vs. Omics Data</a:t>
            </a:r>
            <a:endParaRPr lang="en-US" b="1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5" y="1600200"/>
            <a:ext cx="3960440" cy="504056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Low-throughput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Low-dimensional, often single facts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High accuracy, every data point supported by multiple experiments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Analysis of experiments simple (small data volume!)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98B94F-023B-48CF-8FC6-5AE4FACDB59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half" idx="14"/>
          </p:nvPr>
        </p:nvSpPr>
        <p:spPr>
          <a:xfrm>
            <a:off x="4716016" y="1600200"/>
            <a:ext cx="3960440" cy="504056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High-throughput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High-dimensional, measuring many parameters in parallel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Often low accuracy, lots of noise</a:t>
            </a:r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Often not interpretable without statistics/bioinformatics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0" y="914400"/>
            <a:ext cx="4040188" cy="63976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Classical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267200" y="914400"/>
            <a:ext cx="4041775" cy="639762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Omics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0647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777725"/>
            <a:ext cx="9144000" cy="608027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itchFamily="-65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Omics is a Matter of Perspective!</a:t>
            </a:r>
            <a:endParaRPr lang="en-US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 rotWithShape="1">
          <a:blip r:embed="rId3"/>
          <a:srcRect l="1581" r="1466"/>
          <a:stretch/>
        </p:blipFill>
        <p:spPr>
          <a:xfrm>
            <a:off x="1548190" y="838200"/>
            <a:ext cx="6156477" cy="5803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979B48-182A-6E47-BAC4-1A7913E83AF7}" type="slidenum">
              <a:rPr lang="de-DE" smtClean="0"/>
              <a:pPr>
                <a:defRPr/>
              </a:pPr>
              <a:t>16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813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Omics is a Matter of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o</a:t>
            </a:r>
            <a:r>
              <a:rPr lang="en-US" dirty="0" smtClean="0"/>
              <a:t>mics technology/level provides a cross-section of one particular type of biomolecules</a:t>
            </a:r>
          </a:p>
          <a:p>
            <a:r>
              <a:rPr lang="en-US" dirty="0" smtClean="0"/>
              <a:t>Different levels thus correlate (roughly) to distinct </a:t>
            </a:r>
            <a:r>
              <a:rPr lang="en-US" dirty="0" smtClean="0">
                <a:solidFill>
                  <a:srgbClr val="FF0000"/>
                </a:solidFill>
              </a:rPr>
              <a:t>??????</a:t>
            </a:r>
          </a:p>
          <a:p>
            <a:pPr lvl="1"/>
            <a:r>
              <a:rPr lang="en-US" b="1" dirty="0" smtClean="0"/>
              <a:t>Genomics</a:t>
            </a:r>
            <a:r>
              <a:rPr lang="en-US" dirty="0" smtClean="0"/>
              <a:t>: what can the cell potentially do?</a:t>
            </a:r>
          </a:p>
          <a:p>
            <a:pPr lvl="1"/>
            <a:r>
              <a:rPr lang="en-US" b="1" dirty="0" smtClean="0"/>
              <a:t>Transcriptomics</a:t>
            </a:r>
            <a:r>
              <a:rPr lang="en-US" dirty="0" smtClean="0"/>
              <a:t>: what is currently being turned on?</a:t>
            </a:r>
          </a:p>
          <a:p>
            <a:pPr lvl="1"/>
            <a:r>
              <a:rPr lang="en-US" b="1" dirty="0" smtClean="0"/>
              <a:t>Proteomics</a:t>
            </a:r>
            <a:r>
              <a:rPr lang="en-US" dirty="0" smtClean="0"/>
              <a:t>: what enzymes are currently active? which signals are being transduced?</a:t>
            </a:r>
          </a:p>
          <a:p>
            <a:pPr lvl="1"/>
            <a:r>
              <a:rPr lang="en-US" b="1" dirty="0" smtClean="0"/>
              <a:t>Metabolomics</a:t>
            </a:r>
            <a:r>
              <a:rPr lang="en-US" dirty="0" smtClean="0"/>
              <a:t>: what is being produced/consumed?</a:t>
            </a:r>
          </a:p>
          <a:p>
            <a:r>
              <a:rPr lang="en-US" dirty="0" smtClean="0"/>
              <a:t>Different levels thus provide a different functional perspective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0784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Omics Technologies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1268" r="-1126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0" y="6611779"/>
            <a:ext cx="58981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0" dirty="0">
                <a:solidFill>
                  <a:srgbClr val="000000"/>
                </a:solidFill>
                <a:hlinkClick r:id="rId4"/>
              </a:rPr>
              <a:t>http://en.wikipedia.org/wiki/</a:t>
            </a:r>
            <a:r>
              <a:rPr lang="en-US" sz="1000" b="0" dirty="0" smtClean="0">
                <a:solidFill>
                  <a:srgbClr val="000000"/>
                </a:solidFill>
                <a:hlinkClick r:id="rId4"/>
              </a:rPr>
              <a:t>File:Metabolomics_schema.png</a:t>
            </a:r>
            <a:r>
              <a:rPr lang="en-US" sz="1000" b="0" dirty="0" smtClean="0">
                <a:solidFill>
                  <a:srgbClr val="000000"/>
                </a:solidFill>
              </a:rPr>
              <a:t> , accessed 2014-03-10, 11:42:00 UTC</a:t>
            </a:r>
            <a:endParaRPr lang="en-US" sz="1000" b="0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DC0C6-E486-48DB-B9CE-6268CF8AB33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7490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Integrative Analysis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Analyzing individual data set is trivial </a:t>
            </a:r>
          </a:p>
          <a:p>
            <a:r>
              <a:rPr lang="en-US" sz="2800" b="1" dirty="0">
                <a:solidFill>
                  <a:srgbClr val="D06B20"/>
                </a:solidFill>
              </a:rPr>
              <a:t>Simultaneous integrated analysis</a:t>
            </a:r>
            <a:r>
              <a:rPr lang="en-US" sz="2800" dirty="0">
                <a:solidFill>
                  <a:srgbClr val="D06B20"/>
                </a:solidFill>
              </a:rPr>
              <a:t> </a:t>
            </a:r>
            <a:r>
              <a:rPr lang="en-US" sz="2800" dirty="0"/>
              <a:t>of data from multiple layers/types of data is currently still the major challenge!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798B94F-023B-48CF-8FC6-5AE4FACDB59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 l="29926" t="10207" r="21230" b="9644"/>
          <a:stretch>
            <a:fillRect/>
          </a:stretch>
        </p:blipFill>
        <p:spPr bwMode="auto">
          <a:xfrm>
            <a:off x="6732588" y="3213100"/>
            <a:ext cx="2193925" cy="3011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317" name="Picture 5" descr="CarbMetaKEG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68638"/>
            <a:ext cx="2097088" cy="3240087"/>
          </a:xfrm>
          <a:prstGeom prst="rect">
            <a:avLst/>
          </a:prstGeom>
          <a:noFill/>
        </p:spPr>
      </p:pic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2987675" y="3429000"/>
          <a:ext cx="28067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Image" r:id="rId6" imgW="2806349" imgH="2641270" progId="">
                  <p:embed/>
                </p:oleObj>
              </mc:Choice>
              <mc:Fallback>
                <p:oleObj name="Image" r:id="rId6" imgW="2806349" imgH="2641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429000"/>
                        <a:ext cx="2806700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1692275" y="3933825"/>
            <a:ext cx="1584325" cy="1511300"/>
          </a:xfrm>
          <a:prstGeom prst="leftRightArrow">
            <a:avLst>
              <a:gd name="adj1" fmla="val 50000"/>
              <a:gd name="adj2" fmla="val 20966"/>
            </a:avLst>
          </a:prstGeom>
          <a:solidFill>
            <a:srgbClr val="99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5435600" y="4005263"/>
            <a:ext cx="1584325" cy="1511300"/>
          </a:xfrm>
          <a:prstGeom prst="leftRightArrow">
            <a:avLst>
              <a:gd name="adj1" fmla="val 50000"/>
              <a:gd name="adj2" fmla="val 20966"/>
            </a:avLst>
          </a:prstGeom>
          <a:solidFill>
            <a:srgbClr val="99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5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nimBg="1"/>
      <p:bldP spid="133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Biology – Definition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Aft>
                <a:spcPts val="4800"/>
              </a:spcAft>
              <a:buNone/>
            </a:pPr>
            <a:r>
              <a:rPr lang="en-US" sz="2400" dirty="0" smtClean="0"/>
              <a:t>“</a:t>
            </a:r>
            <a:r>
              <a:rPr lang="en-US" sz="2400" b="1" dirty="0" smtClean="0">
                <a:solidFill>
                  <a:srgbClr val="D06B20"/>
                </a:solidFill>
              </a:rPr>
              <a:t>Systems biology</a:t>
            </a:r>
            <a:r>
              <a:rPr lang="en-US" sz="2400" dirty="0" smtClean="0">
                <a:solidFill>
                  <a:srgbClr val="D06B20"/>
                </a:solidFill>
              </a:rPr>
              <a:t> </a:t>
            </a:r>
            <a:r>
              <a:rPr lang="en-US" sz="2400" dirty="0" smtClean="0"/>
              <a:t>is a relatively new biological study field that focuses on the systematic study of complex interactions in biological systems, thus using a new perspective (</a:t>
            </a:r>
            <a:r>
              <a:rPr lang="en-US" sz="2400" b="1" dirty="0" smtClean="0">
                <a:solidFill>
                  <a:srgbClr val="D06B20"/>
                </a:solidFill>
              </a:rPr>
              <a:t>integration instead of reduction</a:t>
            </a:r>
            <a:r>
              <a:rPr lang="en-US" sz="2400" dirty="0" smtClean="0"/>
              <a:t>) to study them. Particularly from year 2000 onwards, the term is used widely in the biosciences, and in a variety of contexts. Because the scientific method has been used primarily toward reductionism, one of the goals of systems biology is to discover new </a:t>
            </a:r>
            <a:r>
              <a:rPr lang="en-US" sz="2400" b="1" dirty="0" smtClean="0">
                <a:solidFill>
                  <a:schemeClr val="accent5"/>
                </a:solidFill>
              </a:rPr>
              <a:t>emergent</a:t>
            </a:r>
            <a:r>
              <a:rPr lang="en-US" sz="2400" b="1" dirty="0" smtClean="0">
                <a:solidFill>
                  <a:srgbClr val="A51E37"/>
                </a:solidFill>
              </a:rPr>
              <a:t> </a:t>
            </a:r>
            <a:r>
              <a:rPr lang="en-US" sz="2400" b="1" dirty="0" smtClean="0">
                <a:solidFill>
                  <a:srgbClr val="D06B20"/>
                </a:solidFill>
              </a:rPr>
              <a:t>properties</a:t>
            </a:r>
            <a:r>
              <a:rPr lang="en-US" sz="2400" dirty="0" smtClean="0">
                <a:solidFill>
                  <a:srgbClr val="D06B20"/>
                </a:solidFill>
              </a:rPr>
              <a:t> </a:t>
            </a:r>
            <a:r>
              <a:rPr lang="en-US" sz="2400" dirty="0" smtClean="0"/>
              <a:t>that may arise from the </a:t>
            </a:r>
            <a:r>
              <a:rPr lang="en-US" sz="2400" b="1" dirty="0" smtClean="0">
                <a:solidFill>
                  <a:srgbClr val="D06B20"/>
                </a:solidFill>
              </a:rPr>
              <a:t>systemic view </a:t>
            </a:r>
            <a:r>
              <a:rPr lang="en-US" sz="2400" dirty="0" smtClean="0"/>
              <a:t>used by this discipline in order to understand better the entirety of processes that happen in a biological system.”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798B94F-023B-48CF-8FC6-5AE4FACDB59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2657" y="6608150"/>
            <a:ext cx="37609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0" dirty="0" smtClean="0">
                <a:solidFill>
                  <a:srgbClr val="000000"/>
                </a:solidFill>
              </a:rPr>
              <a:t>http://en.wikipedia.org/wiki/Systems_biology (06/06/2008)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07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Systems Biology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sz="2400" dirty="0" smtClean="0"/>
              <a:t>The complexity and also the sheer amount of data produced with high-throughput techniques makes manual analysis difficult</a:t>
            </a:r>
          </a:p>
          <a:p>
            <a:pPr>
              <a:spcAft>
                <a:spcPts val="1800"/>
              </a:spcAft>
            </a:pPr>
            <a:r>
              <a:rPr lang="en-US" sz="2400" dirty="0" smtClean="0"/>
              <a:t>Systems biology thus requires a strong computational component:</a:t>
            </a:r>
          </a:p>
          <a:p>
            <a:pPr>
              <a:spcAft>
                <a:spcPts val="1800"/>
              </a:spcAft>
              <a:buNone/>
            </a:pP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D06B20"/>
                </a:solidFill>
              </a:rPr>
              <a:t>Computational Systems Biology</a:t>
            </a:r>
            <a:endParaRPr lang="en-US" sz="2400" dirty="0" smtClean="0">
              <a:solidFill>
                <a:srgbClr val="D06B20"/>
              </a:solidFill>
            </a:endParaRPr>
          </a:p>
          <a:p>
            <a:pPr>
              <a:spcAft>
                <a:spcPts val="1800"/>
              </a:spcAft>
              <a:buNone/>
            </a:pPr>
            <a:endParaRPr lang="en-US" sz="2400" dirty="0" smtClean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sz="half" idx="14"/>
          </p:nvPr>
        </p:nvPicPr>
        <p:blipFill>
          <a:blip r:embed="rId3"/>
          <a:srcRect t="-17861" b="-17861"/>
          <a:stretch>
            <a:fillRect/>
          </a:stretch>
        </p:blipFill>
        <p:spPr bwMode="auto">
          <a:xfrm>
            <a:off x="4575175" y="981075"/>
            <a:ext cx="388302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-7257" y="6611779"/>
            <a:ext cx="41601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0" dirty="0" smtClean="0"/>
              <a:t>http://www.sys-bio.org/contentimages/WhyWeNeedComputer.png</a:t>
            </a:r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16472-A361-1141-A2E3-F51C97834AE6}" type="slidenum">
              <a:rPr lang="en-US" noProof="0" smtClean="0"/>
              <a:pPr/>
              <a:t>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08352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Data Integration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D06B20"/>
                </a:solidFill>
              </a:rPr>
              <a:t>Semantic integration</a:t>
            </a:r>
            <a:r>
              <a:rPr lang="en-US" sz="2800" b="1" dirty="0" smtClean="0">
                <a:solidFill>
                  <a:srgbClr val="A51E37"/>
                </a:solidFill>
              </a:rPr>
              <a:t> </a:t>
            </a:r>
            <a:r>
              <a:rPr lang="en-US" sz="2800" dirty="0" smtClean="0"/>
              <a:t>of data from different sources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Different data formats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Ambiguities, nomenclature</a:t>
            </a:r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D06B20"/>
                </a:solidFill>
              </a:rPr>
              <a:t>Lack of data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We do not know everything!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High-throughput methods show only a fraction of ‘everything’ (detection limits!)</a:t>
            </a:r>
          </a:p>
          <a:p>
            <a:pPr>
              <a:lnSpc>
                <a:spcPct val="110000"/>
              </a:lnSpc>
            </a:pPr>
            <a:r>
              <a:rPr lang="en-US" sz="2800" b="1" dirty="0" smtClean="0">
                <a:solidFill>
                  <a:srgbClr val="D06B20"/>
                </a:solidFill>
              </a:rPr>
              <a:t>Different scales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Time scales different, length scales different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How to model different resolutions simultaneously?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798B94F-023B-48CF-8FC6-5AE4FACDB598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0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protein or polypeptide consists of a linear chain of amino acids that build 3-dimensional structures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Amino acids are connected via peptide bonds</a:t>
            </a:r>
          </a:p>
        </p:txBody>
      </p:sp>
      <p:pic>
        <p:nvPicPr>
          <p:cNvPr id="4" name="Picture 8" descr="tertiary_stru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06496" y="2033016"/>
            <a:ext cx="2722287" cy="1800000"/>
          </a:xfrm>
          <a:prstGeom prst="rect">
            <a:avLst/>
          </a:prstGeom>
          <a:noFill/>
        </p:spPr>
      </p:pic>
      <p:grpSp>
        <p:nvGrpSpPr>
          <p:cNvPr id="108" name="Gruppieren 107"/>
          <p:cNvGrpSpPr/>
          <p:nvPr/>
        </p:nvGrpSpPr>
        <p:grpSpPr>
          <a:xfrm>
            <a:off x="1597152" y="5012432"/>
            <a:ext cx="5946540" cy="1083712"/>
            <a:chOff x="1376185" y="1134610"/>
            <a:chExt cx="5946540" cy="1083712"/>
          </a:xfrm>
        </p:grpSpPr>
        <p:sp>
          <p:nvSpPr>
            <p:cNvPr id="109" name="TextBox 3"/>
            <p:cNvSpPr txBox="1"/>
            <p:nvPr/>
          </p:nvSpPr>
          <p:spPr>
            <a:xfrm>
              <a:off x="1376185" y="1491800"/>
              <a:ext cx="87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 smtClean="0">
                  <a:solidFill>
                    <a:schemeClr val="tx1"/>
                  </a:solidFill>
                </a:rPr>
                <a:t>H</a:t>
              </a:r>
              <a:r>
                <a:rPr lang="de-DE" sz="1800" b="1" baseline="-25000" dirty="0" smtClean="0">
                  <a:solidFill>
                    <a:schemeClr val="tx1"/>
                  </a:solidFill>
                </a:rPr>
                <a:t>2</a:t>
              </a:r>
              <a:r>
                <a:rPr lang="de-DE" sz="1800" b="1" dirty="0">
                  <a:solidFill>
                    <a:schemeClr val="tx1"/>
                  </a:solidFill>
                </a:rPr>
                <a:t>N</a:t>
              </a:r>
            </a:p>
          </p:txBody>
        </p:sp>
        <p:sp>
          <p:nvSpPr>
            <p:cNvPr id="110" name="TextBox 4"/>
            <p:cNvSpPr txBox="1"/>
            <p:nvPr/>
          </p:nvSpPr>
          <p:spPr>
            <a:xfrm>
              <a:off x="2395365" y="149180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 smtClean="0">
                  <a:solidFill>
                    <a:schemeClr val="tx1"/>
                  </a:solidFill>
                </a:rPr>
                <a:t>C</a:t>
              </a:r>
              <a:endParaRPr lang="de-DE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11" name="TextBox 5"/>
            <p:cNvSpPr txBox="1"/>
            <p:nvPr/>
          </p:nvSpPr>
          <p:spPr>
            <a:xfrm>
              <a:off x="2395365" y="113461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 smtClean="0">
                  <a:solidFill>
                    <a:schemeClr val="tx1"/>
                  </a:solidFill>
                </a:rPr>
                <a:t>H</a:t>
              </a:r>
              <a:endParaRPr lang="de-DE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12" name="TextBox 6"/>
            <p:cNvSpPr txBox="1"/>
            <p:nvPr/>
          </p:nvSpPr>
          <p:spPr>
            <a:xfrm>
              <a:off x="2363614" y="1843651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 smtClean="0">
                  <a:solidFill>
                    <a:schemeClr val="tx1"/>
                  </a:solidFill>
                </a:rPr>
                <a:t>R</a:t>
              </a:r>
              <a:r>
                <a:rPr lang="de-DE" sz="1800" b="1" baseline="-25000" dirty="0" smtClean="0">
                  <a:solidFill>
                    <a:schemeClr val="tx1"/>
                  </a:solidFill>
                </a:rPr>
                <a:t>1</a:t>
              </a:r>
              <a:endParaRPr lang="de-DE" sz="18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3" name="TextBox 8"/>
            <p:cNvSpPr txBox="1"/>
            <p:nvPr/>
          </p:nvSpPr>
          <p:spPr>
            <a:xfrm>
              <a:off x="2752554" y="149180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 smtClean="0">
                  <a:solidFill>
                    <a:schemeClr val="tx1"/>
                  </a:solidFill>
                </a:rPr>
                <a:t>C</a:t>
              </a:r>
              <a:endParaRPr lang="de-DE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14" name="TextBox 10"/>
            <p:cNvSpPr txBox="1"/>
            <p:nvPr/>
          </p:nvSpPr>
          <p:spPr>
            <a:xfrm>
              <a:off x="3081849" y="1491800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 smtClean="0">
                  <a:solidFill>
                    <a:schemeClr val="tx1"/>
                  </a:solidFill>
                </a:rPr>
                <a:t>NH</a:t>
              </a:r>
              <a:endParaRPr lang="de-DE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15" name="TextBox 11"/>
            <p:cNvSpPr txBox="1"/>
            <p:nvPr/>
          </p:nvSpPr>
          <p:spPr>
            <a:xfrm>
              <a:off x="3609810" y="149180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 smtClean="0">
                  <a:solidFill>
                    <a:schemeClr val="tx1"/>
                  </a:solidFill>
                </a:rPr>
                <a:t>C</a:t>
              </a:r>
              <a:endParaRPr lang="de-DE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16" name="TextBox 12"/>
            <p:cNvSpPr txBox="1"/>
            <p:nvPr/>
          </p:nvSpPr>
          <p:spPr>
            <a:xfrm>
              <a:off x="3967001" y="149180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 smtClean="0">
                  <a:solidFill>
                    <a:schemeClr val="tx1"/>
                  </a:solidFill>
                </a:rPr>
                <a:t>C</a:t>
              </a:r>
              <a:endParaRPr lang="de-DE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17" name="TextBox 13"/>
            <p:cNvSpPr txBox="1"/>
            <p:nvPr/>
          </p:nvSpPr>
          <p:spPr>
            <a:xfrm>
              <a:off x="4324190" y="1491800"/>
              <a:ext cx="500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 smtClean="0">
                  <a:solidFill>
                    <a:schemeClr val="tx1"/>
                  </a:solidFill>
                </a:rPr>
                <a:t>NH</a:t>
              </a:r>
              <a:endParaRPr lang="de-DE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18" name="TextBox 14"/>
            <p:cNvSpPr txBox="1"/>
            <p:nvPr/>
          </p:nvSpPr>
          <p:spPr>
            <a:xfrm>
              <a:off x="4824257" y="149180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 smtClean="0">
                  <a:solidFill>
                    <a:schemeClr val="tx1"/>
                  </a:solidFill>
                </a:rPr>
                <a:t>C</a:t>
              </a:r>
              <a:endParaRPr lang="de-DE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19" name="TextBox 16"/>
            <p:cNvSpPr txBox="1"/>
            <p:nvPr/>
          </p:nvSpPr>
          <p:spPr>
            <a:xfrm>
              <a:off x="2752554" y="113461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>
                  <a:solidFill>
                    <a:schemeClr val="tx1"/>
                  </a:solidFill>
                </a:rPr>
                <a:t>O</a:t>
              </a:r>
            </a:p>
          </p:txBody>
        </p:sp>
        <p:cxnSp>
          <p:nvCxnSpPr>
            <p:cNvPr id="120" name="Straight Connector 20"/>
            <p:cNvCxnSpPr/>
            <p:nvPr/>
          </p:nvCxnSpPr>
          <p:spPr>
            <a:xfrm rot="5400000" flipH="1">
              <a:off x="2818668" y="1498381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21"/>
            <p:cNvCxnSpPr/>
            <p:nvPr/>
          </p:nvCxnSpPr>
          <p:spPr>
            <a:xfrm rot="5400000" flipH="1">
              <a:off x="2878201" y="1499505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22"/>
            <p:cNvCxnSpPr/>
            <p:nvPr/>
          </p:nvCxnSpPr>
          <p:spPr>
            <a:xfrm rot="5400000" flipH="1">
              <a:off x="2724544" y="160554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23"/>
            <p:cNvCxnSpPr/>
            <p:nvPr/>
          </p:nvCxnSpPr>
          <p:spPr>
            <a:xfrm rot="5400000" flipH="1">
              <a:off x="2324488" y="1605542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24"/>
            <p:cNvCxnSpPr/>
            <p:nvPr/>
          </p:nvCxnSpPr>
          <p:spPr>
            <a:xfrm rot="5400000" flipH="1">
              <a:off x="2487677" y="1497124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25"/>
            <p:cNvCxnSpPr/>
            <p:nvPr/>
          </p:nvCxnSpPr>
          <p:spPr>
            <a:xfrm rot="5400000" flipH="1">
              <a:off x="2488465" y="1851603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26"/>
            <p:cNvCxnSpPr/>
            <p:nvPr/>
          </p:nvCxnSpPr>
          <p:spPr>
            <a:xfrm rot="5400000" flipH="1">
              <a:off x="3067004" y="1604854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27"/>
            <p:cNvCxnSpPr/>
            <p:nvPr/>
          </p:nvCxnSpPr>
          <p:spPr>
            <a:xfrm rot="5400000" flipH="1">
              <a:off x="3587303" y="1599251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28"/>
            <p:cNvCxnSpPr/>
            <p:nvPr/>
          </p:nvCxnSpPr>
          <p:spPr>
            <a:xfrm rot="5400000" flipH="1">
              <a:off x="3931575" y="1599251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29"/>
            <p:cNvCxnSpPr/>
            <p:nvPr/>
          </p:nvCxnSpPr>
          <p:spPr>
            <a:xfrm rot="5400000" flipH="1">
              <a:off x="4294368" y="1604854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30"/>
            <p:cNvCxnSpPr/>
            <p:nvPr/>
          </p:nvCxnSpPr>
          <p:spPr>
            <a:xfrm rot="5400000" flipH="1">
              <a:off x="4809064" y="1599251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TextBox 32"/>
            <p:cNvSpPr txBox="1"/>
            <p:nvPr/>
          </p:nvSpPr>
          <p:spPr>
            <a:xfrm>
              <a:off x="3582262" y="184899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 smtClean="0">
                  <a:solidFill>
                    <a:schemeClr val="tx1"/>
                  </a:solidFill>
                </a:rPr>
                <a:t>R</a:t>
              </a:r>
              <a:r>
                <a:rPr lang="de-DE" sz="1800" b="1" baseline="-25000" dirty="0" smtClean="0">
                  <a:solidFill>
                    <a:schemeClr val="tx1"/>
                  </a:solidFill>
                </a:rPr>
                <a:t>2</a:t>
              </a:r>
              <a:endParaRPr lang="de-DE" sz="18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32" name="Straight Connector 33"/>
            <p:cNvCxnSpPr/>
            <p:nvPr/>
          </p:nvCxnSpPr>
          <p:spPr>
            <a:xfrm rot="5400000" flipH="1">
              <a:off x="3680686" y="1849552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TextBox 34"/>
            <p:cNvSpPr txBox="1"/>
            <p:nvPr/>
          </p:nvSpPr>
          <p:spPr>
            <a:xfrm>
              <a:off x="3967001" y="113461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>
                  <a:solidFill>
                    <a:schemeClr val="tx1"/>
                  </a:solidFill>
                </a:rPr>
                <a:t>O</a:t>
              </a:r>
            </a:p>
          </p:txBody>
        </p:sp>
        <p:cxnSp>
          <p:nvCxnSpPr>
            <p:cNvPr id="134" name="Straight Connector 35"/>
            <p:cNvCxnSpPr/>
            <p:nvPr/>
          </p:nvCxnSpPr>
          <p:spPr>
            <a:xfrm rot="5400000" flipH="1">
              <a:off x="4033114" y="1498381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36"/>
            <p:cNvCxnSpPr/>
            <p:nvPr/>
          </p:nvCxnSpPr>
          <p:spPr>
            <a:xfrm rot="5400000" flipH="1">
              <a:off x="4092647" y="1499505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37"/>
            <p:cNvSpPr txBox="1"/>
            <p:nvPr/>
          </p:nvSpPr>
          <p:spPr>
            <a:xfrm>
              <a:off x="4809626" y="1140213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 smtClean="0">
                  <a:solidFill>
                    <a:schemeClr val="tx1"/>
                  </a:solidFill>
                </a:rPr>
                <a:t>H</a:t>
              </a:r>
              <a:endParaRPr lang="de-DE" sz="1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Connector 41"/>
            <p:cNvCxnSpPr/>
            <p:nvPr/>
          </p:nvCxnSpPr>
          <p:spPr>
            <a:xfrm rot="5400000" flipH="1">
              <a:off x="4901939" y="1502727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42"/>
            <p:cNvSpPr txBox="1"/>
            <p:nvPr/>
          </p:nvSpPr>
          <p:spPr>
            <a:xfrm>
              <a:off x="4804023" y="184899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 smtClean="0">
                  <a:solidFill>
                    <a:schemeClr val="tx1"/>
                  </a:solidFill>
                </a:rPr>
                <a:t>R</a:t>
              </a:r>
              <a:r>
                <a:rPr lang="de-DE" sz="1800" b="1" baseline="-25000" dirty="0" smtClean="0">
                  <a:solidFill>
                    <a:schemeClr val="tx1"/>
                  </a:solidFill>
                </a:rPr>
                <a:t>3</a:t>
              </a:r>
              <a:endParaRPr lang="de-DE" sz="18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39" name="Straight Connector 43"/>
            <p:cNvCxnSpPr/>
            <p:nvPr/>
          </p:nvCxnSpPr>
          <p:spPr>
            <a:xfrm rot="5400000" flipH="1">
              <a:off x="4902447" y="1849552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55"/>
            <p:cNvSpPr txBox="1"/>
            <p:nvPr/>
          </p:nvSpPr>
          <p:spPr>
            <a:xfrm>
              <a:off x="5196795" y="149180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 smtClean="0">
                  <a:solidFill>
                    <a:schemeClr val="tx1"/>
                  </a:solidFill>
                </a:rPr>
                <a:t>C</a:t>
              </a:r>
              <a:endParaRPr lang="de-DE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41" name="TextBox 56"/>
            <p:cNvSpPr txBox="1"/>
            <p:nvPr/>
          </p:nvSpPr>
          <p:spPr>
            <a:xfrm>
              <a:off x="5553985" y="1491800"/>
              <a:ext cx="5000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 smtClean="0">
                  <a:solidFill>
                    <a:schemeClr val="tx1"/>
                  </a:solidFill>
                </a:rPr>
                <a:t>NH</a:t>
              </a:r>
              <a:endParaRPr lang="de-DE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42" name="TextBox 57"/>
            <p:cNvSpPr txBox="1"/>
            <p:nvPr/>
          </p:nvSpPr>
          <p:spPr>
            <a:xfrm>
              <a:off x="6054051" y="149180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 smtClean="0">
                  <a:solidFill>
                    <a:schemeClr val="tx1"/>
                  </a:solidFill>
                </a:rPr>
                <a:t>C</a:t>
              </a:r>
              <a:endParaRPr lang="de-DE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43" name="TextBox 58"/>
            <p:cNvSpPr txBox="1"/>
            <p:nvPr/>
          </p:nvSpPr>
          <p:spPr>
            <a:xfrm>
              <a:off x="6411241" y="149180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 smtClean="0">
                  <a:solidFill>
                    <a:schemeClr val="tx1"/>
                  </a:solidFill>
                </a:rPr>
                <a:t>C</a:t>
              </a:r>
              <a:endParaRPr lang="de-DE" sz="1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44" name="Straight Connector 59"/>
            <p:cNvCxnSpPr/>
            <p:nvPr/>
          </p:nvCxnSpPr>
          <p:spPr>
            <a:xfrm rot="5400000" flipH="1">
              <a:off x="5161370" y="1599251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60"/>
            <p:cNvCxnSpPr/>
            <p:nvPr/>
          </p:nvCxnSpPr>
          <p:spPr>
            <a:xfrm rot="5400000" flipH="1">
              <a:off x="5524163" y="1604854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61"/>
            <p:cNvCxnSpPr/>
            <p:nvPr/>
          </p:nvCxnSpPr>
          <p:spPr>
            <a:xfrm rot="5400000" flipH="1">
              <a:off x="6038859" y="1599251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62"/>
            <p:cNvCxnSpPr/>
            <p:nvPr/>
          </p:nvCxnSpPr>
          <p:spPr>
            <a:xfrm rot="5400000" flipH="1">
              <a:off x="6375228" y="1599251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63"/>
            <p:cNvSpPr txBox="1"/>
            <p:nvPr/>
          </p:nvSpPr>
          <p:spPr>
            <a:xfrm>
              <a:off x="5196795" y="113461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>
                  <a:solidFill>
                    <a:schemeClr val="tx1"/>
                  </a:solidFill>
                </a:rPr>
                <a:t>O</a:t>
              </a:r>
            </a:p>
          </p:txBody>
        </p:sp>
        <p:cxnSp>
          <p:nvCxnSpPr>
            <p:cNvPr id="149" name="Straight Connector 64"/>
            <p:cNvCxnSpPr/>
            <p:nvPr/>
          </p:nvCxnSpPr>
          <p:spPr>
            <a:xfrm rot="5400000" flipH="1">
              <a:off x="5262909" y="1498381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65"/>
            <p:cNvCxnSpPr/>
            <p:nvPr/>
          </p:nvCxnSpPr>
          <p:spPr>
            <a:xfrm rot="5400000" flipH="1">
              <a:off x="5322442" y="1499505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66"/>
            <p:cNvSpPr txBox="1"/>
            <p:nvPr/>
          </p:nvSpPr>
          <p:spPr>
            <a:xfrm>
              <a:off x="6039421" y="1140213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 smtClean="0">
                  <a:solidFill>
                    <a:schemeClr val="tx1"/>
                  </a:solidFill>
                </a:rPr>
                <a:t>H</a:t>
              </a:r>
              <a:endParaRPr lang="de-DE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152" name="TextBox 67"/>
            <p:cNvSpPr txBox="1"/>
            <p:nvPr/>
          </p:nvSpPr>
          <p:spPr>
            <a:xfrm>
              <a:off x="6396611" y="1140213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>
                  <a:solidFill>
                    <a:schemeClr val="tx1"/>
                  </a:solidFill>
                </a:rPr>
                <a:t>O</a:t>
              </a:r>
            </a:p>
          </p:txBody>
        </p:sp>
        <p:cxnSp>
          <p:nvCxnSpPr>
            <p:cNvPr id="153" name="Straight Connector 68"/>
            <p:cNvCxnSpPr/>
            <p:nvPr/>
          </p:nvCxnSpPr>
          <p:spPr>
            <a:xfrm rot="5400000" flipH="1">
              <a:off x="6462725" y="1503984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69"/>
            <p:cNvCxnSpPr/>
            <p:nvPr/>
          </p:nvCxnSpPr>
          <p:spPr>
            <a:xfrm rot="5400000" flipH="1">
              <a:off x="6522258" y="1505108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70"/>
            <p:cNvCxnSpPr/>
            <p:nvPr/>
          </p:nvCxnSpPr>
          <p:spPr>
            <a:xfrm rot="5400000" flipH="1">
              <a:off x="6131734" y="1502727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71"/>
            <p:cNvSpPr txBox="1"/>
            <p:nvPr/>
          </p:nvSpPr>
          <p:spPr>
            <a:xfrm>
              <a:off x="6033818" y="1848990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 smtClean="0">
                  <a:solidFill>
                    <a:schemeClr val="tx1"/>
                  </a:solidFill>
                </a:rPr>
                <a:t>R</a:t>
              </a:r>
              <a:r>
                <a:rPr lang="de-DE" sz="1800" b="1" baseline="-25000" dirty="0" smtClean="0">
                  <a:solidFill>
                    <a:schemeClr val="tx1"/>
                  </a:solidFill>
                </a:rPr>
                <a:t>4</a:t>
              </a:r>
              <a:endParaRPr lang="de-DE" sz="18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57" name="Straight Connector 72"/>
            <p:cNvCxnSpPr/>
            <p:nvPr/>
          </p:nvCxnSpPr>
          <p:spPr>
            <a:xfrm rot="5400000" flipH="1">
              <a:off x="6132242" y="1849552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73"/>
            <p:cNvSpPr txBox="1"/>
            <p:nvPr/>
          </p:nvSpPr>
          <p:spPr>
            <a:xfrm>
              <a:off x="6822961" y="1491800"/>
              <a:ext cx="4997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b="1" dirty="0" smtClean="0">
                  <a:solidFill>
                    <a:schemeClr val="tx1"/>
                  </a:solidFill>
                </a:rPr>
                <a:t>OH</a:t>
              </a:r>
              <a:endParaRPr lang="de-DE" sz="18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59" name="Straight Connector 74"/>
            <p:cNvCxnSpPr/>
            <p:nvPr/>
          </p:nvCxnSpPr>
          <p:spPr>
            <a:xfrm rot="5400000" flipH="1">
              <a:off x="6741445" y="1599251"/>
              <a:ext cx="0" cy="144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1" name="Gerade Verbindung 160"/>
          <p:cNvCxnSpPr/>
          <p:nvPr/>
        </p:nvCxnSpPr>
        <p:spPr bwMode="auto">
          <a:xfrm>
            <a:off x="3323395" y="5014218"/>
            <a:ext cx="0" cy="11520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2" name="Gerade Verbindung 161"/>
          <p:cNvCxnSpPr/>
          <p:nvPr/>
        </p:nvCxnSpPr>
        <p:spPr bwMode="auto">
          <a:xfrm>
            <a:off x="4504944" y="5017152"/>
            <a:ext cx="0" cy="11520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Gerade Verbindung 162"/>
          <p:cNvCxnSpPr/>
          <p:nvPr/>
        </p:nvCxnSpPr>
        <p:spPr bwMode="auto">
          <a:xfrm>
            <a:off x="5760720" y="5029344"/>
            <a:ext cx="0" cy="11520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164" name="Textfeld 163"/>
          <p:cNvSpPr txBox="1"/>
          <p:nvPr/>
        </p:nvSpPr>
        <p:spPr>
          <a:xfrm>
            <a:off x="6269386" y="4419600"/>
            <a:ext cx="2179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Peptide bonds</a:t>
            </a:r>
            <a:endParaRPr lang="en-US" sz="2000" b="0" dirty="0">
              <a:solidFill>
                <a:schemeClr val="tx1"/>
              </a:solidFill>
            </a:endParaRPr>
          </a:p>
        </p:txBody>
      </p:sp>
      <p:cxnSp>
        <p:nvCxnSpPr>
          <p:cNvPr id="166" name="Gerade Verbindung mit Pfeil 165"/>
          <p:cNvCxnSpPr>
            <a:stCxn id="164" idx="1"/>
          </p:cNvCxnSpPr>
          <p:nvPr/>
        </p:nvCxnSpPr>
        <p:spPr bwMode="auto">
          <a:xfrm flipH="1">
            <a:off x="3323395" y="4619655"/>
            <a:ext cx="2945991" cy="4096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7" name="Gerade Verbindung mit Pfeil 166"/>
          <p:cNvCxnSpPr>
            <a:stCxn id="164" idx="1"/>
          </p:cNvCxnSpPr>
          <p:nvPr/>
        </p:nvCxnSpPr>
        <p:spPr bwMode="auto">
          <a:xfrm flipH="1">
            <a:off x="4545157" y="4619655"/>
            <a:ext cx="1724229" cy="3927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0" name="Gerade Verbindung mit Pfeil 169"/>
          <p:cNvCxnSpPr>
            <a:stCxn id="164" idx="1"/>
          </p:cNvCxnSpPr>
          <p:nvPr/>
        </p:nvCxnSpPr>
        <p:spPr bwMode="auto">
          <a:xfrm flipH="1">
            <a:off x="5774952" y="4619655"/>
            <a:ext cx="494434" cy="40968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3" name="Textfeld 172"/>
          <p:cNvSpPr txBox="1"/>
          <p:nvPr/>
        </p:nvSpPr>
        <p:spPr>
          <a:xfrm>
            <a:off x="7735474" y="5324034"/>
            <a:ext cx="2179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C-terminus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174" name="Textfeld 173"/>
          <p:cNvSpPr txBox="1"/>
          <p:nvPr/>
        </p:nvSpPr>
        <p:spPr>
          <a:xfrm>
            <a:off x="381000" y="5334000"/>
            <a:ext cx="2179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0" dirty="0" smtClean="0">
                <a:solidFill>
                  <a:schemeClr val="tx1"/>
                </a:solidFill>
              </a:rPr>
              <a:t>N-terminus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DC0C6-E486-48DB-B9CE-6268CF8AB33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0283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Proteomics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838200"/>
            <a:ext cx="5791200" cy="541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D06B20"/>
                </a:solidFill>
              </a:rPr>
              <a:t>Proteomics</a:t>
            </a:r>
            <a:r>
              <a:rPr lang="en-US" sz="2800" dirty="0" smtClean="0"/>
              <a:t>: study of a proteome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D06B20"/>
                </a:solidFill>
              </a:rPr>
              <a:t>Proteome</a:t>
            </a:r>
            <a:r>
              <a:rPr lang="en-US" sz="2800" dirty="0" smtClean="0"/>
              <a:t>: sum of all proteins in a given sample (e.g., tissue, cell, time-point)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Proteomics typically tries to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Catalog the proteins in a sample (</a:t>
            </a:r>
            <a:r>
              <a:rPr lang="en-US" sz="2400" b="1" dirty="0" smtClean="0">
                <a:solidFill>
                  <a:srgbClr val="D06B20"/>
                </a:solidFill>
              </a:rPr>
              <a:t>qualitative proteomics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Quantify the proteins in a sample, i.e., determine the concentrations of all proteins (</a:t>
            </a:r>
            <a:r>
              <a:rPr lang="en-US" sz="2400" b="1" dirty="0" smtClean="0">
                <a:solidFill>
                  <a:srgbClr val="D06B20"/>
                </a:solidFill>
              </a:rPr>
              <a:t>quantitative proteomics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Concentrations in a sample vary drastically – large dynamic range required (see figure on the right)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DC0C6-E486-48DB-B9CE-6268CF8AB338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1022"/>
          <a:stretch/>
        </p:blipFill>
        <p:spPr>
          <a:xfrm>
            <a:off x="6248400" y="685800"/>
            <a:ext cx="2545875" cy="5769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36" y="6611779"/>
            <a:ext cx="4265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/>
              <a:t>Kulak et al., Nat. </a:t>
            </a:r>
            <a:r>
              <a:rPr lang="en-US" sz="1000" b="0" dirty="0"/>
              <a:t>Methods 11, 319–324 (2014) doi:10.1038/nmeth.2834</a:t>
            </a:r>
          </a:p>
        </p:txBody>
      </p:sp>
    </p:spTree>
    <p:extLst>
      <p:ext uri="{BB962C8B-B14F-4D97-AF65-F5344CB8AC3E}">
        <p14:creationId xmlns:p14="http://schemas.microsoft.com/office/powerpoint/2010/main" val="41801966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Proteomics – Typical Questions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850392"/>
            <a:ext cx="8991600" cy="5410200"/>
          </a:xfrm>
        </p:spPr>
        <p:txBody>
          <a:bodyPr/>
          <a:lstStyle/>
          <a:p>
            <a:r>
              <a:rPr lang="en-US" dirty="0" smtClean="0"/>
              <a:t>There are some problematic issues on defining a protein</a:t>
            </a:r>
          </a:p>
          <a:p>
            <a:pPr lvl="1"/>
            <a:r>
              <a:rPr lang="en-US" sz="2600" u="sng" dirty="0" smtClean="0"/>
              <a:t>Protein identity</a:t>
            </a:r>
            <a:r>
              <a:rPr lang="en-US" sz="2600" dirty="0" smtClean="0"/>
              <a:t>: unique amino acid sequence and single source of origin?</a:t>
            </a:r>
          </a:p>
          <a:p>
            <a:pPr lvl="2"/>
            <a:r>
              <a:rPr lang="en-US" sz="2200" dirty="0"/>
              <a:t>There may be different genes encoding the identical amino acid sequence</a:t>
            </a:r>
          </a:p>
          <a:p>
            <a:pPr lvl="2"/>
            <a:r>
              <a:rPr lang="en-US" sz="2200" dirty="0"/>
              <a:t>Different organisms may encode identical </a:t>
            </a:r>
            <a:r>
              <a:rPr lang="en-US" sz="2200" dirty="0" smtClean="0"/>
              <a:t>proteins</a:t>
            </a:r>
          </a:p>
          <a:p>
            <a:pPr lvl="1"/>
            <a:r>
              <a:rPr lang="en-US" sz="2600" u="sng" dirty="0" smtClean="0"/>
              <a:t>Splice variants: </a:t>
            </a:r>
            <a:r>
              <a:rPr lang="en-US" sz="2600" dirty="0" smtClean="0"/>
              <a:t>A </a:t>
            </a:r>
            <a:r>
              <a:rPr lang="en-US" sz="2600" dirty="0"/>
              <a:t>gene can give rise to different </a:t>
            </a:r>
            <a:r>
              <a:rPr lang="en-US" sz="2600" dirty="0" smtClean="0"/>
              <a:t>mRNAs</a:t>
            </a:r>
          </a:p>
          <a:p>
            <a:pPr lvl="1"/>
            <a:r>
              <a:rPr lang="en-US" sz="2600" u="sng" dirty="0" smtClean="0"/>
              <a:t>Polymorphisms:</a:t>
            </a:r>
            <a:r>
              <a:rPr lang="en-US" sz="2600" dirty="0" smtClean="0"/>
              <a:t> many genes occur in allelic variants encoding sequence variations </a:t>
            </a:r>
          </a:p>
          <a:p>
            <a:pPr lvl="1"/>
            <a:r>
              <a:rPr lang="en-US" sz="2600" u="sng" dirty="0" smtClean="0"/>
              <a:t>Posttranslational modifications:</a:t>
            </a:r>
            <a:r>
              <a:rPr lang="en-US" sz="2600" dirty="0" smtClean="0"/>
              <a:t> PTMs are very hetero-</a:t>
            </a:r>
            <a:r>
              <a:rPr lang="en-US" sz="2600" dirty="0" err="1" smtClean="0"/>
              <a:t>geneous</a:t>
            </a:r>
            <a:r>
              <a:rPr lang="en-US" sz="2600" dirty="0" smtClean="0"/>
              <a:t>  and significantly alter the function of the protein</a:t>
            </a:r>
            <a:endParaRPr lang="en-US" sz="22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DC0C6-E486-48DB-B9CE-6268CF8AB33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214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Proteomics</a:t>
            </a:r>
            <a:r>
              <a:rPr lang="de-DE" dirty="0" smtClean="0"/>
              <a:t> - </a:t>
            </a:r>
            <a:r>
              <a:rPr lang="de-DE" dirty="0" err="1" smtClean="0"/>
              <a:t>Examples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7704855" cy="504056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948068-EFF6-EC4E-8BB1-7B2A4497B83E}" type="slidenum">
              <a:rPr lang="en-US" noProof="0" smtClean="0"/>
              <a:pPr/>
              <a:t>25</a:t>
            </a:fld>
            <a:endParaRPr lang="en-US" noProof="0"/>
          </a:p>
        </p:txBody>
      </p:sp>
      <p:pic>
        <p:nvPicPr>
          <p:cNvPr id="5122" name="Picture 2" descr="http://www.iamashcash.com/wp-content/uploads/2011/03/caterpillar-to-butterfly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518482"/>
            <a:ext cx="9083061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63246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b="0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en-US" sz="1000" b="0" dirty="0" smtClean="0">
                <a:solidFill>
                  <a:schemeClr val="tx1"/>
                </a:solidFill>
                <a:hlinkClick r:id="rId4"/>
              </a:rPr>
              <a:t>www.iamashcash.com/wp-content/uploads/2011/03/caterpillar-to-butterfly1.jpg</a:t>
            </a:r>
            <a:r>
              <a:rPr lang="en-US" sz="1000" b="0" dirty="0" smtClean="0">
                <a:solidFill>
                  <a:schemeClr val="tx1"/>
                </a:solidFill>
              </a:rPr>
              <a:t>, accessed: 14/10/2013 6 PM</a:t>
            </a:r>
          </a:p>
          <a:p>
            <a:pPr algn="l"/>
            <a:r>
              <a:rPr lang="en-US" sz="1000" b="0" dirty="0" smtClean="0">
                <a:solidFill>
                  <a:schemeClr val="tx1"/>
                </a:solidFill>
                <a:hlinkClick r:id="rId5"/>
              </a:rPr>
              <a:t>http</a:t>
            </a:r>
            <a:r>
              <a:rPr lang="en-US" sz="1000" b="0" dirty="0">
                <a:solidFill>
                  <a:schemeClr val="tx1"/>
                </a:solidFill>
                <a:hlinkClick r:id="rId5"/>
              </a:rPr>
              <a:t>://www.ufrgs.br/laprotox/en/what-we-do/research-lines/ureases-non-enzymatic-properties/ureases-induce-platelet-secretion-and-</a:t>
            </a:r>
            <a:r>
              <a:rPr lang="en-US" sz="1000" b="0" dirty="0" smtClean="0">
                <a:solidFill>
                  <a:schemeClr val="tx1"/>
                </a:solidFill>
                <a:hlinkClick r:id="rId5"/>
              </a:rPr>
              <a:t>aggregation</a:t>
            </a:r>
            <a:endParaRPr lang="en-US" sz="1000" b="0" dirty="0" smtClean="0">
              <a:solidFill>
                <a:schemeClr val="tx1"/>
              </a:solidFill>
            </a:endParaRPr>
          </a:p>
          <a:p>
            <a:pPr algn="l"/>
            <a:r>
              <a:rPr lang="en-US" sz="1000" b="0" dirty="0">
                <a:solidFill>
                  <a:schemeClr val="tx1"/>
                </a:solidFill>
              </a:rPr>
              <a:t>Beck et al., Blood (2014), 123(5):e1-e10. </a:t>
            </a:r>
            <a:r>
              <a:rPr lang="en-US" sz="1000" b="0" dirty="0" err="1">
                <a:solidFill>
                  <a:schemeClr val="tx1"/>
                </a:solidFill>
              </a:rPr>
              <a:t>doi</a:t>
            </a:r>
            <a:r>
              <a:rPr lang="en-US" sz="1000" b="0" dirty="0">
                <a:solidFill>
                  <a:schemeClr val="tx1"/>
                </a:solidFill>
              </a:rPr>
              <a:t>: 10.1182/blood-2013-07-512384</a:t>
            </a:r>
          </a:p>
          <a:p>
            <a:pPr algn="l"/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6378" y="762000"/>
            <a:ext cx="3520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000" dirty="0" smtClean="0">
                <a:latin typeface="+mn-lt"/>
              </a:rPr>
              <a:t>Understanding phenotypes: </a:t>
            </a:r>
          </a:p>
          <a:p>
            <a:pPr algn="l" eaLnBrk="1" hangingPunct="1"/>
            <a:r>
              <a:rPr lang="en-US" sz="2000" b="0" i="1" dirty="0" smtClean="0">
                <a:latin typeface="+mn-lt"/>
              </a:rPr>
              <a:t>Genome remains the same…</a:t>
            </a:r>
            <a:endParaRPr lang="en-US" sz="2000" b="0" i="1" dirty="0">
              <a:latin typeface="+mn-lt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6436092" y="2636482"/>
            <a:ext cx="25296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2000" b="0" i="1" dirty="0" smtClean="0">
                <a:latin typeface="+mn-lt"/>
              </a:rPr>
              <a:t>…proteome changes</a:t>
            </a:r>
            <a:endParaRPr lang="en-US" sz="2000" b="0" i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t="50454" r="38062"/>
          <a:stretch/>
        </p:blipFill>
        <p:spPr>
          <a:xfrm>
            <a:off x="6381492" y="3733800"/>
            <a:ext cx="2762508" cy="223519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-304800" y="3246082"/>
            <a:ext cx="10363200" cy="0"/>
          </a:xfrm>
          <a:prstGeom prst="line">
            <a:avLst/>
          </a:prstGeom>
          <a:noFill/>
          <a:ln w="9525" cap="flat" cmpd="sng" algn="ctr">
            <a:solidFill>
              <a:srgbClr val="B4A36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52400" y="3276600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Understanding signaling: </a:t>
            </a:r>
          </a:p>
          <a:p>
            <a:pPr algn="l"/>
            <a:r>
              <a:rPr lang="en-US" sz="2000" b="0" i="1" dirty="0" smtClean="0"/>
              <a:t>Platelets are non-nucleated cells – to understand their behavior (blood clotting) </a:t>
            </a:r>
            <a:r>
              <a:rPr lang="en-US" sz="2000" b="0" i="1" dirty="0" err="1" smtClean="0"/>
              <a:t>phosphoproteomics</a:t>
            </a:r>
            <a:r>
              <a:rPr lang="en-US" sz="2000" b="0" i="1" dirty="0" smtClean="0"/>
              <a:t> is required. It reveals time-resolved activation of kinases</a:t>
            </a:r>
            <a:r>
              <a:rPr lang="en-US" sz="2000" b="0" dirty="0" smtClean="0"/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3810000"/>
            <a:ext cx="2386370" cy="190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95800" y="5943600"/>
            <a:ext cx="13171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Activated platelets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6541950" y="5943600"/>
            <a:ext cx="26782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Time course of selected </a:t>
            </a:r>
            <a:r>
              <a:rPr lang="en-US" sz="1000" dirty="0" err="1" smtClean="0"/>
              <a:t>phosphopeptides</a:t>
            </a:r>
            <a:r>
              <a:rPr lang="en-US" sz="1000" dirty="0" smtClean="0"/>
              <a:t> </a:t>
            </a:r>
          </a:p>
          <a:p>
            <a:pPr algn="ctr"/>
            <a:r>
              <a:rPr lang="en-US" sz="1000" dirty="0" smtClean="0"/>
              <a:t>(Beck et al., 2014)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375308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fields of proteomics</a:t>
            </a:r>
            <a:endParaRPr lang="en-US" dirty="0"/>
          </a:p>
        </p:txBody>
      </p:sp>
      <p:sp>
        <p:nvSpPr>
          <p:cNvPr id="4" name="Line 45"/>
          <p:cNvSpPr>
            <a:spLocks noChangeShapeType="1"/>
          </p:cNvSpPr>
          <p:nvPr/>
        </p:nvSpPr>
        <p:spPr bwMode="auto">
          <a:xfrm>
            <a:off x="4427538" y="1341438"/>
            <a:ext cx="0" cy="5256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" name="Line 44"/>
          <p:cNvSpPr>
            <a:spLocks noChangeShapeType="1"/>
          </p:cNvSpPr>
          <p:nvPr/>
        </p:nvSpPr>
        <p:spPr bwMode="auto">
          <a:xfrm>
            <a:off x="323850" y="3862388"/>
            <a:ext cx="8424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11863" y="6140450"/>
            <a:ext cx="2987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b="0" dirty="0">
                <a:solidFill>
                  <a:srgbClr val="C00000"/>
                </a:solidFill>
              </a:rPr>
              <a:t>protein expression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70013" y="1196975"/>
            <a:ext cx="297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0" dirty="0"/>
              <a:t>protein characterization</a:t>
            </a:r>
          </a:p>
          <a:p>
            <a:pPr algn="r"/>
            <a:r>
              <a:rPr lang="en-US" sz="2000" b="0" dirty="0"/>
              <a:t>(identification + PTMs)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50825" y="1268413"/>
            <a:ext cx="3113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0" dirty="0"/>
              <a:t>protein interaction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274638" y="6092825"/>
            <a:ext cx="2713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0" dirty="0"/>
              <a:t>protein localization</a:t>
            </a:r>
          </a:p>
        </p:txBody>
      </p:sp>
      <p:grpSp>
        <p:nvGrpSpPr>
          <p:cNvPr id="11" name="Group 28"/>
          <p:cNvGrpSpPr>
            <a:grpSpLocks/>
          </p:cNvGrpSpPr>
          <p:nvPr/>
        </p:nvGrpSpPr>
        <p:grpSpPr bwMode="auto">
          <a:xfrm>
            <a:off x="971550" y="4108450"/>
            <a:ext cx="2643188" cy="1912938"/>
            <a:chOff x="444" y="2815"/>
            <a:chExt cx="1665" cy="1205"/>
          </a:xfrm>
        </p:grpSpPr>
        <p:pic>
          <p:nvPicPr>
            <p:cNvPr id="12" name="Picture 14" descr="cell_bas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" y="2815"/>
              <a:ext cx="1451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1886" y="284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0"/>
                <a:t>?</a:t>
              </a:r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H="1">
              <a:off x="1610" y="3022"/>
              <a:ext cx="317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H="1">
              <a:off x="1156" y="3022"/>
              <a:ext cx="771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Line 26"/>
            <p:cNvSpPr>
              <a:spLocks noChangeShapeType="1"/>
            </p:cNvSpPr>
            <p:nvPr/>
          </p:nvSpPr>
          <p:spPr bwMode="auto">
            <a:xfrm flipH="1">
              <a:off x="1610" y="3022"/>
              <a:ext cx="317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" name="Line 27"/>
            <p:cNvSpPr>
              <a:spLocks noChangeShapeType="1"/>
            </p:cNvSpPr>
            <p:nvPr/>
          </p:nvSpPr>
          <p:spPr bwMode="auto">
            <a:xfrm flipH="1">
              <a:off x="703" y="3022"/>
              <a:ext cx="1179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aphicFrame>
        <p:nvGraphicFramePr>
          <p:cNvPr id="18" name="Object 2"/>
          <p:cNvGraphicFramePr>
            <a:graphicFrameLocks/>
          </p:cNvGraphicFramePr>
          <p:nvPr/>
        </p:nvGraphicFramePr>
        <p:xfrm>
          <a:off x="4860925" y="4149725"/>
          <a:ext cx="4032250" cy="21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Graph" r:id="rId4" imgW="3538080" imgH="2714400" progId="">
                  <p:embed/>
                </p:oleObj>
              </mc:Choice>
              <mc:Fallback>
                <p:oleObj name="Graph" r:id="rId4" imgW="3538080" imgH="27144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4149725"/>
                        <a:ext cx="4032250" cy="213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43"/>
          <p:cNvSpPr>
            <a:spLocks noChangeArrowheads="1"/>
          </p:cNvSpPr>
          <p:nvPr/>
        </p:nvSpPr>
        <p:spPr bwMode="auto">
          <a:xfrm>
            <a:off x="3708400" y="3141663"/>
            <a:ext cx="1439863" cy="1439862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47" descr="interaction_netwo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31750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9" descr="my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205">
            <a:off x="3997325" y="3448050"/>
            <a:ext cx="9350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0" descr="phosphoryla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060575"/>
            <a:ext cx="2532062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DC0C6-E486-48DB-B9CE-6268CF8AB33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5676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proteomics</a:t>
            </a:r>
            <a:endParaRPr lang="en-US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4427538" y="1341438"/>
            <a:ext cx="0" cy="5256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323850" y="3862388"/>
            <a:ext cx="8424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10" name="Picture 10" descr="cell_base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08450"/>
            <a:ext cx="2303463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60725" y="4148138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DCDCEE"/>
                </a:solidFill>
              </a:rPr>
              <a:t>?</a:t>
            </a: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2822575" y="4437063"/>
            <a:ext cx="503238" cy="71437"/>
          </a:xfrm>
          <a:prstGeom prst="line">
            <a:avLst/>
          </a:prstGeom>
          <a:noFill/>
          <a:ln w="9525">
            <a:solidFill>
              <a:srgbClr val="DCDC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2101850" y="4437063"/>
            <a:ext cx="1223963" cy="719137"/>
          </a:xfrm>
          <a:prstGeom prst="line">
            <a:avLst/>
          </a:prstGeom>
          <a:noFill/>
          <a:ln w="9525">
            <a:solidFill>
              <a:srgbClr val="DCDC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2822575" y="4437063"/>
            <a:ext cx="503238" cy="1079500"/>
          </a:xfrm>
          <a:prstGeom prst="line">
            <a:avLst/>
          </a:prstGeom>
          <a:noFill/>
          <a:ln w="9525">
            <a:solidFill>
              <a:srgbClr val="DCDC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>
            <a:off x="1382713" y="4437063"/>
            <a:ext cx="1871662" cy="719137"/>
          </a:xfrm>
          <a:prstGeom prst="line">
            <a:avLst/>
          </a:prstGeom>
          <a:noFill/>
          <a:ln w="9525">
            <a:solidFill>
              <a:srgbClr val="DCDCE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16" name="Object 2"/>
          <p:cNvGraphicFramePr>
            <a:graphicFrameLocks/>
          </p:cNvGraphicFramePr>
          <p:nvPr/>
        </p:nvGraphicFramePr>
        <p:xfrm>
          <a:off x="4860925" y="4149725"/>
          <a:ext cx="4032250" cy="21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Graph" r:id="rId4" imgW="3538080" imgH="2714400" progId="">
                  <p:embed/>
                </p:oleObj>
              </mc:Choice>
              <mc:Fallback>
                <p:oleObj name="Graph" r:id="rId4" imgW="3538080" imgH="27144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84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4149725"/>
                        <a:ext cx="4032250" cy="213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8" descr="interaction_network"/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31750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phosphorylation"/>
          <p:cNvPicPr>
            <a:picLocks noChangeAspect="1" noChangeArrowheads="1"/>
          </p:cNvPicPr>
          <p:nvPr/>
        </p:nvPicPr>
        <p:blipFill>
          <a:blip r:embed="rId7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060575"/>
            <a:ext cx="2532062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315913" y="2205038"/>
            <a:ext cx="33924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200" b="0" dirty="0"/>
              <a:t> Drug target identification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5118100" y="2133600"/>
            <a:ext cx="34861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200" b="0" dirty="0"/>
              <a:t> Determine content of a </a:t>
            </a:r>
            <a:br>
              <a:rPr lang="en-US" sz="2200" b="0" dirty="0"/>
            </a:br>
            <a:r>
              <a:rPr lang="en-US" sz="2200" b="0" dirty="0"/>
              <a:t>  protein mixture</a:t>
            </a:r>
          </a:p>
          <a:p>
            <a:pPr eaLnBrk="1" hangingPunct="1">
              <a:buFontTx/>
              <a:buChar char="•"/>
            </a:pPr>
            <a:r>
              <a:rPr lang="en-US" sz="2200" b="0" dirty="0"/>
              <a:t> Understanding regulation</a:t>
            </a:r>
            <a:br>
              <a:rPr lang="en-US" sz="2200" b="0" dirty="0"/>
            </a:br>
            <a:r>
              <a:rPr lang="en-US" sz="2200" b="0" dirty="0"/>
              <a:t>  of protein activity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5138738" y="4419600"/>
            <a:ext cx="339248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200" b="0"/>
              <a:t> Gene annotation</a:t>
            </a:r>
          </a:p>
          <a:p>
            <a:pPr eaLnBrk="1" hangingPunct="1">
              <a:buFontTx/>
              <a:buChar char="•"/>
            </a:pPr>
            <a:r>
              <a:rPr lang="en-US" sz="2200" b="0"/>
              <a:t> Therapeutic markers</a:t>
            </a:r>
          </a:p>
          <a:p>
            <a:pPr eaLnBrk="1" hangingPunct="1">
              <a:buFontTx/>
              <a:buChar char="•"/>
            </a:pPr>
            <a:r>
              <a:rPr lang="en-US" sz="2200" b="0"/>
              <a:t> Drug target identification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105828" y="4365625"/>
            <a:ext cx="379783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200" b="0" dirty="0"/>
              <a:t> </a:t>
            </a:r>
            <a:r>
              <a:rPr lang="en-US" sz="2200" b="0" dirty="0" smtClean="0"/>
              <a:t>Functional </a:t>
            </a:r>
            <a:r>
              <a:rPr lang="en-US" sz="2200" b="0" dirty="0"/>
              <a:t>annotation</a:t>
            </a:r>
            <a:br>
              <a:rPr lang="en-US" sz="2200" b="0" dirty="0"/>
            </a:br>
            <a:r>
              <a:rPr lang="en-US" sz="2200" b="0" dirty="0"/>
              <a:t>  (compartment </a:t>
            </a:r>
            <a:r>
              <a:rPr lang="en-US" sz="2200" b="0" dirty="0" smtClean="0"/>
              <a:t>and </a:t>
            </a:r>
            <a:r>
              <a:rPr lang="en-US" sz="2200" b="0" dirty="0"/>
              <a:t>function)</a:t>
            </a:r>
          </a:p>
          <a:p>
            <a:pPr eaLnBrk="1" hangingPunct="1">
              <a:buFontTx/>
              <a:buChar char="•"/>
            </a:pPr>
            <a:r>
              <a:rPr lang="en-US" sz="2200" b="0" dirty="0"/>
              <a:t> </a:t>
            </a:r>
            <a:r>
              <a:rPr lang="en-US" sz="2200" b="0" dirty="0" smtClean="0"/>
              <a:t>Drug </a:t>
            </a:r>
            <a:r>
              <a:rPr lang="en-US" sz="2200" b="0" dirty="0"/>
              <a:t>target identification</a:t>
            </a:r>
            <a:br>
              <a:rPr lang="en-US" sz="2200" b="0" dirty="0"/>
            </a:br>
            <a:r>
              <a:rPr lang="en-US" sz="2200" b="0" dirty="0"/>
              <a:t>  </a:t>
            </a:r>
          </a:p>
        </p:txBody>
      </p:sp>
      <p:sp>
        <p:nvSpPr>
          <p:cNvPr id="23" name="Oval 17"/>
          <p:cNvSpPr>
            <a:spLocks noChangeArrowheads="1"/>
          </p:cNvSpPr>
          <p:nvPr/>
        </p:nvSpPr>
        <p:spPr bwMode="auto">
          <a:xfrm>
            <a:off x="3708400" y="3141663"/>
            <a:ext cx="1439863" cy="1439862"/>
          </a:xfrm>
          <a:prstGeom prst="ellipse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4" name="Picture 19" descr="my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205">
            <a:off x="3997325" y="3448050"/>
            <a:ext cx="93503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011863" y="6140450"/>
            <a:ext cx="29876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b="0" dirty="0">
                <a:solidFill>
                  <a:srgbClr val="C00000"/>
                </a:solidFill>
              </a:rPr>
              <a:t>protein expression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5770013" y="1196975"/>
            <a:ext cx="2978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0" dirty="0"/>
              <a:t>protein characterization</a:t>
            </a:r>
          </a:p>
          <a:p>
            <a:pPr algn="r"/>
            <a:r>
              <a:rPr lang="en-US" sz="2000" b="0" dirty="0"/>
              <a:t>(identification + PTMs)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250825" y="1268413"/>
            <a:ext cx="3113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0" dirty="0"/>
              <a:t>protein interaction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274638" y="6092825"/>
            <a:ext cx="2713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0" dirty="0"/>
              <a:t>protein localization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DC0C6-E486-48DB-B9CE-6268CF8AB33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284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10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D06B20"/>
                </a:solidFill>
              </a:rPr>
              <a:t>Metabolites</a:t>
            </a:r>
            <a:r>
              <a:rPr lang="en-US" sz="2800" dirty="0" smtClean="0">
                <a:solidFill>
                  <a:srgbClr val="D06B20"/>
                </a:solidFill>
              </a:rPr>
              <a:t> </a:t>
            </a:r>
            <a:r>
              <a:rPr lang="en-US" sz="2800" dirty="0" smtClean="0"/>
              <a:t>are intermediates and products of metabolic processes – everything that biochemistry can create</a:t>
            </a:r>
          </a:p>
          <a:p>
            <a:r>
              <a:rPr lang="en-US" sz="2800" dirty="0" smtClean="0"/>
              <a:t>Technically speaking also DNA, RNA and proteins could be considered metabolites</a:t>
            </a:r>
          </a:p>
          <a:p>
            <a:r>
              <a:rPr lang="en-US" sz="2800" dirty="0" smtClean="0"/>
              <a:t>The term is usually restricted to small molecules</a:t>
            </a:r>
          </a:p>
          <a:p>
            <a:r>
              <a:rPr lang="en-US" sz="2800" dirty="0" smtClean="0"/>
              <a:t>Spans a variety of substance classes (not complete):</a:t>
            </a:r>
          </a:p>
          <a:p>
            <a:pPr lvl="1"/>
            <a:r>
              <a:rPr lang="en-US" sz="2400" dirty="0" smtClean="0"/>
              <a:t>Amino acids</a:t>
            </a:r>
          </a:p>
          <a:p>
            <a:pPr lvl="1"/>
            <a:r>
              <a:rPr lang="en-US" sz="2400" dirty="0" smtClean="0"/>
              <a:t>Alcohols</a:t>
            </a:r>
          </a:p>
          <a:p>
            <a:pPr lvl="1"/>
            <a:r>
              <a:rPr lang="en-US" sz="2400" dirty="0" smtClean="0"/>
              <a:t>Lipids</a:t>
            </a:r>
          </a:p>
          <a:p>
            <a:pPr lvl="1"/>
            <a:r>
              <a:rPr lang="en-US" sz="2400" dirty="0" smtClean="0"/>
              <a:t>Sugars</a:t>
            </a:r>
          </a:p>
          <a:p>
            <a:pPr lvl="1"/>
            <a:r>
              <a:rPr lang="en-US" sz="2400" dirty="0" smtClean="0"/>
              <a:t>…</a:t>
            </a:r>
          </a:p>
          <a:p>
            <a:r>
              <a:rPr lang="en-US" sz="2800" dirty="0" smtClean="0"/>
              <a:t>Chemically much more diverse than proteome!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DC0C6-E486-48DB-B9CE-6268CF8AB338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5242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Metabolomics – The Big Picture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05000"/>
            <a:ext cx="911760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6581001"/>
            <a:ext cx="403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 smtClean="0"/>
              <a:t>Nicholson and </a:t>
            </a:r>
            <a:r>
              <a:rPr lang="en-US" sz="1000" b="0" dirty="0" err="1" smtClean="0"/>
              <a:t>Lindon</a:t>
            </a:r>
            <a:r>
              <a:rPr lang="en-US" sz="1000" b="0" dirty="0" smtClean="0"/>
              <a:t>. Nature 2008, 455, 1054-1056</a:t>
            </a:r>
            <a:endParaRPr lang="en-US" sz="10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DC0C6-E486-48DB-B9CE-6268CF8AB33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9206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Integration vs. Reductionism</a:t>
            </a:r>
            <a:endParaRPr lang="en-US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Systems biology as an integrative approach takes the reductionist approach one step further</a:t>
            </a:r>
          </a:p>
          <a:p>
            <a:r>
              <a:rPr lang="en-US" sz="2400" dirty="0" smtClean="0"/>
              <a:t>Do not only understand the components, but understand ‘emerging properties’ of a system</a:t>
            </a:r>
          </a:p>
          <a:p>
            <a:r>
              <a:rPr lang="en-US" sz="2400" dirty="0" smtClean="0"/>
              <a:t>Key of this is the integration of different data, covering different aspects of the system</a:t>
            </a:r>
          </a:p>
          <a:p>
            <a:r>
              <a:rPr lang="en-US" sz="2400" dirty="0" smtClean="0"/>
              <a:t>Integrated modeling of the whole system can then reveal these emerging and dynamic properties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u="sng" dirty="0" smtClean="0"/>
              <a:t>Example: </a:t>
            </a:r>
          </a:p>
          <a:p>
            <a:pPr>
              <a:buNone/>
            </a:pPr>
            <a:r>
              <a:rPr lang="en-US" sz="2400" dirty="0" smtClean="0"/>
              <a:t>	circadian clock – the temporal (dynamic) behavior is an emerging property of the rather simple interaction of a few key players.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798B94F-023B-48CF-8FC6-5AE4FACDB59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3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Networks</a:t>
            </a:r>
            <a:endParaRPr lang="en-US" dirty="0"/>
          </a:p>
        </p:txBody>
      </p:sp>
      <p:pic>
        <p:nvPicPr>
          <p:cNvPr id="285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t="2688" b="268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feld 7"/>
          <p:cNvSpPr txBox="1"/>
          <p:nvPr/>
        </p:nvSpPr>
        <p:spPr>
          <a:xfrm>
            <a:off x="5052816" y="6400800"/>
            <a:ext cx="40911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http://www.genome.jp/dbget-bin/www_bget?pathway+ecj00020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DC0C6-E486-48DB-B9CE-6268CF8AB338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385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Modern Proteomics and Metabolomics studies are based 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	</a:t>
            </a:r>
            <a:r>
              <a:rPr lang="en-US" b="1" dirty="0" smtClean="0">
                <a:solidFill>
                  <a:srgbClr val="C00000"/>
                </a:solidFill>
              </a:rPr>
              <a:t>	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File:Agilent1200HP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52" y="2895600"/>
            <a:ext cx="2484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20312" y="2080643"/>
            <a:ext cx="9127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2800" dirty="0" smtClean="0">
                <a:solidFill>
                  <a:srgbClr val="D06B20"/>
                </a:solidFill>
              </a:rPr>
              <a:t>Chromatography  coupled to  Mass </a:t>
            </a:r>
            <a:r>
              <a:rPr lang="en-US" sz="2800" dirty="0">
                <a:solidFill>
                  <a:srgbClr val="D06B20"/>
                </a:solidFill>
              </a:rPr>
              <a:t>spectrometry (MS)</a:t>
            </a:r>
          </a:p>
          <a:p>
            <a:pPr algn="l"/>
            <a:endParaRPr lang="en-US" sz="2800" dirty="0">
              <a:solidFill>
                <a:srgbClr val="D06B20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509336" y="6248400"/>
            <a:ext cx="5053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sz="1000" dirty="0" smtClean="0">
                <a:solidFill>
                  <a:schemeClr val="tx1"/>
                </a:solidFill>
                <a:hlinkClick r:id="rId3"/>
              </a:rPr>
              <a:t>en.wikipedia.org/wiki/High-performance_liquid_chromatography</a:t>
            </a:r>
            <a:r>
              <a:rPr lang="en-US" sz="1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Access 14/10/2013, 5 PM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2557696"/>
            <a:ext cx="2795841" cy="334800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6324600" y="6248400"/>
            <a:ext cx="190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www.planetorbitrap.com</a:t>
            </a:r>
          </a:p>
          <a:p>
            <a:pPr algn="l"/>
            <a:r>
              <a:rPr lang="en-US" sz="1000" dirty="0" smtClean="0">
                <a:solidFill>
                  <a:schemeClr val="tx1"/>
                </a:solidFill>
              </a:rPr>
              <a:t>Access 14/10/2013, 5 PM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DC0C6-E486-48DB-B9CE-6268CF8AB33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398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Chromatography (GC/LC)</a:t>
            </a:r>
          </a:p>
          <a:p>
            <a:pPr lvl="1"/>
            <a:r>
              <a:rPr lang="en-US" dirty="0" smtClean="0"/>
              <a:t>Chromatography separates proteins/peptides or metabolites</a:t>
            </a:r>
          </a:p>
          <a:p>
            <a:pPr lvl="1"/>
            <a:r>
              <a:rPr lang="en-US" dirty="0" smtClean="0"/>
              <a:t>Reduces complexity of samples</a:t>
            </a:r>
          </a:p>
          <a:p>
            <a:r>
              <a:rPr lang="en-US" b="1" dirty="0" smtClean="0"/>
              <a:t>Mass spectrometry (MS)</a:t>
            </a:r>
          </a:p>
          <a:p>
            <a:pPr lvl="1"/>
            <a:r>
              <a:rPr lang="en-US" dirty="0" smtClean="0"/>
              <a:t>Identifies the biomolecules (mass spectrum often used similar to a ‘fingerprint’ of the molecule)</a:t>
            </a:r>
          </a:p>
          <a:p>
            <a:pPr lvl="1"/>
            <a:r>
              <a:rPr lang="en-US" dirty="0" smtClean="0"/>
              <a:t>Signal intensity is proportional to concentration of the molecule in the 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DC0C6-E486-48DB-B9CE-6268CF8AB33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24664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Shotgun proteomics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742950" indent="-28575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1430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6002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574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fld id="{A3A45E30-DBA5-44C3-90CD-CDA432AB50F0}" type="slidenum">
              <a:rPr lang="de-DE" sz="1200" b="0">
                <a:latin typeface="Calibri" panose="020F0502020204030204" pitchFamily="34" charset="0"/>
              </a:rPr>
              <a:pPr/>
              <a:t>33</a:t>
            </a:fld>
            <a:endParaRPr lang="de-DE" sz="1200" b="0">
              <a:latin typeface="Calibri" panose="020F0502020204030204" pitchFamily="34" charset="0"/>
            </a:endParaRPr>
          </a:p>
        </p:txBody>
      </p:sp>
      <p:cxnSp>
        <p:nvCxnSpPr>
          <p:cNvPr id="20486" name="Straight Arrow Connector 1285"/>
          <p:cNvCxnSpPr>
            <a:cxnSpLocks noChangeShapeType="1"/>
          </p:cNvCxnSpPr>
          <p:nvPr/>
        </p:nvCxnSpPr>
        <p:spPr bwMode="auto">
          <a:xfrm>
            <a:off x="1042988" y="1989138"/>
            <a:ext cx="865187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487" name="Group 78"/>
          <p:cNvGrpSpPr>
            <a:grpSpLocks noChangeAspect="1"/>
          </p:cNvGrpSpPr>
          <p:nvPr/>
        </p:nvGrpSpPr>
        <p:grpSpPr bwMode="auto">
          <a:xfrm>
            <a:off x="79375" y="1844675"/>
            <a:ext cx="641350" cy="274638"/>
            <a:chOff x="395536" y="1772816"/>
            <a:chExt cx="1000132" cy="428628"/>
          </a:xfrm>
        </p:grpSpPr>
        <p:grpSp>
          <p:nvGrpSpPr>
            <p:cNvPr id="20656" name="Group 14"/>
            <p:cNvGrpSpPr>
              <a:grpSpLocks/>
            </p:cNvGrpSpPr>
            <p:nvPr/>
          </p:nvGrpSpPr>
          <p:grpSpPr bwMode="auto">
            <a:xfrm>
              <a:off x="395536" y="1772808"/>
              <a:ext cx="1000132" cy="428627"/>
              <a:chOff x="714348" y="2551648"/>
              <a:chExt cx="1430348" cy="305848"/>
            </a:xfrm>
          </p:grpSpPr>
          <p:sp>
            <p:nvSpPr>
              <p:cNvPr id="20668" name="Oval 1299"/>
              <p:cNvSpPr>
                <a:spLocks noChangeArrowheads="1"/>
              </p:cNvSpPr>
              <p:nvPr/>
            </p:nvSpPr>
            <p:spPr bwMode="auto">
              <a:xfrm>
                <a:off x="714348" y="2714620"/>
                <a:ext cx="1428760" cy="142876"/>
              </a:xfrm>
              <a:prstGeom prst="ellipse">
                <a:avLst/>
              </a:prstGeom>
              <a:solidFill>
                <a:srgbClr val="B4A36F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algn="r" eaLnBrk="0" hangingPunct="0">
                  <a:defRPr sz="4400" b="1">
                    <a:solidFill>
                      <a:schemeClr val="tx2"/>
                    </a:solidFill>
                    <a:latin typeface="Trebuchet MS" panose="020B0603020202020204" pitchFamily="34" charset="0"/>
                  </a:defRPr>
                </a:lvl1pPr>
                <a:lvl2pPr marL="742950" indent="-285750" algn="r" eaLnBrk="0" hangingPunct="0">
                  <a:defRPr sz="4400" b="1">
                    <a:solidFill>
                      <a:schemeClr val="tx2"/>
                    </a:solidFill>
                    <a:latin typeface="Trebuchet MS" panose="020B0603020202020204" pitchFamily="34" charset="0"/>
                  </a:defRPr>
                </a:lvl2pPr>
                <a:lvl3pPr marL="1143000" indent="-228600" algn="r" eaLnBrk="0" hangingPunct="0">
                  <a:defRPr sz="4400" b="1">
                    <a:solidFill>
                      <a:schemeClr val="tx2"/>
                    </a:solidFill>
                    <a:latin typeface="Trebuchet MS" panose="020B0603020202020204" pitchFamily="34" charset="0"/>
                  </a:defRPr>
                </a:lvl3pPr>
                <a:lvl4pPr marL="1600200" indent="-228600" algn="r" eaLnBrk="0" hangingPunct="0">
                  <a:defRPr sz="4400" b="1">
                    <a:solidFill>
                      <a:schemeClr val="tx2"/>
                    </a:solidFill>
                    <a:latin typeface="Trebuchet MS" panose="020B0603020202020204" pitchFamily="34" charset="0"/>
                  </a:defRPr>
                </a:lvl4pPr>
                <a:lvl5pPr marL="2057400" indent="-228600" algn="r" eaLnBrk="0" hangingPunct="0">
                  <a:defRPr sz="4400" b="1">
                    <a:solidFill>
                      <a:schemeClr val="tx2"/>
                    </a:solidFill>
                    <a:latin typeface="Trebuchet MS" panose="020B0603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Trebuchet MS" panose="020B0603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Trebuchet MS" panose="020B0603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Trebuchet MS" panose="020B0603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Trebuchet MS" panose="020B0603020202020204" pitchFamily="34" charset="0"/>
                  </a:defRPr>
                </a:lvl9pPr>
              </a:lstStyle>
              <a:p>
                <a:endParaRPr lang="de-DE" sz="2800"/>
              </a:p>
            </p:txBody>
          </p:sp>
          <p:sp>
            <p:nvSpPr>
              <p:cNvPr id="20669" name="Oval 1300"/>
              <p:cNvSpPr>
                <a:spLocks noChangeArrowheads="1"/>
              </p:cNvSpPr>
              <p:nvPr/>
            </p:nvSpPr>
            <p:spPr bwMode="auto">
              <a:xfrm>
                <a:off x="714348" y="2551648"/>
                <a:ext cx="1428760" cy="142876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>
                <a:lvl1pPr algn="r" eaLnBrk="0" hangingPunct="0">
                  <a:defRPr sz="4400" b="1">
                    <a:solidFill>
                      <a:schemeClr val="tx2"/>
                    </a:solidFill>
                    <a:latin typeface="Trebuchet MS" panose="020B0603020202020204" pitchFamily="34" charset="0"/>
                  </a:defRPr>
                </a:lvl1pPr>
                <a:lvl2pPr marL="742950" indent="-285750" algn="r" eaLnBrk="0" hangingPunct="0">
                  <a:defRPr sz="4400" b="1">
                    <a:solidFill>
                      <a:schemeClr val="tx2"/>
                    </a:solidFill>
                    <a:latin typeface="Trebuchet MS" panose="020B0603020202020204" pitchFamily="34" charset="0"/>
                  </a:defRPr>
                </a:lvl2pPr>
                <a:lvl3pPr marL="1143000" indent="-228600" algn="r" eaLnBrk="0" hangingPunct="0">
                  <a:defRPr sz="4400" b="1">
                    <a:solidFill>
                      <a:schemeClr val="tx2"/>
                    </a:solidFill>
                    <a:latin typeface="Trebuchet MS" panose="020B0603020202020204" pitchFamily="34" charset="0"/>
                  </a:defRPr>
                </a:lvl3pPr>
                <a:lvl4pPr marL="1600200" indent="-228600" algn="r" eaLnBrk="0" hangingPunct="0">
                  <a:defRPr sz="4400" b="1">
                    <a:solidFill>
                      <a:schemeClr val="tx2"/>
                    </a:solidFill>
                    <a:latin typeface="Trebuchet MS" panose="020B0603020202020204" pitchFamily="34" charset="0"/>
                  </a:defRPr>
                </a:lvl4pPr>
                <a:lvl5pPr marL="2057400" indent="-228600" algn="r" eaLnBrk="0" hangingPunct="0">
                  <a:defRPr sz="4400" b="1">
                    <a:solidFill>
                      <a:schemeClr val="tx2"/>
                    </a:solidFill>
                    <a:latin typeface="Trebuchet MS" panose="020B0603020202020204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Trebuchet MS" panose="020B0603020202020204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Trebuchet MS" panose="020B0603020202020204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Trebuchet MS" panose="020B0603020202020204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 b="1">
                    <a:solidFill>
                      <a:schemeClr val="tx2"/>
                    </a:solidFill>
                    <a:latin typeface="Trebuchet MS" panose="020B0603020202020204" pitchFamily="34" charset="0"/>
                  </a:defRPr>
                </a:lvl9pPr>
              </a:lstStyle>
              <a:p>
                <a:endParaRPr lang="de-DE" sz="2800"/>
              </a:p>
            </p:txBody>
          </p:sp>
          <p:cxnSp>
            <p:nvCxnSpPr>
              <p:cNvPr id="20670" name="Straight Connector 1301"/>
              <p:cNvCxnSpPr>
                <a:cxnSpLocks noChangeShapeType="1"/>
                <a:stCxn id="20669" idx="6"/>
                <a:endCxn id="20668" idx="6"/>
              </p:cNvCxnSpPr>
              <p:nvPr/>
            </p:nvCxnSpPr>
            <p:spPr bwMode="auto">
              <a:xfrm>
                <a:off x="2143108" y="2623086"/>
                <a:ext cx="1588" cy="162972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671" name="Straight Connector 1302"/>
              <p:cNvCxnSpPr>
                <a:cxnSpLocks noChangeShapeType="1"/>
              </p:cNvCxnSpPr>
              <p:nvPr/>
            </p:nvCxnSpPr>
            <p:spPr bwMode="auto">
              <a:xfrm>
                <a:off x="714348" y="2643182"/>
                <a:ext cx="1588" cy="162972"/>
              </a:xfrm>
              <a:prstGeom prst="line">
                <a:avLst/>
              </a:prstGeom>
              <a:noFill/>
              <a:ln w="254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657" name="Oval 1288"/>
            <p:cNvSpPr>
              <a:spLocks noChangeAspect="1"/>
            </p:cNvSpPr>
            <p:nvPr/>
          </p:nvSpPr>
          <p:spPr bwMode="auto">
            <a:xfrm>
              <a:off x="476493" y="2058580"/>
              <a:ext cx="104298" cy="52150"/>
            </a:xfrm>
            <a:prstGeom prst="ellipse">
              <a:avLst/>
            </a:prstGeom>
            <a:solidFill>
              <a:srgbClr val="3F372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742950" indent="-28575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2pPr>
              <a:lvl3pPr marL="11430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3pPr>
              <a:lvl4pPr marL="16002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4pPr>
              <a:lvl5pPr marL="20574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0658" name="Oval 1289"/>
            <p:cNvSpPr>
              <a:spLocks noChangeAspect="1"/>
            </p:cNvSpPr>
            <p:nvPr/>
          </p:nvSpPr>
          <p:spPr bwMode="auto">
            <a:xfrm>
              <a:off x="581258" y="2106441"/>
              <a:ext cx="104298" cy="52150"/>
            </a:xfrm>
            <a:prstGeom prst="ellipse">
              <a:avLst/>
            </a:prstGeom>
            <a:solidFill>
              <a:srgbClr val="3F372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742950" indent="-28575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2pPr>
              <a:lvl3pPr marL="11430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3pPr>
              <a:lvl4pPr marL="16002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4pPr>
              <a:lvl5pPr marL="20574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0659" name="Oval 1290"/>
            <p:cNvSpPr>
              <a:spLocks noChangeAspect="1"/>
            </p:cNvSpPr>
            <p:nvPr/>
          </p:nvSpPr>
          <p:spPr bwMode="auto">
            <a:xfrm>
              <a:off x="628888" y="2034760"/>
              <a:ext cx="104298" cy="52150"/>
            </a:xfrm>
            <a:prstGeom prst="ellipse">
              <a:avLst/>
            </a:prstGeom>
            <a:solidFill>
              <a:srgbClr val="3F372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742950" indent="-28575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2pPr>
              <a:lvl3pPr marL="11430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3pPr>
              <a:lvl4pPr marL="16002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4pPr>
              <a:lvl5pPr marL="20574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0660" name="Oval 1291"/>
            <p:cNvSpPr>
              <a:spLocks noChangeAspect="1"/>
            </p:cNvSpPr>
            <p:nvPr/>
          </p:nvSpPr>
          <p:spPr bwMode="auto">
            <a:xfrm>
              <a:off x="714608" y="2120487"/>
              <a:ext cx="104298" cy="52150"/>
            </a:xfrm>
            <a:prstGeom prst="ellipse">
              <a:avLst/>
            </a:prstGeom>
            <a:solidFill>
              <a:srgbClr val="3F372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742950" indent="-28575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2pPr>
              <a:lvl3pPr marL="11430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3pPr>
              <a:lvl4pPr marL="16002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4pPr>
              <a:lvl5pPr marL="20574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0661" name="Oval 1292"/>
            <p:cNvSpPr>
              <a:spLocks noChangeAspect="1"/>
            </p:cNvSpPr>
            <p:nvPr/>
          </p:nvSpPr>
          <p:spPr bwMode="auto">
            <a:xfrm>
              <a:off x="762238" y="2039530"/>
              <a:ext cx="104298" cy="52150"/>
            </a:xfrm>
            <a:prstGeom prst="ellipse">
              <a:avLst/>
            </a:prstGeom>
            <a:solidFill>
              <a:srgbClr val="3F372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742950" indent="-28575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2pPr>
              <a:lvl3pPr marL="11430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3pPr>
              <a:lvl4pPr marL="16002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4pPr>
              <a:lvl5pPr marL="20574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0662" name="Oval 1293"/>
            <p:cNvSpPr>
              <a:spLocks noChangeAspect="1"/>
            </p:cNvSpPr>
            <p:nvPr/>
          </p:nvSpPr>
          <p:spPr bwMode="auto">
            <a:xfrm>
              <a:off x="843676" y="2115724"/>
              <a:ext cx="104298" cy="52150"/>
            </a:xfrm>
            <a:prstGeom prst="ellipse">
              <a:avLst/>
            </a:prstGeom>
            <a:solidFill>
              <a:srgbClr val="3F372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742950" indent="-28575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2pPr>
              <a:lvl3pPr marL="11430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3pPr>
              <a:lvl4pPr marL="16002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4pPr>
              <a:lvl5pPr marL="20574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0663" name="Oval 1294"/>
            <p:cNvSpPr>
              <a:spLocks noChangeAspect="1"/>
            </p:cNvSpPr>
            <p:nvPr/>
          </p:nvSpPr>
          <p:spPr bwMode="auto">
            <a:xfrm>
              <a:off x="895588" y="2039530"/>
              <a:ext cx="104298" cy="52150"/>
            </a:xfrm>
            <a:prstGeom prst="ellipse">
              <a:avLst/>
            </a:prstGeom>
            <a:solidFill>
              <a:srgbClr val="3F372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742950" indent="-28575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2pPr>
              <a:lvl3pPr marL="11430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3pPr>
              <a:lvl4pPr marL="16002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4pPr>
              <a:lvl5pPr marL="20574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0664" name="Oval 1295"/>
            <p:cNvSpPr>
              <a:spLocks noChangeAspect="1"/>
            </p:cNvSpPr>
            <p:nvPr/>
          </p:nvSpPr>
          <p:spPr bwMode="auto">
            <a:xfrm>
              <a:off x="976552" y="2120723"/>
              <a:ext cx="104298" cy="52150"/>
            </a:xfrm>
            <a:prstGeom prst="ellipse">
              <a:avLst/>
            </a:prstGeom>
            <a:solidFill>
              <a:srgbClr val="3F372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742950" indent="-28575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2pPr>
              <a:lvl3pPr marL="11430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3pPr>
              <a:lvl4pPr marL="16002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4pPr>
              <a:lvl5pPr marL="20574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0665" name="Oval 1296"/>
            <p:cNvSpPr>
              <a:spLocks noChangeAspect="1"/>
            </p:cNvSpPr>
            <p:nvPr/>
          </p:nvSpPr>
          <p:spPr bwMode="auto">
            <a:xfrm>
              <a:off x="1047990" y="2058575"/>
              <a:ext cx="104298" cy="52150"/>
            </a:xfrm>
            <a:prstGeom prst="ellipse">
              <a:avLst/>
            </a:prstGeom>
            <a:solidFill>
              <a:srgbClr val="3F372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742950" indent="-28575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2pPr>
              <a:lvl3pPr marL="11430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3pPr>
              <a:lvl4pPr marL="16002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4pPr>
              <a:lvl5pPr marL="20574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0666" name="Oval 1297"/>
            <p:cNvSpPr>
              <a:spLocks noChangeAspect="1"/>
            </p:cNvSpPr>
            <p:nvPr/>
          </p:nvSpPr>
          <p:spPr bwMode="auto">
            <a:xfrm>
              <a:off x="1119435" y="2101435"/>
              <a:ext cx="104298" cy="52150"/>
            </a:xfrm>
            <a:prstGeom prst="ellipse">
              <a:avLst/>
            </a:prstGeom>
            <a:solidFill>
              <a:srgbClr val="3F372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742950" indent="-28575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2pPr>
              <a:lvl3pPr marL="11430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3pPr>
              <a:lvl4pPr marL="16002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4pPr>
              <a:lvl5pPr marL="20574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de-DE"/>
            </a:p>
          </p:txBody>
        </p:sp>
        <p:sp>
          <p:nvSpPr>
            <p:cNvPr id="20667" name="Oval 1298"/>
            <p:cNvSpPr>
              <a:spLocks noChangeAspect="1"/>
            </p:cNvSpPr>
            <p:nvPr/>
          </p:nvSpPr>
          <p:spPr bwMode="auto">
            <a:xfrm>
              <a:off x="1224205" y="2058575"/>
              <a:ext cx="104298" cy="52150"/>
            </a:xfrm>
            <a:prstGeom prst="ellipse">
              <a:avLst/>
            </a:prstGeom>
            <a:solidFill>
              <a:srgbClr val="3F372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742950" indent="-28575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2pPr>
              <a:lvl3pPr marL="11430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3pPr>
              <a:lvl4pPr marL="16002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4pPr>
              <a:lvl5pPr marL="20574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9pPr>
            </a:lstStyle>
            <a:p>
              <a:endParaRPr lang="de-DE"/>
            </a:p>
          </p:txBody>
        </p:sp>
      </p:grpSp>
      <p:grpSp>
        <p:nvGrpSpPr>
          <p:cNvPr id="20488" name="Group 175"/>
          <p:cNvGrpSpPr>
            <a:grpSpLocks/>
          </p:cNvGrpSpPr>
          <p:nvPr/>
        </p:nvGrpSpPr>
        <p:grpSpPr bwMode="auto">
          <a:xfrm>
            <a:off x="2038350" y="1154113"/>
            <a:ext cx="730250" cy="1738312"/>
            <a:chOff x="4084863" y="2324100"/>
            <a:chExt cx="950976" cy="2209800"/>
          </a:xfrm>
        </p:grpSpPr>
        <p:pic>
          <p:nvPicPr>
            <p:cNvPr id="20652" name="Picture 174" descr="eppendorf_big-no-content.t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4863" y="2324100"/>
              <a:ext cx="950976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1" name="Freeform 4810"/>
            <p:cNvSpPr/>
            <p:nvPr/>
          </p:nvSpPr>
          <p:spPr bwMode="auto">
            <a:xfrm>
              <a:off x="4430109" y="3571275"/>
              <a:ext cx="262551" cy="213917"/>
            </a:xfrm>
            <a:custGeom>
              <a:avLst/>
              <a:gdLst>
                <a:gd name="connsiteX0" fmla="*/ 294198 w 294198"/>
                <a:gd name="connsiteY0" fmla="*/ 0 h 278549"/>
                <a:gd name="connsiteX1" fmla="*/ 190831 w 294198"/>
                <a:gd name="connsiteY1" fmla="*/ 7951 h 278549"/>
                <a:gd name="connsiteX2" fmla="*/ 166977 w 294198"/>
                <a:gd name="connsiteY2" fmla="*/ 15902 h 278549"/>
                <a:gd name="connsiteX3" fmla="*/ 174929 w 294198"/>
                <a:gd name="connsiteY3" fmla="*/ 55659 h 278549"/>
                <a:gd name="connsiteX4" fmla="*/ 222636 w 294198"/>
                <a:gd name="connsiteY4" fmla="*/ 71561 h 278549"/>
                <a:gd name="connsiteX5" fmla="*/ 222636 w 294198"/>
                <a:gd name="connsiteY5" fmla="*/ 119269 h 278549"/>
                <a:gd name="connsiteX6" fmla="*/ 198782 w 294198"/>
                <a:gd name="connsiteY6" fmla="*/ 127221 h 278549"/>
                <a:gd name="connsiteX7" fmla="*/ 174929 w 294198"/>
                <a:gd name="connsiteY7" fmla="*/ 143123 h 278549"/>
                <a:gd name="connsiteX8" fmla="*/ 95416 w 294198"/>
                <a:gd name="connsiteY8" fmla="*/ 166977 h 278549"/>
                <a:gd name="connsiteX9" fmla="*/ 47708 w 294198"/>
                <a:gd name="connsiteY9" fmla="*/ 182880 h 278549"/>
                <a:gd name="connsiteX10" fmla="*/ 23854 w 294198"/>
                <a:gd name="connsiteY10" fmla="*/ 198782 h 278549"/>
                <a:gd name="connsiteX11" fmla="*/ 0 w 294198"/>
                <a:gd name="connsiteY11" fmla="*/ 246490 h 278549"/>
                <a:gd name="connsiteX12" fmla="*/ 7951 w 294198"/>
                <a:gd name="connsiteY12" fmla="*/ 270344 h 278549"/>
                <a:gd name="connsiteX13" fmla="*/ 47708 w 294198"/>
                <a:gd name="connsiteY13" fmla="*/ 278295 h 278549"/>
                <a:gd name="connsiteX14" fmla="*/ 127221 w 294198"/>
                <a:gd name="connsiteY14" fmla="*/ 254441 h 278549"/>
                <a:gd name="connsiteX15" fmla="*/ 143123 w 294198"/>
                <a:gd name="connsiteY15" fmla="*/ 230588 h 278549"/>
                <a:gd name="connsiteX16" fmla="*/ 127221 w 294198"/>
                <a:gd name="connsiteY16" fmla="*/ 103367 h 278549"/>
                <a:gd name="connsiteX17" fmla="*/ 111318 w 294198"/>
                <a:gd name="connsiteY17" fmla="*/ 79513 h 278549"/>
                <a:gd name="connsiteX18" fmla="*/ 87464 w 294198"/>
                <a:gd name="connsiteY18" fmla="*/ 23854 h 27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4198" h="278549">
                  <a:moveTo>
                    <a:pt x="294198" y="0"/>
                  </a:moveTo>
                  <a:cubicBezTo>
                    <a:pt x="259742" y="2650"/>
                    <a:pt x="225122" y="3665"/>
                    <a:pt x="190831" y="7951"/>
                  </a:cubicBezTo>
                  <a:cubicBezTo>
                    <a:pt x="182514" y="8991"/>
                    <a:pt x="169627" y="7951"/>
                    <a:pt x="166977" y="15902"/>
                  </a:cubicBezTo>
                  <a:cubicBezTo>
                    <a:pt x="162703" y="28723"/>
                    <a:pt x="165373" y="46103"/>
                    <a:pt x="174929" y="55659"/>
                  </a:cubicBezTo>
                  <a:cubicBezTo>
                    <a:pt x="186782" y="67512"/>
                    <a:pt x="222636" y="71561"/>
                    <a:pt x="222636" y="71561"/>
                  </a:cubicBezTo>
                  <a:cubicBezTo>
                    <a:pt x="227938" y="87465"/>
                    <a:pt x="238540" y="103365"/>
                    <a:pt x="222636" y="119269"/>
                  </a:cubicBezTo>
                  <a:cubicBezTo>
                    <a:pt x="216709" y="125196"/>
                    <a:pt x="206279" y="123473"/>
                    <a:pt x="198782" y="127221"/>
                  </a:cubicBezTo>
                  <a:cubicBezTo>
                    <a:pt x="190235" y="131495"/>
                    <a:pt x="183661" y="139242"/>
                    <a:pt x="174929" y="143123"/>
                  </a:cubicBezTo>
                  <a:cubicBezTo>
                    <a:pt x="135997" y="160426"/>
                    <a:pt x="131004" y="156301"/>
                    <a:pt x="95416" y="166977"/>
                  </a:cubicBezTo>
                  <a:cubicBezTo>
                    <a:pt x="79360" y="171794"/>
                    <a:pt x="61656" y="173582"/>
                    <a:pt x="47708" y="182880"/>
                  </a:cubicBezTo>
                  <a:lnTo>
                    <a:pt x="23854" y="198782"/>
                  </a:lnTo>
                  <a:cubicBezTo>
                    <a:pt x="15813" y="210843"/>
                    <a:pt x="0" y="230029"/>
                    <a:pt x="0" y="246490"/>
                  </a:cubicBezTo>
                  <a:cubicBezTo>
                    <a:pt x="0" y="254871"/>
                    <a:pt x="977" y="265695"/>
                    <a:pt x="7951" y="270344"/>
                  </a:cubicBezTo>
                  <a:cubicBezTo>
                    <a:pt x="19196" y="277841"/>
                    <a:pt x="34456" y="275645"/>
                    <a:pt x="47708" y="278295"/>
                  </a:cubicBezTo>
                  <a:cubicBezTo>
                    <a:pt x="82743" y="273290"/>
                    <a:pt x="103113" y="278549"/>
                    <a:pt x="127221" y="254441"/>
                  </a:cubicBezTo>
                  <a:cubicBezTo>
                    <a:pt x="133978" y="247684"/>
                    <a:pt x="137822" y="238539"/>
                    <a:pt x="143123" y="230588"/>
                  </a:cubicBezTo>
                  <a:cubicBezTo>
                    <a:pt x="141606" y="210866"/>
                    <a:pt x="144383" y="137691"/>
                    <a:pt x="127221" y="103367"/>
                  </a:cubicBezTo>
                  <a:cubicBezTo>
                    <a:pt x="122947" y="94820"/>
                    <a:pt x="116619" y="87464"/>
                    <a:pt x="111318" y="79513"/>
                  </a:cubicBezTo>
                  <a:cubicBezTo>
                    <a:pt x="94231" y="28249"/>
                    <a:pt x="107270" y="43657"/>
                    <a:pt x="87464" y="23854"/>
                  </a:cubicBezTo>
                </a:path>
              </a:pathLst>
            </a:cu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r" eaLnBrk="0" hangingPunct="0">
                <a:defRPr/>
              </a:pPr>
              <a:endParaRPr lang="de-DE">
                <a:latin typeface="Trebuchet MS" pitchFamily="-65" charset="0"/>
                <a:cs typeface="+mn-cs"/>
              </a:endParaRPr>
            </a:p>
          </p:txBody>
        </p:sp>
        <p:sp>
          <p:nvSpPr>
            <p:cNvPr id="20654" name="Freeform 4809"/>
            <p:cNvSpPr>
              <a:spLocks/>
            </p:cNvSpPr>
            <p:nvPr/>
          </p:nvSpPr>
          <p:spPr bwMode="auto">
            <a:xfrm>
              <a:off x="4562134" y="3676867"/>
              <a:ext cx="213547" cy="232211"/>
            </a:xfrm>
            <a:custGeom>
              <a:avLst/>
              <a:gdLst>
                <a:gd name="T0" fmla="*/ 0 w 125625"/>
                <a:gd name="T1" fmla="*/ 0 h 111318"/>
                <a:gd name="T2" fmla="*/ 13516 w 125625"/>
                <a:gd name="T3" fmla="*/ 132693 h 111318"/>
                <a:gd name="T4" fmla="*/ 54065 w 125625"/>
                <a:gd name="T5" fmla="*/ 182453 h 111318"/>
                <a:gd name="T6" fmla="*/ 135162 w 125625"/>
                <a:gd name="T7" fmla="*/ 232211 h 111318"/>
                <a:gd name="T8" fmla="*/ 175711 w 125625"/>
                <a:gd name="T9" fmla="*/ 215625 h 111318"/>
                <a:gd name="T10" fmla="*/ 189227 w 125625"/>
                <a:gd name="T11" fmla="*/ 66346 h 111318"/>
                <a:gd name="T12" fmla="*/ 148678 w 125625"/>
                <a:gd name="T13" fmla="*/ 49760 h 111318"/>
                <a:gd name="T14" fmla="*/ 94613 w 125625"/>
                <a:gd name="T15" fmla="*/ 66346 h 111318"/>
                <a:gd name="T16" fmla="*/ 108129 w 125625"/>
                <a:gd name="T17" fmla="*/ 149279 h 111318"/>
                <a:gd name="T18" fmla="*/ 148678 w 125625"/>
                <a:gd name="T19" fmla="*/ 165865 h 1113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5625" h="111318">
                  <a:moveTo>
                    <a:pt x="0" y="0"/>
                  </a:moveTo>
                  <a:cubicBezTo>
                    <a:pt x="2650" y="21204"/>
                    <a:pt x="648" y="43529"/>
                    <a:pt x="7951" y="63611"/>
                  </a:cubicBezTo>
                  <a:cubicBezTo>
                    <a:pt x="11794" y="74179"/>
                    <a:pt x="23166" y="80266"/>
                    <a:pt x="31805" y="87465"/>
                  </a:cubicBezTo>
                  <a:cubicBezTo>
                    <a:pt x="52356" y="104591"/>
                    <a:pt x="55607" y="103350"/>
                    <a:pt x="79513" y="111318"/>
                  </a:cubicBezTo>
                  <a:cubicBezTo>
                    <a:pt x="87464" y="108668"/>
                    <a:pt x="96822" y="108603"/>
                    <a:pt x="103367" y="103367"/>
                  </a:cubicBezTo>
                  <a:cubicBezTo>
                    <a:pt x="125625" y="85561"/>
                    <a:pt x="125204" y="56105"/>
                    <a:pt x="111318" y="31805"/>
                  </a:cubicBezTo>
                  <a:cubicBezTo>
                    <a:pt x="107160" y="24528"/>
                    <a:pt x="95415" y="26504"/>
                    <a:pt x="87464" y="23854"/>
                  </a:cubicBezTo>
                  <a:cubicBezTo>
                    <a:pt x="76862" y="26504"/>
                    <a:pt x="60546" y="22031"/>
                    <a:pt x="55659" y="31805"/>
                  </a:cubicBezTo>
                  <a:cubicBezTo>
                    <a:pt x="49615" y="43893"/>
                    <a:pt x="56113" y="60317"/>
                    <a:pt x="63610" y="71562"/>
                  </a:cubicBezTo>
                  <a:cubicBezTo>
                    <a:pt x="68259" y="78536"/>
                    <a:pt x="87464" y="79513"/>
                    <a:pt x="87464" y="79513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55" name="Freeform 4815"/>
            <p:cNvSpPr>
              <a:spLocks/>
            </p:cNvSpPr>
            <p:nvPr/>
          </p:nvSpPr>
          <p:spPr bwMode="auto">
            <a:xfrm>
              <a:off x="4526143" y="3968605"/>
              <a:ext cx="188733" cy="368490"/>
            </a:xfrm>
            <a:custGeom>
              <a:avLst/>
              <a:gdLst>
                <a:gd name="T0" fmla="*/ 34119 w 188733"/>
                <a:gd name="T1" fmla="*/ 0 h 368490"/>
                <a:gd name="T2" fmla="*/ 68239 w 188733"/>
                <a:gd name="T3" fmla="*/ 61415 h 368490"/>
                <a:gd name="T4" fmla="*/ 88710 w 188733"/>
                <a:gd name="T5" fmla="*/ 81887 h 368490"/>
                <a:gd name="T6" fmla="*/ 102358 w 188733"/>
                <a:gd name="T7" fmla="*/ 102359 h 368490"/>
                <a:gd name="T8" fmla="*/ 143301 w 188733"/>
                <a:gd name="T9" fmla="*/ 129654 h 368490"/>
                <a:gd name="T10" fmla="*/ 184245 w 188733"/>
                <a:gd name="T11" fmla="*/ 102359 h 368490"/>
                <a:gd name="T12" fmla="*/ 163773 w 188733"/>
                <a:gd name="T13" fmla="*/ 88711 h 368490"/>
                <a:gd name="T14" fmla="*/ 122830 w 188733"/>
                <a:gd name="T15" fmla="*/ 102359 h 368490"/>
                <a:gd name="T16" fmla="*/ 102358 w 188733"/>
                <a:gd name="T17" fmla="*/ 109183 h 368490"/>
                <a:gd name="T18" fmla="*/ 68239 w 188733"/>
                <a:gd name="T19" fmla="*/ 150126 h 368490"/>
                <a:gd name="T20" fmla="*/ 61415 w 188733"/>
                <a:gd name="T21" fmla="*/ 170597 h 368490"/>
                <a:gd name="T22" fmla="*/ 40943 w 188733"/>
                <a:gd name="T23" fmla="*/ 184245 h 368490"/>
                <a:gd name="T24" fmla="*/ 6824 w 188733"/>
                <a:gd name="T25" fmla="*/ 245660 h 368490"/>
                <a:gd name="T26" fmla="*/ 0 w 188733"/>
                <a:gd name="T27" fmla="*/ 272956 h 368490"/>
                <a:gd name="T28" fmla="*/ 13648 w 188733"/>
                <a:gd name="T29" fmla="*/ 341194 h 368490"/>
                <a:gd name="T30" fmla="*/ 27295 w 188733"/>
                <a:gd name="T31" fmla="*/ 361666 h 368490"/>
                <a:gd name="T32" fmla="*/ 47767 w 188733"/>
                <a:gd name="T33" fmla="*/ 368490 h 368490"/>
                <a:gd name="T34" fmla="*/ 68239 w 188733"/>
                <a:gd name="T35" fmla="*/ 361666 h 368490"/>
                <a:gd name="T36" fmla="*/ 81886 w 188733"/>
                <a:gd name="T37" fmla="*/ 341194 h 368490"/>
                <a:gd name="T38" fmla="*/ 88710 w 188733"/>
                <a:gd name="T39" fmla="*/ 279780 h 3684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8733" h="368490">
                  <a:moveTo>
                    <a:pt x="34119" y="0"/>
                  </a:moveTo>
                  <a:cubicBezTo>
                    <a:pt x="42700" y="25744"/>
                    <a:pt x="44773" y="37948"/>
                    <a:pt x="68239" y="61415"/>
                  </a:cubicBezTo>
                  <a:cubicBezTo>
                    <a:pt x="75063" y="68239"/>
                    <a:pt x="82532" y="74473"/>
                    <a:pt x="88710" y="81887"/>
                  </a:cubicBezTo>
                  <a:cubicBezTo>
                    <a:pt x="93960" y="88188"/>
                    <a:pt x="96186" y="96958"/>
                    <a:pt x="102358" y="102359"/>
                  </a:cubicBezTo>
                  <a:cubicBezTo>
                    <a:pt x="114702" y="113160"/>
                    <a:pt x="143301" y="129654"/>
                    <a:pt x="143301" y="129654"/>
                  </a:cubicBezTo>
                  <a:cubicBezTo>
                    <a:pt x="151864" y="127513"/>
                    <a:pt x="188733" y="124799"/>
                    <a:pt x="184245" y="102359"/>
                  </a:cubicBezTo>
                  <a:cubicBezTo>
                    <a:pt x="182637" y="94317"/>
                    <a:pt x="170597" y="93260"/>
                    <a:pt x="163773" y="88711"/>
                  </a:cubicBezTo>
                  <a:lnTo>
                    <a:pt x="122830" y="102359"/>
                  </a:lnTo>
                  <a:lnTo>
                    <a:pt x="102358" y="109183"/>
                  </a:lnTo>
                  <a:cubicBezTo>
                    <a:pt x="87263" y="124278"/>
                    <a:pt x="77741" y="131122"/>
                    <a:pt x="68239" y="150126"/>
                  </a:cubicBezTo>
                  <a:cubicBezTo>
                    <a:pt x="65022" y="156559"/>
                    <a:pt x="65908" y="164980"/>
                    <a:pt x="61415" y="170597"/>
                  </a:cubicBezTo>
                  <a:cubicBezTo>
                    <a:pt x="56292" y="177001"/>
                    <a:pt x="47767" y="179696"/>
                    <a:pt x="40943" y="184245"/>
                  </a:cubicBezTo>
                  <a:cubicBezTo>
                    <a:pt x="16507" y="220900"/>
                    <a:pt x="15832" y="214133"/>
                    <a:pt x="6824" y="245660"/>
                  </a:cubicBezTo>
                  <a:cubicBezTo>
                    <a:pt x="4247" y="254678"/>
                    <a:pt x="2275" y="263857"/>
                    <a:pt x="0" y="272956"/>
                  </a:cubicBezTo>
                  <a:cubicBezTo>
                    <a:pt x="2515" y="290564"/>
                    <a:pt x="4119" y="322136"/>
                    <a:pt x="13648" y="341194"/>
                  </a:cubicBezTo>
                  <a:cubicBezTo>
                    <a:pt x="17316" y="348529"/>
                    <a:pt x="20891" y="356543"/>
                    <a:pt x="27295" y="361666"/>
                  </a:cubicBezTo>
                  <a:cubicBezTo>
                    <a:pt x="32912" y="366160"/>
                    <a:pt x="40943" y="366215"/>
                    <a:pt x="47767" y="368490"/>
                  </a:cubicBezTo>
                  <a:cubicBezTo>
                    <a:pt x="54591" y="366215"/>
                    <a:pt x="62622" y="366160"/>
                    <a:pt x="68239" y="361666"/>
                  </a:cubicBezTo>
                  <a:cubicBezTo>
                    <a:pt x="74643" y="356543"/>
                    <a:pt x="78218" y="348529"/>
                    <a:pt x="81886" y="341194"/>
                  </a:cubicBezTo>
                  <a:cubicBezTo>
                    <a:pt x="93026" y="318914"/>
                    <a:pt x="88710" y="306783"/>
                    <a:pt x="88710" y="279780"/>
                  </a:cubicBezTo>
                </a:path>
              </a:pathLst>
            </a:cu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0489" name="TextBox 1304"/>
          <p:cNvSpPr txBox="1">
            <a:spLocks noChangeArrowheads="1"/>
          </p:cNvSpPr>
          <p:nvPr/>
        </p:nvSpPr>
        <p:spPr bwMode="auto">
          <a:xfrm>
            <a:off x="395288" y="1125538"/>
            <a:ext cx="216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742950" indent="-28575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1430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6002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574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de-DE" sz="1600">
                <a:solidFill>
                  <a:schemeClr val="tx1"/>
                </a:solidFill>
              </a:rPr>
              <a:t>Protein </a:t>
            </a:r>
            <a:br>
              <a:rPr lang="de-DE" sz="1600">
                <a:solidFill>
                  <a:schemeClr val="tx1"/>
                </a:solidFill>
              </a:rPr>
            </a:br>
            <a:r>
              <a:rPr lang="de-DE" sz="1600">
                <a:solidFill>
                  <a:schemeClr val="tx1"/>
                </a:solidFill>
              </a:rPr>
              <a:t>extraction</a:t>
            </a:r>
          </a:p>
        </p:txBody>
      </p:sp>
      <p:grpSp>
        <p:nvGrpSpPr>
          <p:cNvPr id="20490" name="Group 179"/>
          <p:cNvGrpSpPr>
            <a:grpSpLocks/>
          </p:cNvGrpSpPr>
          <p:nvPr/>
        </p:nvGrpSpPr>
        <p:grpSpPr bwMode="auto">
          <a:xfrm>
            <a:off x="3967163" y="1125538"/>
            <a:ext cx="730250" cy="1736725"/>
            <a:chOff x="407330" y="773507"/>
            <a:chExt cx="950976" cy="2209800"/>
          </a:xfrm>
        </p:grpSpPr>
        <p:pic>
          <p:nvPicPr>
            <p:cNvPr id="20636" name="Picture 176" descr="eppendorf_big-no-content.ti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30" y="773507"/>
              <a:ext cx="950976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37" name="Freeform 4816"/>
            <p:cNvSpPr>
              <a:spLocks/>
            </p:cNvSpPr>
            <p:nvPr/>
          </p:nvSpPr>
          <p:spPr bwMode="auto">
            <a:xfrm>
              <a:off x="823046" y="2115819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38" name="Freeform 4817"/>
            <p:cNvSpPr>
              <a:spLocks/>
            </p:cNvSpPr>
            <p:nvPr/>
          </p:nvSpPr>
          <p:spPr bwMode="auto">
            <a:xfrm>
              <a:off x="790978" y="2446627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19" name="Freeform 4818"/>
            <p:cNvSpPr/>
            <p:nvPr/>
          </p:nvSpPr>
          <p:spPr bwMode="auto">
            <a:xfrm>
              <a:off x="845606" y="2052120"/>
              <a:ext cx="128175" cy="60598"/>
            </a:xfrm>
            <a:custGeom>
              <a:avLst/>
              <a:gdLst>
                <a:gd name="connsiteX0" fmla="*/ 0 w 129654"/>
                <a:gd name="connsiteY0" fmla="*/ 54592 h 62209"/>
                <a:gd name="connsiteX1" fmla="*/ 20472 w 129654"/>
                <a:gd name="connsiteY1" fmla="*/ 61415 h 62209"/>
                <a:gd name="connsiteX2" fmla="*/ 102358 w 129654"/>
                <a:gd name="connsiteY2" fmla="*/ 20472 h 62209"/>
                <a:gd name="connsiteX3" fmla="*/ 129654 w 129654"/>
                <a:gd name="connsiteY3" fmla="*/ 0 h 6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r" eaLnBrk="0" hangingPunct="0">
                <a:defRPr/>
              </a:pPr>
              <a:endParaRPr lang="de-DE">
                <a:latin typeface="Trebuchet MS" pitchFamily="-65" charset="0"/>
                <a:cs typeface="+mn-cs"/>
              </a:endParaRPr>
            </a:p>
          </p:txBody>
        </p:sp>
        <p:sp>
          <p:nvSpPr>
            <p:cNvPr id="20640" name="Freeform 4819"/>
            <p:cNvSpPr>
              <a:spLocks/>
            </p:cNvSpPr>
            <p:nvPr/>
          </p:nvSpPr>
          <p:spPr bwMode="auto">
            <a:xfrm>
              <a:off x="884352" y="2729900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41" name="Freeform 4821"/>
            <p:cNvSpPr>
              <a:spLocks/>
            </p:cNvSpPr>
            <p:nvPr/>
          </p:nvSpPr>
          <p:spPr bwMode="auto">
            <a:xfrm>
              <a:off x="795930" y="2330741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23" name="Freeform 4822"/>
            <p:cNvSpPr/>
            <p:nvPr/>
          </p:nvSpPr>
          <p:spPr bwMode="auto">
            <a:xfrm>
              <a:off x="928299" y="2294511"/>
              <a:ext cx="130242" cy="62618"/>
            </a:xfrm>
            <a:custGeom>
              <a:avLst/>
              <a:gdLst>
                <a:gd name="connsiteX0" fmla="*/ 0 w 129654"/>
                <a:gd name="connsiteY0" fmla="*/ 54592 h 62209"/>
                <a:gd name="connsiteX1" fmla="*/ 20472 w 129654"/>
                <a:gd name="connsiteY1" fmla="*/ 61415 h 62209"/>
                <a:gd name="connsiteX2" fmla="*/ 102358 w 129654"/>
                <a:gd name="connsiteY2" fmla="*/ 20472 h 62209"/>
                <a:gd name="connsiteX3" fmla="*/ 129654 w 129654"/>
                <a:gd name="connsiteY3" fmla="*/ 0 h 6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r" eaLnBrk="0" hangingPunct="0">
                <a:defRPr/>
              </a:pPr>
              <a:endParaRPr lang="de-DE">
                <a:latin typeface="Trebuchet MS" pitchFamily="-65" charset="0"/>
                <a:cs typeface="+mn-cs"/>
              </a:endParaRPr>
            </a:p>
          </p:txBody>
        </p:sp>
        <p:sp>
          <p:nvSpPr>
            <p:cNvPr id="20643" name="Freeform 4823"/>
            <p:cNvSpPr>
              <a:spLocks/>
            </p:cNvSpPr>
            <p:nvPr/>
          </p:nvSpPr>
          <p:spPr bwMode="auto">
            <a:xfrm>
              <a:off x="823671" y="2695801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44" name="Freeform 4824"/>
            <p:cNvSpPr>
              <a:spLocks/>
            </p:cNvSpPr>
            <p:nvPr/>
          </p:nvSpPr>
          <p:spPr bwMode="auto">
            <a:xfrm>
              <a:off x="973048" y="2173950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45" name="Freeform 4825"/>
            <p:cNvSpPr>
              <a:spLocks/>
            </p:cNvSpPr>
            <p:nvPr/>
          </p:nvSpPr>
          <p:spPr bwMode="auto">
            <a:xfrm>
              <a:off x="911548" y="2553832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46" name="Freeform 4826"/>
            <p:cNvSpPr>
              <a:spLocks/>
            </p:cNvSpPr>
            <p:nvPr/>
          </p:nvSpPr>
          <p:spPr bwMode="auto">
            <a:xfrm>
              <a:off x="933329" y="2489200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28" name="Freeform 4827"/>
            <p:cNvSpPr/>
            <p:nvPr/>
          </p:nvSpPr>
          <p:spPr bwMode="auto">
            <a:xfrm>
              <a:off x="889019" y="2779294"/>
              <a:ext cx="130243" cy="62618"/>
            </a:xfrm>
            <a:custGeom>
              <a:avLst/>
              <a:gdLst>
                <a:gd name="connsiteX0" fmla="*/ 0 w 129654"/>
                <a:gd name="connsiteY0" fmla="*/ 54592 h 62209"/>
                <a:gd name="connsiteX1" fmla="*/ 20472 w 129654"/>
                <a:gd name="connsiteY1" fmla="*/ 61415 h 62209"/>
                <a:gd name="connsiteX2" fmla="*/ 102358 w 129654"/>
                <a:gd name="connsiteY2" fmla="*/ 20472 h 62209"/>
                <a:gd name="connsiteX3" fmla="*/ 129654 w 129654"/>
                <a:gd name="connsiteY3" fmla="*/ 0 h 6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r" eaLnBrk="0" hangingPunct="0">
                <a:defRPr/>
              </a:pPr>
              <a:endParaRPr lang="de-DE">
                <a:latin typeface="Trebuchet MS" pitchFamily="-65" charset="0"/>
                <a:cs typeface="+mn-cs"/>
              </a:endParaRPr>
            </a:p>
          </p:txBody>
        </p:sp>
        <p:sp>
          <p:nvSpPr>
            <p:cNvPr id="20648" name="Freeform 4828"/>
            <p:cNvSpPr>
              <a:spLocks/>
            </p:cNvSpPr>
            <p:nvPr/>
          </p:nvSpPr>
          <p:spPr bwMode="auto">
            <a:xfrm>
              <a:off x="729875" y="2027268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49" name="Freeform 4856"/>
            <p:cNvSpPr>
              <a:spLocks/>
            </p:cNvSpPr>
            <p:nvPr/>
          </p:nvSpPr>
          <p:spPr bwMode="auto">
            <a:xfrm>
              <a:off x="853147" y="2054243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50" name="Freeform 4863"/>
            <p:cNvSpPr>
              <a:spLocks/>
            </p:cNvSpPr>
            <p:nvPr/>
          </p:nvSpPr>
          <p:spPr bwMode="auto">
            <a:xfrm>
              <a:off x="803883" y="2222071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51" name="Freeform 4864"/>
            <p:cNvSpPr>
              <a:spLocks/>
            </p:cNvSpPr>
            <p:nvPr/>
          </p:nvSpPr>
          <p:spPr bwMode="auto">
            <a:xfrm>
              <a:off x="819550" y="2543793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cxnSp>
        <p:nvCxnSpPr>
          <p:cNvPr id="20491" name="Straight Arrow Connector 180"/>
          <p:cNvCxnSpPr>
            <a:cxnSpLocks noChangeShapeType="1"/>
          </p:cNvCxnSpPr>
          <p:nvPr/>
        </p:nvCxnSpPr>
        <p:spPr bwMode="auto">
          <a:xfrm>
            <a:off x="2963863" y="1989138"/>
            <a:ext cx="865187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492" name="Group 203"/>
          <p:cNvGrpSpPr>
            <a:grpSpLocks/>
          </p:cNvGrpSpPr>
          <p:nvPr/>
        </p:nvGrpSpPr>
        <p:grpSpPr bwMode="auto">
          <a:xfrm>
            <a:off x="5921375" y="2503488"/>
            <a:ext cx="366713" cy="822325"/>
            <a:chOff x="407330" y="773507"/>
            <a:chExt cx="950976" cy="2209800"/>
          </a:xfrm>
        </p:grpSpPr>
        <p:pic>
          <p:nvPicPr>
            <p:cNvPr id="20620" name="Picture 204" descr="eppendorf_big-no-content.t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30" y="773507"/>
              <a:ext cx="950976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21" name="Freeform 205"/>
            <p:cNvSpPr>
              <a:spLocks/>
            </p:cNvSpPr>
            <p:nvPr/>
          </p:nvSpPr>
          <p:spPr bwMode="auto">
            <a:xfrm>
              <a:off x="823046" y="2115819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22" name="Freeform 206"/>
            <p:cNvSpPr>
              <a:spLocks/>
            </p:cNvSpPr>
            <p:nvPr/>
          </p:nvSpPr>
          <p:spPr bwMode="auto">
            <a:xfrm>
              <a:off x="790978" y="2446627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8" name="Freeform 207"/>
            <p:cNvSpPr/>
            <p:nvPr/>
          </p:nvSpPr>
          <p:spPr bwMode="auto">
            <a:xfrm>
              <a:off x="843708" y="2053314"/>
              <a:ext cx="131737" cy="59724"/>
            </a:xfrm>
            <a:custGeom>
              <a:avLst/>
              <a:gdLst>
                <a:gd name="connsiteX0" fmla="*/ 0 w 129654"/>
                <a:gd name="connsiteY0" fmla="*/ 54592 h 62209"/>
                <a:gd name="connsiteX1" fmla="*/ 20472 w 129654"/>
                <a:gd name="connsiteY1" fmla="*/ 61415 h 62209"/>
                <a:gd name="connsiteX2" fmla="*/ 102358 w 129654"/>
                <a:gd name="connsiteY2" fmla="*/ 20472 h 62209"/>
                <a:gd name="connsiteX3" fmla="*/ 129654 w 129654"/>
                <a:gd name="connsiteY3" fmla="*/ 0 h 6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r" eaLnBrk="0" hangingPunct="0">
                <a:defRPr/>
              </a:pPr>
              <a:endParaRPr lang="de-DE">
                <a:latin typeface="Trebuchet MS" pitchFamily="-65" charset="0"/>
                <a:cs typeface="+mn-cs"/>
              </a:endParaRPr>
            </a:p>
          </p:txBody>
        </p:sp>
        <p:sp>
          <p:nvSpPr>
            <p:cNvPr id="20624" name="Freeform 208"/>
            <p:cNvSpPr>
              <a:spLocks/>
            </p:cNvSpPr>
            <p:nvPr/>
          </p:nvSpPr>
          <p:spPr bwMode="auto">
            <a:xfrm>
              <a:off x="884352" y="2729900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25" name="Freeform 209"/>
            <p:cNvSpPr>
              <a:spLocks/>
            </p:cNvSpPr>
            <p:nvPr/>
          </p:nvSpPr>
          <p:spPr bwMode="auto">
            <a:xfrm>
              <a:off x="795930" y="2330741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26" name="Freeform 210"/>
            <p:cNvSpPr>
              <a:spLocks/>
            </p:cNvSpPr>
            <p:nvPr/>
          </p:nvSpPr>
          <p:spPr bwMode="auto">
            <a:xfrm>
              <a:off x="928662" y="2295221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27" name="Freeform 211"/>
            <p:cNvSpPr>
              <a:spLocks/>
            </p:cNvSpPr>
            <p:nvPr/>
          </p:nvSpPr>
          <p:spPr bwMode="auto">
            <a:xfrm>
              <a:off x="823671" y="2695801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28" name="Freeform 212"/>
            <p:cNvSpPr>
              <a:spLocks/>
            </p:cNvSpPr>
            <p:nvPr/>
          </p:nvSpPr>
          <p:spPr bwMode="auto">
            <a:xfrm>
              <a:off x="973048" y="2173950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29" name="Freeform 213"/>
            <p:cNvSpPr>
              <a:spLocks/>
            </p:cNvSpPr>
            <p:nvPr/>
          </p:nvSpPr>
          <p:spPr bwMode="auto">
            <a:xfrm>
              <a:off x="911548" y="2553832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30" name="Freeform 214"/>
            <p:cNvSpPr>
              <a:spLocks/>
            </p:cNvSpPr>
            <p:nvPr/>
          </p:nvSpPr>
          <p:spPr bwMode="auto">
            <a:xfrm>
              <a:off x="933329" y="2489200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31" name="Freeform 215"/>
            <p:cNvSpPr>
              <a:spLocks/>
            </p:cNvSpPr>
            <p:nvPr/>
          </p:nvSpPr>
          <p:spPr bwMode="auto">
            <a:xfrm>
              <a:off x="888855" y="2780007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32" name="Freeform 216"/>
            <p:cNvSpPr>
              <a:spLocks/>
            </p:cNvSpPr>
            <p:nvPr/>
          </p:nvSpPr>
          <p:spPr bwMode="auto">
            <a:xfrm>
              <a:off x="729875" y="2027268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33" name="Freeform 217"/>
            <p:cNvSpPr>
              <a:spLocks/>
            </p:cNvSpPr>
            <p:nvPr/>
          </p:nvSpPr>
          <p:spPr bwMode="auto">
            <a:xfrm>
              <a:off x="853147" y="2054243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34" name="Freeform 218"/>
            <p:cNvSpPr>
              <a:spLocks/>
            </p:cNvSpPr>
            <p:nvPr/>
          </p:nvSpPr>
          <p:spPr bwMode="auto">
            <a:xfrm>
              <a:off x="803883" y="2222071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35" name="Freeform 219"/>
            <p:cNvSpPr>
              <a:spLocks/>
            </p:cNvSpPr>
            <p:nvPr/>
          </p:nvSpPr>
          <p:spPr bwMode="auto">
            <a:xfrm>
              <a:off x="819550" y="2543793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0493" name="Group 237"/>
          <p:cNvGrpSpPr>
            <a:grpSpLocks/>
          </p:cNvGrpSpPr>
          <p:nvPr/>
        </p:nvGrpSpPr>
        <p:grpSpPr bwMode="auto">
          <a:xfrm>
            <a:off x="7092950" y="2503488"/>
            <a:ext cx="365125" cy="822325"/>
            <a:chOff x="407330" y="773507"/>
            <a:chExt cx="950976" cy="2209800"/>
          </a:xfrm>
        </p:grpSpPr>
        <p:pic>
          <p:nvPicPr>
            <p:cNvPr id="20604" name="Picture 238" descr="eppendorf_big-no-content.t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30" y="773507"/>
              <a:ext cx="950976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05" name="Freeform 239"/>
            <p:cNvSpPr>
              <a:spLocks/>
            </p:cNvSpPr>
            <p:nvPr/>
          </p:nvSpPr>
          <p:spPr bwMode="auto">
            <a:xfrm>
              <a:off x="823046" y="2115819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06" name="Freeform 240"/>
            <p:cNvSpPr>
              <a:spLocks/>
            </p:cNvSpPr>
            <p:nvPr/>
          </p:nvSpPr>
          <p:spPr bwMode="auto">
            <a:xfrm>
              <a:off x="790978" y="2446627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2" name="Freeform 241"/>
            <p:cNvSpPr/>
            <p:nvPr/>
          </p:nvSpPr>
          <p:spPr bwMode="auto">
            <a:xfrm>
              <a:off x="845606" y="2053314"/>
              <a:ext cx="128176" cy="59724"/>
            </a:xfrm>
            <a:custGeom>
              <a:avLst/>
              <a:gdLst>
                <a:gd name="connsiteX0" fmla="*/ 0 w 129654"/>
                <a:gd name="connsiteY0" fmla="*/ 54592 h 62209"/>
                <a:gd name="connsiteX1" fmla="*/ 20472 w 129654"/>
                <a:gd name="connsiteY1" fmla="*/ 61415 h 62209"/>
                <a:gd name="connsiteX2" fmla="*/ 102358 w 129654"/>
                <a:gd name="connsiteY2" fmla="*/ 20472 h 62209"/>
                <a:gd name="connsiteX3" fmla="*/ 129654 w 129654"/>
                <a:gd name="connsiteY3" fmla="*/ 0 h 6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r" eaLnBrk="0" hangingPunct="0">
                <a:defRPr/>
              </a:pPr>
              <a:endParaRPr lang="de-DE">
                <a:latin typeface="Trebuchet MS" pitchFamily="-65" charset="0"/>
                <a:cs typeface="+mn-cs"/>
              </a:endParaRPr>
            </a:p>
          </p:txBody>
        </p:sp>
        <p:sp>
          <p:nvSpPr>
            <p:cNvPr id="20608" name="Freeform 242"/>
            <p:cNvSpPr>
              <a:spLocks/>
            </p:cNvSpPr>
            <p:nvPr/>
          </p:nvSpPr>
          <p:spPr bwMode="auto">
            <a:xfrm>
              <a:off x="884352" y="2729900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09" name="Freeform 243"/>
            <p:cNvSpPr>
              <a:spLocks/>
            </p:cNvSpPr>
            <p:nvPr/>
          </p:nvSpPr>
          <p:spPr bwMode="auto">
            <a:xfrm>
              <a:off x="795930" y="2330741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10" name="Freeform 244"/>
            <p:cNvSpPr>
              <a:spLocks/>
            </p:cNvSpPr>
            <p:nvPr/>
          </p:nvSpPr>
          <p:spPr bwMode="auto">
            <a:xfrm>
              <a:off x="928662" y="2295221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11" name="Freeform 245"/>
            <p:cNvSpPr>
              <a:spLocks/>
            </p:cNvSpPr>
            <p:nvPr/>
          </p:nvSpPr>
          <p:spPr bwMode="auto">
            <a:xfrm>
              <a:off x="823671" y="2530099"/>
              <a:ext cx="129654" cy="62208"/>
            </a:xfrm>
            <a:custGeom>
              <a:avLst/>
              <a:gdLst>
                <a:gd name="T0" fmla="*/ 0 w 129654"/>
                <a:gd name="T1" fmla="*/ 54591 h 62209"/>
                <a:gd name="T2" fmla="*/ 20472 w 129654"/>
                <a:gd name="T3" fmla="*/ 61414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12" name="Freeform 246"/>
            <p:cNvSpPr>
              <a:spLocks/>
            </p:cNvSpPr>
            <p:nvPr/>
          </p:nvSpPr>
          <p:spPr bwMode="auto">
            <a:xfrm>
              <a:off x="973048" y="2173950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13" name="Freeform 247"/>
            <p:cNvSpPr>
              <a:spLocks/>
            </p:cNvSpPr>
            <p:nvPr/>
          </p:nvSpPr>
          <p:spPr bwMode="auto">
            <a:xfrm>
              <a:off x="911548" y="2553832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14" name="Freeform 248"/>
            <p:cNvSpPr>
              <a:spLocks/>
            </p:cNvSpPr>
            <p:nvPr/>
          </p:nvSpPr>
          <p:spPr bwMode="auto">
            <a:xfrm>
              <a:off x="933329" y="2489200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15" name="Freeform 249"/>
            <p:cNvSpPr>
              <a:spLocks/>
            </p:cNvSpPr>
            <p:nvPr/>
          </p:nvSpPr>
          <p:spPr bwMode="auto">
            <a:xfrm>
              <a:off x="888855" y="2780007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16" name="Freeform 250"/>
            <p:cNvSpPr>
              <a:spLocks/>
            </p:cNvSpPr>
            <p:nvPr/>
          </p:nvSpPr>
          <p:spPr bwMode="auto">
            <a:xfrm>
              <a:off x="729875" y="2027268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17" name="Freeform 251"/>
            <p:cNvSpPr>
              <a:spLocks/>
            </p:cNvSpPr>
            <p:nvPr/>
          </p:nvSpPr>
          <p:spPr bwMode="auto">
            <a:xfrm>
              <a:off x="853147" y="2054243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18" name="Freeform 252"/>
            <p:cNvSpPr>
              <a:spLocks/>
            </p:cNvSpPr>
            <p:nvPr/>
          </p:nvSpPr>
          <p:spPr bwMode="auto">
            <a:xfrm>
              <a:off x="803883" y="2222071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19" name="Freeform 253"/>
            <p:cNvSpPr>
              <a:spLocks/>
            </p:cNvSpPr>
            <p:nvPr/>
          </p:nvSpPr>
          <p:spPr bwMode="auto">
            <a:xfrm>
              <a:off x="819550" y="2543793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0494" name="Group 254"/>
          <p:cNvGrpSpPr>
            <a:grpSpLocks/>
          </p:cNvGrpSpPr>
          <p:nvPr/>
        </p:nvGrpSpPr>
        <p:grpSpPr bwMode="auto">
          <a:xfrm>
            <a:off x="7662863" y="2533650"/>
            <a:ext cx="365125" cy="823913"/>
            <a:chOff x="407330" y="773507"/>
            <a:chExt cx="950976" cy="2209800"/>
          </a:xfrm>
        </p:grpSpPr>
        <p:pic>
          <p:nvPicPr>
            <p:cNvPr id="20588" name="Picture 255" descr="eppendorf_big-no-content.t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30" y="773507"/>
              <a:ext cx="950976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9" name="Freeform 256"/>
            <p:cNvSpPr>
              <a:spLocks/>
            </p:cNvSpPr>
            <p:nvPr/>
          </p:nvSpPr>
          <p:spPr bwMode="auto">
            <a:xfrm>
              <a:off x="823046" y="2115819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590" name="Freeform 257"/>
            <p:cNvSpPr>
              <a:spLocks/>
            </p:cNvSpPr>
            <p:nvPr/>
          </p:nvSpPr>
          <p:spPr bwMode="auto">
            <a:xfrm>
              <a:off x="790978" y="2446627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9" name="Freeform 258"/>
            <p:cNvSpPr/>
            <p:nvPr/>
          </p:nvSpPr>
          <p:spPr bwMode="auto">
            <a:xfrm>
              <a:off x="845606" y="2050847"/>
              <a:ext cx="128174" cy="63868"/>
            </a:xfrm>
            <a:custGeom>
              <a:avLst/>
              <a:gdLst>
                <a:gd name="connsiteX0" fmla="*/ 0 w 129654"/>
                <a:gd name="connsiteY0" fmla="*/ 54592 h 62209"/>
                <a:gd name="connsiteX1" fmla="*/ 20472 w 129654"/>
                <a:gd name="connsiteY1" fmla="*/ 61415 h 62209"/>
                <a:gd name="connsiteX2" fmla="*/ 102358 w 129654"/>
                <a:gd name="connsiteY2" fmla="*/ 20472 h 62209"/>
                <a:gd name="connsiteX3" fmla="*/ 129654 w 129654"/>
                <a:gd name="connsiteY3" fmla="*/ 0 h 6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r" eaLnBrk="0" hangingPunct="0">
                <a:defRPr/>
              </a:pPr>
              <a:endParaRPr lang="de-DE">
                <a:latin typeface="Trebuchet MS" pitchFamily="-65" charset="0"/>
                <a:cs typeface="+mn-cs"/>
              </a:endParaRPr>
            </a:p>
          </p:txBody>
        </p:sp>
        <p:sp>
          <p:nvSpPr>
            <p:cNvPr id="20592" name="Freeform 259"/>
            <p:cNvSpPr>
              <a:spLocks/>
            </p:cNvSpPr>
            <p:nvPr/>
          </p:nvSpPr>
          <p:spPr bwMode="auto">
            <a:xfrm>
              <a:off x="884352" y="2729900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593" name="Freeform 260"/>
            <p:cNvSpPr>
              <a:spLocks/>
            </p:cNvSpPr>
            <p:nvPr/>
          </p:nvSpPr>
          <p:spPr bwMode="auto">
            <a:xfrm>
              <a:off x="795930" y="2330741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594" name="Freeform 261"/>
            <p:cNvSpPr>
              <a:spLocks/>
            </p:cNvSpPr>
            <p:nvPr/>
          </p:nvSpPr>
          <p:spPr bwMode="auto">
            <a:xfrm>
              <a:off x="928662" y="2295221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595" name="Freeform 262"/>
            <p:cNvSpPr>
              <a:spLocks/>
            </p:cNvSpPr>
            <p:nvPr/>
          </p:nvSpPr>
          <p:spPr bwMode="auto">
            <a:xfrm>
              <a:off x="823671" y="2695801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596" name="Freeform 263"/>
            <p:cNvSpPr>
              <a:spLocks/>
            </p:cNvSpPr>
            <p:nvPr/>
          </p:nvSpPr>
          <p:spPr bwMode="auto">
            <a:xfrm>
              <a:off x="973048" y="2173950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597" name="Freeform 264"/>
            <p:cNvSpPr>
              <a:spLocks/>
            </p:cNvSpPr>
            <p:nvPr/>
          </p:nvSpPr>
          <p:spPr bwMode="auto">
            <a:xfrm>
              <a:off x="911548" y="2553832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598" name="Freeform 265"/>
            <p:cNvSpPr>
              <a:spLocks/>
            </p:cNvSpPr>
            <p:nvPr/>
          </p:nvSpPr>
          <p:spPr bwMode="auto">
            <a:xfrm>
              <a:off x="933329" y="2489200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599" name="Freeform 266"/>
            <p:cNvSpPr>
              <a:spLocks/>
            </p:cNvSpPr>
            <p:nvPr/>
          </p:nvSpPr>
          <p:spPr bwMode="auto">
            <a:xfrm>
              <a:off x="888855" y="2780007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00" name="Freeform 267"/>
            <p:cNvSpPr>
              <a:spLocks/>
            </p:cNvSpPr>
            <p:nvPr/>
          </p:nvSpPr>
          <p:spPr bwMode="auto">
            <a:xfrm>
              <a:off x="729875" y="2027268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01" name="Freeform 268"/>
            <p:cNvSpPr>
              <a:spLocks/>
            </p:cNvSpPr>
            <p:nvPr/>
          </p:nvSpPr>
          <p:spPr bwMode="auto">
            <a:xfrm>
              <a:off x="853147" y="2054243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02" name="Freeform 269"/>
            <p:cNvSpPr>
              <a:spLocks/>
            </p:cNvSpPr>
            <p:nvPr/>
          </p:nvSpPr>
          <p:spPr bwMode="auto">
            <a:xfrm>
              <a:off x="803883" y="2222071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603" name="Freeform 270"/>
            <p:cNvSpPr>
              <a:spLocks/>
            </p:cNvSpPr>
            <p:nvPr/>
          </p:nvSpPr>
          <p:spPr bwMode="auto">
            <a:xfrm>
              <a:off x="819550" y="2543793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2" name="Group 283"/>
          <p:cNvGrpSpPr/>
          <p:nvPr/>
        </p:nvGrpSpPr>
        <p:grpSpPr>
          <a:xfrm>
            <a:off x="5868144" y="4242573"/>
            <a:ext cx="2160000" cy="1188000"/>
            <a:chOff x="5572132" y="2187899"/>
            <a:chExt cx="1774494" cy="1517987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282" name="Pentagon 281"/>
            <p:cNvSpPr/>
            <p:nvPr/>
          </p:nvSpPr>
          <p:spPr>
            <a:xfrm>
              <a:off x="5594026" y="3572536"/>
              <a:ext cx="1752600" cy="133350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83" name="Picture 282" descr="chromatogram.eps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5809594" y="1950437"/>
              <a:ext cx="1276350" cy="17512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20496" name="Group 284"/>
          <p:cNvGrpSpPr>
            <a:grpSpLocks/>
          </p:cNvGrpSpPr>
          <p:nvPr/>
        </p:nvGrpSpPr>
        <p:grpSpPr bwMode="auto">
          <a:xfrm rot="5400000">
            <a:off x="3078162" y="3863976"/>
            <a:ext cx="1116013" cy="1871662"/>
            <a:chOff x="4575136" y="5796814"/>
            <a:chExt cx="1439901" cy="2201342"/>
          </a:xfrm>
        </p:grpSpPr>
        <p:grpSp>
          <p:nvGrpSpPr>
            <p:cNvPr id="14" name="Group 160"/>
            <p:cNvGrpSpPr>
              <a:grpSpLocks/>
            </p:cNvGrpSpPr>
            <p:nvPr/>
          </p:nvGrpSpPr>
          <p:grpSpPr bwMode="auto">
            <a:xfrm rot="5400000">
              <a:off x="5121353" y="6553027"/>
              <a:ext cx="320786" cy="213581"/>
              <a:chOff x="3524242" y="3020532"/>
              <a:chExt cx="1176143" cy="571504"/>
            </a:xfrm>
            <a:scene3d>
              <a:camera prst="orthographicFront">
                <a:rot lat="10800000" lon="10800000" rev="0"/>
              </a:camera>
              <a:lightRig rig="threePt" dir="t"/>
            </a:scene3d>
          </p:grpSpPr>
          <p:sp>
            <p:nvSpPr>
              <p:cNvPr id="334" name="Rectangle 333"/>
              <p:cNvSpPr/>
              <p:nvPr/>
            </p:nvSpPr>
            <p:spPr>
              <a:xfrm>
                <a:off x="3578208" y="3187220"/>
                <a:ext cx="1052339" cy="225427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5" name="Rectangle 334"/>
              <p:cNvSpPr/>
              <p:nvPr/>
            </p:nvSpPr>
            <p:spPr>
              <a:xfrm>
                <a:off x="3524242" y="3330096"/>
                <a:ext cx="1176143" cy="5556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6" name="Rectangle 335"/>
              <p:cNvSpPr/>
              <p:nvPr/>
            </p:nvSpPr>
            <p:spPr>
              <a:xfrm>
                <a:off x="3524242" y="3217383"/>
                <a:ext cx="1176143" cy="5715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7" name="Rectangle 336"/>
              <p:cNvSpPr/>
              <p:nvPr/>
            </p:nvSpPr>
            <p:spPr>
              <a:xfrm>
                <a:off x="4441665" y="3020532"/>
                <a:ext cx="96822" cy="5715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8" name="Rectangle 337"/>
              <p:cNvSpPr/>
              <p:nvPr/>
            </p:nvSpPr>
            <p:spPr>
              <a:xfrm>
                <a:off x="3676617" y="3020532"/>
                <a:ext cx="96822" cy="5715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7" name="Rectangle 286"/>
            <p:cNvSpPr/>
            <p:nvPr/>
          </p:nvSpPr>
          <p:spPr>
            <a:xfrm rot="5400000">
              <a:off x="5398496" y="6167867"/>
              <a:ext cx="39395" cy="16137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 rot="5400000">
              <a:off x="5132111" y="6167867"/>
              <a:ext cx="39395" cy="16137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9" name="Rectangle 288"/>
            <p:cNvSpPr/>
            <p:nvPr/>
          </p:nvSpPr>
          <p:spPr>
            <a:xfrm rot="5400000">
              <a:off x="4547596" y="6272488"/>
              <a:ext cx="1473622" cy="6140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0" name="Rectangle 289"/>
            <p:cNvSpPr/>
            <p:nvPr/>
          </p:nvSpPr>
          <p:spPr>
            <a:xfrm rot="5400000">
              <a:off x="5111356" y="5969180"/>
              <a:ext cx="343730" cy="90773"/>
            </a:xfrm>
            <a:prstGeom prst="rect">
              <a:avLst/>
            </a:prstGeom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Group 43"/>
            <p:cNvGrpSpPr>
              <a:grpSpLocks/>
            </p:cNvGrpSpPr>
            <p:nvPr/>
          </p:nvGrpSpPr>
          <p:grpSpPr bwMode="auto">
            <a:xfrm rot="5400000">
              <a:off x="5151738" y="6939394"/>
              <a:ext cx="265372" cy="293673"/>
              <a:chOff x="4428050" y="4968363"/>
              <a:chExt cx="1384536" cy="983437"/>
            </a:xfrm>
            <a:scene3d>
              <a:camera prst="orthographicFront">
                <a:rot lat="10800000" lon="10800000" rev="0"/>
              </a:camera>
              <a:lightRig rig="threePt" dir="t"/>
            </a:scene3d>
          </p:grpSpPr>
          <p:sp>
            <p:nvSpPr>
              <p:cNvPr id="327" name="Rectangle 326"/>
              <p:cNvSpPr/>
              <p:nvPr/>
            </p:nvSpPr>
            <p:spPr>
              <a:xfrm>
                <a:off x="4502584" y="5153129"/>
                <a:ext cx="1230951" cy="58012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4428050" y="5127302"/>
                <a:ext cx="1384536" cy="9536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4428050" y="5320016"/>
                <a:ext cx="1384536" cy="97351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0" name="Rectangle 329"/>
              <p:cNvSpPr/>
              <p:nvPr/>
            </p:nvSpPr>
            <p:spPr>
              <a:xfrm>
                <a:off x="4428050" y="5512730"/>
                <a:ext cx="1384536" cy="9735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4428050" y="5707431"/>
                <a:ext cx="1384536" cy="95364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2" name="Rectangle 331"/>
              <p:cNvSpPr/>
              <p:nvPr/>
            </p:nvSpPr>
            <p:spPr>
              <a:xfrm>
                <a:off x="5622862" y="4968363"/>
                <a:ext cx="115191" cy="9735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3" name="Rectangle 332"/>
              <p:cNvSpPr/>
              <p:nvPr/>
            </p:nvSpPr>
            <p:spPr>
              <a:xfrm>
                <a:off x="4491291" y="4978296"/>
                <a:ext cx="112931" cy="9735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2" name="Rectangle 291"/>
            <p:cNvSpPr/>
            <p:nvPr/>
          </p:nvSpPr>
          <p:spPr>
            <a:xfrm rot="5400000">
              <a:off x="5484185" y="5768949"/>
              <a:ext cx="31169" cy="1821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 rot="5400000">
              <a:off x="5059690" y="5770111"/>
              <a:ext cx="31169" cy="18154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4" name="Rectangle 293"/>
            <p:cNvSpPr/>
            <p:nvPr/>
          </p:nvSpPr>
          <p:spPr>
            <a:xfrm rot="5400000">
              <a:off x="5482405" y="6149909"/>
              <a:ext cx="31169" cy="182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5" name="Rectangle 294"/>
            <p:cNvSpPr/>
            <p:nvPr/>
          </p:nvSpPr>
          <p:spPr>
            <a:xfrm rot="5400000">
              <a:off x="5055833" y="6150775"/>
              <a:ext cx="31169" cy="1821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27"/>
            <p:cNvGrpSpPr>
              <a:grpSpLocks/>
            </p:cNvGrpSpPr>
            <p:nvPr/>
          </p:nvGrpSpPr>
          <p:grpSpPr bwMode="auto">
            <a:xfrm rot="5400000">
              <a:off x="5266100" y="5747371"/>
              <a:ext cx="45887" cy="144761"/>
              <a:chOff x="902522" y="4666244"/>
              <a:chExt cx="169016" cy="285752"/>
            </a:xfrm>
            <a:scene3d>
              <a:camera prst="orthographicFront">
                <a:rot lat="10800000" lon="10800000" rev="0"/>
              </a:camera>
              <a:lightRig rig="threePt" dir="t"/>
            </a:scene3d>
          </p:grpSpPr>
          <p:sp>
            <p:nvSpPr>
              <p:cNvPr id="325" name="Isosceles Triangle 324"/>
              <p:cNvSpPr/>
              <p:nvPr/>
            </p:nvSpPr>
            <p:spPr>
              <a:xfrm rot="16200000">
                <a:off x="856910" y="4737368"/>
                <a:ext cx="285752" cy="143504"/>
              </a:xfrm>
              <a:prstGeom prst="triangl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902522" y="4734169"/>
                <a:ext cx="71752" cy="1428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7" name="Rectangle 296"/>
            <p:cNvSpPr/>
            <p:nvPr/>
          </p:nvSpPr>
          <p:spPr>
            <a:xfrm rot="5400000">
              <a:off x="5482405" y="6361601"/>
              <a:ext cx="31169" cy="182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8" name="Rectangle 297"/>
            <p:cNvSpPr/>
            <p:nvPr/>
          </p:nvSpPr>
          <p:spPr>
            <a:xfrm rot="5400000">
              <a:off x="5055833" y="6362034"/>
              <a:ext cx="31169" cy="1821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9" name="Rectangle 298"/>
            <p:cNvSpPr/>
            <p:nvPr/>
          </p:nvSpPr>
          <p:spPr>
            <a:xfrm rot="5400000">
              <a:off x="5482405" y="6748622"/>
              <a:ext cx="31169" cy="18213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0" name="Rectangle 299"/>
            <p:cNvSpPr/>
            <p:nvPr/>
          </p:nvSpPr>
          <p:spPr>
            <a:xfrm rot="5400000">
              <a:off x="5055833" y="6749488"/>
              <a:ext cx="31169" cy="18213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 rot="5400000">
              <a:off x="5221100" y="7524689"/>
              <a:ext cx="662351" cy="245620"/>
            </a:xfrm>
            <a:prstGeom prst="rect">
              <a:avLst/>
            </a:prstGeom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2" name="Rectangle 301"/>
            <p:cNvSpPr/>
            <p:nvPr/>
          </p:nvSpPr>
          <p:spPr>
            <a:xfrm rot="5400000">
              <a:off x="4699899" y="7524986"/>
              <a:ext cx="662351" cy="245026"/>
            </a:xfrm>
            <a:prstGeom prst="rect">
              <a:avLst/>
            </a:prstGeom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3" name="Rectangle 302"/>
            <p:cNvSpPr/>
            <p:nvPr/>
          </p:nvSpPr>
          <p:spPr>
            <a:xfrm rot="5400000">
              <a:off x="4960351" y="7509561"/>
              <a:ext cx="662351" cy="275878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4" name="Rectangle 303"/>
            <p:cNvSpPr/>
            <p:nvPr/>
          </p:nvSpPr>
          <p:spPr>
            <a:xfrm rot="5400000">
              <a:off x="5284816" y="7408362"/>
              <a:ext cx="13420" cy="827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5" name="Rectangle 304"/>
            <p:cNvSpPr/>
            <p:nvPr/>
          </p:nvSpPr>
          <p:spPr>
            <a:xfrm rot="5400000">
              <a:off x="5284600" y="7058788"/>
              <a:ext cx="13853" cy="8276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7" name="Group 69"/>
            <p:cNvGrpSpPr>
              <a:grpSpLocks/>
            </p:cNvGrpSpPr>
            <p:nvPr/>
          </p:nvGrpSpPr>
          <p:grpSpPr bwMode="auto">
            <a:xfrm rot="5400000">
              <a:off x="5189638" y="6244364"/>
              <a:ext cx="186584" cy="213581"/>
              <a:chOff x="2266939" y="3201616"/>
              <a:chExt cx="684000" cy="571504"/>
            </a:xfrm>
            <a:scene3d>
              <a:camera prst="orthographicFront">
                <a:rot lat="10800000" lon="10800000" rev="0"/>
              </a:camera>
              <a:lightRig rig="threePt" dir="t"/>
            </a:scene3d>
          </p:grpSpPr>
          <p:sp>
            <p:nvSpPr>
              <p:cNvPr id="321" name="Rectangle 320"/>
              <p:cNvSpPr/>
              <p:nvPr/>
            </p:nvSpPr>
            <p:spPr>
              <a:xfrm>
                <a:off x="2314549" y="3368304"/>
                <a:ext cx="576084" cy="225427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2266939" y="3511180"/>
                <a:ext cx="684000" cy="55563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2266939" y="3398467"/>
                <a:ext cx="684000" cy="57150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2562122" y="3201616"/>
                <a:ext cx="114264" cy="571504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7" name="Oval 306"/>
            <p:cNvSpPr/>
            <p:nvPr/>
          </p:nvSpPr>
          <p:spPr>
            <a:xfrm rot="5400000">
              <a:off x="5724111" y="7483849"/>
              <a:ext cx="245459" cy="336392"/>
            </a:xfrm>
            <a:prstGeom prst="ellipse">
              <a:avLst/>
            </a:prstGeom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8" name="Oval 307"/>
            <p:cNvSpPr/>
            <p:nvPr/>
          </p:nvSpPr>
          <p:spPr>
            <a:xfrm rot="5400000">
              <a:off x="4620602" y="7485147"/>
              <a:ext cx="245460" cy="336392"/>
            </a:xfrm>
            <a:prstGeom prst="ellipse">
              <a:avLst/>
            </a:prstGeom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9" name="Rectangle 308"/>
            <p:cNvSpPr/>
            <p:nvPr/>
          </p:nvSpPr>
          <p:spPr>
            <a:xfrm rot="5400000">
              <a:off x="5622628" y="6970191"/>
              <a:ext cx="19481" cy="6727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0" name="Rectangle 309"/>
            <p:cNvSpPr/>
            <p:nvPr/>
          </p:nvSpPr>
          <p:spPr>
            <a:xfrm rot="5400000">
              <a:off x="4913060" y="6970191"/>
              <a:ext cx="19481" cy="6727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1" name="Rectangle 310"/>
            <p:cNvSpPr/>
            <p:nvPr/>
          </p:nvSpPr>
          <p:spPr>
            <a:xfrm rot="5400000">
              <a:off x="5619069" y="7652023"/>
              <a:ext cx="19481" cy="6727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2" name="Rectangle 311"/>
            <p:cNvSpPr/>
            <p:nvPr/>
          </p:nvSpPr>
          <p:spPr>
            <a:xfrm rot="5400000">
              <a:off x="4909500" y="7652023"/>
              <a:ext cx="19481" cy="67278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3" name="Rectangle 312"/>
            <p:cNvSpPr/>
            <p:nvPr/>
          </p:nvSpPr>
          <p:spPr>
            <a:xfrm rot="5400000">
              <a:off x="5400972" y="6755316"/>
              <a:ext cx="9524" cy="18866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 rot="5400000">
              <a:off x="5152386" y="6756615"/>
              <a:ext cx="9524" cy="18866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 rot="5400000">
              <a:off x="5401645" y="6368808"/>
              <a:ext cx="9957" cy="188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6" name="Rectangle 315"/>
            <p:cNvSpPr/>
            <p:nvPr/>
          </p:nvSpPr>
          <p:spPr>
            <a:xfrm rot="5400000">
              <a:off x="5153059" y="6368808"/>
              <a:ext cx="9957" cy="18807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 flipV="1">
              <a:off x="5199864" y="6208077"/>
              <a:ext cx="67634" cy="38962"/>
            </a:xfrm>
            <a:prstGeom prst="line">
              <a:avLst/>
            </a:prstGeom>
            <a:ln w="34925"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rot="10800000">
              <a:off x="5301909" y="6205912"/>
              <a:ext cx="53989" cy="39395"/>
            </a:xfrm>
            <a:prstGeom prst="line">
              <a:avLst/>
            </a:prstGeom>
            <a:ln w="34925"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Rectangle 318"/>
            <p:cNvSpPr/>
            <p:nvPr/>
          </p:nvSpPr>
          <p:spPr>
            <a:xfrm rot="5400000">
              <a:off x="5280200" y="6895247"/>
              <a:ext cx="49352" cy="2135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 rot="5400000">
              <a:off x="5235920" y="6893732"/>
              <a:ext cx="48919" cy="2135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scene3d>
              <a:camera prst="orthographicFront">
                <a:rot lat="1080000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6" tIns="45708" rIns="91416" bIns="45708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497" name="Group 347"/>
          <p:cNvGrpSpPr>
            <a:grpSpLocks/>
          </p:cNvGrpSpPr>
          <p:nvPr/>
        </p:nvGrpSpPr>
        <p:grpSpPr bwMode="auto">
          <a:xfrm>
            <a:off x="755650" y="3883025"/>
            <a:ext cx="1223963" cy="890588"/>
            <a:chOff x="899592" y="3501008"/>
            <a:chExt cx="1224136" cy="891317"/>
          </a:xfrm>
        </p:grpSpPr>
        <p:grpSp>
          <p:nvGrpSpPr>
            <p:cNvPr id="20545" name="Group 353"/>
            <p:cNvGrpSpPr>
              <a:grpSpLocks/>
            </p:cNvGrpSpPr>
            <p:nvPr/>
          </p:nvGrpSpPr>
          <p:grpSpPr bwMode="auto">
            <a:xfrm>
              <a:off x="1043608" y="3501008"/>
              <a:ext cx="991394" cy="610394"/>
              <a:chOff x="1218406" y="4876800"/>
              <a:chExt cx="991394" cy="610394"/>
            </a:xfrm>
          </p:grpSpPr>
          <p:grpSp>
            <p:nvGrpSpPr>
              <p:cNvPr id="20547" name="Group 189"/>
              <p:cNvGrpSpPr>
                <a:grpSpLocks/>
              </p:cNvGrpSpPr>
              <p:nvPr/>
            </p:nvGrpSpPr>
            <p:grpSpPr bwMode="auto">
              <a:xfrm>
                <a:off x="1218406" y="4876800"/>
                <a:ext cx="991394" cy="610394"/>
                <a:chOff x="1599406" y="5410994"/>
                <a:chExt cx="991394" cy="610394"/>
              </a:xfrm>
            </p:grpSpPr>
            <p:cxnSp>
              <p:nvCxnSpPr>
                <p:cNvPr id="359" name="Straight Arrow Connector 358"/>
                <p:cNvCxnSpPr/>
                <p:nvPr/>
              </p:nvCxnSpPr>
              <p:spPr>
                <a:xfrm rot="5400000" flipH="1" flipV="1">
                  <a:off x="1295618" y="5715249"/>
                  <a:ext cx="610099" cy="158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Arrow Connector 359"/>
                <p:cNvCxnSpPr/>
                <p:nvPr/>
              </p:nvCxnSpPr>
              <p:spPr>
                <a:xfrm>
                  <a:off x="1599873" y="6019504"/>
                  <a:ext cx="99074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6" name="Straight Connector 355"/>
              <p:cNvCxnSpPr/>
              <p:nvPr/>
            </p:nvCxnSpPr>
            <p:spPr>
              <a:xfrm rot="5400000" flipH="1" flipV="1">
                <a:off x="1142508" y="5258112"/>
                <a:ext cx="45757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1344181" y="5304187"/>
                <a:ext cx="3590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5400000" flipH="1" flipV="1">
                <a:off x="1568099" y="5378860"/>
                <a:ext cx="21607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46" name="TextBox 375"/>
            <p:cNvSpPr txBox="1">
              <a:spLocks noChangeArrowheads="1"/>
            </p:cNvSpPr>
            <p:nvPr/>
          </p:nvSpPr>
          <p:spPr bwMode="auto">
            <a:xfrm>
              <a:off x="899592" y="4146104"/>
              <a:ext cx="122413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742950" indent="-28575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2pPr>
              <a:lvl3pPr marL="11430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3pPr>
              <a:lvl4pPr marL="16002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4pPr>
              <a:lvl5pPr marL="20574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9pPr>
            </a:lstStyle>
            <a:p>
              <a:pPr algn="ctr"/>
              <a:r>
                <a:rPr lang="de-DE" sz="1000"/>
                <a:t>MS spectrum</a:t>
              </a:r>
              <a:endParaRPr lang="en-US" sz="1000"/>
            </a:p>
          </p:txBody>
        </p:sp>
      </p:grpSp>
      <p:grpSp>
        <p:nvGrpSpPr>
          <p:cNvPr id="20498" name="Group 348"/>
          <p:cNvGrpSpPr>
            <a:grpSpLocks/>
          </p:cNvGrpSpPr>
          <p:nvPr/>
        </p:nvGrpSpPr>
        <p:grpSpPr bwMode="auto">
          <a:xfrm>
            <a:off x="755650" y="4818063"/>
            <a:ext cx="1368425" cy="873125"/>
            <a:chOff x="899592" y="4740800"/>
            <a:chExt cx="1368152" cy="872190"/>
          </a:xfrm>
        </p:grpSpPr>
        <p:grpSp>
          <p:nvGrpSpPr>
            <p:cNvPr id="20534" name="Group 360"/>
            <p:cNvGrpSpPr>
              <a:grpSpLocks/>
            </p:cNvGrpSpPr>
            <p:nvPr/>
          </p:nvGrpSpPr>
          <p:grpSpPr bwMode="auto">
            <a:xfrm>
              <a:off x="1044402" y="4740800"/>
              <a:ext cx="991394" cy="610394"/>
              <a:chOff x="1219200" y="6019006"/>
              <a:chExt cx="991394" cy="610394"/>
            </a:xfrm>
          </p:grpSpPr>
          <p:grpSp>
            <p:nvGrpSpPr>
              <p:cNvPr id="20536" name="Group 188"/>
              <p:cNvGrpSpPr>
                <a:grpSpLocks/>
              </p:cNvGrpSpPr>
              <p:nvPr/>
            </p:nvGrpSpPr>
            <p:grpSpPr bwMode="auto">
              <a:xfrm>
                <a:off x="1219200" y="6019006"/>
                <a:ext cx="991394" cy="610394"/>
                <a:chOff x="1599406" y="5410994"/>
                <a:chExt cx="991394" cy="610394"/>
              </a:xfrm>
            </p:grpSpPr>
            <p:cxnSp>
              <p:nvCxnSpPr>
                <p:cNvPr id="369" name="Straight Arrow Connector 368"/>
                <p:cNvCxnSpPr/>
                <p:nvPr/>
              </p:nvCxnSpPr>
              <p:spPr>
                <a:xfrm rot="5400000" flipH="1" flipV="1">
                  <a:off x="1295350" y="5714674"/>
                  <a:ext cx="608948" cy="1587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Arrow Connector 369"/>
                <p:cNvCxnSpPr/>
                <p:nvPr/>
              </p:nvCxnSpPr>
              <p:spPr>
                <a:xfrm>
                  <a:off x="1600617" y="6019942"/>
                  <a:ext cx="990402" cy="1585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3" name="Straight Connector 362"/>
              <p:cNvCxnSpPr/>
              <p:nvPr/>
            </p:nvCxnSpPr>
            <p:spPr>
              <a:xfrm rot="5400000">
                <a:off x="1218957" y="6477302"/>
                <a:ext cx="30447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 rot="5400000">
                <a:off x="1257149" y="6363124"/>
                <a:ext cx="53282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 rot="5400000">
                <a:off x="1447577" y="6401184"/>
                <a:ext cx="45671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>
                <a:off x="1675999" y="6553420"/>
                <a:ext cx="152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5400000">
                <a:off x="1752250" y="6477302"/>
                <a:ext cx="30447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>
                <a:off x="1866494" y="6515361"/>
                <a:ext cx="22835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35" name="TextBox 376"/>
            <p:cNvSpPr txBox="1">
              <a:spLocks noChangeArrowheads="1"/>
            </p:cNvSpPr>
            <p:nvPr/>
          </p:nvSpPr>
          <p:spPr bwMode="auto">
            <a:xfrm>
              <a:off x="899592" y="5366769"/>
              <a:ext cx="13681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1pPr>
              <a:lvl2pPr marL="742950" indent="-28575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2pPr>
              <a:lvl3pPr marL="11430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3pPr>
              <a:lvl4pPr marL="16002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4pPr>
              <a:lvl5pPr marL="2057400" indent="-228600" algn="r" eaLnBrk="0" hangingPunct="0"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Trebuchet MS" panose="020B0603020202020204" pitchFamily="34" charset="0"/>
                </a:defRPr>
              </a:lvl9pPr>
            </a:lstStyle>
            <a:p>
              <a:pPr algn="ctr"/>
              <a:r>
                <a:rPr lang="de-DE" sz="1000"/>
                <a:t>MS/MS spectrum</a:t>
              </a:r>
              <a:endParaRPr lang="en-US" sz="1000"/>
            </a:p>
          </p:txBody>
        </p:sp>
      </p:grpSp>
      <p:sp>
        <p:nvSpPr>
          <p:cNvPr id="20499" name="TextBox 377"/>
          <p:cNvSpPr txBox="1">
            <a:spLocks noChangeArrowheads="1"/>
          </p:cNvSpPr>
          <p:nvPr/>
        </p:nvSpPr>
        <p:spPr bwMode="auto">
          <a:xfrm>
            <a:off x="2268538" y="1125538"/>
            <a:ext cx="215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742950" indent="-28575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1430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6002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574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de-DE" sz="1600">
                <a:solidFill>
                  <a:schemeClr val="tx1"/>
                </a:solidFill>
              </a:rPr>
              <a:t>Trypsin </a:t>
            </a:r>
            <a:br>
              <a:rPr lang="de-DE" sz="1600">
                <a:solidFill>
                  <a:schemeClr val="tx1"/>
                </a:solidFill>
              </a:rPr>
            </a:br>
            <a:r>
              <a:rPr lang="de-DE" sz="1600">
                <a:solidFill>
                  <a:schemeClr val="tx1"/>
                </a:solidFill>
              </a:rPr>
              <a:t>digestion</a:t>
            </a:r>
          </a:p>
        </p:txBody>
      </p:sp>
      <p:sp>
        <p:nvSpPr>
          <p:cNvPr id="20500" name="TextBox 378"/>
          <p:cNvSpPr txBox="1">
            <a:spLocks noChangeArrowheads="1"/>
          </p:cNvSpPr>
          <p:nvPr/>
        </p:nvSpPr>
        <p:spPr bwMode="auto">
          <a:xfrm>
            <a:off x="4978400" y="1101725"/>
            <a:ext cx="3481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742950" indent="-28575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1430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6002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574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de-DE" sz="1600">
                <a:solidFill>
                  <a:schemeClr val="tx1"/>
                </a:solidFill>
              </a:rPr>
              <a:t>Peptide fractionation </a:t>
            </a:r>
            <a:br>
              <a:rPr lang="de-DE" sz="1600">
                <a:solidFill>
                  <a:schemeClr val="tx1"/>
                </a:solidFill>
              </a:rPr>
            </a:br>
            <a:r>
              <a:rPr lang="de-DE" sz="1600">
                <a:solidFill>
                  <a:schemeClr val="tx1"/>
                </a:solidFill>
              </a:rPr>
              <a:t>(e.g., isoelectric focusing)</a:t>
            </a:r>
          </a:p>
        </p:txBody>
      </p:sp>
      <p:sp>
        <p:nvSpPr>
          <p:cNvPr id="20501" name="TextBox 379"/>
          <p:cNvSpPr txBox="1">
            <a:spLocks noChangeArrowheads="1"/>
          </p:cNvSpPr>
          <p:nvPr/>
        </p:nvSpPr>
        <p:spPr bwMode="auto">
          <a:xfrm>
            <a:off x="5772150" y="5694363"/>
            <a:ext cx="24717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742950" indent="-28575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1430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6002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574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de-DE" sz="1600">
                <a:solidFill>
                  <a:schemeClr val="tx1"/>
                </a:solidFill>
              </a:rPr>
              <a:t>High Performace </a:t>
            </a:r>
            <a:br>
              <a:rPr lang="de-DE" sz="1600">
                <a:solidFill>
                  <a:schemeClr val="tx1"/>
                </a:solidFill>
              </a:rPr>
            </a:br>
            <a:r>
              <a:rPr lang="de-DE" sz="1600">
                <a:solidFill>
                  <a:schemeClr val="tx1"/>
                </a:solidFill>
              </a:rPr>
              <a:t>Liquid Chromatography (HPLC)</a:t>
            </a:r>
          </a:p>
        </p:txBody>
      </p:sp>
      <p:sp>
        <p:nvSpPr>
          <p:cNvPr id="20502" name="TextBox 380"/>
          <p:cNvSpPr txBox="1">
            <a:spLocks noChangeArrowheads="1"/>
          </p:cNvSpPr>
          <p:nvPr/>
        </p:nvSpPr>
        <p:spPr bwMode="auto">
          <a:xfrm>
            <a:off x="2519363" y="5670550"/>
            <a:ext cx="216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742950" indent="-28575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1430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6002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574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de-DE" sz="1600">
                <a:solidFill>
                  <a:schemeClr val="tx1"/>
                </a:solidFill>
              </a:rPr>
              <a:t>Mass Spectrometry (MS)</a:t>
            </a:r>
          </a:p>
        </p:txBody>
      </p:sp>
      <p:grpSp>
        <p:nvGrpSpPr>
          <p:cNvPr id="20503" name="Group 220"/>
          <p:cNvGrpSpPr>
            <a:grpSpLocks/>
          </p:cNvGrpSpPr>
          <p:nvPr/>
        </p:nvGrpSpPr>
        <p:grpSpPr bwMode="auto">
          <a:xfrm>
            <a:off x="6510338" y="2524125"/>
            <a:ext cx="365125" cy="822325"/>
            <a:chOff x="407330" y="773507"/>
            <a:chExt cx="950976" cy="2209800"/>
          </a:xfrm>
        </p:grpSpPr>
        <p:pic>
          <p:nvPicPr>
            <p:cNvPr id="20518" name="Picture 221" descr="eppendorf_big-no-content.ti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30" y="773507"/>
              <a:ext cx="950976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9" name="Freeform 222"/>
            <p:cNvSpPr>
              <a:spLocks/>
            </p:cNvSpPr>
            <p:nvPr/>
          </p:nvSpPr>
          <p:spPr bwMode="auto">
            <a:xfrm>
              <a:off x="823046" y="2115819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520" name="Freeform 223"/>
            <p:cNvSpPr>
              <a:spLocks/>
            </p:cNvSpPr>
            <p:nvPr/>
          </p:nvSpPr>
          <p:spPr bwMode="auto">
            <a:xfrm>
              <a:off x="790978" y="2446627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5" name="Freeform 224"/>
            <p:cNvSpPr/>
            <p:nvPr/>
          </p:nvSpPr>
          <p:spPr bwMode="auto">
            <a:xfrm>
              <a:off x="845606" y="2053314"/>
              <a:ext cx="128174" cy="59724"/>
            </a:xfrm>
            <a:custGeom>
              <a:avLst/>
              <a:gdLst>
                <a:gd name="connsiteX0" fmla="*/ 0 w 129654"/>
                <a:gd name="connsiteY0" fmla="*/ 54592 h 62209"/>
                <a:gd name="connsiteX1" fmla="*/ 20472 w 129654"/>
                <a:gd name="connsiteY1" fmla="*/ 61415 h 62209"/>
                <a:gd name="connsiteX2" fmla="*/ 102358 w 129654"/>
                <a:gd name="connsiteY2" fmla="*/ 20472 h 62209"/>
                <a:gd name="connsiteX3" fmla="*/ 129654 w 129654"/>
                <a:gd name="connsiteY3" fmla="*/ 0 h 6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r" eaLnBrk="0" hangingPunct="0">
                <a:defRPr/>
              </a:pPr>
              <a:endParaRPr lang="de-DE">
                <a:latin typeface="Trebuchet MS" pitchFamily="-65" charset="0"/>
                <a:cs typeface="+mn-cs"/>
              </a:endParaRPr>
            </a:p>
          </p:txBody>
        </p:sp>
        <p:sp>
          <p:nvSpPr>
            <p:cNvPr id="226" name="Freeform 225"/>
            <p:cNvSpPr/>
            <p:nvPr/>
          </p:nvSpPr>
          <p:spPr bwMode="auto">
            <a:xfrm>
              <a:off x="882817" y="2731613"/>
              <a:ext cx="132310" cy="59724"/>
            </a:xfrm>
            <a:custGeom>
              <a:avLst/>
              <a:gdLst>
                <a:gd name="connsiteX0" fmla="*/ 0 w 129654"/>
                <a:gd name="connsiteY0" fmla="*/ 54592 h 62209"/>
                <a:gd name="connsiteX1" fmla="*/ 20472 w 129654"/>
                <a:gd name="connsiteY1" fmla="*/ 61415 h 62209"/>
                <a:gd name="connsiteX2" fmla="*/ 102358 w 129654"/>
                <a:gd name="connsiteY2" fmla="*/ 20472 h 62209"/>
                <a:gd name="connsiteX3" fmla="*/ 129654 w 129654"/>
                <a:gd name="connsiteY3" fmla="*/ 0 h 6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r" eaLnBrk="0" hangingPunct="0">
                <a:defRPr/>
              </a:pPr>
              <a:endParaRPr lang="de-DE">
                <a:latin typeface="Trebuchet MS" pitchFamily="-65" charset="0"/>
                <a:cs typeface="+mn-cs"/>
              </a:endParaRPr>
            </a:p>
          </p:txBody>
        </p:sp>
        <p:sp>
          <p:nvSpPr>
            <p:cNvPr id="20523" name="Freeform 226"/>
            <p:cNvSpPr>
              <a:spLocks/>
            </p:cNvSpPr>
            <p:nvPr/>
          </p:nvSpPr>
          <p:spPr bwMode="auto">
            <a:xfrm>
              <a:off x="795930" y="2330741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928299" y="2296479"/>
              <a:ext cx="128174" cy="59724"/>
            </a:xfrm>
            <a:custGeom>
              <a:avLst/>
              <a:gdLst>
                <a:gd name="connsiteX0" fmla="*/ 0 w 129654"/>
                <a:gd name="connsiteY0" fmla="*/ 54592 h 62209"/>
                <a:gd name="connsiteX1" fmla="*/ 20472 w 129654"/>
                <a:gd name="connsiteY1" fmla="*/ 61415 h 62209"/>
                <a:gd name="connsiteX2" fmla="*/ 102358 w 129654"/>
                <a:gd name="connsiteY2" fmla="*/ 20472 h 62209"/>
                <a:gd name="connsiteX3" fmla="*/ 129654 w 129654"/>
                <a:gd name="connsiteY3" fmla="*/ 0 h 6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r" eaLnBrk="0" hangingPunct="0">
                <a:defRPr/>
              </a:pPr>
              <a:endParaRPr lang="de-DE">
                <a:latin typeface="Trebuchet MS" pitchFamily="-65" charset="0"/>
                <a:cs typeface="+mn-cs"/>
              </a:endParaRPr>
            </a:p>
          </p:txBody>
        </p:sp>
        <p:sp>
          <p:nvSpPr>
            <p:cNvPr id="20525" name="Freeform 228"/>
            <p:cNvSpPr>
              <a:spLocks/>
            </p:cNvSpPr>
            <p:nvPr/>
          </p:nvSpPr>
          <p:spPr bwMode="auto">
            <a:xfrm>
              <a:off x="823671" y="2695801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526" name="Freeform 229"/>
            <p:cNvSpPr>
              <a:spLocks/>
            </p:cNvSpPr>
            <p:nvPr/>
          </p:nvSpPr>
          <p:spPr bwMode="auto">
            <a:xfrm>
              <a:off x="973048" y="2173950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1" name="Freeform 230"/>
            <p:cNvSpPr/>
            <p:nvPr/>
          </p:nvSpPr>
          <p:spPr bwMode="auto">
            <a:xfrm>
              <a:off x="911761" y="2552440"/>
              <a:ext cx="128174" cy="63989"/>
            </a:xfrm>
            <a:custGeom>
              <a:avLst/>
              <a:gdLst>
                <a:gd name="connsiteX0" fmla="*/ 0 w 129654"/>
                <a:gd name="connsiteY0" fmla="*/ 54592 h 62209"/>
                <a:gd name="connsiteX1" fmla="*/ 20472 w 129654"/>
                <a:gd name="connsiteY1" fmla="*/ 61415 h 62209"/>
                <a:gd name="connsiteX2" fmla="*/ 102358 w 129654"/>
                <a:gd name="connsiteY2" fmla="*/ 20472 h 62209"/>
                <a:gd name="connsiteX3" fmla="*/ 129654 w 129654"/>
                <a:gd name="connsiteY3" fmla="*/ 0 h 6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r" eaLnBrk="0" hangingPunct="0">
                <a:defRPr/>
              </a:pPr>
              <a:endParaRPr lang="de-DE">
                <a:latin typeface="Trebuchet MS" pitchFamily="-65" charset="0"/>
                <a:cs typeface="+mn-cs"/>
              </a:endParaRPr>
            </a:p>
          </p:txBody>
        </p:sp>
        <p:sp>
          <p:nvSpPr>
            <p:cNvPr id="20528" name="Freeform 231"/>
            <p:cNvSpPr>
              <a:spLocks/>
            </p:cNvSpPr>
            <p:nvPr/>
          </p:nvSpPr>
          <p:spPr bwMode="auto">
            <a:xfrm>
              <a:off x="933329" y="2489200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3" name="Freeform 232"/>
            <p:cNvSpPr/>
            <p:nvPr/>
          </p:nvSpPr>
          <p:spPr bwMode="auto">
            <a:xfrm>
              <a:off x="886953" y="2778538"/>
              <a:ext cx="132310" cy="63992"/>
            </a:xfrm>
            <a:custGeom>
              <a:avLst/>
              <a:gdLst>
                <a:gd name="connsiteX0" fmla="*/ 0 w 129654"/>
                <a:gd name="connsiteY0" fmla="*/ 54592 h 62209"/>
                <a:gd name="connsiteX1" fmla="*/ 20472 w 129654"/>
                <a:gd name="connsiteY1" fmla="*/ 61415 h 62209"/>
                <a:gd name="connsiteX2" fmla="*/ 102358 w 129654"/>
                <a:gd name="connsiteY2" fmla="*/ 20472 h 62209"/>
                <a:gd name="connsiteX3" fmla="*/ 129654 w 129654"/>
                <a:gd name="connsiteY3" fmla="*/ 0 h 6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r" eaLnBrk="0" hangingPunct="0">
                <a:defRPr/>
              </a:pPr>
              <a:endParaRPr lang="de-DE">
                <a:latin typeface="Trebuchet MS" pitchFamily="-65" charset="0"/>
                <a:cs typeface="+mn-cs"/>
              </a:endParaRPr>
            </a:p>
          </p:txBody>
        </p:sp>
        <p:sp>
          <p:nvSpPr>
            <p:cNvPr id="20530" name="Freeform 233"/>
            <p:cNvSpPr>
              <a:spLocks/>
            </p:cNvSpPr>
            <p:nvPr/>
          </p:nvSpPr>
          <p:spPr bwMode="auto">
            <a:xfrm>
              <a:off x="729875" y="2027268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0531" name="Freeform 234"/>
            <p:cNvSpPr>
              <a:spLocks/>
            </p:cNvSpPr>
            <p:nvPr/>
          </p:nvSpPr>
          <p:spPr bwMode="auto">
            <a:xfrm>
              <a:off x="853147" y="2054243"/>
              <a:ext cx="129654" cy="62209"/>
            </a:xfrm>
            <a:custGeom>
              <a:avLst/>
              <a:gdLst>
                <a:gd name="T0" fmla="*/ 0 w 129654"/>
                <a:gd name="T1" fmla="*/ 54592 h 62209"/>
                <a:gd name="T2" fmla="*/ 20472 w 129654"/>
                <a:gd name="T3" fmla="*/ 61415 h 62209"/>
                <a:gd name="T4" fmla="*/ 102358 w 129654"/>
                <a:gd name="T5" fmla="*/ 20472 h 62209"/>
                <a:gd name="T6" fmla="*/ 129654 w 129654"/>
                <a:gd name="T7" fmla="*/ 0 h 6220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6" name="Freeform 235"/>
            <p:cNvSpPr/>
            <p:nvPr/>
          </p:nvSpPr>
          <p:spPr bwMode="auto">
            <a:xfrm>
              <a:off x="804259" y="2223955"/>
              <a:ext cx="128174" cy="59724"/>
            </a:xfrm>
            <a:custGeom>
              <a:avLst/>
              <a:gdLst>
                <a:gd name="connsiteX0" fmla="*/ 0 w 129654"/>
                <a:gd name="connsiteY0" fmla="*/ 54592 h 62209"/>
                <a:gd name="connsiteX1" fmla="*/ 20472 w 129654"/>
                <a:gd name="connsiteY1" fmla="*/ 61415 h 62209"/>
                <a:gd name="connsiteX2" fmla="*/ 102358 w 129654"/>
                <a:gd name="connsiteY2" fmla="*/ 20472 h 62209"/>
                <a:gd name="connsiteX3" fmla="*/ 129654 w 129654"/>
                <a:gd name="connsiteY3" fmla="*/ 0 h 6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r" eaLnBrk="0" hangingPunct="0">
                <a:defRPr/>
              </a:pPr>
              <a:endParaRPr lang="de-DE">
                <a:latin typeface="Trebuchet MS" pitchFamily="-65" charset="0"/>
                <a:cs typeface="+mn-cs"/>
              </a:endParaRPr>
            </a:p>
          </p:txBody>
        </p:sp>
        <p:sp>
          <p:nvSpPr>
            <p:cNvPr id="237" name="Freeform 236"/>
            <p:cNvSpPr/>
            <p:nvPr/>
          </p:nvSpPr>
          <p:spPr bwMode="auto">
            <a:xfrm>
              <a:off x="820798" y="2543908"/>
              <a:ext cx="128174" cy="63989"/>
            </a:xfrm>
            <a:custGeom>
              <a:avLst/>
              <a:gdLst>
                <a:gd name="connsiteX0" fmla="*/ 0 w 129654"/>
                <a:gd name="connsiteY0" fmla="*/ 54592 h 62209"/>
                <a:gd name="connsiteX1" fmla="*/ 20472 w 129654"/>
                <a:gd name="connsiteY1" fmla="*/ 61415 h 62209"/>
                <a:gd name="connsiteX2" fmla="*/ 102358 w 129654"/>
                <a:gd name="connsiteY2" fmla="*/ 20472 h 62209"/>
                <a:gd name="connsiteX3" fmla="*/ 129654 w 129654"/>
                <a:gd name="connsiteY3" fmla="*/ 0 h 62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654" h="62209">
                  <a:moveTo>
                    <a:pt x="0" y="54592"/>
                  </a:moveTo>
                  <a:cubicBezTo>
                    <a:pt x="6824" y="56866"/>
                    <a:pt x="13323" y="62209"/>
                    <a:pt x="20472" y="61415"/>
                  </a:cubicBezTo>
                  <a:cubicBezTo>
                    <a:pt x="54377" y="57648"/>
                    <a:pt x="75212" y="38569"/>
                    <a:pt x="102358" y="20472"/>
                  </a:cubicBezTo>
                  <a:cubicBezTo>
                    <a:pt x="125507" y="5039"/>
                    <a:pt x="117030" y="12624"/>
                    <a:pt x="129654" y="0"/>
                  </a:cubicBezTo>
                </a:path>
              </a:pathLst>
            </a:custGeom>
            <a:noFill/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r" eaLnBrk="0" hangingPunct="0">
                <a:defRPr/>
              </a:pPr>
              <a:endParaRPr lang="de-DE">
                <a:latin typeface="Trebuchet MS" pitchFamily="-65" charset="0"/>
                <a:cs typeface="+mn-cs"/>
              </a:endParaRPr>
            </a:p>
          </p:txBody>
        </p:sp>
      </p:grpSp>
      <p:grpSp>
        <p:nvGrpSpPr>
          <p:cNvPr id="20504" name="Group 340"/>
          <p:cNvGrpSpPr>
            <a:grpSpLocks/>
          </p:cNvGrpSpPr>
          <p:nvPr/>
        </p:nvGrpSpPr>
        <p:grpSpPr bwMode="auto">
          <a:xfrm>
            <a:off x="5130800" y="1989138"/>
            <a:ext cx="2744788" cy="431800"/>
            <a:chOff x="4338376" y="1988840"/>
            <a:chExt cx="2744514" cy="432000"/>
          </a:xfrm>
        </p:grpSpPr>
        <p:cxnSp>
          <p:nvCxnSpPr>
            <p:cNvPr id="20513" name="Straight Connector 273"/>
            <p:cNvCxnSpPr>
              <a:cxnSpLocks noChangeShapeType="1"/>
            </p:cNvCxnSpPr>
            <p:nvPr/>
          </p:nvCxnSpPr>
          <p:spPr bwMode="auto">
            <a:xfrm>
              <a:off x="4338376" y="1988840"/>
              <a:ext cx="273630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4" name="Straight Arrow Connector 277"/>
            <p:cNvCxnSpPr>
              <a:cxnSpLocks noChangeShapeType="1"/>
            </p:cNvCxnSpPr>
            <p:nvPr/>
          </p:nvCxnSpPr>
          <p:spPr bwMode="auto">
            <a:xfrm rot="5400000">
              <a:off x="6866890" y="2204840"/>
              <a:ext cx="43200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5" name="Straight Arrow Connector 279"/>
            <p:cNvCxnSpPr>
              <a:cxnSpLocks noChangeShapeType="1"/>
            </p:cNvCxnSpPr>
            <p:nvPr/>
          </p:nvCxnSpPr>
          <p:spPr bwMode="auto">
            <a:xfrm rot="5400000">
              <a:off x="6306154" y="2204840"/>
              <a:ext cx="43200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6" name="Straight Arrow Connector 338"/>
            <p:cNvCxnSpPr>
              <a:cxnSpLocks noChangeShapeType="1"/>
            </p:cNvCxnSpPr>
            <p:nvPr/>
          </p:nvCxnSpPr>
          <p:spPr bwMode="auto">
            <a:xfrm rot="5400000">
              <a:off x="5712276" y="2204840"/>
              <a:ext cx="43200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17" name="Straight Arrow Connector 339"/>
            <p:cNvCxnSpPr>
              <a:cxnSpLocks noChangeShapeType="1"/>
            </p:cNvCxnSpPr>
            <p:nvPr/>
          </p:nvCxnSpPr>
          <p:spPr bwMode="auto">
            <a:xfrm rot="5400000">
              <a:off x="5130274" y="2204840"/>
              <a:ext cx="43200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0505" name="Straight Arrow Connector 341"/>
          <p:cNvCxnSpPr>
            <a:cxnSpLocks noChangeShapeType="1"/>
          </p:cNvCxnSpPr>
          <p:nvPr/>
        </p:nvCxnSpPr>
        <p:spPr bwMode="auto">
          <a:xfrm rot="5400000">
            <a:off x="7664450" y="3789363"/>
            <a:ext cx="4318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6" name="Straight Arrow Connector 342"/>
          <p:cNvCxnSpPr>
            <a:cxnSpLocks noChangeShapeType="1"/>
          </p:cNvCxnSpPr>
          <p:nvPr/>
        </p:nvCxnSpPr>
        <p:spPr bwMode="auto">
          <a:xfrm rot="5400000">
            <a:off x="7104063" y="3789363"/>
            <a:ext cx="4318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7" name="Straight Arrow Connector 343"/>
          <p:cNvCxnSpPr>
            <a:cxnSpLocks noChangeShapeType="1"/>
          </p:cNvCxnSpPr>
          <p:nvPr/>
        </p:nvCxnSpPr>
        <p:spPr bwMode="auto">
          <a:xfrm rot="5400000">
            <a:off x="6510338" y="3789363"/>
            <a:ext cx="4318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8" name="Straight Arrow Connector 344"/>
          <p:cNvCxnSpPr>
            <a:cxnSpLocks noChangeShapeType="1"/>
          </p:cNvCxnSpPr>
          <p:nvPr/>
        </p:nvCxnSpPr>
        <p:spPr bwMode="auto">
          <a:xfrm rot="5400000">
            <a:off x="5927725" y="3789363"/>
            <a:ext cx="431800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09" name="Straight Arrow Connector 346"/>
          <p:cNvCxnSpPr>
            <a:cxnSpLocks noChangeShapeType="1"/>
          </p:cNvCxnSpPr>
          <p:nvPr/>
        </p:nvCxnSpPr>
        <p:spPr bwMode="auto">
          <a:xfrm rot="10800000" flipV="1">
            <a:off x="4859338" y="4818063"/>
            <a:ext cx="865187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0" name="Straight Arrow Connector 373"/>
          <p:cNvCxnSpPr>
            <a:cxnSpLocks noChangeShapeType="1"/>
          </p:cNvCxnSpPr>
          <p:nvPr/>
        </p:nvCxnSpPr>
        <p:spPr bwMode="auto">
          <a:xfrm rot="16200000" flipV="1">
            <a:off x="2124075" y="4459288"/>
            <a:ext cx="287337" cy="28733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11" name="Straight Arrow Connector 374"/>
          <p:cNvCxnSpPr>
            <a:cxnSpLocks noChangeShapeType="1"/>
          </p:cNvCxnSpPr>
          <p:nvPr/>
        </p:nvCxnSpPr>
        <p:spPr bwMode="auto">
          <a:xfrm rot="10800000" flipV="1">
            <a:off x="2124075" y="4721225"/>
            <a:ext cx="287338" cy="28892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12" name="TextBox 383"/>
          <p:cNvSpPr txBox="1">
            <a:spLocks noChangeArrowheads="1"/>
          </p:cNvSpPr>
          <p:nvPr/>
        </p:nvSpPr>
        <p:spPr bwMode="auto">
          <a:xfrm>
            <a:off x="360363" y="5664200"/>
            <a:ext cx="215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742950" indent="-28575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1430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6002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57400" indent="-228600" algn="r" eaLnBrk="0" hangingPunct="0"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de-DE" sz="1600">
                <a:solidFill>
                  <a:schemeClr val="tx1"/>
                </a:solidFill>
              </a:rPr>
              <a:t>Computational proteomics</a:t>
            </a:r>
          </a:p>
        </p:txBody>
      </p:sp>
    </p:spTree>
    <p:extLst>
      <p:ext uri="{BB962C8B-B14F-4D97-AF65-F5344CB8AC3E}">
        <p14:creationId xmlns:p14="http://schemas.microsoft.com/office/powerpoint/2010/main" val="1343756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0200" y="2832100"/>
            <a:ext cx="3048000" cy="3351068"/>
            <a:chOff x="192" y="1728"/>
            <a:chExt cx="1920" cy="2709"/>
          </a:xfrm>
        </p:grpSpPr>
        <p:sp>
          <p:nvSpPr>
            <p:cNvPr id="312323" name="Text Box 3"/>
            <p:cNvSpPr txBox="1">
              <a:spLocks noChangeArrowheads="1"/>
            </p:cNvSpPr>
            <p:nvPr/>
          </p:nvSpPr>
          <p:spPr bwMode="auto">
            <a:xfrm>
              <a:off x="192" y="3168"/>
              <a:ext cx="1920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sz="2400" dirty="0" smtClean="0">
                  <a:solidFill>
                    <a:schemeClr val="tx1"/>
                  </a:solidFill>
                </a:rPr>
                <a:t>Separation 1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algn="l" eaLnBrk="1" hangingPunct="1"/>
              <a:r>
                <a:rPr lang="de-DE" sz="2400" b="0" dirty="0" smtClean="0">
                  <a:solidFill>
                    <a:schemeClr val="tx1"/>
                  </a:solidFill>
                </a:rPr>
                <a:t>separate </a:t>
              </a:r>
              <a:r>
                <a:rPr lang="de-DE" sz="2400" b="0" dirty="0" err="1" smtClean="0">
                  <a:solidFill>
                    <a:schemeClr val="tx1"/>
                  </a:solidFill>
                </a:rPr>
                <a:t>peptides</a:t>
              </a:r>
              <a:r>
                <a:rPr lang="de-DE" sz="2400" b="0" dirty="0" smtClean="0">
                  <a:solidFill>
                    <a:schemeClr val="tx1"/>
                  </a:solidFill>
                </a:rPr>
                <a:t> </a:t>
              </a:r>
            </a:p>
            <a:p>
              <a:pPr algn="l" eaLnBrk="1" hangingPunct="1"/>
              <a:r>
                <a:rPr lang="de-DE" sz="2400" b="0" dirty="0" err="1" smtClean="0">
                  <a:solidFill>
                    <a:schemeClr val="tx1"/>
                  </a:solidFill>
                </a:rPr>
                <a:t>by</a:t>
              </a:r>
              <a:r>
                <a:rPr lang="de-DE" sz="2400" b="0" dirty="0" smtClean="0">
                  <a:solidFill>
                    <a:schemeClr val="tx1"/>
                  </a:solidFill>
                </a:rPr>
                <a:t> </a:t>
              </a:r>
              <a:r>
                <a:rPr lang="de-DE" sz="2400" b="0" dirty="0" err="1" smtClean="0">
                  <a:solidFill>
                    <a:schemeClr val="tx1"/>
                  </a:solidFill>
                </a:rPr>
                <a:t>their</a:t>
              </a:r>
              <a:r>
                <a:rPr lang="de-DE" sz="2400" b="0" dirty="0" smtClean="0">
                  <a:solidFill>
                    <a:schemeClr val="tx1"/>
                  </a:solidFill>
                </a:rPr>
                <a:t> </a:t>
              </a:r>
              <a:r>
                <a:rPr lang="de-DE" sz="2400" b="0" dirty="0" err="1" smtClean="0">
                  <a:solidFill>
                    <a:schemeClr val="tx1"/>
                  </a:solidFill>
                </a:rPr>
                <a:t>retention</a:t>
              </a:r>
              <a:endParaRPr lang="de-DE" sz="2400" b="0" dirty="0" smtClean="0">
                <a:solidFill>
                  <a:schemeClr val="tx1"/>
                </a:solidFill>
              </a:endParaRPr>
            </a:p>
            <a:p>
              <a:pPr algn="l" eaLnBrk="1" hangingPunct="1"/>
              <a:r>
                <a:rPr lang="de-DE" sz="2400" b="0" dirty="0" smtClean="0">
                  <a:solidFill>
                    <a:schemeClr val="tx1"/>
                  </a:solidFill>
                </a:rPr>
                <a:t>time on </a:t>
              </a:r>
              <a:r>
                <a:rPr lang="de-DE" sz="2400" b="0" dirty="0" err="1" smtClean="0">
                  <a:solidFill>
                    <a:schemeClr val="tx1"/>
                  </a:solidFill>
                </a:rPr>
                <a:t>column</a:t>
              </a:r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12324" name="Line 4"/>
            <p:cNvSpPr>
              <a:spLocks noChangeShapeType="1"/>
            </p:cNvSpPr>
            <p:nvPr/>
          </p:nvSpPr>
          <p:spPr bwMode="auto">
            <a:xfrm flipV="1">
              <a:off x="960" y="1728"/>
              <a:ext cx="384" cy="13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454403" y="2670175"/>
            <a:ext cx="2427289" cy="3536952"/>
            <a:chOff x="2160" y="1920"/>
            <a:chExt cx="1529" cy="2228"/>
          </a:xfrm>
        </p:grpSpPr>
        <p:sp>
          <p:nvSpPr>
            <p:cNvPr id="312326" name="Text Box 6"/>
            <p:cNvSpPr txBox="1">
              <a:spLocks noChangeArrowheads="1"/>
            </p:cNvSpPr>
            <p:nvPr/>
          </p:nvSpPr>
          <p:spPr bwMode="auto">
            <a:xfrm>
              <a:off x="2160" y="3159"/>
              <a:ext cx="1529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dirty="0" smtClean="0">
                  <a:solidFill>
                    <a:schemeClr val="tx1"/>
                  </a:solidFill>
                </a:rPr>
                <a:t>Ionization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algn="l" eaLnBrk="1" hangingPunct="1"/>
              <a:r>
                <a:rPr lang="de-DE" sz="2400" b="0" dirty="0" smtClean="0">
                  <a:solidFill>
                    <a:schemeClr val="tx1"/>
                  </a:solidFill>
                </a:rPr>
                <a:t>electrospray,</a:t>
              </a:r>
            </a:p>
            <a:p>
              <a:pPr algn="l" eaLnBrk="1" hangingPunct="1"/>
              <a:r>
                <a:rPr lang="de-DE" sz="2400" b="0" dirty="0" err="1" smtClean="0">
                  <a:solidFill>
                    <a:schemeClr val="tx1"/>
                  </a:solidFill>
                </a:rPr>
                <a:t>transfers</a:t>
              </a:r>
              <a:r>
                <a:rPr lang="de-DE" sz="2400" b="0" dirty="0" smtClean="0">
                  <a:solidFill>
                    <a:schemeClr val="tx1"/>
                  </a:solidFill>
                </a:rPr>
                <a:t> </a:t>
              </a:r>
              <a:r>
                <a:rPr lang="de-DE" sz="2400" b="0" dirty="0" err="1" smtClean="0">
                  <a:solidFill>
                    <a:schemeClr val="tx1"/>
                  </a:solidFill>
                </a:rPr>
                <a:t>charge</a:t>
              </a:r>
              <a:endParaRPr lang="de-DE" sz="2400" b="0" dirty="0" smtClean="0">
                <a:solidFill>
                  <a:schemeClr val="tx1"/>
                </a:solidFill>
              </a:endParaRPr>
            </a:p>
            <a:p>
              <a:pPr algn="l" eaLnBrk="1" hangingPunct="1"/>
              <a:r>
                <a:rPr lang="de-DE" sz="2400" b="0" dirty="0" err="1" smtClean="0">
                  <a:solidFill>
                    <a:schemeClr val="tx1"/>
                  </a:solidFill>
                </a:rPr>
                <a:t>to</a:t>
              </a:r>
              <a:r>
                <a:rPr lang="de-DE" sz="2400" b="0" dirty="0" smtClean="0">
                  <a:solidFill>
                    <a:schemeClr val="tx1"/>
                  </a:solidFill>
                </a:rPr>
                <a:t> </a:t>
              </a:r>
              <a:r>
                <a:rPr lang="de-DE" sz="2400" b="0" dirty="0" err="1" smtClean="0">
                  <a:solidFill>
                    <a:schemeClr val="tx1"/>
                  </a:solidFill>
                </a:rPr>
                <a:t>the</a:t>
              </a:r>
              <a:r>
                <a:rPr lang="de-DE" sz="2400" b="0" dirty="0" smtClean="0">
                  <a:solidFill>
                    <a:schemeClr val="tx1"/>
                  </a:solidFill>
                </a:rPr>
                <a:t> </a:t>
              </a:r>
              <a:r>
                <a:rPr lang="de-DE" sz="2400" b="0" dirty="0" err="1" smtClean="0">
                  <a:solidFill>
                    <a:schemeClr val="tx1"/>
                  </a:solidFill>
                </a:rPr>
                <a:t>peptides</a:t>
              </a:r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12327" name="Line 7"/>
            <p:cNvSpPr>
              <a:spLocks noChangeShapeType="1"/>
            </p:cNvSpPr>
            <p:nvPr/>
          </p:nvSpPr>
          <p:spPr bwMode="auto">
            <a:xfrm flipH="1" flipV="1">
              <a:off x="2304" y="1920"/>
              <a:ext cx="336" cy="1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045200" y="3889378"/>
            <a:ext cx="2895600" cy="2332039"/>
            <a:chOff x="3792" y="2688"/>
            <a:chExt cx="1824" cy="1469"/>
          </a:xfrm>
        </p:grpSpPr>
        <p:sp>
          <p:nvSpPr>
            <p:cNvPr id="312329" name="Text Box 9"/>
            <p:cNvSpPr txBox="1">
              <a:spLocks noChangeArrowheads="1"/>
            </p:cNvSpPr>
            <p:nvPr/>
          </p:nvSpPr>
          <p:spPr bwMode="auto">
            <a:xfrm>
              <a:off x="3792" y="3168"/>
              <a:ext cx="1824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1" hangingPunct="1"/>
              <a:r>
                <a:rPr lang="en-US" sz="2400" dirty="0" smtClean="0">
                  <a:solidFill>
                    <a:schemeClr val="tx1"/>
                  </a:solidFill>
                </a:rPr>
                <a:t>Separation 2</a:t>
              </a:r>
              <a:endParaRPr lang="en-US" sz="2400" dirty="0">
                <a:solidFill>
                  <a:schemeClr val="tx1"/>
                </a:solidFill>
              </a:endParaRPr>
            </a:p>
            <a:p>
              <a:pPr algn="l" eaLnBrk="1" hangingPunct="1"/>
              <a:r>
                <a:rPr lang="en-US" sz="2400" b="0" dirty="0">
                  <a:solidFill>
                    <a:schemeClr val="tx1"/>
                  </a:solidFill>
                </a:rPr>
                <a:t>MS </a:t>
              </a:r>
              <a:r>
                <a:rPr lang="de-DE" sz="2400" b="0" dirty="0" smtClean="0">
                  <a:solidFill>
                    <a:schemeClr val="tx1"/>
                  </a:solidFill>
                </a:rPr>
                <a:t>separates </a:t>
              </a:r>
              <a:r>
                <a:rPr lang="de-DE" sz="2400" b="0" dirty="0" err="1" smtClean="0">
                  <a:solidFill>
                    <a:schemeClr val="tx1"/>
                  </a:solidFill>
                </a:rPr>
                <a:t>by</a:t>
              </a:r>
              <a:r>
                <a:rPr lang="de-DE" sz="2400" b="0" dirty="0" smtClean="0">
                  <a:solidFill>
                    <a:schemeClr val="tx1"/>
                  </a:solidFill>
                </a:rPr>
                <a:t> </a:t>
              </a:r>
              <a:r>
                <a:rPr lang="de-DE" sz="2400" b="0" dirty="0" err="1" smtClean="0">
                  <a:solidFill>
                    <a:schemeClr val="tx1"/>
                  </a:solidFill>
                </a:rPr>
                <a:t>mass-to-charge</a:t>
              </a:r>
              <a:endParaRPr lang="de-DE" sz="2400" b="0" dirty="0" smtClean="0">
                <a:solidFill>
                  <a:schemeClr val="tx1"/>
                </a:solidFill>
              </a:endParaRPr>
            </a:p>
            <a:p>
              <a:pPr algn="l" eaLnBrk="1" hangingPunct="1"/>
              <a:r>
                <a:rPr lang="de-DE" sz="2400" b="0" dirty="0" err="1" smtClean="0">
                  <a:solidFill>
                    <a:schemeClr val="tx1"/>
                  </a:solidFill>
                </a:rPr>
                <a:t>ratio</a:t>
              </a:r>
              <a:r>
                <a:rPr lang="de-DE" sz="2400" b="0" dirty="0" smtClean="0">
                  <a:solidFill>
                    <a:schemeClr val="tx1"/>
                  </a:solidFill>
                </a:rPr>
                <a:t> </a:t>
              </a:r>
              <a:r>
                <a:rPr lang="de-DE" sz="2400" b="0" dirty="0">
                  <a:solidFill>
                    <a:schemeClr val="tx1"/>
                  </a:solidFill>
                </a:rPr>
                <a:t>(m/z)</a:t>
              </a:r>
              <a:endParaRPr lang="en-US" sz="2400" b="0" dirty="0">
                <a:solidFill>
                  <a:schemeClr val="tx1"/>
                </a:solidFill>
              </a:endParaRPr>
            </a:p>
          </p:txBody>
        </p:sp>
        <p:sp>
          <p:nvSpPr>
            <p:cNvPr id="312330" name="Line 10"/>
            <p:cNvSpPr>
              <a:spLocks noChangeShapeType="1"/>
            </p:cNvSpPr>
            <p:nvPr/>
          </p:nvSpPr>
          <p:spPr bwMode="auto">
            <a:xfrm flipH="1" flipV="1">
              <a:off x="4368" y="2688"/>
              <a:ext cx="24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23850" y="1031875"/>
            <a:ext cx="5943600" cy="2973388"/>
            <a:chOff x="768" y="714"/>
            <a:chExt cx="3744" cy="1873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768" y="1417"/>
              <a:ext cx="1706" cy="138"/>
              <a:chOff x="144" y="3791"/>
              <a:chExt cx="1084" cy="36"/>
            </a:xfrm>
          </p:grpSpPr>
          <p:sp>
            <p:nvSpPr>
              <p:cNvPr id="312333" name="Rectangle 13"/>
              <p:cNvSpPr>
                <a:spLocks noChangeArrowheads="1"/>
              </p:cNvSpPr>
              <p:nvPr/>
            </p:nvSpPr>
            <p:spPr bwMode="auto">
              <a:xfrm>
                <a:off x="294" y="3791"/>
                <a:ext cx="781" cy="36"/>
              </a:xfrm>
              <a:prstGeom prst="rect">
                <a:avLst/>
              </a:prstGeom>
              <a:solidFill>
                <a:schemeClr val="bg1"/>
              </a:solidFill>
              <a:ln w="23876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 sz="3600">
                  <a:solidFill>
                    <a:schemeClr val="tx1"/>
                  </a:solidFill>
                  <a:latin typeface="MS Mincho" pitchFamily="49" charset="-128"/>
                </a:endParaRPr>
              </a:p>
            </p:txBody>
          </p:sp>
          <p:sp>
            <p:nvSpPr>
              <p:cNvPr id="312334" name="Line 14"/>
              <p:cNvSpPr>
                <a:spLocks noChangeShapeType="1"/>
              </p:cNvSpPr>
              <p:nvPr/>
            </p:nvSpPr>
            <p:spPr bwMode="auto">
              <a:xfrm>
                <a:off x="144" y="3811"/>
                <a:ext cx="216" cy="0"/>
              </a:xfrm>
              <a:prstGeom prst="line">
                <a:avLst/>
              </a:prstGeom>
              <a:noFill/>
              <a:ln w="238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35" name="Line 15"/>
              <p:cNvSpPr>
                <a:spLocks noChangeShapeType="1"/>
              </p:cNvSpPr>
              <p:nvPr/>
            </p:nvSpPr>
            <p:spPr bwMode="auto">
              <a:xfrm>
                <a:off x="710" y="3811"/>
                <a:ext cx="518" cy="0"/>
              </a:xfrm>
              <a:prstGeom prst="line">
                <a:avLst/>
              </a:prstGeom>
              <a:noFill/>
              <a:ln w="23813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2336" name="Line 16"/>
            <p:cNvSpPr>
              <a:spLocks noChangeShapeType="1"/>
            </p:cNvSpPr>
            <p:nvPr/>
          </p:nvSpPr>
          <p:spPr bwMode="auto">
            <a:xfrm>
              <a:off x="2923" y="1290"/>
              <a:ext cx="609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37" name="Line 17"/>
            <p:cNvSpPr>
              <a:spLocks noChangeShapeType="1"/>
            </p:cNvSpPr>
            <p:nvPr/>
          </p:nvSpPr>
          <p:spPr bwMode="auto">
            <a:xfrm>
              <a:off x="2867" y="1302"/>
              <a:ext cx="60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38" name="Line 18"/>
            <p:cNvSpPr>
              <a:spLocks noChangeShapeType="1"/>
            </p:cNvSpPr>
            <p:nvPr/>
          </p:nvSpPr>
          <p:spPr bwMode="auto">
            <a:xfrm>
              <a:off x="2969" y="1390"/>
              <a:ext cx="609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39" name="Line 19"/>
            <p:cNvSpPr>
              <a:spLocks noChangeShapeType="1"/>
            </p:cNvSpPr>
            <p:nvPr/>
          </p:nvSpPr>
          <p:spPr bwMode="auto">
            <a:xfrm>
              <a:off x="2969" y="1452"/>
              <a:ext cx="60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40" name="Line 20"/>
            <p:cNvSpPr>
              <a:spLocks noChangeShapeType="1"/>
            </p:cNvSpPr>
            <p:nvPr/>
          </p:nvSpPr>
          <p:spPr bwMode="auto">
            <a:xfrm>
              <a:off x="2913" y="1567"/>
              <a:ext cx="60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41" name="Line 21"/>
            <p:cNvSpPr>
              <a:spLocks noChangeShapeType="1"/>
            </p:cNvSpPr>
            <p:nvPr/>
          </p:nvSpPr>
          <p:spPr bwMode="auto">
            <a:xfrm>
              <a:off x="2901" y="1575"/>
              <a:ext cx="609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42" name="Line 22"/>
            <p:cNvSpPr>
              <a:spLocks noChangeShapeType="1"/>
            </p:cNvSpPr>
            <p:nvPr/>
          </p:nvSpPr>
          <p:spPr bwMode="auto">
            <a:xfrm>
              <a:off x="2830" y="1420"/>
              <a:ext cx="61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43" name="Line 23"/>
            <p:cNvSpPr>
              <a:spLocks noChangeShapeType="1"/>
            </p:cNvSpPr>
            <p:nvPr/>
          </p:nvSpPr>
          <p:spPr bwMode="auto">
            <a:xfrm>
              <a:off x="2830" y="1480"/>
              <a:ext cx="610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44" name="Oval 24"/>
            <p:cNvSpPr>
              <a:spLocks noChangeArrowheads="1"/>
            </p:cNvSpPr>
            <p:nvPr/>
          </p:nvSpPr>
          <p:spPr bwMode="auto">
            <a:xfrm>
              <a:off x="2828" y="1282"/>
              <a:ext cx="136" cy="308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45" name="Oval 25"/>
            <p:cNvSpPr>
              <a:spLocks noChangeArrowheads="1"/>
            </p:cNvSpPr>
            <p:nvPr/>
          </p:nvSpPr>
          <p:spPr bwMode="auto">
            <a:xfrm>
              <a:off x="3454" y="1282"/>
              <a:ext cx="139" cy="308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46" name="Oval 26"/>
            <p:cNvSpPr>
              <a:spLocks noChangeArrowheads="1"/>
            </p:cNvSpPr>
            <p:nvPr/>
          </p:nvSpPr>
          <p:spPr bwMode="auto">
            <a:xfrm>
              <a:off x="2650" y="1427"/>
              <a:ext cx="17" cy="1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47" name="Oval 27"/>
            <p:cNvSpPr>
              <a:spLocks noChangeArrowheads="1"/>
            </p:cNvSpPr>
            <p:nvPr/>
          </p:nvSpPr>
          <p:spPr bwMode="auto">
            <a:xfrm>
              <a:off x="2582" y="1475"/>
              <a:ext cx="29" cy="4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48" name="Oval 28"/>
            <p:cNvSpPr>
              <a:spLocks noChangeArrowheads="1"/>
            </p:cNvSpPr>
            <p:nvPr/>
          </p:nvSpPr>
          <p:spPr bwMode="auto">
            <a:xfrm>
              <a:off x="2723" y="1427"/>
              <a:ext cx="10" cy="1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49" name="Oval 29"/>
            <p:cNvSpPr>
              <a:spLocks noChangeArrowheads="1"/>
            </p:cNvSpPr>
            <p:nvPr/>
          </p:nvSpPr>
          <p:spPr bwMode="auto">
            <a:xfrm>
              <a:off x="2667" y="1502"/>
              <a:ext cx="10" cy="13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50" name="Oval 30"/>
            <p:cNvSpPr>
              <a:spLocks noChangeArrowheads="1"/>
            </p:cNvSpPr>
            <p:nvPr/>
          </p:nvSpPr>
          <p:spPr bwMode="auto">
            <a:xfrm>
              <a:off x="2716" y="1487"/>
              <a:ext cx="7" cy="15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51" name="Oval 31"/>
            <p:cNvSpPr>
              <a:spLocks noChangeArrowheads="1"/>
            </p:cNvSpPr>
            <p:nvPr/>
          </p:nvSpPr>
          <p:spPr bwMode="auto">
            <a:xfrm>
              <a:off x="2499" y="1370"/>
              <a:ext cx="39" cy="75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52" name="Oval 32"/>
            <p:cNvSpPr>
              <a:spLocks noChangeArrowheads="1"/>
            </p:cNvSpPr>
            <p:nvPr/>
          </p:nvSpPr>
          <p:spPr bwMode="auto">
            <a:xfrm>
              <a:off x="2538" y="1487"/>
              <a:ext cx="26" cy="6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53" name="Oval 33"/>
            <p:cNvSpPr>
              <a:spLocks noChangeArrowheads="1"/>
            </p:cNvSpPr>
            <p:nvPr/>
          </p:nvSpPr>
          <p:spPr bwMode="auto">
            <a:xfrm>
              <a:off x="2650" y="1487"/>
              <a:ext cx="7" cy="2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54" name="Oval 34"/>
            <p:cNvSpPr>
              <a:spLocks noChangeArrowheads="1"/>
            </p:cNvSpPr>
            <p:nvPr/>
          </p:nvSpPr>
          <p:spPr bwMode="auto">
            <a:xfrm>
              <a:off x="2582" y="1412"/>
              <a:ext cx="19" cy="33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55" name="Oval 35"/>
            <p:cNvSpPr>
              <a:spLocks noChangeArrowheads="1"/>
            </p:cNvSpPr>
            <p:nvPr/>
          </p:nvSpPr>
          <p:spPr bwMode="auto">
            <a:xfrm>
              <a:off x="2582" y="1397"/>
              <a:ext cx="39" cy="4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56" name="Oval 36"/>
            <p:cNvSpPr>
              <a:spLocks noChangeArrowheads="1"/>
            </p:cNvSpPr>
            <p:nvPr/>
          </p:nvSpPr>
          <p:spPr bwMode="auto">
            <a:xfrm>
              <a:off x="2762" y="1397"/>
              <a:ext cx="7" cy="15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57" name="Oval 37"/>
            <p:cNvSpPr>
              <a:spLocks noChangeArrowheads="1"/>
            </p:cNvSpPr>
            <p:nvPr/>
          </p:nvSpPr>
          <p:spPr bwMode="auto">
            <a:xfrm>
              <a:off x="2789" y="1487"/>
              <a:ext cx="7" cy="15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58" name="Oval 38"/>
            <p:cNvSpPr>
              <a:spLocks noChangeArrowheads="1"/>
            </p:cNvSpPr>
            <p:nvPr/>
          </p:nvSpPr>
          <p:spPr bwMode="auto">
            <a:xfrm>
              <a:off x="2762" y="1502"/>
              <a:ext cx="17" cy="13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59" name="Oval 39"/>
            <p:cNvSpPr>
              <a:spLocks noChangeArrowheads="1"/>
            </p:cNvSpPr>
            <p:nvPr/>
          </p:nvSpPr>
          <p:spPr bwMode="auto">
            <a:xfrm>
              <a:off x="2884" y="1427"/>
              <a:ext cx="7" cy="18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60" name="Oval 40"/>
            <p:cNvSpPr>
              <a:spLocks noChangeArrowheads="1"/>
            </p:cNvSpPr>
            <p:nvPr/>
          </p:nvSpPr>
          <p:spPr bwMode="auto">
            <a:xfrm>
              <a:off x="2930" y="1412"/>
              <a:ext cx="17" cy="33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61" name="Oval 41"/>
            <p:cNvSpPr>
              <a:spLocks noChangeArrowheads="1"/>
            </p:cNvSpPr>
            <p:nvPr/>
          </p:nvSpPr>
          <p:spPr bwMode="auto">
            <a:xfrm>
              <a:off x="3649" y="1420"/>
              <a:ext cx="20" cy="15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62" name="Oval 42"/>
            <p:cNvSpPr>
              <a:spLocks noChangeArrowheads="1"/>
            </p:cNvSpPr>
            <p:nvPr/>
          </p:nvSpPr>
          <p:spPr bwMode="auto">
            <a:xfrm>
              <a:off x="3734" y="1412"/>
              <a:ext cx="18" cy="13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63" name="Oval 43"/>
            <p:cNvSpPr>
              <a:spLocks noChangeArrowheads="1"/>
            </p:cNvSpPr>
            <p:nvPr/>
          </p:nvSpPr>
          <p:spPr bwMode="auto">
            <a:xfrm>
              <a:off x="3808" y="1412"/>
              <a:ext cx="9" cy="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64" name="Line 44"/>
            <p:cNvSpPr>
              <a:spLocks noChangeShapeType="1"/>
            </p:cNvSpPr>
            <p:nvPr/>
          </p:nvSpPr>
          <p:spPr bwMode="auto">
            <a:xfrm>
              <a:off x="2611" y="1590"/>
              <a:ext cx="49" cy="12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65" name="Line 45"/>
            <p:cNvSpPr>
              <a:spLocks noChangeShapeType="1"/>
            </p:cNvSpPr>
            <p:nvPr/>
          </p:nvSpPr>
          <p:spPr bwMode="auto">
            <a:xfrm flipH="1">
              <a:off x="2601" y="1282"/>
              <a:ext cx="37" cy="1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66" name="Oval 46"/>
            <p:cNvSpPr>
              <a:spLocks noChangeArrowheads="1"/>
            </p:cNvSpPr>
            <p:nvPr/>
          </p:nvSpPr>
          <p:spPr bwMode="auto">
            <a:xfrm>
              <a:off x="3505" y="1437"/>
              <a:ext cx="8" cy="30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67" name="Oval 47"/>
            <p:cNvSpPr>
              <a:spLocks noChangeArrowheads="1"/>
            </p:cNvSpPr>
            <p:nvPr/>
          </p:nvSpPr>
          <p:spPr bwMode="auto">
            <a:xfrm>
              <a:off x="3457" y="1405"/>
              <a:ext cx="9" cy="27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68" name="Oval 48"/>
            <p:cNvSpPr>
              <a:spLocks noChangeArrowheads="1"/>
            </p:cNvSpPr>
            <p:nvPr/>
          </p:nvSpPr>
          <p:spPr bwMode="auto">
            <a:xfrm>
              <a:off x="2694" y="1415"/>
              <a:ext cx="9" cy="27"/>
            </a:xfrm>
            <a:prstGeom prst="ellipse">
              <a:avLst/>
            </a:prstGeom>
            <a:solidFill>
              <a:schemeClr val="bg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69" name="Oval 49"/>
            <p:cNvSpPr>
              <a:spLocks noChangeArrowheads="1"/>
            </p:cNvSpPr>
            <p:nvPr/>
          </p:nvSpPr>
          <p:spPr bwMode="auto">
            <a:xfrm>
              <a:off x="2706" y="1460"/>
              <a:ext cx="7" cy="25"/>
            </a:xfrm>
            <a:prstGeom prst="ellipse">
              <a:avLst/>
            </a:prstGeom>
            <a:solidFill>
              <a:schemeClr val="bg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50"/>
            <p:cNvGrpSpPr>
              <a:grpSpLocks/>
            </p:cNvGrpSpPr>
            <p:nvPr/>
          </p:nvGrpSpPr>
          <p:grpSpPr bwMode="auto">
            <a:xfrm rot="5400000">
              <a:off x="3443" y="1517"/>
              <a:ext cx="1320" cy="819"/>
              <a:chOff x="4656" y="3024"/>
              <a:chExt cx="604" cy="336"/>
            </a:xfrm>
          </p:grpSpPr>
          <p:sp>
            <p:nvSpPr>
              <p:cNvPr id="312371" name="Line 51"/>
              <p:cNvSpPr>
                <a:spLocks noChangeShapeType="1"/>
              </p:cNvSpPr>
              <p:nvPr/>
            </p:nvSpPr>
            <p:spPr bwMode="auto">
              <a:xfrm>
                <a:off x="4692" y="3216"/>
                <a:ext cx="0" cy="7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72" name="Line 52"/>
              <p:cNvSpPr>
                <a:spLocks noChangeShapeType="1"/>
              </p:cNvSpPr>
              <p:nvPr/>
            </p:nvSpPr>
            <p:spPr bwMode="auto">
              <a:xfrm>
                <a:off x="4656" y="3238"/>
                <a:ext cx="0" cy="1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73" name="Line 53"/>
              <p:cNvSpPr>
                <a:spLocks noChangeShapeType="1"/>
              </p:cNvSpPr>
              <p:nvPr/>
            </p:nvSpPr>
            <p:spPr bwMode="auto">
              <a:xfrm flipV="1">
                <a:off x="4656" y="3024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74" name="Line 54"/>
              <p:cNvSpPr>
                <a:spLocks noChangeShapeType="1"/>
              </p:cNvSpPr>
              <p:nvPr/>
            </p:nvSpPr>
            <p:spPr bwMode="auto">
              <a:xfrm>
                <a:off x="4656" y="3024"/>
                <a:ext cx="6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75" name="Line 55"/>
              <p:cNvSpPr>
                <a:spLocks noChangeShapeType="1"/>
              </p:cNvSpPr>
              <p:nvPr/>
            </p:nvSpPr>
            <p:spPr bwMode="auto">
              <a:xfrm>
                <a:off x="4752" y="3360"/>
                <a:ext cx="50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76" name="Line 56"/>
              <p:cNvSpPr>
                <a:spLocks noChangeShapeType="1"/>
              </p:cNvSpPr>
              <p:nvPr/>
            </p:nvSpPr>
            <p:spPr bwMode="auto">
              <a:xfrm flipV="1">
                <a:off x="5260" y="3024"/>
                <a:ext cx="0" cy="3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57"/>
              <p:cNvGrpSpPr>
                <a:grpSpLocks/>
              </p:cNvGrpSpPr>
              <p:nvPr/>
            </p:nvGrpSpPr>
            <p:grpSpPr bwMode="auto">
              <a:xfrm>
                <a:off x="4787" y="3035"/>
                <a:ext cx="394" cy="308"/>
                <a:chOff x="3456" y="1602"/>
                <a:chExt cx="720" cy="483"/>
              </a:xfrm>
            </p:grpSpPr>
            <p:sp>
              <p:nvSpPr>
                <p:cNvPr id="312378" name="Line 58"/>
                <p:cNvSpPr>
                  <a:spLocks noChangeShapeType="1"/>
                </p:cNvSpPr>
                <p:nvPr/>
              </p:nvSpPr>
              <p:spPr bwMode="auto">
                <a:xfrm>
                  <a:off x="3456" y="160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79" name="Line 59"/>
                <p:cNvSpPr>
                  <a:spLocks noChangeShapeType="1"/>
                </p:cNvSpPr>
                <p:nvPr/>
              </p:nvSpPr>
              <p:spPr bwMode="auto">
                <a:xfrm>
                  <a:off x="3456" y="1989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80" name="Line 60"/>
                <p:cNvSpPr>
                  <a:spLocks noChangeShapeType="1"/>
                </p:cNvSpPr>
                <p:nvPr/>
              </p:nvSpPr>
              <p:spPr bwMode="auto">
                <a:xfrm>
                  <a:off x="3504" y="160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81" name="Line 61"/>
                <p:cNvSpPr>
                  <a:spLocks noChangeShapeType="1"/>
                </p:cNvSpPr>
                <p:nvPr/>
              </p:nvSpPr>
              <p:spPr bwMode="auto">
                <a:xfrm>
                  <a:off x="3504" y="1989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82" name="Line 62"/>
                <p:cNvSpPr>
                  <a:spLocks noChangeShapeType="1"/>
                </p:cNvSpPr>
                <p:nvPr/>
              </p:nvSpPr>
              <p:spPr bwMode="auto">
                <a:xfrm>
                  <a:off x="3552" y="160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83" name="Line 63"/>
                <p:cNvSpPr>
                  <a:spLocks noChangeShapeType="1"/>
                </p:cNvSpPr>
                <p:nvPr/>
              </p:nvSpPr>
              <p:spPr bwMode="auto">
                <a:xfrm>
                  <a:off x="3552" y="1989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84" name="Line 64"/>
                <p:cNvSpPr>
                  <a:spLocks noChangeShapeType="1"/>
                </p:cNvSpPr>
                <p:nvPr/>
              </p:nvSpPr>
              <p:spPr bwMode="auto">
                <a:xfrm>
                  <a:off x="3600" y="160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85" name="Line 65"/>
                <p:cNvSpPr>
                  <a:spLocks noChangeShapeType="1"/>
                </p:cNvSpPr>
                <p:nvPr/>
              </p:nvSpPr>
              <p:spPr bwMode="auto">
                <a:xfrm>
                  <a:off x="3600" y="1989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86" name="Line 66"/>
                <p:cNvSpPr>
                  <a:spLocks noChangeShapeType="1"/>
                </p:cNvSpPr>
                <p:nvPr/>
              </p:nvSpPr>
              <p:spPr bwMode="auto">
                <a:xfrm>
                  <a:off x="3648" y="160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87" name="Line 67"/>
                <p:cNvSpPr>
                  <a:spLocks noChangeShapeType="1"/>
                </p:cNvSpPr>
                <p:nvPr/>
              </p:nvSpPr>
              <p:spPr bwMode="auto">
                <a:xfrm>
                  <a:off x="3648" y="1989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88" name="Line 68"/>
                <p:cNvSpPr>
                  <a:spLocks noChangeShapeType="1"/>
                </p:cNvSpPr>
                <p:nvPr/>
              </p:nvSpPr>
              <p:spPr bwMode="auto">
                <a:xfrm>
                  <a:off x="3696" y="160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89" name="Line 69"/>
                <p:cNvSpPr>
                  <a:spLocks noChangeShapeType="1"/>
                </p:cNvSpPr>
                <p:nvPr/>
              </p:nvSpPr>
              <p:spPr bwMode="auto">
                <a:xfrm>
                  <a:off x="3696" y="1989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90" name="Line 70"/>
                <p:cNvSpPr>
                  <a:spLocks noChangeShapeType="1"/>
                </p:cNvSpPr>
                <p:nvPr/>
              </p:nvSpPr>
              <p:spPr bwMode="auto">
                <a:xfrm>
                  <a:off x="3744" y="160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91" name="Line 71"/>
                <p:cNvSpPr>
                  <a:spLocks noChangeShapeType="1"/>
                </p:cNvSpPr>
                <p:nvPr/>
              </p:nvSpPr>
              <p:spPr bwMode="auto">
                <a:xfrm>
                  <a:off x="3744" y="1989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92" name="Line 72"/>
                <p:cNvSpPr>
                  <a:spLocks noChangeShapeType="1"/>
                </p:cNvSpPr>
                <p:nvPr/>
              </p:nvSpPr>
              <p:spPr bwMode="auto">
                <a:xfrm>
                  <a:off x="3792" y="160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93" name="Line 73"/>
                <p:cNvSpPr>
                  <a:spLocks noChangeShapeType="1"/>
                </p:cNvSpPr>
                <p:nvPr/>
              </p:nvSpPr>
              <p:spPr bwMode="auto">
                <a:xfrm>
                  <a:off x="3792" y="1989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94" name="Line 74"/>
                <p:cNvSpPr>
                  <a:spLocks noChangeShapeType="1"/>
                </p:cNvSpPr>
                <p:nvPr/>
              </p:nvSpPr>
              <p:spPr bwMode="auto">
                <a:xfrm>
                  <a:off x="3840" y="160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95" name="Line 75"/>
                <p:cNvSpPr>
                  <a:spLocks noChangeShapeType="1"/>
                </p:cNvSpPr>
                <p:nvPr/>
              </p:nvSpPr>
              <p:spPr bwMode="auto">
                <a:xfrm>
                  <a:off x="3840" y="1989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96" name="Line 76"/>
                <p:cNvSpPr>
                  <a:spLocks noChangeShapeType="1"/>
                </p:cNvSpPr>
                <p:nvPr/>
              </p:nvSpPr>
              <p:spPr bwMode="auto">
                <a:xfrm>
                  <a:off x="3888" y="160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97" name="Line 77"/>
                <p:cNvSpPr>
                  <a:spLocks noChangeShapeType="1"/>
                </p:cNvSpPr>
                <p:nvPr/>
              </p:nvSpPr>
              <p:spPr bwMode="auto">
                <a:xfrm>
                  <a:off x="3888" y="1989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98" name="Line 78"/>
                <p:cNvSpPr>
                  <a:spLocks noChangeShapeType="1"/>
                </p:cNvSpPr>
                <p:nvPr/>
              </p:nvSpPr>
              <p:spPr bwMode="auto">
                <a:xfrm>
                  <a:off x="3936" y="160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399" name="Line 79"/>
                <p:cNvSpPr>
                  <a:spLocks noChangeShapeType="1"/>
                </p:cNvSpPr>
                <p:nvPr/>
              </p:nvSpPr>
              <p:spPr bwMode="auto">
                <a:xfrm>
                  <a:off x="3936" y="1989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00" name="Line 80"/>
                <p:cNvSpPr>
                  <a:spLocks noChangeShapeType="1"/>
                </p:cNvSpPr>
                <p:nvPr/>
              </p:nvSpPr>
              <p:spPr bwMode="auto">
                <a:xfrm>
                  <a:off x="3984" y="160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01" name="Line 81"/>
                <p:cNvSpPr>
                  <a:spLocks noChangeShapeType="1"/>
                </p:cNvSpPr>
                <p:nvPr/>
              </p:nvSpPr>
              <p:spPr bwMode="auto">
                <a:xfrm>
                  <a:off x="3984" y="1989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02" name="Line 82"/>
                <p:cNvSpPr>
                  <a:spLocks noChangeShapeType="1"/>
                </p:cNvSpPr>
                <p:nvPr/>
              </p:nvSpPr>
              <p:spPr bwMode="auto">
                <a:xfrm>
                  <a:off x="4032" y="160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03" name="Line 83"/>
                <p:cNvSpPr>
                  <a:spLocks noChangeShapeType="1"/>
                </p:cNvSpPr>
                <p:nvPr/>
              </p:nvSpPr>
              <p:spPr bwMode="auto">
                <a:xfrm>
                  <a:off x="4032" y="1989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04" name="Line 84"/>
                <p:cNvSpPr>
                  <a:spLocks noChangeShapeType="1"/>
                </p:cNvSpPr>
                <p:nvPr/>
              </p:nvSpPr>
              <p:spPr bwMode="auto">
                <a:xfrm>
                  <a:off x="4080" y="160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05" name="Line 85"/>
                <p:cNvSpPr>
                  <a:spLocks noChangeShapeType="1"/>
                </p:cNvSpPr>
                <p:nvPr/>
              </p:nvSpPr>
              <p:spPr bwMode="auto">
                <a:xfrm>
                  <a:off x="4080" y="1989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06" name="Line 86"/>
                <p:cNvSpPr>
                  <a:spLocks noChangeShapeType="1"/>
                </p:cNvSpPr>
                <p:nvPr/>
              </p:nvSpPr>
              <p:spPr bwMode="auto">
                <a:xfrm>
                  <a:off x="4128" y="160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07" name="Line 87"/>
                <p:cNvSpPr>
                  <a:spLocks noChangeShapeType="1"/>
                </p:cNvSpPr>
                <p:nvPr/>
              </p:nvSpPr>
              <p:spPr bwMode="auto">
                <a:xfrm>
                  <a:off x="4128" y="1989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08" name="Line 88"/>
                <p:cNvSpPr>
                  <a:spLocks noChangeShapeType="1"/>
                </p:cNvSpPr>
                <p:nvPr/>
              </p:nvSpPr>
              <p:spPr bwMode="auto">
                <a:xfrm>
                  <a:off x="4176" y="1602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09" name="Line 89"/>
                <p:cNvSpPr>
                  <a:spLocks noChangeShapeType="1"/>
                </p:cNvSpPr>
                <p:nvPr/>
              </p:nvSpPr>
              <p:spPr bwMode="auto">
                <a:xfrm>
                  <a:off x="4176" y="1989"/>
                  <a:ext cx="0" cy="9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12410" name="Line 90"/>
              <p:cNvSpPr>
                <a:spLocks noChangeShapeType="1"/>
              </p:cNvSpPr>
              <p:nvPr/>
            </p:nvSpPr>
            <p:spPr bwMode="auto">
              <a:xfrm>
                <a:off x="5207" y="3035"/>
                <a:ext cx="0" cy="30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11" name="Rectangle 91"/>
              <p:cNvSpPr>
                <a:spLocks noChangeArrowheads="1"/>
              </p:cNvSpPr>
              <p:nvPr/>
            </p:nvSpPr>
            <p:spPr bwMode="auto">
              <a:xfrm>
                <a:off x="4709" y="3090"/>
                <a:ext cx="25" cy="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" name="Group 92"/>
              <p:cNvGrpSpPr>
                <a:grpSpLocks/>
              </p:cNvGrpSpPr>
              <p:nvPr/>
            </p:nvGrpSpPr>
            <p:grpSpPr bwMode="auto">
              <a:xfrm>
                <a:off x="4737" y="3156"/>
                <a:ext cx="444" cy="78"/>
                <a:chOff x="3744" y="1998"/>
                <a:chExt cx="1296" cy="234"/>
              </a:xfrm>
            </p:grpSpPr>
            <p:sp>
              <p:nvSpPr>
                <p:cNvPr id="312413" name="Freeform 93"/>
                <p:cNvSpPr>
                  <a:spLocks/>
                </p:cNvSpPr>
                <p:nvPr/>
              </p:nvSpPr>
              <p:spPr bwMode="auto">
                <a:xfrm rot="-90213">
                  <a:off x="3744" y="2001"/>
                  <a:ext cx="1296" cy="224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1248" y="192"/>
                    </a:cxn>
                    <a:cxn ang="0">
                      <a:pos x="288" y="0"/>
                    </a:cxn>
                  </a:cxnLst>
                  <a:rect l="0" t="0" r="r" b="b"/>
                  <a:pathLst>
                    <a:path w="1296" h="224">
                      <a:moveTo>
                        <a:pt x="0" y="192"/>
                      </a:moveTo>
                      <a:cubicBezTo>
                        <a:pt x="600" y="208"/>
                        <a:pt x="1200" y="224"/>
                        <a:pt x="1248" y="192"/>
                      </a:cubicBezTo>
                      <a:cubicBezTo>
                        <a:pt x="1296" y="160"/>
                        <a:pt x="496" y="48"/>
                        <a:pt x="288" y="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 type="none" w="med" len="med"/>
                  <a:tailEnd type="triangle" w="sm" len="sm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414" name="AutoShape 94"/>
                <p:cNvSpPr>
                  <a:spLocks noChangeArrowheads="1"/>
                </p:cNvSpPr>
                <p:nvPr/>
              </p:nvSpPr>
              <p:spPr bwMode="auto">
                <a:xfrm>
                  <a:off x="4110" y="1998"/>
                  <a:ext cx="48" cy="48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415" name="AutoShape 95"/>
                <p:cNvSpPr>
                  <a:spLocks noChangeArrowheads="1"/>
                </p:cNvSpPr>
                <p:nvPr/>
              </p:nvSpPr>
              <p:spPr bwMode="auto">
                <a:xfrm>
                  <a:off x="4704" y="2178"/>
                  <a:ext cx="48" cy="48"/>
                </a:xfrm>
                <a:prstGeom prst="hexagon">
                  <a:avLst>
                    <a:gd name="adj" fmla="val 25000"/>
                    <a:gd name="vf" fmla="val 115470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416" name="AutoShape 96"/>
                <p:cNvSpPr>
                  <a:spLocks noChangeArrowheads="1"/>
                </p:cNvSpPr>
                <p:nvPr/>
              </p:nvSpPr>
              <p:spPr bwMode="auto">
                <a:xfrm>
                  <a:off x="4137" y="2184"/>
                  <a:ext cx="48" cy="48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417" name="AutoShape 97"/>
                <p:cNvSpPr>
                  <a:spLocks noChangeArrowheads="1"/>
                </p:cNvSpPr>
                <p:nvPr/>
              </p:nvSpPr>
              <p:spPr bwMode="auto">
                <a:xfrm>
                  <a:off x="4416" y="2043"/>
                  <a:ext cx="48" cy="48"/>
                </a:xfrm>
                <a:prstGeom prst="pentagon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2418" name="Line 98"/>
              <p:cNvSpPr>
                <a:spLocks noChangeShapeType="1"/>
              </p:cNvSpPr>
              <p:nvPr/>
            </p:nvSpPr>
            <p:spPr bwMode="auto">
              <a:xfrm>
                <a:off x="4656" y="3360"/>
                <a:ext cx="4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2419" name="Text Box 99"/>
            <p:cNvSpPr txBox="1">
              <a:spLocks noChangeArrowheads="1"/>
            </p:cNvSpPr>
            <p:nvPr/>
          </p:nvSpPr>
          <p:spPr bwMode="auto">
            <a:xfrm>
              <a:off x="1354" y="714"/>
              <a:ext cx="28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solidFill>
                    <a:schemeClr val="tx1"/>
                  </a:solidFill>
                </a:rPr>
                <a:t>HPLC	          ESI                             TOF</a:t>
              </a:r>
            </a:p>
          </p:txBody>
        </p:sp>
        <p:sp>
          <p:nvSpPr>
            <p:cNvPr id="312420" name="Line 100"/>
            <p:cNvSpPr>
              <a:spLocks noChangeShapeType="1"/>
            </p:cNvSpPr>
            <p:nvPr/>
          </p:nvSpPr>
          <p:spPr bwMode="auto">
            <a:xfrm>
              <a:off x="2655" y="1705"/>
              <a:ext cx="0" cy="12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21" name="Line 101"/>
            <p:cNvSpPr>
              <a:spLocks noChangeShapeType="1"/>
            </p:cNvSpPr>
            <p:nvPr/>
          </p:nvSpPr>
          <p:spPr bwMode="auto">
            <a:xfrm>
              <a:off x="2633" y="1165"/>
              <a:ext cx="0" cy="12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22" name="Line 102"/>
            <p:cNvSpPr>
              <a:spLocks noChangeShapeType="1"/>
            </p:cNvSpPr>
            <p:nvPr/>
          </p:nvSpPr>
          <p:spPr bwMode="auto">
            <a:xfrm>
              <a:off x="3642" y="1540"/>
              <a:ext cx="0" cy="12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23" name="Line 103"/>
            <p:cNvSpPr>
              <a:spLocks noChangeShapeType="1"/>
            </p:cNvSpPr>
            <p:nvPr/>
          </p:nvSpPr>
          <p:spPr bwMode="auto">
            <a:xfrm>
              <a:off x="3635" y="1195"/>
              <a:ext cx="0" cy="12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2424" name="Rectangle 1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At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core</a:t>
            </a:r>
            <a:r>
              <a:rPr lang="de-DE" dirty="0" smtClean="0"/>
              <a:t>: HPLC-MS</a:t>
            </a:r>
            <a:endParaRPr lang="en-US" dirty="0"/>
          </a:p>
        </p:txBody>
      </p:sp>
      <p:grpSp>
        <p:nvGrpSpPr>
          <p:cNvPr id="10" name="Group 105"/>
          <p:cNvGrpSpPr>
            <a:grpSpLocks/>
          </p:cNvGrpSpPr>
          <p:nvPr/>
        </p:nvGrpSpPr>
        <p:grpSpPr bwMode="auto">
          <a:xfrm>
            <a:off x="179388" y="1052513"/>
            <a:ext cx="2730500" cy="1085850"/>
            <a:chOff x="3223" y="2519"/>
            <a:chExt cx="2602" cy="684"/>
          </a:xfrm>
        </p:grpSpPr>
        <p:sp>
          <p:nvSpPr>
            <p:cNvPr id="312426" name="Freeform 106"/>
            <p:cNvSpPr>
              <a:spLocks/>
            </p:cNvSpPr>
            <p:nvPr/>
          </p:nvSpPr>
          <p:spPr bwMode="auto">
            <a:xfrm>
              <a:off x="3560" y="2833"/>
              <a:ext cx="272" cy="279"/>
            </a:xfrm>
            <a:custGeom>
              <a:avLst/>
              <a:gdLst/>
              <a:ahLst/>
              <a:cxnLst>
                <a:cxn ang="0">
                  <a:pos x="0" y="279"/>
                </a:cxn>
                <a:cxn ang="0">
                  <a:pos x="136" y="234"/>
                </a:cxn>
                <a:cxn ang="0">
                  <a:pos x="181" y="98"/>
                </a:cxn>
                <a:cxn ang="0">
                  <a:pos x="272" y="7"/>
                </a:cxn>
                <a:cxn ang="0">
                  <a:pos x="318" y="143"/>
                </a:cxn>
                <a:cxn ang="0">
                  <a:pos x="408" y="279"/>
                </a:cxn>
              </a:cxnLst>
              <a:rect l="0" t="0" r="r" b="b"/>
              <a:pathLst>
                <a:path w="408" h="279">
                  <a:moveTo>
                    <a:pt x="0" y="279"/>
                  </a:moveTo>
                  <a:cubicBezTo>
                    <a:pt x="53" y="271"/>
                    <a:pt x="106" y="264"/>
                    <a:pt x="136" y="234"/>
                  </a:cubicBezTo>
                  <a:cubicBezTo>
                    <a:pt x="166" y="204"/>
                    <a:pt x="158" y="136"/>
                    <a:pt x="181" y="98"/>
                  </a:cubicBezTo>
                  <a:cubicBezTo>
                    <a:pt x="204" y="60"/>
                    <a:pt x="249" y="0"/>
                    <a:pt x="272" y="7"/>
                  </a:cubicBezTo>
                  <a:cubicBezTo>
                    <a:pt x="295" y="14"/>
                    <a:pt x="295" y="98"/>
                    <a:pt x="318" y="143"/>
                  </a:cubicBezTo>
                  <a:cubicBezTo>
                    <a:pt x="341" y="188"/>
                    <a:pt x="393" y="256"/>
                    <a:pt x="408" y="279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2427" name="Freeform 107"/>
            <p:cNvSpPr>
              <a:spLocks/>
            </p:cNvSpPr>
            <p:nvPr/>
          </p:nvSpPr>
          <p:spPr bwMode="auto">
            <a:xfrm>
              <a:off x="3696" y="2969"/>
              <a:ext cx="499" cy="143"/>
            </a:xfrm>
            <a:custGeom>
              <a:avLst/>
              <a:gdLst/>
              <a:ahLst/>
              <a:cxnLst>
                <a:cxn ang="0">
                  <a:pos x="0" y="279"/>
                </a:cxn>
                <a:cxn ang="0">
                  <a:pos x="136" y="234"/>
                </a:cxn>
                <a:cxn ang="0">
                  <a:pos x="181" y="98"/>
                </a:cxn>
                <a:cxn ang="0">
                  <a:pos x="272" y="7"/>
                </a:cxn>
                <a:cxn ang="0">
                  <a:pos x="318" y="143"/>
                </a:cxn>
                <a:cxn ang="0">
                  <a:pos x="408" y="279"/>
                </a:cxn>
              </a:cxnLst>
              <a:rect l="0" t="0" r="r" b="b"/>
              <a:pathLst>
                <a:path w="408" h="279">
                  <a:moveTo>
                    <a:pt x="0" y="279"/>
                  </a:moveTo>
                  <a:cubicBezTo>
                    <a:pt x="53" y="271"/>
                    <a:pt x="106" y="264"/>
                    <a:pt x="136" y="234"/>
                  </a:cubicBezTo>
                  <a:cubicBezTo>
                    <a:pt x="166" y="204"/>
                    <a:pt x="158" y="136"/>
                    <a:pt x="181" y="98"/>
                  </a:cubicBezTo>
                  <a:cubicBezTo>
                    <a:pt x="204" y="60"/>
                    <a:pt x="249" y="0"/>
                    <a:pt x="272" y="7"/>
                  </a:cubicBezTo>
                  <a:cubicBezTo>
                    <a:pt x="295" y="14"/>
                    <a:pt x="295" y="98"/>
                    <a:pt x="318" y="143"/>
                  </a:cubicBezTo>
                  <a:cubicBezTo>
                    <a:pt x="341" y="188"/>
                    <a:pt x="393" y="256"/>
                    <a:pt x="408" y="279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2428" name="Freeform 108"/>
            <p:cNvSpPr>
              <a:spLocks/>
            </p:cNvSpPr>
            <p:nvPr/>
          </p:nvSpPr>
          <p:spPr bwMode="auto">
            <a:xfrm>
              <a:off x="4377" y="2840"/>
              <a:ext cx="272" cy="279"/>
            </a:xfrm>
            <a:custGeom>
              <a:avLst/>
              <a:gdLst/>
              <a:ahLst/>
              <a:cxnLst>
                <a:cxn ang="0">
                  <a:pos x="0" y="279"/>
                </a:cxn>
                <a:cxn ang="0">
                  <a:pos x="136" y="234"/>
                </a:cxn>
                <a:cxn ang="0">
                  <a:pos x="181" y="98"/>
                </a:cxn>
                <a:cxn ang="0">
                  <a:pos x="272" y="7"/>
                </a:cxn>
                <a:cxn ang="0">
                  <a:pos x="318" y="143"/>
                </a:cxn>
                <a:cxn ang="0">
                  <a:pos x="408" y="279"/>
                </a:cxn>
              </a:cxnLst>
              <a:rect l="0" t="0" r="r" b="b"/>
              <a:pathLst>
                <a:path w="408" h="279">
                  <a:moveTo>
                    <a:pt x="0" y="279"/>
                  </a:moveTo>
                  <a:cubicBezTo>
                    <a:pt x="53" y="271"/>
                    <a:pt x="106" y="264"/>
                    <a:pt x="136" y="234"/>
                  </a:cubicBezTo>
                  <a:cubicBezTo>
                    <a:pt x="166" y="204"/>
                    <a:pt x="158" y="136"/>
                    <a:pt x="181" y="98"/>
                  </a:cubicBezTo>
                  <a:cubicBezTo>
                    <a:pt x="204" y="60"/>
                    <a:pt x="249" y="0"/>
                    <a:pt x="272" y="7"/>
                  </a:cubicBezTo>
                  <a:cubicBezTo>
                    <a:pt x="295" y="14"/>
                    <a:pt x="295" y="98"/>
                    <a:pt x="318" y="143"/>
                  </a:cubicBezTo>
                  <a:cubicBezTo>
                    <a:pt x="341" y="188"/>
                    <a:pt x="393" y="256"/>
                    <a:pt x="408" y="279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2429" name="Freeform 109"/>
            <p:cNvSpPr>
              <a:spLocks/>
            </p:cNvSpPr>
            <p:nvPr/>
          </p:nvSpPr>
          <p:spPr bwMode="auto">
            <a:xfrm>
              <a:off x="5057" y="2704"/>
              <a:ext cx="272" cy="415"/>
            </a:xfrm>
            <a:custGeom>
              <a:avLst/>
              <a:gdLst/>
              <a:ahLst/>
              <a:cxnLst>
                <a:cxn ang="0">
                  <a:pos x="0" y="279"/>
                </a:cxn>
                <a:cxn ang="0">
                  <a:pos x="136" y="234"/>
                </a:cxn>
                <a:cxn ang="0">
                  <a:pos x="181" y="98"/>
                </a:cxn>
                <a:cxn ang="0">
                  <a:pos x="272" y="7"/>
                </a:cxn>
                <a:cxn ang="0">
                  <a:pos x="318" y="143"/>
                </a:cxn>
                <a:cxn ang="0">
                  <a:pos x="408" y="279"/>
                </a:cxn>
              </a:cxnLst>
              <a:rect l="0" t="0" r="r" b="b"/>
              <a:pathLst>
                <a:path w="408" h="279">
                  <a:moveTo>
                    <a:pt x="0" y="279"/>
                  </a:moveTo>
                  <a:cubicBezTo>
                    <a:pt x="53" y="271"/>
                    <a:pt x="106" y="264"/>
                    <a:pt x="136" y="234"/>
                  </a:cubicBezTo>
                  <a:cubicBezTo>
                    <a:pt x="166" y="204"/>
                    <a:pt x="158" y="136"/>
                    <a:pt x="181" y="98"/>
                  </a:cubicBezTo>
                  <a:cubicBezTo>
                    <a:pt x="204" y="60"/>
                    <a:pt x="249" y="0"/>
                    <a:pt x="272" y="7"/>
                  </a:cubicBezTo>
                  <a:cubicBezTo>
                    <a:pt x="295" y="14"/>
                    <a:pt x="295" y="98"/>
                    <a:pt x="318" y="143"/>
                  </a:cubicBezTo>
                  <a:cubicBezTo>
                    <a:pt x="341" y="188"/>
                    <a:pt x="393" y="256"/>
                    <a:pt x="408" y="279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2430" name="Freeform 110"/>
            <p:cNvSpPr>
              <a:spLocks/>
            </p:cNvSpPr>
            <p:nvPr/>
          </p:nvSpPr>
          <p:spPr bwMode="auto">
            <a:xfrm>
              <a:off x="4694" y="2976"/>
              <a:ext cx="318" cy="143"/>
            </a:xfrm>
            <a:custGeom>
              <a:avLst/>
              <a:gdLst/>
              <a:ahLst/>
              <a:cxnLst>
                <a:cxn ang="0">
                  <a:pos x="0" y="279"/>
                </a:cxn>
                <a:cxn ang="0">
                  <a:pos x="136" y="234"/>
                </a:cxn>
                <a:cxn ang="0">
                  <a:pos x="181" y="98"/>
                </a:cxn>
                <a:cxn ang="0">
                  <a:pos x="272" y="7"/>
                </a:cxn>
                <a:cxn ang="0">
                  <a:pos x="318" y="143"/>
                </a:cxn>
                <a:cxn ang="0">
                  <a:pos x="408" y="279"/>
                </a:cxn>
              </a:cxnLst>
              <a:rect l="0" t="0" r="r" b="b"/>
              <a:pathLst>
                <a:path w="408" h="279">
                  <a:moveTo>
                    <a:pt x="0" y="279"/>
                  </a:moveTo>
                  <a:cubicBezTo>
                    <a:pt x="53" y="271"/>
                    <a:pt x="106" y="264"/>
                    <a:pt x="136" y="234"/>
                  </a:cubicBezTo>
                  <a:cubicBezTo>
                    <a:pt x="166" y="204"/>
                    <a:pt x="158" y="136"/>
                    <a:pt x="181" y="98"/>
                  </a:cubicBezTo>
                  <a:cubicBezTo>
                    <a:pt x="204" y="60"/>
                    <a:pt x="249" y="0"/>
                    <a:pt x="272" y="7"/>
                  </a:cubicBezTo>
                  <a:cubicBezTo>
                    <a:pt x="295" y="14"/>
                    <a:pt x="295" y="98"/>
                    <a:pt x="318" y="143"/>
                  </a:cubicBezTo>
                  <a:cubicBezTo>
                    <a:pt x="341" y="188"/>
                    <a:pt x="393" y="256"/>
                    <a:pt x="408" y="279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2431" name="Line 111"/>
            <p:cNvSpPr>
              <a:spLocks noChangeShapeType="1"/>
            </p:cNvSpPr>
            <p:nvPr/>
          </p:nvSpPr>
          <p:spPr bwMode="auto">
            <a:xfrm>
              <a:off x="3424" y="3112"/>
              <a:ext cx="23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2432" name="Line 112"/>
            <p:cNvSpPr>
              <a:spLocks noChangeShapeType="1"/>
            </p:cNvSpPr>
            <p:nvPr/>
          </p:nvSpPr>
          <p:spPr bwMode="auto">
            <a:xfrm flipV="1">
              <a:off x="3470" y="2659"/>
              <a:ext cx="0" cy="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2433" name="Text Box 113"/>
            <p:cNvSpPr txBox="1">
              <a:spLocks noChangeArrowheads="1"/>
            </p:cNvSpPr>
            <p:nvPr/>
          </p:nvSpPr>
          <p:spPr bwMode="auto">
            <a:xfrm>
              <a:off x="5395" y="2881"/>
              <a:ext cx="43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/>
                <a:t>RT</a:t>
              </a:r>
            </a:p>
          </p:txBody>
        </p:sp>
        <p:sp>
          <p:nvSpPr>
            <p:cNvPr id="312434" name="Text Box 114"/>
            <p:cNvSpPr txBox="1">
              <a:spLocks noChangeArrowheads="1"/>
            </p:cNvSpPr>
            <p:nvPr/>
          </p:nvSpPr>
          <p:spPr bwMode="auto">
            <a:xfrm>
              <a:off x="3223" y="2519"/>
              <a:ext cx="23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800" b="0"/>
                <a:t>I</a:t>
              </a:r>
            </a:p>
          </p:txBody>
        </p:sp>
      </p:grpSp>
      <p:graphicFrame>
        <p:nvGraphicFramePr>
          <p:cNvPr id="312435" name="Object 115"/>
          <p:cNvGraphicFramePr>
            <a:graphicFrameLocks noChangeAspect="1"/>
          </p:cNvGraphicFramePr>
          <p:nvPr/>
        </p:nvGraphicFramePr>
        <p:xfrm>
          <a:off x="395288" y="2133600"/>
          <a:ext cx="230505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Image" r:id="rId4" imgW="3809524" imgH="545839" progId="">
                  <p:embed/>
                </p:oleObj>
              </mc:Choice>
              <mc:Fallback>
                <p:oleObj name="Image" r:id="rId4" imgW="3809524" imgH="54583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133600"/>
                        <a:ext cx="230505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16"/>
          <p:cNvGrpSpPr>
            <a:grpSpLocks/>
          </p:cNvGrpSpPr>
          <p:nvPr/>
        </p:nvGrpSpPr>
        <p:grpSpPr bwMode="auto">
          <a:xfrm>
            <a:off x="6796091" y="1023938"/>
            <a:ext cx="1849438" cy="2103437"/>
            <a:chOff x="4281" y="645"/>
            <a:chExt cx="1165" cy="1325"/>
          </a:xfrm>
        </p:grpSpPr>
        <p:grpSp>
          <p:nvGrpSpPr>
            <p:cNvPr id="12" name="Group 117"/>
            <p:cNvGrpSpPr>
              <a:grpSpLocks/>
            </p:cNvGrpSpPr>
            <p:nvPr/>
          </p:nvGrpSpPr>
          <p:grpSpPr bwMode="auto">
            <a:xfrm>
              <a:off x="4480" y="1010"/>
              <a:ext cx="864" cy="960"/>
              <a:chOff x="732" y="1831"/>
              <a:chExt cx="4761" cy="1948"/>
            </a:xfrm>
          </p:grpSpPr>
          <p:sp>
            <p:nvSpPr>
              <p:cNvPr id="312438" name="Line 118"/>
              <p:cNvSpPr>
                <a:spLocks noChangeShapeType="1"/>
              </p:cNvSpPr>
              <p:nvPr/>
            </p:nvSpPr>
            <p:spPr bwMode="auto">
              <a:xfrm flipV="1">
                <a:off x="92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39" name="Line 119"/>
              <p:cNvSpPr>
                <a:spLocks noChangeShapeType="1"/>
              </p:cNvSpPr>
              <p:nvPr/>
            </p:nvSpPr>
            <p:spPr bwMode="auto">
              <a:xfrm flipV="1">
                <a:off x="94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40" name="Line 120"/>
              <p:cNvSpPr>
                <a:spLocks noChangeShapeType="1"/>
              </p:cNvSpPr>
              <p:nvPr/>
            </p:nvSpPr>
            <p:spPr bwMode="auto">
              <a:xfrm flipV="1">
                <a:off x="96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41" name="Line 121"/>
              <p:cNvSpPr>
                <a:spLocks noChangeShapeType="1"/>
              </p:cNvSpPr>
              <p:nvPr/>
            </p:nvSpPr>
            <p:spPr bwMode="auto">
              <a:xfrm flipV="1">
                <a:off x="97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42" name="Line 122"/>
              <p:cNvSpPr>
                <a:spLocks noChangeShapeType="1"/>
              </p:cNvSpPr>
              <p:nvPr/>
            </p:nvSpPr>
            <p:spPr bwMode="auto">
              <a:xfrm flipV="1">
                <a:off x="103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43" name="Line 123"/>
              <p:cNvSpPr>
                <a:spLocks noChangeShapeType="1"/>
              </p:cNvSpPr>
              <p:nvPr/>
            </p:nvSpPr>
            <p:spPr bwMode="auto">
              <a:xfrm flipV="1">
                <a:off x="1044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44" name="Line 124"/>
              <p:cNvSpPr>
                <a:spLocks noChangeShapeType="1"/>
              </p:cNvSpPr>
              <p:nvPr/>
            </p:nvSpPr>
            <p:spPr bwMode="auto">
              <a:xfrm flipV="1">
                <a:off x="105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45" name="Line 125"/>
              <p:cNvSpPr>
                <a:spLocks noChangeShapeType="1"/>
              </p:cNvSpPr>
              <p:nvPr/>
            </p:nvSpPr>
            <p:spPr bwMode="auto">
              <a:xfrm flipV="1">
                <a:off x="105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46" name="Line 126"/>
              <p:cNvSpPr>
                <a:spLocks noChangeShapeType="1"/>
              </p:cNvSpPr>
              <p:nvPr/>
            </p:nvSpPr>
            <p:spPr bwMode="auto">
              <a:xfrm flipV="1">
                <a:off x="106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47" name="Line 127"/>
              <p:cNvSpPr>
                <a:spLocks noChangeShapeType="1"/>
              </p:cNvSpPr>
              <p:nvPr/>
            </p:nvSpPr>
            <p:spPr bwMode="auto">
              <a:xfrm flipV="1">
                <a:off x="107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48" name="Line 128"/>
              <p:cNvSpPr>
                <a:spLocks noChangeShapeType="1"/>
              </p:cNvSpPr>
              <p:nvPr/>
            </p:nvSpPr>
            <p:spPr bwMode="auto">
              <a:xfrm flipV="1">
                <a:off x="109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49" name="Line 129"/>
              <p:cNvSpPr>
                <a:spLocks noChangeShapeType="1"/>
              </p:cNvSpPr>
              <p:nvPr/>
            </p:nvSpPr>
            <p:spPr bwMode="auto">
              <a:xfrm flipV="1">
                <a:off x="110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50" name="Line 130"/>
              <p:cNvSpPr>
                <a:spLocks noChangeShapeType="1"/>
              </p:cNvSpPr>
              <p:nvPr/>
            </p:nvSpPr>
            <p:spPr bwMode="auto">
              <a:xfrm flipV="1">
                <a:off x="1108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51" name="Line 131"/>
              <p:cNvSpPr>
                <a:spLocks noChangeShapeType="1"/>
              </p:cNvSpPr>
              <p:nvPr/>
            </p:nvSpPr>
            <p:spPr bwMode="auto">
              <a:xfrm flipV="1">
                <a:off x="111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52" name="Line 132"/>
              <p:cNvSpPr>
                <a:spLocks noChangeShapeType="1"/>
              </p:cNvSpPr>
              <p:nvPr/>
            </p:nvSpPr>
            <p:spPr bwMode="auto">
              <a:xfrm flipV="1">
                <a:off x="112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53" name="Line 133"/>
              <p:cNvSpPr>
                <a:spLocks noChangeShapeType="1"/>
              </p:cNvSpPr>
              <p:nvPr/>
            </p:nvSpPr>
            <p:spPr bwMode="auto">
              <a:xfrm flipV="1">
                <a:off x="112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54" name="Line 134"/>
              <p:cNvSpPr>
                <a:spLocks noChangeShapeType="1"/>
              </p:cNvSpPr>
              <p:nvPr/>
            </p:nvSpPr>
            <p:spPr bwMode="auto">
              <a:xfrm flipV="1">
                <a:off x="1137" y="3694"/>
                <a:ext cx="0" cy="1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55" name="Line 135"/>
              <p:cNvSpPr>
                <a:spLocks noChangeShapeType="1"/>
              </p:cNvSpPr>
              <p:nvPr/>
            </p:nvSpPr>
            <p:spPr bwMode="auto">
              <a:xfrm flipV="1">
                <a:off x="114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56" name="Line 136"/>
              <p:cNvSpPr>
                <a:spLocks noChangeShapeType="1"/>
              </p:cNvSpPr>
              <p:nvPr/>
            </p:nvSpPr>
            <p:spPr bwMode="auto">
              <a:xfrm flipV="1">
                <a:off x="115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57" name="Line 137"/>
              <p:cNvSpPr>
                <a:spLocks noChangeShapeType="1"/>
              </p:cNvSpPr>
              <p:nvPr/>
            </p:nvSpPr>
            <p:spPr bwMode="auto">
              <a:xfrm flipV="1">
                <a:off x="1158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58" name="Line 138"/>
              <p:cNvSpPr>
                <a:spLocks noChangeShapeType="1"/>
              </p:cNvSpPr>
              <p:nvPr/>
            </p:nvSpPr>
            <p:spPr bwMode="auto">
              <a:xfrm flipV="1">
                <a:off x="116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59" name="Line 139"/>
              <p:cNvSpPr>
                <a:spLocks noChangeShapeType="1"/>
              </p:cNvSpPr>
              <p:nvPr/>
            </p:nvSpPr>
            <p:spPr bwMode="auto">
              <a:xfrm flipV="1">
                <a:off x="118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60" name="Line 140"/>
              <p:cNvSpPr>
                <a:spLocks noChangeShapeType="1"/>
              </p:cNvSpPr>
              <p:nvPr/>
            </p:nvSpPr>
            <p:spPr bwMode="auto">
              <a:xfrm flipV="1">
                <a:off x="1194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61" name="Line 141"/>
              <p:cNvSpPr>
                <a:spLocks noChangeShapeType="1"/>
              </p:cNvSpPr>
              <p:nvPr/>
            </p:nvSpPr>
            <p:spPr bwMode="auto">
              <a:xfrm flipV="1">
                <a:off x="1201" y="3675"/>
                <a:ext cx="0" cy="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62" name="Line 142"/>
              <p:cNvSpPr>
                <a:spLocks noChangeShapeType="1"/>
              </p:cNvSpPr>
              <p:nvPr/>
            </p:nvSpPr>
            <p:spPr bwMode="auto">
              <a:xfrm flipV="1">
                <a:off x="120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63" name="Line 143"/>
              <p:cNvSpPr>
                <a:spLocks noChangeShapeType="1"/>
              </p:cNvSpPr>
              <p:nvPr/>
            </p:nvSpPr>
            <p:spPr bwMode="auto">
              <a:xfrm flipV="1">
                <a:off x="122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64" name="Line 144"/>
              <p:cNvSpPr>
                <a:spLocks noChangeShapeType="1"/>
              </p:cNvSpPr>
              <p:nvPr/>
            </p:nvSpPr>
            <p:spPr bwMode="auto">
              <a:xfrm flipV="1">
                <a:off x="123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65" name="Line 145"/>
              <p:cNvSpPr>
                <a:spLocks noChangeShapeType="1"/>
              </p:cNvSpPr>
              <p:nvPr/>
            </p:nvSpPr>
            <p:spPr bwMode="auto">
              <a:xfrm flipV="1">
                <a:off x="123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66" name="Line 146"/>
              <p:cNvSpPr>
                <a:spLocks noChangeShapeType="1"/>
              </p:cNvSpPr>
              <p:nvPr/>
            </p:nvSpPr>
            <p:spPr bwMode="auto">
              <a:xfrm flipV="1">
                <a:off x="1243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67" name="Line 147"/>
              <p:cNvSpPr>
                <a:spLocks noChangeShapeType="1"/>
              </p:cNvSpPr>
              <p:nvPr/>
            </p:nvSpPr>
            <p:spPr bwMode="auto">
              <a:xfrm flipV="1">
                <a:off x="126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68" name="Line 148"/>
              <p:cNvSpPr>
                <a:spLocks noChangeShapeType="1"/>
              </p:cNvSpPr>
              <p:nvPr/>
            </p:nvSpPr>
            <p:spPr bwMode="auto">
              <a:xfrm flipV="1">
                <a:off x="1266" y="3496"/>
                <a:ext cx="0" cy="2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69" name="Line 149"/>
              <p:cNvSpPr>
                <a:spLocks noChangeShapeType="1"/>
              </p:cNvSpPr>
              <p:nvPr/>
            </p:nvSpPr>
            <p:spPr bwMode="auto">
              <a:xfrm flipV="1">
                <a:off x="1273" y="3688"/>
                <a:ext cx="0" cy="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70" name="Line 150"/>
              <p:cNvSpPr>
                <a:spLocks noChangeShapeType="1"/>
              </p:cNvSpPr>
              <p:nvPr/>
            </p:nvSpPr>
            <p:spPr bwMode="auto">
              <a:xfrm flipV="1">
                <a:off x="128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71" name="Line 151"/>
              <p:cNvSpPr>
                <a:spLocks noChangeShapeType="1"/>
              </p:cNvSpPr>
              <p:nvPr/>
            </p:nvSpPr>
            <p:spPr bwMode="auto">
              <a:xfrm flipV="1">
                <a:off x="1294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72" name="Line 152"/>
              <p:cNvSpPr>
                <a:spLocks noChangeShapeType="1"/>
              </p:cNvSpPr>
              <p:nvPr/>
            </p:nvSpPr>
            <p:spPr bwMode="auto">
              <a:xfrm flipV="1">
                <a:off x="1308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73" name="Line 153"/>
              <p:cNvSpPr>
                <a:spLocks noChangeShapeType="1"/>
              </p:cNvSpPr>
              <p:nvPr/>
            </p:nvSpPr>
            <p:spPr bwMode="auto">
              <a:xfrm flipV="1">
                <a:off x="131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74" name="Line 154"/>
              <p:cNvSpPr>
                <a:spLocks noChangeShapeType="1"/>
              </p:cNvSpPr>
              <p:nvPr/>
            </p:nvSpPr>
            <p:spPr bwMode="auto">
              <a:xfrm flipV="1">
                <a:off x="1323" y="3657"/>
                <a:ext cx="0" cy="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75" name="Line 155"/>
              <p:cNvSpPr>
                <a:spLocks noChangeShapeType="1"/>
              </p:cNvSpPr>
              <p:nvPr/>
            </p:nvSpPr>
            <p:spPr bwMode="auto">
              <a:xfrm flipV="1">
                <a:off x="1330" y="3651"/>
                <a:ext cx="0" cy="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76" name="Line 156"/>
              <p:cNvSpPr>
                <a:spLocks noChangeShapeType="1"/>
              </p:cNvSpPr>
              <p:nvPr/>
            </p:nvSpPr>
            <p:spPr bwMode="auto">
              <a:xfrm flipV="1">
                <a:off x="1338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77" name="Line 157"/>
              <p:cNvSpPr>
                <a:spLocks noChangeShapeType="1"/>
              </p:cNvSpPr>
              <p:nvPr/>
            </p:nvSpPr>
            <p:spPr bwMode="auto">
              <a:xfrm flipV="1">
                <a:off x="136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78" name="Line 158"/>
              <p:cNvSpPr>
                <a:spLocks noChangeShapeType="1"/>
              </p:cNvSpPr>
              <p:nvPr/>
            </p:nvSpPr>
            <p:spPr bwMode="auto">
              <a:xfrm flipV="1">
                <a:off x="1374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79" name="Line 159"/>
              <p:cNvSpPr>
                <a:spLocks noChangeShapeType="1"/>
              </p:cNvSpPr>
              <p:nvPr/>
            </p:nvSpPr>
            <p:spPr bwMode="auto">
              <a:xfrm flipV="1">
                <a:off x="138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80" name="Line 160"/>
              <p:cNvSpPr>
                <a:spLocks noChangeShapeType="1"/>
              </p:cNvSpPr>
              <p:nvPr/>
            </p:nvSpPr>
            <p:spPr bwMode="auto">
              <a:xfrm flipV="1">
                <a:off x="1389" y="3694"/>
                <a:ext cx="0" cy="1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81" name="Line 161"/>
              <p:cNvSpPr>
                <a:spLocks noChangeShapeType="1"/>
              </p:cNvSpPr>
              <p:nvPr/>
            </p:nvSpPr>
            <p:spPr bwMode="auto">
              <a:xfrm flipV="1">
                <a:off x="139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82" name="Line 162"/>
              <p:cNvSpPr>
                <a:spLocks noChangeShapeType="1"/>
              </p:cNvSpPr>
              <p:nvPr/>
            </p:nvSpPr>
            <p:spPr bwMode="auto">
              <a:xfrm flipV="1">
                <a:off x="140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83" name="Line 163"/>
              <p:cNvSpPr>
                <a:spLocks noChangeShapeType="1"/>
              </p:cNvSpPr>
              <p:nvPr/>
            </p:nvSpPr>
            <p:spPr bwMode="auto">
              <a:xfrm flipV="1">
                <a:off x="141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84" name="Line 164"/>
              <p:cNvSpPr>
                <a:spLocks noChangeShapeType="1"/>
              </p:cNvSpPr>
              <p:nvPr/>
            </p:nvSpPr>
            <p:spPr bwMode="auto">
              <a:xfrm flipV="1">
                <a:off x="143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85" name="Line 165"/>
              <p:cNvSpPr>
                <a:spLocks noChangeShapeType="1"/>
              </p:cNvSpPr>
              <p:nvPr/>
            </p:nvSpPr>
            <p:spPr bwMode="auto">
              <a:xfrm flipV="1">
                <a:off x="146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86" name="Line 166"/>
              <p:cNvSpPr>
                <a:spLocks noChangeShapeType="1"/>
              </p:cNvSpPr>
              <p:nvPr/>
            </p:nvSpPr>
            <p:spPr bwMode="auto">
              <a:xfrm flipV="1">
                <a:off x="1467" y="3323"/>
                <a:ext cx="0" cy="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87" name="Line 167"/>
              <p:cNvSpPr>
                <a:spLocks noChangeShapeType="1"/>
              </p:cNvSpPr>
              <p:nvPr/>
            </p:nvSpPr>
            <p:spPr bwMode="auto">
              <a:xfrm flipV="1">
                <a:off x="1474" y="3651"/>
                <a:ext cx="0" cy="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88" name="Line 168"/>
              <p:cNvSpPr>
                <a:spLocks noChangeShapeType="1"/>
              </p:cNvSpPr>
              <p:nvPr/>
            </p:nvSpPr>
            <p:spPr bwMode="auto">
              <a:xfrm flipV="1">
                <a:off x="148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89" name="Line 169"/>
              <p:cNvSpPr>
                <a:spLocks noChangeShapeType="1"/>
              </p:cNvSpPr>
              <p:nvPr/>
            </p:nvSpPr>
            <p:spPr bwMode="auto">
              <a:xfrm flipV="1">
                <a:off x="149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90" name="Line 170"/>
              <p:cNvSpPr>
                <a:spLocks noChangeShapeType="1"/>
              </p:cNvSpPr>
              <p:nvPr/>
            </p:nvSpPr>
            <p:spPr bwMode="auto">
              <a:xfrm flipV="1">
                <a:off x="150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91" name="Line 171"/>
              <p:cNvSpPr>
                <a:spLocks noChangeShapeType="1"/>
              </p:cNvSpPr>
              <p:nvPr/>
            </p:nvSpPr>
            <p:spPr bwMode="auto">
              <a:xfrm flipV="1">
                <a:off x="153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92" name="Line 172"/>
              <p:cNvSpPr>
                <a:spLocks noChangeShapeType="1"/>
              </p:cNvSpPr>
              <p:nvPr/>
            </p:nvSpPr>
            <p:spPr bwMode="auto">
              <a:xfrm flipV="1">
                <a:off x="155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93" name="Line 173"/>
              <p:cNvSpPr>
                <a:spLocks noChangeShapeType="1"/>
              </p:cNvSpPr>
              <p:nvPr/>
            </p:nvSpPr>
            <p:spPr bwMode="auto">
              <a:xfrm flipV="1">
                <a:off x="156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94" name="Line 174"/>
              <p:cNvSpPr>
                <a:spLocks noChangeShapeType="1"/>
              </p:cNvSpPr>
              <p:nvPr/>
            </p:nvSpPr>
            <p:spPr bwMode="auto">
              <a:xfrm flipV="1">
                <a:off x="156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95" name="Line 175"/>
              <p:cNvSpPr>
                <a:spLocks noChangeShapeType="1"/>
              </p:cNvSpPr>
              <p:nvPr/>
            </p:nvSpPr>
            <p:spPr bwMode="auto">
              <a:xfrm flipV="1">
                <a:off x="157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96" name="Line 176"/>
              <p:cNvSpPr>
                <a:spLocks noChangeShapeType="1"/>
              </p:cNvSpPr>
              <p:nvPr/>
            </p:nvSpPr>
            <p:spPr bwMode="auto">
              <a:xfrm flipV="1">
                <a:off x="158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97" name="Line 177"/>
              <p:cNvSpPr>
                <a:spLocks noChangeShapeType="1"/>
              </p:cNvSpPr>
              <p:nvPr/>
            </p:nvSpPr>
            <p:spPr bwMode="auto">
              <a:xfrm flipV="1">
                <a:off x="1588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98" name="Line 178"/>
              <p:cNvSpPr>
                <a:spLocks noChangeShapeType="1"/>
              </p:cNvSpPr>
              <p:nvPr/>
            </p:nvSpPr>
            <p:spPr bwMode="auto">
              <a:xfrm flipV="1">
                <a:off x="159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499" name="Line 179"/>
              <p:cNvSpPr>
                <a:spLocks noChangeShapeType="1"/>
              </p:cNvSpPr>
              <p:nvPr/>
            </p:nvSpPr>
            <p:spPr bwMode="auto">
              <a:xfrm flipV="1">
                <a:off x="161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0" name="Line 180"/>
              <p:cNvSpPr>
                <a:spLocks noChangeShapeType="1"/>
              </p:cNvSpPr>
              <p:nvPr/>
            </p:nvSpPr>
            <p:spPr bwMode="auto">
              <a:xfrm flipV="1">
                <a:off x="161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1" name="Line 181"/>
              <p:cNvSpPr>
                <a:spLocks noChangeShapeType="1"/>
              </p:cNvSpPr>
              <p:nvPr/>
            </p:nvSpPr>
            <p:spPr bwMode="auto">
              <a:xfrm flipV="1">
                <a:off x="1624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2" name="Line 182"/>
              <p:cNvSpPr>
                <a:spLocks noChangeShapeType="1"/>
              </p:cNvSpPr>
              <p:nvPr/>
            </p:nvSpPr>
            <p:spPr bwMode="auto">
              <a:xfrm flipV="1">
                <a:off x="1632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3" name="Line 183"/>
              <p:cNvSpPr>
                <a:spLocks noChangeShapeType="1"/>
              </p:cNvSpPr>
              <p:nvPr/>
            </p:nvSpPr>
            <p:spPr bwMode="auto">
              <a:xfrm flipV="1">
                <a:off x="164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4" name="Line 184"/>
              <p:cNvSpPr>
                <a:spLocks noChangeShapeType="1"/>
              </p:cNvSpPr>
              <p:nvPr/>
            </p:nvSpPr>
            <p:spPr bwMode="auto">
              <a:xfrm flipV="1">
                <a:off x="166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5" name="Line 185"/>
              <p:cNvSpPr>
                <a:spLocks noChangeShapeType="1"/>
              </p:cNvSpPr>
              <p:nvPr/>
            </p:nvSpPr>
            <p:spPr bwMode="auto">
              <a:xfrm flipV="1">
                <a:off x="1668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6" name="Line 186"/>
              <p:cNvSpPr>
                <a:spLocks noChangeShapeType="1"/>
              </p:cNvSpPr>
              <p:nvPr/>
            </p:nvSpPr>
            <p:spPr bwMode="auto">
              <a:xfrm flipV="1">
                <a:off x="167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7" name="Line 187"/>
              <p:cNvSpPr>
                <a:spLocks noChangeShapeType="1"/>
              </p:cNvSpPr>
              <p:nvPr/>
            </p:nvSpPr>
            <p:spPr bwMode="auto">
              <a:xfrm flipV="1">
                <a:off x="168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8" name="Line 188"/>
              <p:cNvSpPr>
                <a:spLocks noChangeShapeType="1"/>
              </p:cNvSpPr>
              <p:nvPr/>
            </p:nvSpPr>
            <p:spPr bwMode="auto">
              <a:xfrm flipV="1">
                <a:off x="169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09" name="Line 189"/>
              <p:cNvSpPr>
                <a:spLocks noChangeShapeType="1"/>
              </p:cNvSpPr>
              <p:nvPr/>
            </p:nvSpPr>
            <p:spPr bwMode="auto">
              <a:xfrm flipV="1">
                <a:off x="1704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10" name="Line 190"/>
              <p:cNvSpPr>
                <a:spLocks noChangeShapeType="1"/>
              </p:cNvSpPr>
              <p:nvPr/>
            </p:nvSpPr>
            <p:spPr bwMode="auto">
              <a:xfrm flipV="1">
                <a:off x="171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11" name="Line 191"/>
              <p:cNvSpPr>
                <a:spLocks noChangeShapeType="1"/>
              </p:cNvSpPr>
              <p:nvPr/>
            </p:nvSpPr>
            <p:spPr bwMode="auto">
              <a:xfrm flipV="1">
                <a:off x="171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12" name="Line 192"/>
              <p:cNvSpPr>
                <a:spLocks noChangeShapeType="1"/>
              </p:cNvSpPr>
              <p:nvPr/>
            </p:nvSpPr>
            <p:spPr bwMode="auto">
              <a:xfrm flipV="1">
                <a:off x="172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13" name="Line 193"/>
              <p:cNvSpPr>
                <a:spLocks noChangeShapeType="1"/>
              </p:cNvSpPr>
              <p:nvPr/>
            </p:nvSpPr>
            <p:spPr bwMode="auto">
              <a:xfrm flipV="1">
                <a:off x="173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14" name="Line 194"/>
              <p:cNvSpPr>
                <a:spLocks noChangeShapeType="1"/>
              </p:cNvSpPr>
              <p:nvPr/>
            </p:nvSpPr>
            <p:spPr bwMode="auto">
              <a:xfrm flipV="1">
                <a:off x="1738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15" name="Line 195"/>
              <p:cNvSpPr>
                <a:spLocks noChangeShapeType="1"/>
              </p:cNvSpPr>
              <p:nvPr/>
            </p:nvSpPr>
            <p:spPr bwMode="auto">
              <a:xfrm flipV="1">
                <a:off x="174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16" name="Line 196"/>
              <p:cNvSpPr>
                <a:spLocks noChangeShapeType="1"/>
              </p:cNvSpPr>
              <p:nvPr/>
            </p:nvSpPr>
            <p:spPr bwMode="auto">
              <a:xfrm flipV="1">
                <a:off x="175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17" name="Line 197"/>
              <p:cNvSpPr>
                <a:spLocks noChangeShapeType="1"/>
              </p:cNvSpPr>
              <p:nvPr/>
            </p:nvSpPr>
            <p:spPr bwMode="auto">
              <a:xfrm flipV="1">
                <a:off x="176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18" name="Line 198"/>
              <p:cNvSpPr>
                <a:spLocks noChangeShapeType="1"/>
              </p:cNvSpPr>
              <p:nvPr/>
            </p:nvSpPr>
            <p:spPr bwMode="auto">
              <a:xfrm flipV="1">
                <a:off x="1768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19" name="Line 199"/>
              <p:cNvSpPr>
                <a:spLocks noChangeShapeType="1"/>
              </p:cNvSpPr>
              <p:nvPr/>
            </p:nvSpPr>
            <p:spPr bwMode="auto">
              <a:xfrm flipV="1">
                <a:off x="1776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20" name="Line 200"/>
              <p:cNvSpPr>
                <a:spLocks noChangeShapeType="1"/>
              </p:cNvSpPr>
              <p:nvPr/>
            </p:nvSpPr>
            <p:spPr bwMode="auto">
              <a:xfrm flipV="1">
                <a:off x="1782" y="3681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21" name="Line 201"/>
              <p:cNvSpPr>
                <a:spLocks noChangeShapeType="1"/>
              </p:cNvSpPr>
              <p:nvPr/>
            </p:nvSpPr>
            <p:spPr bwMode="auto">
              <a:xfrm flipV="1">
                <a:off x="178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22" name="Line 202"/>
              <p:cNvSpPr>
                <a:spLocks noChangeShapeType="1"/>
              </p:cNvSpPr>
              <p:nvPr/>
            </p:nvSpPr>
            <p:spPr bwMode="auto">
              <a:xfrm flipV="1">
                <a:off x="179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23" name="Line 203"/>
              <p:cNvSpPr>
                <a:spLocks noChangeShapeType="1"/>
              </p:cNvSpPr>
              <p:nvPr/>
            </p:nvSpPr>
            <p:spPr bwMode="auto">
              <a:xfrm flipV="1">
                <a:off x="180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24" name="Line 204"/>
              <p:cNvSpPr>
                <a:spLocks noChangeShapeType="1"/>
              </p:cNvSpPr>
              <p:nvPr/>
            </p:nvSpPr>
            <p:spPr bwMode="auto">
              <a:xfrm flipV="1">
                <a:off x="1818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25" name="Line 205"/>
              <p:cNvSpPr>
                <a:spLocks noChangeShapeType="1"/>
              </p:cNvSpPr>
              <p:nvPr/>
            </p:nvSpPr>
            <p:spPr bwMode="auto">
              <a:xfrm flipV="1">
                <a:off x="182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26" name="Line 206"/>
              <p:cNvSpPr>
                <a:spLocks noChangeShapeType="1"/>
              </p:cNvSpPr>
              <p:nvPr/>
            </p:nvSpPr>
            <p:spPr bwMode="auto">
              <a:xfrm flipV="1">
                <a:off x="1833" y="3675"/>
                <a:ext cx="0" cy="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27" name="Line 207"/>
              <p:cNvSpPr>
                <a:spLocks noChangeShapeType="1"/>
              </p:cNvSpPr>
              <p:nvPr/>
            </p:nvSpPr>
            <p:spPr bwMode="auto">
              <a:xfrm flipV="1">
                <a:off x="183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28" name="Line 208"/>
              <p:cNvSpPr>
                <a:spLocks noChangeShapeType="1"/>
              </p:cNvSpPr>
              <p:nvPr/>
            </p:nvSpPr>
            <p:spPr bwMode="auto">
              <a:xfrm flipV="1">
                <a:off x="1846" y="3688"/>
                <a:ext cx="0" cy="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29" name="Line 209"/>
              <p:cNvSpPr>
                <a:spLocks noChangeShapeType="1"/>
              </p:cNvSpPr>
              <p:nvPr/>
            </p:nvSpPr>
            <p:spPr bwMode="auto">
              <a:xfrm flipV="1">
                <a:off x="1854" y="3515"/>
                <a:ext cx="0" cy="19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30" name="Line 210"/>
              <p:cNvSpPr>
                <a:spLocks noChangeShapeType="1"/>
              </p:cNvSpPr>
              <p:nvPr/>
            </p:nvSpPr>
            <p:spPr bwMode="auto">
              <a:xfrm flipV="1">
                <a:off x="1861" y="3663"/>
                <a:ext cx="0" cy="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31" name="Line 211"/>
              <p:cNvSpPr>
                <a:spLocks noChangeShapeType="1"/>
              </p:cNvSpPr>
              <p:nvPr/>
            </p:nvSpPr>
            <p:spPr bwMode="auto">
              <a:xfrm flipV="1">
                <a:off x="186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32" name="Line 212"/>
              <p:cNvSpPr>
                <a:spLocks noChangeShapeType="1"/>
              </p:cNvSpPr>
              <p:nvPr/>
            </p:nvSpPr>
            <p:spPr bwMode="auto">
              <a:xfrm flipV="1">
                <a:off x="187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33" name="Line 213"/>
              <p:cNvSpPr>
                <a:spLocks noChangeShapeType="1"/>
              </p:cNvSpPr>
              <p:nvPr/>
            </p:nvSpPr>
            <p:spPr bwMode="auto">
              <a:xfrm flipV="1">
                <a:off x="188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34" name="Line 214"/>
              <p:cNvSpPr>
                <a:spLocks noChangeShapeType="1"/>
              </p:cNvSpPr>
              <p:nvPr/>
            </p:nvSpPr>
            <p:spPr bwMode="auto">
              <a:xfrm flipV="1">
                <a:off x="189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35" name="Line 215"/>
              <p:cNvSpPr>
                <a:spLocks noChangeShapeType="1"/>
              </p:cNvSpPr>
              <p:nvPr/>
            </p:nvSpPr>
            <p:spPr bwMode="auto">
              <a:xfrm flipV="1">
                <a:off x="189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36" name="Line 216"/>
              <p:cNvSpPr>
                <a:spLocks noChangeShapeType="1"/>
              </p:cNvSpPr>
              <p:nvPr/>
            </p:nvSpPr>
            <p:spPr bwMode="auto">
              <a:xfrm flipV="1">
                <a:off x="1905" y="3688"/>
                <a:ext cx="0" cy="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37" name="Line 217"/>
              <p:cNvSpPr>
                <a:spLocks noChangeShapeType="1"/>
              </p:cNvSpPr>
              <p:nvPr/>
            </p:nvSpPr>
            <p:spPr bwMode="auto">
              <a:xfrm flipV="1">
                <a:off x="1911" y="3669"/>
                <a:ext cx="0" cy="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38" name="Line 218"/>
              <p:cNvSpPr>
                <a:spLocks noChangeShapeType="1"/>
              </p:cNvSpPr>
              <p:nvPr/>
            </p:nvSpPr>
            <p:spPr bwMode="auto">
              <a:xfrm flipV="1">
                <a:off x="1918" y="3688"/>
                <a:ext cx="0" cy="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39" name="Line 219"/>
              <p:cNvSpPr>
                <a:spLocks noChangeShapeType="1"/>
              </p:cNvSpPr>
              <p:nvPr/>
            </p:nvSpPr>
            <p:spPr bwMode="auto">
              <a:xfrm flipV="1">
                <a:off x="193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40" name="Line 220"/>
              <p:cNvSpPr>
                <a:spLocks noChangeShapeType="1"/>
              </p:cNvSpPr>
              <p:nvPr/>
            </p:nvSpPr>
            <p:spPr bwMode="auto">
              <a:xfrm flipV="1">
                <a:off x="193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41" name="Line 221"/>
              <p:cNvSpPr>
                <a:spLocks noChangeShapeType="1"/>
              </p:cNvSpPr>
              <p:nvPr/>
            </p:nvSpPr>
            <p:spPr bwMode="auto">
              <a:xfrm flipV="1">
                <a:off x="194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42" name="Line 222"/>
              <p:cNvSpPr>
                <a:spLocks noChangeShapeType="1"/>
              </p:cNvSpPr>
              <p:nvPr/>
            </p:nvSpPr>
            <p:spPr bwMode="auto">
              <a:xfrm flipV="1">
                <a:off x="1954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43" name="Line 223"/>
              <p:cNvSpPr>
                <a:spLocks noChangeShapeType="1"/>
              </p:cNvSpPr>
              <p:nvPr/>
            </p:nvSpPr>
            <p:spPr bwMode="auto">
              <a:xfrm flipV="1">
                <a:off x="1962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44" name="Line 224"/>
              <p:cNvSpPr>
                <a:spLocks noChangeShapeType="1"/>
              </p:cNvSpPr>
              <p:nvPr/>
            </p:nvSpPr>
            <p:spPr bwMode="auto">
              <a:xfrm flipV="1">
                <a:off x="196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45" name="Line 225"/>
              <p:cNvSpPr>
                <a:spLocks noChangeShapeType="1"/>
              </p:cNvSpPr>
              <p:nvPr/>
            </p:nvSpPr>
            <p:spPr bwMode="auto">
              <a:xfrm flipV="1">
                <a:off x="1977" y="3663"/>
                <a:ext cx="0" cy="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46" name="Line 226"/>
              <p:cNvSpPr>
                <a:spLocks noChangeShapeType="1"/>
              </p:cNvSpPr>
              <p:nvPr/>
            </p:nvSpPr>
            <p:spPr bwMode="auto">
              <a:xfrm flipV="1">
                <a:off x="1983" y="3385"/>
                <a:ext cx="0" cy="32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47" name="Line 227"/>
              <p:cNvSpPr>
                <a:spLocks noChangeShapeType="1"/>
              </p:cNvSpPr>
              <p:nvPr/>
            </p:nvSpPr>
            <p:spPr bwMode="auto">
              <a:xfrm flipV="1">
                <a:off x="1990" y="3651"/>
                <a:ext cx="0" cy="6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48" name="Line 228"/>
              <p:cNvSpPr>
                <a:spLocks noChangeShapeType="1"/>
              </p:cNvSpPr>
              <p:nvPr/>
            </p:nvSpPr>
            <p:spPr bwMode="auto">
              <a:xfrm flipV="1">
                <a:off x="1998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49" name="Line 229"/>
              <p:cNvSpPr>
                <a:spLocks noChangeShapeType="1"/>
              </p:cNvSpPr>
              <p:nvPr/>
            </p:nvSpPr>
            <p:spPr bwMode="auto">
              <a:xfrm flipV="1">
                <a:off x="2004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50" name="Line 230"/>
              <p:cNvSpPr>
                <a:spLocks noChangeShapeType="1"/>
              </p:cNvSpPr>
              <p:nvPr/>
            </p:nvSpPr>
            <p:spPr bwMode="auto">
              <a:xfrm flipV="1">
                <a:off x="201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51" name="Line 231"/>
              <p:cNvSpPr>
                <a:spLocks noChangeShapeType="1"/>
              </p:cNvSpPr>
              <p:nvPr/>
            </p:nvSpPr>
            <p:spPr bwMode="auto">
              <a:xfrm flipV="1">
                <a:off x="201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52" name="Line 232"/>
              <p:cNvSpPr>
                <a:spLocks noChangeShapeType="1"/>
              </p:cNvSpPr>
              <p:nvPr/>
            </p:nvSpPr>
            <p:spPr bwMode="auto">
              <a:xfrm flipV="1">
                <a:off x="202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53" name="Line 233"/>
              <p:cNvSpPr>
                <a:spLocks noChangeShapeType="1"/>
              </p:cNvSpPr>
              <p:nvPr/>
            </p:nvSpPr>
            <p:spPr bwMode="auto">
              <a:xfrm flipV="1">
                <a:off x="204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54" name="Line 234"/>
              <p:cNvSpPr>
                <a:spLocks noChangeShapeType="1"/>
              </p:cNvSpPr>
              <p:nvPr/>
            </p:nvSpPr>
            <p:spPr bwMode="auto">
              <a:xfrm flipV="1">
                <a:off x="204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55" name="Line 235"/>
              <p:cNvSpPr>
                <a:spLocks noChangeShapeType="1"/>
              </p:cNvSpPr>
              <p:nvPr/>
            </p:nvSpPr>
            <p:spPr bwMode="auto">
              <a:xfrm flipV="1">
                <a:off x="2055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56" name="Line 236"/>
              <p:cNvSpPr>
                <a:spLocks noChangeShapeType="1"/>
              </p:cNvSpPr>
              <p:nvPr/>
            </p:nvSpPr>
            <p:spPr bwMode="auto">
              <a:xfrm flipV="1">
                <a:off x="206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57" name="Line 237"/>
              <p:cNvSpPr>
                <a:spLocks noChangeShapeType="1"/>
              </p:cNvSpPr>
              <p:nvPr/>
            </p:nvSpPr>
            <p:spPr bwMode="auto">
              <a:xfrm flipV="1">
                <a:off x="207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58" name="Line 238"/>
              <p:cNvSpPr>
                <a:spLocks noChangeShapeType="1"/>
              </p:cNvSpPr>
              <p:nvPr/>
            </p:nvSpPr>
            <p:spPr bwMode="auto">
              <a:xfrm flipV="1">
                <a:off x="208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59" name="Line 239"/>
              <p:cNvSpPr>
                <a:spLocks noChangeShapeType="1"/>
              </p:cNvSpPr>
              <p:nvPr/>
            </p:nvSpPr>
            <p:spPr bwMode="auto">
              <a:xfrm flipV="1">
                <a:off x="209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60" name="Line 240"/>
              <p:cNvSpPr>
                <a:spLocks noChangeShapeType="1"/>
              </p:cNvSpPr>
              <p:nvPr/>
            </p:nvSpPr>
            <p:spPr bwMode="auto">
              <a:xfrm flipV="1">
                <a:off x="209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61" name="Line 241"/>
              <p:cNvSpPr>
                <a:spLocks noChangeShapeType="1"/>
              </p:cNvSpPr>
              <p:nvPr/>
            </p:nvSpPr>
            <p:spPr bwMode="auto">
              <a:xfrm flipV="1">
                <a:off x="210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62" name="Line 242"/>
              <p:cNvSpPr>
                <a:spLocks noChangeShapeType="1"/>
              </p:cNvSpPr>
              <p:nvPr/>
            </p:nvSpPr>
            <p:spPr bwMode="auto">
              <a:xfrm flipV="1">
                <a:off x="211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63" name="Line 243"/>
              <p:cNvSpPr>
                <a:spLocks noChangeShapeType="1"/>
              </p:cNvSpPr>
              <p:nvPr/>
            </p:nvSpPr>
            <p:spPr bwMode="auto">
              <a:xfrm flipV="1">
                <a:off x="211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64" name="Line 244"/>
              <p:cNvSpPr>
                <a:spLocks noChangeShapeType="1"/>
              </p:cNvSpPr>
              <p:nvPr/>
            </p:nvSpPr>
            <p:spPr bwMode="auto">
              <a:xfrm flipV="1">
                <a:off x="2133" y="3688"/>
                <a:ext cx="0" cy="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65" name="Line 245"/>
              <p:cNvSpPr>
                <a:spLocks noChangeShapeType="1"/>
              </p:cNvSpPr>
              <p:nvPr/>
            </p:nvSpPr>
            <p:spPr bwMode="auto">
              <a:xfrm flipV="1">
                <a:off x="214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66" name="Line 246"/>
              <p:cNvSpPr>
                <a:spLocks noChangeShapeType="1"/>
              </p:cNvSpPr>
              <p:nvPr/>
            </p:nvSpPr>
            <p:spPr bwMode="auto">
              <a:xfrm flipV="1">
                <a:off x="2148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67" name="Line 247"/>
              <p:cNvSpPr>
                <a:spLocks noChangeShapeType="1"/>
              </p:cNvSpPr>
              <p:nvPr/>
            </p:nvSpPr>
            <p:spPr bwMode="auto">
              <a:xfrm flipV="1">
                <a:off x="2163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68" name="Line 248"/>
              <p:cNvSpPr>
                <a:spLocks noChangeShapeType="1"/>
              </p:cNvSpPr>
              <p:nvPr/>
            </p:nvSpPr>
            <p:spPr bwMode="auto">
              <a:xfrm flipV="1">
                <a:off x="2178" y="3694"/>
                <a:ext cx="0" cy="1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69" name="Line 249"/>
              <p:cNvSpPr>
                <a:spLocks noChangeShapeType="1"/>
              </p:cNvSpPr>
              <p:nvPr/>
            </p:nvSpPr>
            <p:spPr bwMode="auto">
              <a:xfrm flipV="1">
                <a:off x="2184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70" name="Line 250"/>
              <p:cNvSpPr>
                <a:spLocks noChangeShapeType="1"/>
              </p:cNvSpPr>
              <p:nvPr/>
            </p:nvSpPr>
            <p:spPr bwMode="auto">
              <a:xfrm flipV="1">
                <a:off x="219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71" name="Line 251"/>
              <p:cNvSpPr>
                <a:spLocks noChangeShapeType="1"/>
              </p:cNvSpPr>
              <p:nvPr/>
            </p:nvSpPr>
            <p:spPr bwMode="auto">
              <a:xfrm flipV="1">
                <a:off x="219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72" name="Line 252"/>
              <p:cNvSpPr>
                <a:spLocks noChangeShapeType="1"/>
              </p:cNvSpPr>
              <p:nvPr/>
            </p:nvSpPr>
            <p:spPr bwMode="auto">
              <a:xfrm flipV="1">
                <a:off x="220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73" name="Line 253"/>
              <p:cNvSpPr>
                <a:spLocks noChangeShapeType="1"/>
              </p:cNvSpPr>
              <p:nvPr/>
            </p:nvSpPr>
            <p:spPr bwMode="auto">
              <a:xfrm flipV="1">
                <a:off x="221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74" name="Line 254"/>
              <p:cNvSpPr>
                <a:spLocks noChangeShapeType="1"/>
              </p:cNvSpPr>
              <p:nvPr/>
            </p:nvSpPr>
            <p:spPr bwMode="auto">
              <a:xfrm flipV="1">
                <a:off x="2220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75" name="Line 255"/>
              <p:cNvSpPr>
                <a:spLocks noChangeShapeType="1"/>
              </p:cNvSpPr>
              <p:nvPr/>
            </p:nvSpPr>
            <p:spPr bwMode="auto">
              <a:xfrm flipV="1">
                <a:off x="222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76" name="Line 256"/>
              <p:cNvSpPr>
                <a:spLocks noChangeShapeType="1"/>
              </p:cNvSpPr>
              <p:nvPr/>
            </p:nvSpPr>
            <p:spPr bwMode="auto">
              <a:xfrm flipV="1">
                <a:off x="223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77" name="Line 257"/>
              <p:cNvSpPr>
                <a:spLocks noChangeShapeType="1"/>
              </p:cNvSpPr>
              <p:nvPr/>
            </p:nvSpPr>
            <p:spPr bwMode="auto">
              <a:xfrm flipV="1">
                <a:off x="225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78" name="Line 258"/>
              <p:cNvSpPr>
                <a:spLocks noChangeShapeType="1"/>
              </p:cNvSpPr>
              <p:nvPr/>
            </p:nvSpPr>
            <p:spPr bwMode="auto">
              <a:xfrm flipV="1">
                <a:off x="226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79" name="Line 259"/>
              <p:cNvSpPr>
                <a:spLocks noChangeShapeType="1"/>
              </p:cNvSpPr>
              <p:nvPr/>
            </p:nvSpPr>
            <p:spPr bwMode="auto">
              <a:xfrm flipV="1">
                <a:off x="227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80" name="Line 260"/>
              <p:cNvSpPr>
                <a:spLocks noChangeShapeType="1"/>
              </p:cNvSpPr>
              <p:nvPr/>
            </p:nvSpPr>
            <p:spPr bwMode="auto">
              <a:xfrm flipV="1">
                <a:off x="227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81" name="Line 261"/>
              <p:cNvSpPr>
                <a:spLocks noChangeShapeType="1"/>
              </p:cNvSpPr>
              <p:nvPr/>
            </p:nvSpPr>
            <p:spPr bwMode="auto">
              <a:xfrm flipV="1">
                <a:off x="2284" y="3694"/>
                <a:ext cx="0" cy="1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82" name="Line 262"/>
              <p:cNvSpPr>
                <a:spLocks noChangeShapeType="1"/>
              </p:cNvSpPr>
              <p:nvPr/>
            </p:nvSpPr>
            <p:spPr bwMode="auto">
              <a:xfrm flipV="1">
                <a:off x="229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83" name="Line 263"/>
              <p:cNvSpPr>
                <a:spLocks noChangeShapeType="1"/>
              </p:cNvSpPr>
              <p:nvPr/>
            </p:nvSpPr>
            <p:spPr bwMode="auto">
              <a:xfrm flipV="1">
                <a:off x="2298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84" name="Line 264"/>
              <p:cNvSpPr>
                <a:spLocks noChangeShapeType="1"/>
              </p:cNvSpPr>
              <p:nvPr/>
            </p:nvSpPr>
            <p:spPr bwMode="auto">
              <a:xfrm flipV="1">
                <a:off x="230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85" name="Line 265"/>
              <p:cNvSpPr>
                <a:spLocks noChangeShapeType="1"/>
              </p:cNvSpPr>
              <p:nvPr/>
            </p:nvSpPr>
            <p:spPr bwMode="auto">
              <a:xfrm flipV="1">
                <a:off x="231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86" name="Line 266"/>
              <p:cNvSpPr>
                <a:spLocks noChangeShapeType="1"/>
              </p:cNvSpPr>
              <p:nvPr/>
            </p:nvSpPr>
            <p:spPr bwMode="auto">
              <a:xfrm flipV="1">
                <a:off x="231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87" name="Line 267"/>
              <p:cNvSpPr>
                <a:spLocks noChangeShapeType="1"/>
              </p:cNvSpPr>
              <p:nvPr/>
            </p:nvSpPr>
            <p:spPr bwMode="auto">
              <a:xfrm flipV="1">
                <a:off x="2328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88" name="Line 268"/>
              <p:cNvSpPr>
                <a:spLocks noChangeShapeType="1"/>
              </p:cNvSpPr>
              <p:nvPr/>
            </p:nvSpPr>
            <p:spPr bwMode="auto">
              <a:xfrm flipV="1">
                <a:off x="2334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89" name="Line 269"/>
              <p:cNvSpPr>
                <a:spLocks noChangeShapeType="1"/>
              </p:cNvSpPr>
              <p:nvPr/>
            </p:nvSpPr>
            <p:spPr bwMode="auto">
              <a:xfrm flipV="1">
                <a:off x="2349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90" name="Line 270"/>
              <p:cNvSpPr>
                <a:spLocks noChangeShapeType="1"/>
              </p:cNvSpPr>
              <p:nvPr/>
            </p:nvSpPr>
            <p:spPr bwMode="auto">
              <a:xfrm flipV="1">
                <a:off x="2356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91" name="Line 271"/>
              <p:cNvSpPr>
                <a:spLocks noChangeShapeType="1"/>
              </p:cNvSpPr>
              <p:nvPr/>
            </p:nvSpPr>
            <p:spPr bwMode="auto">
              <a:xfrm flipV="1">
                <a:off x="2364" y="3660"/>
                <a:ext cx="0" cy="5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92" name="Line 272"/>
              <p:cNvSpPr>
                <a:spLocks noChangeShapeType="1"/>
              </p:cNvSpPr>
              <p:nvPr/>
            </p:nvSpPr>
            <p:spPr bwMode="auto">
              <a:xfrm flipV="1">
                <a:off x="2370" y="3688"/>
                <a:ext cx="0" cy="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93" name="Line 273"/>
              <p:cNvSpPr>
                <a:spLocks noChangeShapeType="1"/>
              </p:cNvSpPr>
              <p:nvPr/>
            </p:nvSpPr>
            <p:spPr bwMode="auto">
              <a:xfrm flipV="1">
                <a:off x="238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94" name="Line 274"/>
              <p:cNvSpPr>
                <a:spLocks noChangeShapeType="1"/>
              </p:cNvSpPr>
              <p:nvPr/>
            </p:nvSpPr>
            <p:spPr bwMode="auto">
              <a:xfrm flipV="1">
                <a:off x="239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95" name="Line 275"/>
              <p:cNvSpPr>
                <a:spLocks noChangeShapeType="1"/>
              </p:cNvSpPr>
              <p:nvPr/>
            </p:nvSpPr>
            <p:spPr bwMode="auto">
              <a:xfrm flipV="1">
                <a:off x="240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96" name="Line 276"/>
              <p:cNvSpPr>
                <a:spLocks noChangeShapeType="1"/>
              </p:cNvSpPr>
              <p:nvPr/>
            </p:nvSpPr>
            <p:spPr bwMode="auto">
              <a:xfrm flipV="1">
                <a:off x="240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97" name="Line 277"/>
              <p:cNvSpPr>
                <a:spLocks noChangeShapeType="1"/>
              </p:cNvSpPr>
              <p:nvPr/>
            </p:nvSpPr>
            <p:spPr bwMode="auto">
              <a:xfrm flipV="1">
                <a:off x="241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98" name="Line 278"/>
              <p:cNvSpPr>
                <a:spLocks noChangeShapeType="1"/>
              </p:cNvSpPr>
              <p:nvPr/>
            </p:nvSpPr>
            <p:spPr bwMode="auto">
              <a:xfrm flipV="1">
                <a:off x="242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599" name="Line 279"/>
              <p:cNvSpPr>
                <a:spLocks noChangeShapeType="1"/>
              </p:cNvSpPr>
              <p:nvPr/>
            </p:nvSpPr>
            <p:spPr bwMode="auto">
              <a:xfrm flipV="1">
                <a:off x="2427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00" name="Line 280"/>
              <p:cNvSpPr>
                <a:spLocks noChangeShapeType="1"/>
              </p:cNvSpPr>
              <p:nvPr/>
            </p:nvSpPr>
            <p:spPr bwMode="auto">
              <a:xfrm flipV="1">
                <a:off x="2434" y="3589"/>
                <a:ext cx="0" cy="1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01" name="Line 281"/>
              <p:cNvSpPr>
                <a:spLocks noChangeShapeType="1"/>
              </p:cNvSpPr>
              <p:nvPr/>
            </p:nvSpPr>
            <p:spPr bwMode="auto">
              <a:xfrm flipV="1">
                <a:off x="2442" y="3644"/>
                <a:ext cx="0" cy="6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02" name="Line 282"/>
              <p:cNvSpPr>
                <a:spLocks noChangeShapeType="1"/>
              </p:cNvSpPr>
              <p:nvPr/>
            </p:nvSpPr>
            <p:spPr bwMode="auto">
              <a:xfrm flipV="1">
                <a:off x="244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03" name="Line 283"/>
              <p:cNvSpPr>
                <a:spLocks noChangeShapeType="1"/>
              </p:cNvSpPr>
              <p:nvPr/>
            </p:nvSpPr>
            <p:spPr bwMode="auto">
              <a:xfrm flipV="1">
                <a:off x="245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04" name="Line 284"/>
              <p:cNvSpPr>
                <a:spLocks noChangeShapeType="1"/>
              </p:cNvSpPr>
              <p:nvPr/>
            </p:nvSpPr>
            <p:spPr bwMode="auto">
              <a:xfrm flipV="1">
                <a:off x="2472" y="3447"/>
                <a:ext cx="0" cy="2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05" name="Line 285"/>
              <p:cNvSpPr>
                <a:spLocks noChangeShapeType="1"/>
              </p:cNvSpPr>
              <p:nvPr/>
            </p:nvSpPr>
            <p:spPr bwMode="auto">
              <a:xfrm flipV="1">
                <a:off x="2478" y="3663"/>
                <a:ext cx="0" cy="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06" name="Line 286"/>
              <p:cNvSpPr>
                <a:spLocks noChangeShapeType="1"/>
              </p:cNvSpPr>
              <p:nvPr/>
            </p:nvSpPr>
            <p:spPr bwMode="auto">
              <a:xfrm flipV="1">
                <a:off x="2493" y="3632"/>
                <a:ext cx="0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07" name="Line 287"/>
              <p:cNvSpPr>
                <a:spLocks noChangeShapeType="1"/>
              </p:cNvSpPr>
              <p:nvPr/>
            </p:nvSpPr>
            <p:spPr bwMode="auto">
              <a:xfrm flipV="1">
                <a:off x="2499" y="3644"/>
                <a:ext cx="0" cy="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08" name="Line 288"/>
              <p:cNvSpPr>
                <a:spLocks noChangeShapeType="1"/>
              </p:cNvSpPr>
              <p:nvPr/>
            </p:nvSpPr>
            <p:spPr bwMode="auto">
              <a:xfrm flipV="1">
                <a:off x="2506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09" name="Line 289"/>
              <p:cNvSpPr>
                <a:spLocks noChangeShapeType="1"/>
              </p:cNvSpPr>
              <p:nvPr/>
            </p:nvSpPr>
            <p:spPr bwMode="auto">
              <a:xfrm flipV="1">
                <a:off x="2514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10" name="Line 290"/>
              <p:cNvSpPr>
                <a:spLocks noChangeShapeType="1"/>
              </p:cNvSpPr>
              <p:nvPr/>
            </p:nvSpPr>
            <p:spPr bwMode="auto">
              <a:xfrm flipV="1">
                <a:off x="252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11" name="Line 291"/>
              <p:cNvSpPr>
                <a:spLocks noChangeShapeType="1"/>
              </p:cNvSpPr>
              <p:nvPr/>
            </p:nvSpPr>
            <p:spPr bwMode="auto">
              <a:xfrm flipV="1">
                <a:off x="252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12" name="Line 292"/>
              <p:cNvSpPr>
                <a:spLocks noChangeShapeType="1"/>
              </p:cNvSpPr>
              <p:nvPr/>
            </p:nvSpPr>
            <p:spPr bwMode="auto">
              <a:xfrm flipV="1">
                <a:off x="253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13" name="Line 293"/>
              <p:cNvSpPr>
                <a:spLocks noChangeShapeType="1"/>
              </p:cNvSpPr>
              <p:nvPr/>
            </p:nvSpPr>
            <p:spPr bwMode="auto">
              <a:xfrm flipV="1">
                <a:off x="255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14" name="Line 294"/>
              <p:cNvSpPr>
                <a:spLocks noChangeShapeType="1"/>
              </p:cNvSpPr>
              <p:nvPr/>
            </p:nvSpPr>
            <p:spPr bwMode="auto">
              <a:xfrm flipV="1">
                <a:off x="255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15" name="Line 295"/>
              <p:cNvSpPr>
                <a:spLocks noChangeShapeType="1"/>
              </p:cNvSpPr>
              <p:nvPr/>
            </p:nvSpPr>
            <p:spPr bwMode="auto">
              <a:xfrm flipV="1">
                <a:off x="2565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16" name="Line 296"/>
              <p:cNvSpPr>
                <a:spLocks noChangeShapeType="1"/>
              </p:cNvSpPr>
              <p:nvPr/>
            </p:nvSpPr>
            <p:spPr bwMode="auto">
              <a:xfrm flipV="1">
                <a:off x="2571" y="3540"/>
                <a:ext cx="0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17" name="Line 297"/>
              <p:cNvSpPr>
                <a:spLocks noChangeShapeType="1"/>
              </p:cNvSpPr>
              <p:nvPr/>
            </p:nvSpPr>
            <p:spPr bwMode="auto">
              <a:xfrm flipV="1">
                <a:off x="2578" y="3669"/>
                <a:ext cx="0" cy="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18" name="Line 298"/>
              <p:cNvSpPr>
                <a:spLocks noChangeShapeType="1"/>
              </p:cNvSpPr>
              <p:nvPr/>
            </p:nvSpPr>
            <p:spPr bwMode="auto">
              <a:xfrm flipV="1">
                <a:off x="258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19" name="Line 299"/>
              <p:cNvSpPr>
                <a:spLocks noChangeShapeType="1"/>
              </p:cNvSpPr>
              <p:nvPr/>
            </p:nvSpPr>
            <p:spPr bwMode="auto">
              <a:xfrm flipV="1">
                <a:off x="259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20" name="Line 300"/>
              <p:cNvSpPr>
                <a:spLocks noChangeShapeType="1"/>
              </p:cNvSpPr>
              <p:nvPr/>
            </p:nvSpPr>
            <p:spPr bwMode="auto">
              <a:xfrm flipV="1">
                <a:off x="2599" y="3694"/>
                <a:ext cx="0" cy="1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21" name="Line 301"/>
              <p:cNvSpPr>
                <a:spLocks noChangeShapeType="1"/>
              </p:cNvSpPr>
              <p:nvPr/>
            </p:nvSpPr>
            <p:spPr bwMode="auto">
              <a:xfrm flipV="1">
                <a:off x="260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22" name="Line 302"/>
              <p:cNvSpPr>
                <a:spLocks noChangeShapeType="1"/>
              </p:cNvSpPr>
              <p:nvPr/>
            </p:nvSpPr>
            <p:spPr bwMode="auto">
              <a:xfrm flipV="1">
                <a:off x="2614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23" name="Line 303"/>
              <p:cNvSpPr>
                <a:spLocks noChangeShapeType="1"/>
              </p:cNvSpPr>
              <p:nvPr/>
            </p:nvSpPr>
            <p:spPr bwMode="auto">
              <a:xfrm flipV="1">
                <a:off x="262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24" name="Line 304"/>
              <p:cNvSpPr>
                <a:spLocks noChangeShapeType="1"/>
              </p:cNvSpPr>
              <p:nvPr/>
            </p:nvSpPr>
            <p:spPr bwMode="auto">
              <a:xfrm flipV="1">
                <a:off x="2628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25" name="Line 305"/>
              <p:cNvSpPr>
                <a:spLocks noChangeShapeType="1"/>
              </p:cNvSpPr>
              <p:nvPr/>
            </p:nvSpPr>
            <p:spPr bwMode="auto">
              <a:xfrm flipV="1">
                <a:off x="2635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26" name="Line 306"/>
              <p:cNvSpPr>
                <a:spLocks noChangeShapeType="1"/>
              </p:cNvSpPr>
              <p:nvPr/>
            </p:nvSpPr>
            <p:spPr bwMode="auto">
              <a:xfrm flipV="1">
                <a:off x="264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27" name="Line 307"/>
              <p:cNvSpPr>
                <a:spLocks noChangeShapeType="1"/>
              </p:cNvSpPr>
              <p:nvPr/>
            </p:nvSpPr>
            <p:spPr bwMode="auto">
              <a:xfrm flipV="1">
                <a:off x="265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28" name="Line 308"/>
              <p:cNvSpPr>
                <a:spLocks noChangeShapeType="1"/>
              </p:cNvSpPr>
              <p:nvPr/>
            </p:nvSpPr>
            <p:spPr bwMode="auto">
              <a:xfrm flipV="1">
                <a:off x="2658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29" name="Line 309"/>
              <p:cNvSpPr>
                <a:spLocks noChangeShapeType="1"/>
              </p:cNvSpPr>
              <p:nvPr/>
            </p:nvSpPr>
            <p:spPr bwMode="auto">
              <a:xfrm flipV="1">
                <a:off x="2664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30" name="Line 310"/>
              <p:cNvSpPr>
                <a:spLocks noChangeShapeType="1"/>
              </p:cNvSpPr>
              <p:nvPr/>
            </p:nvSpPr>
            <p:spPr bwMode="auto">
              <a:xfrm flipV="1">
                <a:off x="267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31" name="Line 311"/>
              <p:cNvSpPr>
                <a:spLocks noChangeShapeType="1"/>
              </p:cNvSpPr>
              <p:nvPr/>
            </p:nvSpPr>
            <p:spPr bwMode="auto">
              <a:xfrm flipV="1">
                <a:off x="267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32" name="Line 312"/>
              <p:cNvSpPr>
                <a:spLocks noChangeShapeType="1"/>
              </p:cNvSpPr>
              <p:nvPr/>
            </p:nvSpPr>
            <p:spPr bwMode="auto">
              <a:xfrm flipV="1">
                <a:off x="268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33" name="Line 313"/>
              <p:cNvSpPr>
                <a:spLocks noChangeShapeType="1"/>
              </p:cNvSpPr>
              <p:nvPr/>
            </p:nvSpPr>
            <p:spPr bwMode="auto">
              <a:xfrm flipV="1">
                <a:off x="2694" y="3694"/>
                <a:ext cx="0" cy="1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34" name="Line 314"/>
              <p:cNvSpPr>
                <a:spLocks noChangeShapeType="1"/>
              </p:cNvSpPr>
              <p:nvPr/>
            </p:nvSpPr>
            <p:spPr bwMode="auto">
              <a:xfrm flipV="1">
                <a:off x="2700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35" name="Line 315"/>
              <p:cNvSpPr>
                <a:spLocks noChangeShapeType="1"/>
              </p:cNvSpPr>
              <p:nvPr/>
            </p:nvSpPr>
            <p:spPr bwMode="auto">
              <a:xfrm flipV="1">
                <a:off x="2715" y="3694"/>
                <a:ext cx="0" cy="1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36" name="Line 316"/>
              <p:cNvSpPr>
                <a:spLocks noChangeShapeType="1"/>
              </p:cNvSpPr>
              <p:nvPr/>
            </p:nvSpPr>
            <p:spPr bwMode="auto">
              <a:xfrm flipV="1">
                <a:off x="2721" y="3663"/>
                <a:ext cx="0" cy="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37" name="Line 317"/>
              <p:cNvSpPr>
                <a:spLocks noChangeShapeType="1"/>
              </p:cNvSpPr>
              <p:nvPr/>
            </p:nvSpPr>
            <p:spPr bwMode="auto">
              <a:xfrm flipV="1">
                <a:off x="2728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38" name="Line 318"/>
              <p:cNvSpPr>
                <a:spLocks noChangeShapeType="1"/>
              </p:cNvSpPr>
              <p:nvPr/>
            </p:nvSpPr>
            <p:spPr bwMode="auto">
              <a:xfrm flipV="1">
                <a:off x="2736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39" name="Line 319"/>
              <p:cNvSpPr>
                <a:spLocks noChangeShapeType="1"/>
              </p:cNvSpPr>
              <p:nvPr/>
            </p:nvSpPr>
            <p:spPr bwMode="auto">
              <a:xfrm flipV="1">
                <a:off x="2743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40" name="Line 320"/>
              <p:cNvSpPr>
                <a:spLocks noChangeShapeType="1"/>
              </p:cNvSpPr>
              <p:nvPr/>
            </p:nvSpPr>
            <p:spPr bwMode="auto">
              <a:xfrm flipV="1">
                <a:off x="275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41" name="Line 321"/>
              <p:cNvSpPr>
                <a:spLocks noChangeShapeType="1"/>
              </p:cNvSpPr>
              <p:nvPr/>
            </p:nvSpPr>
            <p:spPr bwMode="auto">
              <a:xfrm flipV="1">
                <a:off x="2758" y="3595"/>
                <a:ext cx="0" cy="11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42" name="Line 322"/>
              <p:cNvSpPr>
                <a:spLocks noChangeShapeType="1"/>
              </p:cNvSpPr>
              <p:nvPr/>
            </p:nvSpPr>
            <p:spPr bwMode="auto">
              <a:xfrm flipV="1">
                <a:off x="2766" y="3681"/>
                <a:ext cx="0" cy="3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43" name="Line 323"/>
              <p:cNvSpPr>
                <a:spLocks noChangeShapeType="1"/>
              </p:cNvSpPr>
              <p:nvPr/>
            </p:nvSpPr>
            <p:spPr bwMode="auto">
              <a:xfrm flipV="1">
                <a:off x="2772" y="3601"/>
                <a:ext cx="0" cy="11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44" name="Line 324"/>
              <p:cNvSpPr>
                <a:spLocks noChangeShapeType="1"/>
              </p:cNvSpPr>
              <p:nvPr/>
            </p:nvSpPr>
            <p:spPr bwMode="auto">
              <a:xfrm flipV="1">
                <a:off x="277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45" name="Line 325"/>
              <p:cNvSpPr>
                <a:spLocks noChangeShapeType="1"/>
              </p:cNvSpPr>
              <p:nvPr/>
            </p:nvSpPr>
            <p:spPr bwMode="auto">
              <a:xfrm flipV="1">
                <a:off x="278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46" name="Line 326"/>
              <p:cNvSpPr>
                <a:spLocks noChangeShapeType="1"/>
              </p:cNvSpPr>
              <p:nvPr/>
            </p:nvSpPr>
            <p:spPr bwMode="auto">
              <a:xfrm flipV="1">
                <a:off x="2793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47" name="Line 327"/>
              <p:cNvSpPr>
                <a:spLocks noChangeShapeType="1"/>
              </p:cNvSpPr>
              <p:nvPr/>
            </p:nvSpPr>
            <p:spPr bwMode="auto">
              <a:xfrm flipV="1">
                <a:off x="2800" y="2772"/>
                <a:ext cx="0" cy="94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48" name="Line 328"/>
              <p:cNvSpPr>
                <a:spLocks noChangeShapeType="1"/>
              </p:cNvSpPr>
              <p:nvPr/>
            </p:nvSpPr>
            <p:spPr bwMode="auto">
              <a:xfrm flipV="1">
                <a:off x="2808" y="3688"/>
                <a:ext cx="0" cy="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49" name="Line 329"/>
              <p:cNvSpPr>
                <a:spLocks noChangeShapeType="1"/>
              </p:cNvSpPr>
              <p:nvPr/>
            </p:nvSpPr>
            <p:spPr bwMode="auto">
              <a:xfrm flipV="1">
                <a:off x="2814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50" name="Line 330"/>
              <p:cNvSpPr>
                <a:spLocks noChangeShapeType="1"/>
              </p:cNvSpPr>
              <p:nvPr/>
            </p:nvSpPr>
            <p:spPr bwMode="auto">
              <a:xfrm flipV="1">
                <a:off x="282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51" name="Line 331"/>
              <p:cNvSpPr>
                <a:spLocks noChangeShapeType="1"/>
              </p:cNvSpPr>
              <p:nvPr/>
            </p:nvSpPr>
            <p:spPr bwMode="auto">
              <a:xfrm flipV="1">
                <a:off x="282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52" name="Line 332"/>
              <p:cNvSpPr>
                <a:spLocks noChangeShapeType="1"/>
              </p:cNvSpPr>
              <p:nvPr/>
            </p:nvSpPr>
            <p:spPr bwMode="auto">
              <a:xfrm flipV="1">
                <a:off x="2865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53" name="Line 333"/>
              <p:cNvSpPr>
                <a:spLocks noChangeShapeType="1"/>
              </p:cNvSpPr>
              <p:nvPr/>
            </p:nvSpPr>
            <p:spPr bwMode="auto">
              <a:xfrm flipV="1">
                <a:off x="287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54" name="Line 334"/>
              <p:cNvSpPr>
                <a:spLocks noChangeShapeType="1"/>
              </p:cNvSpPr>
              <p:nvPr/>
            </p:nvSpPr>
            <p:spPr bwMode="auto">
              <a:xfrm flipV="1">
                <a:off x="288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55" name="Line 335"/>
              <p:cNvSpPr>
                <a:spLocks noChangeShapeType="1"/>
              </p:cNvSpPr>
              <p:nvPr/>
            </p:nvSpPr>
            <p:spPr bwMode="auto">
              <a:xfrm flipV="1">
                <a:off x="288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56" name="Line 336"/>
              <p:cNvSpPr>
                <a:spLocks noChangeShapeType="1"/>
              </p:cNvSpPr>
              <p:nvPr/>
            </p:nvSpPr>
            <p:spPr bwMode="auto">
              <a:xfrm flipV="1">
                <a:off x="290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57" name="Line 337"/>
              <p:cNvSpPr>
                <a:spLocks noChangeShapeType="1"/>
              </p:cNvSpPr>
              <p:nvPr/>
            </p:nvSpPr>
            <p:spPr bwMode="auto">
              <a:xfrm flipV="1">
                <a:off x="291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58" name="Line 338"/>
              <p:cNvSpPr>
                <a:spLocks noChangeShapeType="1"/>
              </p:cNvSpPr>
              <p:nvPr/>
            </p:nvSpPr>
            <p:spPr bwMode="auto">
              <a:xfrm flipV="1">
                <a:off x="292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59" name="Line 339"/>
              <p:cNvSpPr>
                <a:spLocks noChangeShapeType="1"/>
              </p:cNvSpPr>
              <p:nvPr/>
            </p:nvSpPr>
            <p:spPr bwMode="auto">
              <a:xfrm flipV="1">
                <a:off x="293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60" name="Line 340"/>
              <p:cNvSpPr>
                <a:spLocks noChangeShapeType="1"/>
              </p:cNvSpPr>
              <p:nvPr/>
            </p:nvSpPr>
            <p:spPr bwMode="auto">
              <a:xfrm flipV="1">
                <a:off x="2944" y="3675"/>
                <a:ext cx="0" cy="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61" name="Line 341"/>
              <p:cNvSpPr>
                <a:spLocks noChangeShapeType="1"/>
              </p:cNvSpPr>
              <p:nvPr/>
            </p:nvSpPr>
            <p:spPr bwMode="auto">
              <a:xfrm flipV="1">
                <a:off x="2952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62" name="Line 342"/>
              <p:cNvSpPr>
                <a:spLocks noChangeShapeType="1"/>
              </p:cNvSpPr>
              <p:nvPr/>
            </p:nvSpPr>
            <p:spPr bwMode="auto">
              <a:xfrm flipV="1">
                <a:off x="2958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63" name="Line 343"/>
              <p:cNvSpPr>
                <a:spLocks noChangeShapeType="1"/>
              </p:cNvSpPr>
              <p:nvPr/>
            </p:nvSpPr>
            <p:spPr bwMode="auto">
              <a:xfrm flipV="1">
                <a:off x="2967" y="3694"/>
                <a:ext cx="0" cy="1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64" name="Line 344"/>
              <p:cNvSpPr>
                <a:spLocks noChangeShapeType="1"/>
              </p:cNvSpPr>
              <p:nvPr/>
            </p:nvSpPr>
            <p:spPr bwMode="auto">
              <a:xfrm flipV="1">
                <a:off x="2973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65" name="Line 345"/>
              <p:cNvSpPr>
                <a:spLocks noChangeShapeType="1"/>
              </p:cNvSpPr>
              <p:nvPr/>
            </p:nvSpPr>
            <p:spPr bwMode="auto">
              <a:xfrm flipV="1">
                <a:off x="298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66" name="Line 346"/>
              <p:cNvSpPr>
                <a:spLocks noChangeShapeType="1"/>
              </p:cNvSpPr>
              <p:nvPr/>
            </p:nvSpPr>
            <p:spPr bwMode="auto">
              <a:xfrm flipV="1">
                <a:off x="2988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67" name="Line 347"/>
              <p:cNvSpPr>
                <a:spLocks noChangeShapeType="1"/>
              </p:cNvSpPr>
              <p:nvPr/>
            </p:nvSpPr>
            <p:spPr bwMode="auto">
              <a:xfrm flipV="1">
                <a:off x="2994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68" name="Line 348"/>
              <p:cNvSpPr>
                <a:spLocks noChangeShapeType="1"/>
              </p:cNvSpPr>
              <p:nvPr/>
            </p:nvSpPr>
            <p:spPr bwMode="auto">
              <a:xfrm flipV="1">
                <a:off x="3001" y="3694"/>
                <a:ext cx="0" cy="1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69" name="Line 349"/>
              <p:cNvSpPr>
                <a:spLocks noChangeShapeType="1"/>
              </p:cNvSpPr>
              <p:nvPr/>
            </p:nvSpPr>
            <p:spPr bwMode="auto">
              <a:xfrm flipV="1">
                <a:off x="300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70" name="Line 350"/>
              <p:cNvSpPr>
                <a:spLocks noChangeShapeType="1"/>
              </p:cNvSpPr>
              <p:nvPr/>
            </p:nvSpPr>
            <p:spPr bwMode="auto">
              <a:xfrm flipV="1">
                <a:off x="301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71" name="Line 351"/>
              <p:cNvSpPr>
                <a:spLocks noChangeShapeType="1"/>
              </p:cNvSpPr>
              <p:nvPr/>
            </p:nvSpPr>
            <p:spPr bwMode="auto">
              <a:xfrm flipV="1">
                <a:off x="3022" y="3144"/>
                <a:ext cx="0" cy="56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72" name="Line 352"/>
              <p:cNvSpPr>
                <a:spLocks noChangeShapeType="1"/>
              </p:cNvSpPr>
              <p:nvPr/>
            </p:nvSpPr>
            <p:spPr bwMode="auto">
              <a:xfrm flipV="1">
                <a:off x="3030" y="3558"/>
                <a:ext cx="0" cy="1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73" name="Line 353"/>
              <p:cNvSpPr>
                <a:spLocks noChangeShapeType="1"/>
              </p:cNvSpPr>
              <p:nvPr/>
            </p:nvSpPr>
            <p:spPr bwMode="auto">
              <a:xfrm flipV="1">
                <a:off x="3039" y="3675"/>
                <a:ext cx="0" cy="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74" name="Line 354"/>
              <p:cNvSpPr>
                <a:spLocks noChangeShapeType="1"/>
              </p:cNvSpPr>
              <p:nvPr/>
            </p:nvSpPr>
            <p:spPr bwMode="auto">
              <a:xfrm flipV="1">
                <a:off x="305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75" name="Line 355"/>
              <p:cNvSpPr>
                <a:spLocks noChangeShapeType="1"/>
              </p:cNvSpPr>
              <p:nvPr/>
            </p:nvSpPr>
            <p:spPr bwMode="auto">
              <a:xfrm flipV="1">
                <a:off x="306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76" name="Line 356"/>
              <p:cNvSpPr>
                <a:spLocks noChangeShapeType="1"/>
              </p:cNvSpPr>
              <p:nvPr/>
            </p:nvSpPr>
            <p:spPr bwMode="auto">
              <a:xfrm flipV="1">
                <a:off x="3073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77" name="Line 357"/>
              <p:cNvSpPr>
                <a:spLocks noChangeShapeType="1"/>
              </p:cNvSpPr>
              <p:nvPr/>
            </p:nvSpPr>
            <p:spPr bwMode="auto">
              <a:xfrm flipV="1">
                <a:off x="3081" y="3663"/>
                <a:ext cx="0" cy="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78" name="Line 358"/>
              <p:cNvSpPr>
                <a:spLocks noChangeShapeType="1"/>
              </p:cNvSpPr>
              <p:nvPr/>
            </p:nvSpPr>
            <p:spPr bwMode="auto">
              <a:xfrm flipV="1">
                <a:off x="308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79" name="Line 359"/>
              <p:cNvSpPr>
                <a:spLocks noChangeShapeType="1"/>
              </p:cNvSpPr>
              <p:nvPr/>
            </p:nvSpPr>
            <p:spPr bwMode="auto">
              <a:xfrm flipV="1">
                <a:off x="310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80" name="Line 360"/>
              <p:cNvSpPr>
                <a:spLocks noChangeShapeType="1"/>
              </p:cNvSpPr>
              <p:nvPr/>
            </p:nvSpPr>
            <p:spPr bwMode="auto">
              <a:xfrm flipV="1">
                <a:off x="3108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81" name="Line 361"/>
              <p:cNvSpPr>
                <a:spLocks noChangeShapeType="1"/>
              </p:cNvSpPr>
              <p:nvPr/>
            </p:nvSpPr>
            <p:spPr bwMode="auto">
              <a:xfrm flipV="1">
                <a:off x="311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82" name="Line 362"/>
              <p:cNvSpPr>
                <a:spLocks noChangeShapeType="1"/>
              </p:cNvSpPr>
              <p:nvPr/>
            </p:nvSpPr>
            <p:spPr bwMode="auto">
              <a:xfrm flipV="1">
                <a:off x="312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83" name="Line 363"/>
              <p:cNvSpPr>
                <a:spLocks noChangeShapeType="1"/>
              </p:cNvSpPr>
              <p:nvPr/>
            </p:nvSpPr>
            <p:spPr bwMode="auto">
              <a:xfrm flipV="1">
                <a:off x="313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84" name="Line 364"/>
              <p:cNvSpPr>
                <a:spLocks noChangeShapeType="1"/>
              </p:cNvSpPr>
              <p:nvPr/>
            </p:nvSpPr>
            <p:spPr bwMode="auto">
              <a:xfrm flipV="1">
                <a:off x="315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85" name="Line 365"/>
              <p:cNvSpPr>
                <a:spLocks noChangeShapeType="1"/>
              </p:cNvSpPr>
              <p:nvPr/>
            </p:nvSpPr>
            <p:spPr bwMode="auto">
              <a:xfrm flipV="1">
                <a:off x="3159" y="3644"/>
                <a:ext cx="0" cy="6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86" name="Line 366"/>
              <p:cNvSpPr>
                <a:spLocks noChangeShapeType="1"/>
              </p:cNvSpPr>
              <p:nvPr/>
            </p:nvSpPr>
            <p:spPr bwMode="auto">
              <a:xfrm flipV="1">
                <a:off x="3166" y="3688"/>
                <a:ext cx="0" cy="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87" name="Line 367"/>
              <p:cNvSpPr>
                <a:spLocks noChangeShapeType="1"/>
              </p:cNvSpPr>
              <p:nvPr/>
            </p:nvSpPr>
            <p:spPr bwMode="auto">
              <a:xfrm flipV="1">
                <a:off x="3174" y="3700"/>
                <a:ext cx="0" cy="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88" name="Line 368"/>
              <p:cNvSpPr>
                <a:spLocks noChangeShapeType="1"/>
              </p:cNvSpPr>
              <p:nvPr/>
            </p:nvSpPr>
            <p:spPr bwMode="auto">
              <a:xfrm flipV="1">
                <a:off x="321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89" name="Line 369"/>
              <p:cNvSpPr>
                <a:spLocks noChangeShapeType="1"/>
              </p:cNvSpPr>
              <p:nvPr/>
            </p:nvSpPr>
            <p:spPr bwMode="auto">
              <a:xfrm flipV="1">
                <a:off x="324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90" name="Line 370"/>
              <p:cNvSpPr>
                <a:spLocks noChangeShapeType="1"/>
              </p:cNvSpPr>
              <p:nvPr/>
            </p:nvSpPr>
            <p:spPr bwMode="auto">
              <a:xfrm flipV="1">
                <a:off x="328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91" name="Line 371"/>
              <p:cNvSpPr>
                <a:spLocks noChangeShapeType="1"/>
              </p:cNvSpPr>
              <p:nvPr/>
            </p:nvSpPr>
            <p:spPr bwMode="auto">
              <a:xfrm flipV="1">
                <a:off x="329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92" name="Line 372"/>
              <p:cNvSpPr>
                <a:spLocks noChangeShapeType="1"/>
              </p:cNvSpPr>
              <p:nvPr/>
            </p:nvSpPr>
            <p:spPr bwMode="auto">
              <a:xfrm flipV="1">
                <a:off x="330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93" name="Line 373"/>
              <p:cNvSpPr>
                <a:spLocks noChangeShapeType="1"/>
              </p:cNvSpPr>
              <p:nvPr/>
            </p:nvSpPr>
            <p:spPr bwMode="auto">
              <a:xfrm flipV="1">
                <a:off x="331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94" name="Line 374"/>
              <p:cNvSpPr>
                <a:spLocks noChangeShapeType="1"/>
              </p:cNvSpPr>
              <p:nvPr/>
            </p:nvSpPr>
            <p:spPr bwMode="auto">
              <a:xfrm flipV="1">
                <a:off x="3324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95" name="Line 375"/>
              <p:cNvSpPr>
                <a:spLocks noChangeShapeType="1"/>
              </p:cNvSpPr>
              <p:nvPr/>
            </p:nvSpPr>
            <p:spPr bwMode="auto">
              <a:xfrm flipV="1">
                <a:off x="333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96" name="Line 376"/>
              <p:cNvSpPr>
                <a:spLocks noChangeShapeType="1"/>
              </p:cNvSpPr>
              <p:nvPr/>
            </p:nvSpPr>
            <p:spPr bwMode="auto">
              <a:xfrm flipV="1">
                <a:off x="334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97" name="Line 377"/>
              <p:cNvSpPr>
                <a:spLocks noChangeShapeType="1"/>
              </p:cNvSpPr>
              <p:nvPr/>
            </p:nvSpPr>
            <p:spPr bwMode="auto">
              <a:xfrm flipV="1">
                <a:off x="336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98" name="Line 378"/>
              <p:cNvSpPr>
                <a:spLocks noChangeShapeType="1"/>
              </p:cNvSpPr>
              <p:nvPr/>
            </p:nvSpPr>
            <p:spPr bwMode="auto">
              <a:xfrm flipV="1">
                <a:off x="336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699" name="Line 379"/>
              <p:cNvSpPr>
                <a:spLocks noChangeShapeType="1"/>
              </p:cNvSpPr>
              <p:nvPr/>
            </p:nvSpPr>
            <p:spPr bwMode="auto">
              <a:xfrm flipV="1">
                <a:off x="3381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00" name="Line 380"/>
              <p:cNvSpPr>
                <a:spLocks noChangeShapeType="1"/>
              </p:cNvSpPr>
              <p:nvPr/>
            </p:nvSpPr>
            <p:spPr bwMode="auto">
              <a:xfrm flipV="1">
                <a:off x="3403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01" name="Line 381"/>
              <p:cNvSpPr>
                <a:spLocks noChangeShapeType="1"/>
              </p:cNvSpPr>
              <p:nvPr/>
            </p:nvSpPr>
            <p:spPr bwMode="auto">
              <a:xfrm flipV="1">
                <a:off x="341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02" name="Line 382"/>
              <p:cNvSpPr>
                <a:spLocks noChangeShapeType="1"/>
              </p:cNvSpPr>
              <p:nvPr/>
            </p:nvSpPr>
            <p:spPr bwMode="auto">
              <a:xfrm flipV="1">
                <a:off x="3417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03" name="Line 383"/>
              <p:cNvSpPr>
                <a:spLocks noChangeShapeType="1"/>
              </p:cNvSpPr>
              <p:nvPr/>
            </p:nvSpPr>
            <p:spPr bwMode="auto">
              <a:xfrm flipV="1">
                <a:off x="3424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04" name="Line 384"/>
              <p:cNvSpPr>
                <a:spLocks noChangeShapeType="1"/>
              </p:cNvSpPr>
              <p:nvPr/>
            </p:nvSpPr>
            <p:spPr bwMode="auto">
              <a:xfrm flipV="1">
                <a:off x="343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05" name="Line 385"/>
              <p:cNvSpPr>
                <a:spLocks noChangeShapeType="1"/>
              </p:cNvSpPr>
              <p:nvPr/>
            </p:nvSpPr>
            <p:spPr bwMode="auto">
              <a:xfrm flipV="1">
                <a:off x="343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06" name="Line 386"/>
              <p:cNvSpPr>
                <a:spLocks noChangeShapeType="1"/>
              </p:cNvSpPr>
              <p:nvPr/>
            </p:nvSpPr>
            <p:spPr bwMode="auto">
              <a:xfrm flipV="1">
                <a:off x="3447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07" name="Line 387"/>
              <p:cNvSpPr>
                <a:spLocks noChangeShapeType="1"/>
              </p:cNvSpPr>
              <p:nvPr/>
            </p:nvSpPr>
            <p:spPr bwMode="auto">
              <a:xfrm flipV="1">
                <a:off x="3453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08" name="Line 388"/>
              <p:cNvSpPr>
                <a:spLocks noChangeShapeType="1"/>
              </p:cNvSpPr>
              <p:nvPr/>
            </p:nvSpPr>
            <p:spPr bwMode="auto">
              <a:xfrm flipV="1">
                <a:off x="346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09" name="Line 389"/>
              <p:cNvSpPr>
                <a:spLocks noChangeShapeType="1"/>
              </p:cNvSpPr>
              <p:nvPr/>
            </p:nvSpPr>
            <p:spPr bwMode="auto">
              <a:xfrm flipV="1">
                <a:off x="3468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10" name="Line 390"/>
              <p:cNvSpPr>
                <a:spLocks noChangeShapeType="1"/>
              </p:cNvSpPr>
              <p:nvPr/>
            </p:nvSpPr>
            <p:spPr bwMode="auto">
              <a:xfrm flipV="1">
                <a:off x="3475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11" name="Line 391"/>
              <p:cNvSpPr>
                <a:spLocks noChangeShapeType="1"/>
              </p:cNvSpPr>
              <p:nvPr/>
            </p:nvSpPr>
            <p:spPr bwMode="auto">
              <a:xfrm flipV="1">
                <a:off x="348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12" name="Line 392"/>
              <p:cNvSpPr>
                <a:spLocks noChangeShapeType="1"/>
              </p:cNvSpPr>
              <p:nvPr/>
            </p:nvSpPr>
            <p:spPr bwMode="auto">
              <a:xfrm flipV="1">
                <a:off x="348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13" name="Line 393"/>
              <p:cNvSpPr>
                <a:spLocks noChangeShapeType="1"/>
              </p:cNvSpPr>
              <p:nvPr/>
            </p:nvSpPr>
            <p:spPr bwMode="auto">
              <a:xfrm flipV="1">
                <a:off x="352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14" name="Line 394"/>
              <p:cNvSpPr>
                <a:spLocks noChangeShapeType="1"/>
              </p:cNvSpPr>
              <p:nvPr/>
            </p:nvSpPr>
            <p:spPr bwMode="auto">
              <a:xfrm flipV="1">
                <a:off x="3532" y="3632"/>
                <a:ext cx="0" cy="8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15" name="Line 395"/>
              <p:cNvSpPr>
                <a:spLocks noChangeShapeType="1"/>
              </p:cNvSpPr>
              <p:nvPr/>
            </p:nvSpPr>
            <p:spPr bwMode="auto">
              <a:xfrm flipV="1">
                <a:off x="354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16" name="Line 396"/>
              <p:cNvSpPr>
                <a:spLocks noChangeShapeType="1"/>
              </p:cNvSpPr>
              <p:nvPr/>
            </p:nvSpPr>
            <p:spPr bwMode="auto">
              <a:xfrm flipV="1">
                <a:off x="355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17" name="Line 397"/>
              <p:cNvSpPr>
                <a:spLocks noChangeShapeType="1"/>
              </p:cNvSpPr>
              <p:nvPr/>
            </p:nvSpPr>
            <p:spPr bwMode="auto">
              <a:xfrm flipV="1">
                <a:off x="356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18" name="Line 398"/>
              <p:cNvSpPr>
                <a:spLocks noChangeShapeType="1"/>
              </p:cNvSpPr>
              <p:nvPr/>
            </p:nvSpPr>
            <p:spPr bwMode="auto">
              <a:xfrm flipV="1">
                <a:off x="357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19" name="Line 399"/>
              <p:cNvSpPr>
                <a:spLocks noChangeShapeType="1"/>
              </p:cNvSpPr>
              <p:nvPr/>
            </p:nvSpPr>
            <p:spPr bwMode="auto">
              <a:xfrm flipV="1">
                <a:off x="358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20" name="Line 400"/>
              <p:cNvSpPr>
                <a:spLocks noChangeShapeType="1"/>
              </p:cNvSpPr>
              <p:nvPr/>
            </p:nvSpPr>
            <p:spPr bwMode="auto">
              <a:xfrm flipV="1">
                <a:off x="3597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21" name="Line 401"/>
              <p:cNvSpPr>
                <a:spLocks noChangeShapeType="1"/>
              </p:cNvSpPr>
              <p:nvPr/>
            </p:nvSpPr>
            <p:spPr bwMode="auto">
              <a:xfrm flipV="1">
                <a:off x="3603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22" name="Line 402"/>
              <p:cNvSpPr>
                <a:spLocks noChangeShapeType="1"/>
              </p:cNvSpPr>
              <p:nvPr/>
            </p:nvSpPr>
            <p:spPr bwMode="auto">
              <a:xfrm flipV="1">
                <a:off x="3610" y="1831"/>
                <a:ext cx="0" cy="18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23" name="Line 403"/>
              <p:cNvSpPr>
                <a:spLocks noChangeShapeType="1"/>
              </p:cNvSpPr>
              <p:nvPr/>
            </p:nvSpPr>
            <p:spPr bwMode="auto">
              <a:xfrm flipV="1">
                <a:off x="3618" y="3026"/>
                <a:ext cx="0" cy="6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24" name="Line 404"/>
              <p:cNvSpPr>
                <a:spLocks noChangeShapeType="1"/>
              </p:cNvSpPr>
              <p:nvPr/>
            </p:nvSpPr>
            <p:spPr bwMode="auto">
              <a:xfrm flipV="1">
                <a:off x="3627" y="3614"/>
                <a:ext cx="0" cy="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25" name="Line 405"/>
              <p:cNvSpPr>
                <a:spLocks noChangeShapeType="1"/>
              </p:cNvSpPr>
              <p:nvPr/>
            </p:nvSpPr>
            <p:spPr bwMode="auto">
              <a:xfrm flipV="1">
                <a:off x="363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26" name="Line 406"/>
              <p:cNvSpPr>
                <a:spLocks noChangeShapeType="1"/>
              </p:cNvSpPr>
              <p:nvPr/>
            </p:nvSpPr>
            <p:spPr bwMode="auto">
              <a:xfrm flipV="1">
                <a:off x="366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27" name="Line 407"/>
              <p:cNvSpPr>
                <a:spLocks noChangeShapeType="1"/>
              </p:cNvSpPr>
              <p:nvPr/>
            </p:nvSpPr>
            <p:spPr bwMode="auto">
              <a:xfrm flipV="1">
                <a:off x="366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28" name="Line 408"/>
              <p:cNvSpPr>
                <a:spLocks noChangeShapeType="1"/>
              </p:cNvSpPr>
              <p:nvPr/>
            </p:nvSpPr>
            <p:spPr bwMode="auto">
              <a:xfrm flipV="1">
                <a:off x="3675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29" name="Line 409"/>
              <p:cNvSpPr>
                <a:spLocks noChangeShapeType="1"/>
              </p:cNvSpPr>
              <p:nvPr/>
            </p:nvSpPr>
            <p:spPr bwMode="auto">
              <a:xfrm flipV="1">
                <a:off x="3684" y="3663"/>
                <a:ext cx="0" cy="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30" name="Line 410"/>
              <p:cNvSpPr>
                <a:spLocks noChangeShapeType="1"/>
              </p:cNvSpPr>
              <p:nvPr/>
            </p:nvSpPr>
            <p:spPr bwMode="auto">
              <a:xfrm flipV="1">
                <a:off x="3690" y="3688"/>
                <a:ext cx="0" cy="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31" name="Line 411"/>
              <p:cNvSpPr>
                <a:spLocks noChangeShapeType="1"/>
              </p:cNvSpPr>
              <p:nvPr/>
            </p:nvSpPr>
            <p:spPr bwMode="auto">
              <a:xfrm flipV="1">
                <a:off x="3697" y="3688"/>
                <a:ext cx="0" cy="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32" name="Line 412"/>
              <p:cNvSpPr>
                <a:spLocks noChangeShapeType="1"/>
              </p:cNvSpPr>
              <p:nvPr/>
            </p:nvSpPr>
            <p:spPr bwMode="auto">
              <a:xfrm flipV="1">
                <a:off x="3718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33" name="Line 413"/>
              <p:cNvSpPr>
                <a:spLocks noChangeShapeType="1"/>
              </p:cNvSpPr>
              <p:nvPr/>
            </p:nvSpPr>
            <p:spPr bwMode="auto">
              <a:xfrm flipV="1">
                <a:off x="374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34" name="Line 414"/>
              <p:cNvSpPr>
                <a:spLocks noChangeShapeType="1"/>
              </p:cNvSpPr>
              <p:nvPr/>
            </p:nvSpPr>
            <p:spPr bwMode="auto">
              <a:xfrm flipV="1">
                <a:off x="375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35" name="Line 415"/>
              <p:cNvSpPr>
                <a:spLocks noChangeShapeType="1"/>
              </p:cNvSpPr>
              <p:nvPr/>
            </p:nvSpPr>
            <p:spPr bwMode="auto">
              <a:xfrm flipV="1">
                <a:off x="376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36" name="Line 416"/>
              <p:cNvSpPr>
                <a:spLocks noChangeShapeType="1"/>
              </p:cNvSpPr>
              <p:nvPr/>
            </p:nvSpPr>
            <p:spPr bwMode="auto">
              <a:xfrm flipV="1">
                <a:off x="379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37" name="Line 417"/>
              <p:cNvSpPr>
                <a:spLocks noChangeShapeType="1"/>
              </p:cNvSpPr>
              <p:nvPr/>
            </p:nvSpPr>
            <p:spPr bwMode="auto">
              <a:xfrm flipV="1">
                <a:off x="3798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38" name="Line 418"/>
              <p:cNvSpPr>
                <a:spLocks noChangeShapeType="1"/>
              </p:cNvSpPr>
              <p:nvPr/>
            </p:nvSpPr>
            <p:spPr bwMode="auto">
              <a:xfrm flipV="1">
                <a:off x="3828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39" name="Line 419"/>
              <p:cNvSpPr>
                <a:spLocks noChangeShapeType="1"/>
              </p:cNvSpPr>
              <p:nvPr/>
            </p:nvSpPr>
            <p:spPr bwMode="auto">
              <a:xfrm flipV="1">
                <a:off x="3834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40" name="Line 420"/>
              <p:cNvSpPr>
                <a:spLocks noChangeShapeType="1"/>
              </p:cNvSpPr>
              <p:nvPr/>
            </p:nvSpPr>
            <p:spPr bwMode="auto">
              <a:xfrm flipV="1">
                <a:off x="384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41" name="Line 421"/>
              <p:cNvSpPr>
                <a:spLocks noChangeShapeType="1"/>
              </p:cNvSpPr>
              <p:nvPr/>
            </p:nvSpPr>
            <p:spPr bwMode="auto">
              <a:xfrm flipV="1">
                <a:off x="384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42" name="Line 422"/>
              <p:cNvSpPr>
                <a:spLocks noChangeShapeType="1"/>
              </p:cNvSpPr>
              <p:nvPr/>
            </p:nvSpPr>
            <p:spPr bwMode="auto">
              <a:xfrm flipV="1">
                <a:off x="385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43" name="Line 423"/>
              <p:cNvSpPr>
                <a:spLocks noChangeShapeType="1"/>
              </p:cNvSpPr>
              <p:nvPr/>
            </p:nvSpPr>
            <p:spPr bwMode="auto">
              <a:xfrm flipV="1">
                <a:off x="388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44" name="Line 424"/>
              <p:cNvSpPr>
                <a:spLocks noChangeShapeType="1"/>
              </p:cNvSpPr>
              <p:nvPr/>
            </p:nvSpPr>
            <p:spPr bwMode="auto">
              <a:xfrm flipV="1">
                <a:off x="389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45" name="Line 425"/>
              <p:cNvSpPr>
                <a:spLocks noChangeShapeType="1"/>
              </p:cNvSpPr>
              <p:nvPr/>
            </p:nvSpPr>
            <p:spPr bwMode="auto">
              <a:xfrm flipV="1">
                <a:off x="391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46" name="Line 426"/>
              <p:cNvSpPr>
                <a:spLocks noChangeShapeType="1"/>
              </p:cNvSpPr>
              <p:nvPr/>
            </p:nvSpPr>
            <p:spPr bwMode="auto">
              <a:xfrm flipV="1">
                <a:off x="3934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47" name="Line 427"/>
              <p:cNvSpPr>
                <a:spLocks noChangeShapeType="1"/>
              </p:cNvSpPr>
              <p:nvPr/>
            </p:nvSpPr>
            <p:spPr bwMode="auto">
              <a:xfrm flipV="1">
                <a:off x="3963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48" name="Line 428"/>
              <p:cNvSpPr>
                <a:spLocks noChangeShapeType="1"/>
              </p:cNvSpPr>
              <p:nvPr/>
            </p:nvSpPr>
            <p:spPr bwMode="auto">
              <a:xfrm flipV="1">
                <a:off x="3970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49" name="Line 429"/>
              <p:cNvSpPr>
                <a:spLocks noChangeShapeType="1"/>
              </p:cNvSpPr>
              <p:nvPr/>
            </p:nvSpPr>
            <p:spPr bwMode="auto">
              <a:xfrm flipV="1">
                <a:off x="3984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50" name="Line 430"/>
              <p:cNvSpPr>
                <a:spLocks noChangeShapeType="1"/>
              </p:cNvSpPr>
              <p:nvPr/>
            </p:nvSpPr>
            <p:spPr bwMode="auto">
              <a:xfrm flipV="1">
                <a:off x="399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51" name="Line 431"/>
              <p:cNvSpPr>
                <a:spLocks noChangeShapeType="1"/>
              </p:cNvSpPr>
              <p:nvPr/>
            </p:nvSpPr>
            <p:spPr bwMode="auto">
              <a:xfrm flipV="1">
                <a:off x="400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52" name="Line 432"/>
              <p:cNvSpPr>
                <a:spLocks noChangeShapeType="1"/>
              </p:cNvSpPr>
              <p:nvPr/>
            </p:nvSpPr>
            <p:spPr bwMode="auto">
              <a:xfrm flipV="1">
                <a:off x="402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53" name="Line 433"/>
              <p:cNvSpPr>
                <a:spLocks noChangeShapeType="1"/>
              </p:cNvSpPr>
              <p:nvPr/>
            </p:nvSpPr>
            <p:spPr bwMode="auto">
              <a:xfrm flipV="1">
                <a:off x="402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54" name="Line 434"/>
              <p:cNvSpPr>
                <a:spLocks noChangeShapeType="1"/>
              </p:cNvSpPr>
              <p:nvPr/>
            </p:nvSpPr>
            <p:spPr bwMode="auto">
              <a:xfrm flipV="1">
                <a:off x="403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55" name="Line 435"/>
              <p:cNvSpPr>
                <a:spLocks noChangeShapeType="1"/>
              </p:cNvSpPr>
              <p:nvPr/>
            </p:nvSpPr>
            <p:spPr bwMode="auto">
              <a:xfrm flipV="1">
                <a:off x="4050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56" name="Line 436"/>
              <p:cNvSpPr>
                <a:spLocks noChangeShapeType="1"/>
              </p:cNvSpPr>
              <p:nvPr/>
            </p:nvSpPr>
            <p:spPr bwMode="auto">
              <a:xfrm flipV="1">
                <a:off x="406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57" name="Line 437"/>
              <p:cNvSpPr>
                <a:spLocks noChangeShapeType="1"/>
              </p:cNvSpPr>
              <p:nvPr/>
            </p:nvSpPr>
            <p:spPr bwMode="auto">
              <a:xfrm flipV="1">
                <a:off x="407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58" name="Line 438"/>
              <p:cNvSpPr>
                <a:spLocks noChangeShapeType="1"/>
              </p:cNvSpPr>
              <p:nvPr/>
            </p:nvSpPr>
            <p:spPr bwMode="auto">
              <a:xfrm flipV="1">
                <a:off x="407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59" name="Line 439"/>
              <p:cNvSpPr>
                <a:spLocks noChangeShapeType="1"/>
              </p:cNvSpPr>
              <p:nvPr/>
            </p:nvSpPr>
            <p:spPr bwMode="auto">
              <a:xfrm flipV="1">
                <a:off x="4098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60" name="Line 440"/>
              <p:cNvSpPr>
                <a:spLocks noChangeShapeType="1"/>
              </p:cNvSpPr>
              <p:nvPr/>
            </p:nvSpPr>
            <p:spPr bwMode="auto">
              <a:xfrm flipV="1">
                <a:off x="410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61" name="Line 441"/>
              <p:cNvSpPr>
                <a:spLocks noChangeShapeType="1"/>
              </p:cNvSpPr>
              <p:nvPr/>
            </p:nvSpPr>
            <p:spPr bwMode="auto">
              <a:xfrm flipV="1">
                <a:off x="411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62" name="Line 442"/>
              <p:cNvSpPr>
                <a:spLocks noChangeShapeType="1"/>
              </p:cNvSpPr>
              <p:nvPr/>
            </p:nvSpPr>
            <p:spPr bwMode="auto">
              <a:xfrm flipV="1">
                <a:off x="4122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63" name="Line 443"/>
              <p:cNvSpPr>
                <a:spLocks noChangeShapeType="1"/>
              </p:cNvSpPr>
              <p:nvPr/>
            </p:nvSpPr>
            <p:spPr bwMode="auto">
              <a:xfrm flipV="1">
                <a:off x="4128" y="2469"/>
                <a:ext cx="0" cy="12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64" name="Line 444"/>
              <p:cNvSpPr>
                <a:spLocks noChangeShapeType="1"/>
              </p:cNvSpPr>
              <p:nvPr/>
            </p:nvSpPr>
            <p:spPr bwMode="auto">
              <a:xfrm flipV="1">
                <a:off x="4135" y="3243"/>
                <a:ext cx="0" cy="4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65" name="Line 445"/>
              <p:cNvSpPr>
                <a:spLocks noChangeShapeType="1"/>
              </p:cNvSpPr>
              <p:nvPr/>
            </p:nvSpPr>
            <p:spPr bwMode="auto">
              <a:xfrm flipV="1">
                <a:off x="414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66" name="Line 446"/>
              <p:cNvSpPr>
                <a:spLocks noChangeShapeType="1"/>
              </p:cNvSpPr>
              <p:nvPr/>
            </p:nvSpPr>
            <p:spPr bwMode="auto">
              <a:xfrm flipV="1">
                <a:off x="417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67" name="Line 447"/>
              <p:cNvSpPr>
                <a:spLocks noChangeShapeType="1"/>
              </p:cNvSpPr>
              <p:nvPr/>
            </p:nvSpPr>
            <p:spPr bwMode="auto">
              <a:xfrm flipV="1">
                <a:off x="4192" y="3663"/>
                <a:ext cx="0" cy="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68" name="Line 448"/>
              <p:cNvSpPr>
                <a:spLocks noChangeShapeType="1"/>
              </p:cNvSpPr>
              <p:nvPr/>
            </p:nvSpPr>
            <p:spPr bwMode="auto">
              <a:xfrm flipV="1">
                <a:off x="4200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69" name="Line 449"/>
              <p:cNvSpPr>
                <a:spLocks noChangeShapeType="1"/>
              </p:cNvSpPr>
              <p:nvPr/>
            </p:nvSpPr>
            <p:spPr bwMode="auto">
              <a:xfrm flipV="1">
                <a:off x="420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70" name="Line 450"/>
              <p:cNvSpPr>
                <a:spLocks noChangeShapeType="1"/>
              </p:cNvSpPr>
              <p:nvPr/>
            </p:nvSpPr>
            <p:spPr bwMode="auto">
              <a:xfrm flipV="1">
                <a:off x="423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71" name="Line 451"/>
              <p:cNvSpPr>
                <a:spLocks noChangeShapeType="1"/>
              </p:cNvSpPr>
              <p:nvPr/>
            </p:nvSpPr>
            <p:spPr bwMode="auto">
              <a:xfrm flipV="1">
                <a:off x="4272" y="3614"/>
                <a:ext cx="0" cy="9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72" name="Line 452"/>
              <p:cNvSpPr>
                <a:spLocks noChangeShapeType="1"/>
              </p:cNvSpPr>
              <p:nvPr/>
            </p:nvSpPr>
            <p:spPr bwMode="auto">
              <a:xfrm flipV="1">
                <a:off x="4278" y="3669"/>
                <a:ext cx="0" cy="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73" name="Line 453"/>
              <p:cNvSpPr>
                <a:spLocks noChangeShapeType="1"/>
              </p:cNvSpPr>
              <p:nvPr/>
            </p:nvSpPr>
            <p:spPr bwMode="auto">
              <a:xfrm flipV="1">
                <a:off x="428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74" name="Line 454"/>
              <p:cNvSpPr>
                <a:spLocks noChangeShapeType="1"/>
              </p:cNvSpPr>
              <p:nvPr/>
            </p:nvSpPr>
            <p:spPr bwMode="auto">
              <a:xfrm flipV="1">
                <a:off x="432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75" name="Line 455"/>
              <p:cNvSpPr>
                <a:spLocks noChangeShapeType="1"/>
              </p:cNvSpPr>
              <p:nvPr/>
            </p:nvSpPr>
            <p:spPr bwMode="auto">
              <a:xfrm flipV="1">
                <a:off x="4344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76" name="Line 456"/>
              <p:cNvSpPr>
                <a:spLocks noChangeShapeType="1"/>
              </p:cNvSpPr>
              <p:nvPr/>
            </p:nvSpPr>
            <p:spPr bwMode="auto">
              <a:xfrm flipV="1">
                <a:off x="435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77" name="Line 457"/>
              <p:cNvSpPr>
                <a:spLocks noChangeShapeType="1"/>
              </p:cNvSpPr>
              <p:nvPr/>
            </p:nvSpPr>
            <p:spPr bwMode="auto">
              <a:xfrm flipV="1">
                <a:off x="4378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78" name="Line 458"/>
              <p:cNvSpPr>
                <a:spLocks noChangeShapeType="1"/>
              </p:cNvSpPr>
              <p:nvPr/>
            </p:nvSpPr>
            <p:spPr bwMode="auto">
              <a:xfrm flipV="1">
                <a:off x="439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79" name="Line 459"/>
              <p:cNvSpPr>
                <a:spLocks noChangeShapeType="1"/>
              </p:cNvSpPr>
              <p:nvPr/>
            </p:nvSpPr>
            <p:spPr bwMode="auto">
              <a:xfrm flipV="1">
                <a:off x="441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80" name="Line 460"/>
              <p:cNvSpPr>
                <a:spLocks noChangeShapeType="1"/>
              </p:cNvSpPr>
              <p:nvPr/>
            </p:nvSpPr>
            <p:spPr bwMode="auto">
              <a:xfrm flipV="1">
                <a:off x="442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81" name="Line 461"/>
              <p:cNvSpPr>
                <a:spLocks noChangeShapeType="1"/>
              </p:cNvSpPr>
              <p:nvPr/>
            </p:nvSpPr>
            <p:spPr bwMode="auto">
              <a:xfrm flipV="1">
                <a:off x="442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82" name="Line 462"/>
              <p:cNvSpPr>
                <a:spLocks noChangeShapeType="1"/>
              </p:cNvSpPr>
              <p:nvPr/>
            </p:nvSpPr>
            <p:spPr bwMode="auto">
              <a:xfrm flipV="1">
                <a:off x="444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83" name="Line 463"/>
              <p:cNvSpPr>
                <a:spLocks noChangeShapeType="1"/>
              </p:cNvSpPr>
              <p:nvPr/>
            </p:nvSpPr>
            <p:spPr bwMode="auto">
              <a:xfrm flipV="1">
                <a:off x="4458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84" name="Line 464"/>
              <p:cNvSpPr>
                <a:spLocks noChangeShapeType="1"/>
              </p:cNvSpPr>
              <p:nvPr/>
            </p:nvSpPr>
            <p:spPr bwMode="auto">
              <a:xfrm flipV="1">
                <a:off x="450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85" name="Line 465"/>
              <p:cNvSpPr>
                <a:spLocks noChangeShapeType="1"/>
              </p:cNvSpPr>
              <p:nvPr/>
            </p:nvSpPr>
            <p:spPr bwMode="auto">
              <a:xfrm flipV="1">
                <a:off x="450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86" name="Line 466"/>
              <p:cNvSpPr>
                <a:spLocks noChangeShapeType="1"/>
              </p:cNvSpPr>
              <p:nvPr/>
            </p:nvSpPr>
            <p:spPr bwMode="auto">
              <a:xfrm flipV="1">
                <a:off x="451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87" name="Line 467"/>
              <p:cNvSpPr>
                <a:spLocks noChangeShapeType="1"/>
              </p:cNvSpPr>
              <p:nvPr/>
            </p:nvSpPr>
            <p:spPr bwMode="auto">
              <a:xfrm flipV="1">
                <a:off x="452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88" name="Line 468"/>
              <p:cNvSpPr>
                <a:spLocks noChangeShapeType="1"/>
              </p:cNvSpPr>
              <p:nvPr/>
            </p:nvSpPr>
            <p:spPr bwMode="auto">
              <a:xfrm flipV="1">
                <a:off x="4579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89" name="Line 469"/>
              <p:cNvSpPr>
                <a:spLocks noChangeShapeType="1"/>
              </p:cNvSpPr>
              <p:nvPr/>
            </p:nvSpPr>
            <p:spPr bwMode="auto">
              <a:xfrm flipV="1">
                <a:off x="458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90" name="Line 470"/>
              <p:cNvSpPr>
                <a:spLocks noChangeShapeType="1"/>
              </p:cNvSpPr>
              <p:nvPr/>
            </p:nvSpPr>
            <p:spPr bwMode="auto">
              <a:xfrm flipV="1">
                <a:off x="4623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91" name="Line 471"/>
              <p:cNvSpPr>
                <a:spLocks noChangeShapeType="1"/>
              </p:cNvSpPr>
              <p:nvPr/>
            </p:nvSpPr>
            <p:spPr bwMode="auto">
              <a:xfrm flipV="1">
                <a:off x="4630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92" name="Line 472"/>
              <p:cNvSpPr>
                <a:spLocks noChangeShapeType="1"/>
              </p:cNvSpPr>
              <p:nvPr/>
            </p:nvSpPr>
            <p:spPr bwMode="auto">
              <a:xfrm flipV="1">
                <a:off x="4638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93" name="Line 473"/>
              <p:cNvSpPr>
                <a:spLocks noChangeShapeType="1"/>
              </p:cNvSpPr>
              <p:nvPr/>
            </p:nvSpPr>
            <p:spPr bwMode="auto">
              <a:xfrm flipV="1">
                <a:off x="4651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94" name="Line 474"/>
              <p:cNvSpPr>
                <a:spLocks noChangeShapeType="1"/>
              </p:cNvSpPr>
              <p:nvPr/>
            </p:nvSpPr>
            <p:spPr bwMode="auto">
              <a:xfrm flipV="1">
                <a:off x="4659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95" name="Line 475"/>
              <p:cNvSpPr>
                <a:spLocks noChangeShapeType="1"/>
              </p:cNvSpPr>
              <p:nvPr/>
            </p:nvSpPr>
            <p:spPr bwMode="auto">
              <a:xfrm flipV="1">
                <a:off x="466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96" name="Line 476"/>
              <p:cNvSpPr>
                <a:spLocks noChangeShapeType="1"/>
              </p:cNvSpPr>
              <p:nvPr/>
            </p:nvSpPr>
            <p:spPr bwMode="auto">
              <a:xfrm flipV="1">
                <a:off x="4672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97" name="Line 477"/>
              <p:cNvSpPr>
                <a:spLocks noChangeShapeType="1"/>
              </p:cNvSpPr>
              <p:nvPr/>
            </p:nvSpPr>
            <p:spPr bwMode="auto">
              <a:xfrm flipV="1">
                <a:off x="469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98" name="Line 478"/>
              <p:cNvSpPr>
                <a:spLocks noChangeShapeType="1"/>
              </p:cNvSpPr>
              <p:nvPr/>
            </p:nvSpPr>
            <p:spPr bwMode="auto">
              <a:xfrm flipV="1">
                <a:off x="4710" y="3669"/>
                <a:ext cx="0" cy="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799" name="Line 479"/>
              <p:cNvSpPr>
                <a:spLocks noChangeShapeType="1"/>
              </p:cNvSpPr>
              <p:nvPr/>
            </p:nvSpPr>
            <p:spPr bwMode="auto">
              <a:xfrm flipV="1">
                <a:off x="4716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00" name="Line 480"/>
              <p:cNvSpPr>
                <a:spLocks noChangeShapeType="1"/>
              </p:cNvSpPr>
              <p:nvPr/>
            </p:nvSpPr>
            <p:spPr bwMode="auto">
              <a:xfrm flipV="1">
                <a:off x="472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01" name="Line 481"/>
              <p:cNvSpPr>
                <a:spLocks noChangeShapeType="1"/>
              </p:cNvSpPr>
              <p:nvPr/>
            </p:nvSpPr>
            <p:spPr bwMode="auto">
              <a:xfrm flipV="1">
                <a:off x="4767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02" name="Line 482"/>
              <p:cNvSpPr>
                <a:spLocks noChangeShapeType="1"/>
              </p:cNvSpPr>
              <p:nvPr/>
            </p:nvSpPr>
            <p:spPr bwMode="auto">
              <a:xfrm flipV="1">
                <a:off x="477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03" name="Line 483"/>
              <p:cNvSpPr>
                <a:spLocks noChangeShapeType="1"/>
              </p:cNvSpPr>
              <p:nvPr/>
            </p:nvSpPr>
            <p:spPr bwMode="auto">
              <a:xfrm flipV="1">
                <a:off x="4780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04" name="Line 484"/>
              <p:cNvSpPr>
                <a:spLocks noChangeShapeType="1"/>
              </p:cNvSpPr>
              <p:nvPr/>
            </p:nvSpPr>
            <p:spPr bwMode="auto">
              <a:xfrm flipV="1">
                <a:off x="4788" y="3570"/>
                <a:ext cx="0" cy="1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05" name="Line 485"/>
              <p:cNvSpPr>
                <a:spLocks noChangeShapeType="1"/>
              </p:cNvSpPr>
              <p:nvPr/>
            </p:nvSpPr>
            <p:spPr bwMode="auto">
              <a:xfrm flipV="1">
                <a:off x="4794" y="3632"/>
                <a:ext cx="0" cy="8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06" name="Line 486"/>
              <p:cNvSpPr>
                <a:spLocks noChangeShapeType="1"/>
              </p:cNvSpPr>
              <p:nvPr/>
            </p:nvSpPr>
            <p:spPr bwMode="auto">
              <a:xfrm flipV="1">
                <a:off x="4801" y="3644"/>
                <a:ext cx="0" cy="6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07" name="Line 487"/>
              <p:cNvSpPr>
                <a:spLocks noChangeShapeType="1"/>
              </p:cNvSpPr>
              <p:nvPr/>
            </p:nvSpPr>
            <p:spPr bwMode="auto">
              <a:xfrm flipV="1">
                <a:off x="4809" y="3700"/>
                <a:ext cx="0" cy="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08" name="Line 488"/>
              <p:cNvSpPr>
                <a:spLocks noChangeShapeType="1"/>
              </p:cNvSpPr>
              <p:nvPr/>
            </p:nvSpPr>
            <p:spPr bwMode="auto">
              <a:xfrm flipV="1">
                <a:off x="486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09" name="Line 489"/>
              <p:cNvSpPr>
                <a:spLocks noChangeShapeType="1"/>
              </p:cNvSpPr>
              <p:nvPr/>
            </p:nvSpPr>
            <p:spPr bwMode="auto">
              <a:xfrm flipV="1">
                <a:off x="486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10" name="Line 490"/>
              <p:cNvSpPr>
                <a:spLocks noChangeShapeType="1"/>
              </p:cNvSpPr>
              <p:nvPr/>
            </p:nvSpPr>
            <p:spPr bwMode="auto">
              <a:xfrm flipV="1">
                <a:off x="487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11" name="Line 491"/>
              <p:cNvSpPr>
                <a:spLocks noChangeShapeType="1"/>
              </p:cNvSpPr>
              <p:nvPr/>
            </p:nvSpPr>
            <p:spPr bwMode="auto">
              <a:xfrm flipV="1">
                <a:off x="4902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12" name="Line 492"/>
              <p:cNvSpPr>
                <a:spLocks noChangeShapeType="1"/>
              </p:cNvSpPr>
              <p:nvPr/>
            </p:nvSpPr>
            <p:spPr bwMode="auto">
              <a:xfrm flipV="1">
                <a:off x="5061" y="3681"/>
                <a:ext cx="0" cy="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13" name="Line 493"/>
              <p:cNvSpPr>
                <a:spLocks noChangeShapeType="1"/>
              </p:cNvSpPr>
              <p:nvPr/>
            </p:nvSpPr>
            <p:spPr bwMode="auto">
              <a:xfrm flipV="1">
                <a:off x="5067" y="3700"/>
                <a:ext cx="0" cy="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14" name="Line 494"/>
              <p:cNvSpPr>
                <a:spLocks noChangeShapeType="1"/>
              </p:cNvSpPr>
              <p:nvPr/>
            </p:nvSpPr>
            <p:spPr bwMode="auto">
              <a:xfrm flipV="1">
                <a:off x="5110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15" name="Line 495"/>
              <p:cNvSpPr>
                <a:spLocks noChangeShapeType="1"/>
              </p:cNvSpPr>
              <p:nvPr/>
            </p:nvSpPr>
            <p:spPr bwMode="auto">
              <a:xfrm flipV="1">
                <a:off x="5125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16" name="Line 496"/>
              <p:cNvSpPr>
                <a:spLocks noChangeShapeType="1"/>
              </p:cNvSpPr>
              <p:nvPr/>
            </p:nvSpPr>
            <p:spPr bwMode="auto">
              <a:xfrm flipV="1">
                <a:off x="5296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17" name="Line 497"/>
              <p:cNvSpPr>
                <a:spLocks noChangeShapeType="1"/>
              </p:cNvSpPr>
              <p:nvPr/>
            </p:nvSpPr>
            <p:spPr bwMode="auto">
              <a:xfrm flipV="1">
                <a:off x="5368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18" name="Line 498"/>
              <p:cNvSpPr>
                <a:spLocks noChangeShapeType="1"/>
              </p:cNvSpPr>
              <p:nvPr/>
            </p:nvSpPr>
            <p:spPr bwMode="auto">
              <a:xfrm flipV="1">
                <a:off x="5433" y="3707"/>
                <a:ext cx="0" cy="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19" name="Line 499"/>
              <p:cNvSpPr>
                <a:spLocks noChangeShapeType="1"/>
              </p:cNvSpPr>
              <p:nvPr/>
            </p:nvSpPr>
            <p:spPr bwMode="auto">
              <a:xfrm>
                <a:off x="3555" y="3722"/>
                <a:ext cx="0" cy="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20" name="Line 500"/>
              <p:cNvSpPr>
                <a:spLocks noChangeShapeType="1"/>
              </p:cNvSpPr>
              <p:nvPr/>
            </p:nvSpPr>
            <p:spPr bwMode="auto">
              <a:xfrm>
                <a:off x="2421" y="3722"/>
                <a:ext cx="0" cy="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21" name="Line 501"/>
              <p:cNvSpPr>
                <a:spLocks noChangeShapeType="1"/>
              </p:cNvSpPr>
              <p:nvPr/>
            </p:nvSpPr>
            <p:spPr bwMode="auto">
              <a:xfrm>
                <a:off x="1281" y="3722"/>
                <a:ext cx="0" cy="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22" name="Line 502"/>
              <p:cNvSpPr>
                <a:spLocks noChangeShapeType="1"/>
              </p:cNvSpPr>
              <p:nvPr/>
            </p:nvSpPr>
            <p:spPr bwMode="auto">
              <a:xfrm>
                <a:off x="871" y="3718"/>
                <a:ext cx="0" cy="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23" name="Line 503"/>
              <p:cNvSpPr>
                <a:spLocks noChangeShapeType="1"/>
              </p:cNvSpPr>
              <p:nvPr/>
            </p:nvSpPr>
            <p:spPr bwMode="auto">
              <a:xfrm>
                <a:off x="4693" y="3722"/>
                <a:ext cx="0" cy="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24" name="Line 504"/>
              <p:cNvSpPr>
                <a:spLocks noChangeShapeType="1"/>
              </p:cNvSpPr>
              <p:nvPr/>
            </p:nvSpPr>
            <p:spPr bwMode="auto">
              <a:xfrm>
                <a:off x="742" y="1840"/>
                <a:ext cx="12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25" name="Line 505"/>
              <p:cNvSpPr>
                <a:spLocks noChangeShapeType="1"/>
              </p:cNvSpPr>
              <p:nvPr/>
            </p:nvSpPr>
            <p:spPr bwMode="auto">
              <a:xfrm>
                <a:off x="732" y="3724"/>
                <a:ext cx="13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26" name="Line 506"/>
              <p:cNvSpPr>
                <a:spLocks noChangeShapeType="1"/>
              </p:cNvSpPr>
              <p:nvPr/>
            </p:nvSpPr>
            <p:spPr bwMode="auto">
              <a:xfrm>
                <a:off x="873" y="3694"/>
                <a:ext cx="0" cy="8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27" name="Line 507"/>
              <p:cNvSpPr>
                <a:spLocks noChangeShapeType="1"/>
              </p:cNvSpPr>
              <p:nvPr/>
            </p:nvSpPr>
            <p:spPr bwMode="auto">
              <a:xfrm flipV="1">
                <a:off x="864" y="3714"/>
                <a:ext cx="4629" cy="1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828" name="Line 508"/>
              <p:cNvSpPr>
                <a:spLocks noChangeShapeType="1"/>
              </p:cNvSpPr>
              <p:nvPr/>
            </p:nvSpPr>
            <p:spPr bwMode="auto">
              <a:xfrm flipV="1">
                <a:off x="873" y="1843"/>
                <a:ext cx="0" cy="18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2829" name="Text Box 509"/>
            <p:cNvSpPr txBox="1">
              <a:spLocks noChangeArrowheads="1"/>
            </p:cNvSpPr>
            <p:nvPr/>
          </p:nvSpPr>
          <p:spPr bwMode="auto">
            <a:xfrm>
              <a:off x="4281" y="645"/>
              <a:ext cx="1165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800" b="0" dirty="0" err="1" smtClean="0"/>
                <a:t>Spectrum</a:t>
              </a:r>
              <a:r>
                <a:rPr lang="de-DE" sz="1800" b="0" dirty="0" smtClean="0"/>
                <a:t> </a:t>
              </a:r>
              <a:r>
                <a:rPr lang="de-DE" sz="1800" b="0" dirty="0"/>
                <a:t>(</a:t>
              </a:r>
              <a:r>
                <a:rPr lang="de-DE" sz="1800" b="0" i="1" dirty="0" err="1"/>
                <a:t>scan</a:t>
              </a:r>
              <a:r>
                <a:rPr lang="de-DE" sz="1800" b="0" dirty="0"/>
                <a:t>)</a:t>
              </a:r>
              <a:endParaRPr lang="en-US" sz="1800" b="0" dirty="0"/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DC0C6-E486-48DB-B9CE-6268CF8AB338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33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Spectrometry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2133600"/>
            <a:ext cx="2362200" cy="2246313"/>
            <a:chOff x="1728" y="1344"/>
            <a:chExt cx="1488" cy="1415"/>
          </a:xfrm>
        </p:grpSpPr>
        <p:sp>
          <p:nvSpPr>
            <p:cNvPr id="313348" name="Text Box 4"/>
            <p:cNvSpPr txBox="1">
              <a:spLocks noChangeArrowheads="1"/>
            </p:cNvSpPr>
            <p:nvPr/>
          </p:nvSpPr>
          <p:spPr bwMode="auto">
            <a:xfrm>
              <a:off x="1728" y="1693"/>
              <a:ext cx="1488" cy="1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2600" b="0" dirty="0" smtClean="0">
                  <a:solidFill>
                    <a:schemeClr val="tx1"/>
                  </a:solidFill>
                </a:rPr>
                <a:t>mass</a:t>
              </a:r>
              <a:endParaRPr lang="en-US" sz="2600" b="0" dirty="0">
                <a:solidFill>
                  <a:schemeClr val="tx1"/>
                </a:solidFill>
              </a:endParaRPr>
            </a:p>
            <a:p>
              <a:pPr algn="ctr"/>
              <a:r>
                <a:rPr lang="de-DE" sz="2600" b="0" dirty="0" err="1" smtClean="0">
                  <a:solidFill>
                    <a:schemeClr val="tx1"/>
                  </a:solidFill>
                </a:rPr>
                <a:t>spectrometry</a:t>
              </a:r>
              <a:endParaRPr lang="en-US" sz="2600" b="0" dirty="0">
                <a:solidFill>
                  <a:schemeClr val="tx1"/>
                </a:solidFill>
              </a:endParaRPr>
            </a:p>
            <a:p>
              <a:pPr algn="ctr"/>
              <a:endParaRPr lang="en-US" sz="1600" b="0" dirty="0">
                <a:solidFill>
                  <a:schemeClr val="tx1"/>
                </a:solidFill>
              </a:endParaRPr>
            </a:p>
            <a:p>
              <a:pPr algn="ctr"/>
              <a:r>
                <a:rPr lang="de-DE" sz="1800" b="0" dirty="0" err="1" smtClean="0">
                  <a:solidFill>
                    <a:schemeClr val="tx1"/>
                  </a:solidFill>
                </a:rPr>
                <a:t>measure</a:t>
              </a:r>
              <a:r>
                <a:rPr lang="de-DE" sz="1800" b="0" dirty="0" smtClean="0">
                  <a:solidFill>
                    <a:schemeClr val="tx1"/>
                  </a:solidFill>
                </a:rPr>
                <a:t> a </a:t>
              </a:r>
              <a:r>
                <a:rPr lang="de-DE" sz="1800" b="0" dirty="0" err="1" smtClean="0">
                  <a:solidFill>
                    <a:schemeClr val="tx1"/>
                  </a:solidFill>
                </a:rPr>
                <a:t>peptide‘s</a:t>
              </a:r>
              <a:r>
                <a:rPr lang="de-DE" sz="1800" b="0" dirty="0" smtClean="0">
                  <a:solidFill>
                    <a:schemeClr val="tx1"/>
                  </a:solidFill>
                </a:rPr>
                <a:t> </a:t>
              </a:r>
              <a:r>
                <a:rPr lang="de-DE" sz="1800" b="0" dirty="0" err="1" smtClean="0">
                  <a:solidFill>
                    <a:schemeClr val="tx1"/>
                  </a:solidFill>
                </a:rPr>
                <a:t>mass-to-charge</a:t>
              </a:r>
              <a:r>
                <a:rPr lang="de-DE" sz="1800" b="0" dirty="0" smtClean="0">
                  <a:solidFill>
                    <a:schemeClr val="tx1"/>
                  </a:solidFill>
                </a:rPr>
                <a:t> </a:t>
              </a:r>
              <a:r>
                <a:rPr lang="de-DE" sz="1800" b="0" dirty="0" err="1" smtClean="0">
                  <a:solidFill>
                    <a:schemeClr val="tx1"/>
                  </a:solidFill>
                </a:rPr>
                <a:t>ratio</a:t>
              </a:r>
              <a:endParaRPr 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313350" name="AutoShape 6"/>
            <p:cNvSpPr>
              <a:spLocks noChangeArrowheads="1"/>
            </p:cNvSpPr>
            <p:nvPr/>
          </p:nvSpPr>
          <p:spPr bwMode="auto">
            <a:xfrm>
              <a:off x="2165" y="1344"/>
              <a:ext cx="615" cy="24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49238" y="1162050"/>
            <a:ext cx="2470150" cy="3368675"/>
            <a:chOff x="157" y="732"/>
            <a:chExt cx="1556" cy="2122"/>
          </a:xfrm>
        </p:grpSpPr>
        <p:sp>
          <p:nvSpPr>
            <p:cNvPr id="313352" name="Freeform 8"/>
            <p:cNvSpPr>
              <a:spLocks/>
            </p:cNvSpPr>
            <p:nvPr/>
          </p:nvSpPr>
          <p:spPr bwMode="auto">
            <a:xfrm>
              <a:off x="313" y="732"/>
              <a:ext cx="567" cy="106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6" y="70"/>
                </a:cxn>
                <a:cxn ang="0">
                  <a:pos x="53" y="53"/>
                </a:cxn>
                <a:cxn ang="0">
                  <a:pos x="106" y="35"/>
                </a:cxn>
                <a:cxn ang="0">
                  <a:pos x="203" y="53"/>
                </a:cxn>
                <a:cxn ang="0">
                  <a:pos x="230" y="88"/>
                </a:cxn>
                <a:cxn ang="0">
                  <a:pos x="257" y="106"/>
                </a:cxn>
                <a:cxn ang="0">
                  <a:pos x="389" y="88"/>
                </a:cxn>
                <a:cxn ang="0">
                  <a:pos x="443" y="53"/>
                </a:cxn>
                <a:cxn ang="0">
                  <a:pos x="531" y="0"/>
                </a:cxn>
                <a:cxn ang="0">
                  <a:pos x="567" y="8"/>
                </a:cxn>
              </a:cxnLst>
              <a:rect l="0" t="0" r="r" b="b"/>
              <a:pathLst>
                <a:path w="567" h="106">
                  <a:moveTo>
                    <a:pt x="0" y="79"/>
                  </a:moveTo>
                  <a:cubicBezTo>
                    <a:pt x="9" y="76"/>
                    <a:pt x="18" y="74"/>
                    <a:pt x="26" y="70"/>
                  </a:cubicBezTo>
                  <a:cubicBezTo>
                    <a:pt x="36" y="65"/>
                    <a:pt x="43" y="57"/>
                    <a:pt x="53" y="53"/>
                  </a:cubicBezTo>
                  <a:cubicBezTo>
                    <a:pt x="70" y="46"/>
                    <a:pt x="106" y="35"/>
                    <a:pt x="106" y="35"/>
                  </a:cubicBezTo>
                  <a:cubicBezTo>
                    <a:pt x="139" y="39"/>
                    <a:pt x="178" y="32"/>
                    <a:pt x="203" y="53"/>
                  </a:cubicBezTo>
                  <a:cubicBezTo>
                    <a:pt x="214" y="62"/>
                    <a:pt x="219" y="78"/>
                    <a:pt x="230" y="88"/>
                  </a:cubicBezTo>
                  <a:cubicBezTo>
                    <a:pt x="238" y="96"/>
                    <a:pt x="248" y="100"/>
                    <a:pt x="257" y="106"/>
                  </a:cubicBezTo>
                  <a:cubicBezTo>
                    <a:pt x="260" y="106"/>
                    <a:pt x="362" y="101"/>
                    <a:pt x="389" y="88"/>
                  </a:cubicBezTo>
                  <a:cubicBezTo>
                    <a:pt x="408" y="78"/>
                    <a:pt x="443" y="53"/>
                    <a:pt x="443" y="53"/>
                  </a:cubicBezTo>
                  <a:cubicBezTo>
                    <a:pt x="469" y="12"/>
                    <a:pt x="483" y="9"/>
                    <a:pt x="531" y="0"/>
                  </a:cubicBezTo>
                  <a:cubicBezTo>
                    <a:pt x="543" y="3"/>
                    <a:pt x="567" y="8"/>
                    <a:pt x="567" y="8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53" name="Freeform 9"/>
            <p:cNvSpPr>
              <a:spLocks/>
            </p:cNvSpPr>
            <p:nvPr/>
          </p:nvSpPr>
          <p:spPr bwMode="auto">
            <a:xfrm>
              <a:off x="358" y="1764"/>
              <a:ext cx="806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54"/>
                </a:cxn>
                <a:cxn ang="0">
                  <a:pos x="151" y="107"/>
                </a:cxn>
                <a:cxn ang="0">
                  <a:pos x="204" y="142"/>
                </a:cxn>
                <a:cxn ang="0">
                  <a:pos x="346" y="133"/>
                </a:cxn>
                <a:cxn ang="0">
                  <a:pos x="461" y="63"/>
                </a:cxn>
                <a:cxn ang="0">
                  <a:pos x="541" y="45"/>
                </a:cxn>
                <a:cxn ang="0">
                  <a:pos x="691" y="107"/>
                </a:cxn>
                <a:cxn ang="0">
                  <a:pos x="806" y="169"/>
                </a:cxn>
              </a:cxnLst>
              <a:rect l="0" t="0" r="r" b="b"/>
              <a:pathLst>
                <a:path w="806" h="169">
                  <a:moveTo>
                    <a:pt x="0" y="0"/>
                  </a:moveTo>
                  <a:cubicBezTo>
                    <a:pt x="67" y="11"/>
                    <a:pt x="56" y="19"/>
                    <a:pt x="106" y="54"/>
                  </a:cubicBezTo>
                  <a:cubicBezTo>
                    <a:pt x="122" y="77"/>
                    <a:pt x="128" y="89"/>
                    <a:pt x="151" y="107"/>
                  </a:cubicBezTo>
                  <a:cubicBezTo>
                    <a:pt x="168" y="120"/>
                    <a:pt x="204" y="142"/>
                    <a:pt x="204" y="142"/>
                  </a:cubicBezTo>
                  <a:cubicBezTo>
                    <a:pt x="251" y="139"/>
                    <a:pt x="299" y="140"/>
                    <a:pt x="346" y="133"/>
                  </a:cubicBezTo>
                  <a:cubicBezTo>
                    <a:pt x="391" y="126"/>
                    <a:pt x="420" y="77"/>
                    <a:pt x="461" y="63"/>
                  </a:cubicBezTo>
                  <a:cubicBezTo>
                    <a:pt x="504" y="48"/>
                    <a:pt x="478" y="56"/>
                    <a:pt x="541" y="45"/>
                  </a:cubicBezTo>
                  <a:cubicBezTo>
                    <a:pt x="606" y="56"/>
                    <a:pt x="639" y="67"/>
                    <a:pt x="691" y="107"/>
                  </a:cubicBezTo>
                  <a:cubicBezTo>
                    <a:pt x="719" y="161"/>
                    <a:pt x="748" y="169"/>
                    <a:pt x="806" y="169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54" name="Freeform 10"/>
            <p:cNvSpPr>
              <a:spLocks/>
            </p:cNvSpPr>
            <p:nvPr/>
          </p:nvSpPr>
          <p:spPr bwMode="auto">
            <a:xfrm>
              <a:off x="475" y="1368"/>
              <a:ext cx="363" cy="13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98" y="1"/>
                </a:cxn>
                <a:cxn ang="0">
                  <a:pos x="222" y="80"/>
                </a:cxn>
                <a:cxn ang="0">
                  <a:pos x="363" y="89"/>
                </a:cxn>
              </a:cxnLst>
              <a:rect l="0" t="0" r="r" b="b"/>
              <a:pathLst>
                <a:path w="363" h="137">
                  <a:moveTo>
                    <a:pt x="0" y="45"/>
                  </a:moveTo>
                  <a:cubicBezTo>
                    <a:pt x="66" y="0"/>
                    <a:pt x="32" y="13"/>
                    <a:pt x="98" y="1"/>
                  </a:cubicBezTo>
                  <a:cubicBezTo>
                    <a:pt x="179" y="16"/>
                    <a:pt x="164" y="44"/>
                    <a:pt x="222" y="80"/>
                  </a:cubicBezTo>
                  <a:cubicBezTo>
                    <a:pt x="258" y="137"/>
                    <a:pt x="305" y="120"/>
                    <a:pt x="363" y="89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55" name="Freeform 11"/>
            <p:cNvSpPr>
              <a:spLocks/>
            </p:cNvSpPr>
            <p:nvPr/>
          </p:nvSpPr>
          <p:spPr bwMode="auto">
            <a:xfrm>
              <a:off x="1072" y="2492"/>
              <a:ext cx="567" cy="106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6" y="70"/>
                </a:cxn>
                <a:cxn ang="0">
                  <a:pos x="53" y="53"/>
                </a:cxn>
                <a:cxn ang="0">
                  <a:pos x="106" y="35"/>
                </a:cxn>
                <a:cxn ang="0">
                  <a:pos x="203" y="53"/>
                </a:cxn>
                <a:cxn ang="0">
                  <a:pos x="230" y="88"/>
                </a:cxn>
                <a:cxn ang="0">
                  <a:pos x="257" y="106"/>
                </a:cxn>
                <a:cxn ang="0">
                  <a:pos x="389" y="88"/>
                </a:cxn>
                <a:cxn ang="0">
                  <a:pos x="443" y="53"/>
                </a:cxn>
                <a:cxn ang="0">
                  <a:pos x="531" y="0"/>
                </a:cxn>
                <a:cxn ang="0">
                  <a:pos x="567" y="8"/>
                </a:cxn>
              </a:cxnLst>
              <a:rect l="0" t="0" r="r" b="b"/>
              <a:pathLst>
                <a:path w="567" h="106">
                  <a:moveTo>
                    <a:pt x="0" y="79"/>
                  </a:moveTo>
                  <a:cubicBezTo>
                    <a:pt x="9" y="76"/>
                    <a:pt x="18" y="74"/>
                    <a:pt x="26" y="70"/>
                  </a:cubicBezTo>
                  <a:cubicBezTo>
                    <a:pt x="36" y="65"/>
                    <a:pt x="43" y="57"/>
                    <a:pt x="53" y="53"/>
                  </a:cubicBezTo>
                  <a:cubicBezTo>
                    <a:pt x="70" y="46"/>
                    <a:pt x="106" y="35"/>
                    <a:pt x="106" y="35"/>
                  </a:cubicBezTo>
                  <a:cubicBezTo>
                    <a:pt x="139" y="39"/>
                    <a:pt x="178" y="32"/>
                    <a:pt x="203" y="53"/>
                  </a:cubicBezTo>
                  <a:cubicBezTo>
                    <a:pt x="214" y="62"/>
                    <a:pt x="219" y="78"/>
                    <a:pt x="230" y="88"/>
                  </a:cubicBezTo>
                  <a:cubicBezTo>
                    <a:pt x="238" y="96"/>
                    <a:pt x="248" y="100"/>
                    <a:pt x="257" y="106"/>
                  </a:cubicBezTo>
                  <a:cubicBezTo>
                    <a:pt x="260" y="106"/>
                    <a:pt x="362" y="101"/>
                    <a:pt x="389" y="88"/>
                  </a:cubicBezTo>
                  <a:cubicBezTo>
                    <a:pt x="408" y="78"/>
                    <a:pt x="443" y="53"/>
                    <a:pt x="443" y="53"/>
                  </a:cubicBezTo>
                  <a:cubicBezTo>
                    <a:pt x="469" y="12"/>
                    <a:pt x="483" y="9"/>
                    <a:pt x="531" y="0"/>
                  </a:cubicBezTo>
                  <a:cubicBezTo>
                    <a:pt x="543" y="3"/>
                    <a:pt x="567" y="8"/>
                    <a:pt x="567" y="8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56" name="Freeform 12"/>
            <p:cNvSpPr>
              <a:spLocks/>
            </p:cNvSpPr>
            <p:nvPr/>
          </p:nvSpPr>
          <p:spPr bwMode="auto">
            <a:xfrm>
              <a:off x="939" y="2289"/>
              <a:ext cx="567" cy="106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6" y="70"/>
                </a:cxn>
                <a:cxn ang="0">
                  <a:pos x="53" y="53"/>
                </a:cxn>
                <a:cxn ang="0">
                  <a:pos x="106" y="35"/>
                </a:cxn>
                <a:cxn ang="0">
                  <a:pos x="203" y="53"/>
                </a:cxn>
                <a:cxn ang="0">
                  <a:pos x="230" y="88"/>
                </a:cxn>
                <a:cxn ang="0">
                  <a:pos x="257" y="106"/>
                </a:cxn>
                <a:cxn ang="0">
                  <a:pos x="389" y="88"/>
                </a:cxn>
                <a:cxn ang="0">
                  <a:pos x="443" y="53"/>
                </a:cxn>
                <a:cxn ang="0">
                  <a:pos x="531" y="0"/>
                </a:cxn>
                <a:cxn ang="0">
                  <a:pos x="567" y="8"/>
                </a:cxn>
              </a:cxnLst>
              <a:rect l="0" t="0" r="r" b="b"/>
              <a:pathLst>
                <a:path w="567" h="106">
                  <a:moveTo>
                    <a:pt x="0" y="79"/>
                  </a:moveTo>
                  <a:cubicBezTo>
                    <a:pt x="9" y="76"/>
                    <a:pt x="18" y="74"/>
                    <a:pt x="26" y="70"/>
                  </a:cubicBezTo>
                  <a:cubicBezTo>
                    <a:pt x="36" y="65"/>
                    <a:pt x="43" y="57"/>
                    <a:pt x="53" y="53"/>
                  </a:cubicBezTo>
                  <a:cubicBezTo>
                    <a:pt x="70" y="46"/>
                    <a:pt x="106" y="35"/>
                    <a:pt x="106" y="35"/>
                  </a:cubicBezTo>
                  <a:cubicBezTo>
                    <a:pt x="139" y="39"/>
                    <a:pt x="178" y="32"/>
                    <a:pt x="203" y="53"/>
                  </a:cubicBezTo>
                  <a:cubicBezTo>
                    <a:pt x="214" y="62"/>
                    <a:pt x="219" y="78"/>
                    <a:pt x="230" y="88"/>
                  </a:cubicBezTo>
                  <a:cubicBezTo>
                    <a:pt x="238" y="96"/>
                    <a:pt x="248" y="100"/>
                    <a:pt x="257" y="106"/>
                  </a:cubicBezTo>
                  <a:cubicBezTo>
                    <a:pt x="260" y="106"/>
                    <a:pt x="362" y="101"/>
                    <a:pt x="389" y="88"/>
                  </a:cubicBezTo>
                  <a:cubicBezTo>
                    <a:pt x="408" y="78"/>
                    <a:pt x="443" y="53"/>
                    <a:pt x="443" y="53"/>
                  </a:cubicBezTo>
                  <a:cubicBezTo>
                    <a:pt x="469" y="12"/>
                    <a:pt x="483" y="9"/>
                    <a:pt x="531" y="0"/>
                  </a:cubicBezTo>
                  <a:cubicBezTo>
                    <a:pt x="543" y="3"/>
                    <a:pt x="567" y="8"/>
                    <a:pt x="567" y="8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57" name="Freeform 13"/>
            <p:cNvSpPr>
              <a:spLocks/>
            </p:cNvSpPr>
            <p:nvPr/>
          </p:nvSpPr>
          <p:spPr bwMode="auto">
            <a:xfrm>
              <a:off x="1066" y="1312"/>
              <a:ext cx="567" cy="106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26" y="70"/>
                </a:cxn>
                <a:cxn ang="0">
                  <a:pos x="53" y="53"/>
                </a:cxn>
                <a:cxn ang="0">
                  <a:pos x="106" y="35"/>
                </a:cxn>
                <a:cxn ang="0">
                  <a:pos x="203" y="53"/>
                </a:cxn>
                <a:cxn ang="0">
                  <a:pos x="230" y="88"/>
                </a:cxn>
                <a:cxn ang="0">
                  <a:pos x="257" y="106"/>
                </a:cxn>
                <a:cxn ang="0">
                  <a:pos x="389" y="88"/>
                </a:cxn>
                <a:cxn ang="0">
                  <a:pos x="443" y="53"/>
                </a:cxn>
                <a:cxn ang="0">
                  <a:pos x="531" y="0"/>
                </a:cxn>
                <a:cxn ang="0">
                  <a:pos x="567" y="8"/>
                </a:cxn>
              </a:cxnLst>
              <a:rect l="0" t="0" r="r" b="b"/>
              <a:pathLst>
                <a:path w="567" h="106">
                  <a:moveTo>
                    <a:pt x="0" y="79"/>
                  </a:moveTo>
                  <a:cubicBezTo>
                    <a:pt x="9" y="76"/>
                    <a:pt x="18" y="74"/>
                    <a:pt x="26" y="70"/>
                  </a:cubicBezTo>
                  <a:cubicBezTo>
                    <a:pt x="36" y="65"/>
                    <a:pt x="43" y="57"/>
                    <a:pt x="53" y="53"/>
                  </a:cubicBezTo>
                  <a:cubicBezTo>
                    <a:pt x="70" y="46"/>
                    <a:pt x="106" y="35"/>
                    <a:pt x="106" y="35"/>
                  </a:cubicBezTo>
                  <a:cubicBezTo>
                    <a:pt x="139" y="39"/>
                    <a:pt x="178" y="32"/>
                    <a:pt x="203" y="53"/>
                  </a:cubicBezTo>
                  <a:cubicBezTo>
                    <a:pt x="214" y="62"/>
                    <a:pt x="219" y="78"/>
                    <a:pt x="230" y="88"/>
                  </a:cubicBezTo>
                  <a:cubicBezTo>
                    <a:pt x="238" y="96"/>
                    <a:pt x="248" y="100"/>
                    <a:pt x="257" y="106"/>
                  </a:cubicBezTo>
                  <a:cubicBezTo>
                    <a:pt x="260" y="106"/>
                    <a:pt x="362" y="101"/>
                    <a:pt x="389" y="88"/>
                  </a:cubicBezTo>
                  <a:cubicBezTo>
                    <a:pt x="408" y="78"/>
                    <a:pt x="443" y="53"/>
                    <a:pt x="443" y="53"/>
                  </a:cubicBezTo>
                  <a:cubicBezTo>
                    <a:pt x="469" y="12"/>
                    <a:pt x="483" y="9"/>
                    <a:pt x="531" y="0"/>
                  </a:cubicBezTo>
                  <a:cubicBezTo>
                    <a:pt x="543" y="3"/>
                    <a:pt x="567" y="8"/>
                    <a:pt x="567" y="8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58" name="Freeform 14"/>
            <p:cNvSpPr>
              <a:spLocks/>
            </p:cNvSpPr>
            <p:nvPr/>
          </p:nvSpPr>
          <p:spPr bwMode="auto">
            <a:xfrm>
              <a:off x="1115" y="1756"/>
              <a:ext cx="363" cy="13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98" y="1"/>
                </a:cxn>
                <a:cxn ang="0">
                  <a:pos x="222" y="80"/>
                </a:cxn>
                <a:cxn ang="0">
                  <a:pos x="363" y="89"/>
                </a:cxn>
              </a:cxnLst>
              <a:rect l="0" t="0" r="r" b="b"/>
              <a:pathLst>
                <a:path w="363" h="137">
                  <a:moveTo>
                    <a:pt x="0" y="45"/>
                  </a:moveTo>
                  <a:cubicBezTo>
                    <a:pt x="66" y="0"/>
                    <a:pt x="32" y="13"/>
                    <a:pt x="98" y="1"/>
                  </a:cubicBezTo>
                  <a:cubicBezTo>
                    <a:pt x="179" y="16"/>
                    <a:pt x="164" y="44"/>
                    <a:pt x="222" y="80"/>
                  </a:cubicBezTo>
                  <a:cubicBezTo>
                    <a:pt x="258" y="137"/>
                    <a:pt x="305" y="120"/>
                    <a:pt x="363" y="89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59" name="Freeform 15"/>
            <p:cNvSpPr>
              <a:spLocks/>
            </p:cNvSpPr>
            <p:nvPr/>
          </p:nvSpPr>
          <p:spPr bwMode="auto">
            <a:xfrm>
              <a:off x="225" y="1544"/>
              <a:ext cx="363" cy="13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98" y="1"/>
                </a:cxn>
                <a:cxn ang="0">
                  <a:pos x="222" y="80"/>
                </a:cxn>
                <a:cxn ang="0">
                  <a:pos x="363" y="89"/>
                </a:cxn>
              </a:cxnLst>
              <a:rect l="0" t="0" r="r" b="b"/>
              <a:pathLst>
                <a:path w="363" h="137">
                  <a:moveTo>
                    <a:pt x="0" y="45"/>
                  </a:moveTo>
                  <a:cubicBezTo>
                    <a:pt x="66" y="0"/>
                    <a:pt x="32" y="13"/>
                    <a:pt x="98" y="1"/>
                  </a:cubicBezTo>
                  <a:cubicBezTo>
                    <a:pt x="179" y="16"/>
                    <a:pt x="164" y="44"/>
                    <a:pt x="222" y="80"/>
                  </a:cubicBezTo>
                  <a:cubicBezTo>
                    <a:pt x="258" y="137"/>
                    <a:pt x="305" y="120"/>
                    <a:pt x="363" y="89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60" name="Freeform 16"/>
            <p:cNvSpPr>
              <a:spLocks/>
            </p:cNvSpPr>
            <p:nvPr/>
          </p:nvSpPr>
          <p:spPr bwMode="auto">
            <a:xfrm>
              <a:off x="1323" y="2075"/>
              <a:ext cx="363" cy="13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98" y="1"/>
                </a:cxn>
                <a:cxn ang="0">
                  <a:pos x="222" y="80"/>
                </a:cxn>
                <a:cxn ang="0">
                  <a:pos x="363" y="89"/>
                </a:cxn>
              </a:cxnLst>
              <a:rect l="0" t="0" r="r" b="b"/>
              <a:pathLst>
                <a:path w="363" h="137">
                  <a:moveTo>
                    <a:pt x="0" y="45"/>
                  </a:moveTo>
                  <a:cubicBezTo>
                    <a:pt x="66" y="0"/>
                    <a:pt x="32" y="13"/>
                    <a:pt x="98" y="1"/>
                  </a:cubicBezTo>
                  <a:cubicBezTo>
                    <a:pt x="179" y="16"/>
                    <a:pt x="164" y="44"/>
                    <a:pt x="222" y="80"/>
                  </a:cubicBezTo>
                  <a:cubicBezTo>
                    <a:pt x="258" y="137"/>
                    <a:pt x="305" y="120"/>
                    <a:pt x="363" y="89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61" name="Freeform 17"/>
            <p:cNvSpPr>
              <a:spLocks/>
            </p:cNvSpPr>
            <p:nvPr/>
          </p:nvSpPr>
          <p:spPr bwMode="auto">
            <a:xfrm>
              <a:off x="410" y="2399"/>
              <a:ext cx="363" cy="13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98" y="1"/>
                </a:cxn>
                <a:cxn ang="0">
                  <a:pos x="222" y="80"/>
                </a:cxn>
                <a:cxn ang="0">
                  <a:pos x="363" y="89"/>
                </a:cxn>
              </a:cxnLst>
              <a:rect l="0" t="0" r="r" b="b"/>
              <a:pathLst>
                <a:path w="363" h="137">
                  <a:moveTo>
                    <a:pt x="0" y="45"/>
                  </a:moveTo>
                  <a:cubicBezTo>
                    <a:pt x="66" y="0"/>
                    <a:pt x="32" y="13"/>
                    <a:pt x="98" y="1"/>
                  </a:cubicBezTo>
                  <a:cubicBezTo>
                    <a:pt x="179" y="16"/>
                    <a:pt x="164" y="44"/>
                    <a:pt x="222" y="80"/>
                  </a:cubicBezTo>
                  <a:cubicBezTo>
                    <a:pt x="258" y="137"/>
                    <a:pt x="305" y="120"/>
                    <a:pt x="363" y="89"/>
                  </a:cubicBezTo>
                </a:path>
              </a:pathLst>
            </a:custGeom>
            <a:noFill/>
            <a:ln w="381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62" name="Freeform 18"/>
            <p:cNvSpPr>
              <a:spLocks/>
            </p:cNvSpPr>
            <p:nvPr/>
          </p:nvSpPr>
          <p:spPr bwMode="auto">
            <a:xfrm>
              <a:off x="715" y="1024"/>
              <a:ext cx="806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54"/>
                </a:cxn>
                <a:cxn ang="0">
                  <a:pos x="151" y="107"/>
                </a:cxn>
                <a:cxn ang="0">
                  <a:pos x="204" y="142"/>
                </a:cxn>
                <a:cxn ang="0">
                  <a:pos x="346" y="133"/>
                </a:cxn>
                <a:cxn ang="0">
                  <a:pos x="461" y="63"/>
                </a:cxn>
                <a:cxn ang="0">
                  <a:pos x="541" y="45"/>
                </a:cxn>
                <a:cxn ang="0">
                  <a:pos x="691" y="107"/>
                </a:cxn>
                <a:cxn ang="0">
                  <a:pos x="806" y="169"/>
                </a:cxn>
              </a:cxnLst>
              <a:rect l="0" t="0" r="r" b="b"/>
              <a:pathLst>
                <a:path w="806" h="169">
                  <a:moveTo>
                    <a:pt x="0" y="0"/>
                  </a:moveTo>
                  <a:cubicBezTo>
                    <a:pt x="67" y="11"/>
                    <a:pt x="56" y="19"/>
                    <a:pt x="106" y="54"/>
                  </a:cubicBezTo>
                  <a:cubicBezTo>
                    <a:pt x="122" y="77"/>
                    <a:pt x="128" y="89"/>
                    <a:pt x="151" y="107"/>
                  </a:cubicBezTo>
                  <a:cubicBezTo>
                    <a:pt x="168" y="120"/>
                    <a:pt x="204" y="142"/>
                    <a:pt x="204" y="142"/>
                  </a:cubicBezTo>
                  <a:cubicBezTo>
                    <a:pt x="251" y="139"/>
                    <a:pt x="299" y="140"/>
                    <a:pt x="346" y="133"/>
                  </a:cubicBezTo>
                  <a:cubicBezTo>
                    <a:pt x="391" y="126"/>
                    <a:pt x="420" y="77"/>
                    <a:pt x="461" y="63"/>
                  </a:cubicBezTo>
                  <a:cubicBezTo>
                    <a:pt x="504" y="48"/>
                    <a:pt x="478" y="56"/>
                    <a:pt x="541" y="45"/>
                  </a:cubicBezTo>
                  <a:cubicBezTo>
                    <a:pt x="606" y="56"/>
                    <a:pt x="639" y="67"/>
                    <a:pt x="691" y="107"/>
                  </a:cubicBezTo>
                  <a:cubicBezTo>
                    <a:pt x="719" y="161"/>
                    <a:pt x="748" y="169"/>
                    <a:pt x="806" y="169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63" name="Freeform 19"/>
            <p:cNvSpPr>
              <a:spLocks/>
            </p:cNvSpPr>
            <p:nvPr/>
          </p:nvSpPr>
          <p:spPr bwMode="auto">
            <a:xfrm>
              <a:off x="297" y="2003"/>
              <a:ext cx="806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54"/>
                </a:cxn>
                <a:cxn ang="0">
                  <a:pos x="151" y="107"/>
                </a:cxn>
                <a:cxn ang="0">
                  <a:pos x="204" y="142"/>
                </a:cxn>
                <a:cxn ang="0">
                  <a:pos x="346" y="133"/>
                </a:cxn>
                <a:cxn ang="0">
                  <a:pos x="461" y="63"/>
                </a:cxn>
                <a:cxn ang="0">
                  <a:pos x="541" y="45"/>
                </a:cxn>
                <a:cxn ang="0">
                  <a:pos x="691" y="107"/>
                </a:cxn>
                <a:cxn ang="0">
                  <a:pos x="806" y="169"/>
                </a:cxn>
              </a:cxnLst>
              <a:rect l="0" t="0" r="r" b="b"/>
              <a:pathLst>
                <a:path w="806" h="169">
                  <a:moveTo>
                    <a:pt x="0" y="0"/>
                  </a:moveTo>
                  <a:cubicBezTo>
                    <a:pt x="67" y="11"/>
                    <a:pt x="56" y="19"/>
                    <a:pt x="106" y="54"/>
                  </a:cubicBezTo>
                  <a:cubicBezTo>
                    <a:pt x="122" y="77"/>
                    <a:pt x="128" y="89"/>
                    <a:pt x="151" y="107"/>
                  </a:cubicBezTo>
                  <a:cubicBezTo>
                    <a:pt x="168" y="120"/>
                    <a:pt x="204" y="142"/>
                    <a:pt x="204" y="142"/>
                  </a:cubicBezTo>
                  <a:cubicBezTo>
                    <a:pt x="251" y="139"/>
                    <a:pt x="299" y="140"/>
                    <a:pt x="346" y="133"/>
                  </a:cubicBezTo>
                  <a:cubicBezTo>
                    <a:pt x="391" y="126"/>
                    <a:pt x="420" y="77"/>
                    <a:pt x="461" y="63"/>
                  </a:cubicBezTo>
                  <a:cubicBezTo>
                    <a:pt x="504" y="48"/>
                    <a:pt x="478" y="56"/>
                    <a:pt x="541" y="45"/>
                  </a:cubicBezTo>
                  <a:cubicBezTo>
                    <a:pt x="606" y="56"/>
                    <a:pt x="639" y="67"/>
                    <a:pt x="691" y="107"/>
                  </a:cubicBezTo>
                  <a:cubicBezTo>
                    <a:pt x="719" y="161"/>
                    <a:pt x="748" y="169"/>
                    <a:pt x="806" y="169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64" name="Freeform 20"/>
            <p:cNvSpPr>
              <a:spLocks/>
            </p:cNvSpPr>
            <p:nvPr/>
          </p:nvSpPr>
          <p:spPr bwMode="auto">
            <a:xfrm>
              <a:off x="907" y="1460"/>
              <a:ext cx="806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54"/>
                </a:cxn>
                <a:cxn ang="0">
                  <a:pos x="151" y="107"/>
                </a:cxn>
                <a:cxn ang="0">
                  <a:pos x="204" y="142"/>
                </a:cxn>
                <a:cxn ang="0">
                  <a:pos x="346" y="133"/>
                </a:cxn>
                <a:cxn ang="0">
                  <a:pos x="461" y="63"/>
                </a:cxn>
                <a:cxn ang="0">
                  <a:pos x="541" y="45"/>
                </a:cxn>
                <a:cxn ang="0">
                  <a:pos x="691" y="107"/>
                </a:cxn>
                <a:cxn ang="0">
                  <a:pos x="806" y="169"/>
                </a:cxn>
              </a:cxnLst>
              <a:rect l="0" t="0" r="r" b="b"/>
              <a:pathLst>
                <a:path w="806" h="169">
                  <a:moveTo>
                    <a:pt x="0" y="0"/>
                  </a:moveTo>
                  <a:cubicBezTo>
                    <a:pt x="67" y="11"/>
                    <a:pt x="56" y="19"/>
                    <a:pt x="106" y="54"/>
                  </a:cubicBezTo>
                  <a:cubicBezTo>
                    <a:pt x="122" y="77"/>
                    <a:pt x="128" y="89"/>
                    <a:pt x="151" y="107"/>
                  </a:cubicBezTo>
                  <a:cubicBezTo>
                    <a:pt x="168" y="120"/>
                    <a:pt x="204" y="142"/>
                    <a:pt x="204" y="142"/>
                  </a:cubicBezTo>
                  <a:cubicBezTo>
                    <a:pt x="251" y="139"/>
                    <a:pt x="299" y="140"/>
                    <a:pt x="346" y="133"/>
                  </a:cubicBezTo>
                  <a:cubicBezTo>
                    <a:pt x="391" y="126"/>
                    <a:pt x="420" y="77"/>
                    <a:pt x="461" y="63"/>
                  </a:cubicBezTo>
                  <a:cubicBezTo>
                    <a:pt x="504" y="48"/>
                    <a:pt x="478" y="56"/>
                    <a:pt x="541" y="45"/>
                  </a:cubicBezTo>
                  <a:cubicBezTo>
                    <a:pt x="606" y="56"/>
                    <a:pt x="639" y="67"/>
                    <a:pt x="691" y="107"/>
                  </a:cubicBezTo>
                  <a:cubicBezTo>
                    <a:pt x="719" y="161"/>
                    <a:pt x="748" y="169"/>
                    <a:pt x="806" y="169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65" name="Freeform 21"/>
            <p:cNvSpPr>
              <a:spLocks/>
            </p:cNvSpPr>
            <p:nvPr/>
          </p:nvSpPr>
          <p:spPr bwMode="auto">
            <a:xfrm>
              <a:off x="157" y="1107"/>
              <a:ext cx="806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54"/>
                </a:cxn>
                <a:cxn ang="0">
                  <a:pos x="151" y="107"/>
                </a:cxn>
                <a:cxn ang="0">
                  <a:pos x="204" y="142"/>
                </a:cxn>
                <a:cxn ang="0">
                  <a:pos x="346" y="133"/>
                </a:cxn>
                <a:cxn ang="0">
                  <a:pos x="461" y="63"/>
                </a:cxn>
                <a:cxn ang="0">
                  <a:pos x="541" y="45"/>
                </a:cxn>
                <a:cxn ang="0">
                  <a:pos x="691" y="107"/>
                </a:cxn>
                <a:cxn ang="0">
                  <a:pos x="806" y="169"/>
                </a:cxn>
              </a:cxnLst>
              <a:rect l="0" t="0" r="r" b="b"/>
              <a:pathLst>
                <a:path w="806" h="169">
                  <a:moveTo>
                    <a:pt x="0" y="0"/>
                  </a:moveTo>
                  <a:cubicBezTo>
                    <a:pt x="67" y="11"/>
                    <a:pt x="56" y="19"/>
                    <a:pt x="106" y="54"/>
                  </a:cubicBezTo>
                  <a:cubicBezTo>
                    <a:pt x="122" y="77"/>
                    <a:pt x="128" y="89"/>
                    <a:pt x="151" y="107"/>
                  </a:cubicBezTo>
                  <a:cubicBezTo>
                    <a:pt x="168" y="120"/>
                    <a:pt x="204" y="142"/>
                    <a:pt x="204" y="142"/>
                  </a:cubicBezTo>
                  <a:cubicBezTo>
                    <a:pt x="251" y="139"/>
                    <a:pt x="299" y="140"/>
                    <a:pt x="346" y="133"/>
                  </a:cubicBezTo>
                  <a:cubicBezTo>
                    <a:pt x="391" y="126"/>
                    <a:pt x="420" y="77"/>
                    <a:pt x="461" y="63"/>
                  </a:cubicBezTo>
                  <a:cubicBezTo>
                    <a:pt x="504" y="48"/>
                    <a:pt x="478" y="56"/>
                    <a:pt x="541" y="45"/>
                  </a:cubicBezTo>
                  <a:cubicBezTo>
                    <a:pt x="606" y="56"/>
                    <a:pt x="639" y="67"/>
                    <a:pt x="691" y="107"/>
                  </a:cubicBezTo>
                  <a:cubicBezTo>
                    <a:pt x="719" y="161"/>
                    <a:pt x="748" y="169"/>
                    <a:pt x="806" y="169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66" name="Freeform 22"/>
            <p:cNvSpPr>
              <a:spLocks/>
            </p:cNvSpPr>
            <p:nvPr/>
          </p:nvSpPr>
          <p:spPr bwMode="auto">
            <a:xfrm>
              <a:off x="563" y="2685"/>
              <a:ext cx="806" cy="1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6" y="54"/>
                </a:cxn>
                <a:cxn ang="0">
                  <a:pos x="151" y="107"/>
                </a:cxn>
                <a:cxn ang="0">
                  <a:pos x="204" y="142"/>
                </a:cxn>
                <a:cxn ang="0">
                  <a:pos x="346" y="133"/>
                </a:cxn>
                <a:cxn ang="0">
                  <a:pos x="461" y="63"/>
                </a:cxn>
                <a:cxn ang="0">
                  <a:pos x="541" y="45"/>
                </a:cxn>
                <a:cxn ang="0">
                  <a:pos x="691" y="107"/>
                </a:cxn>
                <a:cxn ang="0">
                  <a:pos x="806" y="169"/>
                </a:cxn>
              </a:cxnLst>
              <a:rect l="0" t="0" r="r" b="b"/>
              <a:pathLst>
                <a:path w="806" h="169">
                  <a:moveTo>
                    <a:pt x="0" y="0"/>
                  </a:moveTo>
                  <a:cubicBezTo>
                    <a:pt x="67" y="11"/>
                    <a:pt x="56" y="19"/>
                    <a:pt x="106" y="54"/>
                  </a:cubicBezTo>
                  <a:cubicBezTo>
                    <a:pt x="122" y="77"/>
                    <a:pt x="128" y="89"/>
                    <a:pt x="151" y="107"/>
                  </a:cubicBezTo>
                  <a:cubicBezTo>
                    <a:pt x="168" y="120"/>
                    <a:pt x="204" y="142"/>
                    <a:pt x="204" y="142"/>
                  </a:cubicBezTo>
                  <a:cubicBezTo>
                    <a:pt x="251" y="139"/>
                    <a:pt x="299" y="140"/>
                    <a:pt x="346" y="133"/>
                  </a:cubicBezTo>
                  <a:cubicBezTo>
                    <a:pt x="391" y="126"/>
                    <a:pt x="420" y="77"/>
                    <a:pt x="461" y="63"/>
                  </a:cubicBezTo>
                  <a:cubicBezTo>
                    <a:pt x="504" y="48"/>
                    <a:pt x="478" y="56"/>
                    <a:pt x="541" y="45"/>
                  </a:cubicBezTo>
                  <a:cubicBezTo>
                    <a:pt x="606" y="56"/>
                    <a:pt x="639" y="67"/>
                    <a:pt x="691" y="107"/>
                  </a:cubicBezTo>
                  <a:cubicBezTo>
                    <a:pt x="719" y="161"/>
                    <a:pt x="748" y="169"/>
                    <a:pt x="806" y="169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67" name="Freeform 23"/>
            <p:cNvSpPr>
              <a:spLocks/>
            </p:cNvSpPr>
            <p:nvPr/>
          </p:nvSpPr>
          <p:spPr bwMode="auto">
            <a:xfrm>
              <a:off x="813" y="963"/>
              <a:ext cx="346" cy="44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1" y="9"/>
                </a:cxn>
                <a:cxn ang="0">
                  <a:pos x="231" y="44"/>
                </a:cxn>
                <a:cxn ang="0">
                  <a:pos x="319" y="35"/>
                </a:cxn>
                <a:cxn ang="0">
                  <a:pos x="346" y="18"/>
                </a:cxn>
              </a:cxnLst>
              <a:rect l="0" t="0" r="r" b="b"/>
              <a:pathLst>
                <a:path w="346" h="44">
                  <a:moveTo>
                    <a:pt x="0" y="18"/>
                  </a:moveTo>
                  <a:cubicBezTo>
                    <a:pt x="67" y="7"/>
                    <a:pt x="80" y="0"/>
                    <a:pt x="151" y="9"/>
                  </a:cubicBezTo>
                  <a:cubicBezTo>
                    <a:pt x="214" y="30"/>
                    <a:pt x="188" y="17"/>
                    <a:pt x="231" y="44"/>
                  </a:cubicBezTo>
                  <a:cubicBezTo>
                    <a:pt x="260" y="41"/>
                    <a:pt x="290" y="42"/>
                    <a:pt x="319" y="35"/>
                  </a:cubicBezTo>
                  <a:cubicBezTo>
                    <a:pt x="329" y="33"/>
                    <a:pt x="346" y="18"/>
                    <a:pt x="346" y="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68" name="Freeform 24"/>
            <p:cNvSpPr>
              <a:spLocks/>
            </p:cNvSpPr>
            <p:nvPr/>
          </p:nvSpPr>
          <p:spPr bwMode="auto">
            <a:xfrm>
              <a:off x="1358" y="1659"/>
              <a:ext cx="346" cy="44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1" y="9"/>
                </a:cxn>
                <a:cxn ang="0">
                  <a:pos x="231" y="44"/>
                </a:cxn>
                <a:cxn ang="0">
                  <a:pos x="319" y="35"/>
                </a:cxn>
                <a:cxn ang="0">
                  <a:pos x="346" y="18"/>
                </a:cxn>
              </a:cxnLst>
              <a:rect l="0" t="0" r="r" b="b"/>
              <a:pathLst>
                <a:path w="346" h="44">
                  <a:moveTo>
                    <a:pt x="0" y="18"/>
                  </a:moveTo>
                  <a:cubicBezTo>
                    <a:pt x="67" y="7"/>
                    <a:pt x="80" y="0"/>
                    <a:pt x="151" y="9"/>
                  </a:cubicBezTo>
                  <a:cubicBezTo>
                    <a:pt x="214" y="30"/>
                    <a:pt x="188" y="17"/>
                    <a:pt x="231" y="44"/>
                  </a:cubicBezTo>
                  <a:cubicBezTo>
                    <a:pt x="260" y="41"/>
                    <a:pt x="290" y="42"/>
                    <a:pt x="319" y="35"/>
                  </a:cubicBezTo>
                  <a:cubicBezTo>
                    <a:pt x="329" y="33"/>
                    <a:pt x="346" y="18"/>
                    <a:pt x="346" y="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69" name="Freeform 25"/>
            <p:cNvSpPr>
              <a:spLocks/>
            </p:cNvSpPr>
            <p:nvPr/>
          </p:nvSpPr>
          <p:spPr bwMode="auto">
            <a:xfrm>
              <a:off x="437" y="990"/>
              <a:ext cx="346" cy="44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1" y="9"/>
                </a:cxn>
                <a:cxn ang="0">
                  <a:pos x="231" y="44"/>
                </a:cxn>
                <a:cxn ang="0">
                  <a:pos x="319" y="35"/>
                </a:cxn>
                <a:cxn ang="0">
                  <a:pos x="346" y="18"/>
                </a:cxn>
              </a:cxnLst>
              <a:rect l="0" t="0" r="r" b="b"/>
              <a:pathLst>
                <a:path w="346" h="44">
                  <a:moveTo>
                    <a:pt x="0" y="18"/>
                  </a:moveTo>
                  <a:cubicBezTo>
                    <a:pt x="67" y="7"/>
                    <a:pt x="80" y="0"/>
                    <a:pt x="151" y="9"/>
                  </a:cubicBezTo>
                  <a:cubicBezTo>
                    <a:pt x="214" y="30"/>
                    <a:pt x="188" y="17"/>
                    <a:pt x="231" y="44"/>
                  </a:cubicBezTo>
                  <a:cubicBezTo>
                    <a:pt x="260" y="41"/>
                    <a:pt x="290" y="42"/>
                    <a:pt x="319" y="35"/>
                  </a:cubicBezTo>
                  <a:cubicBezTo>
                    <a:pt x="329" y="33"/>
                    <a:pt x="346" y="18"/>
                    <a:pt x="346" y="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70" name="Freeform 26"/>
            <p:cNvSpPr>
              <a:spLocks/>
            </p:cNvSpPr>
            <p:nvPr/>
          </p:nvSpPr>
          <p:spPr bwMode="auto">
            <a:xfrm>
              <a:off x="572" y="2609"/>
              <a:ext cx="346" cy="44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1" y="9"/>
                </a:cxn>
                <a:cxn ang="0">
                  <a:pos x="231" y="44"/>
                </a:cxn>
                <a:cxn ang="0">
                  <a:pos x="319" y="35"/>
                </a:cxn>
                <a:cxn ang="0">
                  <a:pos x="346" y="18"/>
                </a:cxn>
              </a:cxnLst>
              <a:rect l="0" t="0" r="r" b="b"/>
              <a:pathLst>
                <a:path w="346" h="44">
                  <a:moveTo>
                    <a:pt x="0" y="18"/>
                  </a:moveTo>
                  <a:cubicBezTo>
                    <a:pt x="67" y="7"/>
                    <a:pt x="80" y="0"/>
                    <a:pt x="151" y="9"/>
                  </a:cubicBezTo>
                  <a:cubicBezTo>
                    <a:pt x="214" y="30"/>
                    <a:pt x="188" y="17"/>
                    <a:pt x="231" y="44"/>
                  </a:cubicBezTo>
                  <a:cubicBezTo>
                    <a:pt x="260" y="41"/>
                    <a:pt x="290" y="42"/>
                    <a:pt x="319" y="35"/>
                  </a:cubicBezTo>
                  <a:cubicBezTo>
                    <a:pt x="329" y="33"/>
                    <a:pt x="346" y="18"/>
                    <a:pt x="346" y="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71" name="Freeform 27"/>
            <p:cNvSpPr>
              <a:spLocks/>
            </p:cNvSpPr>
            <p:nvPr/>
          </p:nvSpPr>
          <p:spPr bwMode="auto">
            <a:xfrm>
              <a:off x="582" y="1584"/>
              <a:ext cx="346" cy="44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1" y="9"/>
                </a:cxn>
                <a:cxn ang="0">
                  <a:pos x="231" y="44"/>
                </a:cxn>
                <a:cxn ang="0">
                  <a:pos x="319" y="35"/>
                </a:cxn>
                <a:cxn ang="0">
                  <a:pos x="346" y="18"/>
                </a:cxn>
              </a:cxnLst>
              <a:rect l="0" t="0" r="r" b="b"/>
              <a:pathLst>
                <a:path w="346" h="44">
                  <a:moveTo>
                    <a:pt x="0" y="18"/>
                  </a:moveTo>
                  <a:cubicBezTo>
                    <a:pt x="67" y="7"/>
                    <a:pt x="80" y="0"/>
                    <a:pt x="151" y="9"/>
                  </a:cubicBezTo>
                  <a:cubicBezTo>
                    <a:pt x="214" y="30"/>
                    <a:pt x="188" y="17"/>
                    <a:pt x="231" y="44"/>
                  </a:cubicBezTo>
                  <a:cubicBezTo>
                    <a:pt x="260" y="41"/>
                    <a:pt x="290" y="42"/>
                    <a:pt x="319" y="35"/>
                  </a:cubicBezTo>
                  <a:cubicBezTo>
                    <a:pt x="329" y="33"/>
                    <a:pt x="346" y="18"/>
                    <a:pt x="346" y="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72" name="Freeform 28"/>
            <p:cNvSpPr>
              <a:spLocks/>
            </p:cNvSpPr>
            <p:nvPr/>
          </p:nvSpPr>
          <p:spPr bwMode="auto">
            <a:xfrm>
              <a:off x="993" y="1255"/>
              <a:ext cx="346" cy="44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1" y="9"/>
                </a:cxn>
                <a:cxn ang="0">
                  <a:pos x="231" y="44"/>
                </a:cxn>
                <a:cxn ang="0">
                  <a:pos x="319" y="35"/>
                </a:cxn>
                <a:cxn ang="0">
                  <a:pos x="346" y="18"/>
                </a:cxn>
              </a:cxnLst>
              <a:rect l="0" t="0" r="r" b="b"/>
              <a:pathLst>
                <a:path w="346" h="44">
                  <a:moveTo>
                    <a:pt x="0" y="18"/>
                  </a:moveTo>
                  <a:cubicBezTo>
                    <a:pt x="67" y="7"/>
                    <a:pt x="80" y="0"/>
                    <a:pt x="151" y="9"/>
                  </a:cubicBezTo>
                  <a:cubicBezTo>
                    <a:pt x="214" y="30"/>
                    <a:pt x="188" y="17"/>
                    <a:pt x="231" y="44"/>
                  </a:cubicBezTo>
                  <a:cubicBezTo>
                    <a:pt x="260" y="41"/>
                    <a:pt x="290" y="42"/>
                    <a:pt x="319" y="35"/>
                  </a:cubicBezTo>
                  <a:cubicBezTo>
                    <a:pt x="329" y="33"/>
                    <a:pt x="346" y="18"/>
                    <a:pt x="346" y="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3373" name="Freeform 29"/>
            <p:cNvSpPr>
              <a:spLocks/>
            </p:cNvSpPr>
            <p:nvPr/>
          </p:nvSpPr>
          <p:spPr bwMode="auto">
            <a:xfrm>
              <a:off x="783" y="2147"/>
              <a:ext cx="346" cy="44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51" y="9"/>
                </a:cxn>
                <a:cxn ang="0">
                  <a:pos x="231" y="44"/>
                </a:cxn>
                <a:cxn ang="0">
                  <a:pos x="319" y="35"/>
                </a:cxn>
                <a:cxn ang="0">
                  <a:pos x="346" y="18"/>
                </a:cxn>
              </a:cxnLst>
              <a:rect l="0" t="0" r="r" b="b"/>
              <a:pathLst>
                <a:path w="346" h="44">
                  <a:moveTo>
                    <a:pt x="0" y="18"/>
                  </a:moveTo>
                  <a:cubicBezTo>
                    <a:pt x="67" y="7"/>
                    <a:pt x="80" y="0"/>
                    <a:pt x="151" y="9"/>
                  </a:cubicBezTo>
                  <a:cubicBezTo>
                    <a:pt x="214" y="30"/>
                    <a:pt x="188" y="17"/>
                    <a:pt x="231" y="44"/>
                  </a:cubicBezTo>
                  <a:cubicBezTo>
                    <a:pt x="260" y="41"/>
                    <a:pt x="290" y="42"/>
                    <a:pt x="319" y="35"/>
                  </a:cubicBezTo>
                  <a:cubicBezTo>
                    <a:pt x="329" y="33"/>
                    <a:pt x="346" y="18"/>
                    <a:pt x="346" y="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4953000" y="1371600"/>
            <a:ext cx="3996000" cy="5105400"/>
            <a:chOff x="4953000" y="1371600"/>
            <a:chExt cx="3996000" cy="5105400"/>
          </a:xfrm>
        </p:grpSpPr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4953000" y="1371600"/>
              <a:ext cx="3996000" cy="3054297"/>
              <a:chOff x="3120" y="1745"/>
              <a:chExt cx="2640" cy="2246"/>
            </a:xfrm>
          </p:grpSpPr>
          <p:sp>
            <p:nvSpPr>
              <p:cNvPr id="313375" name="Freeform 31"/>
              <p:cNvSpPr>
                <a:spLocks/>
              </p:cNvSpPr>
              <p:nvPr/>
            </p:nvSpPr>
            <p:spPr bwMode="auto">
              <a:xfrm>
                <a:off x="4959" y="2255"/>
                <a:ext cx="527" cy="102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26" y="70"/>
                  </a:cxn>
                  <a:cxn ang="0">
                    <a:pos x="53" y="53"/>
                  </a:cxn>
                  <a:cxn ang="0">
                    <a:pos x="106" y="35"/>
                  </a:cxn>
                  <a:cxn ang="0">
                    <a:pos x="203" y="53"/>
                  </a:cxn>
                  <a:cxn ang="0">
                    <a:pos x="230" y="88"/>
                  </a:cxn>
                  <a:cxn ang="0">
                    <a:pos x="257" y="106"/>
                  </a:cxn>
                  <a:cxn ang="0">
                    <a:pos x="389" y="88"/>
                  </a:cxn>
                  <a:cxn ang="0">
                    <a:pos x="443" y="53"/>
                  </a:cxn>
                  <a:cxn ang="0">
                    <a:pos x="531" y="0"/>
                  </a:cxn>
                  <a:cxn ang="0">
                    <a:pos x="567" y="8"/>
                  </a:cxn>
                </a:cxnLst>
                <a:rect l="0" t="0" r="r" b="b"/>
                <a:pathLst>
                  <a:path w="567" h="106">
                    <a:moveTo>
                      <a:pt x="0" y="79"/>
                    </a:moveTo>
                    <a:cubicBezTo>
                      <a:pt x="9" y="76"/>
                      <a:pt x="18" y="74"/>
                      <a:pt x="26" y="70"/>
                    </a:cubicBezTo>
                    <a:cubicBezTo>
                      <a:pt x="36" y="65"/>
                      <a:pt x="43" y="57"/>
                      <a:pt x="53" y="53"/>
                    </a:cubicBezTo>
                    <a:cubicBezTo>
                      <a:pt x="70" y="46"/>
                      <a:pt x="106" y="35"/>
                      <a:pt x="106" y="35"/>
                    </a:cubicBezTo>
                    <a:cubicBezTo>
                      <a:pt x="139" y="39"/>
                      <a:pt x="178" y="32"/>
                      <a:pt x="203" y="53"/>
                    </a:cubicBezTo>
                    <a:cubicBezTo>
                      <a:pt x="214" y="62"/>
                      <a:pt x="219" y="78"/>
                      <a:pt x="230" y="88"/>
                    </a:cubicBezTo>
                    <a:cubicBezTo>
                      <a:pt x="238" y="96"/>
                      <a:pt x="248" y="100"/>
                      <a:pt x="257" y="106"/>
                    </a:cubicBezTo>
                    <a:cubicBezTo>
                      <a:pt x="260" y="106"/>
                      <a:pt x="362" y="101"/>
                      <a:pt x="389" y="88"/>
                    </a:cubicBezTo>
                    <a:cubicBezTo>
                      <a:pt x="408" y="78"/>
                      <a:pt x="443" y="53"/>
                      <a:pt x="443" y="53"/>
                    </a:cubicBezTo>
                    <a:cubicBezTo>
                      <a:pt x="469" y="12"/>
                      <a:pt x="483" y="9"/>
                      <a:pt x="531" y="0"/>
                    </a:cubicBezTo>
                    <a:cubicBezTo>
                      <a:pt x="543" y="3"/>
                      <a:pt x="567" y="8"/>
                      <a:pt x="567" y="8"/>
                    </a:cubicBez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76" name="Freeform 32"/>
              <p:cNvSpPr>
                <a:spLocks/>
              </p:cNvSpPr>
              <p:nvPr/>
            </p:nvSpPr>
            <p:spPr bwMode="auto">
              <a:xfrm>
                <a:off x="4155" y="1907"/>
                <a:ext cx="322" cy="43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51" y="9"/>
                  </a:cxn>
                  <a:cxn ang="0">
                    <a:pos x="231" y="44"/>
                  </a:cxn>
                  <a:cxn ang="0">
                    <a:pos x="319" y="35"/>
                  </a:cxn>
                  <a:cxn ang="0">
                    <a:pos x="346" y="18"/>
                  </a:cxn>
                </a:cxnLst>
                <a:rect l="0" t="0" r="r" b="b"/>
                <a:pathLst>
                  <a:path w="346" h="44">
                    <a:moveTo>
                      <a:pt x="0" y="18"/>
                    </a:moveTo>
                    <a:cubicBezTo>
                      <a:pt x="67" y="7"/>
                      <a:pt x="80" y="0"/>
                      <a:pt x="151" y="9"/>
                    </a:cubicBezTo>
                    <a:cubicBezTo>
                      <a:pt x="214" y="30"/>
                      <a:pt x="188" y="17"/>
                      <a:pt x="231" y="44"/>
                    </a:cubicBezTo>
                    <a:cubicBezTo>
                      <a:pt x="260" y="41"/>
                      <a:pt x="290" y="42"/>
                      <a:pt x="319" y="35"/>
                    </a:cubicBezTo>
                    <a:cubicBezTo>
                      <a:pt x="329" y="33"/>
                      <a:pt x="346" y="18"/>
                      <a:pt x="346" y="18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77" name="Freeform 33"/>
              <p:cNvSpPr>
                <a:spLocks/>
              </p:cNvSpPr>
              <p:nvPr/>
            </p:nvSpPr>
            <p:spPr bwMode="auto">
              <a:xfrm>
                <a:off x="3440" y="2310"/>
                <a:ext cx="749" cy="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54"/>
                  </a:cxn>
                  <a:cxn ang="0">
                    <a:pos x="151" y="107"/>
                  </a:cxn>
                  <a:cxn ang="0">
                    <a:pos x="204" y="142"/>
                  </a:cxn>
                  <a:cxn ang="0">
                    <a:pos x="346" y="133"/>
                  </a:cxn>
                  <a:cxn ang="0">
                    <a:pos x="461" y="63"/>
                  </a:cxn>
                  <a:cxn ang="0">
                    <a:pos x="541" y="45"/>
                  </a:cxn>
                  <a:cxn ang="0">
                    <a:pos x="691" y="107"/>
                  </a:cxn>
                  <a:cxn ang="0">
                    <a:pos x="806" y="169"/>
                  </a:cxn>
                </a:cxnLst>
                <a:rect l="0" t="0" r="r" b="b"/>
                <a:pathLst>
                  <a:path w="806" h="169">
                    <a:moveTo>
                      <a:pt x="0" y="0"/>
                    </a:moveTo>
                    <a:cubicBezTo>
                      <a:pt x="67" y="11"/>
                      <a:pt x="56" y="19"/>
                      <a:pt x="106" y="54"/>
                    </a:cubicBezTo>
                    <a:cubicBezTo>
                      <a:pt x="122" y="77"/>
                      <a:pt x="128" y="89"/>
                      <a:pt x="151" y="107"/>
                    </a:cubicBezTo>
                    <a:cubicBezTo>
                      <a:pt x="168" y="120"/>
                      <a:pt x="204" y="142"/>
                      <a:pt x="204" y="142"/>
                    </a:cubicBezTo>
                    <a:cubicBezTo>
                      <a:pt x="251" y="139"/>
                      <a:pt x="299" y="140"/>
                      <a:pt x="346" y="133"/>
                    </a:cubicBezTo>
                    <a:cubicBezTo>
                      <a:pt x="391" y="126"/>
                      <a:pt x="420" y="77"/>
                      <a:pt x="461" y="63"/>
                    </a:cubicBezTo>
                    <a:cubicBezTo>
                      <a:pt x="504" y="48"/>
                      <a:pt x="478" y="56"/>
                      <a:pt x="541" y="45"/>
                    </a:cubicBezTo>
                    <a:cubicBezTo>
                      <a:pt x="606" y="56"/>
                      <a:pt x="639" y="67"/>
                      <a:pt x="691" y="107"/>
                    </a:cubicBezTo>
                    <a:cubicBezTo>
                      <a:pt x="719" y="161"/>
                      <a:pt x="748" y="169"/>
                      <a:pt x="806" y="169"/>
                    </a:cubicBez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78" name="Freeform 34"/>
              <p:cNvSpPr>
                <a:spLocks/>
              </p:cNvSpPr>
              <p:nvPr/>
            </p:nvSpPr>
            <p:spPr bwMode="auto">
              <a:xfrm>
                <a:off x="4561" y="2064"/>
                <a:ext cx="338" cy="133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98" y="1"/>
                  </a:cxn>
                  <a:cxn ang="0">
                    <a:pos x="222" y="80"/>
                  </a:cxn>
                  <a:cxn ang="0">
                    <a:pos x="363" y="89"/>
                  </a:cxn>
                </a:cxnLst>
                <a:rect l="0" t="0" r="r" b="b"/>
                <a:pathLst>
                  <a:path w="363" h="137">
                    <a:moveTo>
                      <a:pt x="0" y="45"/>
                    </a:moveTo>
                    <a:cubicBezTo>
                      <a:pt x="66" y="0"/>
                      <a:pt x="32" y="13"/>
                      <a:pt x="98" y="1"/>
                    </a:cubicBezTo>
                    <a:cubicBezTo>
                      <a:pt x="179" y="16"/>
                      <a:pt x="164" y="44"/>
                      <a:pt x="222" y="80"/>
                    </a:cubicBezTo>
                    <a:cubicBezTo>
                      <a:pt x="258" y="137"/>
                      <a:pt x="305" y="120"/>
                      <a:pt x="363" y="89"/>
                    </a:cubicBez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79" name="Line 35"/>
              <p:cNvSpPr>
                <a:spLocks noChangeShapeType="1"/>
              </p:cNvSpPr>
              <p:nvPr/>
            </p:nvSpPr>
            <p:spPr bwMode="auto">
              <a:xfrm>
                <a:off x="3796" y="2539"/>
                <a:ext cx="88" cy="9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80" name="Line 36"/>
              <p:cNvSpPr>
                <a:spLocks noChangeShapeType="1"/>
              </p:cNvSpPr>
              <p:nvPr/>
            </p:nvSpPr>
            <p:spPr bwMode="auto">
              <a:xfrm flipH="1">
                <a:off x="4286" y="2044"/>
                <a:ext cx="45" cy="10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81" name="Line 37"/>
              <p:cNvSpPr>
                <a:spLocks noChangeShapeType="1"/>
              </p:cNvSpPr>
              <p:nvPr/>
            </p:nvSpPr>
            <p:spPr bwMode="auto">
              <a:xfrm flipH="1">
                <a:off x="4697" y="2257"/>
                <a:ext cx="22" cy="2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82" name="Line 38"/>
              <p:cNvSpPr>
                <a:spLocks noChangeShapeType="1"/>
              </p:cNvSpPr>
              <p:nvPr/>
            </p:nvSpPr>
            <p:spPr bwMode="auto">
              <a:xfrm flipH="1">
                <a:off x="5005" y="2441"/>
                <a:ext cx="161" cy="3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 39"/>
              <p:cNvGrpSpPr>
                <a:grpSpLocks/>
              </p:cNvGrpSpPr>
              <p:nvPr/>
            </p:nvGrpSpPr>
            <p:grpSpPr bwMode="auto">
              <a:xfrm>
                <a:off x="3265" y="2678"/>
                <a:ext cx="2393" cy="1098"/>
                <a:chOff x="732" y="1831"/>
                <a:chExt cx="4761" cy="1948"/>
              </a:xfrm>
            </p:grpSpPr>
            <p:sp>
              <p:nvSpPr>
                <p:cNvPr id="31338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92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85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94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86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96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87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97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88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103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89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044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90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105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91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105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92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106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93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107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94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109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95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10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9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1108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97" name="Line 53"/>
                <p:cNvSpPr>
                  <a:spLocks noChangeShapeType="1"/>
                </p:cNvSpPr>
                <p:nvPr/>
              </p:nvSpPr>
              <p:spPr bwMode="auto">
                <a:xfrm flipV="1">
                  <a:off x="111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98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112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399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112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0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137" y="3694"/>
                  <a:ext cx="0" cy="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01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114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02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115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1158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0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116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0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18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0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1194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0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1201" y="3675"/>
                  <a:ext cx="0" cy="3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0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120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09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122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10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23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11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123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12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1243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13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126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14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1266" y="3496"/>
                  <a:ext cx="0" cy="21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15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1273" y="3688"/>
                  <a:ext cx="0" cy="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16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128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17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1294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18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1308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19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131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20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1323" y="3657"/>
                  <a:ext cx="0" cy="5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21" name="Line 77"/>
                <p:cNvSpPr>
                  <a:spLocks noChangeShapeType="1"/>
                </p:cNvSpPr>
                <p:nvPr/>
              </p:nvSpPr>
              <p:spPr bwMode="auto">
                <a:xfrm flipV="1">
                  <a:off x="1330" y="3651"/>
                  <a:ext cx="0" cy="6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22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1338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23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136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24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1374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25" name="Line 81"/>
                <p:cNvSpPr>
                  <a:spLocks noChangeShapeType="1"/>
                </p:cNvSpPr>
                <p:nvPr/>
              </p:nvSpPr>
              <p:spPr bwMode="auto">
                <a:xfrm flipV="1">
                  <a:off x="138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26" name="Line 82"/>
                <p:cNvSpPr>
                  <a:spLocks noChangeShapeType="1"/>
                </p:cNvSpPr>
                <p:nvPr/>
              </p:nvSpPr>
              <p:spPr bwMode="auto">
                <a:xfrm flipV="1">
                  <a:off x="1389" y="3694"/>
                  <a:ext cx="0" cy="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27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139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28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140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29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141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30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143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31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46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32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467" y="3323"/>
                  <a:ext cx="0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33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1474" y="3651"/>
                  <a:ext cx="0" cy="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34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148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35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149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36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50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37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53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38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155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39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156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40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156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41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57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42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58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43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1588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44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159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45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161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46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61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47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624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48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1632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49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164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50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166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51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1668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52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67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53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168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54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169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55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1704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56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171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57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171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58" name="Line 114"/>
                <p:cNvSpPr>
                  <a:spLocks noChangeShapeType="1"/>
                </p:cNvSpPr>
                <p:nvPr/>
              </p:nvSpPr>
              <p:spPr bwMode="auto">
                <a:xfrm flipV="1">
                  <a:off x="172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59" name="Line 115"/>
                <p:cNvSpPr>
                  <a:spLocks noChangeShapeType="1"/>
                </p:cNvSpPr>
                <p:nvPr/>
              </p:nvSpPr>
              <p:spPr bwMode="auto">
                <a:xfrm flipV="1">
                  <a:off x="173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60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1738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61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74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62" name="Line 118"/>
                <p:cNvSpPr>
                  <a:spLocks noChangeShapeType="1"/>
                </p:cNvSpPr>
                <p:nvPr/>
              </p:nvSpPr>
              <p:spPr bwMode="auto">
                <a:xfrm flipV="1">
                  <a:off x="175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63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176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64" name="Line 120"/>
                <p:cNvSpPr>
                  <a:spLocks noChangeShapeType="1"/>
                </p:cNvSpPr>
                <p:nvPr/>
              </p:nvSpPr>
              <p:spPr bwMode="auto">
                <a:xfrm flipV="1">
                  <a:off x="1768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65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1776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66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1782" y="3681"/>
                  <a:ext cx="0" cy="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67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178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68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179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69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180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70" name="Line 126"/>
                <p:cNvSpPr>
                  <a:spLocks noChangeShapeType="1"/>
                </p:cNvSpPr>
                <p:nvPr/>
              </p:nvSpPr>
              <p:spPr bwMode="auto">
                <a:xfrm flipV="1">
                  <a:off x="1818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71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182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72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1833" y="3675"/>
                  <a:ext cx="0" cy="3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73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183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74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1846" y="3688"/>
                  <a:ext cx="0" cy="2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75" name="Line 131"/>
                <p:cNvSpPr>
                  <a:spLocks noChangeShapeType="1"/>
                </p:cNvSpPr>
                <p:nvPr/>
              </p:nvSpPr>
              <p:spPr bwMode="auto">
                <a:xfrm flipV="1">
                  <a:off x="1854" y="3515"/>
                  <a:ext cx="0" cy="19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76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1861" y="3663"/>
                  <a:ext cx="0" cy="5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7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186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78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187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79" name="Line 135"/>
                <p:cNvSpPr>
                  <a:spLocks noChangeShapeType="1"/>
                </p:cNvSpPr>
                <p:nvPr/>
              </p:nvSpPr>
              <p:spPr bwMode="auto">
                <a:xfrm flipV="1">
                  <a:off x="188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80" name="Line 136"/>
                <p:cNvSpPr>
                  <a:spLocks noChangeShapeType="1"/>
                </p:cNvSpPr>
                <p:nvPr/>
              </p:nvSpPr>
              <p:spPr bwMode="auto">
                <a:xfrm flipV="1">
                  <a:off x="189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81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189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82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1905" y="3688"/>
                  <a:ext cx="0" cy="2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83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1911" y="3669"/>
                  <a:ext cx="0" cy="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84" name="Line 140"/>
                <p:cNvSpPr>
                  <a:spLocks noChangeShapeType="1"/>
                </p:cNvSpPr>
                <p:nvPr/>
              </p:nvSpPr>
              <p:spPr bwMode="auto">
                <a:xfrm flipV="1">
                  <a:off x="1918" y="3688"/>
                  <a:ext cx="0" cy="2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85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193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86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193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87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194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88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1954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89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962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90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196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91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1977" y="3663"/>
                  <a:ext cx="0" cy="5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92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1983" y="3385"/>
                  <a:ext cx="0" cy="3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93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1990" y="3651"/>
                  <a:ext cx="0" cy="6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94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1998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95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004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96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201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97" name="Line 153"/>
                <p:cNvSpPr>
                  <a:spLocks noChangeShapeType="1"/>
                </p:cNvSpPr>
                <p:nvPr/>
              </p:nvSpPr>
              <p:spPr bwMode="auto">
                <a:xfrm flipV="1">
                  <a:off x="201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98" name="Line 154"/>
                <p:cNvSpPr>
                  <a:spLocks noChangeShapeType="1"/>
                </p:cNvSpPr>
                <p:nvPr/>
              </p:nvSpPr>
              <p:spPr bwMode="auto">
                <a:xfrm flipV="1">
                  <a:off x="202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499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04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00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204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01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2055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02" name="Line 158"/>
                <p:cNvSpPr>
                  <a:spLocks noChangeShapeType="1"/>
                </p:cNvSpPr>
                <p:nvPr/>
              </p:nvSpPr>
              <p:spPr bwMode="auto">
                <a:xfrm flipV="1">
                  <a:off x="206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03" name="Line 159"/>
                <p:cNvSpPr>
                  <a:spLocks noChangeShapeType="1"/>
                </p:cNvSpPr>
                <p:nvPr/>
              </p:nvSpPr>
              <p:spPr bwMode="auto">
                <a:xfrm flipV="1">
                  <a:off x="207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04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08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05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209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06" name="Line 162"/>
                <p:cNvSpPr>
                  <a:spLocks noChangeShapeType="1"/>
                </p:cNvSpPr>
                <p:nvPr/>
              </p:nvSpPr>
              <p:spPr bwMode="auto">
                <a:xfrm flipV="1">
                  <a:off x="209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07" name="Line 163"/>
                <p:cNvSpPr>
                  <a:spLocks noChangeShapeType="1"/>
                </p:cNvSpPr>
                <p:nvPr/>
              </p:nvSpPr>
              <p:spPr bwMode="auto">
                <a:xfrm flipV="1">
                  <a:off x="210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08" name="Line 164"/>
                <p:cNvSpPr>
                  <a:spLocks noChangeShapeType="1"/>
                </p:cNvSpPr>
                <p:nvPr/>
              </p:nvSpPr>
              <p:spPr bwMode="auto">
                <a:xfrm flipV="1">
                  <a:off x="211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09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11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10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2133" y="3688"/>
                  <a:ext cx="0" cy="2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11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214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12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2148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13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2163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14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2178" y="3694"/>
                  <a:ext cx="0" cy="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15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2184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16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219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17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219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18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220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19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221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20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2220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21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222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22" name="Line 178"/>
                <p:cNvSpPr>
                  <a:spLocks noChangeShapeType="1"/>
                </p:cNvSpPr>
                <p:nvPr/>
              </p:nvSpPr>
              <p:spPr bwMode="auto">
                <a:xfrm flipV="1">
                  <a:off x="223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23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225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24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226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25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227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26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227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27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2284" y="3694"/>
                  <a:ext cx="0" cy="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28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229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29" name="Line 185"/>
                <p:cNvSpPr>
                  <a:spLocks noChangeShapeType="1"/>
                </p:cNvSpPr>
                <p:nvPr/>
              </p:nvSpPr>
              <p:spPr bwMode="auto">
                <a:xfrm flipV="1">
                  <a:off x="2298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30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230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31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231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32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231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33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328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34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2334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35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2349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36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2356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37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364" y="3660"/>
                  <a:ext cx="0" cy="5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38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2370" y="3688"/>
                  <a:ext cx="0" cy="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39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238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40" name="Line 196"/>
                <p:cNvSpPr>
                  <a:spLocks noChangeShapeType="1"/>
                </p:cNvSpPr>
                <p:nvPr/>
              </p:nvSpPr>
              <p:spPr bwMode="auto">
                <a:xfrm flipV="1">
                  <a:off x="239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41" name="Line 197"/>
                <p:cNvSpPr>
                  <a:spLocks noChangeShapeType="1"/>
                </p:cNvSpPr>
                <p:nvPr/>
              </p:nvSpPr>
              <p:spPr bwMode="auto">
                <a:xfrm flipV="1">
                  <a:off x="240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42" name="Line 198"/>
                <p:cNvSpPr>
                  <a:spLocks noChangeShapeType="1"/>
                </p:cNvSpPr>
                <p:nvPr/>
              </p:nvSpPr>
              <p:spPr bwMode="auto">
                <a:xfrm flipV="1">
                  <a:off x="240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43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241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44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242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45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2427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46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2434" y="3589"/>
                  <a:ext cx="0" cy="12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47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2442" y="3644"/>
                  <a:ext cx="0" cy="6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48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244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49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245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50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2472" y="3447"/>
                  <a:ext cx="0" cy="26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51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2478" y="3663"/>
                  <a:ext cx="0" cy="5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52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2493" y="3632"/>
                  <a:ext cx="0" cy="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53" name="Line 209"/>
                <p:cNvSpPr>
                  <a:spLocks noChangeShapeType="1"/>
                </p:cNvSpPr>
                <p:nvPr/>
              </p:nvSpPr>
              <p:spPr bwMode="auto">
                <a:xfrm flipV="1">
                  <a:off x="2499" y="3644"/>
                  <a:ext cx="0" cy="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54" name="Line 210"/>
                <p:cNvSpPr>
                  <a:spLocks noChangeShapeType="1"/>
                </p:cNvSpPr>
                <p:nvPr/>
              </p:nvSpPr>
              <p:spPr bwMode="auto">
                <a:xfrm flipV="1">
                  <a:off x="2506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55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2514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56" name="Line 212"/>
                <p:cNvSpPr>
                  <a:spLocks noChangeShapeType="1"/>
                </p:cNvSpPr>
                <p:nvPr/>
              </p:nvSpPr>
              <p:spPr bwMode="auto">
                <a:xfrm flipV="1">
                  <a:off x="252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57" name="Line 213"/>
                <p:cNvSpPr>
                  <a:spLocks noChangeShapeType="1"/>
                </p:cNvSpPr>
                <p:nvPr/>
              </p:nvSpPr>
              <p:spPr bwMode="auto">
                <a:xfrm flipV="1">
                  <a:off x="252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58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253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59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255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60" name="Line 216"/>
                <p:cNvSpPr>
                  <a:spLocks noChangeShapeType="1"/>
                </p:cNvSpPr>
                <p:nvPr/>
              </p:nvSpPr>
              <p:spPr bwMode="auto">
                <a:xfrm flipV="1">
                  <a:off x="255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61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2565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62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2571" y="3540"/>
                  <a:ext cx="0" cy="17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63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2578" y="3669"/>
                  <a:ext cx="0" cy="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64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258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65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259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66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2599" y="3694"/>
                  <a:ext cx="0" cy="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67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260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68" name="Line 224"/>
                <p:cNvSpPr>
                  <a:spLocks noChangeShapeType="1"/>
                </p:cNvSpPr>
                <p:nvPr/>
              </p:nvSpPr>
              <p:spPr bwMode="auto">
                <a:xfrm flipV="1">
                  <a:off x="2614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69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262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70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2628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71" name="Line 227"/>
                <p:cNvSpPr>
                  <a:spLocks noChangeShapeType="1"/>
                </p:cNvSpPr>
                <p:nvPr/>
              </p:nvSpPr>
              <p:spPr bwMode="auto">
                <a:xfrm flipV="1">
                  <a:off x="2635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72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264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73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265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74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2658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75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2664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76" name="Line 232"/>
                <p:cNvSpPr>
                  <a:spLocks noChangeShapeType="1"/>
                </p:cNvSpPr>
                <p:nvPr/>
              </p:nvSpPr>
              <p:spPr bwMode="auto">
                <a:xfrm flipV="1">
                  <a:off x="267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77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267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78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268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79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2694" y="3694"/>
                  <a:ext cx="0" cy="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80" name="Line 236"/>
                <p:cNvSpPr>
                  <a:spLocks noChangeShapeType="1"/>
                </p:cNvSpPr>
                <p:nvPr/>
              </p:nvSpPr>
              <p:spPr bwMode="auto">
                <a:xfrm flipV="1">
                  <a:off x="2700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81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2715" y="3694"/>
                  <a:ext cx="0" cy="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82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2721" y="3663"/>
                  <a:ext cx="0" cy="5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83" name="Line 239"/>
                <p:cNvSpPr>
                  <a:spLocks noChangeShapeType="1"/>
                </p:cNvSpPr>
                <p:nvPr/>
              </p:nvSpPr>
              <p:spPr bwMode="auto">
                <a:xfrm flipV="1">
                  <a:off x="2728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84" name="Line 240"/>
                <p:cNvSpPr>
                  <a:spLocks noChangeShapeType="1"/>
                </p:cNvSpPr>
                <p:nvPr/>
              </p:nvSpPr>
              <p:spPr bwMode="auto">
                <a:xfrm flipV="1">
                  <a:off x="2736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85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2743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86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275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87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2758" y="3595"/>
                  <a:ext cx="0" cy="11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88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2766" y="3681"/>
                  <a:ext cx="0" cy="3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89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2772" y="3601"/>
                  <a:ext cx="0" cy="11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90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277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91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278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92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2793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93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2800" y="2772"/>
                  <a:ext cx="0" cy="94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94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2808" y="3688"/>
                  <a:ext cx="0" cy="2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95" name="Line 251"/>
                <p:cNvSpPr>
                  <a:spLocks noChangeShapeType="1"/>
                </p:cNvSpPr>
                <p:nvPr/>
              </p:nvSpPr>
              <p:spPr bwMode="auto">
                <a:xfrm flipV="1">
                  <a:off x="2814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96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282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97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282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98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2865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599" name="Line 255"/>
                <p:cNvSpPr>
                  <a:spLocks noChangeShapeType="1"/>
                </p:cNvSpPr>
                <p:nvPr/>
              </p:nvSpPr>
              <p:spPr bwMode="auto">
                <a:xfrm flipV="1">
                  <a:off x="287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00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288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01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88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02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290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03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91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04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92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05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293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06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2944" y="3675"/>
                  <a:ext cx="0" cy="3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07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2952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08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2958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09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2967" y="3694"/>
                  <a:ext cx="0" cy="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10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2973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11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298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12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2988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13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2994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14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3001" y="3694"/>
                  <a:ext cx="0" cy="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15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300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16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301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17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022" y="3144"/>
                  <a:ext cx="0" cy="56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18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3030" y="3558"/>
                  <a:ext cx="0" cy="15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1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039" y="3675"/>
                  <a:ext cx="0" cy="3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20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305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21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306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2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073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23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3081" y="3663"/>
                  <a:ext cx="0" cy="5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2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08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2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10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2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108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27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311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28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312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29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313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30" name="Line 286"/>
                <p:cNvSpPr>
                  <a:spLocks noChangeShapeType="1"/>
                </p:cNvSpPr>
                <p:nvPr/>
              </p:nvSpPr>
              <p:spPr bwMode="auto">
                <a:xfrm flipV="1">
                  <a:off x="315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31" name="Line 287"/>
                <p:cNvSpPr>
                  <a:spLocks noChangeShapeType="1"/>
                </p:cNvSpPr>
                <p:nvPr/>
              </p:nvSpPr>
              <p:spPr bwMode="auto">
                <a:xfrm flipV="1">
                  <a:off x="3159" y="3644"/>
                  <a:ext cx="0" cy="6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32" name="Line 288"/>
                <p:cNvSpPr>
                  <a:spLocks noChangeShapeType="1"/>
                </p:cNvSpPr>
                <p:nvPr/>
              </p:nvSpPr>
              <p:spPr bwMode="auto">
                <a:xfrm flipV="1">
                  <a:off x="3166" y="3688"/>
                  <a:ext cx="0" cy="2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33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3174" y="3700"/>
                  <a:ext cx="0" cy="1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34" name="Line 290"/>
                <p:cNvSpPr>
                  <a:spLocks noChangeShapeType="1"/>
                </p:cNvSpPr>
                <p:nvPr/>
              </p:nvSpPr>
              <p:spPr bwMode="auto">
                <a:xfrm flipV="1">
                  <a:off x="321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35" name="Line 291"/>
                <p:cNvSpPr>
                  <a:spLocks noChangeShapeType="1"/>
                </p:cNvSpPr>
                <p:nvPr/>
              </p:nvSpPr>
              <p:spPr bwMode="auto">
                <a:xfrm flipV="1">
                  <a:off x="324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36" name="Line 292"/>
                <p:cNvSpPr>
                  <a:spLocks noChangeShapeType="1"/>
                </p:cNvSpPr>
                <p:nvPr/>
              </p:nvSpPr>
              <p:spPr bwMode="auto">
                <a:xfrm flipV="1">
                  <a:off x="328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37" name="Line 293"/>
                <p:cNvSpPr>
                  <a:spLocks noChangeShapeType="1"/>
                </p:cNvSpPr>
                <p:nvPr/>
              </p:nvSpPr>
              <p:spPr bwMode="auto">
                <a:xfrm flipV="1">
                  <a:off x="329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38" name="Line 294"/>
                <p:cNvSpPr>
                  <a:spLocks noChangeShapeType="1"/>
                </p:cNvSpPr>
                <p:nvPr/>
              </p:nvSpPr>
              <p:spPr bwMode="auto">
                <a:xfrm flipV="1">
                  <a:off x="330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39" name="Line 295"/>
                <p:cNvSpPr>
                  <a:spLocks noChangeShapeType="1"/>
                </p:cNvSpPr>
                <p:nvPr/>
              </p:nvSpPr>
              <p:spPr bwMode="auto">
                <a:xfrm flipV="1">
                  <a:off x="331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40" name="Line 296"/>
                <p:cNvSpPr>
                  <a:spLocks noChangeShapeType="1"/>
                </p:cNvSpPr>
                <p:nvPr/>
              </p:nvSpPr>
              <p:spPr bwMode="auto">
                <a:xfrm flipV="1">
                  <a:off x="3324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41" name="Line 297"/>
                <p:cNvSpPr>
                  <a:spLocks noChangeShapeType="1"/>
                </p:cNvSpPr>
                <p:nvPr/>
              </p:nvSpPr>
              <p:spPr bwMode="auto">
                <a:xfrm flipV="1">
                  <a:off x="333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42" name="Line 298"/>
                <p:cNvSpPr>
                  <a:spLocks noChangeShapeType="1"/>
                </p:cNvSpPr>
                <p:nvPr/>
              </p:nvSpPr>
              <p:spPr bwMode="auto">
                <a:xfrm flipV="1">
                  <a:off x="334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43" name="Line 299"/>
                <p:cNvSpPr>
                  <a:spLocks noChangeShapeType="1"/>
                </p:cNvSpPr>
                <p:nvPr/>
              </p:nvSpPr>
              <p:spPr bwMode="auto">
                <a:xfrm flipV="1">
                  <a:off x="336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44" name="Line 300"/>
                <p:cNvSpPr>
                  <a:spLocks noChangeShapeType="1"/>
                </p:cNvSpPr>
                <p:nvPr/>
              </p:nvSpPr>
              <p:spPr bwMode="auto">
                <a:xfrm flipV="1">
                  <a:off x="336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45" name="Line 301"/>
                <p:cNvSpPr>
                  <a:spLocks noChangeShapeType="1"/>
                </p:cNvSpPr>
                <p:nvPr/>
              </p:nvSpPr>
              <p:spPr bwMode="auto">
                <a:xfrm flipV="1">
                  <a:off x="3381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46" name="Line 302"/>
                <p:cNvSpPr>
                  <a:spLocks noChangeShapeType="1"/>
                </p:cNvSpPr>
                <p:nvPr/>
              </p:nvSpPr>
              <p:spPr bwMode="auto">
                <a:xfrm flipV="1">
                  <a:off x="3403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47" name="Line 303"/>
                <p:cNvSpPr>
                  <a:spLocks noChangeShapeType="1"/>
                </p:cNvSpPr>
                <p:nvPr/>
              </p:nvSpPr>
              <p:spPr bwMode="auto">
                <a:xfrm flipV="1">
                  <a:off x="341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48" name="Line 304"/>
                <p:cNvSpPr>
                  <a:spLocks noChangeShapeType="1"/>
                </p:cNvSpPr>
                <p:nvPr/>
              </p:nvSpPr>
              <p:spPr bwMode="auto">
                <a:xfrm flipV="1">
                  <a:off x="3417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49" name="Line 305"/>
                <p:cNvSpPr>
                  <a:spLocks noChangeShapeType="1"/>
                </p:cNvSpPr>
                <p:nvPr/>
              </p:nvSpPr>
              <p:spPr bwMode="auto">
                <a:xfrm flipV="1">
                  <a:off x="3424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50" name="Line 306"/>
                <p:cNvSpPr>
                  <a:spLocks noChangeShapeType="1"/>
                </p:cNvSpPr>
                <p:nvPr/>
              </p:nvSpPr>
              <p:spPr bwMode="auto">
                <a:xfrm flipV="1">
                  <a:off x="343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51" name="Line 307"/>
                <p:cNvSpPr>
                  <a:spLocks noChangeShapeType="1"/>
                </p:cNvSpPr>
                <p:nvPr/>
              </p:nvSpPr>
              <p:spPr bwMode="auto">
                <a:xfrm flipV="1">
                  <a:off x="343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52" name="Line 308"/>
                <p:cNvSpPr>
                  <a:spLocks noChangeShapeType="1"/>
                </p:cNvSpPr>
                <p:nvPr/>
              </p:nvSpPr>
              <p:spPr bwMode="auto">
                <a:xfrm flipV="1">
                  <a:off x="3447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53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3453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54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346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55" name="Line 311"/>
                <p:cNvSpPr>
                  <a:spLocks noChangeShapeType="1"/>
                </p:cNvSpPr>
                <p:nvPr/>
              </p:nvSpPr>
              <p:spPr bwMode="auto">
                <a:xfrm flipV="1">
                  <a:off x="3468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56" name="Line 312"/>
                <p:cNvSpPr>
                  <a:spLocks noChangeShapeType="1"/>
                </p:cNvSpPr>
                <p:nvPr/>
              </p:nvSpPr>
              <p:spPr bwMode="auto">
                <a:xfrm flipV="1">
                  <a:off x="3475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57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348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58" name="Line 314"/>
                <p:cNvSpPr>
                  <a:spLocks noChangeShapeType="1"/>
                </p:cNvSpPr>
                <p:nvPr/>
              </p:nvSpPr>
              <p:spPr bwMode="auto">
                <a:xfrm flipV="1">
                  <a:off x="348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59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352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60" name="Line 316"/>
                <p:cNvSpPr>
                  <a:spLocks noChangeShapeType="1"/>
                </p:cNvSpPr>
                <p:nvPr/>
              </p:nvSpPr>
              <p:spPr bwMode="auto">
                <a:xfrm flipV="1">
                  <a:off x="3532" y="3632"/>
                  <a:ext cx="0" cy="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61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354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62" name="Line 318"/>
                <p:cNvSpPr>
                  <a:spLocks noChangeShapeType="1"/>
                </p:cNvSpPr>
                <p:nvPr/>
              </p:nvSpPr>
              <p:spPr bwMode="auto">
                <a:xfrm flipV="1">
                  <a:off x="355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63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356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64" name="Line 320"/>
                <p:cNvSpPr>
                  <a:spLocks noChangeShapeType="1"/>
                </p:cNvSpPr>
                <p:nvPr/>
              </p:nvSpPr>
              <p:spPr bwMode="auto">
                <a:xfrm flipV="1">
                  <a:off x="357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65" name="Line 321"/>
                <p:cNvSpPr>
                  <a:spLocks noChangeShapeType="1"/>
                </p:cNvSpPr>
                <p:nvPr/>
              </p:nvSpPr>
              <p:spPr bwMode="auto">
                <a:xfrm flipV="1">
                  <a:off x="358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66" name="Line 322"/>
                <p:cNvSpPr>
                  <a:spLocks noChangeShapeType="1"/>
                </p:cNvSpPr>
                <p:nvPr/>
              </p:nvSpPr>
              <p:spPr bwMode="auto">
                <a:xfrm flipV="1">
                  <a:off x="3597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67" name="Line 323"/>
                <p:cNvSpPr>
                  <a:spLocks noChangeShapeType="1"/>
                </p:cNvSpPr>
                <p:nvPr/>
              </p:nvSpPr>
              <p:spPr bwMode="auto">
                <a:xfrm flipV="1">
                  <a:off x="3603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68" name="Line 324"/>
                <p:cNvSpPr>
                  <a:spLocks noChangeShapeType="1"/>
                </p:cNvSpPr>
                <p:nvPr/>
              </p:nvSpPr>
              <p:spPr bwMode="auto">
                <a:xfrm flipV="1">
                  <a:off x="3610" y="1831"/>
                  <a:ext cx="0" cy="188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69" name="Line 325"/>
                <p:cNvSpPr>
                  <a:spLocks noChangeShapeType="1"/>
                </p:cNvSpPr>
                <p:nvPr/>
              </p:nvSpPr>
              <p:spPr bwMode="auto">
                <a:xfrm flipV="1">
                  <a:off x="3618" y="3026"/>
                  <a:ext cx="0" cy="6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70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3627" y="3614"/>
                  <a:ext cx="0" cy="9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71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363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72" name="Line 328"/>
                <p:cNvSpPr>
                  <a:spLocks noChangeShapeType="1"/>
                </p:cNvSpPr>
                <p:nvPr/>
              </p:nvSpPr>
              <p:spPr bwMode="auto">
                <a:xfrm flipV="1">
                  <a:off x="366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73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366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74" name="Line 330"/>
                <p:cNvSpPr>
                  <a:spLocks noChangeShapeType="1"/>
                </p:cNvSpPr>
                <p:nvPr/>
              </p:nvSpPr>
              <p:spPr bwMode="auto">
                <a:xfrm flipV="1">
                  <a:off x="3675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75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3684" y="3663"/>
                  <a:ext cx="0" cy="5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76" name="Line 332"/>
                <p:cNvSpPr>
                  <a:spLocks noChangeShapeType="1"/>
                </p:cNvSpPr>
                <p:nvPr/>
              </p:nvSpPr>
              <p:spPr bwMode="auto">
                <a:xfrm flipV="1">
                  <a:off x="3690" y="3688"/>
                  <a:ext cx="0" cy="2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7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3697" y="3688"/>
                  <a:ext cx="0" cy="2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78" name="Line 334"/>
                <p:cNvSpPr>
                  <a:spLocks noChangeShapeType="1"/>
                </p:cNvSpPr>
                <p:nvPr/>
              </p:nvSpPr>
              <p:spPr bwMode="auto">
                <a:xfrm flipV="1">
                  <a:off x="3718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79" name="Line 335"/>
                <p:cNvSpPr>
                  <a:spLocks noChangeShapeType="1"/>
                </p:cNvSpPr>
                <p:nvPr/>
              </p:nvSpPr>
              <p:spPr bwMode="auto">
                <a:xfrm flipV="1">
                  <a:off x="374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80" name="Line 336"/>
                <p:cNvSpPr>
                  <a:spLocks noChangeShapeType="1"/>
                </p:cNvSpPr>
                <p:nvPr/>
              </p:nvSpPr>
              <p:spPr bwMode="auto">
                <a:xfrm flipV="1">
                  <a:off x="375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81" name="Line 337"/>
                <p:cNvSpPr>
                  <a:spLocks noChangeShapeType="1"/>
                </p:cNvSpPr>
                <p:nvPr/>
              </p:nvSpPr>
              <p:spPr bwMode="auto">
                <a:xfrm flipV="1">
                  <a:off x="376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82" name="Line 338"/>
                <p:cNvSpPr>
                  <a:spLocks noChangeShapeType="1"/>
                </p:cNvSpPr>
                <p:nvPr/>
              </p:nvSpPr>
              <p:spPr bwMode="auto">
                <a:xfrm flipV="1">
                  <a:off x="379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83" name="Line 339"/>
                <p:cNvSpPr>
                  <a:spLocks noChangeShapeType="1"/>
                </p:cNvSpPr>
                <p:nvPr/>
              </p:nvSpPr>
              <p:spPr bwMode="auto">
                <a:xfrm flipV="1">
                  <a:off x="3798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84" name="Line 340"/>
                <p:cNvSpPr>
                  <a:spLocks noChangeShapeType="1"/>
                </p:cNvSpPr>
                <p:nvPr/>
              </p:nvSpPr>
              <p:spPr bwMode="auto">
                <a:xfrm flipV="1">
                  <a:off x="3828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85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3834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86" name="Line 342"/>
                <p:cNvSpPr>
                  <a:spLocks noChangeShapeType="1"/>
                </p:cNvSpPr>
                <p:nvPr/>
              </p:nvSpPr>
              <p:spPr bwMode="auto">
                <a:xfrm flipV="1">
                  <a:off x="384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8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384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88" name="Line 344"/>
                <p:cNvSpPr>
                  <a:spLocks noChangeShapeType="1"/>
                </p:cNvSpPr>
                <p:nvPr/>
              </p:nvSpPr>
              <p:spPr bwMode="auto">
                <a:xfrm flipV="1">
                  <a:off x="385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89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388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90" name="Line 346"/>
                <p:cNvSpPr>
                  <a:spLocks noChangeShapeType="1"/>
                </p:cNvSpPr>
                <p:nvPr/>
              </p:nvSpPr>
              <p:spPr bwMode="auto">
                <a:xfrm flipV="1">
                  <a:off x="389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91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391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92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3934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93" name="Line 349"/>
                <p:cNvSpPr>
                  <a:spLocks noChangeShapeType="1"/>
                </p:cNvSpPr>
                <p:nvPr/>
              </p:nvSpPr>
              <p:spPr bwMode="auto">
                <a:xfrm flipV="1">
                  <a:off x="3963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94" name="Line 350"/>
                <p:cNvSpPr>
                  <a:spLocks noChangeShapeType="1"/>
                </p:cNvSpPr>
                <p:nvPr/>
              </p:nvSpPr>
              <p:spPr bwMode="auto">
                <a:xfrm flipV="1">
                  <a:off x="3970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95" name="Line 351"/>
                <p:cNvSpPr>
                  <a:spLocks noChangeShapeType="1"/>
                </p:cNvSpPr>
                <p:nvPr/>
              </p:nvSpPr>
              <p:spPr bwMode="auto">
                <a:xfrm flipV="1">
                  <a:off x="3984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96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399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97" name="Line 353"/>
                <p:cNvSpPr>
                  <a:spLocks noChangeShapeType="1"/>
                </p:cNvSpPr>
                <p:nvPr/>
              </p:nvSpPr>
              <p:spPr bwMode="auto">
                <a:xfrm flipV="1">
                  <a:off x="400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98" name="Line 354"/>
                <p:cNvSpPr>
                  <a:spLocks noChangeShapeType="1"/>
                </p:cNvSpPr>
                <p:nvPr/>
              </p:nvSpPr>
              <p:spPr bwMode="auto">
                <a:xfrm flipV="1">
                  <a:off x="402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699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402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00" name="Line 356"/>
                <p:cNvSpPr>
                  <a:spLocks noChangeShapeType="1"/>
                </p:cNvSpPr>
                <p:nvPr/>
              </p:nvSpPr>
              <p:spPr bwMode="auto">
                <a:xfrm flipV="1">
                  <a:off x="403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01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4050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02" name="Line 358"/>
                <p:cNvSpPr>
                  <a:spLocks noChangeShapeType="1"/>
                </p:cNvSpPr>
                <p:nvPr/>
              </p:nvSpPr>
              <p:spPr bwMode="auto">
                <a:xfrm flipV="1">
                  <a:off x="406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03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407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04" name="Line 360"/>
                <p:cNvSpPr>
                  <a:spLocks noChangeShapeType="1"/>
                </p:cNvSpPr>
                <p:nvPr/>
              </p:nvSpPr>
              <p:spPr bwMode="auto">
                <a:xfrm flipV="1">
                  <a:off x="407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05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4098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06" name="Line 362"/>
                <p:cNvSpPr>
                  <a:spLocks noChangeShapeType="1"/>
                </p:cNvSpPr>
                <p:nvPr/>
              </p:nvSpPr>
              <p:spPr bwMode="auto">
                <a:xfrm flipV="1">
                  <a:off x="410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07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411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08" name="Line 364"/>
                <p:cNvSpPr>
                  <a:spLocks noChangeShapeType="1"/>
                </p:cNvSpPr>
                <p:nvPr/>
              </p:nvSpPr>
              <p:spPr bwMode="auto">
                <a:xfrm flipV="1">
                  <a:off x="4122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09" name="Line 365"/>
                <p:cNvSpPr>
                  <a:spLocks noChangeShapeType="1"/>
                </p:cNvSpPr>
                <p:nvPr/>
              </p:nvSpPr>
              <p:spPr bwMode="auto">
                <a:xfrm flipV="1">
                  <a:off x="4128" y="2469"/>
                  <a:ext cx="0" cy="12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10" name="Line 366"/>
                <p:cNvSpPr>
                  <a:spLocks noChangeShapeType="1"/>
                </p:cNvSpPr>
                <p:nvPr/>
              </p:nvSpPr>
              <p:spPr bwMode="auto">
                <a:xfrm flipV="1">
                  <a:off x="4135" y="3243"/>
                  <a:ext cx="0" cy="47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11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414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12" name="Line 368"/>
                <p:cNvSpPr>
                  <a:spLocks noChangeShapeType="1"/>
                </p:cNvSpPr>
                <p:nvPr/>
              </p:nvSpPr>
              <p:spPr bwMode="auto">
                <a:xfrm flipV="1">
                  <a:off x="417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13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4192" y="3663"/>
                  <a:ext cx="0" cy="5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14" name="Line 370"/>
                <p:cNvSpPr>
                  <a:spLocks noChangeShapeType="1"/>
                </p:cNvSpPr>
                <p:nvPr/>
              </p:nvSpPr>
              <p:spPr bwMode="auto">
                <a:xfrm flipV="1">
                  <a:off x="4200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15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420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16" name="Line 372"/>
                <p:cNvSpPr>
                  <a:spLocks noChangeShapeType="1"/>
                </p:cNvSpPr>
                <p:nvPr/>
              </p:nvSpPr>
              <p:spPr bwMode="auto">
                <a:xfrm flipV="1">
                  <a:off x="423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17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4272" y="3614"/>
                  <a:ext cx="0" cy="9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18" name="Line 374"/>
                <p:cNvSpPr>
                  <a:spLocks noChangeShapeType="1"/>
                </p:cNvSpPr>
                <p:nvPr/>
              </p:nvSpPr>
              <p:spPr bwMode="auto">
                <a:xfrm flipV="1">
                  <a:off x="4278" y="3669"/>
                  <a:ext cx="0" cy="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19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428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20" name="Line 376"/>
                <p:cNvSpPr>
                  <a:spLocks noChangeShapeType="1"/>
                </p:cNvSpPr>
                <p:nvPr/>
              </p:nvSpPr>
              <p:spPr bwMode="auto">
                <a:xfrm flipV="1">
                  <a:off x="432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21" name="Line 377"/>
                <p:cNvSpPr>
                  <a:spLocks noChangeShapeType="1"/>
                </p:cNvSpPr>
                <p:nvPr/>
              </p:nvSpPr>
              <p:spPr bwMode="auto">
                <a:xfrm flipV="1">
                  <a:off x="4344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22" name="Line 378"/>
                <p:cNvSpPr>
                  <a:spLocks noChangeShapeType="1"/>
                </p:cNvSpPr>
                <p:nvPr/>
              </p:nvSpPr>
              <p:spPr bwMode="auto">
                <a:xfrm flipV="1">
                  <a:off x="435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23" name="Line 379"/>
                <p:cNvSpPr>
                  <a:spLocks noChangeShapeType="1"/>
                </p:cNvSpPr>
                <p:nvPr/>
              </p:nvSpPr>
              <p:spPr bwMode="auto">
                <a:xfrm flipV="1">
                  <a:off x="4378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24" name="Line 380"/>
                <p:cNvSpPr>
                  <a:spLocks noChangeShapeType="1"/>
                </p:cNvSpPr>
                <p:nvPr/>
              </p:nvSpPr>
              <p:spPr bwMode="auto">
                <a:xfrm flipV="1">
                  <a:off x="439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25" name="Line 381"/>
                <p:cNvSpPr>
                  <a:spLocks noChangeShapeType="1"/>
                </p:cNvSpPr>
                <p:nvPr/>
              </p:nvSpPr>
              <p:spPr bwMode="auto">
                <a:xfrm flipV="1">
                  <a:off x="441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26" name="Line 382"/>
                <p:cNvSpPr>
                  <a:spLocks noChangeShapeType="1"/>
                </p:cNvSpPr>
                <p:nvPr/>
              </p:nvSpPr>
              <p:spPr bwMode="auto">
                <a:xfrm flipV="1">
                  <a:off x="442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27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442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28" name="Line 384"/>
                <p:cNvSpPr>
                  <a:spLocks noChangeShapeType="1"/>
                </p:cNvSpPr>
                <p:nvPr/>
              </p:nvSpPr>
              <p:spPr bwMode="auto">
                <a:xfrm flipV="1">
                  <a:off x="444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29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4458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30" name="Line 386"/>
                <p:cNvSpPr>
                  <a:spLocks noChangeShapeType="1"/>
                </p:cNvSpPr>
                <p:nvPr/>
              </p:nvSpPr>
              <p:spPr bwMode="auto">
                <a:xfrm flipV="1">
                  <a:off x="450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31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450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32" name="Line 388"/>
                <p:cNvSpPr>
                  <a:spLocks noChangeShapeType="1"/>
                </p:cNvSpPr>
                <p:nvPr/>
              </p:nvSpPr>
              <p:spPr bwMode="auto">
                <a:xfrm flipV="1">
                  <a:off x="451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33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452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34" name="Line 390"/>
                <p:cNvSpPr>
                  <a:spLocks noChangeShapeType="1"/>
                </p:cNvSpPr>
                <p:nvPr/>
              </p:nvSpPr>
              <p:spPr bwMode="auto">
                <a:xfrm flipV="1">
                  <a:off x="4579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35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458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36" name="Line 392"/>
                <p:cNvSpPr>
                  <a:spLocks noChangeShapeType="1"/>
                </p:cNvSpPr>
                <p:nvPr/>
              </p:nvSpPr>
              <p:spPr bwMode="auto">
                <a:xfrm flipV="1">
                  <a:off x="4623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37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4630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38" name="Line 394"/>
                <p:cNvSpPr>
                  <a:spLocks noChangeShapeType="1"/>
                </p:cNvSpPr>
                <p:nvPr/>
              </p:nvSpPr>
              <p:spPr bwMode="auto">
                <a:xfrm flipV="1">
                  <a:off x="4638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39" name="Line 395"/>
                <p:cNvSpPr>
                  <a:spLocks noChangeShapeType="1"/>
                </p:cNvSpPr>
                <p:nvPr/>
              </p:nvSpPr>
              <p:spPr bwMode="auto">
                <a:xfrm flipV="1">
                  <a:off x="4651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40" name="Line 396"/>
                <p:cNvSpPr>
                  <a:spLocks noChangeShapeType="1"/>
                </p:cNvSpPr>
                <p:nvPr/>
              </p:nvSpPr>
              <p:spPr bwMode="auto">
                <a:xfrm flipV="1">
                  <a:off x="4659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41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466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42" name="Line 398"/>
                <p:cNvSpPr>
                  <a:spLocks noChangeShapeType="1"/>
                </p:cNvSpPr>
                <p:nvPr/>
              </p:nvSpPr>
              <p:spPr bwMode="auto">
                <a:xfrm flipV="1">
                  <a:off x="4672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43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469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44" name="Line 400"/>
                <p:cNvSpPr>
                  <a:spLocks noChangeShapeType="1"/>
                </p:cNvSpPr>
                <p:nvPr/>
              </p:nvSpPr>
              <p:spPr bwMode="auto">
                <a:xfrm flipV="1">
                  <a:off x="4710" y="3669"/>
                  <a:ext cx="0" cy="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45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4716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46" name="Line 402"/>
                <p:cNvSpPr>
                  <a:spLocks noChangeShapeType="1"/>
                </p:cNvSpPr>
                <p:nvPr/>
              </p:nvSpPr>
              <p:spPr bwMode="auto">
                <a:xfrm flipV="1">
                  <a:off x="472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47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4767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48" name="Line 404"/>
                <p:cNvSpPr>
                  <a:spLocks noChangeShapeType="1"/>
                </p:cNvSpPr>
                <p:nvPr/>
              </p:nvSpPr>
              <p:spPr bwMode="auto">
                <a:xfrm flipV="1">
                  <a:off x="477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49" name="Line 405"/>
                <p:cNvSpPr>
                  <a:spLocks noChangeShapeType="1"/>
                </p:cNvSpPr>
                <p:nvPr/>
              </p:nvSpPr>
              <p:spPr bwMode="auto">
                <a:xfrm flipV="1">
                  <a:off x="4780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50" name="Line 406"/>
                <p:cNvSpPr>
                  <a:spLocks noChangeShapeType="1"/>
                </p:cNvSpPr>
                <p:nvPr/>
              </p:nvSpPr>
              <p:spPr bwMode="auto">
                <a:xfrm flipV="1">
                  <a:off x="4788" y="3570"/>
                  <a:ext cx="0" cy="14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51" name="Line 407"/>
                <p:cNvSpPr>
                  <a:spLocks noChangeShapeType="1"/>
                </p:cNvSpPr>
                <p:nvPr/>
              </p:nvSpPr>
              <p:spPr bwMode="auto">
                <a:xfrm flipV="1">
                  <a:off x="4794" y="3632"/>
                  <a:ext cx="0" cy="8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52" name="Line 408"/>
                <p:cNvSpPr>
                  <a:spLocks noChangeShapeType="1"/>
                </p:cNvSpPr>
                <p:nvPr/>
              </p:nvSpPr>
              <p:spPr bwMode="auto">
                <a:xfrm flipV="1">
                  <a:off x="4801" y="3644"/>
                  <a:ext cx="0" cy="69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53" name="Line 409"/>
                <p:cNvSpPr>
                  <a:spLocks noChangeShapeType="1"/>
                </p:cNvSpPr>
                <p:nvPr/>
              </p:nvSpPr>
              <p:spPr bwMode="auto">
                <a:xfrm flipV="1">
                  <a:off x="4809" y="3700"/>
                  <a:ext cx="0" cy="1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54" name="Line 410"/>
                <p:cNvSpPr>
                  <a:spLocks noChangeShapeType="1"/>
                </p:cNvSpPr>
                <p:nvPr/>
              </p:nvSpPr>
              <p:spPr bwMode="auto">
                <a:xfrm flipV="1">
                  <a:off x="486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55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486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56" name="Line 412"/>
                <p:cNvSpPr>
                  <a:spLocks noChangeShapeType="1"/>
                </p:cNvSpPr>
                <p:nvPr/>
              </p:nvSpPr>
              <p:spPr bwMode="auto">
                <a:xfrm flipV="1">
                  <a:off x="487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57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4902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58" name="Line 414"/>
                <p:cNvSpPr>
                  <a:spLocks noChangeShapeType="1"/>
                </p:cNvSpPr>
                <p:nvPr/>
              </p:nvSpPr>
              <p:spPr bwMode="auto">
                <a:xfrm flipV="1">
                  <a:off x="5061" y="3681"/>
                  <a:ext cx="0" cy="3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59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5067" y="3700"/>
                  <a:ext cx="0" cy="1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60" name="Line 416"/>
                <p:cNvSpPr>
                  <a:spLocks noChangeShapeType="1"/>
                </p:cNvSpPr>
                <p:nvPr/>
              </p:nvSpPr>
              <p:spPr bwMode="auto">
                <a:xfrm flipV="1">
                  <a:off x="5110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61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5125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62" name="Line 418"/>
                <p:cNvSpPr>
                  <a:spLocks noChangeShapeType="1"/>
                </p:cNvSpPr>
                <p:nvPr/>
              </p:nvSpPr>
              <p:spPr bwMode="auto">
                <a:xfrm flipV="1">
                  <a:off x="5296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63" name="Line 419"/>
                <p:cNvSpPr>
                  <a:spLocks noChangeShapeType="1"/>
                </p:cNvSpPr>
                <p:nvPr/>
              </p:nvSpPr>
              <p:spPr bwMode="auto">
                <a:xfrm flipV="1">
                  <a:off x="5368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64" name="Line 420"/>
                <p:cNvSpPr>
                  <a:spLocks noChangeShapeType="1"/>
                </p:cNvSpPr>
                <p:nvPr/>
              </p:nvSpPr>
              <p:spPr bwMode="auto">
                <a:xfrm flipV="1">
                  <a:off x="5433" y="3707"/>
                  <a:ext cx="0" cy="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65" name="Line 421"/>
                <p:cNvSpPr>
                  <a:spLocks noChangeShapeType="1"/>
                </p:cNvSpPr>
                <p:nvPr/>
              </p:nvSpPr>
              <p:spPr bwMode="auto">
                <a:xfrm>
                  <a:off x="3555" y="3722"/>
                  <a:ext cx="0" cy="5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66" name="Line 422"/>
                <p:cNvSpPr>
                  <a:spLocks noChangeShapeType="1"/>
                </p:cNvSpPr>
                <p:nvPr/>
              </p:nvSpPr>
              <p:spPr bwMode="auto">
                <a:xfrm>
                  <a:off x="2421" y="3722"/>
                  <a:ext cx="0" cy="5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67" name="Line 423"/>
                <p:cNvSpPr>
                  <a:spLocks noChangeShapeType="1"/>
                </p:cNvSpPr>
                <p:nvPr/>
              </p:nvSpPr>
              <p:spPr bwMode="auto">
                <a:xfrm>
                  <a:off x="1281" y="3722"/>
                  <a:ext cx="0" cy="5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68" name="Line 424"/>
                <p:cNvSpPr>
                  <a:spLocks noChangeShapeType="1"/>
                </p:cNvSpPr>
                <p:nvPr/>
              </p:nvSpPr>
              <p:spPr bwMode="auto">
                <a:xfrm>
                  <a:off x="871" y="3718"/>
                  <a:ext cx="0" cy="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69" name="Line 425"/>
                <p:cNvSpPr>
                  <a:spLocks noChangeShapeType="1"/>
                </p:cNvSpPr>
                <p:nvPr/>
              </p:nvSpPr>
              <p:spPr bwMode="auto">
                <a:xfrm>
                  <a:off x="4693" y="3722"/>
                  <a:ext cx="0" cy="5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70" name="Line 426"/>
                <p:cNvSpPr>
                  <a:spLocks noChangeShapeType="1"/>
                </p:cNvSpPr>
                <p:nvPr/>
              </p:nvSpPr>
              <p:spPr bwMode="auto">
                <a:xfrm>
                  <a:off x="742" y="1840"/>
                  <a:ext cx="12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71" name="Line 427"/>
                <p:cNvSpPr>
                  <a:spLocks noChangeShapeType="1"/>
                </p:cNvSpPr>
                <p:nvPr/>
              </p:nvSpPr>
              <p:spPr bwMode="auto">
                <a:xfrm>
                  <a:off x="732" y="3724"/>
                  <a:ext cx="13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72" name="Line 428"/>
                <p:cNvSpPr>
                  <a:spLocks noChangeShapeType="1"/>
                </p:cNvSpPr>
                <p:nvPr/>
              </p:nvSpPr>
              <p:spPr bwMode="auto">
                <a:xfrm>
                  <a:off x="873" y="3694"/>
                  <a:ext cx="0" cy="8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73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864" y="3714"/>
                  <a:ext cx="4629" cy="1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3774" name="Line 430"/>
                <p:cNvSpPr>
                  <a:spLocks noChangeShapeType="1"/>
                </p:cNvSpPr>
                <p:nvPr/>
              </p:nvSpPr>
              <p:spPr bwMode="auto">
                <a:xfrm flipV="1">
                  <a:off x="873" y="1843"/>
                  <a:ext cx="0" cy="18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3775" name="Freeform 431"/>
              <p:cNvSpPr>
                <a:spLocks/>
              </p:cNvSpPr>
              <p:nvPr/>
            </p:nvSpPr>
            <p:spPr bwMode="auto">
              <a:xfrm>
                <a:off x="3445" y="2229"/>
                <a:ext cx="749" cy="1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54"/>
                  </a:cxn>
                  <a:cxn ang="0">
                    <a:pos x="151" y="107"/>
                  </a:cxn>
                  <a:cxn ang="0">
                    <a:pos x="204" y="142"/>
                  </a:cxn>
                  <a:cxn ang="0">
                    <a:pos x="346" y="133"/>
                  </a:cxn>
                  <a:cxn ang="0">
                    <a:pos x="461" y="63"/>
                  </a:cxn>
                  <a:cxn ang="0">
                    <a:pos x="541" y="45"/>
                  </a:cxn>
                  <a:cxn ang="0">
                    <a:pos x="691" y="107"/>
                  </a:cxn>
                  <a:cxn ang="0">
                    <a:pos x="806" y="169"/>
                  </a:cxn>
                </a:cxnLst>
                <a:rect l="0" t="0" r="r" b="b"/>
                <a:pathLst>
                  <a:path w="806" h="169">
                    <a:moveTo>
                      <a:pt x="0" y="0"/>
                    </a:moveTo>
                    <a:cubicBezTo>
                      <a:pt x="67" y="11"/>
                      <a:pt x="56" y="19"/>
                      <a:pt x="106" y="54"/>
                    </a:cubicBezTo>
                    <a:cubicBezTo>
                      <a:pt x="122" y="77"/>
                      <a:pt x="128" y="89"/>
                      <a:pt x="151" y="107"/>
                    </a:cubicBezTo>
                    <a:cubicBezTo>
                      <a:pt x="168" y="120"/>
                      <a:pt x="204" y="142"/>
                      <a:pt x="204" y="142"/>
                    </a:cubicBezTo>
                    <a:cubicBezTo>
                      <a:pt x="251" y="139"/>
                      <a:pt x="299" y="140"/>
                      <a:pt x="346" y="133"/>
                    </a:cubicBezTo>
                    <a:cubicBezTo>
                      <a:pt x="391" y="126"/>
                      <a:pt x="420" y="77"/>
                      <a:pt x="461" y="63"/>
                    </a:cubicBezTo>
                    <a:cubicBezTo>
                      <a:pt x="504" y="48"/>
                      <a:pt x="478" y="56"/>
                      <a:pt x="541" y="45"/>
                    </a:cubicBezTo>
                    <a:cubicBezTo>
                      <a:pt x="606" y="56"/>
                      <a:pt x="639" y="67"/>
                      <a:pt x="691" y="107"/>
                    </a:cubicBezTo>
                    <a:cubicBezTo>
                      <a:pt x="719" y="161"/>
                      <a:pt x="748" y="169"/>
                      <a:pt x="806" y="169"/>
                    </a:cubicBezTo>
                  </a:path>
                </a:pathLst>
              </a:custGeom>
              <a:noFill/>
              <a:ln w="38100" cap="flat" cmpd="sng">
                <a:solidFill>
                  <a:srgbClr val="0000FF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76" name="Freeform 432"/>
              <p:cNvSpPr>
                <a:spLocks/>
              </p:cNvSpPr>
              <p:nvPr/>
            </p:nvSpPr>
            <p:spPr bwMode="auto">
              <a:xfrm>
                <a:off x="4144" y="1844"/>
                <a:ext cx="322" cy="42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51" y="9"/>
                  </a:cxn>
                  <a:cxn ang="0">
                    <a:pos x="231" y="44"/>
                  </a:cxn>
                  <a:cxn ang="0">
                    <a:pos x="319" y="35"/>
                  </a:cxn>
                  <a:cxn ang="0">
                    <a:pos x="346" y="18"/>
                  </a:cxn>
                </a:cxnLst>
                <a:rect l="0" t="0" r="r" b="b"/>
                <a:pathLst>
                  <a:path w="346" h="44">
                    <a:moveTo>
                      <a:pt x="0" y="18"/>
                    </a:moveTo>
                    <a:cubicBezTo>
                      <a:pt x="67" y="7"/>
                      <a:pt x="80" y="0"/>
                      <a:pt x="151" y="9"/>
                    </a:cubicBezTo>
                    <a:cubicBezTo>
                      <a:pt x="214" y="30"/>
                      <a:pt x="188" y="17"/>
                      <a:pt x="231" y="44"/>
                    </a:cubicBezTo>
                    <a:cubicBezTo>
                      <a:pt x="260" y="41"/>
                      <a:pt x="290" y="42"/>
                      <a:pt x="319" y="35"/>
                    </a:cubicBezTo>
                    <a:cubicBezTo>
                      <a:pt x="329" y="33"/>
                      <a:pt x="346" y="18"/>
                      <a:pt x="346" y="18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77" name="Freeform 433"/>
              <p:cNvSpPr>
                <a:spLocks/>
              </p:cNvSpPr>
              <p:nvPr/>
            </p:nvSpPr>
            <p:spPr bwMode="auto">
              <a:xfrm>
                <a:off x="4150" y="1762"/>
                <a:ext cx="321" cy="43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51" y="9"/>
                  </a:cxn>
                  <a:cxn ang="0">
                    <a:pos x="231" y="44"/>
                  </a:cxn>
                  <a:cxn ang="0">
                    <a:pos x="319" y="35"/>
                  </a:cxn>
                  <a:cxn ang="0">
                    <a:pos x="346" y="18"/>
                  </a:cxn>
                </a:cxnLst>
                <a:rect l="0" t="0" r="r" b="b"/>
                <a:pathLst>
                  <a:path w="346" h="44">
                    <a:moveTo>
                      <a:pt x="0" y="18"/>
                    </a:moveTo>
                    <a:cubicBezTo>
                      <a:pt x="67" y="7"/>
                      <a:pt x="80" y="0"/>
                      <a:pt x="151" y="9"/>
                    </a:cubicBezTo>
                    <a:cubicBezTo>
                      <a:pt x="214" y="30"/>
                      <a:pt x="188" y="17"/>
                      <a:pt x="231" y="44"/>
                    </a:cubicBezTo>
                    <a:cubicBezTo>
                      <a:pt x="260" y="41"/>
                      <a:pt x="290" y="42"/>
                      <a:pt x="319" y="35"/>
                    </a:cubicBezTo>
                    <a:cubicBezTo>
                      <a:pt x="329" y="33"/>
                      <a:pt x="346" y="18"/>
                      <a:pt x="346" y="18"/>
                    </a:cubicBezTo>
                  </a:path>
                </a:pathLst>
              </a:cu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78" name="Freeform 434"/>
              <p:cNvSpPr>
                <a:spLocks/>
              </p:cNvSpPr>
              <p:nvPr/>
            </p:nvSpPr>
            <p:spPr bwMode="auto">
              <a:xfrm>
                <a:off x="4567" y="2000"/>
                <a:ext cx="337" cy="133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98" y="1"/>
                  </a:cxn>
                  <a:cxn ang="0">
                    <a:pos x="222" y="80"/>
                  </a:cxn>
                  <a:cxn ang="0">
                    <a:pos x="363" y="89"/>
                  </a:cxn>
                </a:cxnLst>
                <a:rect l="0" t="0" r="r" b="b"/>
                <a:pathLst>
                  <a:path w="363" h="137">
                    <a:moveTo>
                      <a:pt x="0" y="45"/>
                    </a:moveTo>
                    <a:cubicBezTo>
                      <a:pt x="66" y="0"/>
                      <a:pt x="32" y="13"/>
                      <a:pt x="98" y="1"/>
                    </a:cubicBezTo>
                    <a:cubicBezTo>
                      <a:pt x="179" y="16"/>
                      <a:pt x="164" y="44"/>
                      <a:pt x="222" y="80"/>
                    </a:cubicBezTo>
                    <a:cubicBezTo>
                      <a:pt x="258" y="137"/>
                      <a:pt x="305" y="120"/>
                      <a:pt x="363" y="89"/>
                    </a:cubicBez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79" name="Freeform 435"/>
              <p:cNvSpPr>
                <a:spLocks/>
              </p:cNvSpPr>
              <p:nvPr/>
            </p:nvSpPr>
            <p:spPr bwMode="auto">
              <a:xfrm>
                <a:off x="4564" y="1936"/>
                <a:ext cx="338" cy="133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98" y="1"/>
                  </a:cxn>
                  <a:cxn ang="0">
                    <a:pos x="222" y="80"/>
                  </a:cxn>
                  <a:cxn ang="0">
                    <a:pos x="363" y="89"/>
                  </a:cxn>
                </a:cxnLst>
                <a:rect l="0" t="0" r="r" b="b"/>
                <a:pathLst>
                  <a:path w="363" h="137">
                    <a:moveTo>
                      <a:pt x="0" y="45"/>
                    </a:moveTo>
                    <a:cubicBezTo>
                      <a:pt x="66" y="0"/>
                      <a:pt x="32" y="13"/>
                      <a:pt x="98" y="1"/>
                    </a:cubicBezTo>
                    <a:cubicBezTo>
                      <a:pt x="179" y="16"/>
                      <a:pt x="164" y="44"/>
                      <a:pt x="222" y="80"/>
                    </a:cubicBezTo>
                    <a:cubicBezTo>
                      <a:pt x="258" y="137"/>
                      <a:pt x="305" y="120"/>
                      <a:pt x="363" y="89"/>
                    </a:cubicBez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80" name="Freeform 436"/>
              <p:cNvSpPr>
                <a:spLocks/>
              </p:cNvSpPr>
              <p:nvPr/>
            </p:nvSpPr>
            <p:spPr bwMode="auto">
              <a:xfrm>
                <a:off x="4561" y="1873"/>
                <a:ext cx="338" cy="1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98" y="1"/>
                  </a:cxn>
                  <a:cxn ang="0">
                    <a:pos x="222" y="80"/>
                  </a:cxn>
                  <a:cxn ang="0">
                    <a:pos x="363" y="89"/>
                  </a:cxn>
                </a:cxnLst>
                <a:rect l="0" t="0" r="r" b="b"/>
                <a:pathLst>
                  <a:path w="363" h="137">
                    <a:moveTo>
                      <a:pt x="0" y="45"/>
                    </a:moveTo>
                    <a:cubicBezTo>
                      <a:pt x="66" y="0"/>
                      <a:pt x="32" y="13"/>
                      <a:pt x="98" y="1"/>
                    </a:cubicBezTo>
                    <a:cubicBezTo>
                      <a:pt x="179" y="16"/>
                      <a:pt x="164" y="44"/>
                      <a:pt x="222" y="80"/>
                    </a:cubicBezTo>
                    <a:cubicBezTo>
                      <a:pt x="258" y="137"/>
                      <a:pt x="305" y="120"/>
                      <a:pt x="363" y="89"/>
                    </a:cubicBez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81" name="Freeform 437"/>
              <p:cNvSpPr>
                <a:spLocks/>
              </p:cNvSpPr>
              <p:nvPr/>
            </p:nvSpPr>
            <p:spPr bwMode="auto">
              <a:xfrm>
                <a:off x="4567" y="1809"/>
                <a:ext cx="337" cy="1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98" y="1"/>
                  </a:cxn>
                  <a:cxn ang="0">
                    <a:pos x="222" y="80"/>
                  </a:cxn>
                  <a:cxn ang="0">
                    <a:pos x="363" y="89"/>
                  </a:cxn>
                </a:cxnLst>
                <a:rect l="0" t="0" r="r" b="b"/>
                <a:pathLst>
                  <a:path w="363" h="137">
                    <a:moveTo>
                      <a:pt x="0" y="45"/>
                    </a:moveTo>
                    <a:cubicBezTo>
                      <a:pt x="66" y="0"/>
                      <a:pt x="32" y="13"/>
                      <a:pt x="98" y="1"/>
                    </a:cubicBezTo>
                    <a:cubicBezTo>
                      <a:pt x="179" y="16"/>
                      <a:pt x="164" y="44"/>
                      <a:pt x="222" y="80"/>
                    </a:cubicBezTo>
                    <a:cubicBezTo>
                      <a:pt x="258" y="137"/>
                      <a:pt x="305" y="120"/>
                      <a:pt x="363" y="89"/>
                    </a:cubicBez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82" name="Freeform 438"/>
              <p:cNvSpPr>
                <a:spLocks/>
              </p:cNvSpPr>
              <p:nvPr/>
            </p:nvSpPr>
            <p:spPr bwMode="auto">
              <a:xfrm>
                <a:off x="4564" y="1745"/>
                <a:ext cx="338" cy="1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98" y="1"/>
                  </a:cxn>
                  <a:cxn ang="0">
                    <a:pos x="222" y="80"/>
                  </a:cxn>
                  <a:cxn ang="0">
                    <a:pos x="363" y="89"/>
                  </a:cxn>
                </a:cxnLst>
                <a:rect l="0" t="0" r="r" b="b"/>
                <a:pathLst>
                  <a:path w="363" h="137">
                    <a:moveTo>
                      <a:pt x="0" y="45"/>
                    </a:moveTo>
                    <a:cubicBezTo>
                      <a:pt x="66" y="0"/>
                      <a:pt x="32" y="13"/>
                      <a:pt x="98" y="1"/>
                    </a:cubicBezTo>
                    <a:cubicBezTo>
                      <a:pt x="179" y="16"/>
                      <a:pt x="164" y="44"/>
                      <a:pt x="222" y="80"/>
                    </a:cubicBezTo>
                    <a:cubicBezTo>
                      <a:pt x="258" y="137"/>
                      <a:pt x="305" y="120"/>
                      <a:pt x="363" y="89"/>
                    </a:cubicBez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83" name="Freeform 439"/>
              <p:cNvSpPr>
                <a:spLocks/>
              </p:cNvSpPr>
              <p:nvPr/>
            </p:nvSpPr>
            <p:spPr bwMode="auto">
              <a:xfrm>
                <a:off x="4948" y="2182"/>
                <a:ext cx="527" cy="103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26" y="70"/>
                  </a:cxn>
                  <a:cxn ang="0">
                    <a:pos x="53" y="53"/>
                  </a:cxn>
                  <a:cxn ang="0">
                    <a:pos x="106" y="35"/>
                  </a:cxn>
                  <a:cxn ang="0">
                    <a:pos x="203" y="53"/>
                  </a:cxn>
                  <a:cxn ang="0">
                    <a:pos x="230" y="88"/>
                  </a:cxn>
                  <a:cxn ang="0">
                    <a:pos x="257" y="106"/>
                  </a:cxn>
                  <a:cxn ang="0">
                    <a:pos x="389" y="88"/>
                  </a:cxn>
                  <a:cxn ang="0">
                    <a:pos x="443" y="53"/>
                  </a:cxn>
                  <a:cxn ang="0">
                    <a:pos x="531" y="0"/>
                  </a:cxn>
                  <a:cxn ang="0">
                    <a:pos x="567" y="8"/>
                  </a:cxn>
                </a:cxnLst>
                <a:rect l="0" t="0" r="r" b="b"/>
                <a:pathLst>
                  <a:path w="567" h="106">
                    <a:moveTo>
                      <a:pt x="0" y="79"/>
                    </a:moveTo>
                    <a:cubicBezTo>
                      <a:pt x="9" y="76"/>
                      <a:pt x="18" y="74"/>
                      <a:pt x="26" y="70"/>
                    </a:cubicBezTo>
                    <a:cubicBezTo>
                      <a:pt x="36" y="65"/>
                      <a:pt x="43" y="57"/>
                      <a:pt x="53" y="53"/>
                    </a:cubicBezTo>
                    <a:cubicBezTo>
                      <a:pt x="70" y="46"/>
                      <a:pt x="106" y="35"/>
                      <a:pt x="106" y="35"/>
                    </a:cubicBezTo>
                    <a:cubicBezTo>
                      <a:pt x="139" y="39"/>
                      <a:pt x="178" y="32"/>
                      <a:pt x="203" y="53"/>
                    </a:cubicBezTo>
                    <a:cubicBezTo>
                      <a:pt x="214" y="62"/>
                      <a:pt x="219" y="78"/>
                      <a:pt x="230" y="88"/>
                    </a:cubicBezTo>
                    <a:cubicBezTo>
                      <a:pt x="238" y="96"/>
                      <a:pt x="248" y="100"/>
                      <a:pt x="257" y="106"/>
                    </a:cubicBezTo>
                    <a:cubicBezTo>
                      <a:pt x="260" y="106"/>
                      <a:pt x="362" y="101"/>
                      <a:pt x="389" y="88"/>
                    </a:cubicBezTo>
                    <a:cubicBezTo>
                      <a:pt x="408" y="78"/>
                      <a:pt x="443" y="53"/>
                      <a:pt x="443" y="53"/>
                    </a:cubicBezTo>
                    <a:cubicBezTo>
                      <a:pt x="469" y="12"/>
                      <a:pt x="483" y="9"/>
                      <a:pt x="531" y="0"/>
                    </a:cubicBezTo>
                    <a:cubicBezTo>
                      <a:pt x="543" y="3"/>
                      <a:pt x="567" y="8"/>
                      <a:pt x="567" y="8"/>
                    </a:cubicBez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84" name="Freeform 440"/>
              <p:cNvSpPr>
                <a:spLocks/>
              </p:cNvSpPr>
              <p:nvPr/>
            </p:nvSpPr>
            <p:spPr bwMode="auto">
              <a:xfrm>
                <a:off x="4945" y="2110"/>
                <a:ext cx="527" cy="102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26" y="70"/>
                  </a:cxn>
                  <a:cxn ang="0">
                    <a:pos x="53" y="53"/>
                  </a:cxn>
                  <a:cxn ang="0">
                    <a:pos x="106" y="35"/>
                  </a:cxn>
                  <a:cxn ang="0">
                    <a:pos x="203" y="53"/>
                  </a:cxn>
                  <a:cxn ang="0">
                    <a:pos x="230" y="88"/>
                  </a:cxn>
                  <a:cxn ang="0">
                    <a:pos x="257" y="106"/>
                  </a:cxn>
                  <a:cxn ang="0">
                    <a:pos x="389" y="88"/>
                  </a:cxn>
                  <a:cxn ang="0">
                    <a:pos x="443" y="53"/>
                  </a:cxn>
                  <a:cxn ang="0">
                    <a:pos x="531" y="0"/>
                  </a:cxn>
                  <a:cxn ang="0">
                    <a:pos x="567" y="8"/>
                  </a:cxn>
                </a:cxnLst>
                <a:rect l="0" t="0" r="r" b="b"/>
                <a:pathLst>
                  <a:path w="567" h="106">
                    <a:moveTo>
                      <a:pt x="0" y="79"/>
                    </a:moveTo>
                    <a:cubicBezTo>
                      <a:pt x="9" y="76"/>
                      <a:pt x="18" y="74"/>
                      <a:pt x="26" y="70"/>
                    </a:cubicBezTo>
                    <a:cubicBezTo>
                      <a:pt x="36" y="65"/>
                      <a:pt x="43" y="57"/>
                      <a:pt x="53" y="53"/>
                    </a:cubicBezTo>
                    <a:cubicBezTo>
                      <a:pt x="70" y="46"/>
                      <a:pt x="106" y="35"/>
                      <a:pt x="106" y="35"/>
                    </a:cubicBezTo>
                    <a:cubicBezTo>
                      <a:pt x="139" y="39"/>
                      <a:pt x="178" y="32"/>
                      <a:pt x="203" y="53"/>
                    </a:cubicBezTo>
                    <a:cubicBezTo>
                      <a:pt x="214" y="62"/>
                      <a:pt x="219" y="78"/>
                      <a:pt x="230" y="88"/>
                    </a:cubicBezTo>
                    <a:cubicBezTo>
                      <a:pt x="238" y="96"/>
                      <a:pt x="248" y="100"/>
                      <a:pt x="257" y="106"/>
                    </a:cubicBezTo>
                    <a:cubicBezTo>
                      <a:pt x="260" y="106"/>
                      <a:pt x="362" y="101"/>
                      <a:pt x="389" y="88"/>
                    </a:cubicBezTo>
                    <a:cubicBezTo>
                      <a:pt x="408" y="78"/>
                      <a:pt x="443" y="53"/>
                      <a:pt x="443" y="53"/>
                    </a:cubicBezTo>
                    <a:cubicBezTo>
                      <a:pt x="469" y="12"/>
                      <a:pt x="483" y="9"/>
                      <a:pt x="531" y="0"/>
                    </a:cubicBezTo>
                    <a:cubicBezTo>
                      <a:pt x="543" y="3"/>
                      <a:pt x="567" y="8"/>
                      <a:pt x="567" y="8"/>
                    </a:cubicBez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85" name="Freeform 441"/>
              <p:cNvSpPr>
                <a:spLocks/>
              </p:cNvSpPr>
              <p:nvPr/>
            </p:nvSpPr>
            <p:spPr bwMode="auto">
              <a:xfrm>
                <a:off x="4951" y="2046"/>
                <a:ext cx="527" cy="102"/>
              </a:xfrm>
              <a:custGeom>
                <a:avLst/>
                <a:gdLst/>
                <a:ahLst/>
                <a:cxnLst>
                  <a:cxn ang="0">
                    <a:pos x="0" y="79"/>
                  </a:cxn>
                  <a:cxn ang="0">
                    <a:pos x="26" y="70"/>
                  </a:cxn>
                  <a:cxn ang="0">
                    <a:pos x="53" y="53"/>
                  </a:cxn>
                  <a:cxn ang="0">
                    <a:pos x="106" y="35"/>
                  </a:cxn>
                  <a:cxn ang="0">
                    <a:pos x="203" y="53"/>
                  </a:cxn>
                  <a:cxn ang="0">
                    <a:pos x="230" y="88"/>
                  </a:cxn>
                  <a:cxn ang="0">
                    <a:pos x="257" y="106"/>
                  </a:cxn>
                  <a:cxn ang="0">
                    <a:pos x="389" y="88"/>
                  </a:cxn>
                  <a:cxn ang="0">
                    <a:pos x="443" y="53"/>
                  </a:cxn>
                  <a:cxn ang="0">
                    <a:pos x="531" y="0"/>
                  </a:cxn>
                  <a:cxn ang="0">
                    <a:pos x="567" y="8"/>
                  </a:cxn>
                </a:cxnLst>
                <a:rect l="0" t="0" r="r" b="b"/>
                <a:pathLst>
                  <a:path w="567" h="106">
                    <a:moveTo>
                      <a:pt x="0" y="79"/>
                    </a:moveTo>
                    <a:cubicBezTo>
                      <a:pt x="9" y="76"/>
                      <a:pt x="18" y="74"/>
                      <a:pt x="26" y="70"/>
                    </a:cubicBezTo>
                    <a:cubicBezTo>
                      <a:pt x="36" y="65"/>
                      <a:pt x="43" y="57"/>
                      <a:pt x="53" y="53"/>
                    </a:cubicBezTo>
                    <a:cubicBezTo>
                      <a:pt x="70" y="46"/>
                      <a:pt x="106" y="35"/>
                      <a:pt x="106" y="35"/>
                    </a:cubicBezTo>
                    <a:cubicBezTo>
                      <a:pt x="139" y="39"/>
                      <a:pt x="178" y="32"/>
                      <a:pt x="203" y="53"/>
                    </a:cubicBezTo>
                    <a:cubicBezTo>
                      <a:pt x="214" y="62"/>
                      <a:pt x="219" y="78"/>
                      <a:pt x="230" y="88"/>
                    </a:cubicBezTo>
                    <a:cubicBezTo>
                      <a:pt x="238" y="96"/>
                      <a:pt x="248" y="100"/>
                      <a:pt x="257" y="106"/>
                    </a:cubicBezTo>
                    <a:cubicBezTo>
                      <a:pt x="260" y="106"/>
                      <a:pt x="362" y="101"/>
                      <a:pt x="389" y="88"/>
                    </a:cubicBezTo>
                    <a:cubicBezTo>
                      <a:pt x="408" y="78"/>
                      <a:pt x="443" y="53"/>
                      <a:pt x="443" y="53"/>
                    </a:cubicBezTo>
                    <a:cubicBezTo>
                      <a:pt x="469" y="12"/>
                      <a:pt x="483" y="9"/>
                      <a:pt x="531" y="0"/>
                    </a:cubicBezTo>
                    <a:cubicBezTo>
                      <a:pt x="543" y="3"/>
                      <a:pt x="567" y="8"/>
                      <a:pt x="567" y="8"/>
                    </a:cubicBezTo>
                  </a:path>
                </a:pathLst>
              </a:custGeom>
              <a:noFill/>
              <a:ln w="38100" cap="flat" cmpd="sng">
                <a:solidFill>
                  <a:schemeClr val="bg2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86" name="Text Box 442"/>
              <p:cNvSpPr txBox="1">
                <a:spLocks noChangeArrowheads="1"/>
              </p:cNvSpPr>
              <p:nvPr/>
            </p:nvSpPr>
            <p:spPr bwMode="auto">
              <a:xfrm>
                <a:off x="5342" y="3779"/>
                <a:ext cx="41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1600" b="0" dirty="0">
                    <a:solidFill>
                      <a:schemeClr val="tx1"/>
                    </a:solidFill>
                  </a:rPr>
                  <a:t>m/z</a:t>
                </a:r>
              </a:p>
            </p:txBody>
          </p:sp>
          <p:sp>
            <p:nvSpPr>
              <p:cNvPr id="313787" name="Text Box 443"/>
              <p:cNvSpPr txBox="1">
                <a:spLocks noChangeArrowheads="1"/>
              </p:cNvSpPr>
              <p:nvPr/>
            </p:nvSpPr>
            <p:spPr bwMode="auto">
              <a:xfrm rot="16200000">
                <a:off x="2918" y="2915"/>
                <a:ext cx="6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0" dirty="0">
                    <a:solidFill>
                      <a:schemeClr val="tx1"/>
                    </a:solidFill>
                  </a:rPr>
                  <a:t>Intensity</a:t>
                </a:r>
              </a:p>
            </p:txBody>
          </p:sp>
        </p:grpSp>
        <p:grpSp>
          <p:nvGrpSpPr>
            <p:cNvPr id="6" name="Gruppieren 5"/>
            <p:cNvGrpSpPr/>
            <p:nvPr/>
          </p:nvGrpSpPr>
          <p:grpSpPr>
            <a:xfrm>
              <a:off x="6418770" y="4988400"/>
              <a:ext cx="970627" cy="1260000"/>
              <a:chOff x="5802678" y="4267200"/>
              <a:chExt cx="970627" cy="1260000"/>
            </a:xfrm>
          </p:grpSpPr>
          <p:sp>
            <p:nvSpPr>
              <p:cNvPr id="859" name="Line 429"/>
              <p:cNvSpPr>
                <a:spLocks noChangeShapeType="1"/>
              </p:cNvSpPr>
              <p:nvPr/>
            </p:nvSpPr>
            <p:spPr bwMode="auto">
              <a:xfrm flipV="1">
                <a:off x="5802678" y="5500232"/>
                <a:ext cx="97062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" name="Line 430"/>
              <p:cNvSpPr>
                <a:spLocks noChangeShapeType="1"/>
              </p:cNvSpPr>
              <p:nvPr/>
            </p:nvSpPr>
            <p:spPr bwMode="auto">
              <a:xfrm flipV="1">
                <a:off x="5810064" y="4267200"/>
                <a:ext cx="0" cy="12600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1" name="Line 325"/>
              <p:cNvSpPr>
                <a:spLocks noChangeShapeType="1"/>
              </p:cNvSpPr>
              <p:nvPr/>
            </p:nvSpPr>
            <p:spPr bwMode="auto">
              <a:xfrm flipV="1">
                <a:off x="6238832" y="4963032"/>
                <a:ext cx="0" cy="52658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2" name="Line 365"/>
              <p:cNvSpPr>
                <a:spLocks noChangeShapeType="1"/>
              </p:cNvSpPr>
              <p:nvPr/>
            </p:nvSpPr>
            <p:spPr bwMode="auto">
              <a:xfrm flipV="1">
                <a:off x="6049683" y="4536089"/>
                <a:ext cx="0" cy="9535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3" name="Line 325"/>
              <p:cNvSpPr>
                <a:spLocks noChangeShapeType="1"/>
              </p:cNvSpPr>
              <p:nvPr/>
            </p:nvSpPr>
            <p:spPr bwMode="auto">
              <a:xfrm flipV="1">
                <a:off x="6400800" y="5279180"/>
                <a:ext cx="0" cy="2160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5" name="Text Box 442"/>
            <p:cNvSpPr txBox="1">
              <a:spLocks noChangeArrowheads="1"/>
            </p:cNvSpPr>
            <p:nvPr/>
          </p:nvSpPr>
          <p:spPr bwMode="auto">
            <a:xfrm>
              <a:off x="7292100" y="6188705"/>
              <a:ext cx="632700" cy="288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</a:rPr>
                <a:t>m/z</a:t>
              </a:r>
            </a:p>
          </p:txBody>
        </p:sp>
        <p:sp>
          <p:nvSpPr>
            <p:cNvPr id="866" name="Text Box 443"/>
            <p:cNvSpPr txBox="1">
              <a:spLocks noChangeArrowheads="1"/>
            </p:cNvSpPr>
            <p:nvPr/>
          </p:nvSpPr>
          <p:spPr bwMode="auto">
            <a:xfrm rot="16200000">
              <a:off x="5821510" y="5440510"/>
              <a:ext cx="837688" cy="320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</a:rPr>
                <a:t>Intensity</a:t>
              </a:r>
            </a:p>
          </p:txBody>
        </p:sp>
        <p:cxnSp>
          <p:nvCxnSpPr>
            <p:cNvPr id="8" name="Gerader Verbinder 7"/>
            <p:cNvCxnSpPr/>
            <p:nvPr/>
          </p:nvCxnSpPr>
          <p:spPr bwMode="auto">
            <a:xfrm flipH="1">
              <a:off x="6426156" y="4109377"/>
              <a:ext cx="1236394" cy="82560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9" name="Gerader Verbinder 868"/>
            <p:cNvCxnSpPr/>
            <p:nvPr/>
          </p:nvCxnSpPr>
          <p:spPr bwMode="auto">
            <a:xfrm flipH="1">
              <a:off x="7428226" y="4125856"/>
              <a:ext cx="410068" cy="193483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DC0C6-E486-48DB-B9CE-6268CF8AB338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5749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Proteomics: Database Search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838200"/>
            <a:ext cx="4260850" cy="5327650"/>
          </a:xfrm>
        </p:spPr>
        <p:txBody>
          <a:bodyPr/>
          <a:lstStyle/>
          <a:p>
            <a:r>
              <a:rPr lang="en-US" sz="2400" dirty="0" smtClean="0"/>
              <a:t>Identification of mass spectra is easily done through database search</a:t>
            </a:r>
          </a:p>
          <a:p>
            <a:pPr lvl="1"/>
            <a:r>
              <a:rPr lang="en-US" sz="2400" dirty="0" smtClean="0"/>
              <a:t>Search all peptides of matching mass from a database</a:t>
            </a:r>
          </a:p>
          <a:p>
            <a:pPr lvl="1"/>
            <a:r>
              <a:rPr lang="en-US" sz="2400" dirty="0" smtClean="0"/>
              <a:t>Construct a theoretical mass spectrum for these peptide candidates</a:t>
            </a:r>
          </a:p>
          <a:p>
            <a:pPr lvl="1"/>
            <a:r>
              <a:rPr lang="en-US" sz="2400" dirty="0" smtClean="0"/>
              <a:t>Score against the experimental spectrum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sz="2400" b="1" dirty="0" smtClean="0">
                <a:solidFill>
                  <a:srgbClr val="D06B20"/>
                </a:solidFill>
              </a:rPr>
              <a:t>Post-genomics</a:t>
            </a:r>
            <a:r>
              <a:rPr lang="en-US" sz="2400" dirty="0" smtClean="0"/>
              <a:t>: database search is possible because we have a genome sequence</a:t>
            </a:r>
            <a:endParaRPr lang="en-US" sz="2400" dirty="0"/>
          </a:p>
        </p:txBody>
      </p: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5029200" y="1066800"/>
            <a:ext cx="3581400" cy="1627187"/>
            <a:chOff x="732" y="1831"/>
            <a:chExt cx="4761" cy="1948"/>
          </a:xfrm>
        </p:grpSpPr>
        <p:sp>
          <p:nvSpPr>
            <p:cNvPr id="7" name="Line 118"/>
            <p:cNvSpPr>
              <a:spLocks noChangeShapeType="1"/>
            </p:cNvSpPr>
            <p:nvPr/>
          </p:nvSpPr>
          <p:spPr bwMode="auto">
            <a:xfrm flipV="1">
              <a:off x="92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19"/>
            <p:cNvSpPr>
              <a:spLocks noChangeShapeType="1"/>
            </p:cNvSpPr>
            <p:nvPr/>
          </p:nvSpPr>
          <p:spPr bwMode="auto">
            <a:xfrm flipV="1">
              <a:off x="94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20"/>
            <p:cNvSpPr>
              <a:spLocks noChangeShapeType="1"/>
            </p:cNvSpPr>
            <p:nvPr/>
          </p:nvSpPr>
          <p:spPr bwMode="auto">
            <a:xfrm flipV="1">
              <a:off x="96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21"/>
            <p:cNvSpPr>
              <a:spLocks noChangeShapeType="1"/>
            </p:cNvSpPr>
            <p:nvPr/>
          </p:nvSpPr>
          <p:spPr bwMode="auto">
            <a:xfrm flipV="1">
              <a:off x="97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22"/>
            <p:cNvSpPr>
              <a:spLocks noChangeShapeType="1"/>
            </p:cNvSpPr>
            <p:nvPr/>
          </p:nvSpPr>
          <p:spPr bwMode="auto">
            <a:xfrm flipV="1">
              <a:off x="103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23"/>
            <p:cNvSpPr>
              <a:spLocks noChangeShapeType="1"/>
            </p:cNvSpPr>
            <p:nvPr/>
          </p:nvSpPr>
          <p:spPr bwMode="auto">
            <a:xfrm flipV="1">
              <a:off x="1044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4"/>
            <p:cNvSpPr>
              <a:spLocks noChangeShapeType="1"/>
            </p:cNvSpPr>
            <p:nvPr/>
          </p:nvSpPr>
          <p:spPr bwMode="auto">
            <a:xfrm flipV="1">
              <a:off x="105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25"/>
            <p:cNvSpPr>
              <a:spLocks noChangeShapeType="1"/>
            </p:cNvSpPr>
            <p:nvPr/>
          </p:nvSpPr>
          <p:spPr bwMode="auto">
            <a:xfrm flipV="1">
              <a:off x="105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6"/>
            <p:cNvSpPr>
              <a:spLocks noChangeShapeType="1"/>
            </p:cNvSpPr>
            <p:nvPr/>
          </p:nvSpPr>
          <p:spPr bwMode="auto">
            <a:xfrm flipV="1">
              <a:off x="106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27"/>
            <p:cNvSpPr>
              <a:spLocks noChangeShapeType="1"/>
            </p:cNvSpPr>
            <p:nvPr/>
          </p:nvSpPr>
          <p:spPr bwMode="auto">
            <a:xfrm flipV="1">
              <a:off x="107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28"/>
            <p:cNvSpPr>
              <a:spLocks noChangeShapeType="1"/>
            </p:cNvSpPr>
            <p:nvPr/>
          </p:nvSpPr>
          <p:spPr bwMode="auto">
            <a:xfrm flipV="1">
              <a:off x="109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9"/>
            <p:cNvSpPr>
              <a:spLocks noChangeShapeType="1"/>
            </p:cNvSpPr>
            <p:nvPr/>
          </p:nvSpPr>
          <p:spPr bwMode="auto">
            <a:xfrm flipV="1">
              <a:off x="110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30"/>
            <p:cNvSpPr>
              <a:spLocks noChangeShapeType="1"/>
            </p:cNvSpPr>
            <p:nvPr/>
          </p:nvSpPr>
          <p:spPr bwMode="auto">
            <a:xfrm flipV="1">
              <a:off x="1108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31"/>
            <p:cNvSpPr>
              <a:spLocks noChangeShapeType="1"/>
            </p:cNvSpPr>
            <p:nvPr/>
          </p:nvSpPr>
          <p:spPr bwMode="auto">
            <a:xfrm flipV="1">
              <a:off x="111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32"/>
            <p:cNvSpPr>
              <a:spLocks noChangeShapeType="1"/>
            </p:cNvSpPr>
            <p:nvPr/>
          </p:nvSpPr>
          <p:spPr bwMode="auto">
            <a:xfrm flipV="1">
              <a:off x="112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33"/>
            <p:cNvSpPr>
              <a:spLocks noChangeShapeType="1"/>
            </p:cNvSpPr>
            <p:nvPr/>
          </p:nvSpPr>
          <p:spPr bwMode="auto">
            <a:xfrm flipV="1">
              <a:off x="112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34"/>
            <p:cNvSpPr>
              <a:spLocks noChangeShapeType="1"/>
            </p:cNvSpPr>
            <p:nvPr/>
          </p:nvSpPr>
          <p:spPr bwMode="auto">
            <a:xfrm flipV="1">
              <a:off x="1137" y="3694"/>
              <a:ext cx="0" cy="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35"/>
            <p:cNvSpPr>
              <a:spLocks noChangeShapeType="1"/>
            </p:cNvSpPr>
            <p:nvPr/>
          </p:nvSpPr>
          <p:spPr bwMode="auto">
            <a:xfrm flipV="1">
              <a:off x="114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36"/>
            <p:cNvSpPr>
              <a:spLocks noChangeShapeType="1"/>
            </p:cNvSpPr>
            <p:nvPr/>
          </p:nvSpPr>
          <p:spPr bwMode="auto">
            <a:xfrm flipV="1">
              <a:off x="115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7"/>
            <p:cNvSpPr>
              <a:spLocks noChangeShapeType="1"/>
            </p:cNvSpPr>
            <p:nvPr/>
          </p:nvSpPr>
          <p:spPr bwMode="auto">
            <a:xfrm flipV="1">
              <a:off x="1158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38"/>
            <p:cNvSpPr>
              <a:spLocks noChangeShapeType="1"/>
            </p:cNvSpPr>
            <p:nvPr/>
          </p:nvSpPr>
          <p:spPr bwMode="auto">
            <a:xfrm flipV="1">
              <a:off x="116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39"/>
            <p:cNvSpPr>
              <a:spLocks noChangeShapeType="1"/>
            </p:cNvSpPr>
            <p:nvPr/>
          </p:nvSpPr>
          <p:spPr bwMode="auto">
            <a:xfrm flipV="1">
              <a:off x="118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40"/>
            <p:cNvSpPr>
              <a:spLocks noChangeShapeType="1"/>
            </p:cNvSpPr>
            <p:nvPr/>
          </p:nvSpPr>
          <p:spPr bwMode="auto">
            <a:xfrm flipV="1">
              <a:off x="1194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41"/>
            <p:cNvSpPr>
              <a:spLocks noChangeShapeType="1"/>
            </p:cNvSpPr>
            <p:nvPr/>
          </p:nvSpPr>
          <p:spPr bwMode="auto">
            <a:xfrm flipV="1">
              <a:off x="1201" y="3675"/>
              <a:ext cx="0" cy="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42"/>
            <p:cNvSpPr>
              <a:spLocks noChangeShapeType="1"/>
            </p:cNvSpPr>
            <p:nvPr/>
          </p:nvSpPr>
          <p:spPr bwMode="auto">
            <a:xfrm flipV="1">
              <a:off x="120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43"/>
            <p:cNvSpPr>
              <a:spLocks noChangeShapeType="1"/>
            </p:cNvSpPr>
            <p:nvPr/>
          </p:nvSpPr>
          <p:spPr bwMode="auto">
            <a:xfrm flipV="1">
              <a:off x="122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44"/>
            <p:cNvSpPr>
              <a:spLocks noChangeShapeType="1"/>
            </p:cNvSpPr>
            <p:nvPr/>
          </p:nvSpPr>
          <p:spPr bwMode="auto">
            <a:xfrm flipV="1">
              <a:off x="123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45"/>
            <p:cNvSpPr>
              <a:spLocks noChangeShapeType="1"/>
            </p:cNvSpPr>
            <p:nvPr/>
          </p:nvSpPr>
          <p:spPr bwMode="auto">
            <a:xfrm flipV="1">
              <a:off x="123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46"/>
            <p:cNvSpPr>
              <a:spLocks noChangeShapeType="1"/>
            </p:cNvSpPr>
            <p:nvPr/>
          </p:nvSpPr>
          <p:spPr bwMode="auto">
            <a:xfrm flipV="1">
              <a:off x="1243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47"/>
            <p:cNvSpPr>
              <a:spLocks noChangeShapeType="1"/>
            </p:cNvSpPr>
            <p:nvPr/>
          </p:nvSpPr>
          <p:spPr bwMode="auto">
            <a:xfrm flipV="1">
              <a:off x="126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48"/>
            <p:cNvSpPr>
              <a:spLocks noChangeShapeType="1"/>
            </p:cNvSpPr>
            <p:nvPr/>
          </p:nvSpPr>
          <p:spPr bwMode="auto">
            <a:xfrm flipV="1">
              <a:off x="1266" y="3496"/>
              <a:ext cx="0" cy="21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49"/>
            <p:cNvSpPr>
              <a:spLocks noChangeShapeType="1"/>
            </p:cNvSpPr>
            <p:nvPr/>
          </p:nvSpPr>
          <p:spPr bwMode="auto">
            <a:xfrm flipV="1">
              <a:off x="1273" y="3688"/>
              <a:ext cx="0" cy="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50"/>
            <p:cNvSpPr>
              <a:spLocks noChangeShapeType="1"/>
            </p:cNvSpPr>
            <p:nvPr/>
          </p:nvSpPr>
          <p:spPr bwMode="auto">
            <a:xfrm flipV="1">
              <a:off x="128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51"/>
            <p:cNvSpPr>
              <a:spLocks noChangeShapeType="1"/>
            </p:cNvSpPr>
            <p:nvPr/>
          </p:nvSpPr>
          <p:spPr bwMode="auto">
            <a:xfrm flipV="1">
              <a:off x="1294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52"/>
            <p:cNvSpPr>
              <a:spLocks noChangeShapeType="1"/>
            </p:cNvSpPr>
            <p:nvPr/>
          </p:nvSpPr>
          <p:spPr bwMode="auto">
            <a:xfrm flipV="1">
              <a:off x="1308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53"/>
            <p:cNvSpPr>
              <a:spLocks noChangeShapeType="1"/>
            </p:cNvSpPr>
            <p:nvPr/>
          </p:nvSpPr>
          <p:spPr bwMode="auto">
            <a:xfrm flipV="1">
              <a:off x="131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54"/>
            <p:cNvSpPr>
              <a:spLocks noChangeShapeType="1"/>
            </p:cNvSpPr>
            <p:nvPr/>
          </p:nvSpPr>
          <p:spPr bwMode="auto">
            <a:xfrm flipV="1">
              <a:off x="1323" y="3657"/>
              <a:ext cx="0" cy="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155"/>
            <p:cNvSpPr>
              <a:spLocks noChangeShapeType="1"/>
            </p:cNvSpPr>
            <p:nvPr/>
          </p:nvSpPr>
          <p:spPr bwMode="auto">
            <a:xfrm flipV="1">
              <a:off x="1330" y="3651"/>
              <a:ext cx="0" cy="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56"/>
            <p:cNvSpPr>
              <a:spLocks noChangeShapeType="1"/>
            </p:cNvSpPr>
            <p:nvPr/>
          </p:nvSpPr>
          <p:spPr bwMode="auto">
            <a:xfrm flipV="1">
              <a:off x="1338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57"/>
            <p:cNvSpPr>
              <a:spLocks noChangeShapeType="1"/>
            </p:cNvSpPr>
            <p:nvPr/>
          </p:nvSpPr>
          <p:spPr bwMode="auto">
            <a:xfrm flipV="1">
              <a:off x="136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58"/>
            <p:cNvSpPr>
              <a:spLocks noChangeShapeType="1"/>
            </p:cNvSpPr>
            <p:nvPr/>
          </p:nvSpPr>
          <p:spPr bwMode="auto">
            <a:xfrm flipV="1">
              <a:off x="1374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59"/>
            <p:cNvSpPr>
              <a:spLocks noChangeShapeType="1"/>
            </p:cNvSpPr>
            <p:nvPr/>
          </p:nvSpPr>
          <p:spPr bwMode="auto">
            <a:xfrm flipV="1">
              <a:off x="138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60"/>
            <p:cNvSpPr>
              <a:spLocks noChangeShapeType="1"/>
            </p:cNvSpPr>
            <p:nvPr/>
          </p:nvSpPr>
          <p:spPr bwMode="auto">
            <a:xfrm flipV="1">
              <a:off x="1389" y="3694"/>
              <a:ext cx="0" cy="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61"/>
            <p:cNvSpPr>
              <a:spLocks noChangeShapeType="1"/>
            </p:cNvSpPr>
            <p:nvPr/>
          </p:nvSpPr>
          <p:spPr bwMode="auto">
            <a:xfrm flipV="1">
              <a:off x="139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62"/>
            <p:cNvSpPr>
              <a:spLocks noChangeShapeType="1"/>
            </p:cNvSpPr>
            <p:nvPr/>
          </p:nvSpPr>
          <p:spPr bwMode="auto">
            <a:xfrm flipV="1">
              <a:off x="140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63"/>
            <p:cNvSpPr>
              <a:spLocks noChangeShapeType="1"/>
            </p:cNvSpPr>
            <p:nvPr/>
          </p:nvSpPr>
          <p:spPr bwMode="auto">
            <a:xfrm flipV="1">
              <a:off x="141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64"/>
            <p:cNvSpPr>
              <a:spLocks noChangeShapeType="1"/>
            </p:cNvSpPr>
            <p:nvPr/>
          </p:nvSpPr>
          <p:spPr bwMode="auto">
            <a:xfrm flipV="1">
              <a:off x="143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65"/>
            <p:cNvSpPr>
              <a:spLocks noChangeShapeType="1"/>
            </p:cNvSpPr>
            <p:nvPr/>
          </p:nvSpPr>
          <p:spPr bwMode="auto">
            <a:xfrm flipV="1">
              <a:off x="146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66"/>
            <p:cNvSpPr>
              <a:spLocks noChangeShapeType="1"/>
            </p:cNvSpPr>
            <p:nvPr/>
          </p:nvSpPr>
          <p:spPr bwMode="auto">
            <a:xfrm flipV="1">
              <a:off x="1467" y="3323"/>
              <a:ext cx="0" cy="3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67"/>
            <p:cNvSpPr>
              <a:spLocks noChangeShapeType="1"/>
            </p:cNvSpPr>
            <p:nvPr/>
          </p:nvSpPr>
          <p:spPr bwMode="auto">
            <a:xfrm flipV="1">
              <a:off x="1474" y="3651"/>
              <a:ext cx="0" cy="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68"/>
            <p:cNvSpPr>
              <a:spLocks noChangeShapeType="1"/>
            </p:cNvSpPr>
            <p:nvPr/>
          </p:nvSpPr>
          <p:spPr bwMode="auto">
            <a:xfrm flipV="1">
              <a:off x="148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69"/>
            <p:cNvSpPr>
              <a:spLocks noChangeShapeType="1"/>
            </p:cNvSpPr>
            <p:nvPr/>
          </p:nvSpPr>
          <p:spPr bwMode="auto">
            <a:xfrm flipV="1">
              <a:off x="149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70"/>
            <p:cNvSpPr>
              <a:spLocks noChangeShapeType="1"/>
            </p:cNvSpPr>
            <p:nvPr/>
          </p:nvSpPr>
          <p:spPr bwMode="auto">
            <a:xfrm flipV="1">
              <a:off x="150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71"/>
            <p:cNvSpPr>
              <a:spLocks noChangeShapeType="1"/>
            </p:cNvSpPr>
            <p:nvPr/>
          </p:nvSpPr>
          <p:spPr bwMode="auto">
            <a:xfrm flipV="1">
              <a:off x="153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72"/>
            <p:cNvSpPr>
              <a:spLocks noChangeShapeType="1"/>
            </p:cNvSpPr>
            <p:nvPr/>
          </p:nvSpPr>
          <p:spPr bwMode="auto">
            <a:xfrm flipV="1">
              <a:off x="155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73"/>
            <p:cNvSpPr>
              <a:spLocks noChangeShapeType="1"/>
            </p:cNvSpPr>
            <p:nvPr/>
          </p:nvSpPr>
          <p:spPr bwMode="auto">
            <a:xfrm flipV="1">
              <a:off x="156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74"/>
            <p:cNvSpPr>
              <a:spLocks noChangeShapeType="1"/>
            </p:cNvSpPr>
            <p:nvPr/>
          </p:nvSpPr>
          <p:spPr bwMode="auto">
            <a:xfrm flipV="1">
              <a:off x="156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75"/>
            <p:cNvSpPr>
              <a:spLocks noChangeShapeType="1"/>
            </p:cNvSpPr>
            <p:nvPr/>
          </p:nvSpPr>
          <p:spPr bwMode="auto">
            <a:xfrm flipV="1">
              <a:off x="157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76"/>
            <p:cNvSpPr>
              <a:spLocks noChangeShapeType="1"/>
            </p:cNvSpPr>
            <p:nvPr/>
          </p:nvSpPr>
          <p:spPr bwMode="auto">
            <a:xfrm flipV="1">
              <a:off x="158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177"/>
            <p:cNvSpPr>
              <a:spLocks noChangeShapeType="1"/>
            </p:cNvSpPr>
            <p:nvPr/>
          </p:nvSpPr>
          <p:spPr bwMode="auto">
            <a:xfrm flipV="1">
              <a:off x="1588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78"/>
            <p:cNvSpPr>
              <a:spLocks noChangeShapeType="1"/>
            </p:cNvSpPr>
            <p:nvPr/>
          </p:nvSpPr>
          <p:spPr bwMode="auto">
            <a:xfrm flipV="1">
              <a:off x="159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79"/>
            <p:cNvSpPr>
              <a:spLocks noChangeShapeType="1"/>
            </p:cNvSpPr>
            <p:nvPr/>
          </p:nvSpPr>
          <p:spPr bwMode="auto">
            <a:xfrm flipV="1">
              <a:off x="161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80"/>
            <p:cNvSpPr>
              <a:spLocks noChangeShapeType="1"/>
            </p:cNvSpPr>
            <p:nvPr/>
          </p:nvSpPr>
          <p:spPr bwMode="auto">
            <a:xfrm flipV="1">
              <a:off x="161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81"/>
            <p:cNvSpPr>
              <a:spLocks noChangeShapeType="1"/>
            </p:cNvSpPr>
            <p:nvPr/>
          </p:nvSpPr>
          <p:spPr bwMode="auto">
            <a:xfrm flipV="1">
              <a:off x="1624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82"/>
            <p:cNvSpPr>
              <a:spLocks noChangeShapeType="1"/>
            </p:cNvSpPr>
            <p:nvPr/>
          </p:nvSpPr>
          <p:spPr bwMode="auto">
            <a:xfrm flipV="1">
              <a:off x="1632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83"/>
            <p:cNvSpPr>
              <a:spLocks noChangeShapeType="1"/>
            </p:cNvSpPr>
            <p:nvPr/>
          </p:nvSpPr>
          <p:spPr bwMode="auto">
            <a:xfrm flipV="1">
              <a:off x="164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84"/>
            <p:cNvSpPr>
              <a:spLocks noChangeShapeType="1"/>
            </p:cNvSpPr>
            <p:nvPr/>
          </p:nvSpPr>
          <p:spPr bwMode="auto">
            <a:xfrm flipV="1">
              <a:off x="166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85"/>
            <p:cNvSpPr>
              <a:spLocks noChangeShapeType="1"/>
            </p:cNvSpPr>
            <p:nvPr/>
          </p:nvSpPr>
          <p:spPr bwMode="auto">
            <a:xfrm flipV="1">
              <a:off x="1668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86"/>
            <p:cNvSpPr>
              <a:spLocks noChangeShapeType="1"/>
            </p:cNvSpPr>
            <p:nvPr/>
          </p:nvSpPr>
          <p:spPr bwMode="auto">
            <a:xfrm flipV="1">
              <a:off x="167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87"/>
            <p:cNvSpPr>
              <a:spLocks noChangeShapeType="1"/>
            </p:cNvSpPr>
            <p:nvPr/>
          </p:nvSpPr>
          <p:spPr bwMode="auto">
            <a:xfrm flipV="1">
              <a:off x="168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88"/>
            <p:cNvSpPr>
              <a:spLocks noChangeShapeType="1"/>
            </p:cNvSpPr>
            <p:nvPr/>
          </p:nvSpPr>
          <p:spPr bwMode="auto">
            <a:xfrm flipV="1">
              <a:off x="169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189"/>
            <p:cNvSpPr>
              <a:spLocks noChangeShapeType="1"/>
            </p:cNvSpPr>
            <p:nvPr/>
          </p:nvSpPr>
          <p:spPr bwMode="auto">
            <a:xfrm flipV="1">
              <a:off x="1704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90"/>
            <p:cNvSpPr>
              <a:spLocks noChangeShapeType="1"/>
            </p:cNvSpPr>
            <p:nvPr/>
          </p:nvSpPr>
          <p:spPr bwMode="auto">
            <a:xfrm flipV="1">
              <a:off x="171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91"/>
            <p:cNvSpPr>
              <a:spLocks noChangeShapeType="1"/>
            </p:cNvSpPr>
            <p:nvPr/>
          </p:nvSpPr>
          <p:spPr bwMode="auto">
            <a:xfrm flipV="1">
              <a:off x="171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92"/>
            <p:cNvSpPr>
              <a:spLocks noChangeShapeType="1"/>
            </p:cNvSpPr>
            <p:nvPr/>
          </p:nvSpPr>
          <p:spPr bwMode="auto">
            <a:xfrm flipV="1">
              <a:off x="172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93"/>
            <p:cNvSpPr>
              <a:spLocks noChangeShapeType="1"/>
            </p:cNvSpPr>
            <p:nvPr/>
          </p:nvSpPr>
          <p:spPr bwMode="auto">
            <a:xfrm flipV="1">
              <a:off x="173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94"/>
            <p:cNvSpPr>
              <a:spLocks noChangeShapeType="1"/>
            </p:cNvSpPr>
            <p:nvPr/>
          </p:nvSpPr>
          <p:spPr bwMode="auto">
            <a:xfrm flipV="1">
              <a:off x="1738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95"/>
            <p:cNvSpPr>
              <a:spLocks noChangeShapeType="1"/>
            </p:cNvSpPr>
            <p:nvPr/>
          </p:nvSpPr>
          <p:spPr bwMode="auto">
            <a:xfrm flipV="1">
              <a:off x="174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96"/>
            <p:cNvSpPr>
              <a:spLocks noChangeShapeType="1"/>
            </p:cNvSpPr>
            <p:nvPr/>
          </p:nvSpPr>
          <p:spPr bwMode="auto">
            <a:xfrm flipV="1">
              <a:off x="175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197"/>
            <p:cNvSpPr>
              <a:spLocks noChangeShapeType="1"/>
            </p:cNvSpPr>
            <p:nvPr/>
          </p:nvSpPr>
          <p:spPr bwMode="auto">
            <a:xfrm flipV="1">
              <a:off x="176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98"/>
            <p:cNvSpPr>
              <a:spLocks noChangeShapeType="1"/>
            </p:cNvSpPr>
            <p:nvPr/>
          </p:nvSpPr>
          <p:spPr bwMode="auto">
            <a:xfrm flipV="1">
              <a:off x="1768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99"/>
            <p:cNvSpPr>
              <a:spLocks noChangeShapeType="1"/>
            </p:cNvSpPr>
            <p:nvPr/>
          </p:nvSpPr>
          <p:spPr bwMode="auto">
            <a:xfrm flipV="1">
              <a:off x="1776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00"/>
            <p:cNvSpPr>
              <a:spLocks noChangeShapeType="1"/>
            </p:cNvSpPr>
            <p:nvPr/>
          </p:nvSpPr>
          <p:spPr bwMode="auto">
            <a:xfrm flipV="1">
              <a:off x="1782" y="3681"/>
              <a:ext cx="0" cy="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01"/>
            <p:cNvSpPr>
              <a:spLocks noChangeShapeType="1"/>
            </p:cNvSpPr>
            <p:nvPr/>
          </p:nvSpPr>
          <p:spPr bwMode="auto">
            <a:xfrm flipV="1">
              <a:off x="178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202"/>
            <p:cNvSpPr>
              <a:spLocks noChangeShapeType="1"/>
            </p:cNvSpPr>
            <p:nvPr/>
          </p:nvSpPr>
          <p:spPr bwMode="auto">
            <a:xfrm flipV="1">
              <a:off x="179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203"/>
            <p:cNvSpPr>
              <a:spLocks noChangeShapeType="1"/>
            </p:cNvSpPr>
            <p:nvPr/>
          </p:nvSpPr>
          <p:spPr bwMode="auto">
            <a:xfrm flipV="1">
              <a:off x="180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204"/>
            <p:cNvSpPr>
              <a:spLocks noChangeShapeType="1"/>
            </p:cNvSpPr>
            <p:nvPr/>
          </p:nvSpPr>
          <p:spPr bwMode="auto">
            <a:xfrm flipV="1">
              <a:off x="1818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205"/>
            <p:cNvSpPr>
              <a:spLocks noChangeShapeType="1"/>
            </p:cNvSpPr>
            <p:nvPr/>
          </p:nvSpPr>
          <p:spPr bwMode="auto">
            <a:xfrm flipV="1">
              <a:off x="182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06"/>
            <p:cNvSpPr>
              <a:spLocks noChangeShapeType="1"/>
            </p:cNvSpPr>
            <p:nvPr/>
          </p:nvSpPr>
          <p:spPr bwMode="auto">
            <a:xfrm flipV="1">
              <a:off x="1833" y="3675"/>
              <a:ext cx="0" cy="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07"/>
            <p:cNvSpPr>
              <a:spLocks noChangeShapeType="1"/>
            </p:cNvSpPr>
            <p:nvPr/>
          </p:nvSpPr>
          <p:spPr bwMode="auto">
            <a:xfrm flipV="1">
              <a:off x="183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08"/>
            <p:cNvSpPr>
              <a:spLocks noChangeShapeType="1"/>
            </p:cNvSpPr>
            <p:nvPr/>
          </p:nvSpPr>
          <p:spPr bwMode="auto">
            <a:xfrm flipV="1">
              <a:off x="1846" y="3688"/>
              <a:ext cx="0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09"/>
            <p:cNvSpPr>
              <a:spLocks noChangeShapeType="1"/>
            </p:cNvSpPr>
            <p:nvPr/>
          </p:nvSpPr>
          <p:spPr bwMode="auto">
            <a:xfrm flipV="1">
              <a:off x="1854" y="3515"/>
              <a:ext cx="0" cy="1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10"/>
            <p:cNvSpPr>
              <a:spLocks noChangeShapeType="1"/>
            </p:cNvSpPr>
            <p:nvPr/>
          </p:nvSpPr>
          <p:spPr bwMode="auto">
            <a:xfrm flipV="1">
              <a:off x="1861" y="3663"/>
              <a:ext cx="0" cy="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11"/>
            <p:cNvSpPr>
              <a:spLocks noChangeShapeType="1"/>
            </p:cNvSpPr>
            <p:nvPr/>
          </p:nvSpPr>
          <p:spPr bwMode="auto">
            <a:xfrm flipV="1">
              <a:off x="186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12"/>
            <p:cNvSpPr>
              <a:spLocks noChangeShapeType="1"/>
            </p:cNvSpPr>
            <p:nvPr/>
          </p:nvSpPr>
          <p:spPr bwMode="auto">
            <a:xfrm flipV="1">
              <a:off x="187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213"/>
            <p:cNvSpPr>
              <a:spLocks noChangeShapeType="1"/>
            </p:cNvSpPr>
            <p:nvPr/>
          </p:nvSpPr>
          <p:spPr bwMode="auto">
            <a:xfrm flipV="1">
              <a:off x="188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214"/>
            <p:cNvSpPr>
              <a:spLocks noChangeShapeType="1"/>
            </p:cNvSpPr>
            <p:nvPr/>
          </p:nvSpPr>
          <p:spPr bwMode="auto">
            <a:xfrm flipV="1">
              <a:off x="189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215"/>
            <p:cNvSpPr>
              <a:spLocks noChangeShapeType="1"/>
            </p:cNvSpPr>
            <p:nvPr/>
          </p:nvSpPr>
          <p:spPr bwMode="auto">
            <a:xfrm flipV="1">
              <a:off x="189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216"/>
            <p:cNvSpPr>
              <a:spLocks noChangeShapeType="1"/>
            </p:cNvSpPr>
            <p:nvPr/>
          </p:nvSpPr>
          <p:spPr bwMode="auto">
            <a:xfrm flipV="1">
              <a:off x="1905" y="3688"/>
              <a:ext cx="0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217"/>
            <p:cNvSpPr>
              <a:spLocks noChangeShapeType="1"/>
            </p:cNvSpPr>
            <p:nvPr/>
          </p:nvSpPr>
          <p:spPr bwMode="auto">
            <a:xfrm flipV="1">
              <a:off x="1911" y="3669"/>
              <a:ext cx="0" cy="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218"/>
            <p:cNvSpPr>
              <a:spLocks noChangeShapeType="1"/>
            </p:cNvSpPr>
            <p:nvPr/>
          </p:nvSpPr>
          <p:spPr bwMode="auto">
            <a:xfrm flipV="1">
              <a:off x="1918" y="3688"/>
              <a:ext cx="0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219"/>
            <p:cNvSpPr>
              <a:spLocks noChangeShapeType="1"/>
            </p:cNvSpPr>
            <p:nvPr/>
          </p:nvSpPr>
          <p:spPr bwMode="auto">
            <a:xfrm flipV="1">
              <a:off x="193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220"/>
            <p:cNvSpPr>
              <a:spLocks noChangeShapeType="1"/>
            </p:cNvSpPr>
            <p:nvPr/>
          </p:nvSpPr>
          <p:spPr bwMode="auto">
            <a:xfrm flipV="1">
              <a:off x="193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221"/>
            <p:cNvSpPr>
              <a:spLocks noChangeShapeType="1"/>
            </p:cNvSpPr>
            <p:nvPr/>
          </p:nvSpPr>
          <p:spPr bwMode="auto">
            <a:xfrm flipV="1">
              <a:off x="194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222"/>
            <p:cNvSpPr>
              <a:spLocks noChangeShapeType="1"/>
            </p:cNvSpPr>
            <p:nvPr/>
          </p:nvSpPr>
          <p:spPr bwMode="auto">
            <a:xfrm flipV="1">
              <a:off x="1954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223"/>
            <p:cNvSpPr>
              <a:spLocks noChangeShapeType="1"/>
            </p:cNvSpPr>
            <p:nvPr/>
          </p:nvSpPr>
          <p:spPr bwMode="auto">
            <a:xfrm flipV="1">
              <a:off x="1962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224"/>
            <p:cNvSpPr>
              <a:spLocks noChangeShapeType="1"/>
            </p:cNvSpPr>
            <p:nvPr/>
          </p:nvSpPr>
          <p:spPr bwMode="auto">
            <a:xfrm flipV="1">
              <a:off x="196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225"/>
            <p:cNvSpPr>
              <a:spLocks noChangeShapeType="1"/>
            </p:cNvSpPr>
            <p:nvPr/>
          </p:nvSpPr>
          <p:spPr bwMode="auto">
            <a:xfrm flipV="1">
              <a:off x="1977" y="3663"/>
              <a:ext cx="0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226"/>
            <p:cNvSpPr>
              <a:spLocks noChangeShapeType="1"/>
            </p:cNvSpPr>
            <p:nvPr/>
          </p:nvSpPr>
          <p:spPr bwMode="auto">
            <a:xfrm flipV="1">
              <a:off x="1983" y="3385"/>
              <a:ext cx="0" cy="3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227"/>
            <p:cNvSpPr>
              <a:spLocks noChangeShapeType="1"/>
            </p:cNvSpPr>
            <p:nvPr/>
          </p:nvSpPr>
          <p:spPr bwMode="auto">
            <a:xfrm flipV="1">
              <a:off x="1990" y="3651"/>
              <a:ext cx="0" cy="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228"/>
            <p:cNvSpPr>
              <a:spLocks noChangeShapeType="1"/>
            </p:cNvSpPr>
            <p:nvPr/>
          </p:nvSpPr>
          <p:spPr bwMode="auto">
            <a:xfrm flipV="1">
              <a:off x="1998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229"/>
            <p:cNvSpPr>
              <a:spLocks noChangeShapeType="1"/>
            </p:cNvSpPr>
            <p:nvPr/>
          </p:nvSpPr>
          <p:spPr bwMode="auto">
            <a:xfrm flipV="1">
              <a:off x="2004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230"/>
            <p:cNvSpPr>
              <a:spLocks noChangeShapeType="1"/>
            </p:cNvSpPr>
            <p:nvPr/>
          </p:nvSpPr>
          <p:spPr bwMode="auto">
            <a:xfrm flipV="1">
              <a:off x="201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231"/>
            <p:cNvSpPr>
              <a:spLocks noChangeShapeType="1"/>
            </p:cNvSpPr>
            <p:nvPr/>
          </p:nvSpPr>
          <p:spPr bwMode="auto">
            <a:xfrm flipV="1">
              <a:off x="201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232"/>
            <p:cNvSpPr>
              <a:spLocks noChangeShapeType="1"/>
            </p:cNvSpPr>
            <p:nvPr/>
          </p:nvSpPr>
          <p:spPr bwMode="auto">
            <a:xfrm flipV="1">
              <a:off x="202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233"/>
            <p:cNvSpPr>
              <a:spLocks noChangeShapeType="1"/>
            </p:cNvSpPr>
            <p:nvPr/>
          </p:nvSpPr>
          <p:spPr bwMode="auto">
            <a:xfrm flipV="1">
              <a:off x="204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234"/>
            <p:cNvSpPr>
              <a:spLocks noChangeShapeType="1"/>
            </p:cNvSpPr>
            <p:nvPr/>
          </p:nvSpPr>
          <p:spPr bwMode="auto">
            <a:xfrm flipV="1">
              <a:off x="204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235"/>
            <p:cNvSpPr>
              <a:spLocks noChangeShapeType="1"/>
            </p:cNvSpPr>
            <p:nvPr/>
          </p:nvSpPr>
          <p:spPr bwMode="auto">
            <a:xfrm flipV="1">
              <a:off x="2055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Line 236"/>
            <p:cNvSpPr>
              <a:spLocks noChangeShapeType="1"/>
            </p:cNvSpPr>
            <p:nvPr/>
          </p:nvSpPr>
          <p:spPr bwMode="auto">
            <a:xfrm flipV="1">
              <a:off x="206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237"/>
            <p:cNvSpPr>
              <a:spLocks noChangeShapeType="1"/>
            </p:cNvSpPr>
            <p:nvPr/>
          </p:nvSpPr>
          <p:spPr bwMode="auto">
            <a:xfrm flipV="1">
              <a:off x="207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238"/>
            <p:cNvSpPr>
              <a:spLocks noChangeShapeType="1"/>
            </p:cNvSpPr>
            <p:nvPr/>
          </p:nvSpPr>
          <p:spPr bwMode="auto">
            <a:xfrm flipV="1">
              <a:off x="208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239"/>
            <p:cNvSpPr>
              <a:spLocks noChangeShapeType="1"/>
            </p:cNvSpPr>
            <p:nvPr/>
          </p:nvSpPr>
          <p:spPr bwMode="auto">
            <a:xfrm flipV="1">
              <a:off x="209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240"/>
            <p:cNvSpPr>
              <a:spLocks noChangeShapeType="1"/>
            </p:cNvSpPr>
            <p:nvPr/>
          </p:nvSpPr>
          <p:spPr bwMode="auto">
            <a:xfrm flipV="1">
              <a:off x="209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241"/>
            <p:cNvSpPr>
              <a:spLocks noChangeShapeType="1"/>
            </p:cNvSpPr>
            <p:nvPr/>
          </p:nvSpPr>
          <p:spPr bwMode="auto">
            <a:xfrm flipV="1">
              <a:off x="210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Line 242"/>
            <p:cNvSpPr>
              <a:spLocks noChangeShapeType="1"/>
            </p:cNvSpPr>
            <p:nvPr/>
          </p:nvSpPr>
          <p:spPr bwMode="auto">
            <a:xfrm flipV="1">
              <a:off x="211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243"/>
            <p:cNvSpPr>
              <a:spLocks noChangeShapeType="1"/>
            </p:cNvSpPr>
            <p:nvPr/>
          </p:nvSpPr>
          <p:spPr bwMode="auto">
            <a:xfrm flipV="1">
              <a:off x="211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Line 244"/>
            <p:cNvSpPr>
              <a:spLocks noChangeShapeType="1"/>
            </p:cNvSpPr>
            <p:nvPr/>
          </p:nvSpPr>
          <p:spPr bwMode="auto">
            <a:xfrm flipV="1">
              <a:off x="2133" y="3688"/>
              <a:ext cx="0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Line 245"/>
            <p:cNvSpPr>
              <a:spLocks noChangeShapeType="1"/>
            </p:cNvSpPr>
            <p:nvPr/>
          </p:nvSpPr>
          <p:spPr bwMode="auto">
            <a:xfrm flipV="1">
              <a:off x="214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Line 246"/>
            <p:cNvSpPr>
              <a:spLocks noChangeShapeType="1"/>
            </p:cNvSpPr>
            <p:nvPr/>
          </p:nvSpPr>
          <p:spPr bwMode="auto">
            <a:xfrm flipV="1">
              <a:off x="2148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Line 247"/>
            <p:cNvSpPr>
              <a:spLocks noChangeShapeType="1"/>
            </p:cNvSpPr>
            <p:nvPr/>
          </p:nvSpPr>
          <p:spPr bwMode="auto">
            <a:xfrm flipV="1">
              <a:off x="2163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Line 248"/>
            <p:cNvSpPr>
              <a:spLocks noChangeShapeType="1"/>
            </p:cNvSpPr>
            <p:nvPr/>
          </p:nvSpPr>
          <p:spPr bwMode="auto">
            <a:xfrm flipV="1">
              <a:off x="2178" y="3694"/>
              <a:ext cx="0" cy="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Line 249"/>
            <p:cNvSpPr>
              <a:spLocks noChangeShapeType="1"/>
            </p:cNvSpPr>
            <p:nvPr/>
          </p:nvSpPr>
          <p:spPr bwMode="auto">
            <a:xfrm flipV="1">
              <a:off x="2184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Line 250"/>
            <p:cNvSpPr>
              <a:spLocks noChangeShapeType="1"/>
            </p:cNvSpPr>
            <p:nvPr/>
          </p:nvSpPr>
          <p:spPr bwMode="auto">
            <a:xfrm flipV="1">
              <a:off x="219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Line 251"/>
            <p:cNvSpPr>
              <a:spLocks noChangeShapeType="1"/>
            </p:cNvSpPr>
            <p:nvPr/>
          </p:nvSpPr>
          <p:spPr bwMode="auto">
            <a:xfrm flipV="1">
              <a:off x="219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Line 252"/>
            <p:cNvSpPr>
              <a:spLocks noChangeShapeType="1"/>
            </p:cNvSpPr>
            <p:nvPr/>
          </p:nvSpPr>
          <p:spPr bwMode="auto">
            <a:xfrm flipV="1">
              <a:off x="220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Line 253"/>
            <p:cNvSpPr>
              <a:spLocks noChangeShapeType="1"/>
            </p:cNvSpPr>
            <p:nvPr/>
          </p:nvSpPr>
          <p:spPr bwMode="auto">
            <a:xfrm flipV="1">
              <a:off x="221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Line 254"/>
            <p:cNvSpPr>
              <a:spLocks noChangeShapeType="1"/>
            </p:cNvSpPr>
            <p:nvPr/>
          </p:nvSpPr>
          <p:spPr bwMode="auto">
            <a:xfrm flipV="1">
              <a:off x="2220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Line 255"/>
            <p:cNvSpPr>
              <a:spLocks noChangeShapeType="1"/>
            </p:cNvSpPr>
            <p:nvPr/>
          </p:nvSpPr>
          <p:spPr bwMode="auto">
            <a:xfrm flipV="1">
              <a:off x="222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Line 256"/>
            <p:cNvSpPr>
              <a:spLocks noChangeShapeType="1"/>
            </p:cNvSpPr>
            <p:nvPr/>
          </p:nvSpPr>
          <p:spPr bwMode="auto">
            <a:xfrm flipV="1">
              <a:off x="223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Line 257"/>
            <p:cNvSpPr>
              <a:spLocks noChangeShapeType="1"/>
            </p:cNvSpPr>
            <p:nvPr/>
          </p:nvSpPr>
          <p:spPr bwMode="auto">
            <a:xfrm flipV="1">
              <a:off x="225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Line 258"/>
            <p:cNvSpPr>
              <a:spLocks noChangeShapeType="1"/>
            </p:cNvSpPr>
            <p:nvPr/>
          </p:nvSpPr>
          <p:spPr bwMode="auto">
            <a:xfrm flipV="1">
              <a:off x="226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Line 259"/>
            <p:cNvSpPr>
              <a:spLocks noChangeShapeType="1"/>
            </p:cNvSpPr>
            <p:nvPr/>
          </p:nvSpPr>
          <p:spPr bwMode="auto">
            <a:xfrm flipV="1">
              <a:off x="227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Line 260"/>
            <p:cNvSpPr>
              <a:spLocks noChangeShapeType="1"/>
            </p:cNvSpPr>
            <p:nvPr/>
          </p:nvSpPr>
          <p:spPr bwMode="auto">
            <a:xfrm flipV="1">
              <a:off x="227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Line 261"/>
            <p:cNvSpPr>
              <a:spLocks noChangeShapeType="1"/>
            </p:cNvSpPr>
            <p:nvPr/>
          </p:nvSpPr>
          <p:spPr bwMode="auto">
            <a:xfrm flipV="1">
              <a:off x="2284" y="3694"/>
              <a:ext cx="0" cy="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Line 262"/>
            <p:cNvSpPr>
              <a:spLocks noChangeShapeType="1"/>
            </p:cNvSpPr>
            <p:nvPr/>
          </p:nvSpPr>
          <p:spPr bwMode="auto">
            <a:xfrm flipV="1">
              <a:off x="229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Line 263"/>
            <p:cNvSpPr>
              <a:spLocks noChangeShapeType="1"/>
            </p:cNvSpPr>
            <p:nvPr/>
          </p:nvSpPr>
          <p:spPr bwMode="auto">
            <a:xfrm flipV="1">
              <a:off x="2298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Line 264"/>
            <p:cNvSpPr>
              <a:spLocks noChangeShapeType="1"/>
            </p:cNvSpPr>
            <p:nvPr/>
          </p:nvSpPr>
          <p:spPr bwMode="auto">
            <a:xfrm flipV="1">
              <a:off x="230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Line 265"/>
            <p:cNvSpPr>
              <a:spLocks noChangeShapeType="1"/>
            </p:cNvSpPr>
            <p:nvPr/>
          </p:nvSpPr>
          <p:spPr bwMode="auto">
            <a:xfrm flipV="1">
              <a:off x="231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Line 266"/>
            <p:cNvSpPr>
              <a:spLocks noChangeShapeType="1"/>
            </p:cNvSpPr>
            <p:nvPr/>
          </p:nvSpPr>
          <p:spPr bwMode="auto">
            <a:xfrm flipV="1">
              <a:off x="231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Line 267"/>
            <p:cNvSpPr>
              <a:spLocks noChangeShapeType="1"/>
            </p:cNvSpPr>
            <p:nvPr/>
          </p:nvSpPr>
          <p:spPr bwMode="auto">
            <a:xfrm flipV="1">
              <a:off x="2328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Line 268"/>
            <p:cNvSpPr>
              <a:spLocks noChangeShapeType="1"/>
            </p:cNvSpPr>
            <p:nvPr/>
          </p:nvSpPr>
          <p:spPr bwMode="auto">
            <a:xfrm flipV="1">
              <a:off x="2334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Line 269"/>
            <p:cNvSpPr>
              <a:spLocks noChangeShapeType="1"/>
            </p:cNvSpPr>
            <p:nvPr/>
          </p:nvSpPr>
          <p:spPr bwMode="auto">
            <a:xfrm flipV="1">
              <a:off x="2349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Line 270"/>
            <p:cNvSpPr>
              <a:spLocks noChangeShapeType="1"/>
            </p:cNvSpPr>
            <p:nvPr/>
          </p:nvSpPr>
          <p:spPr bwMode="auto">
            <a:xfrm flipV="1">
              <a:off x="2356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Line 271"/>
            <p:cNvSpPr>
              <a:spLocks noChangeShapeType="1"/>
            </p:cNvSpPr>
            <p:nvPr/>
          </p:nvSpPr>
          <p:spPr bwMode="auto">
            <a:xfrm flipV="1">
              <a:off x="2364" y="3660"/>
              <a:ext cx="0" cy="5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Line 272"/>
            <p:cNvSpPr>
              <a:spLocks noChangeShapeType="1"/>
            </p:cNvSpPr>
            <p:nvPr/>
          </p:nvSpPr>
          <p:spPr bwMode="auto">
            <a:xfrm flipV="1">
              <a:off x="2370" y="3688"/>
              <a:ext cx="0" cy="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Line 273"/>
            <p:cNvSpPr>
              <a:spLocks noChangeShapeType="1"/>
            </p:cNvSpPr>
            <p:nvPr/>
          </p:nvSpPr>
          <p:spPr bwMode="auto">
            <a:xfrm flipV="1">
              <a:off x="238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Line 274"/>
            <p:cNvSpPr>
              <a:spLocks noChangeShapeType="1"/>
            </p:cNvSpPr>
            <p:nvPr/>
          </p:nvSpPr>
          <p:spPr bwMode="auto">
            <a:xfrm flipV="1">
              <a:off x="239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275"/>
            <p:cNvSpPr>
              <a:spLocks noChangeShapeType="1"/>
            </p:cNvSpPr>
            <p:nvPr/>
          </p:nvSpPr>
          <p:spPr bwMode="auto">
            <a:xfrm flipV="1">
              <a:off x="240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Line 276"/>
            <p:cNvSpPr>
              <a:spLocks noChangeShapeType="1"/>
            </p:cNvSpPr>
            <p:nvPr/>
          </p:nvSpPr>
          <p:spPr bwMode="auto">
            <a:xfrm flipV="1">
              <a:off x="240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Line 277"/>
            <p:cNvSpPr>
              <a:spLocks noChangeShapeType="1"/>
            </p:cNvSpPr>
            <p:nvPr/>
          </p:nvSpPr>
          <p:spPr bwMode="auto">
            <a:xfrm flipV="1">
              <a:off x="241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Line 278"/>
            <p:cNvSpPr>
              <a:spLocks noChangeShapeType="1"/>
            </p:cNvSpPr>
            <p:nvPr/>
          </p:nvSpPr>
          <p:spPr bwMode="auto">
            <a:xfrm flipV="1">
              <a:off x="242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Line 279"/>
            <p:cNvSpPr>
              <a:spLocks noChangeShapeType="1"/>
            </p:cNvSpPr>
            <p:nvPr/>
          </p:nvSpPr>
          <p:spPr bwMode="auto">
            <a:xfrm flipV="1">
              <a:off x="2427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Line 280"/>
            <p:cNvSpPr>
              <a:spLocks noChangeShapeType="1"/>
            </p:cNvSpPr>
            <p:nvPr/>
          </p:nvSpPr>
          <p:spPr bwMode="auto">
            <a:xfrm flipV="1">
              <a:off x="2434" y="3589"/>
              <a:ext cx="0" cy="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Line 281"/>
            <p:cNvSpPr>
              <a:spLocks noChangeShapeType="1"/>
            </p:cNvSpPr>
            <p:nvPr/>
          </p:nvSpPr>
          <p:spPr bwMode="auto">
            <a:xfrm flipV="1">
              <a:off x="2442" y="3644"/>
              <a:ext cx="0" cy="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Line 282"/>
            <p:cNvSpPr>
              <a:spLocks noChangeShapeType="1"/>
            </p:cNvSpPr>
            <p:nvPr/>
          </p:nvSpPr>
          <p:spPr bwMode="auto">
            <a:xfrm flipV="1">
              <a:off x="244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Line 283"/>
            <p:cNvSpPr>
              <a:spLocks noChangeShapeType="1"/>
            </p:cNvSpPr>
            <p:nvPr/>
          </p:nvSpPr>
          <p:spPr bwMode="auto">
            <a:xfrm flipV="1">
              <a:off x="245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Line 284"/>
            <p:cNvSpPr>
              <a:spLocks noChangeShapeType="1"/>
            </p:cNvSpPr>
            <p:nvPr/>
          </p:nvSpPr>
          <p:spPr bwMode="auto">
            <a:xfrm flipV="1">
              <a:off x="2472" y="3447"/>
              <a:ext cx="0" cy="2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Line 285"/>
            <p:cNvSpPr>
              <a:spLocks noChangeShapeType="1"/>
            </p:cNvSpPr>
            <p:nvPr/>
          </p:nvSpPr>
          <p:spPr bwMode="auto">
            <a:xfrm flipV="1">
              <a:off x="2478" y="3663"/>
              <a:ext cx="0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Line 286"/>
            <p:cNvSpPr>
              <a:spLocks noChangeShapeType="1"/>
            </p:cNvSpPr>
            <p:nvPr/>
          </p:nvSpPr>
          <p:spPr bwMode="auto">
            <a:xfrm flipV="1">
              <a:off x="2493" y="3632"/>
              <a:ext cx="0" cy="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Line 287"/>
            <p:cNvSpPr>
              <a:spLocks noChangeShapeType="1"/>
            </p:cNvSpPr>
            <p:nvPr/>
          </p:nvSpPr>
          <p:spPr bwMode="auto">
            <a:xfrm flipV="1">
              <a:off x="2499" y="3644"/>
              <a:ext cx="0" cy="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Line 288"/>
            <p:cNvSpPr>
              <a:spLocks noChangeShapeType="1"/>
            </p:cNvSpPr>
            <p:nvPr/>
          </p:nvSpPr>
          <p:spPr bwMode="auto">
            <a:xfrm flipV="1">
              <a:off x="2506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Line 289"/>
            <p:cNvSpPr>
              <a:spLocks noChangeShapeType="1"/>
            </p:cNvSpPr>
            <p:nvPr/>
          </p:nvSpPr>
          <p:spPr bwMode="auto">
            <a:xfrm flipV="1">
              <a:off x="2514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Line 290"/>
            <p:cNvSpPr>
              <a:spLocks noChangeShapeType="1"/>
            </p:cNvSpPr>
            <p:nvPr/>
          </p:nvSpPr>
          <p:spPr bwMode="auto">
            <a:xfrm flipV="1">
              <a:off x="252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Line 291"/>
            <p:cNvSpPr>
              <a:spLocks noChangeShapeType="1"/>
            </p:cNvSpPr>
            <p:nvPr/>
          </p:nvSpPr>
          <p:spPr bwMode="auto">
            <a:xfrm flipV="1">
              <a:off x="252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Line 292"/>
            <p:cNvSpPr>
              <a:spLocks noChangeShapeType="1"/>
            </p:cNvSpPr>
            <p:nvPr/>
          </p:nvSpPr>
          <p:spPr bwMode="auto">
            <a:xfrm flipV="1">
              <a:off x="253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Line 293"/>
            <p:cNvSpPr>
              <a:spLocks noChangeShapeType="1"/>
            </p:cNvSpPr>
            <p:nvPr/>
          </p:nvSpPr>
          <p:spPr bwMode="auto">
            <a:xfrm flipV="1">
              <a:off x="255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Line 294"/>
            <p:cNvSpPr>
              <a:spLocks noChangeShapeType="1"/>
            </p:cNvSpPr>
            <p:nvPr/>
          </p:nvSpPr>
          <p:spPr bwMode="auto">
            <a:xfrm flipV="1">
              <a:off x="255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Line 295"/>
            <p:cNvSpPr>
              <a:spLocks noChangeShapeType="1"/>
            </p:cNvSpPr>
            <p:nvPr/>
          </p:nvSpPr>
          <p:spPr bwMode="auto">
            <a:xfrm flipV="1">
              <a:off x="2565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Line 296"/>
            <p:cNvSpPr>
              <a:spLocks noChangeShapeType="1"/>
            </p:cNvSpPr>
            <p:nvPr/>
          </p:nvSpPr>
          <p:spPr bwMode="auto">
            <a:xfrm flipV="1">
              <a:off x="2571" y="3540"/>
              <a:ext cx="0" cy="1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Line 297"/>
            <p:cNvSpPr>
              <a:spLocks noChangeShapeType="1"/>
            </p:cNvSpPr>
            <p:nvPr/>
          </p:nvSpPr>
          <p:spPr bwMode="auto">
            <a:xfrm flipV="1">
              <a:off x="2578" y="3669"/>
              <a:ext cx="0" cy="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Line 298"/>
            <p:cNvSpPr>
              <a:spLocks noChangeShapeType="1"/>
            </p:cNvSpPr>
            <p:nvPr/>
          </p:nvSpPr>
          <p:spPr bwMode="auto">
            <a:xfrm flipV="1">
              <a:off x="258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Line 299"/>
            <p:cNvSpPr>
              <a:spLocks noChangeShapeType="1"/>
            </p:cNvSpPr>
            <p:nvPr/>
          </p:nvSpPr>
          <p:spPr bwMode="auto">
            <a:xfrm flipV="1">
              <a:off x="259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Line 300"/>
            <p:cNvSpPr>
              <a:spLocks noChangeShapeType="1"/>
            </p:cNvSpPr>
            <p:nvPr/>
          </p:nvSpPr>
          <p:spPr bwMode="auto">
            <a:xfrm flipV="1">
              <a:off x="2599" y="3694"/>
              <a:ext cx="0" cy="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Line 301"/>
            <p:cNvSpPr>
              <a:spLocks noChangeShapeType="1"/>
            </p:cNvSpPr>
            <p:nvPr/>
          </p:nvSpPr>
          <p:spPr bwMode="auto">
            <a:xfrm flipV="1">
              <a:off x="260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Line 302"/>
            <p:cNvSpPr>
              <a:spLocks noChangeShapeType="1"/>
            </p:cNvSpPr>
            <p:nvPr/>
          </p:nvSpPr>
          <p:spPr bwMode="auto">
            <a:xfrm flipV="1">
              <a:off x="2614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Line 303"/>
            <p:cNvSpPr>
              <a:spLocks noChangeShapeType="1"/>
            </p:cNvSpPr>
            <p:nvPr/>
          </p:nvSpPr>
          <p:spPr bwMode="auto">
            <a:xfrm flipV="1">
              <a:off x="262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Line 304"/>
            <p:cNvSpPr>
              <a:spLocks noChangeShapeType="1"/>
            </p:cNvSpPr>
            <p:nvPr/>
          </p:nvSpPr>
          <p:spPr bwMode="auto">
            <a:xfrm flipV="1">
              <a:off x="2628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Line 305"/>
            <p:cNvSpPr>
              <a:spLocks noChangeShapeType="1"/>
            </p:cNvSpPr>
            <p:nvPr/>
          </p:nvSpPr>
          <p:spPr bwMode="auto">
            <a:xfrm flipV="1">
              <a:off x="2635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Line 306"/>
            <p:cNvSpPr>
              <a:spLocks noChangeShapeType="1"/>
            </p:cNvSpPr>
            <p:nvPr/>
          </p:nvSpPr>
          <p:spPr bwMode="auto">
            <a:xfrm flipV="1">
              <a:off x="264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Line 307"/>
            <p:cNvSpPr>
              <a:spLocks noChangeShapeType="1"/>
            </p:cNvSpPr>
            <p:nvPr/>
          </p:nvSpPr>
          <p:spPr bwMode="auto">
            <a:xfrm flipV="1">
              <a:off x="265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Line 308"/>
            <p:cNvSpPr>
              <a:spLocks noChangeShapeType="1"/>
            </p:cNvSpPr>
            <p:nvPr/>
          </p:nvSpPr>
          <p:spPr bwMode="auto">
            <a:xfrm flipV="1">
              <a:off x="2658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Line 309"/>
            <p:cNvSpPr>
              <a:spLocks noChangeShapeType="1"/>
            </p:cNvSpPr>
            <p:nvPr/>
          </p:nvSpPr>
          <p:spPr bwMode="auto">
            <a:xfrm flipV="1">
              <a:off x="2664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Line 310"/>
            <p:cNvSpPr>
              <a:spLocks noChangeShapeType="1"/>
            </p:cNvSpPr>
            <p:nvPr/>
          </p:nvSpPr>
          <p:spPr bwMode="auto">
            <a:xfrm flipV="1">
              <a:off x="267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Line 311"/>
            <p:cNvSpPr>
              <a:spLocks noChangeShapeType="1"/>
            </p:cNvSpPr>
            <p:nvPr/>
          </p:nvSpPr>
          <p:spPr bwMode="auto">
            <a:xfrm flipV="1">
              <a:off x="267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Line 312"/>
            <p:cNvSpPr>
              <a:spLocks noChangeShapeType="1"/>
            </p:cNvSpPr>
            <p:nvPr/>
          </p:nvSpPr>
          <p:spPr bwMode="auto">
            <a:xfrm flipV="1">
              <a:off x="268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Line 313"/>
            <p:cNvSpPr>
              <a:spLocks noChangeShapeType="1"/>
            </p:cNvSpPr>
            <p:nvPr/>
          </p:nvSpPr>
          <p:spPr bwMode="auto">
            <a:xfrm flipV="1">
              <a:off x="2694" y="3694"/>
              <a:ext cx="0" cy="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Line 314"/>
            <p:cNvSpPr>
              <a:spLocks noChangeShapeType="1"/>
            </p:cNvSpPr>
            <p:nvPr/>
          </p:nvSpPr>
          <p:spPr bwMode="auto">
            <a:xfrm flipV="1">
              <a:off x="2700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Line 315"/>
            <p:cNvSpPr>
              <a:spLocks noChangeShapeType="1"/>
            </p:cNvSpPr>
            <p:nvPr/>
          </p:nvSpPr>
          <p:spPr bwMode="auto">
            <a:xfrm flipV="1">
              <a:off x="2715" y="3694"/>
              <a:ext cx="0" cy="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Line 316"/>
            <p:cNvSpPr>
              <a:spLocks noChangeShapeType="1"/>
            </p:cNvSpPr>
            <p:nvPr/>
          </p:nvSpPr>
          <p:spPr bwMode="auto">
            <a:xfrm flipV="1">
              <a:off x="2721" y="3663"/>
              <a:ext cx="0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Line 317"/>
            <p:cNvSpPr>
              <a:spLocks noChangeShapeType="1"/>
            </p:cNvSpPr>
            <p:nvPr/>
          </p:nvSpPr>
          <p:spPr bwMode="auto">
            <a:xfrm flipV="1">
              <a:off x="2728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Line 318"/>
            <p:cNvSpPr>
              <a:spLocks noChangeShapeType="1"/>
            </p:cNvSpPr>
            <p:nvPr/>
          </p:nvSpPr>
          <p:spPr bwMode="auto">
            <a:xfrm flipV="1">
              <a:off x="2736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Line 319"/>
            <p:cNvSpPr>
              <a:spLocks noChangeShapeType="1"/>
            </p:cNvSpPr>
            <p:nvPr/>
          </p:nvSpPr>
          <p:spPr bwMode="auto">
            <a:xfrm flipV="1">
              <a:off x="2743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Line 320"/>
            <p:cNvSpPr>
              <a:spLocks noChangeShapeType="1"/>
            </p:cNvSpPr>
            <p:nvPr/>
          </p:nvSpPr>
          <p:spPr bwMode="auto">
            <a:xfrm flipV="1">
              <a:off x="275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Line 321"/>
            <p:cNvSpPr>
              <a:spLocks noChangeShapeType="1"/>
            </p:cNvSpPr>
            <p:nvPr/>
          </p:nvSpPr>
          <p:spPr bwMode="auto">
            <a:xfrm flipV="1">
              <a:off x="2758" y="3595"/>
              <a:ext cx="0" cy="1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Line 322"/>
            <p:cNvSpPr>
              <a:spLocks noChangeShapeType="1"/>
            </p:cNvSpPr>
            <p:nvPr/>
          </p:nvSpPr>
          <p:spPr bwMode="auto">
            <a:xfrm flipV="1">
              <a:off x="2766" y="3681"/>
              <a:ext cx="0" cy="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Line 323"/>
            <p:cNvSpPr>
              <a:spLocks noChangeShapeType="1"/>
            </p:cNvSpPr>
            <p:nvPr/>
          </p:nvSpPr>
          <p:spPr bwMode="auto">
            <a:xfrm flipV="1">
              <a:off x="2772" y="3601"/>
              <a:ext cx="0" cy="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Line 324"/>
            <p:cNvSpPr>
              <a:spLocks noChangeShapeType="1"/>
            </p:cNvSpPr>
            <p:nvPr/>
          </p:nvSpPr>
          <p:spPr bwMode="auto">
            <a:xfrm flipV="1">
              <a:off x="277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Line 325"/>
            <p:cNvSpPr>
              <a:spLocks noChangeShapeType="1"/>
            </p:cNvSpPr>
            <p:nvPr/>
          </p:nvSpPr>
          <p:spPr bwMode="auto">
            <a:xfrm flipV="1">
              <a:off x="278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Line 326"/>
            <p:cNvSpPr>
              <a:spLocks noChangeShapeType="1"/>
            </p:cNvSpPr>
            <p:nvPr/>
          </p:nvSpPr>
          <p:spPr bwMode="auto">
            <a:xfrm flipV="1">
              <a:off x="2793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Line 327"/>
            <p:cNvSpPr>
              <a:spLocks noChangeShapeType="1"/>
            </p:cNvSpPr>
            <p:nvPr/>
          </p:nvSpPr>
          <p:spPr bwMode="auto">
            <a:xfrm flipV="1">
              <a:off x="2800" y="2772"/>
              <a:ext cx="0" cy="9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Line 328"/>
            <p:cNvSpPr>
              <a:spLocks noChangeShapeType="1"/>
            </p:cNvSpPr>
            <p:nvPr/>
          </p:nvSpPr>
          <p:spPr bwMode="auto">
            <a:xfrm flipV="1">
              <a:off x="2808" y="3688"/>
              <a:ext cx="0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Line 329"/>
            <p:cNvSpPr>
              <a:spLocks noChangeShapeType="1"/>
            </p:cNvSpPr>
            <p:nvPr/>
          </p:nvSpPr>
          <p:spPr bwMode="auto">
            <a:xfrm flipV="1">
              <a:off x="2814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Line 330"/>
            <p:cNvSpPr>
              <a:spLocks noChangeShapeType="1"/>
            </p:cNvSpPr>
            <p:nvPr/>
          </p:nvSpPr>
          <p:spPr bwMode="auto">
            <a:xfrm flipV="1">
              <a:off x="282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Line 331"/>
            <p:cNvSpPr>
              <a:spLocks noChangeShapeType="1"/>
            </p:cNvSpPr>
            <p:nvPr/>
          </p:nvSpPr>
          <p:spPr bwMode="auto">
            <a:xfrm flipV="1">
              <a:off x="282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Line 332"/>
            <p:cNvSpPr>
              <a:spLocks noChangeShapeType="1"/>
            </p:cNvSpPr>
            <p:nvPr/>
          </p:nvSpPr>
          <p:spPr bwMode="auto">
            <a:xfrm flipV="1">
              <a:off x="2865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Line 333"/>
            <p:cNvSpPr>
              <a:spLocks noChangeShapeType="1"/>
            </p:cNvSpPr>
            <p:nvPr/>
          </p:nvSpPr>
          <p:spPr bwMode="auto">
            <a:xfrm flipV="1">
              <a:off x="287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Line 334"/>
            <p:cNvSpPr>
              <a:spLocks noChangeShapeType="1"/>
            </p:cNvSpPr>
            <p:nvPr/>
          </p:nvSpPr>
          <p:spPr bwMode="auto">
            <a:xfrm flipV="1">
              <a:off x="288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Line 335"/>
            <p:cNvSpPr>
              <a:spLocks noChangeShapeType="1"/>
            </p:cNvSpPr>
            <p:nvPr/>
          </p:nvSpPr>
          <p:spPr bwMode="auto">
            <a:xfrm flipV="1">
              <a:off x="288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Line 336"/>
            <p:cNvSpPr>
              <a:spLocks noChangeShapeType="1"/>
            </p:cNvSpPr>
            <p:nvPr/>
          </p:nvSpPr>
          <p:spPr bwMode="auto">
            <a:xfrm flipV="1">
              <a:off x="290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Line 337"/>
            <p:cNvSpPr>
              <a:spLocks noChangeShapeType="1"/>
            </p:cNvSpPr>
            <p:nvPr/>
          </p:nvSpPr>
          <p:spPr bwMode="auto">
            <a:xfrm flipV="1">
              <a:off x="291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Line 338"/>
            <p:cNvSpPr>
              <a:spLocks noChangeShapeType="1"/>
            </p:cNvSpPr>
            <p:nvPr/>
          </p:nvSpPr>
          <p:spPr bwMode="auto">
            <a:xfrm flipV="1">
              <a:off x="292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Line 339"/>
            <p:cNvSpPr>
              <a:spLocks noChangeShapeType="1"/>
            </p:cNvSpPr>
            <p:nvPr/>
          </p:nvSpPr>
          <p:spPr bwMode="auto">
            <a:xfrm flipV="1">
              <a:off x="293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Line 340"/>
            <p:cNvSpPr>
              <a:spLocks noChangeShapeType="1"/>
            </p:cNvSpPr>
            <p:nvPr/>
          </p:nvSpPr>
          <p:spPr bwMode="auto">
            <a:xfrm flipV="1">
              <a:off x="2944" y="3675"/>
              <a:ext cx="0" cy="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Line 341"/>
            <p:cNvSpPr>
              <a:spLocks noChangeShapeType="1"/>
            </p:cNvSpPr>
            <p:nvPr/>
          </p:nvSpPr>
          <p:spPr bwMode="auto">
            <a:xfrm flipV="1">
              <a:off x="2952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Line 342"/>
            <p:cNvSpPr>
              <a:spLocks noChangeShapeType="1"/>
            </p:cNvSpPr>
            <p:nvPr/>
          </p:nvSpPr>
          <p:spPr bwMode="auto">
            <a:xfrm flipV="1">
              <a:off x="2958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Line 343"/>
            <p:cNvSpPr>
              <a:spLocks noChangeShapeType="1"/>
            </p:cNvSpPr>
            <p:nvPr/>
          </p:nvSpPr>
          <p:spPr bwMode="auto">
            <a:xfrm flipV="1">
              <a:off x="2967" y="3694"/>
              <a:ext cx="0" cy="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" name="Line 344"/>
            <p:cNvSpPr>
              <a:spLocks noChangeShapeType="1"/>
            </p:cNvSpPr>
            <p:nvPr/>
          </p:nvSpPr>
          <p:spPr bwMode="auto">
            <a:xfrm flipV="1">
              <a:off x="2973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" name="Line 345"/>
            <p:cNvSpPr>
              <a:spLocks noChangeShapeType="1"/>
            </p:cNvSpPr>
            <p:nvPr/>
          </p:nvSpPr>
          <p:spPr bwMode="auto">
            <a:xfrm flipV="1">
              <a:off x="298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Line 346"/>
            <p:cNvSpPr>
              <a:spLocks noChangeShapeType="1"/>
            </p:cNvSpPr>
            <p:nvPr/>
          </p:nvSpPr>
          <p:spPr bwMode="auto">
            <a:xfrm flipV="1">
              <a:off x="2988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Line 347"/>
            <p:cNvSpPr>
              <a:spLocks noChangeShapeType="1"/>
            </p:cNvSpPr>
            <p:nvPr/>
          </p:nvSpPr>
          <p:spPr bwMode="auto">
            <a:xfrm flipV="1">
              <a:off x="2994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Line 348"/>
            <p:cNvSpPr>
              <a:spLocks noChangeShapeType="1"/>
            </p:cNvSpPr>
            <p:nvPr/>
          </p:nvSpPr>
          <p:spPr bwMode="auto">
            <a:xfrm flipV="1">
              <a:off x="3001" y="3694"/>
              <a:ext cx="0" cy="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Line 349"/>
            <p:cNvSpPr>
              <a:spLocks noChangeShapeType="1"/>
            </p:cNvSpPr>
            <p:nvPr/>
          </p:nvSpPr>
          <p:spPr bwMode="auto">
            <a:xfrm flipV="1">
              <a:off x="300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Line 350"/>
            <p:cNvSpPr>
              <a:spLocks noChangeShapeType="1"/>
            </p:cNvSpPr>
            <p:nvPr/>
          </p:nvSpPr>
          <p:spPr bwMode="auto">
            <a:xfrm flipV="1">
              <a:off x="301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Line 351"/>
            <p:cNvSpPr>
              <a:spLocks noChangeShapeType="1"/>
            </p:cNvSpPr>
            <p:nvPr/>
          </p:nvSpPr>
          <p:spPr bwMode="auto">
            <a:xfrm flipV="1">
              <a:off x="3022" y="3144"/>
              <a:ext cx="0" cy="5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Line 352"/>
            <p:cNvSpPr>
              <a:spLocks noChangeShapeType="1"/>
            </p:cNvSpPr>
            <p:nvPr/>
          </p:nvSpPr>
          <p:spPr bwMode="auto">
            <a:xfrm flipV="1">
              <a:off x="3030" y="3558"/>
              <a:ext cx="0" cy="1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Line 353"/>
            <p:cNvSpPr>
              <a:spLocks noChangeShapeType="1"/>
            </p:cNvSpPr>
            <p:nvPr/>
          </p:nvSpPr>
          <p:spPr bwMode="auto">
            <a:xfrm flipV="1">
              <a:off x="3039" y="3675"/>
              <a:ext cx="0" cy="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Line 354"/>
            <p:cNvSpPr>
              <a:spLocks noChangeShapeType="1"/>
            </p:cNvSpPr>
            <p:nvPr/>
          </p:nvSpPr>
          <p:spPr bwMode="auto">
            <a:xfrm flipV="1">
              <a:off x="305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Line 355"/>
            <p:cNvSpPr>
              <a:spLocks noChangeShapeType="1"/>
            </p:cNvSpPr>
            <p:nvPr/>
          </p:nvSpPr>
          <p:spPr bwMode="auto">
            <a:xfrm flipV="1">
              <a:off x="306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Line 356"/>
            <p:cNvSpPr>
              <a:spLocks noChangeShapeType="1"/>
            </p:cNvSpPr>
            <p:nvPr/>
          </p:nvSpPr>
          <p:spPr bwMode="auto">
            <a:xfrm flipV="1">
              <a:off x="3073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Line 357"/>
            <p:cNvSpPr>
              <a:spLocks noChangeShapeType="1"/>
            </p:cNvSpPr>
            <p:nvPr/>
          </p:nvSpPr>
          <p:spPr bwMode="auto">
            <a:xfrm flipV="1">
              <a:off x="3081" y="3663"/>
              <a:ext cx="0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Line 358"/>
            <p:cNvSpPr>
              <a:spLocks noChangeShapeType="1"/>
            </p:cNvSpPr>
            <p:nvPr/>
          </p:nvSpPr>
          <p:spPr bwMode="auto">
            <a:xfrm flipV="1">
              <a:off x="308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" name="Line 359"/>
            <p:cNvSpPr>
              <a:spLocks noChangeShapeType="1"/>
            </p:cNvSpPr>
            <p:nvPr/>
          </p:nvSpPr>
          <p:spPr bwMode="auto">
            <a:xfrm flipV="1">
              <a:off x="310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Line 360"/>
            <p:cNvSpPr>
              <a:spLocks noChangeShapeType="1"/>
            </p:cNvSpPr>
            <p:nvPr/>
          </p:nvSpPr>
          <p:spPr bwMode="auto">
            <a:xfrm flipV="1">
              <a:off x="3108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Line 361"/>
            <p:cNvSpPr>
              <a:spLocks noChangeShapeType="1"/>
            </p:cNvSpPr>
            <p:nvPr/>
          </p:nvSpPr>
          <p:spPr bwMode="auto">
            <a:xfrm flipV="1">
              <a:off x="311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Line 362"/>
            <p:cNvSpPr>
              <a:spLocks noChangeShapeType="1"/>
            </p:cNvSpPr>
            <p:nvPr/>
          </p:nvSpPr>
          <p:spPr bwMode="auto">
            <a:xfrm flipV="1">
              <a:off x="312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Line 363"/>
            <p:cNvSpPr>
              <a:spLocks noChangeShapeType="1"/>
            </p:cNvSpPr>
            <p:nvPr/>
          </p:nvSpPr>
          <p:spPr bwMode="auto">
            <a:xfrm flipV="1">
              <a:off x="313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Line 364"/>
            <p:cNvSpPr>
              <a:spLocks noChangeShapeType="1"/>
            </p:cNvSpPr>
            <p:nvPr/>
          </p:nvSpPr>
          <p:spPr bwMode="auto">
            <a:xfrm flipV="1">
              <a:off x="315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Line 365"/>
            <p:cNvSpPr>
              <a:spLocks noChangeShapeType="1"/>
            </p:cNvSpPr>
            <p:nvPr/>
          </p:nvSpPr>
          <p:spPr bwMode="auto">
            <a:xfrm flipV="1">
              <a:off x="3159" y="3644"/>
              <a:ext cx="0" cy="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" name="Line 366"/>
            <p:cNvSpPr>
              <a:spLocks noChangeShapeType="1"/>
            </p:cNvSpPr>
            <p:nvPr/>
          </p:nvSpPr>
          <p:spPr bwMode="auto">
            <a:xfrm flipV="1">
              <a:off x="3166" y="3688"/>
              <a:ext cx="0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Line 367"/>
            <p:cNvSpPr>
              <a:spLocks noChangeShapeType="1"/>
            </p:cNvSpPr>
            <p:nvPr/>
          </p:nvSpPr>
          <p:spPr bwMode="auto">
            <a:xfrm flipV="1">
              <a:off x="3174" y="3700"/>
              <a:ext cx="0" cy="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Line 368"/>
            <p:cNvSpPr>
              <a:spLocks noChangeShapeType="1"/>
            </p:cNvSpPr>
            <p:nvPr/>
          </p:nvSpPr>
          <p:spPr bwMode="auto">
            <a:xfrm flipV="1">
              <a:off x="321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Line 369"/>
            <p:cNvSpPr>
              <a:spLocks noChangeShapeType="1"/>
            </p:cNvSpPr>
            <p:nvPr/>
          </p:nvSpPr>
          <p:spPr bwMode="auto">
            <a:xfrm flipV="1">
              <a:off x="324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Line 370"/>
            <p:cNvSpPr>
              <a:spLocks noChangeShapeType="1"/>
            </p:cNvSpPr>
            <p:nvPr/>
          </p:nvSpPr>
          <p:spPr bwMode="auto">
            <a:xfrm flipV="1">
              <a:off x="328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Line 371"/>
            <p:cNvSpPr>
              <a:spLocks noChangeShapeType="1"/>
            </p:cNvSpPr>
            <p:nvPr/>
          </p:nvSpPr>
          <p:spPr bwMode="auto">
            <a:xfrm flipV="1">
              <a:off x="329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Line 372"/>
            <p:cNvSpPr>
              <a:spLocks noChangeShapeType="1"/>
            </p:cNvSpPr>
            <p:nvPr/>
          </p:nvSpPr>
          <p:spPr bwMode="auto">
            <a:xfrm flipV="1">
              <a:off x="330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Line 373"/>
            <p:cNvSpPr>
              <a:spLocks noChangeShapeType="1"/>
            </p:cNvSpPr>
            <p:nvPr/>
          </p:nvSpPr>
          <p:spPr bwMode="auto">
            <a:xfrm flipV="1">
              <a:off x="331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Line 374"/>
            <p:cNvSpPr>
              <a:spLocks noChangeShapeType="1"/>
            </p:cNvSpPr>
            <p:nvPr/>
          </p:nvSpPr>
          <p:spPr bwMode="auto">
            <a:xfrm flipV="1">
              <a:off x="3324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Line 375"/>
            <p:cNvSpPr>
              <a:spLocks noChangeShapeType="1"/>
            </p:cNvSpPr>
            <p:nvPr/>
          </p:nvSpPr>
          <p:spPr bwMode="auto">
            <a:xfrm flipV="1">
              <a:off x="333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Line 376"/>
            <p:cNvSpPr>
              <a:spLocks noChangeShapeType="1"/>
            </p:cNvSpPr>
            <p:nvPr/>
          </p:nvSpPr>
          <p:spPr bwMode="auto">
            <a:xfrm flipV="1">
              <a:off x="334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Line 377"/>
            <p:cNvSpPr>
              <a:spLocks noChangeShapeType="1"/>
            </p:cNvSpPr>
            <p:nvPr/>
          </p:nvSpPr>
          <p:spPr bwMode="auto">
            <a:xfrm flipV="1">
              <a:off x="336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Line 378"/>
            <p:cNvSpPr>
              <a:spLocks noChangeShapeType="1"/>
            </p:cNvSpPr>
            <p:nvPr/>
          </p:nvSpPr>
          <p:spPr bwMode="auto">
            <a:xfrm flipV="1">
              <a:off x="336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Line 379"/>
            <p:cNvSpPr>
              <a:spLocks noChangeShapeType="1"/>
            </p:cNvSpPr>
            <p:nvPr/>
          </p:nvSpPr>
          <p:spPr bwMode="auto">
            <a:xfrm flipV="1">
              <a:off x="3381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Line 380"/>
            <p:cNvSpPr>
              <a:spLocks noChangeShapeType="1"/>
            </p:cNvSpPr>
            <p:nvPr/>
          </p:nvSpPr>
          <p:spPr bwMode="auto">
            <a:xfrm flipV="1">
              <a:off x="3403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Line 381"/>
            <p:cNvSpPr>
              <a:spLocks noChangeShapeType="1"/>
            </p:cNvSpPr>
            <p:nvPr/>
          </p:nvSpPr>
          <p:spPr bwMode="auto">
            <a:xfrm flipV="1">
              <a:off x="341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Line 382"/>
            <p:cNvSpPr>
              <a:spLocks noChangeShapeType="1"/>
            </p:cNvSpPr>
            <p:nvPr/>
          </p:nvSpPr>
          <p:spPr bwMode="auto">
            <a:xfrm flipV="1">
              <a:off x="3417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" name="Line 383"/>
            <p:cNvSpPr>
              <a:spLocks noChangeShapeType="1"/>
            </p:cNvSpPr>
            <p:nvPr/>
          </p:nvSpPr>
          <p:spPr bwMode="auto">
            <a:xfrm flipV="1">
              <a:off x="3424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" name="Line 384"/>
            <p:cNvSpPr>
              <a:spLocks noChangeShapeType="1"/>
            </p:cNvSpPr>
            <p:nvPr/>
          </p:nvSpPr>
          <p:spPr bwMode="auto">
            <a:xfrm flipV="1">
              <a:off x="343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" name="Line 385"/>
            <p:cNvSpPr>
              <a:spLocks noChangeShapeType="1"/>
            </p:cNvSpPr>
            <p:nvPr/>
          </p:nvSpPr>
          <p:spPr bwMode="auto">
            <a:xfrm flipV="1">
              <a:off x="343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" name="Line 386"/>
            <p:cNvSpPr>
              <a:spLocks noChangeShapeType="1"/>
            </p:cNvSpPr>
            <p:nvPr/>
          </p:nvSpPr>
          <p:spPr bwMode="auto">
            <a:xfrm flipV="1">
              <a:off x="3447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" name="Line 387"/>
            <p:cNvSpPr>
              <a:spLocks noChangeShapeType="1"/>
            </p:cNvSpPr>
            <p:nvPr/>
          </p:nvSpPr>
          <p:spPr bwMode="auto">
            <a:xfrm flipV="1">
              <a:off x="3453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" name="Line 388"/>
            <p:cNvSpPr>
              <a:spLocks noChangeShapeType="1"/>
            </p:cNvSpPr>
            <p:nvPr/>
          </p:nvSpPr>
          <p:spPr bwMode="auto">
            <a:xfrm flipV="1">
              <a:off x="346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" name="Line 389"/>
            <p:cNvSpPr>
              <a:spLocks noChangeShapeType="1"/>
            </p:cNvSpPr>
            <p:nvPr/>
          </p:nvSpPr>
          <p:spPr bwMode="auto">
            <a:xfrm flipV="1">
              <a:off x="3468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" name="Line 390"/>
            <p:cNvSpPr>
              <a:spLocks noChangeShapeType="1"/>
            </p:cNvSpPr>
            <p:nvPr/>
          </p:nvSpPr>
          <p:spPr bwMode="auto">
            <a:xfrm flipV="1">
              <a:off x="3475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Line 391"/>
            <p:cNvSpPr>
              <a:spLocks noChangeShapeType="1"/>
            </p:cNvSpPr>
            <p:nvPr/>
          </p:nvSpPr>
          <p:spPr bwMode="auto">
            <a:xfrm flipV="1">
              <a:off x="348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Line 392"/>
            <p:cNvSpPr>
              <a:spLocks noChangeShapeType="1"/>
            </p:cNvSpPr>
            <p:nvPr/>
          </p:nvSpPr>
          <p:spPr bwMode="auto">
            <a:xfrm flipV="1">
              <a:off x="348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Line 393"/>
            <p:cNvSpPr>
              <a:spLocks noChangeShapeType="1"/>
            </p:cNvSpPr>
            <p:nvPr/>
          </p:nvSpPr>
          <p:spPr bwMode="auto">
            <a:xfrm flipV="1">
              <a:off x="352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" name="Line 394"/>
            <p:cNvSpPr>
              <a:spLocks noChangeShapeType="1"/>
            </p:cNvSpPr>
            <p:nvPr/>
          </p:nvSpPr>
          <p:spPr bwMode="auto">
            <a:xfrm flipV="1">
              <a:off x="3532" y="3632"/>
              <a:ext cx="0" cy="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" name="Line 395"/>
            <p:cNvSpPr>
              <a:spLocks noChangeShapeType="1"/>
            </p:cNvSpPr>
            <p:nvPr/>
          </p:nvSpPr>
          <p:spPr bwMode="auto">
            <a:xfrm flipV="1">
              <a:off x="354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" name="Line 396"/>
            <p:cNvSpPr>
              <a:spLocks noChangeShapeType="1"/>
            </p:cNvSpPr>
            <p:nvPr/>
          </p:nvSpPr>
          <p:spPr bwMode="auto">
            <a:xfrm flipV="1">
              <a:off x="355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" name="Line 397"/>
            <p:cNvSpPr>
              <a:spLocks noChangeShapeType="1"/>
            </p:cNvSpPr>
            <p:nvPr/>
          </p:nvSpPr>
          <p:spPr bwMode="auto">
            <a:xfrm flipV="1">
              <a:off x="356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" name="Line 398"/>
            <p:cNvSpPr>
              <a:spLocks noChangeShapeType="1"/>
            </p:cNvSpPr>
            <p:nvPr/>
          </p:nvSpPr>
          <p:spPr bwMode="auto">
            <a:xfrm flipV="1">
              <a:off x="357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" name="Line 399"/>
            <p:cNvSpPr>
              <a:spLocks noChangeShapeType="1"/>
            </p:cNvSpPr>
            <p:nvPr/>
          </p:nvSpPr>
          <p:spPr bwMode="auto">
            <a:xfrm flipV="1">
              <a:off x="358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" name="Line 400"/>
            <p:cNvSpPr>
              <a:spLocks noChangeShapeType="1"/>
            </p:cNvSpPr>
            <p:nvPr/>
          </p:nvSpPr>
          <p:spPr bwMode="auto">
            <a:xfrm flipV="1">
              <a:off x="3597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" name="Line 401"/>
            <p:cNvSpPr>
              <a:spLocks noChangeShapeType="1"/>
            </p:cNvSpPr>
            <p:nvPr/>
          </p:nvSpPr>
          <p:spPr bwMode="auto">
            <a:xfrm flipV="1">
              <a:off x="3603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" name="Line 402"/>
            <p:cNvSpPr>
              <a:spLocks noChangeShapeType="1"/>
            </p:cNvSpPr>
            <p:nvPr/>
          </p:nvSpPr>
          <p:spPr bwMode="auto">
            <a:xfrm flipV="1">
              <a:off x="3610" y="1831"/>
              <a:ext cx="0" cy="18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" name="Line 403"/>
            <p:cNvSpPr>
              <a:spLocks noChangeShapeType="1"/>
            </p:cNvSpPr>
            <p:nvPr/>
          </p:nvSpPr>
          <p:spPr bwMode="auto">
            <a:xfrm flipV="1">
              <a:off x="3618" y="3026"/>
              <a:ext cx="0" cy="6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" name="Line 404"/>
            <p:cNvSpPr>
              <a:spLocks noChangeShapeType="1"/>
            </p:cNvSpPr>
            <p:nvPr/>
          </p:nvSpPr>
          <p:spPr bwMode="auto">
            <a:xfrm flipV="1">
              <a:off x="3627" y="3614"/>
              <a:ext cx="0" cy="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Line 405"/>
            <p:cNvSpPr>
              <a:spLocks noChangeShapeType="1"/>
            </p:cNvSpPr>
            <p:nvPr/>
          </p:nvSpPr>
          <p:spPr bwMode="auto">
            <a:xfrm flipV="1">
              <a:off x="363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" name="Line 406"/>
            <p:cNvSpPr>
              <a:spLocks noChangeShapeType="1"/>
            </p:cNvSpPr>
            <p:nvPr/>
          </p:nvSpPr>
          <p:spPr bwMode="auto">
            <a:xfrm flipV="1">
              <a:off x="366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Line 407"/>
            <p:cNvSpPr>
              <a:spLocks noChangeShapeType="1"/>
            </p:cNvSpPr>
            <p:nvPr/>
          </p:nvSpPr>
          <p:spPr bwMode="auto">
            <a:xfrm flipV="1">
              <a:off x="366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" name="Line 408"/>
            <p:cNvSpPr>
              <a:spLocks noChangeShapeType="1"/>
            </p:cNvSpPr>
            <p:nvPr/>
          </p:nvSpPr>
          <p:spPr bwMode="auto">
            <a:xfrm flipV="1">
              <a:off x="3675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" name="Line 409"/>
            <p:cNvSpPr>
              <a:spLocks noChangeShapeType="1"/>
            </p:cNvSpPr>
            <p:nvPr/>
          </p:nvSpPr>
          <p:spPr bwMode="auto">
            <a:xfrm flipV="1">
              <a:off x="3684" y="3663"/>
              <a:ext cx="0" cy="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Line 410"/>
            <p:cNvSpPr>
              <a:spLocks noChangeShapeType="1"/>
            </p:cNvSpPr>
            <p:nvPr/>
          </p:nvSpPr>
          <p:spPr bwMode="auto">
            <a:xfrm flipV="1">
              <a:off x="3690" y="3688"/>
              <a:ext cx="0" cy="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" name="Line 411"/>
            <p:cNvSpPr>
              <a:spLocks noChangeShapeType="1"/>
            </p:cNvSpPr>
            <p:nvPr/>
          </p:nvSpPr>
          <p:spPr bwMode="auto">
            <a:xfrm flipV="1">
              <a:off x="3697" y="3688"/>
              <a:ext cx="0" cy="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" name="Line 412"/>
            <p:cNvSpPr>
              <a:spLocks noChangeShapeType="1"/>
            </p:cNvSpPr>
            <p:nvPr/>
          </p:nvSpPr>
          <p:spPr bwMode="auto">
            <a:xfrm flipV="1">
              <a:off x="3718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" name="Line 413"/>
            <p:cNvSpPr>
              <a:spLocks noChangeShapeType="1"/>
            </p:cNvSpPr>
            <p:nvPr/>
          </p:nvSpPr>
          <p:spPr bwMode="auto">
            <a:xfrm flipV="1">
              <a:off x="374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Line 414"/>
            <p:cNvSpPr>
              <a:spLocks noChangeShapeType="1"/>
            </p:cNvSpPr>
            <p:nvPr/>
          </p:nvSpPr>
          <p:spPr bwMode="auto">
            <a:xfrm flipV="1">
              <a:off x="375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Line 415"/>
            <p:cNvSpPr>
              <a:spLocks noChangeShapeType="1"/>
            </p:cNvSpPr>
            <p:nvPr/>
          </p:nvSpPr>
          <p:spPr bwMode="auto">
            <a:xfrm flipV="1">
              <a:off x="376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Line 416"/>
            <p:cNvSpPr>
              <a:spLocks noChangeShapeType="1"/>
            </p:cNvSpPr>
            <p:nvPr/>
          </p:nvSpPr>
          <p:spPr bwMode="auto">
            <a:xfrm flipV="1">
              <a:off x="379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" name="Line 417"/>
            <p:cNvSpPr>
              <a:spLocks noChangeShapeType="1"/>
            </p:cNvSpPr>
            <p:nvPr/>
          </p:nvSpPr>
          <p:spPr bwMode="auto">
            <a:xfrm flipV="1">
              <a:off x="3798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" name="Line 418"/>
            <p:cNvSpPr>
              <a:spLocks noChangeShapeType="1"/>
            </p:cNvSpPr>
            <p:nvPr/>
          </p:nvSpPr>
          <p:spPr bwMode="auto">
            <a:xfrm flipV="1">
              <a:off x="3828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" name="Line 419"/>
            <p:cNvSpPr>
              <a:spLocks noChangeShapeType="1"/>
            </p:cNvSpPr>
            <p:nvPr/>
          </p:nvSpPr>
          <p:spPr bwMode="auto">
            <a:xfrm flipV="1">
              <a:off x="3834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" name="Line 420"/>
            <p:cNvSpPr>
              <a:spLocks noChangeShapeType="1"/>
            </p:cNvSpPr>
            <p:nvPr/>
          </p:nvSpPr>
          <p:spPr bwMode="auto">
            <a:xfrm flipV="1">
              <a:off x="384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Line 421"/>
            <p:cNvSpPr>
              <a:spLocks noChangeShapeType="1"/>
            </p:cNvSpPr>
            <p:nvPr/>
          </p:nvSpPr>
          <p:spPr bwMode="auto">
            <a:xfrm flipV="1">
              <a:off x="384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" name="Line 422"/>
            <p:cNvSpPr>
              <a:spLocks noChangeShapeType="1"/>
            </p:cNvSpPr>
            <p:nvPr/>
          </p:nvSpPr>
          <p:spPr bwMode="auto">
            <a:xfrm flipV="1">
              <a:off x="385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Line 423"/>
            <p:cNvSpPr>
              <a:spLocks noChangeShapeType="1"/>
            </p:cNvSpPr>
            <p:nvPr/>
          </p:nvSpPr>
          <p:spPr bwMode="auto">
            <a:xfrm flipV="1">
              <a:off x="388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" name="Line 424"/>
            <p:cNvSpPr>
              <a:spLocks noChangeShapeType="1"/>
            </p:cNvSpPr>
            <p:nvPr/>
          </p:nvSpPr>
          <p:spPr bwMode="auto">
            <a:xfrm flipV="1">
              <a:off x="389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Line 425"/>
            <p:cNvSpPr>
              <a:spLocks noChangeShapeType="1"/>
            </p:cNvSpPr>
            <p:nvPr/>
          </p:nvSpPr>
          <p:spPr bwMode="auto">
            <a:xfrm flipV="1">
              <a:off x="391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5" name="Line 426"/>
            <p:cNvSpPr>
              <a:spLocks noChangeShapeType="1"/>
            </p:cNvSpPr>
            <p:nvPr/>
          </p:nvSpPr>
          <p:spPr bwMode="auto">
            <a:xfrm flipV="1">
              <a:off x="3934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6" name="Line 427"/>
            <p:cNvSpPr>
              <a:spLocks noChangeShapeType="1"/>
            </p:cNvSpPr>
            <p:nvPr/>
          </p:nvSpPr>
          <p:spPr bwMode="auto">
            <a:xfrm flipV="1">
              <a:off x="3963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" name="Line 428"/>
            <p:cNvSpPr>
              <a:spLocks noChangeShapeType="1"/>
            </p:cNvSpPr>
            <p:nvPr/>
          </p:nvSpPr>
          <p:spPr bwMode="auto">
            <a:xfrm flipV="1">
              <a:off x="3970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" name="Line 429"/>
            <p:cNvSpPr>
              <a:spLocks noChangeShapeType="1"/>
            </p:cNvSpPr>
            <p:nvPr/>
          </p:nvSpPr>
          <p:spPr bwMode="auto">
            <a:xfrm flipV="1">
              <a:off x="3984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" name="Line 430"/>
            <p:cNvSpPr>
              <a:spLocks noChangeShapeType="1"/>
            </p:cNvSpPr>
            <p:nvPr/>
          </p:nvSpPr>
          <p:spPr bwMode="auto">
            <a:xfrm flipV="1">
              <a:off x="399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" name="Line 431"/>
            <p:cNvSpPr>
              <a:spLocks noChangeShapeType="1"/>
            </p:cNvSpPr>
            <p:nvPr/>
          </p:nvSpPr>
          <p:spPr bwMode="auto">
            <a:xfrm flipV="1">
              <a:off x="400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1" name="Line 432"/>
            <p:cNvSpPr>
              <a:spLocks noChangeShapeType="1"/>
            </p:cNvSpPr>
            <p:nvPr/>
          </p:nvSpPr>
          <p:spPr bwMode="auto">
            <a:xfrm flipV="1">
              <a:off x="402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2" name="Line 433"/>
            <p:cNvSpPr>
              <a:spLocks noChangeShapeType="1"/>
            </p:cNvSpPr>
            <p:nvPr/>
          </p:nvSpPr>
          <p:spPr bwMode="auto">
            <a:xfrm flipV="1">
              <a:off x="402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" name="Line 434"/>
            <p:cNvSpPr>
              <a:spLocks noChangeShapeType="1"/>
            </p:cNvSpPr>
            <p:nvPr/>
          </p:nvSpPr>
          <p:spPr bwMode="auto">
            <a:xfrm flipV="1">
              <a:off x="403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" name="Line 435"/>
            <p:cNvSpPr>
              <a:spLocks noChangeShapeType="1"/>
            </p:cNvSpPr>
            <p:nvPr/>
          </p:nvSpPr>
          <p:spPr bwMode="auto">
            <a:xfrm flipV="1">
              <a:off x="4050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" name="Line 436"/>
            <p:cNvSpPr>
              <a:spLocks noChangeShapeType="1"/>
            </p:cNvSpPr>
            <p:nvPr/>
          </p:nvSpPr>
          <p:spPr bwMode="auto">
            <a:xfrm flipV="1">
              <a:off x="406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" name="Line 437"/>
            <p:cNvSpPr>
              <a:spLocks noChangeShapeType="1"/>
            </p:cNvSpPr>
            <p:nvPr/>
          </p:nvSpPr>
          <p:spPr bwMode="auto">
            <a:xfrm flipV="1">
              <a:off x="407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" name="Line 438"/>
            <p:cNvSpPr>
              <a:spLocks noChangeShapeType="1"/>
            </p:cNvSpPr>
            <p:nvPr/>
          </p:nvSpPr>
          <p:spPr bwMode="auto">
            <a:xfrm flipV="1">
              <a:off x="407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" name="Line 439"/>
            <p:cNvSpPr>
              <a:spLocks noChangeShapeType="1"/>
            </p:cNvSpPr>
            <p:nvPr/>
          </p:nvSpPr>
          <p:spPr bwMode="auto">
            <a:xfrm flipV="1">
              <a:off x="4098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" name="Line 440"/>
            <p:cNvSpPr>
              <a:spLocks noChangeShapeType="1"/>
            </p:cNvSpPr>
            <p:nvPr/>
          </p:nvSpPr>
          <p:spPr bwMode="auto">
            <a:xfrm flipV="1">
              <a:off x="410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" name="Line 441"/>
            <p:cNvSpPr>
              <a:spLocks noChangeShapeType="1"/>
            </p:cNvSpPr>
            <p:nvPr/>
          </p:nvSpPr>
          <p:spPr bwMode="auto">
            <a:xfrm flipV="1">
              <a:off x="411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" name="Line 442"/>
            <p:cNvSpPr>
              <a:spLocks noChangeShapeType="1"/>
            </p:cNvSpPr>
            <p:nvPr/>
          </p:nvSpPr>
          <p:spPr bwMode="auto">
            <a:xfrm flipV="1">
              <a:off x="4122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" name="Line 443"/>
            <p:cNvSpPr>
              <a:spLocks noChangeShapeType="1"/>
            </p:cNvSpPr>
            <p:nvPr/>
          </p:nvSpPr>
          <p:spPr bwMode="auto">
            <a:xfrm flipV="1">
              <a:off x="4128" y="2469"/>
              <a:ext cx="0" cy="12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" name="Line 444"/>
            <p:cNvSpPr>
              <a:spLocks noChangeShapeType="1"/>
            </p:cNvSpPr>
            <p:nvPr/>
          </p:nvSpPr>
          <p:spPr bwMode="auto">
            <a:xfrm flipV="1">
              <a:off x="4135" y="3243"/>
              <a:ext cx="0" cy="4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" name="Line 445"/>
            <p:cNvSpPr>
              <a:spLocks noChangeShapeType="1"/>
            </p:cNvSpPr>
            <p:nvPr/>
          </p:nvSpPr>
          <p:spPr bwMode="auto">
            <a:xfrm flipV="1">
              <a:off x="414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Line 446"/>
            <p:cNvSpPr>
              <a:spLocks noChangeShapeType="1"/>
            </p:cNvSpPr>
            <p:nvPr/>
          </p:nvSpPr>
          <p:spPr bwMode="auto">
            <a:xfrm flipV="1">
              <a:off x="417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" name="Line 447"/>
            <p:cNvSpPr>
              <a:spLocks noChangeShapeType="1"/>
            </p:cNvSpPr>
            <p:nvPr/>
          </p:nvSpPr>
          <p:spPr bwMode="auto">
            <a:xfrm flipV="1">
              <a:off x="4192" y="3663"/>
              <a:ext cx="0" cy="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" name="Line 448"/>
            <p:cNvSpPr>
              <a:spLocks noChangeShapeType="1"/>
            </p:cNvSpPr>
            <p:nvPr/>
          </p:nvSpPr>
          <p:spPr bwMode="auto">
            <a:xfrm flipV="1">
              <a:off x="4200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" name="Line 449"/>
            <p:cNvSpPr>
              <a:spLocks noChangeShapeType="1"/>
            </p:cNvSpPr>
            <p:nvPr/>
          </p:nvSpPr>
          <p:spPr bwMode="auto">
            <a:xfrm flipV="1">
              <a:off x="420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9" name="Line 450"/>
            <p:cNvSpPr>
              <a:spLocks noChangeShapeType="1"/>
            </p:cNvSpPr>
            <p:nvPr/>
          </p:nvSpPr>
          <p:spPr bwMode="auto">
            <a:xfrm flipV="1">
              <a:off x="423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0" name="Line 451"/>
            <p:cNvSpPr>
              <a:spLocks noChangeShapeType="1"/>
            </p:cNvSpPr>
            <p:nvPr/>
          </p:nvSpPr>
          <p:spPr bwMode="auto">
            <a:xfrm flipV="1">
              <a:off x="4272" y="3614"/>
              <a:ext cx="0" cy="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" name="Line 452"/>
            <p:cNvSpPr>
              <a:spLocks noChangeShapeType="1"/>
            </p:cNvSpPr>
            <p:nvPr/>
          </p:nvSpPr>
          <p:spPr bwMode="auto">
            <a:xfrm flipV="1">
              <a:off x="4278" y="3669"/>
              <a:ext cx="0" cy="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" name="Line 453"/>
            <p:cNvSpPr>
              <a:spLocks noChangeShapeType="1"/>
            </p:cNvSpPr>
            <p:nvPr/>
          </p:nvSpPr>
          <p:spPr bwMode="auto">
            <a:xfrm flipV="1">
              <a:off x="428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" name="Line 454"/>
            <p:cNvSpPr>
              <a:spLocks noChangeShapeType="1"/>
            </p:cNvSpPr>
            <p:nvPr/>
          </p:nvSpPr>
          <p:spPr bwMode="auto">
            <a:xfrm flipV="1">
              <a:off x="432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" name="Line 455"/>
            <p:cNvSpPr>
              <a:spLocks noChangeShapeType="1"/>
            </p:cNvSpPr>
            <p:nvPr/>
          </p:nvSpPr>
          <p:spPr bwMode="auto">
            <a:xfrm flipV="1">
              <a:off x="4344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5" name="Line 456"/>
            <p:cNvSpPr>
              <a:spLocks noChangeShapeType="1"/>
            </p:cNvSpPr>
            <p:nvPr/>
          </p:nvSpPr>
          <p:spPr bwMode="auto">
            <a:xfrm flipV="1">
              <a:off x="435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6" name="Line 457"/>
            <p:cNvSpPr>
              <a:spLocks noChangeShapeType="1"/>
            </p:cNvSpPr>
            <p:nvPr/>
          </p:nvSpPr>
          <p:spPr bwMode="auto">
            <a:xfrm flipV="1">
              <a:off x="4378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7" name="Line 458"/>
            <p:cNvSpPr>
              <a:spLocks noChangeShapeType="1"/>
            </p:cNvSpPr>
            <p:nvPr/>
          </p:nvSpPr>
          <p:spPr bwMode="auto">
            <a:xfrm flipV="1">
              <a:off x="439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" name="Line 459"/>
            <p:cNvSpPr>
              <a:spLocks noChangeShapeType="1"/>
            </p:cNvSpPr>
            <p:nvPr/>
          </p:nvSpPr>
          <p:spPr bwMode="auto">
            <a:xfrm flipV="1">
              <a:off x="441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9" name="Line 460"/>
            <p:cNvSpPr>
              <a:spLocks noChangeShapeType="1"/>
            </p:cNvSpPr>
            <p:nvPr/>
          </p:nvSpPr>
          <p:spPr bwMode="auto">
            <a:xfrm flipV="1">
              <a:off x="442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0" name="Line 461"/>
            <p:cNvSpPr>
              <a:spLocks noChangeShapeType="1"/>
            </p:cNvSpPr>
            <p:nvPr/>
          </p:nvSpPr>
          <p:spPr bwMode="auto">
            <a:xfrm flipV="1">
              <a:off x="442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1" name="Line 462"/>
            <p:cNvSpPr>
              <a:spLocks noChangeShapeType="1"/>
            </p:cNvSpPr>
            <p:nvPr/>
          </p:nvSpPr>
          <p:spPr bwMode="auto">
            <a:xfrm flipV="1">
              <a:off x="444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2" name="Line 463"/>
            <p:cNvSpPr>
              <a:spLocks noChangeShapeType="1"/>
            </p:cNvSpPr>
            <p:nvPr/>
          </p:nvSpPr>
          <p:spPr bwMode="auto">
            <a:xfrm flipV="1">
              <a:off x="4458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3" name="Line 464"/>
            <p:cNvSpPr>
              <a:spLocks noChangeShapeType="1"/>
            </p:cNvSpPr>
            <p:nvPr/>
          </p:nvSpPr>
          <p:spPr bwMode="auto">
            <a:xfrm flipV="1">
              <a:off x="450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4" name="Line 465"/>
            <p:cNvSpPr>
              <a:spLocks noChangeShapeType="1"/>
            </p:cNvSpPr>
            <p:nvPr/>
          </p:nvSpPr>
          <p:spPr bwMode="auto">
            <a:xfrm flipV="1">
              <a:off x="450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5" name="Line 466"/>
            <p:cNvSpPr>
              <a:spLocks noChangeShapeType="1"/>
            </p:cNvSpPr>
            <p:nvPr/>
          </p:nvSpPr>
          <p:spPr bwMode="auto">
            <a:xfrm flipV="1">
              <a:off x="451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6" name="Line 467"/>
            <p:cNvSpPr>
              <a:spLocks noChangeShapeType="1"/>
            </p:cNvSpPr>
            <p:nvPr/>
          </p:nvSpPr>
          <p:spPr bwMode="auto">
            <a:xfrm flipV="1">
              <a:off x="452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7" name="Line 468"/>
            <p:cNvSpPr>
              <a:spLocks noChangeShapeType="1"/>
            </p:cNvSpPr>
            <p:nvPr/>
          </p:nvSpPr>
          <p:spPr bwMode="auto">
            <a:xfrm flipV="1">
              <a:off x="4579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" name="Line 469"/>
            <p:cNvSpPr>
              <a:spLocks noChangeShapeType="1"/>
            </p:cNvSpPr>
            <p:nvPr/>
          </p:nvSpPr>
          <p:spPr bwMode="auto">
            <a:xfrm flipV="1">
              <a:off x="458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" name="Line 470"/>
            <p:cNvSpPr>
              <a:spLocks noChangeShapeType="1"/>
            </p:cNvSpPr>
            <p:nvPr/>
          </p:nvSpPr>
          <p:spPr bwMode="auto">
            <a:xfrm flipV="1">
              <a:off x="4623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" name="Line 471"/>
            <p:cNvSpPr>
              <a:spLocks noChangeShapeType="1"/>
            </p:cNvSpPr>
            <p:nvPr/>
          </p:nvSpPr>
          <p:spPr bwMode="auto">
            <a:xfrm flipV="1">
              <a:off x="4630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" name="Line 472"/>
            <p:cNvSpPr>
              <a:spLocks noChangeShapeType="1"/>
            </p:cNvSpPr>
            <p:nvPr/>
          </p:nvSpPr>
          <p:spPr bwMode="auto">
            <a:xfrm flipV="1">
              <a:off x="4638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2" name="Line 473"/>
            <p:cNvSpPr>
              <a:spLocks noChangeShapeType="1"/>
            </p:cNvSpPr>
            <p:nvPr/>
          </p:nvSpPr>
          <p:spPr bwMode="auto">
            <a:xfrm flipV="1">
              <a:off x="4651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3" name="Line 474"/>
            <p:cNvSpPr>
              <a:spLocks noChangeShapeType="1"/>
            </p:cNvSpPr>
            <p:nvPr/>
          </p:nvSpPr>
          <p:spPr bwMode="auto">
            <a:xfrm flipV="1">
              <a:off x="4659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4" name="Line 475"/>
            <p:cNvSpPr>
              <a:spLocks noChangeShapeType="1"/>
            </p:cNvSpPr>
            <p:nvPr/>
          </p:nvSpPr>
          <p:spPr bwMode="auto">
            <a:xfrm flipV="1">
              <a:off x="466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" name="Line 476"/>
            <p:cNvSpPr>
              <a:spLocks noChangeShapeType="1"/>
            </p:cNvSpPr>
            <p:nvPr/>
          </p:nvSpPr>
          <p:spPr bwMode="auto">
            <a:xfrm flipV="1">
              <a:off x="4672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" name="Line 477"/>
            <p:cNvSpPr>
              <a:spLocks noChangeShapeType="1"/>
            </p:cNvSpPr>
            <p:nvPr/>
          </p:nvSpPr>
          <p:spPr bwMode="auto">
            <a:xfrm flipV="1">
              <a:off x="469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" name="Line 478"/>
            <p:cNvSpPr>
              <a:spLocks noChangeShapeType="1"/>
            </p:cNvSpPr>
            <p:nvPr/>
          </p:nvSpPr>
          <p:spPr bwMode="auto">
            <a:xfrm flipV="1">
              <a:off x="4710" y="3669"/>
              <a:ext cx="0" cy="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" name="Line 479"/>
            <p:cNvSpPr>
              <a:spLocks noChangeShapeType="1"/>
            </p:cNvSpPr>
            <p:nvPr/>
          </p:nvSpPr>
          <p:spPr bwMode="auto">
            <a:xfrm flipV="1">
              <a:off x="4716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" name="Line 480"/>
            <p:cNvSpPr>
              <a:spLocks noChangeShapeType="1"/>
            </p:cNvSpPr>
            <p:nvPr/>
          </p:nvSpPr>
          <p:spPr bwMode="auto">
            <a:xfrm flipV="1">
              <a:off x="472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0" name="Line 481"/>
            <p:cNvSpPr>
              <a:spLocks noChangeShapeType="1"/>
            </p:cNvSpPr>
            <p:nvPr/>
          </p:nvSpPr>
          <p:spPr bwMode="auto">
            <a:xfrm flipV="1">
              <a:off x="4767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" name="Line 482"/>
            <p:cNvSpPr>
              <a:spLocks noChangeShapeType="1"/>
            </p:cNvSpPr>
            <p:nvPr/>
          </p:nvSpPr>
          <p:spPr bwMode="auto">
            <a:xfrm flipV="1">
              <a:off x="477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" name="Line 483"/>
            <p:cNvSpPr>
              <a:spLocks noChangeShapeType="1"/>
            </p:cNvSpPr>
            <p:nvPr/>
          </p:nvSpPr>
          <p:spPr bwMode="auto">
            <a:xfrm flipV="1">
              <a:off x="4780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" name="Line 484"/>
            <p:cNvSpPr>
              <a:spLocks noChangeShapeType="1"/>
            </p:cNvSpPr>
            <p:nvPr/>
          </p:nvSpPr>
          <p:spPr bwMode="auto">
            <a:xfrm flipV="1">
              <a:off x="4788" y="3570"/>
              <a:ext cx="0" cy="14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4" name="Line 485"/>
            <p:cNvSpPr>
              <a:spLocks noChangeShapeType="1"/>
            </p:cNvSpPr>
            <p:nvPr/>
          </p:nvSpPr>
          <p:spPr bwMode="auto">
            <a:xfrm flipV="1">
              <a:off x="4794" y="3632"/>
              <a:ext cx="0" cy="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" name="Line 486"/>
            <p:cNvSpPr>
              <a:spLocks noChangeShapeType="1"/>
            </p:cNvSpPr>
            <p:nvPr/>
          </p:nvSpPr>
          <p:spPr bwMode="auto">
            <a:xfrm flipV="1">
              <a:off x="4801" y="3644"/>
              <a:ext cx="0" cy="6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" name="Line 487"/>
            <p:cNvSpPr>
              <a:spLocks noChangeShapeType="1"/>
            </p:cNvSpPr>
            <p:nvPr/>
          </p:nvSpPr>
          <p:spPr bwMode="auto">
            <a:xfrm flipV="1">
              <a:off x="4809" y="3700"/>
              <a:ext cx="0" cy="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7" name="Line 488"/>
            <p:cNvSpPr>
              <a:spLocks noChangeShapeType="1"/>
            </p:cNvSpPr>
            <p:nvPr/>
          </p:nvSpPr>
          <p:spPr bwMode="auto">
            <a:xfrm flipV="1">
              <a:off x="486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" name="Line 489"/>
            <p:cNvSpPr>
              <a:spLocks noChangeShapeType="1"/>
            </p:cNvSpPr>
            <p:nvPr/>
          </p:nvSpPr>
          <p:spPr bwMode="auto">
            <a:xfrm flipV="1">
              <a:off x="486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" name="Line 490"/>
            <p:cNvSpPr>
              <a:spLocks noChangeShapeType="1"/>
            </p:cNvSpPr>
            <p:nvPr/>
          </p:nvSpPr>
          <p:spPr bwMode="auto">
            <a:xfrm flipV="1">
              <a:off x="487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" name="Line 491"/>
            <p:cNvSpPr>
              <a:spLocks noChangeShapeType="1"/>
            </p:cNvSpPr>
            <p:nvPr/>
          </p:nvSpPr>
          <p:spPr bwMode="auto">
            <a:xfrm flipV="1">
              <a:off x="4902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" name="Line 492"/>
            <p:cNvSpPr>
              <a:spLocks noChangeShapeType="1"/>
            </p:cNvSpPr>
            <p:nvPr/>
          </p:nvSpPr>
          <p:spPr bwMode="auto">
            <a:xfrm flipV="1">
              <a:off x="5061" y="3681"/>
              <a:ext cx="0" cy="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" name="Line 493"/>
            <p:cNvSpPr>
              <a:spLocks noChangeShapeType="1"/>
            </p:cNvSpPr>
            <p:nvPr/>
          </p:nvSpPr>
          <p:spPr bwMode="auto">
            <a:xfrm flipV="1">
              <a:off x="5067" y="3700"/>
              <a:ext cx="0" cy="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" name="Line 494"/>
            <p:cNvSpPr>
              <a:spLocks noChangeShapeType="1"/>
            </p:cNvSpPr>
            <p:nvPr/>
          </p:nvSpPr>
          <p:spPr bwMode="auto">
            <a:xfrm flipV="1">
              <a:off x="5110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" name="Line 495"/>
            <p:cNvSpPr>
              <a:spLocks noChangeShapeType="1"/>
            </p:cNvSpPr>
            <p:nvPr/>
          </p:nvSpPr>
          <p:spPr bwMode="auto">
            <a:xfrm flipV="1">
              <a:off x="5125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" name="Line 496"/>
            <p:cNvSpPr>
              <a:spLocks noChangeShapeType="1"/>
            </p:cNvSpPr>
            <p:nvPr/>
          </p:nvSpPr>
          <p:spPr bwMode="auto">
            <a:xfrm flipV="1">
              <a:off x="5296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" name="Line 497"/>
            <p:cNvSpPr>
              <a:spLocks noChangeShapeType="1"/>
            </p:cNvSpPr>
            <p:nvPr/>
          </p:nvSpPr>
          <p:spPr bwMode="auto">
            <a:xfrm flipV="1">
              <a:off x="5368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" name="Line 498"/>
            <p:cNvSpPr>
              <a:spLocks noChangeShapeType="1"/>
            </p:cNvSpPr>
            <p:nvPr/>
          </p:nvSpPr>
          <p:spPr bwMode="auto">
            <a:xfrm flipV="1">
              <a:off x="5433" y="3707"/>
              <a:ext cx="0" cy="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" name="Line 499"/>
            <p:cNvSpPr>
              <a:spLocks noChangeShapeType="1"/>
            </p:cNvSpPr>
            <p:nvPr/>
          </p:nvSpPr>
          <p:spPr bwMode="auto">
            <a:xfrm>
              <a:off x="3555" y="3722"/>
              <a:ext cx="0" cy="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" name="Line 500"/>
            <p:cNvSpPr>
              <a:spLocks noChangeShapeType="1"/>
            </p:cNvSpPr>
            <p:nvPr/>
          </p:nvSpPr>
          <p:spPr bwMode="auto">
            <a:xfrm>
              <a:off x="2421" y="3722"/>
              <a:ext cx="0" cy="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" name="Line 501"/>
            <p:cNvSpPr>
              <a:spLocks noChangeShapeType="1"/>
            </p:cNvSpPr>
            <p:nvPr/>
          </p:nvSpPr>
          <p:spPr bwMode="auto">
            <a:xfrm>
              <a:off x="1281" y="3722"/>
              <a:ext cx="0" cy="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" name="Line 502"/>
            <p:cNvSpPr>
              <a:spLocks noChangeShapeType="1"/>
            </p:cNvSpPr>
            <p:nvPr/>
          </p:nvSpPr>
          <p:spPr bwMode="auto">
            <a:xfrm>
              <a:off x="871" y="3718"/>
              <a:ext cx="0" cy="1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" name="Line 503"/>
            <p:cNvSpPr>
              <a:spLocks noChangeShapeType="1"/>
            </p:cNvSpPr>
            <p:nvPr/>
          </p:nvSpPr>
          <p:spPr bwMode="auto">
            <a:xfrm>
              <a:off x="4693" y="3722"/>
              <a:ext cx="0" cy="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" name="Line 504"/>
            <p:cNvSpPr>
              <a:spLocks noChangeShapeType="1"/>
            </p:cNvSpPr>
            <p:nvPr/>
          </p:nvSpPr>
          <p:spPr bwMode="auto">
            <a:xfrm>
              <a:off x="742" y="1840"/>
              <a:ext cx="1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" name="Line 505"/>
            <p:cNvSpPr>
              <a:spLocks noChangeShapeType="1"/>
            </p:cNvSpPr>
            <p:nvPr/>
          </p:nvSpPr>
          <p:spPr bwMode="auto">
            <a:xfrm>
              <a:off x="732" y="3724"/>
              <a:ext cx="1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" name="Line 506"/>
            <p:cNvSpPr>
              <a:spLocks noChangeShapeType="1"/>
            </p:cNvSpPr>
            <p:nvPr/>
          </p:nvSpPr>
          <p:spPr bwMode="auto">
            <a:xfrm>
              <a:off x="873" y="3694"/>
              <a:ext cx="0" cy="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Line 507"/>
            <p:cNvSpPr>
              <a:spLocks noChangeShapeType="1"/>
            </p:cNvSpPr>
            <p:nvPr/>
          </p:nvSpPr>
          <p:spPr bwMode="auto">
            <a:xfrm flipV="1">
              <a:off x="864" y="3714"/>
              <a:ext cx="4629" cy="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7" name="Line 508"/>
            <p:cNvSpPr>
              <a:spLocks noChangeShapeType="1"/>
            </p:cNvSpPr>
            <p:nvPr/>
          </p:nvSpPr>
          <p:spPr bwMode="auto">
            <a:xfrm flipV="1">
              <a:off x="873" y="1843"/>
              <a:ext cx="0" cy="18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8" name="Flussdiagramm: Magnetplattenspeicher 397"/>
          <p:cNvSpPr/>
          <p:nvPr/>
        </p:nvSpPr>
        <p:spPr bwMode="auto">
          <a:xfrm>
            <a:off x="5486400" y="5181600"/>
            <a:ext cx="2362200" cy="1143000"/>
          </a:xfrm>
          <a:prstGeom prst="flowChartMagneticDisk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rebuchet MS" pitchFamily="34" charset="0"/>
                <a:cs typeface="Arial" charset="0"/>
              </a:rPr>
              <a:t>Sequence DB</a:t>
            </a:r>
          </a:p>
        </p:txBody>
      </p:sp>
      <p:grpSp>
        <p:nvGrpSpPr>
          <p:cNvPr id="825" name="Gruppieren 824"/>
          <p:cNvGrpSpPr/>
          <p:nvPr/>
        </p:nvGrpSpPr>
        <p:grpSpPr>
          <a:xfrm>
            <a:off x="4953000" y="3505200"/>
            <a:ext cx="1143000" cy="458788"/>
            <a:chOff x="5257800" y="3810000"/>
            <a:chExt cx="1143000" cy="458788"/>
          </a:xfrm>
        </p:grpSpPr>
        <p:cxnSp>
          <p:nvCxnSpPr>
            <p:cNvPr id="792" name="Gerade Verbindung 791"/>
            <p:cNvCxnSpPr/>
            <p:nvPr/>
          </p:nvCxnSpPr>
          <p:spPr bwMode="auto">
            <a:xfrm>
              <a:off x="5257800" y="4267200"/>
              <a:ext cx="11430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3" name="Gerade Verbindung 792"/>
            <p:cNvCxnSpPr/>
            <p:nvPr/>
          </p:nvCxnSpPr>
          <p:spPr bwMode="auto">
            <a:xfrm rot="5400000" flipH="1" flipV="1">
              <a:off x="5258594" y="4037806"/>
              <a:ext cx="4572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5" name="Gerade Verbindung 794"/>
            <p:cNvCxnSpPr/>
            <p:nvPr/>
          </p:nvCxnSpPr>
          <p:spPr bwMode="auto">
            <a:xfrm rot="5400000" flipH="1" flipV="1">
              <a:off x="5487194" y="41140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7" name="Gerade Verbindung 796"/>
            <p:cNvCxnSpPr/>
            <p:nvPr/>
          </p:nvCxnSpPr>
          <p:spPr bwMode="auto">
            <a:xfrm rot="5400000" flipH="1" flipV="1">
              <a:off x="5753100" y="4152900"/>
              <a:ext cx="2286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8" name="Gerade Verbindung 797"/>
            <p:cNvCxnSpPr/>
            <p:nvPr/>
          </p:nvCxnSpPr>
          <p:spPr bwMode="auto">
            <a:xfrm rot="5400000" flipH="1" flipV="1">
              <a:off x="5791994" y="4037806"/>
              <a:ext cx="4572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9" name="Gerade Verbindung 798"/>
            <p:cNvCxnSpPr/>
            <p:nvPr/>
          </p:nvCxnSpPr>
          <p:spPr bwMode="auto">
            <a:xfrm rot="5400000" flipH="1" flipV="1">
              <a:off x="6020594" y="4037806"/>
              <a:ext cx="4572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1" name="Gerade Verbindung 800"/>
            <p:cNvCxnSpPr/>
            <p:nvPr/>
          </p:nvCxnSpPr>
          <p:spPr bwMode="auto">
            <a:xfrm rot="5400000" flipH="1" flipV="1">
              <a:off x="6058694" y="4152106"/>
              <a:ext cx="2286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6" name="Gruppieren 825"/>
          <p:cNvGrpSpPr/>
          <p:nvPr/>
        </p:nvGrpSpPr>
        <p:grpSpPr>
          <a:xfrm>
            <a:off x="6172200" y="3505200"/>
            <a:ext cx="1143000" cy="458788"/>
            <a:chOff x="6629400" y="3657600"/>
            <a:chExt cx="1143000" cy="458788"/>
          </a:xfrm>
        </p:grpSpPr>
        <p:cxnSp>
          <p:nvCxnSpPr>
            <p:cNvPr id="804" name="Gerade Verbindung 803"/>
            <p:cNvCxnSpPr/>
            <p:nvPr/>
          </p:nvCxnSpPr>
          <p:spPr bwMode="auto">
            <a:xfrm>
              <a:off x="6629400" y="4114800"/>
              <a:ext cx="11430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5" name="Gerade Verbindung 804"/>
            <p:cNvCxnSpPr/>
            <p:nvPr/>
          </p:nvCxnSpPr>
          <p:spPr bwMode="auto">
            <a:xfrm rot="5400000" flipH="1" flipV="1">
              <a:off x="7087394" y="3885406"/>
              <a:ext cx="4572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6" name="Gerade Verbindung 805"/>
            <p:cNvCxnSpPr/>
            <p:nvPr/>
          </p:nvCxnSpPr>
          <p:spPr bwMode="auto">
            <a:xfrm rot="5400000" flipH="1" flipV="1">
              <a:off x="7009606" y="39616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7" name="Gerade Verbindung 806"/>
            <p:cNvCxnSpPr/>
            <p:nvPr/>
          </p:nvCxnSpPr>
          <p:spPr bwMode="auto">
            <a:xfrm rot="5400000" flipH="1" flipV="1">
              <a:off x="7124700" y="4000500"/>
              <a:ext cx="2286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8" name="Gerade Verbindung 807"/>
            <p:cNvCxnSpPr/>
            <p:nvPr/>
          </p:nvCxnSpPr>
          <p:spPr bwMode="auto">
            <a:xfrm rot="5400000" flipH="1" flipV="1">
              <a:off x="7238206" y="3885406"/>
              <a:ext cx="4572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9" name="Gerade Verbindung 808"/>
            <p:cNvCxnSpPr/>
            <p:nvPr/>
          </p:nvCxnSpPr>
          <p:spPr bwMode="auto">
            <a:xfrm rot="5400000" flipH="1" flipV="1">
              <a:off x="7392194" y="3885406"/>
              <a:ext cx="4572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0" name="Gerade Verbindung 809"/>
            <p:cNvCxnSpPr/>
            <p:nvPr/>
          </p:nvCxnSpPr>
          <p:spPr bwMode="auto">
            <a:xfrm rot="5400000" flipH="1" flipV="1">
              <a:off x="7430294" y="3999706"/>
              <a:ext cx="2286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8" name="Gruppieren 827"/>
          <p:cNvGrpSpPr/>
          <p:nvPr/>
        </p:nvGrpSpPr>
        <p:grpSpPr>
          <a:xfrm>
            <a:off x="7467600" y="3505200"/>
            <a:ext cx="1143000" cy="458788"/>
            <a:chOff x="7696200" y="4267200"/>
            <a:chExt cx="1143000" cy="458788"/>
          </a:xfrm>
        </p:grpSpPr>
        <p:cxnSp>
          <p:nvCxnSpPr>
            <p:cNvPr id="811" name="Gerade Verbindung 810"/>
            <p:cNvCxnSpPr/>
            <p:nvPr/>
          </p:nvCxnSpPr>
          <p:spPr bwMode="auto">
            <a:xfrm>
              <a:off x="7696200" y="4724400"/>
              <a:ext cx="11430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2" name="Gerade Verbindung 811"/>
            <p:cNvCxnSpPr/>
            <p:nvPr/>
          </p:nvCxnSpPr>
          <p:spPr bwMode="auto">
            <a:xfrm rot="5400000" flipH="1" flipV="1">
              <a:off x="8001794" y="4495006"/>
              <a:ext cx="4572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3" name="Gerade Verbindung 812"/>
            <p:cNvCxnSpPr/>
            <p:nvPr/>
          </p:nvCxnSpPr>
          <p:spPr bwMode="auto">
            <a:xfrm rot="5400000" flipH="1" flipV="1">
              <a:off x="8230394" y="4571206"/>
              <a:ext cx="3048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4" name="Gerade Verbindung 813"/>
            <p:cNvCxnSpPr/>
            <p:nvPr/>
          </p:nvCxnSpPr>
          <p:spPr bwMode="auto">
            <a:xfrm rot="5400000" flipH="1" flipV="1">
              <a:off x="8191500" y="4610100"/>
              <a:ext cx="2286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5" name="Gerade Verbindung 814"/>
            <p:cNvCxnSpPr/>
            <p:nvPr/>
          </p:nvCxnSpPr>
          <p:spPr bwMode="auto">
            <a:xfrm rot="5400000" flipH="1" flipV="1">
              <a:off x="8230394" y="4495006"/>
              <a:ext cx="4572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6" name="Gerade Verbindung 815"/>
            <p:cNvCxnSpPr/>
            <p:nvPr/>
          </p:nvCxnSpPr>
          <p:spPr bwMode="auto">
            <a:xfrm rot="5400000" flipH="1" flipV="1">
              <a:off x="8458994" y="4495006"/>
              <a:ext cx="4572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7" name="Gerade Verbindung 816"/>
            <p:cNvCxnSpPr/>
            <p:nvPr/>
          </p:nvCxnSpPr>
          <p:spPr bwMode="auto">
            <a:xfrm rot="5400000" flipH="1" flipV="1">
              <a:off x="8497094" y="4609306"/>
              <a:ext cx="228600" cy="1588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9" name="Pfeil nach unten 828"/>
          <p:cNvSpPr/>
          <p:nvPr/>
        </p:nvSpPr>
        <p:spPr bwMode="auto">
          <a:xfrm rot="10800000">
            <a:off x="6553200" y="4114800"/>
            <a:ext cx="484632" cy="978408"/>
          </a:xfrm>
          <a:prstGeom prst="downArrow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830" name="Pfeil nach unten 829"/>
          <p:cNvSpPr/>
          <p:nvPr/>
        </p:nvSpPr>
        <p:spPr bwMode="auto">
          <a:xfrm rot="12976165">
            <a:off x="7620000" y="4114800"/>
            <a:ext cx="484632" cy="978408"/>
          </a:xfrm>
          <a:prstGeom prst="downArrow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831" name="Pfeil nach unten 830"/>
          <p:cNvSpPr/>
          <p:nvPr/>
        </p:nvSpPr>
        <p:spPr bwMode="auto">
          <a:xfrm rot="9227672">
            <a:off x="5486400" y="4114800"/>
            <a:ext cx="484632" cy="978408"/>
          </a:xfrm>
          <a:prstGeom prst="downArrow">
            <a:avLst/>
          </a:prstGeom>
          <a:solidFill>
            <a:srgbClr val="FFFF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832" name="Pfeil nach oben und unten 831"/>
          <p:cNvSpPr/>
          <p:nvPr/>
        </p:nvSpPr>
        <p:spPr bwMode="auto">
          <a:xfrm>
            <a:off x="5334000" y="2743200"/>
            <a:ext cx="381000" cy="609600"/>
          </a:xfrm>
          <a:prstGeom prst="upDownArrow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Arial" charset="0"/>
              </a:rPr>
              <a:t>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833" name="Pfeil nach oben und unten 832"/>
          <p:cNvSpPr/>
          <p:nvPr/>
        </p:nvSpPr>
        <p:spPr bwMode="auto">
          <a:xfrm>
            <a:off x="6629400" y="2743200"/>
            <a:ext cx="381000" cy="609600"/>
          </a:xfrm>
          <a:prstGeom prst="upDownArrow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Arial" charset="0"/>
              </a:rPr>
              <a:t>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834" name="Pfeil nach oben und unten 833"/>
          <p:cNvSpPr/>
          <p:nvPr/>
        </p:nvSpPr>
        <p:spPr bwMode="auto">
          <a:xfrm>
            <a:off x="8001000" y="2743200"/>
            <a:ext cx="381000" cy="609600"/>
          </a:xfrm>
          <a:prstGeom prst="upDownArrow">
            <a:avLst/>
          </a:prstGeom>
          <a:solidFill>
            <a:schemeClr val="accent5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Arial" charset="0"/>
              </a:rPr>
              <a:t>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DC0C6-E486-48DB-B9CE-6268CF8AB338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4484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Integrative Analysis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Analyzing individual data set is trivial </a:t>
            </a:r>
          </a:p>
          <a:p>
            <a:r>
              <a:rPr lang="en-US" sz="2800" b="1" dirty="0">
                <a:solidFill>
                  <a:srgbClr val="D06B20"/>
                </a:solidFill>
              </a:rPr>
              <a:t>Simultaneous integrated analysis</a:t>
            </a:r>
            <a:r>
              <a:rPr lang="en-US" sz="2800" dirty="0">
                <a:solidFill>
                  <a:srgbClr val="D06B20"/>
                </a:solidFill>
              </a:rPr>
              <a:t> </a:t>
            </a:r>
            <a:r>
              <a:rPr lang="en-US" sz="2800" dirty="0"/>
              <a:t>of data from multiple layers/types of data is currently still the major challenge!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798B94F-023B-48CF-8FC6-5AE4FACDB598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 l="29926" t="10207" r="21230" b="9644"/>
          <a:stretch>
            <a:fillRect/>
          </a:stretch>
        </p:blipFill>
        <p:spPr bwMode="auto">
          <a:xfrm>
            <a:off x="6732588" y="3213100"/>
            <a:ext cx="2193925" cy="3011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3317" name="Picture 5" descr="CarbMetaKEG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68638"/>
            <a:ext cx="2097088" cy="3240087"/>
          </a:xfrm>
          <a:prstGeom prst="rect">
            <a:avLst/>
          </a:prstGeom>
          <a:noFill/>
        </p:spPr>
      </p:pic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2987675" y="3429000"/>
          <a:ext cx="28067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Image" r:id="rId6" imgW="2806349" imgH="2641270" progId="">
                  <p:embed/>
                </p:oleObj>
              </mc:Choice>
              <mc:Fallback>
                <p:oleObj name="Image" r:id="rId6" imgW="2806349" imgH="264127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3429000"/>
                        <a:ext cx="2806700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1692275" y="3933825"/>
            <a:ext cx="1584325" cy="1511300"/>
          </a:xfrm>
          <a:prstGeom prst="leftRightArrow">
            <a:avLst>
              <a:gd name="adj1" fmla="val 50000"/>
              <a:gd name="adj2" fmla="val 20966"/>
            </a:avLst>
          </a:prstGeom>
          <a:solidFill>
            <a:srgbClr val="99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5435600" y="4005263"/>
            <a:ext cx="1584325" cy="1511300"/>
          </a:xfrm>
          <a:prstGeom prst="leftRightArrow">
            <a:avLst>
              <a:gd name="adj1" fmla="val 50000"/>
              <a:gd name="adj2" fmla="val 20966"/>
            </a:avLst>
          </a:prstGeom>
          <a:solidFill>
            <a:srgbClr val="99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5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nimBg="1"/>
      <p:bldP spid="1332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162800" cy="685800"/>
          </a:xfrm>
        </p:spPr>
        <p:txBody>
          <a:bodyPr/>
          <a:lstStyle/>
          <a:p>
            <a:r>
              <a:rPr lang="en-US" dirty="0" smtClean="0"/>
              <a:t>Growth of Omics Data (EBI Repositories)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B0E2A2-38C9-407E-9B30-D35E37AC93A0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pic>
        <p:nvPicPr>
          <p:cNvPr id="6" name="Content Placeholder 5" descr="datagrowthebiomics-09-2014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2" b="3002"/>
          <a:stretch>
            <a:fillRect/>
          </a:stretch>
        </p:blipFill>
        <p:spPr>
          <a:xfrm>
            <a:off x="152400" y="990600"/>
            <a:ext cx="8839200" cy="5410200"/>
          </a:xfrm>
        </p:spPr>
      </p:pic>
      <p:sp>
        <p:nvSpPr>
          <p:cNvPr id="7" name="TextBox 6"/>
          <p:cNvSpPr txBox="1"/>
          <p:nvPr/>
        </p:nvSpPr>
        <p:spPr>
          <a:xfrm>
            <a:off x="0" y="6611779"/>
            <a:ext cx="2394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/>
              <a:t>Illustration: </a:t>
            </a:r>
            <a:r>
              <a:rPr lang="en-US" sz="1000" b="0" dirty="0" err="1" smtClean="0"/>
              <a:t>Christoph</a:t>
            </a:r>
            <a:r>
              <a:rPr lang="en-US" sz="1000" b="0" dirty="0" smtClean="0"/>
              <a:t> Steinbeck, EBI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889434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Multi-Omics/</a:t>
            </a:r>
            <a:r>
              <a:rPr lang="en-US" dirty="0" err="1" smtClean="0"/>
              <a:t>Polyomics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10200"/>
          </a:xfrm>
        </p:spPr>
        <p:txBody>
          <a:bodyPr/>
          <a:lstStyle/>
          <a:p>
            <a:r>
              <a:rPr lang="en-US" dirty="0" smtClean="0"/>
              <a:t>Systems biology requires an integrative view spanning more than one omics level – this is called ‘multi-omics’ or ‘</a:t>
            </a:r>
            <a:r>
              <a:rPr lang="en-US" dirty="0" err="1" smtClean="0"/>
              <a:t>polyomics</a:t>
            </a:r>
            <a:r>
              <a:rPr lang="en-US" dirty="0" smtClean="0"/>
              <a:t>’</a:t>
            </a:r>
          </a:p>
          <a:p>
            <a:r>
              <a:rPr lang="en-US" dirty="0" smtClean="0"/>
              <a:t>Data sets are </a:t>
            </a:r>
          </a:p>
          <a:p>
            <a:pPr lvl="1"/>
            <a:r>
              <a:rPr lang="en-US" dirty="0" smtClean="0"/>
              <a:t>Huge (often hundreds of GB)</a:t>
            </a:r>
          </a:p>
          <a:p>
            <a:pPr lvl="1"/>
            <a:r>
              <a:rPr lang="en-US" dirty="0" smtClean="0"/>
              <a:t>Heterogeneous</a:t>
            </a:r>
          </a:p>
          <a:p>
            <a:pPr lvl="1"/>
            <a:r>
              <a:rPr lang="en-US" dirty="0" smtClean="0"/>
              <a:t>Complex in their structure</a:t>
            </a:r>
          </a:p>
          <a:p>
            <a:r>
              <a:rPr lang="en-US" dirty="0" smtClean="0"/>
              <a:t>Integrative analysis is complex (usually takes longer than data generation)</a:t>
            </a:r>
          </a:p>
          <a:p>
            <a:r>
              <a:rPr lang="en-US" dirty="0" smtClean="0"/>
              <a:t>Complex analysis workflows are hard to reproduce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DC0C6-E486-48DB-B9CE-6268CF8AB338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8799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Circadian Clock in Cyanobacteria</a:t>
            </a:r>
            <a:endParaRPr lang="en-US" b="1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304800" y="920750"/>
            <a:ext cx="4489450" cy="5327650"/>
          </a:xfrm>
        </p:spPr>
        <p:txBody>
          <a:bodyPr/>
          <a:lstStyle/>
          <a:p>
            <a:r>
              <a:rPr lang="en-US" sz="2000" dirty="0" smtClean="0"/>
              <a:t>Circadian clocks are internal oscillators implementing a 24 hour rhythm in most organisms</a:t>
            </a:r>
          </a:p>
          <a:p>
            <a:r>
              <a:rPr lang="en-US" sz="2000" dirty="0" smtClean="0"/>
              <a:t>The model shown on the right is a simple model for cyanobacteria including three genes (</a:t>
            </a:r>
            <a:r>
              <a:rPr lang="en-US" sz="2000" dirty="0" err="1" smtClean="0"/>
              <a:t>KaiA</a:t>
            </a:r>
            <a:r>
              <a:rPr lang="en-US" sz="2000" dirty="0" smtClean="0"/>
              <a:t>, </a:t>
            </a:r>
            <a:r>
              <a:rPr lang="en-US" sz="2000" dirty="0" err="1" smtClean="0"/>
              <a:t>KaiB</a:t>
            </a:r>
            <a:r>
              <a:rPr lang="en-US" sz="2000" dirty="0" smtClean="0"/>
              <a:t>, and </a:t>
            </a:r>
            <a:r>
              <a:rPr lang="en-US" sz="2000" dirty="0" err="1" smtClean="0"/>
              <a:t>KaiC</a:t>
            </a:r>
            <a:r>
              <a:rPr lang="en-US" sz="2000" dirty="0" smtClean="0"/>
              <a:t> – A/B/C)</a:t>
            </a:r>
          </a:p>
          <a:p>
            <a:r>
              <a:rPr lang="en-US" sz="2000" dirty="0" smtClean="0"/>
              <a:t>Their interaction, phosphorylation, </a:t>
            </a:r>
            <a:r>
              <a:rPr lang="en-US" sz="2000" dirty="0" err="1" smtClean="0"/>
              <a:t>hexamer</a:t>
            </a:r>
            <a:r>
              <a:rPr lang="en-US" sz="2000" dirty="0" smtClean="0"/>
              <a:t> formation (H</a:t>
            </a:r>
            <a:r>
              <a:rPr lang="en-US" sz="2000" baseline="-25000" dirty="0" smtClean="0"/>
              <a:t>6</a:t>
            </a:r>
            <a:r>
              <a:rPr lang="en-US" sz="2000" dirty="0" smtClean="0"/>
              <a:t>), etc. are simple processes that can be described mathematically</a:t>
            </a:r>
          </a:p>
          <a:p>
            <a:r>
              <a:rPr lang="en-US" sz="2000" b="1" dirty="0" smtClean="0">
                <a:solidFill>
                  <a:srgbClr val="D06B20"/>
                </a:solidFill>
              </a:rPr>
              <a:t>Together</a:t>
            </a:r>
            <a:r>
              <a:rPr lang="en-US" sz="2000" dirty="0" smtClean="0">
                <a:solidFill>
                  <a:srgbClr val="D06B20"/>
                </a:solidFill>
              </a:rPr>
              <a:t> </a:t>
            </a:r>
            <a:r>
              <a:rPr lang="en-US" sz="2000" dirty="0" smtClean="0"/>
              <a:t>these simple processes give rise to the oscillation shown on the right, which agrees well with experimental data</a:t>
            </a:r>
          </a:p>
          <a:p>
            <a:r>
              <a:rPr lang="en-US" sz="2000" dirty="0" smtClean="0"/>
              <a:t>Looking at each of the processes in isolation will not reveal the </a:t>
            </a:r>
            <a:r>
              <a:rPr lang="en-US" sz="2000" smtClean="0"/>
              <a:t>osciallation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798B94F-023B-48CF-8FC6-5AE4FACDB59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0" y="6644436"/>
            <a:ext cx="65514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000" b="0" dirty="0" smtClean="0">
                <a:solidFill>
                  <a:schemeClr val="tx1"/>
                </a:solidFill>
              </a:rPr>
              <a:t>I. </a:t>
            </a:r>
            <a:r>
              <a:rPr lang="de-DE" sz="1000" b="0" dirty="0" err="1" smtClean="0">
                <a:solidFill>
                  <a:schemeClr val="tx1"/>
                </a:solidFill>
              </a:rPr>
              <a:t>Axmann</a:t>
            </a:r>
            <a:r>
              <a:rPr lang="de-DE" sz="1000" b="0" dirty="0" smtClean="0">
                <a:solidFill>
                  <a:schemeClr val="tx1"/>
                </a:solidFill>
              </a:rPr>
              <a:t>, S. </a:t>
            </a:r>
            <a:r>
              <a:rPr lang="de-DE" sz="1000" b="0" dirty="0" err="1" smtClean="0">
                <a:solidFill>
                  <a:schemeClr val="tx1"/>
                </a:solidFill>
              </a:rPr>
              <a:t>Legewie</a:t>
            </a:r>
            <a:r>
              <a:rPr lang="de-DE" sz="1000" b="0" dirty="0" smtClean="0">
                <a:solidFill>
                  <a:schemeClr val="tx1"/>
                </a:solidFill>
              </a:rPr>
              <a:t>, </a:t>
            </a:r>
            <a:r>
              <a:rPr lang="de-DE" sz="1000" b="0" dirty="0" err="1" smtClean="0">
                <a:solidFill>
                  <a:schemeClr val="tx1"/>
                </a:solidFill>
              </a:rPr>
              <a:t>and</a:t>
            </a:r>
            <a:r>
              <a:rPr lang="de-DE" sz="1000" b="0" dirty="0" smtClean="0">
                <a:solidFill>
                  <a:schemeClr val="tx1"/>
                </a:solidFill>
              </a:rPr>
              <a:t> H. </a:t>
            </a:r>
            <a:r>
              <a:rPr lang="de-DE" sz="1000" b="0" dirty="0" err="1" smtClean="0">
                <a:solidFill>
                  <a:schemeClr val="tx1"/>
                </a:solidFill>
              </a:rPr>
              <a:t>Herzel</a:t>
            </a:r>
            <a:r>
              <a:rPr lang="de-DE" sz="1000" b="0" dirty="0" smtClean="0">
                <a:solidFill>
                  <a:schemeClr val="tx1"/>
                </a:solidFill>
              </a:rPr>
              <a:t> (2007). A minimal circadian </a:t>
            </a:r>
            <a:r>
              <a:rPr lang="de-DE" sz="1000" b="0" dirty="0" err="1" smtClean="0">
                <a:solidFill>
                  <a:schemeClr val="tx1"/>
                </a:solidFill>
              </a:rPr>
              <a:t>clock</a:t>
            </a:r>
            <a:r>
              <a:rPr lang="de-DE" sz="1000" b="0" dirty="0" smtClean="0">
                <a:solidFill>
                  <a:schemeClr val="tx1"/>
                </a:solidFill>
              </a:rPr>
              <a:t> model. Genome </a:t>
            </a:r>
            <a:r>
              <a:rPr lang="de-DE" sz="1000" b="0" dirty="0" err="1" smtClean="0">
                <a:solidFill>
                  <a:schemeClr val="tx1"/>
                </a:solidFill>
              </a:rPr>
              <a:t>Informatics</a:t>
            </a:r>
            <a:r>
              <a:rPr lang="de-DE" sz="1000" b="0" dirty="0" smtClean="0">
                <a:solidFill>
                  <a:schemeClr val="tx1"/>
                </a:solidFill>
              </a:rPr>
              <a:t>. 18:54-64.</a:t>
            </a:r>
            <a:endParaRPr lang="de-DE" sz="1000" b="0" dirty="0">
              <a:solidFill>
                <a:schemeClr val="tx1"/>
              </a:solidFill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971550"/>
            <a:ext cx="38957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/>
          <a:srcRect l="7797" r="7992"/>
          <a:stretch>
            <a:fillRect/>
          </a:stretch>
        </p:blipFill>
        <p:spPr bwMode="auto">
          <a:xfrm>
            <a:off x="5029200" y="3505200"/>
            <a:ext cx="41148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901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and Reproducible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DC0C6-E486-48DB-B9CE-6268CF8AB338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5" name="Picture 2" descr="North America Issue Cover for Feb 27th 20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857" y="980728"/>
            <a:ext cx="2986327" cy="3934487"/>
          </a:xfrm>
          <a:prstGeom prst="rect">
            <a:avLst/>
          </a:prstGeom>
          <a:ln>
            <a:noFill/>
          </a:ln>
          <a:effectLst>
            <a:outerShdw blurRad="254000" dist="76200" dir="2700000" algn="tl" rotWithShape="0">
              <a:srgbClr val="000000">
                <a:alpha val="43137"/>
              </a:srgbClr>
            </a:outerShdw>
          </a:effectLst>
        </p:spPr>
      </p:pic>
      <p:pic>
        <p:nvPicPr>
          <p:cNvPr id="6" name="Picture 2" descr="http://marinemetadata.org/files/mmi/ACM_frontmat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03710"/>
            <a:ext cx="2808312" cy="3767489"/>
          </a:xfrm>
          <a:prstGeom prst="rect">
            <a:avLst/>
          </a:prstGeom>
          <a:ln>
            <a:noFill/>
          </a:ln>
          <a:effectLst>
            <a:outerShdw blurRad="254000" dist="76200" dir="2700000" algn="tl" rotWithShape="0">
              <a:srgbClr val="000000">
                <a:alpha val="43137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36" y="990412"/>
            <a:ext cx="2593552" cy="3924803"/>
          </a:xfrm>
          <a:prstGeom prst="rect">
            <a:avLst/>
          </a:prstGeom>
          <a:noFill/>
          <a:ln>
            <a:noFill/>
          </a:ln>
          <a:effectLst>
            <a:outerShdw blurRad="254000" dist="76200" dir="2700000" algn="tl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92" y="3434283"/>
            <a:ext cx="3919060" cy="3163069"/>
          </a:xfrm>
          <a:prstGeom prst="rect">
            <a:avLst/>
          </a:prstGeom>
          <a:noFill/>
          <a:ln>
            <a:noFill/>
          </a:ln>
          <a:effectLst>
            <a:outerShdw blurRad="254000" dist="76200" dir="2700000" algn="tl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marinemetadata.org/files/mmi/cover_natur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46848" y="3443335"/>
            <a:ext cx="2365512" cy="3154016"/>
          </a:xfrm>
          <a:prstGeom prst="rect">
            <a:avLst/>
          </a:prstGeom>
          <a:ln>
            <a:noFill/>
          </a:ln>
          <a:effectLst>
            <a:outerShdw blurRad="254000" dist="76200" dir="2700000" algn="tl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69908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 and Reproducible Science</a:t>
            </a:r>
            <a:endParaRPr lang="en-US" dirty="0"/>
          </a:p>
        </p:txBody>
      </p:sp>
      <p:pic>
        <p:nvPicPr>
          <p:cNvPr id="5" name="Content Placeholder 4" descr="487406a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47753" r="4605"/>
          <a:stretch/>
        </p:blipFill>
        <p:spPr>
          <a:xfrm>
            <a:off x="533400" y="838200"/>
            <a:ext cx="7924800" cy="579663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DC0C6-E486-48DB-B9CE-6268CF8AB338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8480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685800"/>
          </a:xfrm>
        </p:spPr>
        <p:txBody>
          <a:bodyPr/>
          <a:lstStyle/>
          <a:p>
            <a:r>
              <a:rPr lang="en-US" sz="3200" b="1" dirty="0" smtClean="0"/>
              <a:t>Central Dogma of </a:t>
            </a:r>
            <a:r>
              <a:rPr lang="en-US" b="1" dirty="0"/>
              <a:t>M</a:t>
            </a:r>
            <a:r>
              <a:rPr lang="en-US" sz="3200" b="1" dirty="0" smtClean="0"/>
              <a:t>olecular </a:t>
            </a:r>
            <a:r>
              <a:rPr lang="en-US" b="1" dirty="0"/>
              <a:t>B</a:t>
            </a:r>
            <a:r>
              <a:rPr lang="en-US" sz="3200" b="1" dirty="0" smtClean="0"/>
              <a:t>iology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52" y="1729200"/>
            <a:ext cx="5803448" cy="48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6611779"/>
            <a:ext cx="5257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 smtClean="0">
                <a:solidFill>
                  <a:schemeClr val="tx1"/>
                </a:solidFill>
              </a:rPr>
              <a:t>Origin of the “Central Dogma of Molecular Biology” (Francis Crick, 1956)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219200" y="9144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First articulation by Francis Crick in 1956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b="0" dirty="0" smtClean="0">
                <a:solidFill>
                  <a:schemeClr val="tx1"/>
                </a:solidFill>
              </a:rPr>
              <a:t>Published in Nature in 1970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DC0C6-E486-48DB-B9CE-6268CF8AB33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03610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sequencing</a:t>
            </a:r>
            <a:endParaRPr lang="en-US" dirty="0"/>
          </a:p>
        </p:txBody>
      </p:sp>
      <p:pic>
        <p:nvPicPr>
          <p:cNvPr id="4" name="Picture 4" descr="Science_Cover_Human_Gen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813" y="1252538"/>
            <a:ext cx="37433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NatureCover2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374808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3400" y="8382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 smtClean="0">
                <a:solidFill>
                  <a:schemeClr val="tx1"/>
                </a:solidFill>
              </a:rPr>
              <a:t>February 2001 – Publication of the first draft of the human genome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DC0C6-E486-48DB-B9CE-6268CF8AB33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4792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Postgenomics</a:t>
            </a:r>
            <a:r>
              <a:rPr lang="en-US" dirty="0" smtClean="0"/>
              <a:t>’ – The Age of </a:t>
            </a:r>
            <a:r>
              <a:rPr lang="en-US" dirty="0" err="1" smtClean="0"/>
              <a:t>Omes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-25400" y="6457890"/>
            <a:ext cx="3108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0" hangingPunct="0"/>
            <a:r>
              <a:rPr lang="en-US" sz="1000" b="0" i="1" dirty="0" smtClean="0">
                <a:solidFill>
                  <a:prstClr val="black"/>
                </a:solidFill>
                <a:latin typeface="Trebuchet MS" pitchFamily="-65" charset="0"/>
                <a:ea typeface="+mn-ea"/>
              </a:rPr>
              <a:t>http://</a:t>
            </a:r>
            <a:r>
              <a:rPr lang="en-US" sz="1000" b="0" i="1" dirty="0" err="1" smtClean="0">
                <a:solidFill>
                  <a:prstClr val="black"/>
                </a:solidFill>
                <a:latin typeface="Trebuchet MS" pitchFamily="-65" charset="0"/>
                <a:ea typeface="+mn-ea"/>
              </a:rPr>
              <a:t>www.oed.com</a:t>
            </a:r>
            <a:endParaRPr lang="en-US" sz="1000" b="0" i="1" dirty="0" smtClean="0">
              <a:solidFill>
                <a:prstClr val="black"/>
              </a:solidFill>
              <a:latin typeface="Trebuchet MS" pitchFamily="-65" charset="0"/>
              <a:ea typeface="+mn-ea"/>
            </a:endParaRPr>
          </a:p>
          <a:p>
            <a:pPr algn="l" eaLnBrk="0" hangingPunct="0"/>
            <a:r>
              <a:rPr lang="en-US" sz="1000" b="0" dirty="0" smtClean="0">
                <a:solidFill>
                  <a:prstClr val="black"/>
                </a:solidFill>
                <a:latin typeface="Trebuchet MS" pitchFamily="-65" charset="0"/>
                <a:ea typeface="+mn-ea"/>
              </a:rPr>
              <a:t>http://www.nature.com/omics/about/</a:t>
            </a:r>
            <a:r>
              <a:rPr lang="en-US" sz="1000" b="0" dirty="0" err="1" smtClean="0">
                <a:solidFill>
                  <a:prstClr val="black"/>
                </a:solidFill>
                <a:latin typeface="Trebuchet MS" pitchFamily="-65" charset="0"/>
                <a:ea typeface="+mn-ea"/>
              </a:rPr>
              <a:t>index.html</a:t>
            </a:r>
            <a:endParaRPr lang="en-US" sz="1000" b="0" dirty="0" smtClean="0">
              <a:solidFill>
                <a:prstClr val="black"/>
              </a:solidFill>
              <a:latin typeface="Trebuchet MS" pitchFamily="-65" charset="0"/>
              <a:ea typeface="+mn-ea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1494656"/>
            <a:ext cx="8836152" cy="1934344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ヒラギノ角ゴ Pro W3" charset="0"/>
                <a:cs typeface="ヒラギノ角ゴ Pro W3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  <a:cs typeface="ＭＳ Ｐゴシック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b="1" smtClean="0">
                <a:solidFill>
                  <a:srgbClr val="A51E37"/>
                </a:solidFill>
              </a:rPr>
              <a:t>-ome, </a:t>
            </a:r>
            <a:r>
              <a:rPr lang="en-US" sz="2000" b="1" i="1" smtClean="0">
                <a:solidFill>
                  <a:srgbClr val="A51E37"/>
                </a:solidFill>
              </a:rPr>
              <a:t>comb. form 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[…]   </a:t>
            </a:r>
          </a:p>
          <a:p>
            <a:pPr marL="0" indent="0">
              <a:buFont typeface="Arial" charset="0"/>
              <a:buNone/>
            </a:pPr>
            <a:r>
              <a:rPr lang="en-US" sz="2000" smtClean="0"/>
              <a:t>3. </a:t>
            </a:r>
            <a:r>
              <a:rPr lang="en-US" sz="2000" i="1" smtClean="0"/>
              <a:t>Cell Biol. and Molecular Biol. </a:t>
            </a:r>
            <a:r>
              <a:rPr lang="en-US" sz="2000" smtClean="0"/>
              <a:t>Forming nouns with the sense ‘all of the specified constituents of a cell, considered collectively or in total’, as plastidome n., plastome n., vacuome n.</a:t>
            </a:r>
          </a:p>
          <a:p>
            <a:pPr marL="0" indent="0" algn="r">
              <a:buFont typeface="Arial" charset="0"/>
              <a:buNone/>
            </a:pPr>
            <a:r>
              <a:rPr lang="en-US" sz="2000" i="1" smtClean="0"/>
              <a:t>(Oxford English Dictionary online)</a:t>
            </a:r>
          </a:p>
          <a:p>
            <a:pPr marL="0" indent="0" algn="r">
              <a:buFont typeface="Arial" charset="0"/>
              <a:buNone/>
            </a:pPr>
            <a:endParaRPr lang="en-US" sz="2000" i="1" smtClean="0"/>
          </a:p>
          <a:p>
            <a:pPr marL="0" indent="0">
              <a:buFont typeface="Arial" charset="0"/>
              <a:buNone/>
            </a:pPr>
            <a:endParaRPr lang="en-US" sz="2000" i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4302968"/>
            <a:ext cx="8836152" cy="1646312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65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84138" indent="-84138">
              <a:buFont typeface="Arial" pitchFamily="34" charset="0"/>
              <a:buNone/>
            </a:pPr>
            <a:r>
              <a:rPr lang="en-US" sz="2000" b="0" dirty="0">
                <a:solidFill>
                  <a:prstClr val="black"/>
                </a:solidFill>
              </a:rPr>
              <a:t> </a:t>
            </a:r>
            <a:r>
              <a:rPr lang="en-US" sz="2000" b="0" i="1" dirty="0" smtClean="0">
                <a:solidFill>
                  <a:prstClr val="black"/>
                </a:solidFill>
              </a:rPr>
              <a:t>Ever </a:t>
            </a:r>
            <a:r>
              <a:rPr lang="en-US" sz="2000" b="0" i="1" dirty="0">
                <a:solidFill>
                  <a:prstClr val="black"/>
                </a:solidFill>
              </a:rPr>
              <a:t>since the rise of genomics, the suffix "-omics" has been added to many </a:t>
            </a:r>
            <a:r>
              <a:rPr lang="en-US" sz="2000" b="0" i="1" dirty="0" smtClean="0">
                <a:solidFill>
                  <a:prstClr val="black"/>
                </a:solidFill>
              </a:rPr>
              <a:t>fields to </a:t>
            </a:r>
            <a:r>
              <a:rPr lang="en-US" sz="2000" b="0" i="1" dirty="0">
                <a:solidFill>
                  <a:prstClr val="black"/>
                </a:solidFill>
              </a:rPr>
              <a:t>denote </a:t>
            </a:r>
            <a:r>
              <a:rPr lang="en-US" sz="2000" b="0" i="1" dirty="0">
                <a:solidFill>
                  <a:srgbClr val="A51E37"/>
                </a:solidFill>
              </a:rPr>
              <a:t>studies undertaken on a large or genome-wide scale</a:t>
            </a:r>
            <a:r>
              <a:rPr lang="en-US" sz="2000" b="0" i="1" dirty="0">
                <a:solidFill>
                  <a:prstClr val="black"/>
                </a:solidFill>
              </a:rPr>
              <a:t>. While not everyone agrees with this change of terms, we felt that the terms are sufficiently widely used to serve as pointers to our published papers in the area</a:t>
            </a:r>
            <a:r>
              <a:rPr lang="en-US" sz="2000" b="0" i="1" dirty="0" smtClean="0">
                <a:solidFill>
                  <a:prstClr val="black"/>
                </a:solidFill>
              </a:rPr>
              <a:t>.</a:t>
            </a:r>
            <a:r>
              <a:rPr lang="en-US" sz="2000" b="0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								                   		    </a:t>
            </a:r>
            <a:r>
              <a:rPr lang="en-US" sz="2000" dirty="0">
                <a:solidFill>
                  <a:prstClr val="black"/>
                </a:solidFill>
              </a:rPr>
              <a:t>	</a:t>
            </a:r>
            <a:r>
              <a:rPr lang="en-US" sz="2000" dirty="0" smtClean="0">
                <a:solidFill>
                  <a:prstClr val="black"/>
                </a:solidFill>
              </a:rPr>
              <a:t>   </a:t>
            </a:r>
            <a:r>
              <a:rPr lang="en-US" sz="2000" b="0" i="1" dirty="0" smtClean="0">
                <a:solidFill>
                  <a:prstClr val="black"/>
                </a:solidFill>
              </a:rPr>
              <a:t>(Website of ‘Nature’)</a:t>
            </a:r>
            <a:endParaRPr lang="en-US" sz="2000" b="0" i="1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979B48-182A-6E47-BAC4-1A7913E83AF7}" type="slidenum">
              <a:rPr lang="de-DE" smtClean="0"/>
              <a:pPr>
                <a:defRPr/>
              </a:pPr>
              <a:t>7</a:t>
            </a:fld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855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780" t="1231" r="1276" b="3000"/>
          <a:stretch>
            <a:fillRect/>
          </a:stretch>
        </p:blipFill>
        <p:spPr bwMode="auto">
          <a:xfrm>
            <a:off x="0" y="526559"/>
            <a:ext cx="9144000" cy="587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798B94F-023B-48CF-8FC6-5AE4FACDB598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94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OMICS Mania</a:t>
            </a:r>
            <a:endParaRPr lang="en-US" b="1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798B94F-023B-48CF-8FC6-5AE4FACDB59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-18143" y="6619036"/>
            <a:ext cx="46759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 b="0" dirty="0" err="1" smtClean="0">
                <a:solidFill>
                  <a:srgbClr val="000000"/>
                </a:solidFill>
              </a:rPr>
              <a:t>http://omics.org/index.php/Alphabetically_ordered_list_of_omes_and_omics</a:t>
            </a:r>
            <a:endParaRPr lang="en-US" sz="1000" b="0" dirty="0">
              <a:solidFill>
                <a:srgbClr val="000000"/>
              </a:solidFill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 l="35000" t="34375" r="3750" b="17969"/>
          <a:stretch>
            <a:fillRect/>
          </a:stretch>
        </p:blipFill>
        <p:spPr bwMode="auto">
          <a:xfrm>
            <a:off x="316043" y="990600"/>
            <a:ext cx="844695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9648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neu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SBS_white_e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rebuchet M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rebuchet MS" pitchFamily="-65" charset="0"/>
          </a:defRPr>
        </a:defPPr>
      </a:lstStyle>
    </a:lnDef>
  </a:objectDefaults>
  <a:extraClrSchemeLst>
    <a:extraClrScheme>
      <a:clrScheme name="SBS_white_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S_white_e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S_white_e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2303</Words>
  <Application>Microsoft Macintosh PowerPoint</Application>
  <PresentationFormat>On-screen Show (4:3)</PresentationFormat>
  <Paragraphs>394</Paragraphs>
  <Slides>41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vorlage_neu</vt:lpstr>
      <vt:lpstr>Image</vt:lpstr>
      <vt:lpstr>Graph</vt:lpstr>
      <vt:lpstr>Computational Proteomics and Metabolomics</vt:lpstr>
      <vt:lpstr>Systems Biology – Definition</vt:lpstr>
      <vt:lpstr>Integration vs. Reductionism</vt:lpstr>
      <vt:lpstr>Circadian Clock in Cyanobacteria</vt:lpstr>
      <vt:lpstr>Central Dogma of Molecular Biology</vt:lpstr>
      <vt:lpstr>Genome sequencing</vt:lpstr>
      <vt:lpstr>‘Postgenomics’ – The Age of Omes</vt:lpstr>
      <vt:lpstr>PowerPoint Presentation</vt:lpstr>
      <vt:lpstr>OMICS Mania</vt:lpstr>
      <vt:lpstr>The World of Omes</vt:lpstr>
      <vt:lpstr>Technologies</vt:lpstr>
      <vt:lpstr>PowerPoint Presentation</vt:lpstr>
      <vt:lpstr>Human Proteome</vt:lpstr>
      <vt:lpstr>OMICS Data</vt:lpstr>
      <vt:lpstr>Classical Data vs. Omics Data</vt:lpstr>
      <vt:lpstr>Omics is a Matter of Perspective!</vt:lpstr>
      <vt:lpstr>Omics is a Matter of Perspective</vt:lpstr>
      <vt:lpstr>Omics Technologies</vt:lpstr>
      <vt:lpstr>Integrative Analysis </vt:lpstr>
      <vt:lpstr>Computational Systems Biology</vt:lpstr>
      <vt:lpstr>Challenges in Data Integration</vt:lpstr>
      <vt:lpstr>Protein</vt:lpstr>
      <vt:lpstr>Proteomics</vt:lpstr>
      <vt:lpstr>Proteomics – Typical Questions</vt:lpstr>
      <vt:lpstr>Proteomics - Examples</vt:lpstr>
      <vt:lpstr>Main fields of proteomics</vt:lpstr>
      <vt:lpstr>Applications of proteomics</vt:lpstr>
      <vt:lpstr>Metabolites</vt:lpstr>
      <vt:lpstr>Metabolomics – The Big Picture</vt:lpstr>
      <vt:lpstr>Metabolic Networks</vt:lpstr>
      <vt:lpstr>Technologies</vt:lpstr>
      <vt:lpstr>Technologies</vt:lpstr>
      <vt:lpstr>Shotgun proteomics</vt:lpstr>
      <vt:lpstr>At its core: HPLC-MS</vt:lpstr>
      <vt:lpstr>Mass Spectrometry</vt:lpstr>
      <vt:lpstr>Proteomics: Database Search</vt:lpstr>
      <vt:lpstr>Integrative Analysis </vt:lpstr>
      <vt:lpstr>Growth of Omics Data (EBI Repositories)</vt:lpstr>
      <vt:lpstr>Multi-Omics/Polyomics</vt:lpstr>
      <vt:lpstr>Big Data and Reproducible Science</vt:lpstr>
      <vt:lpstr>Big Data and Reproducible Science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Proteinstruktur und -modellierung</dc:title>
  <dc:creator/>
  <cp:lastModifiedBy/>
  <cp:revision>17</cp:revision>
  <cp:lastPrinted>1900-12-31T22:00:00Z</cp:lastPrinted>
  <dcterms:created xsi:type="dcterms:W3CDTF">2010-04-12T07:26:14Z</dcterms:created>
  <dcterms:modified xsi:type="dcterms:W3CDTF">2014-10-12T13:59:08Z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