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mov" ContentType="video/unknown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2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tags/tag3.xml" ContentType="application/vnd.openxmlformats-officedocument.presentationml.tags+xml"/>
  <Override PartName="/ppt/notesSlides/notesSlide38.xml" ContentType="application/vnd.openxmlformats-officedocument.presentationml.notesSlide+xml"/>
  <Override PartName="/ppt/charts/chart1.xml" ContentType="application/vnd.openxmlformats-officedocument.drawingml.chart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4" r:id="rId1"/>
    <p:sldMasterId id="2147483684" r:id="rId2"/>
  </p:sldMasterIdLst>
  <p:notesMasterIdLst>
    <p:notesMasterId r:id="rId87"/>
  </p:notesMasterIdLst>
  <p:handoutMasterIdLst>
    <p:handoutMasterId r:id="rId88"/>
  </p:handoutMasterIdLst>
  <p:sldIdLst>
    <p:sldId id="784" r:id="rId3"/>
    <p:sldId id="689" r:id="rId4"/>
    <p:sldId id="786" r:id="rId5"/>
    <p:sldId id="579" r:id="rId6"/>
    <p:sldId id="557" r:id="rId7"/>
    <p:sldId id="785" r:id="rId8"/>
    <p:sldId id="777" r:id="rId9"/>
    <p:sldId id="778" r:id="rId10"/>
    <p:sldId id="779" r:id="rId11"/>
    <p:sldId id="780" r:id="rId12"/>
    <p:sldId id="781" r:id="rId13"/>
    <p:sldId id="651" r:id="rId14"/>
    <p:sldId id="652" r:id="rId15"/>
    <p:sldId id="653" r:id="rId16"/>
    <p:sldId id="654" r:id="rId17"/>
    <p:sldId id="655" r:id="rId18"/>
    <p:sldId id="751" r:id="rId19"/>
    <p:sldId id="698" r:id="rId20"/>
    <p:sldId id="699" r:id="rId21"/>
    <p:sldId id="700" r:id="rId22"/>
    <p:sldId id="701" r:id="rId23"/>
    <p:sldId id="704" r:id="rId24"/>
    <p:sldId id="705" r:id="rId25"/>
    <p:sldId id="706" r:id="rId26"/>
    <p:sldId id="707" r:id="rId27"/>
    <p:sldId id="731" r:id="rId28"/>
    <p:sldId id="732" r:id="rId29"/>
    <p:sldId id="718" r:id="rId30"/>
    <p:sldId id="733" r:id="rId31"/>
    <p:sldId id="736" r:id="rId32"/>
    <p:sldId id="737" r:id="rId33"/>
    <p:sldId id="738" r:id="rId34"/>
    <p:sldId id="719" r:id="rId35"/>
    <p:sldId id="730" r:id="rId36"/>
    <p:sldId id="720" r:id="rId37"/>
    <p:sldId id="711" r:id="rId38"/>
    <p:sldId id="712" r:id="rId39"/>
    <p:sldId id="724" r:id="rId40"/>
    <p:sldId id="714" r:id="rId41"/>
    <p:sldId id="715" r:id="rId42"/>
    <p:sldId id="787" r:id="rId43"/>
    <p:sldId id="755" r:id="rId44"/>
    <p:sldId id="756" r:id="rId45"/>
    <p:sldId id="757" r:id="rId46"/>
    <p:sldId id="758" r:id="rId47"/>
    <p:sldId id="759" r:id="rId48"/>
    <p:sldId id="760" r:id="rId49"/>
    <p:sldId id="761" r:id="rId50"/>
    <p:sldId id="762" r:id="rId51"/>
    <p:sldId id="763" r:id="rId52"/>
    <p:sldId id="764" r:id="rId53"/>
    <p:sldId id="765" r:id="rId54"/>
    <p:sldId id="766" r:id="rId55"/>
    <p:sldId id="767" r:id="rId56"/>
    <p:sldId id="768" r:id="rId57"/>
    <p:sldId id="769" r:id="rId58"/>
    <p:sldId id="770" r:id="rId59"/>
    <p:sldId id="771" r:id="rId60"/>
    <p:sldId id="772" r:id="rId61"/>
    <p:sldId id="773" r:id="rId62"/>
    <p:sldId id="774" r:id="rId63"/>
    <p:sldId id="775" r:id="rId64"/>
    <p:sldId id="776" r:id="rId65"/>
    <p:sldId id="752" r:id="rId66"/>
    <p:sldId id="753" r:id="rId67"/>
    <p:sldId id="697" r:id="rId68"/>
    <p:sldId id="788" r:id="rId69"/>
    <p:sldId id="648" r:id="rId70"/>
    <p:sldId id="695" r:id="rId71"/>
    <p:sldId id="696" r:id="rId72"/>
    <p:sldId id="725" r:id="rId73"/>
    <p:sldId id="739" r:id="rId74"/>
    <p:sldId id="741" r:id="rId75"/>
    <p:sldId id="740" r:id="rId76"/>
    <p:sldId id="742" r:id="rId77"/>
    <p:sldId id="743" r:id="rId78"/>
    <p:sldId id="744" r:id="rId79"/>
    <p:sldId id="754" r:id="rId80"/>
    <p:sldId id="745" r:id="rId81"/>
    <p:sldId id="750" r:id="rId82"/>
    <p:sldId id="746" r:id="rId83"/>
    <p:sldId id="747" r:id="rId84"/>
    <p:sldId id="694" r:id="rId85"/>
    <p:sldId id="783" r:id="rId86"/>
  </p:sldIdLst>
  <p:sldSz cx="9144000" cy="6858000" type="screen4x3"/>
  <p:notesSz cx="6858000" cy="9144000"/>
  <p:custDataLst>
    <p:tags r:id="rId90"/>
  </p:custDataLst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4400" b="1" kern="1200">
        <a:solidFill>
          <a:schemeClr val="tx2"/>
        </a:solidFill>
        <a:latin typeface="Trebuchet MS" pitchFamily="34" charset="0"/>
        <a:ea typeface="+mn-ea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4400" b="1" kern="1200">
        <a:solidFill>
          <a:schemeClr val="tx2"/>
        </a:solidFill>
        <a:latin typeface="Trebuchet MS" pitchFamily="34" charset="0"/>
        <a:ea typeface="+mn-ea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4400" b="1" kern="1200">
        <a:solidFill>
          <a:schemeClr val="tx2"/>
        </a:solidFill>
        <a:latin typeface="Trebuchet MS" pitchFamily="34" charset="0"/>
        <a:ea typeface="+mn-ea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4400" b="1" kern="1200">
        <a:solidFill>
          <a:schemeClr val="tx2"/>
        </a:solidFill>
        <a:latin typeface="Trebuchet MS" pitchFamily="34" charset="0"/>
        <a:ea typeface="+mn-ea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4400" b="1" kern="1200">
        <a:solidFill>
          <a:schemeClr val="tx2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sz="4400" b="1" kern="1200">
        <a:solidFill>
          <a:schemeClr val="tx2"/>
        </a:solidFill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sz="4400" b="1" kern="1200">
        <a:solidFill>
          <a:schemeClr val="tx2"/>
        </a:solidFill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sz="4400" b="1" kern="1200">
        <a:solidFill>
          <a:schemeClr val="tx2"/>
        </a:solidFill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sz="4400" b="1" kern="1200">
        <a:solidFill>
          <a:schemeClr val="tx2"/>
        </a:solidFill>
        <a:latin typeface="Trebuchet MS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CEAD6"/>
    <a:srgbClr val="FFFF99"/>
    <a:srgbClr val="FF3300"/>
    <a:srgbClr val="FFFF00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29" autoAdjust="0"/>
    <p:restoredTop sz="74636" autoAdjust="0"/>
  </p:normalViewPr>
  <p:slideViewPr>
    <p:cSldViewPr>
      <p:cViewPr varScale="1">
        <p:scale>
          <a:sx n="102" d="100"/>
          <a:sy n="102" d="100"/>
        </p:scale>
        <p:origin x="-2200" y="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51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70" Type="http://schemas.openxmlformats.org/officeDocument/2006/relationships/slide" Target="slides/slide68.xml"/><Relationship Id="rId71" Type="http://schemas.openxmlformats.org/officeDocument/2006/relationships/slide" Target="slides/slide69.xml"/><Relationship Id="rId72" Type="http://schemas.openxmlformats.org/officeDocument/2006/relationships/slide" Target="slides/slide70.xml"/><Relationship Id="rId73" Type="http://schemas.openxmlformats.org/officeDocument/2006/relationships/slide" Target="slides/slide71.xml"/><Relationship Id="rId74" Type="http://schemas.openxmlformats.org/officeDocument/2006/relationships/slide" Target="slides/slide72.xml"/><Relationship Id="rId75" Type="http://schemas.openxmlformats.org/officeDocument/2006/relationships/slide" Target="slides/slide73.xml"/><Relationship Id="rId76" Type="http://schemas.openxmlformats.org/officeDocument/2006/relationships/slide" Target="slides/slide74.xml"/><Relationship Id="rId77" Type="http://schemas.openxmlformats.org/officeDocument/2006/relationships/slide" Target="slides/slide75.xml"/><Relationship Id="rId78" Type="http://schemas.openxmlformats.org/officeDocument/2006/relationships/slide" Target="slides/slide76.xml"/><Relationship Id="rId79" Type="http://schemas.openxmlformats.org/officeDocument/2006/relationships/slide" Target="slides/slide77.xml"/><Relationship Id="rId90" Type="http://schemas.openxmlformats.org/officeDocument/2006/relationships/tags" Target="tags/tag1.xml"/><Relationship Id="rId91" Type="http://schemas.openxmlformats.org/officeDocument/2006/relationships/presProps" Target="presProps.xml"/><Relationship Id="rId92" Type="http://schemas.openxmlformats.org/officeDocument/2006/relationships/viewProps" Target="viewProps.xml"/><Relationship Id="rId93" Type="http://schemas.openxmlformats.org/officeDocument/2006/relationships/theme" Target="theme/theme1.xml"/><Relationship Id="rId94" Type="http://schemas.openxmlformats.org/officeDocument/2006/relationships/tableStyles" Target="tableStyle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1" Type="http://schemas.openxmlformats.org/officeDocument/2006/relationships/slide" Target="slides/slide79.xml"/><Relationship Id="rId82" Type="http://schemas.openxmlformats.org/officeDocument/2006/relationships/slide" Target="slides/slide80.xml"/><Relationship Id="rId83" Type="http://schemas.openxmlformats.org/officeDocument/2006/relationships/slide" Target="slides/slide81.xml"/><Relationship Id="rId84" Type="http://schemas.openxmlformats.org/officeDocument/2006/relationships/slide" Target="slides/slide82.xml"/><Relationship Id="rId85" Type="http://schemas.openxmlformats.org/officeDocument/2006/relationships/slide" Target="slides/slide83.xml"/><Relationship Id="rId86" Type="http://schemas.openxmlformats.org/officeDocument/2006/relationships/slide" Target="slides/slide84.xml"/><Relationship Id="rId87" Type="http://schemas.openxmlformats.org/officeDocument/2006/relationships/notesMaster" Target="notesMasters/notesMaster1.xml"/><Relationship Id="rId88" Type="http://schemas.openxmlformats.org/officeDocument/2006/relationships/handoutMaster" Target="handoutMasters/handoutMaster1.xml"/><Relationship Id="rId89" Type="http://schemas.openxmlformats.org/officeDocument/2006/relationships/printerSettings" Target="printerSettings/printerSettings1.bin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de-DE" sz="1200" b="0" dirty="0" smtClean="0"/>
              <a:t># </a:t>
            </a:r>
            <a:r>
              <a:rPr lang="de-DE" sz="1200" b="0" dirty="0" err="1" smtClean="0"/>
              <a:t>features</a:t>
            </a:r>
            <a:r>
              <a:rPr lang="de-DE" sz="1200" b="0" dirty="0" smtClean="0"/>
              <a:t> vs.</a:t>
            </a:r>
            <a:r>
              <a:rPr lang="de-DE" sz="1200" b="0" baseline="0" dirty="0" smtClean="0"/>
              <a:t> # </a:t>
            </a:r>
            <a:r>
              <a:rPr lang="de-DE" sz="1200" b="0" baseline="0" dirty="0" err="1" smtClean="0"/>
              <a:t>of</a:t>
            </a:r>
            <a:r>
              <a:rPr lang="de-DE" sz="1200" b="0" baseline="0" dirty="0" smtClean="0"/>
              <a:t> </a:t>
            </a:r>
            <a:r>
              <a:rPr lang="de-DE" sz="1200" b="0" baseline="0" dirty="0" err="1" smtClean="0"/>
              <a:t>maps</a:t>
            </a:r>
            <a:r>
              <a:rPr lang="de-DE" sz="1200" b="0" baseline="0" dirty="0" smtClean="0"/>
              <a:t> </a:t>
            </a:r>
            <a:r>
              <a:rPr lang="de-DE" sz="1200" b="0" baseline="0" dirty="0" err="1" smtClean="0"/>
              <a:t>containing</a:t>
            </a:r>
            <a:r>
              <a:rPr lang="de-DE" sz="1200" b="0" baseline="0" dirty="0" smtClean="0"/>
              <a:t> </a:t>
            </a:r>
            <a:r>
              <a:rPr lang="de-DE" sz="1200" b="0" baseline="0" dirty="0" err="1" smtClean="0"/>
              <a:t>the</a:t>
            </a:r>
            <a:r>
              <a:rPr lang="de-DE" sz="1200" b="0" baseline="0" dirty="0" smtClean="0"/>
              <a:t> </a:t>
            </a:r>
            <a:r>
              <a:rPr lang="de-DE" sz="1200" b="0" baseline="0" dirty="0" err="1" smtClean="0"/>
              <a:t>feature</a:t>
            </a:r>
            <a:endParaRPr lang="de-DE" sz="1200" b="0" dirty="0"/>
          </a:p>
        </c:rich>
      </c:tx>
      <c:layout>
        <c:manualLayout>
          <c:xMode val="edge"/>
          <c:yMode val="edge"/>
          <c:x val="0.217022495901227"/>
          <c:y val="0.0959653171290699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89720301407793"/>
          <c:y val="0.0450619749997372"/>
          <c:w val="0.775185318943291"/>
          <c:h val="0.8094603864632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Blatt1!$B$1</c:f>
              <c:strCache>
                <c:ptCount val="1"/>
                <c:pt idx="0">
                  <c:v>Datenreihe 1</c:v>
                </c:pt>
              </c:strCache>
            </c:strRef>
          </c:tx>
          <c:invertIfNegative val="0"/>
          <c:cat>
            <c:numRef>
              <c:f>Blatt1!$A$2:$A$21</c:f>
              <c:numCache>
                <c:formatCode>General</c:formatCode>
                <c:ptCount val="20"/>
                <c:pt idx="0">
                  <c:v>20.0</c:v>
                </c:pt>
                <c:pt idx="1">
                  <c:v>19.0</c:v>
                </c:pt>
                <c:pt idx="2">
                  <c:v>18.0</c:v>
                </c:pt>
                <c:pt idx="3">
                  <c:v>17.0</c:v>
                </c:pt>
                <c:pt idx="4">
                  <c:v>16.0</c:v>
                </c:pt>
                <c:pt idx="5">
                  <c:v>15.0</c:v>
                </c:pt>
                <c:pt idx="6">
                  <c:v>14.0</c:v>
                </c:pt>
                <c:pt idx="7">
                  <c:v>13.0</c:v>
                </c:pt>
                <c:pt idx="8">
                  <c:v>12.0</c:v>
                </c:pt>
                <c:pt idx="9">
                  <c:v>11.0</c:v>
                </c:pt>
                <c:pt idx="10">
                  <c:v>10.0</c:v>
                </c:pt>
                <c:pt idx="11">
                  <c:v>9.0</c:v>
                </c:pt>
                <c:pt idx="12">
                  <c:v>8.0</c:v>
                </c:pt>
                <c:pt idx="13">
                  <c:v>7.0</c:v>
                </c:pt>
                <c:pt idx="14">
                  <c:v>6.0</c:v>
                </c:pt>
                <c:pt idx="15">
                  <c:v>5.0</c:v>
                </c:pt>
                <c:pt idx="16">
                  <c:v>4.0</c:v>
                </c:pt>
                <c:pt idx="17">
                  <c:v>3.0</c:v>
                </c:pt>
                <c:pt idx="18">
                  <c:v>2.0</c:v>
                </c:pt>
                <c:pt idx="19">
                  <c:v>1.0</c:v>
                </c:pt>
              </c:numCache>
            </c:numRef>
          </c:cat>
          <c:val>
            <c:numRef>
              <c:f>Blatt1!$B$2:$B$21</c:f>
              <c:numCache>
                <c:formatCode>General</c:formatCode>
                <c:ptCount val="20"/>
                <c:pt idx="0">
                  <c:v>3775.0</c:v>
                </c:pt>
                <c:pt idx="1">
                  <c:v>1371.0</c:v>
                </c:pt>
                <c:pt idx="2">
                  <c:v>1956.0</c:v>
                </c:pt>
                <c:pt idx="3">
                  <c:v>1079.0</c:v>
                </c:pt>
                <c:pt idx="4">
                  <c:v>784.0</c:v>
                </c:pt>
                <c:pt idx="5">
                  <c:v>653.0</c:v>
                </c:pt>
                <c:pt idx="6">
                  <c:v>625.0</c:v>
                </c:pt>
                <c:pt idx="7">
                  <c:v>599.0</c:v>
                </c:pt>
                <c:pt idx="8">
                  <c:v>549.0</c:v>
                </c:pt>
                <c:pt idx="9">
                  <c:v>615.0</c:v>
                </c:pt>
                <c:pt idx="10">
                  <c:v>621.0</c:v>
                </c:pt>
                <c:pt idx="11">
                  <c:v>674.0</c:v>
                </c:pt>
                <c:pt idx="12">
                  <c:v>663.0</c:v>
                </c:pt>
                <c:pt idx="13">
                  <c:v>756.0</c:v>
                </c:pt>
                <c:pt idx="14">
                  <c:v>770.0</c:v>
                </c:pt>
                <c:pt idx="15">
                  <c:v>905.0</c:v>
                </c:pt>
                <c:pt idx="16">
                  <c:v>1199.0</c:v>
                </c:pt>
                <c:pt idx="17">
                  <c:v>1611.0</c:v>
                </c:pt>
                <c:pt idx="18">
                  <c:v>5194.0</c:v>
                </c:pt>
                <c:pt idx="19">
                  <c:v>8318.0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63287480"/>
        <c:axId val="-2100187656"/>
      </c:barChart>
      <c:catAx>
        <c:axId val="-2063287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2100187656"/>
        <c:crosses val="autoZero"/>
        <c:auto val="1"/>
        <c:lblAlgn val="ctr"/>
        <c:lblOffset val="100"/>
        <c:noMultiLvlLbl val="0"/>
      </c:catAx>
      <c:valAx>
        <c:axId val="-21001876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20632874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9C3197-2DB3-664A-8365-7EE296664A98}" type="datetimeFigureOut">
              <a:rPr lang="en-US" smtClean="0"/>
              <a:t>24/11/14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7E0977-79E4-444B-98E3-42E3E8D38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8996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solidFill>
                  <a:schemeClr val="tx1"/>
                </a:solidFill>
                <a:latin typeface="Calibri"/>
              </a:defRPr>
            </a:lvl1pPr>
          </a:lstStyle>
          <a:p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  <a:latin typeface="Calibri"/>
              </a:defRPr>
            </a:lvl1pPr>
          </a:lstStyle>
          <a:p>
            <a:endParaRPr lang="en-US" dirty="0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solidFill>
                  <a:schemeClr val="tx1"/>
                </a:solidFill>
                <a:latin typeface="Calibri"/>
              </a:defRPr>
            </a:lvl1pPr>
          </a:lstStyle>
          <a:p>
            <a:endParaRPr lang="en-US" dirty="0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  <a:latin typeface="Calibri"/>
              </a:defRPr>
            </a:lvl1pPr>
          </a:lstStyle>
          <a:p>
            <a:fld id="{B39B35C4-293E-48C9-B534-A0BC74E381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4439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ED7D57-9AD5-4829-A75C-A11F3F754590}" type="slidenum">
              <a:rPr lang="de-DE"/>
              <a:pPr/>
              <a:t>1</a:t>
            </a:fld>
            <a:endParaRPr lang="de-DE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0040056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F92AA1-6146-423A-A8FA-5AFCA42EFC77}" type="slidenum">
              <a:rPr lang="en-US"/>
              <a:pPr/>
              <a:t>19</a:t>
            </a:fld>
            <a:endParaRPr lang="en-US"/>
          </a:p>
        </p:txBody>
      </p:sp>
      <p:sp>
        <p:nvSpPr>
          <p:cNvPr id="985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5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04208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B13220-909E-407A-936B-75D376956087}" type="slidenum">
              <a:rPr lang="en-US"/>
              <a:pPr/>
              <a:t>20</a:t>
            </a:fld>
            <a:endParaRPr lang="en-US"/>
          </a:p>
        </p:txBody>
      </p:sp>
      <p:sp>
        <p:nvSpPr>
          <p:cNvPr id="98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34278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D0AEFA-7359-4AD8-8542-0C3F08926E26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47821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D0AEFA-7359-4AD8-8542-0C3F08926E26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07097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5390CA-0037-4F73-BB21-6B5EAD637176}" type="slidenum">
              <a:rPr lang="en-US"/>
              <a:pPr/>
              <a:t>23</a:t>
            </a:fld>
            <a:endParaRPr lang="en-US"/>
          </a:p>
        </p:txBody>
      </p:sp>
      <p:sp>
        <p:nvSpPr>
          <p:cNvPr id="71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76275"/>
            <a:ext cx="4537075" cy="3403600"/>
          </a:xfrm>
          <a:ln/>
        </p:spPr>
      </p:sp>
      <p:sp>
        <p:nvSpPr>
          <p:cNvPr id="71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076" y="4308147"/>
            <a:ext cx="5047849" cy="4158629"/>
          </a:xfrm>
        </p:spPr>
        <p:txBody>
          <a:bodyPr lIns="89304" tIns="44652" rIns="89304" bIns="44652"/>
          <a:lstStyle/>
          <a:p>
            <a:r>
              <a:rPr lang="en-US"/>
              <a:t>Nun ist es aber leider so, dass wir die peptide noch nicht kennen und somit ihre chemische Zsuammensetzung unbekannt ist.</a:t>
            </a:r>
          </a:p>
          <a:p>
            <a:r>
              <a:rPr lang="en-US"/>
              <a:t>Wir koennen aber die chemische Zusammensetzung approximieren und somit allein anhand der Masse die ein theoretisches Isotopen Muster berechnen.</a:t>
            </a:r>
          </a:p>
        </p:txBody>
      </p:sp>
    </p:spTree>
    <p:extLst>
      <p:ext uri="{BB962C8B-B14F-4D97-AF65-F5344CB8AC3E}">
        <p14:creationId xmlns:p14="http://schemas.microsoft.com/office/powerpoint/2010/main" val="1052142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A56841-AFF9-4BC8-A726-93F0DCE6658A}" type="slidenum">
              <a:rPr lang="en-US"/>
              <a:pPr/>
              <a:t>24</a:t>
            </a:fld>
            <a:endParaRPr lang="en-US"/>
          </a:p>
        </p:txBody>
      </p:sp>
      <p:sp>
        <p:nvSpPr>
          <p:cNvPr id="97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Theoretical model of a feature of charge 2 at m/z 1350 Th</a:t>
            </a:r>
          </a:p>
        </p:txBody>
      </p:sp>
    </p:spTree>
    <p:extLst>
      <p:ext uri="{BB962C8B-B14F-4D97-AF65-F5344CB8AC3E}">
        <p14:creationId xmlns:p14="http://schemas.microsoft.com/office/powerpoint/2010/main" val="12429360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7A8320-EE16-40C7-8463-A05063A50D2A}" type="slidenum">
              <a:rPr lang="en-US"/>
              <a:pPr/>
              <a:t>25</a:t>
            </a:fld>
            <a:endParaRPr lang="en-US"/>
          </a:p>
        </p:txBody>
      </p:sp>
      <p:sp>
        <p:nvSpPr>
          <p:cNvPr id="97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Better</a:t>
            </a:r>
            <a:r>
              <a:rPr lang="de-DE" dirty="0"/>
              <a:t> (</a:t>
            </a:r>
            <a:r>
              <a:rPr lang="de-DE" dirty="0" err="1"/>
              <a:t>asymmetric</a:t>
            </a:r>
            <a:r>
              <a:rPr lang="de-DE" dirty="0"/>
              <a:t>) </a:t>
            </a:r>
            <a:r>
              <a:rPr lang="de-DE" dirty="0" err="1"/>
              <a:t>models</a:t>
            </a:r>
            <a:r>
              <a:rPr lang="de-DE" dirty="0"/>
              <a:t> </a:t>
            </a:r>
            <a:r>
              <a:rPr lang="de-DE" dirty="0" err="1"/>
              <a:t>shall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implemented</a:t>
            </a:r>
            <a:r>
              <a:rPr lang="de-DE" dirty="0"/>
              <a:t> </a:t>
            </a:r>
            <a:r>
              <a:rPr lang="de-DE" dirty="0" err="1"/>
              <a:t>soon</a:t>
            </a:r>
            <a:r>
              <a:rPr lang="de-DE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6030200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D44B26-40C2-46E8-8BE7-9150929E82DA}" type="slidenum">
              <a:rPr lang="en-US"/>
              <a:pPr/>
              <a:t>26</a:t>
            </a:fld>
            <a:endParaRPr lang="en-US"/>
          </a:p>
        </p:txBody>
      </p:sp>
      <p:sp>
        <p:nvSpPr>
          <p:cNvPr id="1025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41439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D0AEFA-7359-4AD8-8542-0C3F08926E26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72571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1A01B7-8A51-4F7B-BDD5-F2B68768CE93}" type="slidenum">
              <a:rPr lang="en-US"/>
              <a:pPr/>
              <a:t>29</a:t>
            </a:fld>
            <a:endParaRPr lang="en-US"/>
          </a:p>
        </p:txBody>
      </p:sp>
      <p:sp>
        <p:nvSpPr>
          <p:cNvPr id="1030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098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9D494D-687E-834A-AE0B-E9A5B19CD0A8}" type="slidenum">
              <a:rPr lang="en-US"/>
              <a:pPr/>
              <a:t>5</a:t>
            </a:fld>
            <a:endParaRPr lang="en-US"/>
          </a:p>
        </p:txBody>
      </p:sp>
      <p:sp>
        <p:nvSpPr>
          <p:cNvPr id="90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Show in </a:t>
            </a:r>
            <a:r>
              <a:rPr lang="de-DE" dirty="0" err="1" smtClean="0"/>
              <a:t>video</a:t>
            </a:r>
            <a:r>
              <a:rPr lang="de-DE" dirty="0" smtClean="0"/>
              <a:t> a </a:t>
            </a:r>
            <a:r>
              <a:rPr lang="de-DE" dirty="0" err="1" smtClean="0"/>
              <a:t>map</a:t>
            </a:r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60382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515C3E-2A67-41C9-AD4C-94AF76ABC87A}" type="slidenum">
              <a:rPr lang="en-US"/>
              <a:pPr/>
              <a:t>30</a:t>
            </a:fld>
            <a:endParaRPr lang="en-US"/>
          </a:p>
        </p:txBody>
      </p:sp>
      <p:sp>
        <p:nvSpPr>
          <p:cNvPr id="103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08589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C0902F-32FC-45AE-B73B-CAB00A8094EC}" type="slidenum">
              <a:rPr lang="en-US"/>
              <a:pPr/>
              <a:t>31</a:t>
            </a:fld>
            <a:endParaRPr lang="en-US"/>
          </a:p>
        </p:txBody>
      </p:sp>
      <p:sp>
        <p:nvSpPr>
          <p:cNvPr id="98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41570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515C3E-2A67-41C9-AD4C-94AF76ABC87A}" type="slidenum">
              <a:rPr lang="en-US"/>
              <a:pPr/>
              <a:t>32</a:t>
            </a:fld>
            <a:endParaRPr lang="en-US"/>
          </a:p>
        </p:txBody>
      </p:sp>
      <p:sp>
        <p:nvSpPr>
          <p:cNvPr id="103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78583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F09602-F89D-4937-90E2-7ADB27961796}" type="slidenum">
              <a:rPr lang="en-US"/>
              <a:pPr/>
              <a:t>36</a:t>
            </a:fld>
            <a:endParaRPr lang="en-US"/>
          </a:p>
        </p:txBody>
      </p:sp>
      <p:sp>
        <p:nvSpPr>
          <p:cNvPr id="101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The raw data points are considered empirical samples from the model distribution.</a:t>
            </a:r>
          </a:p>
        </p:txBody>
      </p:sp>
    </p:spTree>
    <p:extLst>
      <p:ext uri="{BB962C8B-B14F-4D97-AF65-F5344CB8AC3E}">
        <p14:creationId xmlns:p14="http://schemas.microsoft.com/office/powerpoint/2010/main" val="4715555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1765BB-FA58-43BB-8604-BC54E62940BE}" type="slidenum">
              <a:rPr lang="en-US"/>
              <a:pPr/>
              <a:t>37</a:t>
            </a:fld>
            <a:endParaRPr lang="en-US"/>
          </a:p>
        </p:txBody>
      </p:sp>
      <p:sp>
        <p:nvSpPr>
          <p:cNvPr id="131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20255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D0AEFA-7359-4AD8-8542-0C3F08926E26}" type="slidenum">
              <a:rPr lang="de-DE" smtClean="0"/>
              <a:pPr>
                <a:defRPr/>
              </a:pPr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24974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FB35F0-4FEA-4E77-B012-0C58EB782724}" type="slidenum">
              <a:rPr lang="en-US"/>
              <a:pPr/>
              <a:t>40</a:t>
            </a:fld>
            <a:endParaRPr lang="en-US"/>
          </a:p>
        </p:txBody>
      </p:sp>
      <p:sp>
        <p:nvSpPr>
          <p:cNvPr id="122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4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44" y="4343328"/>
            <a:ext cx="5485114" cy="4114653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67858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45A5811-8965-448F-AB5A-18FF5BF2D899}" type="slidenum">
              <a:rPr lang="en-GB"/>
              <a:pPr/>
              <a:t>42</a:t>
            </a:fld>
            <a:endParaRPr lang="en-GB"/>
          </a:p>
        </p:txBody>
      </p:sp>
      <p:sp>
        <p:nvSpPr>
          <p:cNvPr id="99329" name="Text Box 1"/>
          <p:cNvSpPr txBox="1">
            <a:spLocks noChangeArrowheads="1"/>
          </p:cNvSpPr>
          <p:nvPr/>
        </p:nvSpPr>
        <p:spPr bwMode="auto">
          <a:xfrm>
            <a:off x="934012" y="688951"/>
            <a:ext cx="5033380" cy="344182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7743" tIns="43871" rIns="87743" bIns="43871" anchor="ctr"/>
          <a:lstStyle/>
          <a:p>
            <a:endParaRPr lang="en-US"/>
          </a:p>
        </p:txBody>
      </p:sp>
      <p:sp>
        <p:nvSpPr>
          <p:cNvPr id="993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9545" y="4360917"/>
            <a:ext cx="5059102" cy="413224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5042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753CA36-9D5B-4004-AF12-5904320A012A}" type="slidenum">
              <a:rPr lang="en-GB"/>
              <a:pPr/>
              <a:t>43</a:t>
            </a:fld>
            <a:endParaRPr lang="en-GB"/>
          </a:p>
        </p:txBody>
      </p:sp>
      <p:sp>
        <p:nvSpPr>
          <p:cNvPr id="100353" name="Text Box 1"/>
          <p:cNvSpPr txBox="1">
            <a:spLocks noChangeArrowheads="1"/>
          </p:cNvSpPr>
          <p:nvPr/>
        </p:nvSpPr>
        <p:spPr bwMode="auto">
          <a:xfrm>
            <a:off x="934012" y="688951"/>
            <a:ext cx="5033380" cy="344182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7743" tIns="43871" rIns="87743" bIns="43871" anchor="ctr"/>
          <a:lstStyle/>
          <a:p>
            <a:endParaRPr lang="en-US"/>
          </a:p>
        </p:txBody>
      </p:sp>
      <p:sp>
        <p:nvSpPr>
          <p:cNvPr id="1003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9545" y="4360917"/>
            <a:ext cx="5059102" cy="413224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589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DDE2037-1C9F-422B-BAAF-B1A76C7D4766}" type="slidenum">
              <a:rPr lang="en-GB"/>
              <a:pPr/>
              <a:t>44</a:t>
            </a:fld>
            <a:endParaRPr lang="en-GB"/>
          </a:p>
        </p:txBody>
      </p:sp>
      <p:sp>
        <p:nvSpPr>
          <p:cNvPr id="101377" name="Text Box 1"/>
          <p:cNvSpPr txBox="1">
            <a:spLocks noChangeArrowheads="1"/>
          </p:cNvSpPr>
          <p:nvPr/>
        </p:nvSpPr>
        <p:spPr bwMode="auto">
          <a:xfrm>
            <a:off x="934012" y="688951"/>
            <a:ext cx="5033380" cy="344182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7743" tIns="43871" rIns="87743" bIns="43871" anchor="ctr"/>
          <a:lstStyle/>
          <a:p>
            <a:endParaRPr lang="en-US"/>
          </a:p>
        </p:txBody>
      </p:sp>
      <p:sp>
        <p:nvSpPr>
          <p:cNvPr id="1013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9545" y="4360917"/>
            <a:ext cx="5059102" cy="413224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683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68825" cy="3427413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664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037084F-6082-45FB-B03A-2CB2F7664F04}" type="slidenum">
              <a:rPr lang="en-GB"/>
              <a:pPr/>
              <a:t>45</a:t>
            </a:fld>
            <a:endParaRPr lang="en-GB"/>
          </a:p>
        </p:txBody>
      </p:sp>
      <p:sp>
        <p:nvSpPr>
          <p:cNvPr id="103425" name="Text Box 1"/>
          <p:cNvSpPr txBox="1">
            <a:spLocks noChangeArrowheads="1"/>
          </p:cNvSpPr>
          <p:nvPr/>
        </p:nvSpPr>
        <p:spPr bwMode="auto">
          <a:xfrm>
            <a:off x="934012" y="688951"/>
            <a:ext cx="5033380" cy="344182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7743" tIns="43871" rIns="87743" bIns="43871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8373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54FD1E8-0DF0-4F25-88AC-6B09D1DCEDA4}" type="slidenum">
              <a:rPr lang="en-GB"/>
              <a:pPr/>
              <a:t>46</a:t>
            </a:fld>
            <a:endParaRPr lang="en-GB"/>
          </a:p>
        </p:txBody>
      </p:sp>
      <p:sp>
        <p:nvSpPr>
          <p:cNvPr id="104449" name="Text Box 1"/>
          <p:cNvSpPr txBox="1">
            <a:spLocks noChangeArrowheads="1"/>
          </p:cNvSpPr>
          <p:nvPr/>
        </p:nvSpPr>
        <p:spPr bwMode="auto">
          <a:xfrm>
            <a:off x="934012" y="688951"/>
            <a:ext cx="5033380" cy="344182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7743" tIns="43871" rIns="87743" bIns="43871" anchor="ctr"/>
          <a:lstStyle/>
          <a:p>
            <a:endParaRPr lang="en-US"/>
          </a:p>
        </p:txBody>
      </p:sp>
      <p:sp>
        <p:nvSpPr>
          <p:cNvPr id="1044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9545" y="4360917"/>
            <a:ext cx="5059102" cy="413224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23122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554656F-D864-4E13-A404-D1FF7ECADE42}" type="slidenum">
              <a:rPr lang="en-GB"/>
              <a:pPr/>
              <a:t>47</a:t>
            </a:fld>
            <a:endParaRPr lang="en-GB"/>
          </a:p>
        </p:txBody>
      </p:sp>
      <p:sp>
        <p:nvSpPr>
          <p:cNvPr id="105473" name="Text Box 1"/>
          <p:cNvSpPr txBox="1">
            <a:spLocks noChangeArrowheads="1"/>
          </p:cNvSpPr>
          <p:nvPr/>
        </p:nvSpPr>
        <p:spPr bwMode="auto">
          <a:xfrm>
            <a:off x="934012" y="688951"/>
            <a:ext cx="5033380" cy="344182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7743" tIns="43871" rIns="87743" bIns="43871" anchor="ctr"/>
          <a:lstStyle/>
          <a:p>
            <a:endParaRPr lang="en-US"/>
          </a:p>
        </p:txBody>
      </p:sp>
      <p:sp>
        <p:nvSpPr>
          <p:cNvPr id="1054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9545" y="4360917"/>
            <a:ext cx="5059102" cy="413224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268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DACE849-5485-4DCE-9528-9EAD778E1AA9}" type="slidenum">
              <a:rPr lang="en-GB"/>
              <a:pPr/>
              <a:t>48</a:t>
            </a:fld>
            <a:endParaRPr lang="en-GB"/>
          </a:p>
        </p:txBody>
      </p:sp>
      <p:sp>
        <p:nvSpPr>
          <p:cNvPr id="106497" name="Text Box 1"/>
          <p:cNvSpPr txBox="1">
            <a:spLocks noChangeArrowheads="1"/>
          </p:cNvSpPr>
          <p:nvPr/>
        </p:nvSpPr>
        <p:spPr bwMode="auto">
          <a:xfrm>
            <a:off x="934012" y="688951"/>
            <a:ext cx="5033380" cy="344182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7743" tIns="43871" rIns="87743" bIns="43871" anchor="ctr"/>
          <a:lstStyle/>
          <a:p>
            <a:endParaRPr lang="en-US"/>
          </a:p>
        </p:txBody>
      </p:sp>
      <p:sp>
        <p:nvSpPr>
          <p:cNvPr id="1064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9545" y="4360917"/>
            <a:ext cx="5059102" cy="413224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3144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B75BEE6-688E-40F7-898A-36A52FB2D1C7}" type="slidenum">
              <a:rPr lang="en-GB"/>
              <a:pPr/>
              <a:t>49</a:t>
            </a:fld>
            <a:endParaRPr lang="en-GB"/>
          </a:p>
        </p:txBody>
      </p:sp>
      <p:sp>
        <p:nvSpPr>
          <p:cNvPr id="107521" name="Text Box 1"/>
          <p:cNvSpPr txBox="1">
            <a:spLocks noChangeArrowheads="1"/>
          </p:cNvSpPr>
          <p:nvPr/>
        </p:nvSpPr>
        <p:spPr bwMode="auto">
          <a:xfrm>
            <a:off x="934012" y="688951"/>
            <a:ext cx="5033380" cy="344182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7743" tIns="43871" rIns="87743" bIns="43871" anchor="ctr"/>
          <a:lstStyle/>
          <a:p>
            <a:endParaRPr lang="en-US"/>
          </a:p>
        </p:txBody>
      </p:sp>
      <p:sp>
        <p:nvSpPr>
          <p:cNvPr id="10752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9545" y="4360917"/>
            <a:ext cx="5059102" cy="413224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15406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A595992-2C61-4E9E-9D43-1F3301F43D87}" type="slidenum">
              <a:rPr lang="en-GB"/>
              <a:pPr/>
              <a:t>50</a:t>
            </a:fld>
            <a:endParaRPr lang="en-GB"/>
          </a:p>
        </p:txBody>
      </p:sp>
      <p:sp>
        <p:nvSpPr>
          <p:cNvPr id="108545" name="Text Box 1"/>
          <p:cNvSpPr txBox="1">
            <a:spLocks noChangeArrowheads="1"/>
          </p:cNvSpPr>
          <p:nvPr/>
        </p:nvSpPr>
        <p:spPr bwMode="auto">
          <a:xfrm>
            <a:off x="934012" y="688951"/>
            <a:ext cx="5033380" cy="344182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7743" tIns="43871" rIns="87743" bIns="43871" anchor="ctr"/>
          <a:lstStyle/>
          <a:p>
            <a:endParaRPr lang="en-US"/>
          </a:p>
        </p:txBody>
      </p:sp>
      <p:sp>
        <p:nvSpPr>
          <p:cNvPr id="1085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9545" y="4360917"/>
            <a:ext cx="5059102" cy="413224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0900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7D728B9-BBFF-4EB1-809D-5A7B15ABBF31}" type="slidenum">
              <a:rPr lang="en-GB"/>
              <a:pPr/>
              <a:t>51</a:t>
            </a:fld>
            <a:endParaRPr lang="en-GB"/>
          </a:p>
        </p:txBody>
      </p:sp>
      <p:sp>
        <p:nvSpPr>
          <p:cNvPr id="109569" name="Text Box 1"/>
          <p:cNvSpPr txBox="1">
            <a:spLocks noChangeArrowheads="1"/>
          </p:cNvSpPr>
          <p:nvPr/>
        </p:nvSpPr>
        <p:spPr bwMode="auto">
          <a:xfrm>
            <a:off x="934012" y="688951"/>
            <a:ext cx="5033380" cy="344182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7743" tIns="43871" rIns="87743" bIns="43871" anchor="ctr"/>
          <a:lstStyle/>
          <a:p>
            <a:endParaRPr lang="en-US"/>
          </a:p>
        </p:txBody>
      </p:sp>
      <p:sp>
        <p:nvSpPr>
          <p:cNvPr id="1095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9545" y="4360917"/>
            <a:ext cx="5059102" cy="413224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3848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B7654DF-67D6-42C4-B719-7EE7C812B92A}" type="slidenum">
              <a:rPr lang="en-GB"/>
              <a:pPr/>
              <a:t>52</a:t>
            </a:fld>
            <a:endParaRPr lang="en-GB"/>
          </a:p>
        </p:txBody>
      </p:sp>
      <p:sp>
        <p:nvSpPr>
          <p:cNvPr id="110593" name="Text Box 1"/>
          <p:cNvSpPr txBox="1">
            <a:spLocks noChangeArrowheads="1"/>
          </p:cNvSpPr>
          <p:nvPr/>
        </p:nvSpPr>
        <p:spPr bwMode="auto">
          <a:xfrm>
            <a:off x="934012" y="688951"/>
            <a:ext cx="5033380" cy="344182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7743" tIns="43871" rIns="87743" bIns="43871" anchor="ctr"/>
          <a:lstStyle/>
          <a:p>
            <a:endParaRPr lang="en-US"/>
          </a:p>
        </p:txBody>
      </p:sp>
      <p:sp>
        <p:nvSpPr>
          <p:cNvPr id="1105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9545" y="4360917"/>
            <a:ext cx="5059102" cy="413224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87922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a typeface="+mn-ea"/>
                <a:cs typeface="+mn-cs"/>
              </a:rPr>
              <a:t>For $0&lt;\alpha \</a:t>
            </a:r>
            <a:r>
              <a:rPr lang="en-US" sz="1200" kern="1200" dirty="0" err="1" smtClean="0">
                <a:solidFill>
                  <a:schemeClr val="tx1"/>
                </a:solidFill>
                <a:ea typeface="+mn-ea"/>
                <a:cs typeface="+mn-cs"/>
              </a:rPr>
              <a:t>leq</a:t>
            </a:r>
            <a:r>
              <a:rPr lang="en-US" sz="1200" kern="1200" dirty="0" smtClean="0">
                <a:solidFill>
                  <a:schemeClr val="tx1"/>
                </a:solidFill>
                <a:ea typeface="+mn-ea"/>
                <a:cs typeface="+mn-cs"/>
              </a:rPr>
              <a:t> 1$</a:t>
            </a:r>
          </a:p>
          <a:p>
            <a:endParaRPr lang="en-US" sz="1200" kern="1200" dirty="0" smtClean="0">
              <a:solidFill>
                <a:schemeClr val="tx1"/>
              </a:solidFill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ea typeface="+mn-ea"/>
                <a:cs typeface="+mn-cs"/>
              </a:rPr>
              <a:t>noindent</a:t>
            </a:r>
            <a:r>
              <a:rPr lang="en-US" sz="1200" kern="1200" dirty="0" smtClean="0">
                <a:solidFill>
                  <a:schemeClr val="tx1"/>
                </a:solidFill>
                <a:ea typeface="+mn-ea"/>
                <a:cs typeface="+mn-cs"/>
              </a:rPr>
              <a:t> $[\alpha\</a:t>
            </a:r>
            <a:r>
              <a:rPr lang="en-US" sz="1200" kern="1200" dirty="0" err="1" smtClean="0">
                <a:solidFill>
                  <a:schemeClr val="tx1"/>
                </a:solidFill>
                <a:ea typeface="+mn-ea"/>
                <a:cs typeface="+mn-cs"/>
              </a:rPr>
              <a:t>cdot</a:t>
            </a:r>
            <a:r>
              <a:rPr lang="en-US" sz="1200" kern="1200" dirty="0" smtClean="0">
                <a:solidFill>
                  <a:schemeClr val="tx1"/>
                </a:solidFill>
                <a:ea typeface="+mn-ea"/>
                <a:cs typeface="+mn-cs"/>
              </a:rPr>
              <a:t> n]$\\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a typeface="+mn-ea"/>
                <a:cs typeface="+mn-cs"/>
              </a:rPr>
              <a:t>nearest </a:t>
            </a:r>
            <a:r>
              <a:rPr lang="en-US" sz="1200" kern="1200" dirty="0" err="1" smtClean="0">
                <a:solidFill>
                  <a:schemeClr val="tx1"/>
                </a:solidFill>
                <a:ea typeface="+mn-ea"/>
                <a:cs typeface="+mn-cs"/>
              </a:rPr>
              <a:t>neighbours</a:t>
            </a:r>
            <a:r>
              <a:rPr lang="en-US" sz="1200" kern="1200" dirty="0" smtClean="0">
                <a:solidFill>
                  <a:schemeClr val="tx1"/>
                </a:solidFill>
                <a:ea typeface="+mn-ea"/>
                <a:cs typeface="+mn-cs"/>
              </a:rPr>
              <a:t>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a typeface="+mn-ea"/>
                <a:cs typeface="+mn-cs"/>
              </a:rPr>
              <a:t>are considered</a:t>
            </a:r>
          </a:p>
          <a:p>
            <a:endParaRPr lang="en-US" sz="1200" kern="1200" dirty="0" smtClean="0">
              <a:solidFill>
                <a:schemeClr val="tx1"/>
              </a:solidFill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ea typeface="+mn-ea"/>
                <a:cs typeface="+mn-cs"/>
              </a:rPr>
              <a:t>noindent</a:t>
            </a:r>
            <a:r>
              <a:rPr lang="en-US" sz="1200" kern="1200" dirty="0" smtClean="0">
                <a:solidFill>
                  <a:schemeClr val="tx1"/>
                </a:solidFill>
                <a:ea typeface="+mn-ea"/>
                <a:cs typeface="+mn-cs"/>
              </a:rPr>
              <a:t> $\lambda$\\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a typeface="+mn-ea"/>
                <a:cs typeface="+mn-cs"/>
              </a:rPr>
              <a:t>gives degree of\\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a typeface="+mn-ea"/>
                <a:cs typeface="+mn-cs"/>
              </a:rPr>
              <a:t>fitted polynomial</a:t>
            </a:r>
          </a:p>
          <a:p>
            <a:endParaRPr lang="en-US" sz="1200" kern="1200" dirty="0" smtClean="0">
              <a:solidFill>
                <a:schemeClr val="tx1"/>
              </a:solidFill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B35C4-293E-48C9-B534-A0BC74E38117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4360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B35C4-293E-48C9-B534-A0BC74E38117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304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68825" cy="3427413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0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a typeface="+mn-ea"/>
                <a:cs typeface="+mn-cs"/>
              </a:rPr>
              <a:t>\begin{equation*}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a typeface="+mn-ea"/>
                <a:cs typeface="+mn-cs"/>
              </a:rPr>
              <a:t>\left|\Delta m - \</a:t>
            </a:r>
            <a:r>
              <a:rPr lang="en-US" sz="1200" kern="1200" dirty="0" err="1" smtClean="0">
                <a:solidFill>
                  <a:schemeClr val="tx1"/>
                </a:solidFill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ea typeface="+mn-ea"/>
                <a:cs typeface="+mn-cs"/>
              </a:rPr>
              <a:t>{\Delta M}{z}\right|\</a:t>
            </a:r>
            <a:r>
              <a:rPr lang="en-US" sz="1200" kern="1200" dirty="0" err="1" smtClean="0">
                <a:solidFill>
                  <a:schemeClr val="tx1"/>
                </a:solidFill>
                <a:ea typeface="+mn-ea"/>
                <a:cs typeface="+mn-cs"/>
              </a:rPr>
              <a:t>leq</a:t>
            </a:r>
            <a:r>
              <a:rPr lang="en-US" sz="1200" kern="1200" dirty="0" smtClean="0">
                <a:solidFill>
                  <a:schemeClr val="tx1"/>
                </a:solidFill>
                <a:ea typeface="+mn-ea"/>
                <a:cs typeface="+mn-cs"/>
              </a:rPr>
              <a:t> \</a:t>
            </a:r>
            <a:r>
              <a:rPr lang="en-US" sz="1200" kern="1200" dirty="0" err="1" smtClean="0">
                <a:solidFill>
                  <a:schemeClr val="tx1"/>
                </a:solidFill>
                <a:ea typeface="+mn-ea"/>
                <a:cs typeface="+mn-cs"/>
              </a:rPr>
              <a:t>sqrt</a:t>
            </a:r>
            <a:r>
              <a:rPr lang="en-US" sz="1200" kern="1200" dirty="0" smtClean="0">
                <a:solidFill>
                  <a:schemeClr val="tx1"/>
                </a:solidFill>
                <a:ea typeface="+mn-ea"/>
                <a:cs typeface="+mn-cs"/>
              </a:rPr>
              <a:t>{\left(\</a:t>
            </a:r>
            <a:r>
              <a:rPr lang="en-US" sz="1200" kern="1200" dirty="0" err="1" smtClean="0">
                <a:solidFill>
                  <a:schemeClr val="tx1"/>
                </a:solidFill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ea typeface="+mn-ea"/>
                <a:cs typeface="+mn-cs"/>
              </a:rPr>
              <a:t>{\Delta S}{z}\right)^2 + (5\Delta m_1)^2 + (5\Delta m_2)^2}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a typeface="+mn-ea"/>
                <a:cs typeface="+mn-cs"/>
              </a:rPr>
              <a:t>\end{equation*}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B35C4-293E-48C9-B534-A0BC74E38117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580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68825" cy="3427413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4035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68825" cy="3427413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4240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68825" cy="3427413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3830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251978-712B-429A-9A20-062FDA663BA7}" type="slidenum">
              <a:rPr lang="en-US"/>
              <a:pPr/>
              <a:t>17</a:t>
            </a:fld>
            <a:endParaRPr lang="en-US"/>
          </a:p>
        </p:txBody>
      </p:sp>
      <p:sp>
        <p:nvSpPr>
          <p:cNvPr id="90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958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C0902F-32FC-45AE-B73B-CAB00A8094EC}" type="slidenum">
              <a:rPr lang="en-US"/>
              <a:pPr/>
              <a:t>18</a:t>
            </a:fld>
            <a:endParaRPr lang="en-US"/>
          </a:p>
        </p:txBody>
      </p:sp>
      <p:sp>
        <p:nvSpPr>
          <p:cNvPr id="98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763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426780"/>
            <a:ext cx="7772400" cy="1524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4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Mastertitelformat bearbeiten</a:t>
            </a:r>
            <a:endParaRPr lang="de-DE" dirty="0"/>
          </a:p>
        </p:txBody>
      </p:sp>
      <p:sp>
        <p:nvSpPr>
          <p:cNvPr id="5662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407980"/>
            <a:ext cx="6400800" cy="10039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3200" b="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Master-</a:t>
            </a:r>
            <a:r>
              <a:rPr lang="en-US" dirty="0" err="1" smtClean="0"/>
              <a:t>Untertitelformat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de-DE" dirty="0"/>
          </a:p>
        </p:txBody>
      </p:sp>
      <p:sp>
        <p:nvSpPr>
          <p:cNvPr id="5" name="Foliennummernplatzhalter 30"/>
          <p:cNvSpPr>
            <a:spLocks noGrp="1"/>
          </p:cNvSpPr>
          <p:nvPr>
            <p:ph type="sldNum" sz="quarter" idx="4"/>
          </p:nvPr>
        </p:nvSpPr>
        <p:spPr>
          <a:xfrm>
            <a:off x="6858000" y="6647688"/>
            <a:ext cx="2286000" cy="210312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9E4E3AA8-A566-436A-A30C-E6F14AA2C6FF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133475"/>
            <a:ext cx="4100512" cy="508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9650" y="1133475"/>
            <a:ext cx="4100513" cy="508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491333"/>
      </p:ext>
    </p:extLst>
  </p:cSld>
  <p:clrMapOvr>
    <a:masterClrMapping/>
  </p:clrMapOvr>
  <p:transition xmlns:p14="http://schemas.microsoft.com/office/powerpoint/2010/main"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3505200"/>
            <a:ext cx="7772400" cy="9017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B5B5B5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2000" y="16002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rgbClr val="000000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de-DE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6248400"/>
            <a:ext cx="1117600" cy="3937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97478" y="6324600"/>
            <a:ext cx="53795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dirty="0">
                <a:solidFill>
                  <a:srgbClr val="000000"/>
                </a:solidFill>
              </a:rPr>
              <a:t>This work is licensed under a Creative Commons Attribution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32727272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2"/>
          <p:cNvSpPr>
            <a:spLocks noGrp="1"/>
          </p:cNvSpPr>
          <p:nvPr>
            <p:ph type="body" idx="1"/>
          </p:nvPr>
        </p:nvSpPr>
        <p:spPr>
          <a:xfrm>
            <a:off x="722313" y="3505200"/>
            <a:ext cx="7772400" cy="9017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B5B5B5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762000" y="16002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rgbClr val="000000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de-D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6248400"/>
            <a:ext cx="1117600" cy="393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97478" y="6324600"/>
            <a:ext cx="53795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dirty="0">
                <a:solidFill>
                  <a:srgbClr val="000000"/>
                </a:solidFill>
              </a:rPr>
              <a:t>This work is licensed under a Creative Commons Attribution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703261822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3505200"/>
            <a:ext cx="7772400" cy="9017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B5B5B5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2000" y="16002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rgbClr val="000000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de-DE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6248400"/>
            <a:ext cx="1117600" cy="3937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97478" y="6324600"/>
            <a:ext cx="53795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dirty="0">
                <a:solidFill>
                  <a:srgbClr val="000000"/>
                </a:solidFill>
              </a:rPr>
              <a:t>This work is licensed under a Creative Commons Attribution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260864084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4E3AA8-A566-436A-A30C-E6F14AA2C6FF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448" y="73152"/>
            <a:ext cx="6702552" cy="685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x-none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7545" y="1124744"/>
            <a:ext cx="3960440" cy="5040560"/>
          </a:xfrm>
          <a:prstGeom prst="rect">
            <a:avLst/>
          </a:prstGeom>
        </p:spPr>
        <p:txBody>
          <a:bodyPr/>
          <a:lstStyle>
            <a:lvl1pPr>
              <a:buSzPct val="70000"/>
              <a:defRPr sz="2800"/>
            </a:lvl1pPr>
            <a:lvl2pPr>
              <a:buSzPct val="70000"/>
              <a:defRPr sz="2400"/>
            </a:lvl2pPr>
            <a:lvl3pPr>
              <a:buSzPct val="70000"/>
              <a:defRPr sz="2000"/>
            </a:lvl3pPr>
            <a:lvl4pPr>
              <a:buSzPct val="70000"/>
              <a:defRPr sz="1800"/>
            </a:lvl4pPr>
            <a:lvl5pPr>
              <a:buSzPct val="70000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noProof="0" smtClean="0"/>
              <a:t>Click to edit Master text styles</a:t>
            </a:r>
          </a:p>
          <a:p>
            <a:pPr lvl="1"/>
            <a:r>
              <a:rPr lang="x-none" noProof="0" smtClean="0"/>
              <a:t>Second level</a:t>
            </a:r>
          </a:p>
          <a:p>
            <a:pPr lvl="2"/>
            <a:r>
              <a:rPr lang="x-none" noProof="0" smtClean="0"/>
              <a:t>Third level</a:t>
            </a:r>
          </a:p>
          <a:p>
            <a:pPr lvl="3"/>
            <a:r>
              <a:rPr lang="x-none" noProof="0" smtClean="0"/>
              <a:t>Fourth level</a:t>
            </a:r>
          </a:p>
          <a:p>
            <a:pPr lvl="4"/>
            <a:r>
              <a:rPr lang="x-none" noProof="0" smtClean="0"/>
              <a:t>Fifth level</a:t>
            </a:r>
            <a:endParaRPr lang="en-US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6858000" y="6647688"/>
            <a:ext cx="2286000" cy="210312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9E4E3AA8-A566-436A-A30C-E6F14AA2C6F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9" name="Inhaltsplatzhalter 2"/>
          <p:cNvSpPr>
            <a:spLocks noGrp="1"/>
          </p:cNvSpPr>
          <p:nvPr>
            <p:ph sz="half" idx="14"/>
          </p:nvPr>
        </p:nvSpPr>
        <p:spPr>
          <a:xfrm>
            <a:off x="4716016" y="1124744"/>
            <a:ext cx="3960440" cy="5040560"/>
          </a:xfrm>
          <a:prstGeom prst="rect">
            <a:avLst/>
          </a:prstGeom>
        </p:spPr>
        <p:txBody>
          <a:bodyPr/>
          <a:lstStyle>
            <a:lvl1pPr>
              <a:buSzPct val="70000"/>
              <a:defRPr sz="2800"/>
            </a:lvl1pPr>
            <a:lvl2pPr>
              <a:buSzPct val="70000"/>
              <a:defRPr sz="2400"/>
            </a:lvl2pPr>
            <a:lvl3pPr>
              <a:buSzPct val="70000"/>
              <a:defRPr sz="2000"/>
            </a:lvl3pPr>
            <a:lvl4pPr>
              <a:buSzPct val="70000"/>
              <a:defRPr sz="1800"/>
            </a:lvl4pPr>
            <a:lvl5pPr>
              <a:buSzPct val="70000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noProof="0" smtClean="0"/>
              <a:t>Click to edit Master text styles</a:t>
            </a:r>
          </a:p>
          <a:p>
            <a:pPr lvl="1"/>
            <a:r>
              <a:rPr lang="x-none" noProof="0" smtClean="0"/>
              <a:t>Second level</a:t>
            </a:r>
          </a:p>
          <a:p>
            <a:pPr lvl="2"/>
            <a:r>
              <a:rPr lang="x-none" noProof="0" smtClean="0"/>
              <a:t>Third level</a:t>
            </a:r>
          </a:p>
          <a:p>
            <a:pPr lvl="3"/>
            <a:r>
              <a:rPr lang="x-none" noProof="0" smtClean="0"/>
              <a:t>Fourth level</a:t>
            </a:r>
          </a:p>
          <a:p>
            <a:pPr lvl="4"/>
            <a:r>
              <a:rPr lang="x-none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913010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4E3AA8-A566-436A-A30C-E6F14AA2C6FF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4340032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4583607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feil nach rechts 5"/>
          <p:cNvSpPr/>
          <p:nvPr/>
        </p:nvSpPr>
        <p:spPr bwMode="auto">
          <a:xfrm>
            <a:off x="3810000" y="3200400"/>
            <a:ext cx="1447800" cy="1371600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en-US" dirty="0">
              <a:solidFill>
                <a:srgbClr val="A51E37"/>
              </a:solidFill>
              <a:latin typeface="Trebuchet MS" pitchFamily="-65" charset="0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448" y="73152"/>
            <a:ext cx="6702552" cy="6858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5448" y="990600"/>
            <a:ext cx="8836152" cy="5410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  <p:sp>
        <p:nvSpPr>
          <p:cNvPr id="8" name="Foliennummernplatzhalter 30"/>
          <p:cNvSpPr>
            <a:spLocks noGrp="1"/>
          </p:cNvSpPr>
          <p:nvPr>
            <p:ph type="sldNum" sz="quarter" idx="4"/>
          </p:nvPr>
        </p:nvSpPr>
        <p:spPr>
          <a:xfrm>
            <a:off x="6858000" y="6647688"/>
            <a:ext cx="2286000" cy="210312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9E4E3AA8-A566-436A-A30C-E6F14AA2C6FF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43755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3505200"/>
            <a:ext cx="7772400" cy="9017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000000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Mastertextformat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2000" y="16002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Mastertitelformat bearbeiten</a:t>
            </a:r>
            <a:endParaRPr lang="de-DE" dirty="0"/>
          </a:p>
        </p:txBody>
      </p:sp>
      <p:sp>
        <p:nvSpPr>
          <p:cNvPr id="5" name="Foliennummernplatzhalter 30"/>
          <p:cNvSpPr>
            <a:spLocks noGrp="1"/>
          </p:cNvSpPr>
          <p:nvPr>
            <p:ph type="sldNum" sz="quarter" idx="4"/>
          </p:nvPr>
        </p:nvSpPr>
        <p:spPr>
          <a:xfrm>
            <a:off x="6858000" y="6647688"/>
            <a:ext cx="2286000" cy="210312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9E4E3AA8-A566-436A-A30C-E6F14AA2C6FF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4508342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448" y="73152"/>
            <a:ext cx="6702552" cy="6858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980728"/>
            <a:ext cx="8836152" cy="5410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6858000" y="6647688"/>
            <a:ext cx="2286000" cy="210312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srgbClr val="000000"/>
                </a:solidFill>
              </a:defRPr>
            </a:lvl1pPr>
          </a:lstStyle>
          <a:p>
            <a:fld id="{9E4E3AA8-A566-436A-A30C-E6F14AA2C6F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9" name="Pfeil nach rechts 18"/>
          <p:cNvSpPr/>
          <p:nvPr/>
        </p:nvSpPr>
        <p:spPr bwMode="auto">
          <a:xfrm>
            <a:off x="3810000" y="3200400"/>
            <a:ext cx="1447800" cy="1371600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rebuchet MS" pitchFamily="-65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448" y="73152"/>
            <a:ext cx="6702552" cy="685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81000" y="990600"/>
            <a:ext cx="4041775" cy="53181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5175" y="990600"/>
            <a:ext cx="4187825" cy="53181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 dirty="0"/>
          </a:p>
        </p:txBody>
      </p:sp>
      <p:sp>
        <p:nvSpPr>
          <p:cNvPr id="6" name="Foliennummernplatzhalter 30"/>
          <p:cNvSpPr>
            <a:spLocks noGrp="1"/>
          </p:cNvSpPr>
          <p:nvPr>
            <p:ph type="sldNum" sz="quarter" idx="4"/>
          </p:nvPr>
        </p:nvSpPr>
        <p:spPr>
          <a:xfrm>
            <a:off x="6858000" y="6647688"/>
            <a:ext cx="2286000" cy="210312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9E4E3AA8-A566-436A-A30C-E6F14AA2C6FF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1812916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448" y="73152"/>
            <a:ext cx="6702552" cy="685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0375" y="1112838"/>
            <a:ext cx="4040188" cy="639762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>
              <a:buNone/>
              <a:defRPr sz="2400" b="1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 smtClean="0"/>
              <a:t>Mastertextformat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0375" y="1752600"/>
            <a:ext cx="4040188" cy="4572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8200" y="1112838"/>
            <a:ext cx="4041775" cy="639762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>
              <a:buNone/>
              <a:defRPr sz="2400" b="1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8200" y="1752600"/>
            <a:ext cx="4041775" cy="4572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  <p:sp>
        <p:nvSpPr>
          <p:cNvPr id="8" name="Foliennummernplatzhalter 30"/>
          <p:cNvSpPr>
            <a:spLocks noGrp="1"/>
          </p:cNvSpPr>
          <p:nvPr>
            <p:ph type="sldNum" sz="quarter" idx="10"/>
          </p:nvPr>
        </p:nvSpPr>
        <p:spPr>
          <a:xfrm>
            <a:off x="6858000" y="6647688"/>
            <a:ext cx="2286000" cy="210312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9E4E3AA8-A566-436A-A30C-E6F14AA2C6FF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0373131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448" y="73152"/>
            <a:ext cx="6702552" cy="685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Mastertitelformat bearbeiten</a:t>
            </a:r>
            <a:endParaRPr lang="de-DE" dirty="0"/>
          </a:p>
        </p:txBody>
      </p:sp>
      <p:sp>
        <p:nvSpPr>
          <p:cNvPr id="4" name="Foliennummernplatzhalter 30"/>
          <p:cNvSpPr>
            <a:spLocks noGrp="1"/>
          </p:cNvSpPr>
          <p:nvPr>
            <p:ph type="sldNum" sz="quarter" idx="4"/>
          </p:nvPr>
        </p:nvSpPr>
        <p:spPr>
          <a:xfrm>
            <a:off x="6858000" y="6647688"/>
            <a:ext cx="2286000" cy="210312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9E4E3AA8-A566-436A-A30C-E6F14AA2C6FF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4366939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30"/>
          <p:cNvSpPr>
            <a:spLocks noGrp="1"/>
          </p:cNvSpPr>
          <p:nvPr>
            <p:ph type="sldNum" sz="quarter" idx="4"/>
          </p:nvPr>
        </p:nvSpPr>
        <p:spPr>
          <a:xfrm>
            <a:off x="6858000" y="6647688"/>
            <a:ext cx="2286000" cy="210312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9E4E3AA8-A566-436A-A30C-E6F14AA2C6FF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2364944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3505200"/>
            <a:ext cx="7772400" cy="9017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000000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Mastertextformat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6858000" y="6647688"/>
            <a:ext cx="2286000" cy="210312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srgbClr val="000000"/>
                </a:solidFill>
              </a:defRPr>
            </a:lvl1pPr>
          </a:lstStyle>
          <a:p>
            <a:fld id="{9E4E3AA8-A566-436A-A30C-E6F14AA2C6F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2000" y="16002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Mastertitelformat bearbeiten</a:t>
            </a:r>
            <a:endParaRPr lang="de-DE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448" y="73152"/>
            <a:ext cx="6702552" cy="685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81000" y="990600"/>
            <a:ext cx="4041775" cy="531812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0000"/>
                </a:solidFill>
              </a:defRPr>
            </a:lvl1pPr>
            <a:lvl2pPr>
              <a:defRPr sz="24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5175" y="990600"/>
            <a:ext cx="4187825" cy="531812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0000"/>
                </a:solidFill>
              </a:defRPr>
            </a:lvl1pPr>
            <a:lvl2pPr>
              <a:defRPr sz="24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6858000" y="6647688"/>
            <a:ext cx="2286000" cy="210312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srgbClr val="000000"/>
                </a:solidFill>
              </a:defRPr>
            </a:lvl1pPr>
          </a:lstStyle>
          <a:p>
            <a:fld id="{9E4E3AA8-A566-436A-A30C-E6F14AA2C6FF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448" y="73152"/>
            <a:ext cx="6702552" cy="685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0375" y="1112838"/>
            <a:ext cx="4040188" cy="639762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>
              <a:buNone/>
              <a:defRPr sz="2400" b="1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0375" y="1752600"/>
            <a:ext cx="4040188" cy="45720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8200" y="1112838"/>
            <a:ext cx="4041775" cy="639762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>
              <a:buNone/>
              <a:defRPr sz="2400" b="1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8200" y="1752600"/>
            <a:ext cx="4041775" cy="45720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>
          <a:xfrm>
            <a:off x="6858000" y="6647688"/>
            <a:ext cx="2286000" cy="210312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srgbClr val="000000"/>
                </a:solidFill>
              </a:defRPr>
            </a:lvl1pPr>
          </a:lstStyle>
          <a:p>
            <a:fld id="{9E4E3AA8-A566-436A-A30C-E6F14AA2C6FF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448" y="73152"/>
            <a:ext cx="6702552" cy="685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Mastertitelformat bearbeiten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6858000" y="6647688"/>
            <a:ext cx="2286000" cy="210312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srgbClr val="000000"/>
                </a:solidFill>
              </a:defRPr>
            </a:lvl1pPr>
          </a:lstStyle>
          <a:p>
            <a:fld id="{9E4E3AA8-A566-436A-A30C-E6F14AA2C6FF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6858000" y="6647688"/>
            <a:ext cx="2286000" cy="210312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9E4E3AA8-A566-436A-A30C-E6F14AA2C6FF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F2D24CC-4B8F-43CE-B0E6-0AEB73AD6BFA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E9ACC-5415-4BFF-A229-0F16B98163D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5798697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platzhalter 12"/>
          <p:cNvSpPr txBox="1">
            <a:spLocks/>
          </p:cNvSpPr>
          <p:nvPr/>
        </p:nvSpPr>
        <p:spPr>
          <a:xfrm>
            <a:off x="0" y="6611112"/>
            <a:ext cx="2268538" cy="648072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1200">
                <a:solidFill>
                  <a:schemeClr val="bg1"/>
                </a:solidFill>
              </a:defRPr>
            </a:lvl1pPr>
            <a:lvl2pPr>
              <a:buNone/>
              <a:defRPr sz="1200">
                <a:solidFill>
                  <a:schemeClr val="bg1"/>
                </a:solidFill>
              </a:defRPr>
            </a:lvl2pPr>
            <a:lvl3pPr>
              <a:buNone/>
              <a:defRPr sz="1200">
                <a:solidFill>
                  <a:schemeClr val="bg1"/>
                </a:solidFill>
              </a:defRPr>
            </a:lvl3pPr>
            <a:lvl4pPr>
              <a:buNone/>
              <a:defRPr sz="1200">
                <a:solidFill>
                  <a:schemeClr val="bg1"/>
                </a:solidFill>
              </a:defRPr>
            </a:lvl4pPr>
            <a:lvl5pPr>
              <a:buNone/>
              <a:defRPr sz="1200">
                <a:solidFill>
                  <a:schemeClr val="bg1"/>
                </a:solidFill>
              </a:defRPr>
            </a:lvl5pPr>
          </a:lstStyle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ＭＳ Ｐゴシック" pitchFamily="-65" charset="-128"/>
            </a:endParaRPr>
          </a:p>
        </p:txBody>
      </p:sp>
      <p:sp>
        <p:nvSpPr>
          <p:cNvPr id="29" name="Textplatzhalter 28"/>
          <p:cNvSpPr>
            <a:spLocks noGrp="1"/>
          </p:cNvSpPr>
          <p:nvPr>
            <p:ph type="body" idx="1"/>
          </p:nvPr>
        </p:nvSpPr>
        <p:spPr>
          <a:xfrm>
            <a:off x="152400" y="990600"/>
            <a:ext cx="88392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31" name="Foliennummernplatzhalter 30"/>
          <p:cNvSpPr>
            <a:spLocks noGrp="1"/>
          </p:cNvSpPr>
          <p:nvPr>
            <p:ph type="sldNum" sz="quarter" idx="4"/>
          </p:nvPr>
        </p:nvSpPr>
        <p:spPr>
          <a:xfrm>
            <a:off x="6858000" y="6647688"/>
            <a:ext cx="2286000" cy="210312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9E4E3AA8-A566-436A-A30C-E6F14AA2C6F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28" name="Titelplatzhalter 27"/>
          <p:cNvSpPr>
            <a:spLocks noGrp="1"/>
          </p:cNvSpPr>
          <p:nvPr>
            <p:ph type="title"/>
          </p:nvPr>
        </p:nvSpPr>
        <p:spPr>
          <a:xfrm>
            <a:off x="152400" y="76200"/>
            <a:ext cx="6705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82" r:id="rId9"/>
    <p:sldLayoutId id="2147483683" r:id="rId10"/>
    <p:sldLayoutId id="2147483693" r:id="rId11"/>
  </p:sldLayoutIdLst>
  <p:transition xmlns:p14="http://schemas.microsoft.com/office/powerpoint/2010/main"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Calibri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rebuchet MS" pitchFamily="-65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rebuchet MS" pitchFamily="-65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rebuchet MS" pitchFamily="-65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rebuchet MS" pitchFamily="-65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rebuchet MS" pitchFamily="-6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rebuchet MS" pitchFamily="-6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rebuchet MS" pitchFamily="-6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rebuchet MS" pitchFamily="-65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rgbClr val="000000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800">
          <a:solidFill>
            <a:srgbClr val="000000"/>
          </a:solidFill>
          <a:latin typeface="Calibri" pitchFamily="34" charset="0"/>
          <a:ea typeface="ＭＳ Ｐゴシック" pitchFamily="-65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rgbClr val="000000"/>
          </a:solidFill>
          <a:latin typeface="Calibri" pitchFamily="34" charset="0"/>
          <a:ea typeface="ＭＳ Ｐゴシック" pitchFamily="-65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rgbClr val="000000"/>
          </a:solidFill>
          <a:latin typeface="Calibri" pitchFamily="34" charset="0"/>
          <a:ea typeface="ＭＳ Ｐゴシック" pitchFamily="-65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rgbClr val="000000"/>
          </a:solidFill>
          <a:latin typeface="Calibri" pitchFamily="34" charset="0"/>
          <a:ea typeface="ＭＳ Ｐゴシック" pitchFamily="-65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platzhalter 12"/>
          <p:cNvSpPr txBox="1">
            <a:spLocks/>
          </p:cNvSpPr>
          <p:nvPr/>
        </p:nvSpPr>
        <p:spPr>
          <a:xfrm>
            <a:off x="0" y="6610350"/>
            <a:ext cx="2268538" cy="649288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solidFill>
                  <a:schemeClr val="bg1"/>
                </a:solidFill>
              </a:defRPr>
            </a:lvl1pPr>
            <a:lvl2pPr>
              <a:buNone/>
              <a:defRPr sz="1200">
                <a:solidFill>
                  <a:schemeClr val="bg1"/>
                </a:solidFill>
              </a:defRPr>
            </a:lvl2pPr>
            <a:lvl3pPr>
              <a:buNone/>
              <a:defRPr sz="1200">
                <a:solidFill>
                  <a:schemeClr val="bg1"/>
                </a:solidFill>
              </a:defRPr>
            </a:lvl3pPr>
            <a:lvl4pPr>
              <a:buNone/>
              <a:defRPr sz="1200">
                <a:solidFill>
                  <a:schemeClr val="bg1"/>
                </a:solidFill>
              </a:defRPr>
            </a:lvl4pPr>
            <a:lvl5pPr>
              <a:buNone/>
              <a:defRPr sz="1200">
                <a:solidFill>
                  <a:schemeClr val="bg1"/>
                </a:solidFill>
              </a:defRPr>
            </a:lvl5pPr>
          </a:lstStyle>
          <a:p>
            <a:pPr marL="228600" indent="-228600">
              <a:spcBef>
                <a:spcPct val="20000"/>
              </a:spcBef>
              <a:defRPr/>
            </a:pPr>
            <a:endParaRPr lang="en-US" b="0" kern="0" dirty="0">
              <a:latin typeface="+mn-lt"/>
              <a:ea typeface="ＭＳ Ｐゴシック" pitchFamily="-65" charset="-128"/>
              <a:cs typeface="+mn-cs"/>
            </a:endParaRPr>
          </a:p>
        </p:txBody>
      </p:sp>
      <p:sp>
        <p:nvSpPr>
          <p:cNvPr id="1032" name="Textplatzhalter 28"/>
          <p:cNvSpPr>
            <a:spLocks noGrp="1"/>
          </p:cNvSpPr>
          <p:nvPr>
            <p:ph type="body" idx="1"/>
          </p:nvPr>
        </p:nvSpPr>
        <p:spPr bwMode="auto">
          <a:xfrm>
            <a:off x="152400" y="990600"/>
            <a:ext cx="88392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31" name="Foliennummernplatzhalter 30"/>
          <p:cNvSpPr>
            <a:spLocks noGrp="1"/>
          </p:cNvSpPr>
          <p:nvPr>
            <p:ph type="sldNum" sz="quarter" idx="4"/>
          </p:nvPr>
        </p:nvSpPr>
        <p:spPr>
          <a:xfrm>
            <a:off x="6858000" y="6648450"/>
            <a:ext cx="2286000" cy="2095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Calibri" charset="0"/>
              </a:defRPr>
            </a:lvl1pPr>
          </a:lstStyle>
          <a:p>
            <a:fld id="{9E4E3AA8-A566-436A-A30C-E6F14AA2C6F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034" name="Titelplatzhalter 27"/>
          <p:cNvSpPr>
            <a:spLocks noGrp="1"/>
          </p:cNvSpPr>
          <p:nvPr>
            <p:ph type="title"/>
          </p:nvPr>
        </p:nvSpPr>
        <p:spPr bwMode="auto">
          <a:xfrm>
            <a:off x="152400" y="76200"/>
            <a:ext cx="6705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transition xmlns:p14="http://schemas.microsoft.com/office/powerpoint/2010/main"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Calibri" pitchFamily="34" charset="0"/>
          <a:ea typeface="ヒラギノ角ゴ Pro W3" charset="0"/>
          <a:cs typeface="ヒラギノ角ゴ Pro W3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charset="0"/>
          <a:ea typeface="ヒラギノ角ゴ Pro W3" charset="0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charset="0"/>
          <a:ea typeface="ヒラギノ角ゴ Pro W3" charset="0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charset="0"/>
          <a:ea typeface="ヒラギノ角ゴ Pro W3" charset="0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charset="0"/>
          <a:ea typeface="ヒラギノ角ゴ Pro W3" charset="0"/>
          <a:cs typeface="ヒラギノ角ゴ Pro W3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rebuchet MS" pitchFamily="-6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rebuchet MS" pitchFamily="-6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rebuchet MS" pitchFamily="-6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rebuchet MS" pitchFamily="-65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Calibri" pitchFamily="34" charset="0"/>
          <a:ea typeface="ヒラギノ角ゴ Pro W3" charset="0"/>
          <a:cs typeface="ヒラギノ角ゴ Pro W3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>
          <a:solidFill>
            <a:schemeClr val="tx1"/>
          </a:solidFill>
          <a:latin typeface="Calibri" pitchFamily="34" charset="0"/>
          <a:ea typeface="ＭＳ Ｐゴシック" pitchFamily="-65" charset="-128"/>
          <a:cs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Calibri" pitchFamily="34" charset="0"/>
          <a:ea typeface="ＭＳ Ｐゴシック" pitchFamily="-65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Calibri" pitchFamily="34" charset="0"/>
          <a:ea typeface="ＭＳ Ｐゴシック" pitchFamily="-65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Calibri" pitchFamily="34" charset="0"/>
          <a:ea typeface="ＭＳ Ｐゴシック" pitchFamily="-65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6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image" Target="../media/image43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5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5.w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9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4" Type="http://schemas.openxmlformats.org/officeDocument/2006/relationships/image" Target="../media/image51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8.xml"/><Relationship Id="rId5" Type="http://schemas.openxmlformats.org/officeDocument/2006/relationships/image" Target="../media/image52.png"/><Relationship Id="rId6" Type="http://schemas.openxmlformats.org/officeDocument/2006/relationships/image" Target="../media/image53.png"/><Relationship Id="rId7" Type="http://schemas.openxmlformats.org/officeDocument/2006/relationships/image" Target="../media/image54.png"/><Relationship Id="rId8" Type="http://schemas.openxmlformats.org/officeDocument/2006/relationships/image" Target="../media/image55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4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jp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61.emf"/><Relationship Id="rId1" Type="http://schemas.openxmlformats.org/officeDocument/2006/relationships/slideLayout" Target="../slideLayouts/slideLayout8.xml"/><Relationship Id="rId2" Type="http://schemas.openxmlformats.org/officeDocument/2006/relationships/chart" Target="../charts/char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emf"/><Relationship Id="rId3" Type="http://schemas.openxmlformats.org/officeDocument/2006/relationships/image" Target="../media/image63.emf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64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5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5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6.png"/><Relationship Id="rId3" Type="http://schemas.openxmlformats.org/officeDocument/2006/relationships/image" Target="../media/image67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8.png"/><Relationship Id="rId3" Type="http://schemas.openxmlformats.org/officeDocument/2006/relationships/image" Target="../media/image69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8.png"/><Relationship Id="rId3" Type="http://schemas.openxmlformats.org/officeDocument/2006/relationships/image" Target="../media/image69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0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1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4" Type="http://schemas.openxmlformats.org/officeDocument/2006/relationships/image" Target="../media/image73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0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5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4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5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3581400"/>
            <a:ext cx="7772400" cy="9017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2400" b="1" i="1" dirty="0" smtClean="0">
                <a:solidFill>
                  <a:schemeClr val="tx1"/>
                </a:solidFill>
              </a:rPr>
              <a:t>Oliver Kohlbacher, Sven </a:t>
            </a:r>
            <a:r>
              <a:rPr lang="de-DE" sz="2400" b="1" i="1" dirty="0" err="1" smtClean="0">
                <a:solidFill>
                  <a:schemeClr val="tx1"/>
                </a:solidFill>
              </a:rPr>
              <a:t>Nahnsen</a:t>
            </a:r>
            <a:r>
              <a:rPr lang="de-DE" sz="2400" b="1" i="1" dirty="0" smtClean="0">
                <a:solidFill>
                  <a:schemeClr val="tx1"/>
                </a:solidFill>
              </a:rPr>
              <a:t>, Knut Reinert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Computational Proteomics and Metabolomics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4876800"/>
            <a:ext cx="7772400" cy="9017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2400" i="1" dirty="0"/>
              <a:t>5</a:t>
            </a:r>
            <a:r>
              <a:rPr lang="de-DE" sz="2400" i="1" dirty="0" smtClean="0">
                <a:solidFill>
                  <a:schemeClr val="tx1"/>
                </a:solidFill>
              </a:rPr>
              <a:t>. </a:t>
            </a:r>
            <a:r>
              <a:rPr lang="de-DE" sz="2400" i="1" dirty="0" err="1" smtClean="0">
                <a:solidFill>
                  <a:schemeClr val="tx1"/>
                </a:solidFill>
              </a:rPr>
              <a:t>Quantification</a:t>
            </a:r>
            <a:r>
              <a:rPr lang="de-DE" sz="2400" i="1" dirty="0" smtClean="0">
                <a:solidFill>
                  <a:schemeClr val="tx1"/>
                </a:solidFill>
              </a:rPr>
              <a:t> II: Label-</a:t>
            </a:r>
            <a:r>
              <a:rPr lang="de-DE" sz="2400" i="1" dirty="0" err="1" smtClean="0">
                <a:solidFill>
                  <a:schemeClr val="tx1"/>
                </a:solidFill>
              </a:rPr>
              <a:t>free</a:t>
            </a:r>
            <a:r>
              <a:rPr lang="de-DE" sz="2400" i="1" dirty="0" smtClean="0">
                <a:solidFill>
                  <a:schemeClr val="tx1"/>
                </a:solidFill>
              </a:rPr>
              <a:t> </a:t>
            </a:r>
            <a:r>
              <a:rPr lang="de-DE" sz="2400" i="1" dirty="0" err="1" smtClean="0">
                <a:solidFill>
                  <a:schemeClr val="tx1"/>
                </a:solidFill>
              </a:rPr>
              <a:t>quantification</a:t>
            </a:r>
            <a:r>
              <a:rPr lang="de-DE" sz="2400" i="1" dirty="0" smtClean="0">
                <a:solidFill>
                  <a:schemeClr val="tx1"/>
                </a:solidFill>
              </a:rPr>
              <a:t>, SILAC</a:t>
            </a:r>
          </a:p>
        </p:txBody>
      </p:sp>
    </p:spTree>
    <p:extLst>
      <p:ext uri="{BB962C8B-B14F-4D97-AF65-F5344CB8AC3E}">
        <p14:creationId xmlns:p14="http://schemas.microsoft.com/office/powerpoint/2010/main" val="6868473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1378" name="Picture 2" descr="Raw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1108075"/>
            <a:ext cx="5932488" cy="509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1379" name="Rectangle 3"/>
          <p:cNvSpPr>
            <a:spLocks noGrp="1" noChangeArrowheads="1"/>
          </p:cNvSpPr>
          <p:nvPr>
            <p:ph type="title"/>
          </p:nvPr>
        </p:nvSpPr>
        <p:spPr>
          <a:xfrm>
            <a:off x="180975" y="311150"/>
            <a:ext cx="2112963" cy="414338"/>
          </a:xfrm>
        </p:spPr>
        <p:txBody>
          <a:bodyPr>
            <a:normAutofit fontScale="90000"/>
          </a:bodyPr>
          <a:lstStyle/>
          <a:p>
            <a:pPr defTabSz="1008063"/>
            <a:r>
              <a:rPr lang="en-US" dirty="0"/>
              <a:t>Raw </a:t>
            </a:r>
            <a:r>
              <a:rPr lang="en-US" dirty="0" smtClean="0"/>
              <a:t>Map</a:t>
            </a:r>
            <a:endParaRPr lang="en-US" dirty="0"/>
          </a:p>
        </p:txBody>
      </p:sp>
      <p:pic>
        <p:nvPicPr>
          <p:cNvPr id="7413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38" y="1538288"/>
            <a:ext cx="2549525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741381" name="Group 5"/>
          <p:cNvGrpSpPr>
            <a:grpSpLocks/>
          </p:cNvGrpSpPr>
          <p:nvPr/>
        </p:nvGrpSpPr>
        <p:grpSpPr bwMode="auto">
          <a:xfrm>
            <a:off x="6713538" y="4827588"/>
            <a:ext cx="1846262" cy="1303337"/>
            <a:chOff x="3957" y="3137"/>
            <a:chExt cx="1163" cy="821"/>
          </a:xfrm>
        </p:grpSpPr>
        <p:pic>
          <p:nvPicPr>
            <p:cNvPr id="741382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6" y="3137"/>
              <a:ext cx="1077" cy="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741383" name="Rectangle 7"/>
            <p:cNvSpPr>
              <a:spLocks noChangeArrowheads="1"/>
            </p:cNvSpPr>
            <p:nvPr/>
          </p:nvSpPr>
          <p:spPr bwMode="auto">
            <a:xfrm>
              <a:off x="3957" y="3675"/>
              <a:ext cx="1163" cy="28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41384" name="Group 8"/>
          <p:cNvGrpSpPr>
            <a:grpSpLocks/>
          </p:cNvGrpSpPr>
          <p:nvPr/>
        </p:nvGrpSpPr>
        <p:grpSpPr bwMode="auto">
          <a:xfrm>
            <a:off x="6669088" y="3390900"/>
            <a:ext cx="1846262" cy="1349375"/>
            <a:chOff x="3929" y="2160"/>
            <a:chExt cx="1163" cy="850"/>
          </a:xfrm>
        </p:grpSpPr>
        <p:pic>
          <p:nvPicPr>
            <p:cNvPr id="741385" name="Picture 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7" y="2160"/>
              <a:ext cx="1106" cy="8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741386" name="Rectangle 10"/>
            <p:cNvSpPr>
              <a:spLocks noChangeArrowheads="1"/>
            </p:cNvSpPr>
            <p:nvPr/>
          </p:nvSpPr>
          <p:spPr bwMode="auto">
            <a:xfrm>
              <a:off x="3929" y="2863"/>
              <a:ext cx="1163" cy="14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41387" name="Text Box 11"/>
          <p:cNvSpPr txBox="1">
            <a:spLocks noChangeArrowheads="1"/>
          </p:cNvSpPr>
          <p:nvPr/>
        </p:nvSpPr>
        <p:spPr bwMode="auto">
          <a:xfrm>
            <a:off x="6777038" y="922338"/>
            <a:ext cx="149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b="1" i="1"/>
              <a:t>Feature</a:t>
            </a:r>
          </a:p>
        </p:txBody>
      </p:sp>
      <p:sp>
        <p:nvSpPr>
          <p:cNvPr id="741388" name="Text Box 12"/>
          <p:cNvSpPr txBox="1">
            <a:spLocks noChangeArrowheads="1"/>
          </p:cNvSpPr>
          <p:nvPr/>
        </p:nvSpPr>
        <p:spPr bwMode="auto">
          <a:xfrm>
            <a:off x="6894513" y="2971800"/>
            <a:ext cx="449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b="1"/>
              <a:t>=</a:t>
            </a:r>
          </a:p>
        </p:txBody>
      </p:sp>
      <p:sp>
        <p:nvSpPr>
          <p:cNvPr id="741389" name="Text Box 13"/>
          <p:cNvSpPr txBox="1">
            <a:spLocks noChangeArrowheads="1"/>
          </p:cNvSpPr>
          <p:nvPr/>
        </p:nvSpPr>
        <p:spPr bwMode="auto">
          <a:xfrm>
            <a:off x="6937375" y="4471988"/>
            <a:ext cx="433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+</a:t>
            </a:r>
          </a:p>
        </p:txBody>
      </p:sp>
      <p:sp>
        <p:nvSpPr>
          <p:cNvPr id="741390" name="Line 14"/>
          <p:cNvSpPr>
            <a:spLocks noChangeShapeType="1"/>
          </p:cNvSpPr>
          <p:nvPr/>
        </p:nvSpPr>
        <p:spPr bwMode="auto">
          <a:xfrm flipV="1">
            <a:off x="2322513" y="1268413"/>
            <a:ext cx="4454525" cy="2565400"/>
          </a:xfrm>
          <a:prstGeom prst="line">
            <a:avLst/>
          </a:prstGeom>
          <a:noFill/>
          <a:ln w="38100">
            <a:solidFill>
              <a:srgbClr val="213299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41391" name="Text Box 15"/>
          <p:cNvSpPr txBox="1">
            <a:spLocks noChangeArrowheads="1"/>
          </p:cNvSpPr>
          <p:nvPr/>
        </p:nvSpPr>
        <p:spPr bwMode="auto">
          <a:xfrm>
            <a:off x="8221663" y="4186238"/>
            <a:ext cx="473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b="1"/>
              <a:t>rt</a:t>
            </a:r>
          </a:p>
        </p:txBody>
      </p:sp>
      <p:sp>
        <p:nvSpPr>
          <p:cNvPr id="741392" name="Text Box 16"/>
          <p:cNvSpPr txBox="1">
            <a:spLocks noChangeArrowheads="1"/>
          </p:cNvSpPr>
          <p:nvPr/>
        </p:nvSpPr>
        <p:spPr bwMode="auto">
          <a:xfrm>
            <a:off x="8245475" y="5492750"/>
            <a:ext cx="898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b="1"/>
              <a:t>m/z</a:t>
            </a:r>
          </a:p>
        </p:txBody>
      </p:sp>
      <p:sp>
        <p:nvSpPr>
          <p:cNvPr id="741393" name="Oval 17"/>
          <p:cNvSpPr>
            <a:spLocks noChangeArrowheads="1"/>
          </p:cNvSpPr>
          <p:nvPr/>
        </p:nvSpPr>
        <p:spPr bwMode="auto">
          <a:xfrm>
            <a:off x="925513" y="3698875"/>
            <a:ext cx="2070100" cy="809625"/>
          </a:xfrm>
          <a:prstGeom prst="ellips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1394" name="Line 18"/>
          <p:cNvSpPr>
            <a:spLocks noChangeShapeType="1"/>
          </p:cNvSpPr>
          <p:nvPr/>
        </p:nvSpPr>
        <p:spPr bwMode="auto">
          <a:xfrm>
            <a:off x="115888" y="6097588"/>
            <a:ext cx="7200900" cy="0"/>
          </a:xfrm>
          <a:prstGeom prst="line">
            <a:avLst/>
          </a:prstGeom>
          <a:noFill/>
          <a:ln w="76200">
            <a:solidFill>
              <a:srgbClr val="F3000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41395" name="Text Box 19"/>
          <p:cNvSpPr txBox="1">
            <a:spLocks noChangeArrowheads="1"/>
          </p:cNvSpPr>
          <p:nvPr/>
        </p:nvSpPr>
        <p:spPr bwMode="auto">
          <a:xfrm>
            <a:off x="6324600" y="5645150"/>
            <a:ext cx="555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30009"/>
                </a:solidFill>
              </a:rPr>
              <a:t>RT</a:t>
            </a:r>
          </a:p>
        </p:txBody>
      </p:sp>
      <p:sp>
        <p:nvSpPr>
          <p:cNvPr id="741396" name="Line 20"/>
          <p:cNvSpPr>
            <a:spLocks noChangeShapeType="1"/>
          </p:cNvSpPr>
          <p:nvPr/>
        </p:nvSpPr>
        <p:spPr bwMode="auto">
          <a:xfrm flipV="1">
            <a:off x="396875" y="882650"/>
            <a:ext cx="0" cy="5394325"/>
          </a:xfrm>
          <a:prstGeom prst="line">
            <a:avLst/>
          </a:prstGeom>
          <a:noFill/>
          <a:ln w="76200">
            <a:solidFill>
              <a:srgbClr val="F3000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41397" name="Text Box 21"/>
          <p:cNvSpPr txBox="1">
            <a:spLocks noChangeArrowheads="1"/>
          </p:cNvSpPr>
          <p:nvPr/>
        </p:nvSpPr>
        <p:spPr bwMode="auto">
          <a:xfrm rot="-5400000">
            <a:off x="-266700" y="1298575"/>
            <a:ext cx="777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30009"/>
                </a:solidFill>
              </a:rPr>
              <a:t>m/z</a:t>
            </a:r>
          </a:p>
        </p:txBody>
      </p:sp>
      <p:grpSp>
        <p:nvGrpSpPr>
          <p:cNvPr id="741398" name="Group 22"/>
          <p:cNvGrpSpPr>
            <a:grpSpLocks/>
          </p:cNvGrpSpPr>
          <p:nvPr/>
        </p:nvGrpSpPr>
        <p:grpSpPr bwMode="auto">
          <a:xfrm rot="2881672" flipH="1">
            <a:off x="7389813" y="4148138"/>
            <a:ext cx="360362" cy="360362"/>
            <a:chOff x="5488" y="2018"/>
            <a:chExt cx="227" cy="227"/>
          </a:xfrm>
        </p:grpSpPr>
        <p:sp>
          <p:nvSpPr>
            <p:cNvPr id="741399" name="Line 23"/>
            <p:cNvSpPr>
              <a:spLocks noChangeShapeType="1"/>
            </p:cNvSpPr>
            <p:nvPr/>
          </p:nvSpPr>
          <p:spPr bwMode="auto">
            <a:xfrm flipH="1">
              <a:off x="5488" y="2132"/>
              <a:ext cx="227" cy="0"/>
            </a:xfrm>
            <a:prstGeom prst="line">
              <a:avLst/>
            </a:prstGeom>
            <a:noFill/>
            <a:ln w="508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41400" name="Line 24"/>
            <p:cNvSpPr>
              <a:spLocks noChangeShapeType="1"/>
            </p:cNvSpPr>
            <p:nvPr/>
          </p:nvSpPr>
          <p:spPr bwMode="auto">
            <a:xfrm rot="-5400000">
              <a:off x="5488" y="2132"/>
              <a:ext cx="227" cy="0"/>
            </a:xfrm>
            <a:prstGeom prst="line">
              <a:avLst/>
            </a:prstGeom>
            <a:noFill/>
            <a:ln w="508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41401" name="Group 25"/>
          <p:cNvGrpSpPr>
            <a:grpSpLocks/>
          </p:cNvGrpSpPr>
          <p:nvPr/>
        </p:nvGrpSpPr>
        <p:grpSpPr bwMode="auto">
          <a:xfrm rot="2881672" flipH="1">
            <a:off x="7143751" y="5481637"/>
            <a:ext cx="360362" cy="360363"/>
            <a:chOff x="5488" y="2018"/>
            <a:chExt cx="227" cy="227"/>
          </a:xfrm>
        </p:grpSpPr>
        <p:sp>
          <p:nvSpPr>
            <p:cNvPr id="741402" name="Line 26"/>
            <p:cNvSpPr>
              <a:spLocks noChangeShapeType="1"/>
            </p:cNvSpPr>
            <p:nvPr/>
          </p:nvSpPr>
          <p:spPr bwMode="auto">
            <a:xfrm flipH="1">
              <a:off x="5488" y="2132"/>
              <a:ext cx="227" cy="0"/>
            </a:xfrm>
            <a:prstGeom prst="line">
              <a:avLst/>
            </a:prstGeom>
            <a:noFill/>
            <a:ln w="508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41403" name="Line 27"/>
            <p:cNvSpPr>
              <a:spLocks noChangeShapeType="1"/>
            </p:cNvSpPr>
            <p:nvPr/>
          </p:nvSpPr>
          <p:spPr bwMode="auto">
            <a:xfrm rot="-5400000">
              <a:off x="5488" y="2132"/>
              <a:ext cx="227" cy="0"/>
            </a:xfrm>
            <a:prstGeom prst="line">
              <a:avLst/>
            </a:prstGeom>
            <a:noFill/>
            <a:ln w="508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7342909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7282" name="Group 2"/>
          <p:cNvGrpSpPr>
            <a:grpSpLocks/>
          </p:cNvGrpSpPr>
          <p:nvPr/>
        </p:nvGrpSpPr>
        <p:grpSpPr bwMode="auto">
          <a:xfrm>
            <a:off x="76200" y="1673225"/>
            <a:ext cx="8996363" cy="3944938"/>
            <a:chOff x="222" y="951"/>
            <a:chExt cx="5949" cy="2494"/>
          </a:xfrm>
        </p:grpSpPr>
        <p:pic>
          <p:nvPicPr>
            <p:cNvPr id="737283" name="Picture 3" descr="RawMa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" y="951"/>
              <a:ext cx="2893" cy="24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37284" name="Group 4"/>
            <p:cNvGrpSpPr>
              <a:grpSpLocks noChangeAspect="1"/>
            </p:cNvGrpSpPr>
            <p:nvPr/>
          </p:nvGrpSpPr>
          <p:grpSpPr bwMode="auto">
            <a:xfrm>
              <a:off x="3244" y="954"/>
              <a:ext cx="2927" cy="2491"/>
              <a:chOff x="3345" y="1130"/>
              <a:chExt cx="2931" cy="2495"/>
            </a:xfrm>
          </p:grpSpPr>
          <p:pic>
            <p:nvPicPr>
              <p:cNvPr id="737285" name="Picture 5" descr="FeatureData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5" y="1130"/>
                <a:ext cx="2931" cy="24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37286" name="Rectangle 6"/>
              <p:cNvSpPr>
                <a:spLocks noChangeAspect="1" noChangeArrowheads="1"/>
              </p:cNvSpPr>
              <p:nvPr/>
            </p:nvSpPr>
            <p:spPr bwMode="auto">
              <a:xfrm>
                <a:off x="5994" y="3118"/>
                <a:ext cx="85" cy="5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rgbClr val="CC33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287" name="Oval 7"/>
              <p:cNvSpPr>
                <a:spLocks noChangeAspect="1" noChangeArrowheads="1"/>
              </p:cNvSpPr>
              <p:nvPr/>
            </p:nvSpPr>
            <p:spPr bwMode="auto">
              <a:xfrm>
                <a:off x="5173" y="2634"/>
                <a:ext cx="57" cy="57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rgbClr val="CC33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288" name="Oval 8"/>
              <p:cNvSpPr>
                <a:spLocks noChangeAspect="1" noChangeArrowheads="1"/>
              </p:cNvSpPr>
              <p:nvPr/>
            </p:nvSpPr>
            <p:spPr bwMode="auto">
              <a:xfrm>
                <a:off x="5153" y="1860"/>
                <a:ext cx="57" cy="57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rgbClr val="CC33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289" name="Oval 9"/>
              <p:cNvSpPr>
                <a:spLocks noChangeAspect="1" noChangeArrowheads="1"/>
              </p:cNvSpPr>
              <p:nvPr/>
            </p:nvSpPr>
            <p:spPr bwMode="auto">
              <a:xfrm>
                <a:off x="3872" y="2573"/>
                <a:ext cx="57" cy="57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rgbClr val="CC33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290" name="Oval 10"/>
              <p:cNvSpPr>
                <a:spLocks noChangeAspect="1" noChangeArrowheads="1"/>
              </p:cNvSpPr>
              <p:nvPr/>
            </p:nvSpPr>
            <p:spPr bwMode="auto">
              <a:xfrm>
                <a:off x="5030" y="3175"/>
                <a:ext cx="57" cy="57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rgbClr val="CC33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291" name="Oval 11"/>
              <p:cNvSpPr>
                <a:spLocks noChangeAspect="1" noChangeArrowheads="1"/>
              </p:cNvSpPr>
              <p:nvPr/>
            </p:nvSpPr>
            <p:spPr bwMode="auto">
              <a:xfrm>
                <a:off x="5131" y="2138"/>
                <a:ext cx="57" cy="57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rgbClr val="CC33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292" name="Oval 12"/>
              <p:cNvSpPr>
                <a:spLocks noChangeAspect="1" noChangeArrowheads="1"/>
              </p:cNvSpPr>
              <p:nvPr/>
            </p:nvSpPr>
            <p:spPr bwMode="auto">
              <a:xfrm>
                <a:off x="3884" y="1854"/>
                <a:ext cx="57" cy="57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rgbClr val="CC33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37293" name="Line 13"/>
            <p:cNvSpPr>
              <a:spLocks noChangeAspect="1" noChangeShapeType="1"/>
            </p:cNvSpPr>
            <p:nvPr/>
          </p:nvSpPr>
          <p:spPr bwMode="auto">
            <a:xfrm>
              <a:off x="1008" y="2430"/>
              <a:ext cx="2633" cy="0"/>
            </a:xfrm>
            <a:prstGeom prst="line">
              <a:avLst/>
            </a:prstGeom>
            <a:noFill/>
            <a:ln w="25400">
              <a:solidFill>
                <a:srgbClr val="CC3300"/>
              </a:solidFill>
              <a:round/>
              <a:headEnd type="triangl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294" name="Line 14"/>
            <p:cNvSpPr>
              <a:spLocks noChangeAspect="1" noChangeShapeType="1"/>
            </p:cNvSpPr>
            <p:nvPr/>
          </p:nvSpPr>
          <p:spPr bwMode="auto">
            <a:xfrm>
              <a:off x="2480" y="3024"/>
              <a:ext cx="2378" cy="0"/>
            </a:xfrm>
            <a:prstGeom prst="line">
              <a:avLst/>
            </a:prstGeom>
            <a:noFill/>
            <a:ln w="25400">
              <a:solidFill>
                <a:srgbClr val="CC3300"/>
              </a:solidFill>
              <a:round/>
              <a:headEnd type="triangl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295" name="Line 15"/>
            <p:cNvSpPr>
              <a:spLocks noChangeAspect="1" noChangeShapeType="1"/>
            </p:cNvSpPr>
            <p:nvPr/>
          </p:nvSpPr>
          <p:spPr bwMode="auto">
            <a:xfrm>
              <a:off x="2056" y="1976"/>
              <a:ext cx="2915" cy="0"/>
            </a:xfrm>
            <a:prstGeom prst="line">
              <a:avLst/>
            </a:prstGeom>
            <a:noFill/>
            <a:ln w="25400">
              <a:solidFill>
                <a:srgbClr val="CC3300"/>
              </a:solidFill>
              <a:round/>
              <a:headEnd type="triangl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296" name="Line 16"/>
            <p:cNvSpPr>
              <a:spLocks noChangeAspect="1" noChangeShapeType="1"/>
            </p:cNvSpPr>
            <p:nvPr/>
          </p:nvSpPr>
          <p:spPr bwMode="auto">
            <a:xfrm>
              <a:off x="810" y="1694"/>
              <a:ext cx="2859" cy="0"/>
            </a:xfrm>
            <a:prstGeom prst="line">
              <a:avLst/>
            </a:prstGeom>
            <a:noFill/>
            <a:ln w="25400">
              <a:solidFill>
                <a:srgbClr val="CC3300"/>
              </a:solidFill>
              <a:round/>
              <a:headEnd type="triangl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37297" name="Rectangle 17"/>
          <p:cNvSpPr>
            <a:spLocks noGrp="1" noChangeArrowheads="1"/>
          </p:cNvSpPr>
          <p:nvPr>
            <p:ph type="title"/>
          </p:nvPr>
        </p:nvSpPr>
        <p:spPr>
          <a:xfrm>
            <a:off x="180975" y="311150"/>
            <a:ext cx="5580063" cy="414338"/>
          </a:xfrm>
        </p:spPr>
        <p:txBody>
          <a:bodyPr>
            <a:normAutofit fontScale="90000"/>
          </a:bodyPr>
          <a:lstStyle/>
          <a:p>
            <a:pPr defTabSz="1008063"/>
            <a:r>
              <a:rPr lang="en-US" dirty="0"/>
              <a:t>Raw Map </a:t>
            </a:r>
            <a:r>
              <a:rPr lang="en-US" dirty="0">
                <a:sym typeface="Wingdings" charset="0"/>
              </a:rPr>
              <a:t> Feature Map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18308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Bild 65" descr="test.map.png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00FF12">
                <a:tint val="45000"/>
                <a:satMod val="400000"/>
              </a:srgbClr>
            </a:duotone>
          </a:blip>
          <a:srcRect l="9138" t="58732" r="46897" b="6341"/>
          <a:stretch>
            <a:fillRect/>
          </a:stretch>
        </p:blipFill>
        <p:spPr>
          <a:xfrm>
            <a:off x="5940152" y="908720"/>
            <a:ext cx="1296144" cy="1152128"/>
          </a:xfrm>
          <a:prstGeom prst="rect">
            <a:avLst/>
          </a:prstGeom>
        </p:spPr>
      </p:pic>
      <p:pic>
        <p:nvPicPr>
          <p:cNvPr id="67" name="Bild 66" descr="test.map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9138" t="58732" r="46897" b="6341"/>
          <a:stretch>
            <a:fillRect/>
          </a:stretch>
        </p:blipFill>
        <p:spPr>
          <a:xfrm>
            <a:off x="7452320" y="908720"/>
            <a:ext cx="1296144" cy="1152128"/>
          </a:xfrm>
          <a:prstGeom prst="rect">
            <a:avLst/>
          </a:prstGeom>
        </p:spPr>
      </p:pic>
      <p:pic>
        <p:nvPicPr>
          <p:cNvPr id="62" name="Bild 61" descr="test.map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9138" t="58732" r="46897" b="6341"/>
          <a:stretch>
            <a:fillRect/>
          </a:stretch>
        </p:blipFill>
        <p:spPr>
          <a:xfrm>
            <a:off x="4427984" y="908720"/>
            <a:ext cx="1296144" cy="115212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LFQ – Analysis </a:t>
            </a:r>
            <a:r>
              <a:rPr lang="de-DE" dirty="0" err="1" smtClean="0"/>
              <a:t>Strategy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2400" y="990600"/>
            <a:ext cx="4635624" cy="541020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30000"/>
              </a:lnSpc>
              <a:buFont typeface="+mj-lt"/>
              <a:buAutoNum type="arabicPeriod"/>
            </a:pPr>
            <a:r>
              <a:rPr lang="de-DE" sz="2400" b="1" dirty="0" smtClean="0">
                <a:solidFill>
                  <a:srgbClr val="A51E37"/>
                </a:solidFill>
              </a:rPr>
              <a:t>Find</a:t>
            </a:r>
            <a:r>
              <a:rPr lang="de-DE" sz="2400" dirty="0" smtClean="0">
                <a:solidFill>
                  <a:srgbClr val="A51E37"/>
                </a:solidFill>
              </a:rPr>
              <a:t> </a:t>
            </a:r>
            <a:r>
              <a:rPr lang="de-DE" sz="2400" dirty="0" err="1" smtClean="0"/>
              <a:t>features</a:t>
            </a:r>
            <a:r>
              <a:rPr lang="de-DE" sz="2400" dirty="0" smtClean="0"/>
              <a:t> in all </a:t>
            </a:r>
            <a:r>
              <a:rPr lang="de-DE" sz="2400" dirty="0" err="1" smtClean="0"/>
              <a:t>maps</a:t>
            </a:r>
            <a:endParaRPr lang="de-DE" sz="2400" dirty="0" smtClean="0"/>
          </a:p>
        </p:txBody>
      </p:sp>
      <p:sp>
        <p:nvSpPr>
          <p:cNvPr id="60" name="Rectangle 30"/>
          <p:cNvSpPr>
            <a:spLocks noChangeArrowheads="1"/>
          </p:cNvSpPr>
          <p:nvPr/>
        </p:nvSpPr>
        <p:spPr bwMode="auto">
          <a:xfrm>
            <a:off x="4427984" y="908720"/>
            <a:ext cx="1296144" cy="1125538"/>
          </a:xfrm>
          <a:prstGeom prst="rect">
            <a:avLst/>
          </a:prstGeom>
          <a:noFill/>
          <a:ln w="19080">
            <a:solidFill>
              <a:srgbClr val="3333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4" name="Rectangle 30"/>
          <p:cNvSpPr>
            <a:spLocks noChangeArrowheads="1"/>
          </p:cNvSpPr>
          <p:nvPr/>
        </p:nvSpPr>
        <p:spPr bwMode="auto">
          <a:xfrm>
            <a:off x="5940152" y="908720"/>
            <a:ext cx="1296144" cy="1125538"/>
          </a:xfrm>
          <a:prstGeom prst="rect">
            <a:avLst/>
          </a:prstGeom>
          <a:noFill/>
          <a:ln w="19080">
            <a:solidFill>
              <a:srgbClr val="3333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5" name="Rectangle 30"/>
          <p:cNvSpPr>
            <a:spLocks noChangeArrowheads="1"/>
          </p:cNvSpPr>
          <p:nvPr/>
        </p:nvSpPr>
        <p:spPr bwMode="auto">
          <a:xfrm>
            <a:off x="7452320" y="908720"/>
            <a:ext cx="1296144" cy="1125538"/>
          </a:xfrm>
          <a:prstGeom prst="rect">
            <a:avLst/>
          </a:prstGeom>
          <a:noFill/>
          <a:ln w="19080">
            <a:solidFill>
              <a:srgbClr val="3333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5" name="Gruppierung 4"/>
          <p:cNvGrpSpPr/>
          <p:nvPr/>
        </p:nvGrpSpPr>
        <p:grpSpPr>
          <a:xfrm>
            <a:off x="5940152" y="2186036"/>
            <a:ext cx="1296144" cy="1125538"/>
            <a:chOff x="5940152" y="2186036"/>
            <a:chExt cx="1296144" cy="1125538"/>
          </a:xfrm>
        </p:grpSpPr>
        <p:sp>
          <p:nvSpPr>
            <p:cNvPr id="98" name="Oval 9"/>
            <p:cNvSpPr>
              <a:spLocks noChangeArrowheads="1"/>
            </p:cNvSpPr>
            <p:nvPr/>
          </p:nvSpPr>
          <p:spPr bwMode="auto">
            <a:xfrm>
              <a:off x="6660877" y="2271761"/>
              <a:ext cx="90487" cy="88900"/>
            </a:xfrm>
            <a:prstGeom prst="ellipse">
              <a:avLst/>
            </a:prstGeom>
            <a:solidFill>
              <a:srgbClr val="669900"/>
            </a:solidFill>
            <a:ln w="9360">
              <a:solidFill>
                <a:srgbClr val="66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9" name="Oval 10"/>
            <p:cNvSpPr>
              <a:spLocks noChangeArrowheads="1"/>
            </p:cNvSpPr>
            <p:nvPr/>
          </p:nvSpPr>
          <p:spPr bwMode="auto">
            <a:xfrm>
              <a:off x="5940152" y="2948036"/>
              <a:ext cx="90487" cy="88900"/>
            </a:xfrm>
            <a:prstGeom prst="ellipse">
              <a:avLst/>
            </a:prstGeom>
            <a:solidFill>
              <a:srgbClr val="669900"/>
            </a:solidFill>
            <a:ln w="9360">
              <a:solidFill>
                <a:srgbClr val="66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0" name="Oval 11"/>
            <p:cNvSpPr>
              <a:spLocks noChangeArrowheads="1"/>
            </p:cNvSpPr>
            <p:nvPr/>
          </p:nvSpPr>
          <p:spPr bwMode="auto">
            <a:xfrm>
              <a:off x="6570389" y="2767061"/>
              <a:ext cx="90488" cy="88900"/>
            </a:xfrm>
            <a:prstGeom prst="ellipse">
              <a:avLst/>
            </a:prstGeom>
            <a:solidFill>
              <a:srgbClr val="669900"/>
            </a:solidFill>
            <a:ln w="9360">
              <a:solidFill>
                <a:srgbClr val="66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1" name="Oval 16"/>
            <p:cNvSpPr>
              <a:spLocks noChangeArrowheads="1"/>
            </p:cNvSpPr>
            <p:nvPr/>
          </p:nvSpPr>
          <p:spPr bwMode="auto">
            <a:xfrm>
              <a:off x="6749777" y="2946449"/>
              <a:ext cx="90487" cy="88900"/>
            </a:xfrm>
            <a:prstGeom prst="ellipse">
              <a:avLst/>
            </a:prstGeom>
            <a:solidFill>
              <a:srgbClr val="669900"/>
            </a:solidFill>
            <a:ln w="9360">
              <a:solidFill>
                <a:srgbClr val="66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2" name="Rectangle 30"/>
            <p:cNvSpPr>
              <a:spLocks noChangeArrowheads="1"/>
            </p:cNvSpPr>
            <p:nvPr/>
          </p:nvSpPr>
          <p:spPr bwMode="auto">
            <a:xfrm>
              <a:off x="5940152" y="2186036"/>
              <a:ext cx="1296144" cy="1125538"/>
            </a:xfrm>
            <a:prstGeom prst="rect">
              <a:avLst/>
            </a:prstGeom>
            <a:noFill/>
            <a:ln w="19080">
              <a:solidFill>
                <a:srgbClr val="3333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1" name="Oval 11"/>
            <p:cNvSpPr>
              <a:spLocks noChangeArrowheads="1"/>
            </p:cNvSpPr>
            <p:nvPr/>
          </p:nvSpPr>
          <p:spPr bwMode="auto">
            <a:xfrm>
              <a:off x="6444208" y="2919461"/>
              <a:ext cx="90488" cy="88900"/>
            </a:xfrm>
            <a:prstGeom prst="ellipse">
              <a:avLst/>
            </a:prstGeom>
            <a:solidFill>
              <a:srgbClr val="669900"/>
            </a:solidFill>
            <a:ln w="9360">
              <a:solidFill>
                <a:srgbClr val="66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2" name="Oval 11"/>
            <p:cNvSpPr>
              <a:spLocks noChangeArrowheads="1"/>
            </p:cNvSpPr>
            <p:nvPr/>
          </p:nvSpPr>
          <p:spPr bwMode="auto">
            <a:xfrm>
              <a:off x="6300192" y="2348880"/>
              <a:ext cx="90488" cy="88900"/>
            </a:xfrm>
            <a:prstGeom prst="ellipse">
              <a:avLst/>
            </a:prstGeom>
            <a:solidFill>
              <a:srgbClr val="669900"/>
            </a:solidFill>
            <a:ln w="9360">
              <a:solidFill>
                <a:srgbClr val="66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3" name="Oval 11"/>
            <p:cNvSpPr>
              <a:spLocks noChangeArrowheads="1"/>
            </p:cNvSpPr>
            <p:nvPr/>
          </p:nvSpPr>
          <p:spPr bwMode="auto">
            <a:xfrm>
              <a:off x="7001792" y="2564904"/>
              <a:ext cx="90488" cy="88900"/>
            </a:xfrm>
            <a:prstGeom prst="ellipse">
              <a:avLst/>
            </a:prstGeom>
            <a:solidFill>
              <a:srgbClr val="669900"/>
            </a:solidFill>
            <a:ln w="9360">
              <a:solidFill>
                <a:srgbClr val="66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4" name="Oval 11"/>
            <p:cNvSpPr>
              <a:spLocks noChangeArrowheads="1"/>
            </p:cNvSpPr>
            <p:nvPr/>
          </p:nvSpPr>
          <p:spPr bwMode="auto">
            <a:xfrm>
              <a:off x="6722789" y="2919461"/>
              <a:ext cx="90488" cy="88900"/>
            </a:xfrm>
            <a:prstGeom prst="ellipse">
              <a:avLst/>
            </a:prstGeom>
            <a:solidFill>
              <a:srgbClr val="669900"/>
            </a:solidFill>
            <a:ln w="9360">
              <a:solidFill>
                <a:srgbClr val="66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4" name="Gruppierung 3"/>
          <p:cNvGrpSpPr/>
          <p:nvPr/>
        </p:nvGrpSpPr>
        <p:grpSpPr>
          <a:xfrm>
            <a:off x="4427984" y="2186036"/>
            <a:ext cx="1296144" cy="1125538"/>
            <a:chOff x="4427984" y="2186036"/>
            <a:chExt cx="1296144" cy="1125538"/>
          </a:xfrm>
        </p:grpSpPr>
        <p:sp>
          <p:nvSpPr>
            <p:cNvPr id="35" name="Oval 9"/>
            <p:cNvSpPr>
              <a:spLocks noChangeArrowheads="1"/>
            </p:cNvSpPr>
            <p:nvPr/>
          </p:nvSpPr>
          <p:spPr bwMode="auto">
            <a:xfrm>
              <a:off x="5351909" y="2271761"/>
              <a:ext cx="90487" cy="8890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" name="Oval 10"/>
            <p:cNvSpPr>
              <a:spLocks noChangeArrowheads="1"/>
            </p:cNvSpPr>
            <p:nvPr/>
          </p:nvSpPr>
          <p:spPr bwMode="auto">
            <a:xfrm>
              <a:off x="4631184" y="2948036"/>
              <a:ext cx="90487" cy="8890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" name="Oval 11"/>
            <p:cNvSpPr>
              <a:spLocks noChangeArrowheads="1"/>
            </p:cNvSpPr>
            <p:nvPr/>
          </p:nvSpPr>
          <p:spPr bwMode="auto">
            <a:xfrm>
              <a:off x="5261421" y="2767061"/>
              <a:ext cx="90488" cy="8890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" name="Oval 16"/>
            <p:cNvSpPr>
              <a:spLocks noChangeArrowheads="1"/>
            </p:cNvSpPr>
            <p:nvPr/>
          </p:nvSpPr>
          <p:spPr bwMode="auto">
            <a:xfrm>
              <a:off x="5440809" y="2946449"/>
              <a:ext cx="90487" cy="8890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3" name="Rectangle 30"/>
            <p:cNvSpPr>
              <a:spLocks noChangeArrowheads="1"/>
            </p:cNvSpPr>
            <p:nvPr/>
          </p:nvSpPr>
          <p:spPr bwMode="auto">
            <a:xfrm>
              <a:off x="4427984" y="2186036"/>
              <a:ext cx="1296144" cy="1125538"/>
            </a:xfrm>
            <a:prstGeom prst="rect">
              <a:avLst/>
            </a:prstGeom>
            <a:noFill/>
            <a:ln w="19080">
              <a:solidFill>
                <a:srgbClr val="3333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5" name="Oval 11"/>
            <p:cNvSpPr>
              <a:spLocks noChangeArrowheads="1"/>
            </p:cNvSpPr>
            <p:nvPr/>
          </p:nvSpPr>
          <p:spPr bwMode="auto">
            <a:xfrm>
              <a:off x="5076056" y="3124076"/>
              <a:ext cx="90488" cy="8890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6" name="Gruppierung 5"/>
          <p:cNvGrpSpPr/>
          <p:nvPr/>
        </p:nvGrpSpPr>
        <p:grpSpPr>
          <a:xfrm>
            <a:off x="7452320" y="2186036"/>
            <a:ext cx="1296144" cy="1125538"/>
            <a:chOff x="7452320" y="2186036"/>
            <a:chExt cx="1296144" cy="1125538"/>
          </a:xfrm>
        </p:grpSpPr>
        <p:sp>
          <p:nvSpPr>
            <p:cNvPr id="110" name="Oval 9"/>
            <p:cNvSpPr>
              <a:spLocks noChangeArrowheads="1"/>
            </p:cNvSpPr>
            <p:nvPr/>
          </p:nvSpPr>
          <p:spPr bwMode="auto">
            <a:xfrm>
              <a:off x="8497069" y="2271761"/>
              <a:ext cx="90487" cy="88900"/>
            </a:xfrm>
            <a:prstGeom prst="ellipse">
              <a:avLst/>
            </a:prstGeom>
            <a:solidFill>
              <a:srgbClr val="3366FF"/>
            </a:solidFill>
            <a:ln w="9360">
              <a:solidFill>
                <a:srgbClr val="33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1" name="Oval 10"/>
            <p:cNvSpPr>
              <a:spLocks noChangeArrowheads="1"/>
            </p:cNvSpPr>
            <p:nvPr/>
          </p:nvSpPr>
          <p:spPr bwMode="auto">
            <a:xfrm>
              <a:off x="7776344" y="2948036"/>
              <a:ext cx="90487" cy="88900"/>
            </a:xfrm>
            <a:prstGeom prst="ellipse">
              <a:avLst/>
            </a:prstGeom>
            <a:solidFill>
              <a:srgbClr val="3366FF"/>
            </a:solidFill>
            <a:ln w="9360">
              <a:solidFill>
                <a:srgbClr val="33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2" name="Oval 11"/>
            <p:cNvSpPr>
              <a:spLocks noChangeArrowheads="1"/>
            </p:cNvSpPr>
            <p:nvPr/>
          </p:nvSpPr>
          <p:spPr bwMode="auto">
            <a:xfrm>
              <a:off x="8406581" y="2767061"/>
              <a:ext cx="90488" cy="88900"/>
            </a:xfrm>
            <a:prstGeom prst="ellipse">
              <a:avLst/>
            </a:prstGeom>
            <a:solidFill>
              <a:srgbClr val="3366FF"/>
            </a:solidFill>
            <a:ln w="9360">
              <a:solidFill>
                <a:srgbClr val="33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3" name="Oval 16"/>
            <p:cNvSpPr>
              <a:spLocks noChangeArrowheads="1"/>
            </p:cNvSpPr>
            <p:nvPr/>
          </p:nvSpPr>
          <p:spPr bwMode="auto">
            <a:xfrm>
              <a:off x="8585969" y="2946449"/>
              <a:ext cx="90487" cy="88900"/>
            </a:xfrm>
            <a:prstGeom prst="ellipse">
              <a:avLst/>
            </a:prstGeom>
            <a:solidFill>
              <a:srgbClr val="3366FF"/>
            </a:solidFill>
            <a:ln w="9360">
              <a:solidFill>
                <a:srgbClr val="33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4" name="Rectangle 30"/>
            <p:cNvSpPr>
              <a:spLocks noChangeArrowheads="1"/>
            </p:cNvSpPr>
            <p:nvPr/>
          </p:nvSpPr>
          <p:spPr bwMode="auto">
            <a:xfrm>
              <a:off x="7452320" y="2186036"/>
              <a:ext cx="1296144" cy="1125538"/>
            </a:xfrm>
            <a:prstGeom prst="rect">
              <a:avLst/>
            </a:prstGeom>
            <a:noFill/>
            <a:ln w="19080">
              <a:solidFill>
                <a:srgbClr val="3333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6" name="Oval 11"/>
            <p:cNvSpPr>
              <a:spLocks noChangeArrowheads="1"/>
            </p:cNvSpPr>
            <p:nvPr/>
          </p:nvSpPr>
          <p:spPr bwMode="auto">
            <a:xfrm>
              <a:off x="7793880" y="2348880"/>
              <a:ext cx="90488" cy="88900"/>
            </a:xfrm>
            <a:prstGeom prst="ellipse">
              <a:avLst/>
            </a:prstGeom>
            <a:solidFill>
              <a:srgbClr val="3366FF"/>
            </a:solidFill>
            <a:ln w="9360">
              <a:solidFill>
                <a:srgbClr val="33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D24CC-4B8F-43CE-B0E6-0AEB73AD6BFA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95513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Bild 65" descr="test.map.png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00FF12">
                <a:tint val="45000"/>
                <a:satMod val="400000"/>
              </a:srgbClr>
            </a:duotone>
          </a:blip>
          <a:srcRect l="9138" t="58732" r="46897" b="6341"/>
          <a:stretch>
            <a:fillRect/>
          </a:stretch>
        </p:blipFill>
        <p:spPr>
          <a:xfrm>
            <a:off x="5940152" y="908720"/>
            <a:ext cx="1296144" cy="1152128"/>
          </a:xfrm>
          <a:prstGeom prst="rect">
            <a:avLst/>
          </a:prstGeom>
        </p:spPr>
      </p:pic>
      <p:pic>
        <p:nvPicPr>
          <p:cNvPr id="67" name="Bild 66" descr="test.map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9138" t="58732" r="46897" b="6341"/>
          <a:stretch>
            <a:fillRect/>
          </a:stretch>
        </p:blipFill>
        <p:spPr>
          <a:xfrm>
            <a:off x="7452320" y="908720"/>
            <a:ext cx="1296144" cy="1152128"/>
          </a:xfrm>
          <a:prstGeom prst="rect">
            <a:avLst/>
          </a:prstGeom>
        </p:spPr>
      </p:pic>
      <p:pic>
        <p:nvPicPr>
          <p:cNvPr id="62" name="Bild 61" descr="test.map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9138" t="58732" r="46897" b="6341"/>
          <a:stretch>
            <a:fillRect/>
          </a:stretch>
        </p:blipFill>
        <p:spPr>
          <a:xfrm>
            <a:off x="4427984" y="908720"/>
            <a:ext cx="1296144" cy="115212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LFQ – Analysis </a:t>
            </a:r>
            <a:r>
              <a:rPr lang="de-DE" dirty="0" err="1" smtClean="0"/>
              <a:t>Strategy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2400" y="990600"/>
            <a:ext cx="4635624" cy="541020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30000"/>
              </a:lnSpc>
              <a:buFont typeface="+mj-lt"/>
              <a:buAutoNum type="arabicPeriod"/>
            </a:pPr>
            <a:r>
              <a:rPr lang="de-DE" sz="2400" b="1" dirty="0" smtClean="0">
                <a:solidFill>
                  <a:srgbClr val="A51E37"/>
                </a:solidFill>
              </a:rPr>
              <a:t>Find</a:t>
            </a:r>
            <a:r>
              <a:rPr lang="de-DE" sz="2400" dirty="0" smtClean="0">
                <a:solidFill>
                  <a:srgbClr val="A51E37"/>
                </a:solidFill>
              </a:rPr>
              <a:t> </a:t>
            </a:r>
            <a:r>
              <a:rPr lang="de-DE" sz="2400" dirty="0" err="1" smtClean="0"/>
              <a:t>features</a:t>
            </a:r>
            <a:r>
              <a:rPr lang="de-DE" sz="2400" dirty="0" smtClean="0"/>
              <a:t> in all </a:t>
            </a:r>
            <a:r>
              <a:rPr lang="de-DE" sz="2400" dirty="0" err="1" smtClean="0"/>
              <a:t>maps</a:t>
            </a:r>
            <a:endParaRPr lang="de-DE" sz="2400" dirty="0" smtClean="0"/>
          </a:p>
          <a:p>
            <a:pPr marL="514350" indent="-514350">
              <a:lnSpc>
                <a:spcPct val="130000"/>
              </a:lnSpc>
              <a:buFont typeface="+mj-lt"/>
              <a:buAutoNum type="arabicPeriod"/>
            </a:pPr>
            <a:r>
              <a:rPr lang="de-DE" sz="2400" b="1" dirty="0" err="1" smtClean="0">
                <a:solidFill>
                  <a:srgbClr val="A51E37"/>
                </a:solidFill>
              </a:rPr>
              <a:t>Align</a:t>
            </a:r>
            <a:r>
              <a:rPr lang="de-DE" sz="2400" dirty="0" smtClean="0">
                <a:solidFill>
                  <a:srgbClr val="A51E37"/>
                </a:solidFill>
              </a:rPr>
              <a:t> </a:t>
            </a:r>
            <a:r>
              <a:rPr lang="de-DE" sz="2400" dirty="0" err="1" smtClean="0"/>
              <a:t>maps</a:t>
            </a:r>
            <a:r>
              <a:rPr lang="de-DE" sz="2400" dirty="0" smtClean="0"/>
              <a:t> </a:t>
            </a:r>
          </a:p>
        </p:txBody>
      </p:sp>
      <p:sp>
        <p:nvSpPr>
          <p:cNvPr id="35" name="Oval 9"/>
          <p:cNvSpPr>
            <a:spLocks noChangeArrowheads="1"/>
          </p:cNvSpPr>
          <p:nvPr/>
        </p:nvSpPr>
        <p:spPr bwMode="auto">
          <a:xfrm>
            <a:off x="5351909" y="2271761"/>
            <a:ext cx="90487" cy="889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6" name="Oval 10"/>
          <p:cNvSpPr>
            <a:spLocks noChangeArrowheads="1"/>
          </p:cNvSpPr>
          <p:nvPr/>
        </p:nvSpPr>
        <p:spPr bwMode="auto">
          <a:xfrm>
            <a:off x="4631184" y="2948036"/>
            <a:ext cx="90487" cy="889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7" name="Oval 11"/>
          <p:cNvSpPr>
            <a:spLocks noChangeArrowheads="1"/>
          </p:cNvSpPr>
          <p:nvPr/>
        </p:nvSpPr>
        <p:spPr bwMode="auto">
          <a:xfrm>
            <a:off x="5261421" y="2767061"/>
            <a:ext cx="90488" cy="889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2" name="Oval 16"/>
          <p:cNvSpPr>
            <a:spLocks noChangeArrowheads="1"/>
          </p:cNvSpPr>
          <p:nvPr/>
        </p:nvSpPr>
        <p:spPr bwMode="auto">
          <a:xfrm>
            <a:off x="5440809" y="2946449"/>
            <a:ext cx="90487" cy="889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53" name="Rectangle 30"/>
          <p:cNvSpPr>
            <a:spLocks noChangeArrowheads="1"/>
          </p:cNvSpPr>
          <p:nvPr/>
        </p:nvSpPr>
        <p:spPr bwMode="auto">
          <a:xfrm>
            <a:off x="4427984" y="2186036"/>
            <a:ext cx="1296144" cy="1125538"/>
          </a:xfrm>
          <a:prstGeom prst="rect">
            <a:avLst/>
          </a:prstGeom>
          <a:noFill/>
          <a:ln w="19080">
            <a:solidFill>
              <a:srgbClr val="3333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0" name="Rectangle 30"/>
          <p:cNvSpPr>
            <a:spLocks noChangeArrowheads="1"/>
          </p:cNvSpPr>
          <p:nvPr/>
        </p:nvSpPr>
        <p:spPr bwMode="auto">
          <a:xfrm>
            <a:off x="4427984" y="908720"/>
            <a:ext cx="1296144" cy="1125538"/>
          </a:xfrm>
          <a:prstGeom prst="rect">
            <a:avLst/>
          </a:prstGeom>
          <a:noFill/>
          <a:ln w="19080">
            <a:solidFill>
              <a:srgbClr val="3333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4" name="Rectangle 30"/>
          <p:cNvSpPr>
            <a:spLocks noChangeArrowheads="1"/>
          </p:cNvSpPr>
          <p:nvPr/>
        </p:nvSpPr>
        <p:spPr bwMode="auto">
          <a:xfrm>
            <a:off x="5940152" y="908720"/>
            <a:ext cx="1296144" cy="1125538"/>
          </a:xfrm>
          <a:prstGeom prst="rect">
            <a:avLst/>
          </a:prstGeom>
          <a:noFill/>
          <a:ln w="19080">
            <a:solidFill>
              <a:srgbClr val="3333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5" name="Rectangle 30"/>
          <p:cNvSpPr>
            <a:spLocks noChangeArrowheads="1"/>
          </p:cNvSpPr>
          <p:nvPr/>
        </p:nvSpPr>
        <p:spPr bwMode="auto">
          <a:xfrm>
            <a:off x="7452320" y="908720"/>
            <a:ext cx="1296144" cy="1125538"/>
          </a:xfrm>
          <a:prstGeom prst="rect">
            <a:avLst/>
          </a:prstGeom>
          <a:noFill/>
          <a:ln w="19080">
            <a:solidFill>
              <a:srgbClr val="3333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8" name="Oval 9"/>
          <p:cNvSpPr>
            <a:spLocks noChangeArrowheads="1"/>
          </p:cNvSpPr>
          <p:nvPr/>
        </p:nvSpPr>
        <p:spPr bwMode="auto">
          <a:xfrm>
            <a:off x="6660877" y="2271761"/>
            <a:ext cx="90487" cy="88900"/>
          </a:xfrm>
          <a:prstGeom prst="ellipse">
            <a:avLst/>
          </a:prstGeom>
          <a:solidFill>
            <a:srgbClr val="669900"/>
          </a:solidFill>
          <a:ln w="9360">
            <a:solidFill>
              <a:srgbClr val="66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9" name="Oval 10"/>
          <p:cNvSpPr>
            <a:spLocks noChangeArrowheads="1"/>
          </p:cNvSpPr>
          <p:nvPr/>
        </p:nvSpPr>
        <p:spPr bwMode="auto">
          <a:xfrm>
            <a:off x="5940152" y="2948036"/>
            <a:ext cx="90487" cy="88900"/>
          </a:xfrm>
          <a:prstGeom prst="ellipse">
            <a:avLst/>
          </a:prstGeom>
          <a:solidFill>
            <a:srgbClr val="669900"/>
          </a:solidFill>
          <a:ln w="9360">
            <a:solidFill>
              <a:srgbClr val="66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0" name="Oval 11"/>
          <p:cNvSpPr>
            <a:spLocks noChangeArrowheads="1"/>
          </p:cNvSpPr>
          <p:nvPr/>
        </p:nvSpPr>
        <p:spPr bwMode="auto">
          <a:xfrm>
            <a:off x="6570389" y="2767061"/>
            <a:ext cx="90488" cy="88900"/>
          </a:xfrm>
          <a:prstGeom prst="ellipse">
            <a:avLst/>
          </a:prstGeom>
          <a:solidFill>
            <a:srgbClr val="669900"/>
          </a:solidFill>
          <a:ln w="9360">
            <a:solidFill>
              <a:srgbClr val="66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1" name="Oval 16"/>
          <p:cNvSpPr>
            <a:spLocks noChangeArrowheads="1"/>
          </p:cNvSpPr>
          <p:nvPr/>
        </p:nvSpPr>
        <p:spPr bwMode="auto">
          <a:xfrm>
            <a:off x="6749777" y="2946449"/>
            <a:ext cx="90487" cy="88900"/>
          </a:xfrm>
          <a:prstGeom prst="ellipse">
            <a:avLst/>
          </a:prstGeom>
          <a:solidFill>
            <a:srgbClr val="669900"/>
          </a:solidFill>
          <a:ln w="9360">
            <a:solidFill>
              <a:srgbClr val="66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2" name="Rectangle 30"/>
          <p:cNvSpPr>
            <a:spLocks noChangeArrowheads="1"/>
          </p:cNvSpPr>
          <p:nvPr/>
        </p:nvSpPr>
        <p:spPr bwMode="auto">
          <a:xfrm>
            <a:off x="5940152" y="2186036"/>
            <a:ext cx="1296144" cy="1125538"/>
          </a:xfrm>
          <a:prstGeom prst="rect">
            <a:avLst/>
          </a:prstGeom>
          <a:noFill/>
          <a:ln w="19080">
            <a:solidFill>
              <a:srgbClr val="3333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0" name="Oval 9"/>
          <p:cNvSpPr>
            <a:spLocks noChangeArrowheads="1"/>
          </p:cNvSpPr>
          <p:nvPr/>
        </p:nvSpPr>
        <p:spPr bwMode="auto">
          <a:xfrm>
            <a:off x="8497069" y="2271761"/>
            <a:ext cx="90487" cy="88900"/>
          </a:xfrm>
          <a:prstGeom prst="ellipse">
            <a:avLst/>
          </a:prstGeom>
          <a:solidFill>
            <a:srgbClr val="3366FF"/>
          </a:solidFill>
          <a:ln w="936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1" name="Oval 10"/>
          <p:cNvSpPr>
            <a:spLocks noChangeArrowheads="1"/>
          </p:cNvSpPr>
          <p:nvPr/>
        </p:nvSpPr>
        <p:spPr bwMode="auto">
          <a:xfrm>
            <a:off x="7776344" y="2948036"/>
            <a:ext cx="90487" cy="88900"/>
          </a:xfrm>
          <a:prstGeom prst="ellipse">
            <a:avLst/>
          </a:prstGeom>
          <a:solidFill>
            <a:srgbClr val="3366FF"/>
          </a:solidFill>
          <a:ln w="936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2" name="Oval 11"/>
          <p:cNvSpPr>
            <a:spLocks noChangeArrowheads="1"/>
          </p:cNvSpPr>
          <p:nvPr/>
        </p:nvSpPr>
        <p:spPr bwMode="auto">
          <a:xfrm>
            <a:off x="8406581" y="2767061"/>
            <a:ext cx="90488" cy="88900"/>
          </a:xfrm>
          <a:prstGeom prst="ellipse">
            <a:avLst/>
          </a:prstGeom>
          <a:solidFill>
            <a:srgbClr val="3366FF"/>
          </a:solidFill>
          <a:ln w="936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3" name="Oval 16"/>
          <p:cNvSpPr>
            <a:spLocks noChangeArrowheads="1"/>
          </p:cNvSpPr>
          <p:nvPr/>
        </p:nvSpPr>
        <p:spPr bwMode="auto">
          <a:xfrm>
            <a:off x="8585969" y="2946449"/>
            <a:ext cx="90487" cy="88900"/>
          </a:xfrm>
          <a:prstGeom prst="ellipse">
            <a:avLst/>
          </a:prstGeom>
          <a:solidFill>
            <a:srgbClr val="3366FF"/>
          </a:solidFill>
          <a:ln w="936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4" name="Rectangle 30"/>
          <p:cNvSpPr>
            <a:spLocks noChangeArrowheads="1"/>
          </p:cNvSpPr>
          <p:nvPr/>
        </p:nvSpPr>
        <p:spPr bwMode="auto">
          <a:xfrm>
            <a:off x="7452320" y="2186036"/>
            <a:ext cx="1296144" cy="1125538"/>
          </a:xfrm>
          <a:prstGeom prst="rect">
            <a:avLst/>
          </a:prstGeom>
          <a:noFill/>
          <a:ln w="19080">
            <a:solidFill>
              <a:srgbClr val="3333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1" name="Oval 11"/>
          <p:cNvSpPr>
            <a:spLocks noChangeArrowheads="1"/>
          </p:cNvSpPr>
          <p:nvPr/>
        </p:nvSpPr>
        <p:spPr bwMode="auto">
          <a:xfrm>
            <a:off x="6444208" y="2919461"/>
            <a:ext cx="90488" cy="88900"/>
          </a:xfrm>
          <a:prstGeom prst="ellipse">
            <a:avLst/>
          </a:prstGeom>
          <a:solidFill>
            <a:srgbClr val="669900"/>
          </a:solidFill>
          <a:ln w="9360">
            <a:solidFill>
              <a:srgbClr val="66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2" name="Oval 11"/>
          <p:cNvSpPr>
            <a:spLocks noChangeArrowheads="1"/>
          </p:cNvSpPr>
          <p:nvPr/>
        </p:nvSpPr>
        <p:spPr bwMode="auto">
          <a:xfrm>
            <a:off x="6300192" y="2348880"/>
            <a:ext cx="90488" cy="88900"/>
          </a:xfrm>
          <a:prstGeom prst="ellipse">
            <a:avLst/>
          </a:prstGeom>
          <a:solidFill>
            <a:srgbClr val="669900"/>
          </a:solidFill>
          <a:ln w="9360">
            <a:solidFill>
              <a:srgbClr val="66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3" name="Oval 11"/>
          <p:cNvSpPr>
            <a:spLocks noChangeArrowheads="1"/>
          </p:cNvSpPr>
          <p:nvPr/>
        </p:nvSpPr>
        <p:spPr bwMode="auto">
          <a:xfrm>
            <a:off x="7001792" y="2564904"/>
            <a:ext cx="90488" cy="88900"/>
          </a:xfrm>
          <a:prstGeom prst="ellipse">
            <a:avLst/>
          </a:prstGeom>
          <a:solidFill>
            <a:srgbClr val="669900"/>
          </a:solidFill>
          <a:ln w="9360">
            <a:solidFill>
              <a:srgbClr val="66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4" name="Oval 11"/>
          <p:cNvSpPr>
            <a:spLocks noChangeArrowheads="1"/>
          </p:cNvSpPr>
          <p:nvPr/>
        </p:nvSpPr>
        <p:spPr bwMode="auto">
          <a:xfrm>
            <a:off x="6722789" y="2919461"/>
            <a:ext cx="90488" cy="88900"/>
          </a:xfrm>
          <a:prstGeom prst="ellipse">
            <a:avLst/>
          </a:prstGeom>
          <a:solidFill>
            <a:srgbClr val="669900"/>
          </a:solidFill>
          <a:ln w="9360">
            <a:solidFill>
              <a:srgbClr val="66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5" name="Oval 11"/>
          <p:cNvSpPr>
            <a:spLocks noChangeArrowheads="1"/>
          </p:cNvSpPr>
          <p:nvPr/>
        </p:nvSpPr>
        <p:spPr bwMode="auto">
          <a:xfrm>
            <a:off x="5076056" y="3124076"/>
            <a:ext cx="90488" cy="889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26" name="Oval 11"/>
          <p:cNvSpPr>
            <a:spLocks noChangeArrowheads="1"/>
          </p:cNvSpPr>
          <p:nvPr/>
        </p:nvSpPr>
        <p:spPr bwMode="auto">
          <a:xfrm>
            <a:off x="7793880" y="2348880"/>
            <a:ext cx="90488" cy="88900"/>
          </a:xfrm>
          <a:prstGeom prst="ellipse">
            <a:avLst/>
          </a:prstGeom>
          <a:solidFill>
            <a:srgbClr val="3366FF"/>
          </a:solidFill>
          <a:ln w="936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50" name="Gruppierung 149"/>
          <p:cNvGrpSpPr/>
          <p:nvPr/>
        </p:nvGrpSpPr>
        <p:grpSpPr>
          <a:xfrm>
            <a:off x="4427984" y="3527598"/>
            <a:ext cx="1296144" cy="1125538"/>
            <a:chOff x="4427984" y="3527598"/>
            <a:chExt cx="1296144" cy="1125538"/>
          </a:xfrm>
        </p:grpSpPr>
        <p:sp>
          <p:nvSpPr>
            <p:cNvPr id="88" name="Rectangle 30"/>
            <p:cNvSpPr>
              <a:spLocks noChangeArrowheads="1"/>
            </p:cNvSpPr>
            <p:nvPr/>
          </p:nvSpPr>
          <p:spPr bwMode="auto">
            <a:xfrm>
              <a:off x="4427984" y="3527598"/>
              <a:ext cx="1296144" cy="1125538"/>
            </a:xfrm>
            <a:prstGeom prst="rect">
              <a:avLst/>
            </a:prstGeom>
            <a:noFill/>
            <a:ln w="19080">
              <a:solidFill>
                <a:srgbClr val="3333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7" name="Oval 9"/>
            <p:cNvSpPr>
              <a:spLocks noChangeArrowheads="1"/>
            </p:cNvSpPr>
            <p:nvPr/>
          </p:nvSpPr>
          <p:spPr bwMode="auto">
            <a:xfrm>
              <a:off x="5148709" y="3613323"/>
              <a:ext cx="90487" cy="8890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8" name="Oval 10"/>
            <p:cNvSpPr>
              <a:spLocks noChangeArrowheads="1"/>
            </p:cNvSpPr>
            <p:nvPr/>
          </p:nvSpPr>
          <p:spPr bwMode="auto">
            <a:xfrm>
              <a:off x="4427984" y="4289598"/>
              <a:ext cx="90487" cy="8890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9" name="Oval 11"/>
            <p:cNvSpPr>
              <a:spLocks noChangeArrowheads="1"/>
            </p:cNvSpPr>
            <p:nvPr/>
          </p:nvSpPr>
          <p:spPr bwMode="auto">
            <a:xfrm>
              <a:off x="5058221" y="4108623"/>
              <a:ext cx="90488" cy="8890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0" name="Oval 16"/>
            <p:cNvSpPr>
              <a:spLocks noChangeArrowheads="1"/>
            </p:cNvSpPr>
            <p:nvPr/>
          </p:nvSpPr>
          <p:spPr bwMode="auto">
            <a:xfrm>
              <a:off x="5237609" y="4288011"/>
              <a:ext cx="90487" cy="8890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1" name="Rectangle 30"/>
            <p:cNvSpPr>
              <a:spLocks noChangeArrowheads="1"/>
            </p:cNvSpPr>
            <p:nvPr/>
          </p:nvSpPr>
          <p:spPr bwMode="auto">
            <a:xfrm>
              <a:off x="4427984" y="3527598"/>
              <a:ext cx="1296144" cy="1125538"/>
            </a:xfrm>
            <a:prstGeom prst="rect">
              <a:avLst/>
            </a:prstGeom>
            <a:noFill/>
            <a:ln w="19080">
              <a:solidFill>
                <a:srgbClr val="3333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2" name="Oval 11"/>
            <p:cNvSpPr>
              <a:spLocks noChangeArrowheads="1"/>
            </p:cNvSpPr>
            <p:nvPr/>
          </p:nvSpPr>
          <p:spPr bwMode="auto">
            <a:xfrm>
              <a:off x="4872856" y="4465638"/>
              <a:ext cx="90488" cy="8890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51" name="Gruppierung 150"/>
          <p:cNvGrpSpPr/>
          <p:nvPr/>
        </p:nvGrpSpPr>
        <p:grpSpPr>
          <a:xfrm>
            <a:off x="5940152" y="3527598"/>
            <a:ext cx="1296144" cy="1125538"/>
            <a:chOff x="5940152" y="3527598"/>
            <a:chExt cx="1296144" cy="1125538"/>
          </a:xfrm>
        </p:grpSpPr>
        <p:sp>
          <p:nvSpPr>
            <p:cNvPr id="134" name="Oval 9"/>
            <p:cNvSpPr>
              <a:spLocks noChangeArrowheads="1"/>
            </p:cNvSpPr>
            <p:nvPr/>
          </p:nvSpPr>
          <p:spPr bwMode="auto">
            <a:xfrm>
              <a:off x="6660877" y="3613323"/>
              <a:ext cx="90487" cy="88900"/>
            </a:xfrm>
            <a:prstGeom prst="ellipse">
              <a:avLst/>
            </a:prstGeom>
            <a:solidFill>
              <a:srgbClr val="669900"/>
            </a:solidFill>
            <a:ln w="9360">
              <a:solidFill>
                <a:srgbClr val="66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5" name="Oval 10"/>
            <p:cNvSpPr>
              <a:spLocks noChangeArrowheads="1"/>
            </p:cNvSpPr>
            <p:nvPr/>
          </p:nvSpPr>
          <p:spPr bwMode="auto">
            <a:xfrm>
              <a:off x="5940152" y="4289598"/>
              <a:ext cx="90487" cy="88900"/>
            </a:xfrm>
            <a:prstGeom prst="ellipse">
              <a:avLst/>
            </a:prstGeom>
            <a:solidFill>
              <a:srgbClr val="669900"/>
            </a:solidFill>
            <a:ln w="9360">
              <a:solidFill>
                <a:srgbClr val="66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6" name="Oval 11"/>
            <p:cNvSpPr>
              <a:spLocks noChangeArrowheads="1"/>
            </p:cNvSpPr>
            <p:nvPr/>
          </p:nvSpPr>
          <p:spPr bwMode="auto">
            <a:xfrm>
              <a:off x="6570389" y="4108623"/>
              <a:ext cx="90488" cy="88900"/>
            </a:xfrm>
            <a:prstGeom prst="ellipse">
              <a:avLst/>
            </a:prstGeom>
            <a:solidFill>
              <a:srgbClr val="669900"/>
            </a:solidFill>
            <a:ln w="9360">
              <a:solidFill>
                <a:srgbClr val="66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7" name="Oval 16"/>
            <p:cNvSpPr>
              <a:spLocks noChangeArrowheads="1"/>
            </p:cNvSpPr>
            <p:nvPr/>
          </p:nvSpPr>
          <p:spPr bwMode="auto">
            <a:xfrm>
              <a:off x="6749777" y="4288011"/>
              <a:ext cx="90487" cy="88900"/>
            </a:xfrm>
            <a:prstGeom prst="ellipse">
              <a:avLst/>
            </a:prstGeom>
            <a:solidFill>
              <a:srgbClr val="669900"/>
            </a:solidFill>
            <a:ln w="9360">
              <a:solidFill>
                <a:srgbClr val="66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8" name="Rectangle 30"/>
            <p:cNvSpPr>
              <a:spLocks noChangeArrowheads="1"/>
            </p:cNvSpPr>
            <p:nvPr/>
          </p:nvSpPr>
          <p:spPr bwMode="auto">
            <a:xfrm>
              <a:off x="5940152" y="3527598"/>
              <a:ext cx="1296144" cy="1125538"/>
            </a:xfrm>
            <a:prstGeom prst="rect">
              <a:avLst/>
            </a:prstGeom>
            <a:noFill/>
            <a:ln w="19080">
              <a:solidFill>
                <a:srgbClr val="3333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9" name="Oval 11"/>
            <p:cNvSpPr>
              <a:spLocks noChangeArrowheads="1"/>
            </p:cNvSpPr>
            <p:nvPr/>
          </p:nvSpPr>
          <p:spPr bwMode="auto">
            <a:xfrm>
              <a:off x="6444208" y="4261023"/>
              <a:ext cx="90488" cy="88900"/>
            </a:xfrm>
            <a:prstGeom prst="ellipse">
              <a:avLst/>
            </a:prstGeom>
            <a:solidFill>
              <a:srgbClr val="669900"/>
            </a:solidFill>
            <a:ln w="9360">
              <a:solidFill>
                <a:srgbClr val="66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0" name="Oval 11"/>
            <p:cNvSpPr>
              <a:spLocks noChangeArrowheads="1"/>
            </p:cNvSpPr>
            <p:nvPr/>
          </p:nvSpPr>
          <p:spPr bwMode="auto">
            <a:xfrm>
              <a:off x="6300192" y="3690442"/>
              <a:ext cx="90488" cy="88900"/>
            </a:xfrm>
            <a:prstGeom prst="ellipse">
              <a:avLst/>
            </a:prstGeom>
            <a:solidFill>
              <a:srgbClr val="669900"/>
            </a:solidFill>
            <a:ln w="9360">
              <a:solidFill>
                <a:srgbClr val="66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1" name="Oval 11"/>
            <p:cNvSpPr>
              <a:spLocks noChangeArrowheads="1"/>
            </p:cNvSpPr>
            <p:nvPr/>
          </p:nvSpPr>
          <p:spPr bwMode="auto">
            <a:xfrm>
              <a:off x="7001792" y="3906466"/>
              <a:ext cx="90488" cy="88900"/>
            </a:xfrm>
            <a:prstGeom prst="ellipse">
              <a:avLst/>
            </a:prstGeom>
            <a:solidFill>
              <a:srgbClr val="669900"/>
            </a:solidFill>
            <a:ln w="9360">
              <a:solidFill>
                <a:srgbClr val="66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2" name="Oval 11"/>
            <p:cNvSpPr>
              <a:spLocks noChangeArrowheads="1"/>
            </p:cNvSpPr>
            <p:nvPr/>
          </p:nvSpPr>
          <p:spPr bwMode="auto">
            <a:xfrm>
              <a:off x="6722789" y="4261023"/>
              <a:ext cx="90488" cy="88900"/>
            </a:xfrm>
            <a:prstGeom prst="ellipse">
              <a:avLst/>
            </a:prstGeom>
            <a:solidFill>
              <a:srgbClr val="669900"/>
            </a:solidFill>
            <a:ln w="9360">
              <a:solidFill>
                <a:srgbClr val="66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49" name="Gruppierung 148"/>
          <p:cNvGrpSpPr/>
          <p:nvPr/>
        </p:nvGrpSpPr>
        <p:grpSpPr>
          <a:xfrm>
            <a:off x="7434784" y="3527598"/>
            <a:ext cx="1313680" cy="1125538"/>
            <a:chOff x="7434784" y="3527598"/>
            <a:chExt cx="1313680" cy="1125538"/>
          </a:xfrm>
        </p:grpSpPr>
        <p:sp>
          <p:nvSpPr>
            <p:cNvPr id="143" name="Oval 9"/>
            <p:cNvSpPr>
              <a:spLocks noChangeArrowheads="1"/>
            </p:cNvSpPr>
            <p:nvPr/>
          </p:nvSpPr>
          <p:spPr bwMode="auto">
            <a:xfrm>
              <a:off x="8155509" y="3613323"/>
              <a:ext cx="90487" cy="88900"/>
            </a:xfrm>
            <a:prstGeom prst="ellipse">
              <a:avLst/>
            </a:prstGeom>
            <a:solidFill>
              <a:srgbClr val="3366FF"/>
            </a:solidFill>
            <a:ln w="9360">
              <a:solidFill>
                <a:srgbClr val="33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4" name="Oval 10"/>
            <p:cNvSpPr>
              <a:spLocks noChangeArrowheads="1"/>
            </p:cNvSpPr>
            <p:nvPr/>
          </p:nvSpPr>
          <p:spPr bwMode="auto">
            <a:xfrm>
              <a:off x="7434784" y="4289598"/>
              <a:ext cx="90487" cy="88900"/>
            </a:xfrm>
            <a:prstGeom prst="ellipse">
              <a:avLst/>
            </a:prstGeom>
            <a:solidFill>
              <a:srgbClr val="3366FF"/>
            </a:solidFill>
            <a:ln w="9360">
              <a:solidFill>
                <a:srgbClr val="33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5" name="Oval 11"/>
            <p:cNvSpPr>
              <a:spLocks noChangeArrowheads="1"/>
            </p:cNvSpPr>
            <p:nvPr/>
          </p:nvSpPr>
          <p:spPr bwMode="auto">
            <a:xfrm>
              <a:off x="8065021" y="4108623"/>
              <a:ext cx="90488" cy="88900"/>
            </a:xfrm>
            <a:prstGeom prst="ellipse">
              <a:avLst/>
            </a:prstGeom>
            <a:solidFill>
              <a:srgbClr val="3366FF"/>
            </a:solidFill>
            <a:ln w="9360">
              <a:solidFill>
                <a:srgbClr val="33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6" name="Oval 16"/>
            <p:cNvSpPr>
              <a:spLocks noChangeArrowheads="1"/>
            </p:cNvSpPr>
            <p:nvPr/>
          </p:nvSpPr>
          <p:spPr bwMode="auto">
            <a:xfrm>
              <a:off x="8244409" y="4288011"/>
              <a:ext cx="90487" cy="88900"/>
            </a:xfrm>
            <a:prstGeom prst="ellipse">
              <a:avLst/>
            </a:prstGeom>
            <a:solidFill>
              <a:srgbClr val="3366FF"/>
            </a:solidFill>
            <a:ln w="9360">
              <a:solidFill>
                <a:srgbClr val="33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7" name="Rectangle 30"/>
            <p:cNvSpPr>
              <a:spLocks noChangeArrowheads="1"/>
            </p:cNvSpPr>
            <p:nvPr/>
          </p:nvSpPr>
          <p:spPr bwMode="auto">
            <a:xfrm>
              <a:off x="7452320" y="3527598"/>
              <a:ext cx="1296144" cy="1125538"/>
            </a:xfrm>
            <a:prstGeom prst="rect">
              <a:avLst/>
            </a:prstGeom>
            <a:noFill/>
            <a:ln w="19080">
              <a:solidFill>
                <a:srgbClr val="3333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8" name="Oval 11"/>
            <p:cNvSpPr>
              <a:spLocks noChangeArrowheads="1"/>
            </p:cNvSpPr>
            <p:nvPr/>
          </p:nvSpPr>
          <p:spPr bwMode="auto">
            <a:xfrm>
              <a:off x="7505848" y="3690442"/>
              <a:ext cx="90488" cy="88900"/>
            </a:xfrm>
            <a:prstGeom prst="ellipse">
              <a:avLst/>
            </a:prstGeom>
            <a:solidFill>
              <a:srgbClr val="3366FF"/>
            </a:solidFill>
            <a:ln w="9360">
              <a:solidFill>
                <a:srgbClr val="33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D24CC-4B8F-43CE-B0E6-0AEB73AD6BFA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21282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ruppierung 176"/>
          <p:cNvGrpSpPr/>
          <p:nvPr/>
        </p:nvGrpSpPr>
        <p:grpSpPr>
          <a:xfrm>
            <a:off x="5940152" y="4823742"/>
            <a:ext cx="1296144" cy="1125538"/>
            <a:chOff x="5940152" y="4823742"/>
            <a:chExt cx="1296144" cy="1125538"/>
          </a:xfrm>
        </p:grpSpPr>
        <p:sp>
          <p:nvSpPr>
            <p:cNvPr id="153" name="Rectangle 30"/>
            <p:cNvSpPr>
              <a:spLocks noChangeArrowheads="1"/>
            </p:cNvSpPr>
            <p:nvPr/>
          </p:nvSpPr>
          <p:spPr bwMode="auto">
            <a:xfrm>
              <a:off x="5940152" y="4823742"/>
              <a:ext cx="1296144" cy="1125538"/>
            </a:xfrm>
            <a:prstGeom prst="rect">
              <a:avLst/>
            </a:prstGeom>
            <a:noFill/>
            <a:ln w="19080">
              <a:solidFill>
                <a:srgbClr val="3333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4" name="Oval 9"/>
            <p:cNvSpPr>
              <a:spLocks noChangeArrowheads="1"/>
            </p:cNvSpPr>
            <p:nvPr/>
          </p:nvSpPr>
          <p:spPr bwMode="auto">
            <a:xfrm>
              <a:off x="6660877" y="4909467"/>
              <a:ext cx="90487" cy="88900"/>
            </a:xfrm>
            <a:prstGeom prst="ellipse">
              <a:avLst/>
            </a:prstGeom>
            <a:solidFill>
              <a:srgbClr val="FF0000"/>
            </a:solidFill>
            <a:ln w="57150" cmpd="sng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5" name="Oval 10"/>
            <p:cNvSpPr>
              <a:spLocks noChangeArrowheads="1"/>
            </p:cNvSpPr>
            <p:nvPr/>
          </p:nvSpPr>
          <p:spPr bwMode="auto">
            <a:xfrm>
              <a:off x="5940152" y="5585742"/>
              <a:ext cx="90487" cy="88900"/>
            </a:xfrm>
            <a:prstGeom prst="ellipse">
              <a:avLst/>
            </a:prstGeom>
            <a:solidFill>
              <a:srgbClr val="FF0000"/>
            </a:solidFill>
            <a:ln w="57150" cmpd="sng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6" name="Oval 11"/>
            <p:cNvSpPr>
              <a:spLocks noChangeArrowheads="1"/>
            </p:cNvSpPr>
            <p:nvPr/>
          </p:nvSpPr>
          <p:spPr bwMode="auto">
            <a:xfrm>
              <a:off x="6570389" y="5404767"/>
              <a:ext cx="90488" cy="88900"/>
            </a:xfrm>
            <a:prstGeom prst="ellipse">
              <a:avLst/>
            </a:prstGeom>
            <a:solidFill>
              <a:srgbClr val="FF0000"/>
            </a:solidFill>
            <a:ln w="57150" cmpd="sng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7" name="Oval 16"/>
            <p:cNvSpPr>
              <a:spLocks noChangeArrowheads="1"/>
            </p:cNvSpPr>
            <p:nvPr/>
          </p:nvSpPr>
          <p:spPr bwMode="auto">
            <a:xfrm>
              <a:off x="6749777" y="5584155"/>
              <a:ext cx="90487" cy="88900"/>
            </a:xfrm>
            <a:prstGeom prst="ellipse">
              <a:avLst/>
            </a:prstGeom>
            <a:solidFill>
              <a:srgbClr val="FF0000"/>
            </a:solidFill>
            <a:ln w="57150" cmpd="sng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8" name="Rectangle 30"/>
            <p:cNvSpPr>
              <a:spLocks noChangeArrowheads="1"/>
            </p:cNvSpPr>
            <p:nvPr/>
          </p:nvSpPr>
          <p:spPr bwMode="auto">
            <a:xfrm>
              <a:off x="5940152" y="4823742"/>
              <a:ext cx="1296144" cy="1125538"/>
            </a:xfrm>
            <a:prstGeom prst="rect">
              <a:avLst/>
            </a:prstGeom>
            <a:noFill/>
            <a:ln w="19080">
              <a:solidFill>
                <a:srgbClr val="3333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9" name="Oval 11"/>
            <p:cNvSpPr>
              <a:spLocks noChangeArrowheads="1"/>
            </p:cNvSpPr>
            <p:nvPr/>
          </p:nvSpPr>
          <p:spPr bwMode="auto">
            <a:xfrm>
              <a:off x="6385024" y="5761782"/>
              <a:ext cx="90488" cy="88900"/>
            </a:xfrm>
            <a:prstGeom prst="ellipse">
              <a:avLst/>
            </a:prstGeom>
            <a:solidFill>
              <a:srgbClr val="FF0000"/>
            </a:solidFill>
            <a:ln w="57150" cmpd="sng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pic>
        <p:nvPicPr>
          <p:cNvPr id="66" name="Bild 65" descr="test.map.png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00FF12">
                <a:tint val="45000"/>
                <a:satMod val="400000"/>
              </a:srgbClr>
            </a:duotone>
          </a:blip>
          <a:srcRect l="9138" t="58732" r="46897" b="6341"/>
          <a:stretch>
            <a:fillRect/>
          </a:stretch>
        </p:blipFill>
        <p:spPr>
          <a:xfrm>
            <a:off x="5940152" y="908720"/>
            <a:ext cx="1296144" cy="1152128"/>
          </a:xfrm>
          <a:prstGeom prst="rect">
            <a:avLst/>
          </a:prstGeom>
        </p:spPr>
      </p:pic>
      <p:pic>
        <p:nvPicPr>
          <p:cNvPr id="67" name="Bild 66" descr="test.map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9138" t="58732" r="46897" b="6341"/>
          <a:stretch>
            <a:fillRect/>
          </a:stretch>
        </p:blipFill>
        <p:spPr>
          <a:xfrm>
            <a:off x="7452320" y="908720"/>
            <a:ext cx="1296144" cy="1152128"/>
          </a:xfrm>
          <a:prstGeom prst="rect">
            <a:avLst/>
          </a:prstGeom>
        </p:spPr>
      </p:pic>
      <p:pic>
        <p:nvPicPr>
          <p:cNvPr id="62" name="Bild 61" descr="test.map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9138" t="58732" r="46897" b="6341"/>
          <a:stretch>
            <a:fillRect/>
          </a:stretch>
        </p:blipFill>
        <p:spPr>
          <a:xfrm>
            <a:off x="4427984" y="908720"/>
            <a:ext cx="1296144" cy="115212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LFQ – Analysis </a:t>
            </a:r>
            <a:r>
              <a:rPr lang="de-DE" dirty="0" err="1" smtClean="0"/>
              <a:t>Strategy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2400" y="990600"/>
            <a:ext cx="4635624" cy="541020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30000"/>
              </a:lnSpc>
              <a:buFont typeface="+mj-lt"/>
              <a:buAutoNum type="arabicPeriod"/>
            </a:pPr>
            <a:r>
              <a:rPr lang="de-DE" sz="2400" b="1" dirty="0" smtClean="0">
                <a:solidFill>
                  <a:srgbClr val="A51E37"/>
                </a:solidFill>
              </a:rPr>
              <a:t>Find</a:t>
            </a:r>
            <a:r>
              <a:rPr lang="de-DE" sz="2400" dirty="0" smtClean="0">
                <a:solidFill>
                  <a:srgbClr val="A51E37"/>
                </a:solidFill>
              </a:rPr>
              <a:t> </a:t>
            </a:r>
            <a:r>
              <a:rPr lang="de-DE" sz="2400" dirty="0" err="1" smtClean="0"/>
              <a:t>features</a:t>
            </a:r>
            <a:r>
              <a:rPr lang="de-DE" sz="2400" dirty="0" smtClean="0"/>
              <a:t> in all </a:t>
            </a:r>
            <a:r>
              <a:rPr lang="de-DE" sz="2400" dirty="0" err="1" smtClean="0"/>
              <a:t>maps</a:t>
            </a:r>
            <a:endParaRPr lang="de-DE" sz="2400" dirty="0" smtClean="0"/>
          </a:p>
          <a:p>
            <a:pPr marL="514350" indent="-514350">
              <a:lnSpc>
                <a:spcPct val="130000"/>
              </a:lnSpc>
              <a:buFont typeface="+mj-lt"/>
              <a:buAutoNum type="arabicPeriod"/>
            </a:pPr>
            <a:r>
              <a:rPr lang="de-DE" sz="2400" b="1" dirty="0" err="1" smtClean="0">
                <a:solidFill>
                  <a:srgbClr val="A51E37"/>
                </a:solidFill>
              </a:rPr>
              <a:t>Align</a:t>
            </a:r>
            <a:r>
              <a:rPr lang="de-DE" sz="2400" dirty="0" smtClean="0">
                <a:solidFill>
                  <a:srgbClr val="A51E37"/>
                </a:solidFill>
              </a:rPr>
              <a:t> </a:t>
            </a:r>
            <a:r>
              <a:rPr lang="de-DE" sz="2400" dirty="0" err="1" smtClean="0"/>
              <a:t>maps</a:t>
            </a:r>
            <a:r>
              <a:rPr lang="de-DE" sz="2400" dirty="0" smtClean="0"/>
              <a:t> </a:t>
            </a:r>
          </a:p>
          <a:p>
            <a:pPr marL="514350" indent="-514350">
              <a:lnSpc>
                <a:spcPct val="130000"/>
              </a:lnSpc>
              <a:buFont typeface="+mj-lt"/>
              <a:buAutoNum type="arabicPeriod"/>
            </a:pPr>
            <a:r>
              <a:rPr lang="de-DE" sz="2400" b="1" dirty="0" smtClean="0">
                <a:solidFill>
                  <a:srgbClr val="A51E37"/>
                </a:solidFill>
              </a:rPr>
              <a:t>Link</a:t>
            </a:r>
            <a:r>
              <a:rPr lang="de-DE" sz="2400" dirty="0" smtClean="0">
                <a:solidFill>
                  <a:srgbClr val="A51E37"/>
                </a:solidFill>
              </a:rPr>
              <a:t> </a:t>
            </a:r>
            <a:r>
              <a:rPr lang="de-DE" sz="2400" dirty="0" err="1" smtClean="0"/>
              <a:t>corresponding</a:t>
            </a:r>
            <a:r>
              <a:rPr lang="de-DE" sz="2400" dirty="0" smtClean="0"/>
              <a:t> </a:t>
            </a:r>
            <a:r>
              <a:rPr lang="de-DE" sz="2400" dirty="0" err="1" smtClean="0"/>
              <a:t>features</a:t>
            </a:r>
            <a:endParaRPr lang="de-DE" sz="2400" dirty="0" smtClean="0"/>
          </a:p>
        </p:txBody>
      </p:sp>
      <p:sp>
        <p:nvSpPr>
          <p:cNvPr id="35" name="Oval 9"/>
          <p:cNvSpPr>
            <a:spLocks noChangeArrowheads="1"/>
          </p:cNvSpPr>
          <p:nvPr/>
        </p:nvSpPr>
        <p:spPr bwMode="auto">
          <a:xfrm>
            <a:off x="5351909" y="2271761"/>
            <a:ext cx="90487" cy="889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6" name="Oval 10"/>
          <p:cNvSpPr>
            <a:spLocks noChangeArrowheads="1"/>
          </p:cNvSpPr>
          <p:nvPr/>
        </p:nvSpPr>
        <p:spPr bwMode="auto">
          <a:xfrm>
            <a:off x="4631184" y="2948036"/>
            <a:ext cx="90487" cy="889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7" name="Oval 11"/>
          <p:cNvSpPr>
            <a:spLocks noChangeArrowheads="1"/>
          </p:cNvSpPr>
          <p:nvPr/>
        </p:nvSpPr>
        <p:spPr bwMode="auto">
          <a:xfrm>
            <a:off x="5261421" y="2767061"/>
            <a:ext cx="90488" cy="889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2" name="Oval 16"/>
          <p:cNvSpPr>
            <a:spLocks noChangeArrowheads="1"/>
          </p:cNvSpPr>
          <p:nvPr/>
        </p:nvSpPr>
        <p:spPr bwMode="auto">
          <a:xfrm>
            <a:off x="5440809" y="2946449"/>
            <a:ext cx="90487" cy="889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53" name="Rectangle 30"/>
          <p:cNvSpPr>
            <a:spLocks noChangeArrowheads="1"/>
          </p:cNvSpPr>
          <p:nvPr/>
        </p:nvSpPr>
        <p:spPr bwMode="auto">
          <a:xfrm>
            <a:off x="4427984" y="2186036"/>
            <a:ext cx="1296144" cy="1125538"/>
          </a:xfrm>
          <a:prstGeom prst="rect">
            <a:avLst/>
          </a:prstGeom>
          <a:noFill/>
          <a:ln w="19080">
            <a:solidFill>
              <a:srgbClr val="3333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0" name="Rectangle 30"/>
          <p:cNvSpPr>
            <a:spLocks noChangeArrowheads="1"/>
          </p:cNvSpPr>
          <p:nvPr/>
        </p:nvSpPr>
        <p:spPr bwMode="auto">
          <a:xfrm>
            <a:off x="4427984" y="908720"/>
            <a:ext cx="1296144" cy="1125538"/>
          </a:xfrm>
          <a:prstGeom prst="rect">
            <a:avLst/>
          </a:prstGeom>
          <a:noFill/>
          <a:ln w="19080">
            <a:solidFill>
              <a:srgbClr val="3333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4" name="Rectangle 30"/>
          <p:cNvSpPr>
            <a:spLocks noChangeArrowheads="1"/>
          </p:cNvSpPr>
          <p:nvPr/>
        </p:nvSpPr>
        <p:spPr bwMode="auto">
          <a:xfrm>
            <a:off x="5940152" y="908720"/>
            <a:ext cx="1296144" cy="1125538"/>
          </a:xfrm>
          <a:prstGeom prst="rect">
            <a:avLst/>
          </a:prstGeom>
          <a:noFill/>
          <a:ln w="19080">
            <a:solidFill>
              <a:srgbClr val="3333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5" name="Rectangle 30"/>
          <p:cNvSpPr>
            <a:spLocks noChangeArrowheads="1"/>
          </p:cNvSpPr>
          <p:nvPr/>
        </p:nvSpPr>
        <p:spPr bwMode="auto">
          <a:xfrm>
            <a:off x="7452320" y="908720"/>
            <a:ext cx="1296144" cy="1125538"/>
          </a:xfrm>
          <a:prstGeom prst="rect">
            <a:avLst/>
          </a:prstGeom>
          <a:noFill/>
          <a:ln w="19080">
            <a:solidFill>
              <a:srgbClr val="3333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8" name="Oval 9"/>
          <p:cNvSpPr>
            <a:spLocks noChangeArrowheads="1"/>
          </p:cNvSpPr>
          <p:nvPr/>
        </p:nvSpPr>
        <p:spPr bwMode="auto">
          <a:xfrm>
            <a:off x="6660877" y="2271761"/>
            <a:ext cx="90487" cy="88900"/>
          </a:xfrm>
          <a:prstGeom prst="ellipse">
            <a:avLst/>
          </a:prstGeom>
          <a:solidFill>
            <a:srgbClr val="669900"/>
          </a:solidFill>
          <a:ln w="9360">
            <a:solidFill>
              <a:srgbClr val="66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9" name="Oval 10"/>
          <p:cNvSpPr>
            <a:spLocks noChangeArrowheads="1"/>
          </p:cNvSpPr>
          <p:nvPr/>
        </p:nvSpPr>
        <p:spPr bwMode="auto">
          <a:xfrm>
            <a:off x="5940152" y="2948036"/>
            <a:ext cx="90487" cy="88900"/>
          </a:xfrm>
          <a:prstGeom prst="ellipse">
            <a:avLst/>
          </a:prstGeom>
          <a:solidFill>
            <a:srgbClr val="669900"/>
          </a:solidFill>
          <a:ln w="9360">
            <a:solidFill>
              <a:srgbClr val="66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0" name="Oval 11"/>
          <p:cNvSpPr>
            <a:spLocks noChangeArrowheads="1"/>
          </p:cNvSpPr>
          <p:nvPr/>
        </p:nvSpPr>
        <p:spPr bwMode="auto">
          <a:xfrm>
            <a:off x="6570389" y="2767061"/>
            <a:ext cx="90488" cy="88900"/>
          </a:xfrm>
          <a:prstGeom prst="ellipse">
            <a:avLst/>
          </a:prstGeom>
          <a:solidFill>
            <a:srgbClr val="669900"/>
          </a:solidFill>
          <a:ln w="9360">
            <a:solidFill>
              <a:srgbClr val="66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1" name="Oval 16"/>
          <p:cNvSpPr>
            <a:spLocks noChangeArrowheads="1"/>
          </p:cNvSpPr>
          <p:nvPr/>
        </p:nvSpPr>
        <p:spPr bwMode="auto">
          <a:xfrm>
            <a:off x="6749777" y="2946449"/>
            <a:ext cx="90487" cy="88900"/>
          </a:xfrm>
          <a:prstGeom prst="ellipse">
            <a:avLst/>
          </a:prstGeom>
          <a:solidFill>
            <a:srgbClr val="669900"/>
          </a:solidFill>
          <a:ln w="9360">
            <a:solidFill>
              <a:srgbClr val="66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2" name="Rectangle 30"/>
          <p:cNvSpPr>
            <a:spLocks noChangeArrowheads="1"/>
          </p:cNvSpPr>
          <p:nvPr/>
        </p:nvSpPr>
        <p:spPr bwMode="auto">
          <a:xfrm>
            <a:off x="5940152" y="2186036"/>
            <a:ext cx="1296144" cy="1125538"/>
          </a:xfrm>
          <a:prstGeom prst="rect">
            <a:avLst/>
          </a:prstGeom>
          <a:noFill/>
          <a:ln w="19080">
            <a:solidFill>
              <a:srgbClr val="3333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0" name="Oval 9"/>
          <p:cNvSpPr>
            <a:spLocks noChangeArrowheads="1"/>
          </p:cNvSpPr>
          <p:nvPr/>
        </p:nvSpPr>
        <p:spPr bwMode="auto">
          <a:xfrm>
            <a:off x="8497069" y="2271761"/>
            <a:ext cx="90487" cy="88900"/>
          </a:xfrm>
          <a:prstGeom prst="ellipse">
            <a:avLst/>
          </a:prstGeom>
          <a:solidFill>
            <a:srgbClr val="3366FF"/>
          </a:solidFill>
          <a:ln w="936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1" name="Oval 10"/>
          <p:cNvSpPr>
            <a:spLocks noChangeArrowheads="1"/>
          </p:cNvSpPr>
          <p:nvPr/>
        </p:nvSpPr>
        <p:spPr bwMode="auto">
          <a:xfrm>
            <a:off x="7776344" y="2948036"/>
            <a:ext cx="90487" cy="88900"/>
          </a:xfrm>
          <a:prstGeom prst="ellipse">
            <a:avLst/>
          </a:prstGeom>
          <a:solidFill>
            <a:srgbClr val="3366FF"/>
          </a:solidFill>
          <a:ln w="936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2" name="Oval 11"/>
          <p:cNvSpPr>
            <a:spLocks noChangeArrowheads="1"/>
          </p:cNvSpPr>
          <p:nvPr/>
        </p:nvSpPr>
        <p:spPr bwMode="auto">
          <a:xfrm>
            <a:off x="8406581" y="2767061"/>
            <a:ext cx="90488" cy="88900"/>
          </a:xfrm>
          <a:prstGeom prst="ellipse">
            <a:avLst/>
          </a:prstGeom>
          <a:solidFill>
            <a:srgbClr val="3366FF"/>
          </a:solidFill>
          <a:ln w="936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3" name="Oval 16"/>
          <p:cNvSpPr>
            <a:spLocks noChangeArrowheads="1"/>
          </p:cNvSpPr>
          <p:nvPr/>
        </p:nvSpPr>
        <p:spPr bwMode="auto">
          <a:xfrm>
            <a:off x="8585969" y="2946449"/>
            <a:ext cx="90487" cy="88900"/>
          </a:xfrm>
          <a:prstGeom prst="ellipse">
            <a:avLst/>
          </a:prstGeom>
          <a:solidFill>
            <a:srgbClr val="3366FF"/>
          </a:solidFill>
          <a:ln w="936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4" name="Rectangle 30"/>
          <p:cNvSpPr>
            <a:spLocks noChangeArrowheads="1"/>
          </p:cNvSpPr>
          <p:nvPr/>
        </p:nvSpPr>
        <p:spPr bwMode="auto">
          <a:xfrm>
            <a:off x="7452320" y="2186036"/>
            <a:ext cx="1296144" cy="1125538"/>
          </a:xfrm>
          <a:prstGeom prst="rect">
            <a:avLst/>
          </a:prstGeom>
          <a:noFill/>
          <a:ln w="19080">
            <a:solidFill>
              <a:srgbClr val="3333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1" name="Oval 11"/>
          <p:cNvSpPr>
            <a:spLocks noChangeArrowheads="1"/>
          </p:cNvSpPr>
          <p:nvPr/>
        </p:nvSpPr>
        <p:spPr bwMode="auto">
          <a:xfrm>
            <a:off x="6444208" y="2919461"/>
            <a:ext cx="90488" cy="88900"/>
          </a:xfrm>
          <a:prstGeom prst="ellipse">
            <a:avLst/>
          </a:prstGeom>
          <a:solidFill>
            <a:srgbClr val="669900"/>
          </a:solidFill>
          <a:ln w="9360">
            <a:solidFill>
              <a:srgbClr val="66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2" name="Oval 11"/>
          <p:cNvSpPr>
            <a:spLocks noChangeArrowheads="1"/>
          </p:cNvSpPr>
          <p:nvPr/>
        </p:nvSpPr>
        <p:spPr bwMode="auto">
          <a:xfrm>
            <a:off x="6300192" y="2348880"/>
            <a:ext cx="90488" cy="88900"/>
          </a:xfrm>
          <a:prstGeom prst="ellipse">
            <a:avLst/>
          </a:prstGeom>
          <a:solidFill>
            <a:srgbClr val="669900"/>
          </a:solidFill>
          <a:ln w="9360">
            <a:solidFill>
              <a:srgbClr val="66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3" name="Oval 11"/>
          <p:cNvSpPr>
            <a:spLocks noChangeArrowheads="1"/>
          </p:cNvSpPr>
          <p:nvPr/>
        </p:nvSpPr>
        <p:spPr bwMode="auto">
          <a:xfrm>
            <a:off x="7001792" y="2564904"/>
            <a:ext cx="90488" cy="88900"/>
          </a:xfrm>
          <a:prstGeom prst="ellipse">
            <a:avLst/>
          </a:prstGeom>
          <a:solidFill>
            <a:srgbClr val="669900"/>
          </a:solidFill>
          <a:ln w="9360">
            <a:solidFill>
              <a:srgbClr val="66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4" name="Oval 11"/>
          <p:cNvSpPr>
            <a:spLocks noChangeArrowheads="1"/>
          </p:cNvSpPr>
          <p:nvPr/>
        </p:nvSpPr>
        <p:spPr bwMode="auto">
          <a:xfrm>
            <a:off x="6722789" y="2919461"/>
            <a:ext cx="90488" cy="88900"/>
          </a:xfrm>
          <a:prstGeom prst="ellipse">
            <a:avLst/>
          </a:prstGeom>
          <a:solidFill>
            <a:srgbClr val="669900"/>
          </a:solidFill>
          <a:ln w="9360">
            <a:solidFill>
              <a:srgbClr val="66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5" name="Oval 11"/>
          <p:cNvSpPr>
            <a:spLocks noChangeArrowheads="1"/>
          </p:cNvSpPr>
          <p:nvPr/>
        </p:nvSpPr>
        <p:spPr bwMode="auto">
          <a:xfrm>
            <a:off x="5076056" y="3124076"/>
            <a:ext cx="90488" cy="889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26" name="Oval 11"/>
          <p:cNvSpPr>
            <a:spLocks noChangeArrowheads="1"/>
          </p:cNvSpPr>
          <p:nvPr/>
        </p:nvSpPr>
        <p:spPr bwMode="auto">
          <a:xfrm>
            <a:off x="7793880" y="2348880"/>
            <a:ext cx="90488" cy="88900"/>
          </a:xfrm>
          <a:prstGeom prst="ellipse">
            <a:avLst/>
          </a:prstGeom>
          <a:solidFill>
            <a:srgbClr val="3366FF"/>
          </a:solidFill>
          <a:ln w="936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50" name="Gruppierung 149"/>
          <p:cNvGrpSpPr/>
          <p:nvPr/>
        </p:nvGrpSpPr>
        <p:grpSpPr>
          <a:xfrm>
            <a:off x="4427984" y="3527598"/>
            <a:ext cx="1296144" cy="1125538"/>
            <a:chOff x="4427984" y="3527598"/>
            <a:chExt cx="1296144" cy="1125538"/>
          </a:xfrm>
        </p:grpSpPr>
        <p:sp>
          <p:nvSpPr>
            <p:cNvPr id="88" name="Rectangle 30"/>
            <p:cNvSpPr>
              <a:spLocks noChangeArrowheads="1"/>
            </p:cNvSpPr>
            <p:nvPr/>
          </p:nvSpPr>
          <p:spPr bwMode="auto">
            <a:xfrm>
              <a:off x="4427984" y="3527598"/>
              <a:ext cx="1296144" cy="1125538"/>
            </a:xfrm>
            <a:prstGeom prst="rect">
              <a:avLst/>
            </a:prstGeom>
            <a:noFill/>
            <a:ln w="19080">
              <a:solidFill>
                <a:srgbClr val="3333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7" name="Oval 9"/>
            <p:cNvSpPr>
              <a:spLocks noChangeArrowheads="1"/>
            </p:cNvSpPr>
            <p:nvPr/>
          </p:nvSpPr>
          <p:spPr bwMode="auto">
            <a:xfrm>
              <a:off x="5148709" y="3613323"/>
              <a:ext cx="90487" cy="8890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8" name="Oval 10"/>
            <p:cNvSpPr>
              <a:spLocks noChangeArrowheads="1"/>
            </p:cNvSpPr>
            <p:nvPr/>
          </p:nvSpPr>
          <p:spPr bwMode="auto">
            <a:xfrm>
              <a:off x="4427984" y="4289598"/>
              <a:ext cx="90487" cy="8890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9" name="Oval 11"/>
            <p:cNvSpPr>
              <a:spLocks noChangeArrowheads="1"/>
            </p:cNvSpPr>
            <p:nvPr/>
          </p:nvSpPr>
          <p:spPr bwMode="auto">
            <a:xfrm>
              <a:off x="5058221" y="4108623"/>
              <a:ext cx="90488" cy="8890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0" name="Oval 16"/>
            <p:cNvSpPr>
              <a:spLocks noChangeArrowheads="1"/>
            </p:cNvSpPr>
            <p:nvPr/>
          </p:nvSpPr>
          <p:spPr bwMode="auto">
            <a:xfrm>
              <a:off x="5237609" y="4288011"/>
              <a:ext cx="90487" cy="8890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1" name="Rectangle 30"/>
            <p:cNvSpPr>
              <a:spLocks noChangeArrowheads="1"/>
            </p:cNvSpPr>
            <p:nvPr/>
          </p:nvSpPr>
          <p:spPr bwMode="auto">
            <a:xfrm>
              <a:off x="4427984" y="3527598"/>
              <a:ext cx="1296144" cy="1125538"/>
            </a:xfrm>
            <a:prstGeom prst="rect">
              <a:avLst/>
            </a:prstGeom>
            <a:noFill/>
            <a:ln w="19080">
              <a:solidFill>
                <a:srgbClr val="3333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2" name="Oval 11"/>
            <p:cNvSpPr>
              <a:spLocks noChangeArrowheads="1"/>
            </p:cNvSpPr>
            <p:nvPr/>
          </p:nvSpPr>
          <p:spPr bwMode="auto">
            <a:xfrm>
              <a:off x="4872856" y="4465638"/>
              <a:ext cx="90488" cy="8890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51" name="Gruppierung 150"/>
          <p:cNvGrpSpPr/>
          <p:nvPr/>
        </p:nvGrpSpPr>
        <p:grpSpPr>
          <a:xfrm>
            <a:off x="5940152" y="3527598"/>
            <a:ext cx="1296144" cy="1125538"/>
            <a:chOff x="5940152" y="3527598"/>
            <a:chExt cx="1296144" cy="1125538"/>
          </a:xfrm>
        </p:grpSpPr>
        <p:sp>
          <p:nvSpPr>
            <p:cNvPr id="134" name="Oval 9"/>
            <p:cNvSpPr>
              <a:spLocks noChangeArrowheads="1"/>
            </p:cNvSpPr>
            <p:nvPr/>
          </p:nvSpPr>
          <p:spPr bwMode="auto">
            <a:xfrm>
              <a:off x="6660877" y="3613323"/>
              <a:ext cx="90487" cy="88900"/>
            </a:xfrm>
            <a:prstGeom prst="ellipse">
              <a:avLst/>
            </a:prstGeom>
            <a:solidFill>
              <a:srgbClr val="669900"/>
            </a:solidFill>
            <a:ln w="9360">
              <a:solidFill>
                <a:srgbClr val="66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5" name="Oval 10"/>
            <p:cNvSpPr>
              <a:spLocks noChangeArrowheads="1"/>
            </p:cNvSpPr>
            <p:nvPr/>
          </p:nvSpPr>
          <p:spPr bwMode="auto">
            <a:xfrm>
              <a:off x="5940152" y="4289598"/>
              <a:ext cx="90487" cy="88900"/>
            </a:xfrm>
            <a:prstGeom prst="ellipse">
              <a:avLst/>
            </a:prstGeom>
            <a:solidFill>
              <a:srgbClr val="669900"/>
            </a:solidFill>
            <a:ln w="9360">
              <a:solidFill>
                <a:srgbClr val="66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6" name="Oval 11"/>
            <p:cNvSpPr>
              <a:spLocks noChangeArrowheads="1"/>
            </p:cNvSpPr>
            <p:nvPr/>
          </p:nvSpPr>
          <p:spPr bwMode="auto">
            <a:xfrm>
              <a:off x="6570389" y="4108623"/>
              <a:ext cx="90488" cy="88900"/>
            </a:xfrm>
            <a:prstGeom prst="ellipse">
              <a:avLst/>
            </a:prstGeom>
            <a:solidFill>
              <a:srgbClr val="669900"/>
            </a:solidFill>
            <a:ln w="9360">
              <a:solidFill>
                <a:srgbClr val="66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7" name="Oval 16"/>
            <p:cNvSpPr>
              <a:spLocks noChangeArrowheads="1"/>
            </p:cNvSpPr>
            <p:nvPr/>
          </p:nvSpPr>
          <p:spPr bwMode="auto">
            <a:xfrm>
              <a:off x="6749777" y="4288011"/>
              <a:ext cx="90487" cy="88900"/>
            </a:xfrm>
            <a:prstGeom prst="ellipse">
              <a:avLst/>
            </a:prstGeom>
            <a:solidFill>
              <a:srgbClr val="669900"/>
            </a:solidFill>
            <a:ln w="9360">
              <a:solidFill>
                <a:srgbClr val="66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8" name="Rectangle 30"/>
            <p:cNvSpPr>
              <a:spLocks noChangeArrowheads="1"/>
            </p:cNvSpPr>
            <p:nvPr/>
          </p:nvSpPr>
          <p:spPr bwMode="auto">
            <a:xfrm>
              <a:off x="5940152" y="3527598"/>
              <a:ext cx="1296144" cy="1125538"/>
            </a:xfrm>
            <a:prstGeom prst="rect">
              <a:avLst/>
            </a:prstGeom>
            <a:noFill/>
            <a:ln w="19080">
              <a:solidFill>
                <a:srgbClr val="3333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9" name="Oval 11"/>
            <p:cNvSpPr>
              <a:spLocks noChangeArrowheads="1"/>
            </p:cNvSpPr>
            <p:nvPr/>
          </p:nvSpPr>
          <p:spPr bwMode="auto">
            <a:xfrm>
              <a:off x="6444208" y="4261023"/>
              <a:ext cx="90488" cy="88900"/>
            </a:xfrm>
            <a:prstGeom prst="ellipse">
              <a:avLst/>
            </a:prstGeom>
            <a:solidFill>
              <a:srgbClr val="669900"/>
            </a:solidFill>
            <a:ln w="9360">
              <a:solidFill>
                <a:srgbClr val="66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0" name="Oval 11"/>
            <p:cNvSpPr>
              <a:spLocks noChangeArrowheads="1"/>
            </p:cNvSpPr>
            <p:nvPr/>
          </p:nvSpPr>
          <p:spPr bwMode="auto">
            <a:xfrm>
              <a:off x="6300192" y="3690442"/>
              <a:ext cx="90488" cy="88900"/>
            </a:xfrm>
            <a:prstGeom prst="ellipse">
              <a:avLst/>
            </a:prstGeom>
            <a:solidFill>
              <a:srgbClr val="669900"/>
            </a:solidFill>
            <a:ln w="9360">
              <a:solidFill>
                <a:srgbClr val="66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1" name="Oval 11"/>
            <p:cNvSpPr>
              <a:spLocks noChangeArrowheads="1"/>
            </p:cNvSpPr>
            <p:nvPr/>
          </p:nvSpPr>
          <p:spPr bwMode="auto">
            <a:xfrm>
              <a:off x="7001792" y="3906466"/>
              <a:ext cx="90488" cy="88900"/>
            </a:xfrm>
            <a:prstGeom prst="ellipse">
              <a:avLst/>
            </a:prstGeom>
            <a:solidFill>
              <a:srgbClr val="669900"/>
            </a:solidFill>
            <a:ln w="9360">
              <a:solidFill>
                <a:srgbClr val="66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2" name="Oval 11"/>
            <p:cNvSpPr>
              <a:spLocks noChangeArrowheads="1"/>
            </p:cNvSpPr>
            <p:nvPr/>
          </p:nvSpPr>
          <p:spPr bwMode="auto">
            <a:xfrm>
              <a:off x="6722789" y="4261023"/>
              <a:ext cx="90488" cy="88900"/>
            </a:xfrm>
            <a:prstGeom prst="ellipse">
              <a:avLst/>
            </a:prstGeom>
            <a:solidFill>
              <a:srgbClr val="669900"/>
            </a:solidFill>
            <a:ln w="9360">
              <a:solidFill>
                <a:srgbClr val="66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49" name="Gruppierung 148"/>
          <p:cNvGrpSpPr/>
          <p:nvPr/>
        </p:nvGrpSpPr>
        <p:grpSpPr>
          <a:xfrm>
            <a:off x="7434784" y="3527598"/>
            <a:ext cx="1313680" cy="1125538"/>
            <a:chOff x="7434784" y="3527598"/>
            <a:chExt cx="1313680" cy="1125538"/>
          </a:xfrm>
        </p:grpSpPr>
        <p:sp>
          <p:nvSpPr>
            <p:cNvPr id="143" name="Oval 9"/>
            <p:cNvSpPr>
              <a:spLocks noChangeArrowheads="1"/>
            </p:cNvSpPr>
            <p:nvPr/>
          </p:nvSpPr>
          <p:spPr bwMode="auto">
            <a:xfrm>
              <a:off x="8155509" y="3613323"/>
              <a:ext cx="90487" cy="88900"/>
            </a:xfrm>
            <a:prstGeom prst="ellipse">
              <a:avLst/>
            </a:prstGeom>
            <a:solidFill>
              <a:srgbClr val="3366FF"/>
            </a:solidFill>
            <a:ln w="9360">
              <a:solidFill>
                <a:srgbClr val="33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4" name="Oval 10"/>
            <p:cNvSpPr>
              <a:spLocks noChangeArrowheads="1"/>
            </p:cNvSpPr>
            <p:nvPr/>
          </p:nvSpPr>
          <p:spPr bwMode="auto">
            <a:xfrm>
              <a:off x="7434784" y="4289598"/>
              <a:ext cx="90487" cy="88900"/>
            </a:xfrm>
            <a:prstGeom prst="ellipse">
              <a:avLst/>
            </a:prstGeom>
            <a:solidFill>
              <a:srgbClr val="3366FF"/>
            </a:solidFill>
            <a:ln w="9360">
              <a:solidFill>
                <a:srgbClr val="33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5" name="Oval 11"/>
            <p:cNvSpPr>
              <a:spLocks noChangeArrowheads="1"/>
            </p:cNvSpPr>
            <p:nvPr/>
          </p:nvSpPr>
          <p:spPr bwMode="auto">
            <a:xfrm>
              <a:off x="8065021" y="4108623"/>
              <a:ext cx="90488" cy="88900"/>
            </a:xfrm>
            <a:prstGeom prst="ellipse">
              <a:avLst/>
            </a:prstGeom>
            <a:solidFill>
              <a:srgbClr val="3366FF"/>
            </a:solidFill>
            <a:ln w="9360">
              <a:solidFill>
                <a:srgbClr val="33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6" name="Oval 16"/>
            <p:cNvSpPr>
              <a:spLocks noChangeArrowheads="1"/>
            </p:cNvSpPr>
            <p:nvPr/>
          </p:nvSpPr>
          <p:spPr bwMode="auto">
            <a:xfrm>
              <a:off x="8244409" y="4288011"/>
              <a:ext cx="90487" cy="88900"/>
            </a:xfrm>
            <a:prstGeom prst="ellipse">
              <a:avLst/>
            </a:prstGeom>
            <a:solidFill>
              <a:srgbClr val="3366FF"/>
            </a:solidFill>
            <a:ln w="9360">
              <a:solidFill>
                <a:srgbClr val="33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7" name="Rectangle 30"/>
            <p:cNvSpPr>
              <a:spLocks noChangeArrowheads="1"/>
            </p:cNvSpPr>
            <p:nvPr/>
          </p:nvSpPr>
          <p:spPr bwMode="auto">
            <a:xfrm>
              <a:off x="7452320" y="3527598"/>
              <a:ext cx="1296144" cy="1125538"/>
            </a:xfrm>
            <a:prstGeom prst="rect">
              <a:avLst/>
            </a:prstGeom>
            <a:noFill/>
            <a:ln w="19080">
              <a:solidFill>
                <a:srgbClr val="3333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8" name="Oval 11"/>
            <p:cNvSpPr>
              <a:spLocks noChangeArrowheads="1"/>
            </p:cNvSpPr>
            <p:nvPr/>
          </p:nvSpPr>
          <p:spPr bwMode="auto">
            <a:xfrm>
              <a:off x="7505848" y="3690442"/>
              <a:ext cx="90488" cy="88900"/>
            </a:xfrm>
            <a:prstGeom prst="ellipse">
              <a:avLst/>
            </a:prstGeom>
            <a:solidFill>
              <a:srgbClr val="3366FF"/>
            </a:solidFill>
            <a:ln w="9360">
              <a:solidFill>
                <a:srgbClr val="33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71" name="Oval 9"/>
          <p:cNvSpPr>
            <a:spLocks noChangeArrowheads="1"/>
          </p:cNvSpPr>
          <p:nvPr/>
        </p:nvSpPr>
        <p:spPr bwMode="auto">
          <a:xfrm>
            <a:off x="6643341" y="4909467"/>
            <a:ext cx="90487" cy="88900"/>
          </a:xfrm>
          <a:prstGeom prst="ellipse">
            <a:avLst/>
          </a:prstGeom>
          <a:solidFill>
            <a:srgbClr val="3366FF"/>
          </a:solidFill>
          <a:ln w="28575" cmpd="sng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72" name="Oval 10"/>
          <p:cNvSpPr>
            <a:spLocks noChangeArrowheads="1"/>
          </p:cNvSpPr>
          <p:nvPr/>
        </p:nvSpPr>
        <p:spPr bwMode="auto">
          <a:xfrm>
            <a:off x="5922616" y="5585742"/>
            <a:ext cx="90487" cy="88900"/>
          </a:xfrm>
          <a:prstGeom prst="ellipse">
            <a:avLst/>
          </a:prstGeom>
          <a:solidFill>
            <a:srgbClr val="3366FF"/>
          </a:solidFill>
          <a:ln w="28575" cmpd="sng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73" name="Oval 11"/>
          <p:cNvSpPr>
            <a:spLocks noChangeArrowheads="1"/>
          </p:cNvSpPr>
          <p:nvPr/>
        </p:nvSpPr>
        <p:spPr bwMode="auto">
          <a:xfrm>
            <a:off x="6552853" y="5404767"/>
            <a:ext cx="90488" cy="88900"/>
          </a:xfrm>
          <a:prstGeom prst="ellipse">
            <a:avLst/>
          </a:prstGeom>
          <a:solidFill>
            <a:srgbClr val="3366FF"/>
          </a:solidFill>
          <a:ln w="28575" cmpd="sng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74" name="Oval 16"/>
          <p:cNvSpPr>
            <a:spLocks noChangeArrowheads="1"/>
          </p:cNvSpPr>
          <p:nvPr/>
        </p:nvSpPr>
        <p:spPr bwMode="auto">
          <a:xfrm>
            <a:off x="6732241" y="5584155"/>
            <a:ext cx="90487" cy="88900"/>
          </a:xfrm>
          <a:prstGeom prst="ellipse">
            <a:avLst/>
          </a:prstGeom>
          <a:solidFill>
            <a:srgbClr val="3366FF"/>
          </a:solidFill>
          <a:ln w="28575" cmpd="sng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75" name="Rectangle 30"/>
          <p:cNvSpPr>
            <a:spLocks noChangeArrowheads="1"/>
          </p:cNvSpPr>
          <p:nvPr/>
        </p:nvSpPr>
        <p:spPr bwMode="auto">
          <a:xfrm>
            <a:off x="5940152" y="4823742"/>
            <a:ext cx="1296144" cy="1125538"/>
          </a:xfrm>
          <a:prstGeom prst="rect">
            <a:avLst/>
          </a:prstGeom>
          <a:noFill/>
          <a:ln w="19080">
            <a:solidFill>
              <a:srgbClr val="3333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6" name="Oval 11"/>
          <p:cNvSpPr>
            <a:spLocks noChangeArrowheads="1"/>
          </p:cNvSpPr>
          <p:nvPr/>
        </p:nvSpPr>
        <p:spPr bwMode="auto">
          <a:xfrm>
            <a:off x="5993680" y="4986586"/>
            <a:ext cx="90488" cy="88900"/>
          </a:xfrm>
          <a:prstGeom prst="ellipse">
            <a:avLst/>
          </a:prstGeom>
          <a:solidFill>
            <a:srgbClr val="3366FF"/>
          </a:solidFill>
          <a:ln w="28575" cmpd="sng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60" name="Gruppierung 159"/>
          <p:cNvGrpSpPr/>
          <p:nvPr/>
        </p:nvGrpSpPr>
        <p:grpSpPr>
          <a:xfrm>
            <a:off x="5940152" y="4823742"/>
            <a:ext cx="1296144" cy="1125538"/>
            <a:chOff x="5940152" y="3527598"/>
            <a:chExt cx="1296144" cy="1125538"/>
          </a:xfrm>
        </p:grpSpPr>
        <p:sp>
          <p:nvSpPr>
            <p:cNvPr id="161" name="Oval 9"/>
            <p:cNvSpPr>
              <a:spLocks noChangeArrowheads="1"/>
            </p:cNvSpPr>
            <p:nvPr/>
          </p:nvSpPr>
          <p:spPr bwMode="auto">
            <a:xfrm>
              <a:off x="6660877" y="3613323"/>
              <a:ext cx="90487" cy="88900"/>
            </a:xfrm>
            <a:prstGeom prst="ellipse">
              <a:avLst/>
            </a:prstGeom>
            <a:solidFill>
              <a:srgbClr val="669900"/>
            </a:solidFill>
            <a:ln w="9360">
              <a:solidFill>
                <a:srgbClr val="66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2" name="Oval 10"/>
            <p:cNvSpPr>
              <a:spLocks noChangeArrowheads="1"/>
            </p:cNvSpPr>
            <p:nvPr/>
          </p:nvSpPr>
          <p:spPr bwMode="auto">
            <a:xfrm>
              <a:off x="5940152" y="4289598"/>
              <a:ext cx="90487" cy="88900"/>
            </a:xfrm>
            <a:prstGeom prst="ellipse">
              <a:avLst/>
            </a:prstGeom>
            <a:solidFill>
              <a:srgbClr val="669900"/>
            </a:solidFill>
            <a:ln w="9360">
              <a:solidFill>
                <a:srgbClr val="66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3" name="Oval 11"/>
            <p:cNvSpPr>
              <a:spLocks noChangeArrowheads="1"/>
            </p:cNvSpPr>
            <p:nvPr/>
          </p:nvSpPr>
          <p:spPr bwMode="auto">
            <a:xfrm>
              <a:off x="6570389" y="4108623"/>
              <a:ext cx="90488" cy="88900"/>
            </a:xfrm>
            <a:prstGeom prst="ellipse">
              <a:avLst/>
            </a:prstGeom>
            <a:solidFill>
              <a:srgbClr val="669900"/>
            </a:solidFill>
            <a:ln w="9360">
              <a:solidFill>
                <a:srgbClr val="66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4" name="Oval 16"/>
            <p:cNvSpPr>
              <a:spLocks noChangeArrowheads="1"/>
            </p:cNvSpPr>
            <p:nvPr/>
          </p:nvSpPr>
          <p:spPr bwMode="auto">
            <a:xfrm>
              <a:off x="6749777" y="4288011"/>
              <a:ext cx="90487" cy="88900"/>
            </a:xfrm>
            <a:prstGeom prst="ellipse">
              <a:avLst/>
            </a:prstGeom>
            <a:solidFill>
              <a:srgbClr val="669900"/>
            </a:solidFill>
            <a:ln w="9360">
              <a:solidFill>
                <a:srgbClr val="66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5" name="Rectangle 30"/>
            <p:cNvSpPr>
              <a:spLocks noChangeArrowheads="1"/>
            </p:cNvSpPr>
            <p:nvPr/>
          </p:nvSpPr>
          <p:spPr bwMode="auto">
            <a:xfrm>
              <a:off x="5940152" y="3527598"/>
              <a:ext cx="1296144" cy="1125538"/>
            </a:xfrm>
            <a:prstGeom prst="rect">
              <a:avLst/>
            </a:prstGeom>
            <a:noFill/>
            <a:ln w="19080">
              <a:solidFill>
                <a:srgbClr val="3333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6" name="Oval 11"/>
            <p:cNvSpPr>
              <a:spLocks noChangeArrowheads="1"/>
            </p:cNvSpPr>
            <p:nvPr/>
          </p:nvSpPr>
          <p:spPr bwMode="auto">
            <a:xfrm>
              <a:off x="6444208" y="4261023"/>
              <a:ext cx="90488" cy="88900"/>
            </a:xfrm>
            <a:prstGeom prst="ellipse">
              <a:avLst/>
            </a:prstGeom>
            <a:solidFill>
              <a:srgbClr val="669900"/>
            </a:solidFill>
            <a:ln w="9360">
              <a:solidFill>
                <a:srgbClr val="66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7" name="Oval 11"/>
            <p:cNvSpPr>
              <a:spLocks noChangeArrowheads="1"/>
            </p:cNvSpPr>
            <p:nvPr/>
          </p:nvSpPr>
          <p:spPr bwMode="auto">
            <a:xfrm>
              <a:off x="6300192" y="3690442"/>
              <a:ext cx="90488" cy="88900"/>
            </a:xfrm>
            <a:prstGeom prst="ellipse">
              <a:avLst/>
            </a:prstGeom>
            <a:solidFill>
              <a:srgbClr val="669900"/>
            </a:solidFill>
            <a:ln w="9360">
              <a:solidFill>
                <a:srgbClr val="66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8" name="Oval 11"/>
            <p:cNvSpPr>
              <a:spLocks noChangeArrowheads="1"/>
            </p:cNvSpPr>
            <p:nvPr/>
          </p:nvSpPr>
          <p:spPr bwMode="auto">
            <a:xfrm>
              <a:off x="7001792" y="3906466"/>
              <a:ext cx="90488" cy="88900"/>
            </a:xfrm>
            <a:prstGeom prst="ellipse">
              <a:avLst/>
            </a:prstGeom>
            <a:solidFill>
              <a:srgbClr val="669900"/>
            </a:solidFill>
            <a:ln w="9360">
              <a:solidFill>
                <a:srgbClr val="66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9" name="Oval 11"/>
            <p:cNvSpPr>
              <a:spLocks noChangeArrowheads="1"/>
            </p:cNvSpPr>
            <p:nvPr/>
          </p:nvSpPr>
          <p:spPr bwMode="auto">
            <a:xfrm>
              <a:off x="6722789" y="4261023"/>
              <a:ext cx="90488" cy="88900"/>
            </a:xfrm>
            <a:prstGeom prst="ellipse">
              <a:avLst/>
            </a:prstGeom>
            <a:solidFill>
              <a:srgbClr val="669900"/>
            </a:solidFill>
            <a:ln w="9360">
              <a:solidFill>
                <a:srgbClr val="66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cxnSp>
        <p:nvCxnSpPr>
          <p:cNvPr id="181" name="Gerade Verbindung 180"/>
          <p:cNvCxnSpPr>
            <a:endCxn id="163" idx="2"/>
          </p:cNvCxnSpPr>
          <p:nvPr/>
        </p:nvCxnSpPr>
        <p:spPr bwMode="auto">
          <a:xfrm>
            <a:off x="5292080" y="5244009"/>
            <a:ext cx="1278309" cy="205208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D24CC-4B8F-43CE-B0E6-0AEB73AD6BFA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12715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ruppierung 176"/>
          <p:cNvGrpSpPr/>
          <p:nvPr/>
        </p:nvGrpSpPr>
        <p:grpSpPr>
          <a:xfrm>
            <a:off x="5940152" y="4823742"/>
            <a:ext cx="1296144" cy="1125538"/>
            <a:chOff x="5940152" y="4823742"/>
            <a:chExt cx="1296144" cy="1125538"/>
          </a:xfrm>
        </p:grpSpPr>
        <p:sp>
          <p:nvSpPr>
            <p:cNvPr id="153" name="Rectangle 30"/>
            <p:cNvSpPr>
              <a:spLocks noChangeArrowheads="1"/>
            </p:cNvSpPr>
            <p:nvPr/>
          </p:nvSpPr>
          <p:spPr bwMode="auto">
            <a:xfrm>
              <a:off x="5940152" y="4823742"/>
              <a:ext cx="1296144" cy="1125538"/>
            </a:xfrm>
            <a:prstGeom prst="rect">
              <a:avLst/>
            </a:prstGeom>
            <a:noFill/>
            <a:ln w="19080">
              <a:solidFill>
                <a:srgbClr val="3333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4" name="Oval 9"/>
            <p:cNvSpPr>
              <a:spLocks noChangeArrowheads="1"/>
            </p:cNvSpPr>
            <p:nvPr/>
          </p:nvSpPr>
          <p:spPr bwMode="auto">
            <a:xfrm>
              <a:off x="6660877" y="4909467"/>
              <a:ext cx="90487" cy="88900"/>
            </a:xfrm>
            <a:prstGeom prst="ellipse">
              <a:avLst/>
            </a:prstGeom>
            <a:solidFill>
              <a:srgbClr val="FF0000"/>
            </a:solidFill>
            <a:ln w="57150" cmpd="sng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5" name="Oval 10"/>
            <p:cNvSpPr>
              <a:spLocks noChangeArrowheads="1"/>
            </p:cNvSpPr>
            <p:nvPr/>
          </p:nvSpPr>
          <p:spPr bwMode="auto">
            <a:xfrm>
              <a:off x="5940152" y="5585742"/>
              <a:ext cx="90487" cy="88900"/>
            </a:xfrm>
            <a:prstGeom prst="ellipse">
              <a:avLst/>
            </a:prstGeom>
            <a:solidFill>
              <a:srgbClr val="FF0000"/>
            </a:solidFill>
            <a:ln w="57150" cmpd="sng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6" name="Oval 11"/>
            <p:cNvSpPr>
              <a:spLocks noChangeArrowheads="1"/>
            </p:cNvSpPr>
            <p:nvPr/>
          </p:nvSpPr>
          <p:spPr bwMode="auto">
            <a:xfrm>
              <a:off x="6570389" y="5404767"/>
              <a:ext cx="90488" cy="88900"/>
            </a:xfrm>
            <a:prstGeom prst="ellipse">
              <a:avLst/>
            </a:prstGeom>
            <a:solidFill>
              <a:srgbClr val="FF0000"/>
            </a:solidFill>
            <a:ln w="57150" cmpd="sng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7" name="Oval 16"/>
            <p:cNvSpPr>
              <a:spLocks noChangeArrowheads="1"/>
            </p:cNvSpPr>
            <p:nvPr/>
          </p:nvSpPr>
          <p:spPr bwMode="auto">
            <a:xfrm>
              <a:off x="6749777" y="5584155"/>
              <a:ext cx="90487" cy="88900"/>
            </a:xfrm>
            <a:prstGeom prst="ellipse">
              <a:avLst/>
            </a:prstGeom>
            <a:solidFill>
              <a:srgbClr val="FF0000"/>
            </a:solidFill>
            <a:ln w="57150" cmpd="sng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8" name="Rectangle 30"/>
            <p:cNvSpPr>
              <a:spLocks noChangeArrowheads="1"/>
            </p:cNvSpPr>
            <p:nvPr/>
          </p:nvSpPr>
          <p:spPr bwMode="auto">
            <a:xfrm>
              <a:off x="5940152" y="4823742"/>
              <a:ext cx="1296144" cy="1125538"/>
            </a:xfrm>
            <a:prstGeom prst="rect">
              <a:avLst/>
            </a:prstGeom>
            <a:noFill/>
            <a:ln w="19080">
              <a:solidFill>
                <a:srgbClr val="3333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9" name="Oval 11"/>
            <p:cNvSpPr>
              <a:spLocks noChangeArrowheads="1"/>
            </p:cNvSpPr>
            <p:nvPr/>
          </p:nvSpPr>
          <p:spPr bwMode="auto">
            <a:xfrm>
              <a:off x="6385024" y="5761782"/>
              <a:ext cx="90488" cy="88900"/>
            </a:xfrm>
            <a:prstGeom prst="ellipse">
              <a:avLst/>
            </a:prstGeom>
            <a:solidFill>
              <a:srgbClr val="FF0000"/>
            </a:solidFill>
            <a:ln w="57150" cmpd="sng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pic>
        <p:nvPicPr>
          <p:cNvPr id="66" name="Bild 65" descr="test.map.png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00FF12">
                <a:tint val="45000"/>
                <a:satMod val="400000"/>
              </a:srgbClr>
            </a:duotone>
          </a:blip>
          <a:srcRect l="9138" t="58732" r="46897" b="6341"/>
          <a:stretch>
            <a:fillRect/>
          </a:stretch>
        </p:blipFill>
        <p:spPr>
          <a:xfrm>
            <a:off x="5940152" y="908720"/>
            <a:ext cx="1296144" cy="1152128"/>
          </a:xfrm>
          <a:prstGeom prst="rect">
            <a:avLst/>
          </a:prstGeom>
        </p:spPr>
      </p:pic>
      <p:pic>
        <p:nvPicPr>
          <p:cNvPr id="67" name="Bild 66" descr="test.map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9138" t="58732" r="46897" b="6341"/>
          <a:stretch>
            <a:fillRect/>
          </a:stretch>
        </p:blipFill>
        <p:spPr>
          <a:xfrm>
            <a:off x="7452320" y="908720"/>
            <a:ext cx="1296144" cy="1152128"/>
          </a:xfrm>
          <a:prstGeom prst="rect">
            <a:avLst/>
          </a:prstGeom>
        </p:spPr>
      </p:pic>
      <p:pic>
        <p:nvPicPr>
          <p:cNvPr id="62" name="Bild 61" descr="test.map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9138" t="58732" r="46897" b="6341"/>
          <a:stretch>
            <a:fillRect/>
          </a:stretch>
        </p:blipFill>
        <p:spPr>
          <a:xfrm>
            <a:off x="4427984" y="908720"/>
            <a:ext cx="1296144" cy="115212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LFQ – Analysis </a:t>
            </a:r>
            <a:r>
              <a:rPr lang="de-DE" dirty="0" err="1" smtClean="0"/>
              <a:t>Strategy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2400" y="990600"/>
            <a:ext cx="4635624" cy="541020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30000"/>
              </a:lnSpc>
              <a:buFont typeface="+mj-lt"/>
              <a:buAutoNum type="arabicPeriod"/>
            </a:pPr>
            <a:r>
              <a:rPr lang="de-DE" sz="2400" b="1" dirty="0" smtClean="0">
                <a:solidFill>
                  <a:srgbClr val="A51E37"/>
                </a:solidFill>
              </a:rPr>
              <a:t>Find</a:t>
            </a:r>
            <a:r>
              <a:rPr lang="de-DE" sz="2400" dirty="0" smtClean="0">
                <a:solidFill>
                  <a:srgbClr val="A51E37"/>
                </a:solidFill>
              </a:rPr>
              <a:t> </a:t>
            </a:r>
            <a:r>
              <a:rPr lang="de-DE" sz="2400" dirty="0" err="1" smtClean="0"/>
              <a:t>features</a:t>
            </a:r>
            <a:r>
              <a:rPr lang="de-DE" sz="2400" dirty="0" smtClean="0"/>
              <a:t> in all </a:t>
            </a:r>
            <a:r>
              <a:rPr lang="de-DE" sz="2400" dirty="0" err="1" smtClean="0"/>
              <a:t>maps</a:t>
            </a:r>
            <a:endParaRPr lang="de-DE" sz="2400" dirty="0" smtClean="0"/>
          </a:p>
          <a:p>
            <a:pPr marL="514350" indent="-514350">
              <a:lnSpc>
                <a:spcPct val="130000"/>
              </a:lnSpc>
              <a:buFont typeface="+mj-lt"/>
              <a:buAutoNum type="arabicPeriod"/>
            </a:pPr>
            <a:r>
              <a:rPr lang="de-DE" sz="2400" b="1" dirty="0" err="1" smtClean="0">
                <a:solidFill>
                  <a:srgbClr val="A51E37"/>
                </a:solidFill>
              </a:rPr>
              <a:t>Align</a:t>
            </a:r>
            <a:r>
              <a:rPr lang="de-DE" sz="2400" dirty="0" smtClean="0">
                <a:solidFill>
                  <a:srgbClr val="A51E37"/>
                </a:solidFill>
              </a:rPr>
              <a:t> </a:t>
            </a:r>
            <a:r>
              <a:rPr lang="de-DE" sz="2400" dirty="0" err="1" smtClean="0"/>
              <a:t>maps</a:t>
            </a:r>
            <a:r>
              <a:rPr lang="de-DE" sz="2400" dirty="0" smtClean="0"/>
              <a:t> </a:t>
            </a:r>
          </a:p>
          <a:p>
            <a:pPr marL="514350" indent="-514350">
              <a:lnSpc>
                <a:spcPct val="130000"/>
              </a:lnSpc>
              <a:buFont typeface="+mj-lt"/>
              <a:buAutoNum type="arabicPeriod"/>
            </a:pPr>
            <a:r>
              <a:rPr lang="de-DE" sz="2400" b="1" dirty="0" smtClean="0">
                <a:solidFill>
                  <a:srgbClr val="A51E37"/>
                </a:solidFill>
              </a:rPr>
              <a:t>Link</a:t>
            </a:r>
            <a:r>
              <a:rPr lang="de-DE" sz="2400" dirty="0" smtClean="0">
                <a:solidFill>
                  <a:srgbClr val="A51E37"/>
                </a:solidFill>
              </a:rPr>
              <a:t> </a:t>
            </a:r>
            <a:r>
              <a:rPr lang="de-DE" sz="2400" dirty="0" err="1" smtClean="0"/>
              <a:t>corresponding</a:t>
            </a:r>
            <a:r>
              <a:rPr lang="de-DE" sz="2400" dirty="0" smtClean="0"/>
              <a:t> </a:t>
            </a:r>
            <a:r>
              <a:rPr lang="de-DE" sz="2400" dirty="0" err="1" smtClean="0"/>
              <a:t>features</a:t>
            </a:r>
            <a:endParaRPr lang="de-DE" sz="2400" dirty="0" smtClean="0"/>
          </a:p>
          <a:p>
            <a:pPr marL="514350" indent="-514350">
              <a:lnSpc>
                <a:spcPct val="130000"/>
              </a:lnSpc>
              <a:buFont typeface="+mj-lt"/>
              <a:buAutoNum type="arabicPeriod"/>
            </a:pPr>
            <a:r>
              <a:rPr lang="de-DE" sz="2400" b="1" dirty="0" err="1" smtClean="0">
                <a:solidFill>
                  <a:srgbClr val="A51E37"/>
                </a:solidFill>
              </a:rPr>
              <a:t>Identify</a:t>
            </a:r>
            <a:r>
              <a:rPr lang="de-DE" sz="2400" dirty="0" smtClean="0">
                <a:solidFill>
                  <a:srgbClr val="A51E37"/>
                </a:solidFill>
              </a:rPr>
              <a:t> </a:t>
            </a:r>
            <a:r>
              <a:rPr lang="de-DE" sz="2400" dirty="0" err="1" smtClean="0"/>
              <a:t>features</a:t>
            </a:r>
            <a:endParaRPr lang="de-DE" sz="2400" dirty="0" smtClean="0"/>
          </a:p>
        </p:txBody>
      </p:sp>
      <p:sp>
        <p:nvSpPr>
          <p:cNvPr id="35" name="Oval 9"/>
          <p:cNvSpPr>
            <a:spLocks noChangeArrowheads="1"/>
          </p:cNvSpPr>
          <p:nvPr/>
        </p:nvSpPr>
        <p:spPr bwMode="auto">
          <a:xfrm>
            <a:off x="5351909" y="2271761"/>
            <a:ext cx="90487" cy="889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6" name="Oval 10"/>
          <p:cNvSpPr>
            <a:spLocks noChangeArrowheads="1"/>
          </p:cNvSpPr>
          <p:nvPr/>
        </p:nvSpPr>
        <p:spPr bwMode="auto">
          <a:xfrm>
            <a:off x="4631184" y="2948036"/>
            <a:ext cx="90487" cy="889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7" name="Oval 11"/>
          <p:cNvSpPr>
            <a:spLocks noChangeArrowheads="1"/>
          </p:cNvSpPr>
          <p:nvPr/>
        </p:nvSpPr>
        <p:spPr bwMode="auto">
          <a:xfrm>
            <a:off x="5261421" y="2767061"/>
            <a:ext cx="90488" cy="889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2" name="Oval 16"/>
          <p:cNvSpPr>
            <a:spLocks noChangeArrowheads="1"/>
          </p:cNvSpPr>
          <p:nvPr/>
        </p:nvSpPr>
        <p:spPr bwMode="auto">
          <a:xfrm>
            <a:off x="5440809" y="2946449"/>
            <a:ext cx="90487" cy="889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53" name="Rectangle 30"/>
          <p:cNvSpPr>
            <a:spLocks noChangeArrowheads="1"/>
          </p:cNvSpPr>
          <p:nvPr/>
        </p:nvSpPr>
        <p:spPr bwMode="auto">
          <a:xfrm>
            <a:off x="4427984" y="2186036"/>
            <a:ext cx="1296144" cy="1125538"/>
          </a:xfrm>
          <a:prstGeom prst="rect">
            <a:avLst/>
          </a:prstGeom>
          <a:noFill/>
          <a:ln w="19080">
            <a:solidFill>
              <a:srgbClr val="3333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0" name="Rectangle 30"/>
          <p:cNvSpPr>
            <a:spLocks noChangeArrowheads="1"/>
          </p:cNvSpPr>
          <p:nvPr/>
        </p:nvSpPr>
        <p:spPr bwMode="auto">
          <a:xfrm>
            <a:off x="4427984" y="908720"/>
            <a:ext cx="1296144" cy="1125538"/>
          </a:xfrm>
          <a:prstGeom prst="rect">
            <a:avLst/>
          </a:prstGeom>
          <a:noFill/>
          <a:ln w="19080">
            <a:solidFill>
              <a:srgbClr val="3333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4" name="Rectangle 30"/>
          <p:cNvSpPr>
            <a:spLocks noChangeArrowheads="1"/>
          </p:cNvSpPr>
          <p:nvPr/>
        </p:nvSpPr>
        <p:spPr bwMode="auto">
          <a:xfrm>
            <a:off x="5940152" y="908720"/>
            <a:ext cx="1296144" cy="1125538"/>
          </a:xfrm>
          <a:prstGeom prst="rect">
            <a:avLst/>
          </a:prstGeom>
          <a:noFill/>
          <a:ln w="19080">
            <a:solidFill>
              <a:srgbClr val="3333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5" name="Rectangle 30"/>
          <p:cNvSpPr>
            <a:spLocks noChangeArrowheads="1"/>
          </p:cNvSpPr>
          <p:nvPr/>
        </p:nvSpPr>
        <p:spPr bwMode="auto">
          <a:xfrm>
            <a:off x="7452320" y="908720"/>
            <a:ext cx="1296144" cy="1125538"/>
          </a:xfrm>
          <a:prstGeom prst="rect">
            <a:avLst/>
          </a:prstGeom>
          <a:noFill/>
          <a:ln w="19080">
            <a:solidFill>
              <a:srgbClr val="3333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8" name="Oval 9"/>
          <p:cNvSpPr>
            <a:spLocks noChangeArrowheads="1"/>
          </p:cNvSpPr>
          <p:nvPr/>
        </p:nvSpPr>
        <p:spPr bwMode="auto">
          <a:xfrm>
            <a:off x="6660877" y="2271761"/>
            <a:ext cx="90487" cy="88900"/>
          </a:xfrm>
          <a:prstGeom prst="ellipse">
            <a:avLst/>
          </a:prstGeom>
          <a:solidFill>
            <a:srgbClr val="669900"/>
          </a:solidFill>
          <a:ln w="9360">
            <a:solidFill>
              <a:srgbClr val="66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9" name="Oval 10"/>
          <p:cNvSpPr>
            <a:spLocks noChangeArrowheads="1"/>
          </p:cNvSpPr>
          <p:nvPr/>
        </p:nvSpPr>
        <p:spPr bwMode="auto">
          <a:xfrm>
            <a:off x="5940152" y="2948036"/>
            <a:ext cx="90487" cy="88900"/>
          </a:xfrm>
          <a:prstGeom prst="ellipse">
            <a:avLst/>
          </a:prstGeom>
          <a:solidFill>
            <a:srgbClr val="669900"/>
          </a:solidFill>
          <a:ln w="9360">
            <a:solidFill>
              <a:srgbClr val="66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0" name="Oval 11"/>
          <p:cNvSpPr>
            <a:spLocks noChangeArrowheads="1"/>
          </p:cNvSpPr>
          <p:nvPr/>
        </p:nvSpPr>
        <p:spPr bwMode="auto">
          <a:xfrm>
            <a:off x="6570389" y="2767061"/>
            <a:ext cx="90488" cy="88900"/>
          </a:xfrm>
          <a:prstGeom prst="ellipse">
            <a:avLst/>
          </a:prstGeom>
          <a:solidFill>
            <a:srgbClr val="669900"/>
          </a:solidFill>
          <a:ln w="9360">
            <a:solidFill>
              <a:srgbClr val="66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1" name="Oval 16"/>
          <p:cNvSpPr>
            <a:spLocks noChangeArrowheads="1"/>
          </p:cNvSpPr>
          <p:nvPr/>
        </p:nvSpPr>
        <p:spPr bwMode="auto">
          <a:xfrm>
            <a:off x="6749777" y="2946449"/>
            <a:ext cx="90487" cy="88900"/>
          </a:xfrm>
          <a:prstGeom prst="ellipse">
            <a:avLst/>
          </a:prstGeom>
          <a:solidFill>
            <a:srgbClr val="669900"/>
          </a:solidFill>
          <a:ln w="9360">
            <a:solidFill>
              <a:srgbClr val="66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2" name="Rectangle 30"/>
          <p:cNvSpPr>
            <a:spLocks noChangeArrowheads="1"/>
          </p:cNvSpPr>
          <p:nvPr/>
        </p:nvSpPr>
        <p:spPr bwMode="auto">
          <a:xfrm>
            <a:off x="5940152" y="2186036"/>
            <a:ext cx="1296144" cy="1125538"/>
          </a:xfrm>
          <a:prstGeom prst="rect">
            <a:avLst/>
          </a:prstGeom>
          <a:noFill/>
          <a:ln w="19080">
            <a:solidFill>
              <a:srgbClr val="3333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0" name="Oval 9"/>
          <p:cNvSpPr>
            <a:spLocks noChangeArrowheads="1"/>
          </p:cNvSpPr>
          <p:nvPr/>
        </p:nvSpPr>
        <p:spPr bwMode="auto">
          <a:xfrm>
            <a:off x="8497069" y="2271761"/>
            <a:ext cx="90487" cy="88900"/>
          </a:xfrm>
          <a:prstGeom prst="ellipse">
            <a:avLst/>
          </a:prstGeom>
          <a:solidFill>
            <a:srgbClr val="3366FF"/>
          </a:solidFill>
          <a:ln w="936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1" name="Oval 10"/>
          <p:cNvSpPr>
            <a:spLocks noChangeArrowheads="1"/>
          </p:cNvSpPr>
          <p:nvPr/>
        </p:nvSpPr>
        <p:spPr bwMode="auto">
          <a:xfrm>
            <a:off x="7776344" y="2948036"/>
            <a:ext cx="90487" cy="88900"/>
          </a:xfrm>
          <a:prstGeom prst="ellipse">
            <a:avLst/>
          </a:prstGeom>
          <a:solidFill>
            <a:srgbClr val="3366FF"/>
          </a:solidFill>
          <a:ln w="936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2" name="Oval 11"/>
          <p:cNvSpPr>
            <a:spLocks noChangeArrowheads="1"/>
          </p:cNvSpPr>
          <p:nvPr/>
        </p:nvSpPr>
        <p:spPr bwMode="auto">
          <a:xfrm>
            <a:off x="8406581" y="2767061"/>
            <a:ext cx="90488" cy="88900"/>
          </a:xfrm>
          <a:prstGeom prst="ellipse">
            <a:avLst/>
          </a:prstGeom>
          <a:solidFill>
            <a:srgbClr val="3366FF"/>
          </a:solidFill>
          <a:ln w="936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3" name="Oval 16"/>
          <p:cNvSpPr>
            <a:spLocks noChangeArrowheads="1"/>
          </p:cNvSpPr>
          <p:nvPr/>
        </p:nvSpPr>
        <p:spPr bwMode="auto">
          <a:xfrm>
            <a:off x="8585969" y="2946449"/>
            <a:ext cx="90487" cy="88900"/>
          </a:xfrm>
          <a:prstGeom prst="ellipse">
            <a:avLst/>
          </a:prstGeom>
          <a:solidFill>
            <a:srgbClr val="3366FF"/>
          </a:solidFill>
          <a:ln w="936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4" name="Rectangle 30"/>
          <p:cNvSpPr>
            <a:spLocks noChangeArrowheads="1"/>
          </p:cNvSpPr>
          <p:nvPr/>
        </p:nvSpPr>
        <p:spPr bwMode="auto">
          <a:xfrm>
            <a:off x="7452320" y="2186036"/>
            <a:ext cx="1296144" cy="1125538"/>
          </a:xfrm>
          <a:prstGeom prst="rect">
            <a:avLst/>
          </a:prstGeom>
          <a:noFill/>
          <a:ln w="19080">
            <a:solidFill>
              <a:srgbClr val="3333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1" name="Oval 11"/>
          <p:cNvSpPr>
            <a:spLocks noChangeArrowheads="1"/>
          </p:cNvSpPr>
          <p:nvPr/>
        </p:nvSpPr>
        <p:spPr bwMode="auto">
          <a:xfrm>
            <a:off x="6444208" y="2919461"/>
            <a:ext cx="90488" cy="88900"/>
          </a:xfrm>
          <a:prstGeom prst="ellipse">
            <a:avLst/>
          </a:prstGeom>
          <a:solidFill>
            <a:srgbClr val="669900"/>
          </a:solidFill>
          <a:ln w="9360">
            <a:solidFill>
              <a:srgbClr val="66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2" name="Oval 11"/>
          <p:cNvSpPr>
            <a:spLocks noChangeArrowheads="1"/>
          </p:cNvSpPr>
          <p:nvPr/>
        </p:nvSpPr>
        <p:spPr bwMode="auto">
          <a:xfrm>
            <a:off x="6300192" y="2348880"/>
            <a:ext cx="90488" cy="88900"/>
          </a:xfrm>
          <a:prstGeom prst="ellipse">
            <a:avLst/>
          </a:prstGeom>
          <a:solidFill>
            <a:srgbClr val="669900"/>
          </a:solidFill>
          <a:ln w="9360">
            <a:solidFill>
              <a:srgbClr val="66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3" name="Oval 11"/>
          <p:cNvSpPr>
            <a:spLocks noChangeArrowheads="1"/>
          </p:cNvSpPr>
          <p:nvPr/>
        </p:nvSpPr>
        <p:spPr bwMode="auto">
          <a:xfrm>
            <a:off x="7001792" y="2564904"/>
            <a:ext cx="90488" cy="88900"/>
          </a:xfrm>
          <a:prstGeom prst="ellipse">
            <a:avLst/>
          </a:prstGeom>
          <a:solidFill>
            <a:srgbClr val="669900"/>
          </a:solidFill>
          <a:ln w="9360">
            <a:solidFill>
              <a:srgbClr val="66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4" name="Oval 11"/>
          <p:cNvSpPr>
            <a:spLocks noChangeArrowheads="1"/>
          </p:cNvSpPr>
          <p:nvPr/>
        </p:nvSpPr>
        <p:spPr bwMode="auto">
          <a:xfrm>
            <a:off x="6722789" y="2919461"/>
            <a:ext cx="90488" cy="88900"/>
          </a:xfrm>
          <a:prstGeom prst="ellipse">
            <a:avLst/>
          </a:prstGeom>
          <a:solidFill>
            <a:srgbClr val="669900"/>
          </a:solidFill>
          <a:ln w="9360">
            <a:solidFill>
              <a:srgbClr val="66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5" name="Oval 11"/>
          <p:cNvSpPr>
            <a:spLocks noChangeArrowheads="1"/>
          </p:cNvSpPr>
          <p:nvPr/>
        </p:nvSpPr>
        <p:spPr bwMode="auto">
          <a:xfrm>
            <a:off x="5076056" y="3124076"/>
            <a:ext cx="90488" cy="889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26" name="Oval 11"/>
          <p:cNvSpPr>
            <a:spLocks noChangeArrowheads="1"/>
          </p:cNvSpPr>
          <p:nvPr/>
        </p:nvSpPr>
        <p:spPr bwMode="auto">
          <a:xfrm>
            <a:off x="7793880" y="2348880"/>
            <a:ext cx="90488" cy="88900"/>
          </a:xfrm>
          <a:prstGeom prst="ellipse">
            <a:avLst/>
          </a:prstGeom>
          <a:solidFill>
            <a:srgbClr val="3366FF"/>
          </a:solidFill>
          <a:ln w="936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50" name="Gruppierung 149"/>
          <p:cNvGrpSpPr/>
          <p:nvPr/>
        </p:nvGrpSpPr>
        <p:grpSpPr>
          <a:xfrm>
            <a:off x="4427984" y="3527598"/>
            <a:ext cx="1296144" cy="1125538"/>
            <a:chOff x="4427984" y="3527598"/>
            <a:chExt cx="1296144" cy="1125538"/>
          </a:xfrm>
        </p:grpSpPr>
        <p:sp>
          <p:nvSpPr>
            <p:cNvPr id="88" name="Rectangle 30"/>
            <p:cNvSpPr>
              <a:spLocks noChangeArrowheads="1"/>
            </p:cNvSpPr>
            <p:nvPr/>
          </p:nvSpPr>
          <p:spPr bwMode="auto">
            <a:xfrm>
              <a:off x="4427984" y="3527598"/>
              <a:ext cx="1296144" cy="1125538"/>
            </a:xfrm>
            <a:prstGeom prst="rect">
              <a:avLst/>
            </a:prstGeom>
            <a:noFill/>
            <a:ln w="19080">
              <a:solidFill>
                <a:srgbClr val="3333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7" name="Oval 9"/>
            <p:cNvSpPr>
              <a:spLocks noChangeArrowheads="1"/>
            </p:cNvSpPr>
            <p:nvPr/>
          </p:nvSpPr>
          <p:spPr bwMode="auto">
            <a:xfrm>
              <a:off x="5148709" y="3613323"/>
              <a:ext cx="90487" cy="8890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8" name="Oval 10"/>
            <p:cNvSpPr>
              <a:spLocks noChangeArrowheads="1"/>
            </p:cNvSpPr>
            <p:nvPr/>
          </p:nvSpPr>
          <p:spPr bwMode="auto">
            <a:xfrm>
              <a:off x="4427984" y="4289598"/>
              <a:ext cx="90487" cy="8890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9" name="Oval 11"/>
            <p:cNvSpPr>
              <a:spLocks noChangeArrowheads="1"/>
            </p:cNvSpPr>
            <p:nvPr/>
          </p:nvSpPr>
          <p:spPr bwMode="auto">
            <a:xfrm>
              <a:off x="5058221" y="4108623"/>
              <a:ext cx="90488" cy="8890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0" name="Oval 16"/>
            <p:cNvSpPr>
              <a:spLocks noChangeArrowheads="1"/>
            </p:cNvSpPr>
            <p:nvPr/>
          </p:nvSpPr>
          <p:spPr bwMode="auto">
            <a:xfrm>
              <a:off x="5237609" y="4288011"/>
              <a:ext cx="90487" cy="8890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1" name="Rectangle 30"/>
            <p:cNvSpPr>
              <a:spLocks noChangeArrowheads="1"/>
            </p:cNvSpPr>
            <p:nvPr/>
          </p:nvSpPr>
          <p:spPr bwMode="auto">
            <a:xfrm>
              <a:off x="4427984" y="3527598"/>
              <a:ext cx="1296144" cy="1125538"/>
            </a:xfrm>
            <a:prstGeom prst="rect">
              <a:avLst/>
            </a:prstGeom>
            <a:noFill/>
            <a:ln w="19080">
              <a:solidFill>
                <a:srgbClr val="3333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2" name="Oval 11"/>
            <p:cNvSpPr>
              <a:spLocks noChangeArrowheads="1"/>
            </p:cNvSpPr>
            <p:nvPr/>
          </p:nvSpPr>
          <p:spPr bwMode="auto">
            <a:xfrm>
              <a:off x="4872856" y="4465638"/>
              <a:ext cx="90488" cy="8890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51" name="Gruppierung 150"/>
          <p:cNvGrpSpPr/>
          <p:nvPr/>
        </p:nvGrpSpPr>
        <p:grpSpPr>
          <a:xfrm>
            <a:off x="5940152" y="3527598"/>
            <a:ext cx="1296144" cy="1125538"/>
            <a:chOff x="5940152" y="3527598"/>
            <a:chExt cx="1296144" cy="1125538"/>
          </a:xfrm>
        </p:grpSpPr>
        <p:sp>
          <p:nvSpPr>
            <p:cNvPr id="134" name="Oval 9"/>
            <p:cNvSpPr>
              <a:spLocks noChangeArrowheads="1"/>
            </p:cNvSpPr>
            <p:nvPr/>
          </p:nvSpPr>
          <p:spPr bwMode="auto">
            <a:xfrm>
              <a:off x="6660877" y="3613323"/>
              <a:ext cx="90487" cy="88900"/>
            </a:xfrm>
            <a:prstGeom prst="ellipse">
              <a:avLst/>
            </a:prstGeom>
            <a:solidFill>
              <a:srgbClr val="669900"/>
            </a:solidFill>
            <a:ln w="9360">
              <a:solidFill>
                <a:srgbClr val="66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5" name="Oval 10"/>
            <p:cNvSpPr>
              <a:spLocks noChangeArrowheads="1"/>
            </p:cNvSpPr>
            <p:nvPr/>
          </p:nvSpPr>
          <p:spPr bwMode="auto">
            <a:xfrm>
              <a:off x="5940152" y="4289598"/>
              <a:ext cx="90487" cy="88900"/>
            </a:xfrm>
            <a:prstGeom prst="ellipse">
              <a:avLst/>
            </a:prstGeom>
            <a:solidFill>
              <a:srgbClr val="669900"/>
            </a:solidFill>
            <a:ln w="9360">
              <a:solidFill>
                <a:srgbClr val="66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6" name="Oval 11"/>
            <p:cNvSpPr>
              <a:spLocks noChangeArrowheads="1"/>
            </p:cNvSpPr>
            <p:nvPr/>
          </p:nvSpPr>
          <p:spPr bwMode="auto">
            <a:xfrm>
              <a:off x="6570389" y="4108623"/>
              <a:ext cx="90488" cy="88900"/>
            </a:xfrm>
            <a:prstGeom prst="ellipse">
              <a:avLst/>
            </a:prstGeom>
            <a:solidFill>
              <a:srgbClr val="669900"/>
            </a:solidFill>
            <a:ln w="9360">
              <a:solidFill>
                <a:srgbClr val="66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7" name="Oval 16"/>
            <p:cNvSpPr>
              <a:spLocks noChangeArrowheads="1"/>
            </p:cNvSpPr>
            <p:nvPr/>
          </p:nvSpPr>
          <p:spPr bwMode="auto">
            <a:xfrm>
              <a:off x="6749777" y="4288011"/>
              <a:ext cx="90487" cy="88900"/>
            </a:xfrm>
            <a:prstGeom prst="ellipse">
              <a:avLst/>
            </a:prstGeom>
            <a:solidFill>
              <a:srgbClr val="669900"/>
            </a:solidFill>
            <a:ln w="9360">
              <a:solidFill>
                <a:srgbClr val="66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8" name="Rectangle 30"/>
            <p:cNvSpPr>
              <a:spLocks noChangeArrowheads="1"/>
            </p:cNvSpPr>
            <p:nvPr/>
          </p:nvSpPr>
          <p:spPr bwMode="auto">
            <a:xfrm>
              <a:off x="5940152" y="3527598"/>
              <a:ext cx="1296144" cy="1125538"/>
            </a:xfrm>
            <a:prstGeom prst="rect">
              <a:avLst/>
            </a:prstGeom>
            <a:noFill/>
            <a:ln w="19080">
              <a:solidFill>
                <a:srgbClr val="3333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9" name="Oval 11"/>
            <p:cNvSpPr>
              <a:spLocks noChangeArrowheads="1"/>
            </p:cNvSpPr>
            <p:nvPr/>
          </p:nvSpPr>
          <p:spPr bwMode="auto">
            <a:xfrm>
              <a:off x="6444208" y="4261023"/>
              <a:ext cx="90488" cy="88900"/>
            </a:xfrm>
            <a:prstGeom prst="ellipse">
              <a:avLst/>
            </a:prstGeom>
            <a:solidFill>
              <a:srgbClr val="669900"/>
            </a:solidFill>
            <a:ln w="9360">
              <a:solidFill>
                <a:srgbClr val="66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0" name="Oval 11"/>
            <p:cNvSpPr>
              <a:spLocks noChangeArrowheads="1"/>
            </p:cNvSpPr>
            <p:nvPr/>
          </p:nvSpPr>
          <p:spPr bwMode="auto">
            <a:xfrm>
              <a:off x="6300192" y="3690442"/>
              <a:ext cx="90488" cy="88900"/>
            </a:xfrm>
            <a:prstGeom prst="ellipse">
              <a:avLst/>
            </a:prstGeom>
            <a:solidFill>
              <a:srgbClr val="669900"/>
            </a:solidFill>
            <a:ln w="9360">
              <a:solidFill>
                <a:srgbClr val="66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1" name="Oval 11"/>
            <p:cNvSpPr>
              <a:spLocks noChangeArrowheads="1"/>
            </p:cNvSpPr>
            <p:nvPr/>
          </p:nvSpPr>
          <p:spPr bwMode="auto">
            <a:xfrm>
              <a:off x="7001792" y="3906466"/>
              <a:ext cx="90488" cy="88900"/>
            </a:xfrm>
            <a:prstGeom prst="ellipse">
              <a:avLst/>
            </a:prstGeom>
            <a:solidFill>
              <a:srgbClr val="669900"/>
            </a:solidFill>
            <a:ln w="9360">
              <a:solidFill>
                <a:srgbClr val="66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2" name="Oval 11"/>
            <p:cNvSpPr>
              <a:spLocks noChangeArrowheads="1"/>
            </p:cNvSpPr>
            <p:nvPr/>
          </p:nvSpPr>
          <p:spPr bwMode="auto">
            <a:xfrm>
              <a:off x="6722789" y="4261023"/>
              <a:ext cx="90488" cy="88900"/>
            </a:xfrm>
            <a:prstGeom prst="ellipse">
              <a:avLst/>
            </a:prstGeom>
            <a:solidFill>
              <a:srgbClr val="669900"/>
            </a:solidFill>
            <a:ln w="9360">
              <a:solidFill>
                <a:srgbClr val="66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49" name="Gruppierung 148"/>
          <p:cNvGrpSpPr/>
          <p:nvPr/>
        </p:nvGrpSpPr>
        <p:grpSpPr>
          <a:xfrm>
            <a:off x="7434784" y="3527598"/>
            <a:ext cx="1313680" cy="1125538"/>
            <a:chOff x="7434784" y="3527598"/>
            <a:chExt cx="1313680" cy="1125538"/>
          </a:xfrm>
        </p:grpSpPr>
        <p:sp>
          <p:nvSpPr>
            <p:cNvPr id="143" name="Oval 9"/>
            <p:cNvSpPr>
              <a:spLocks noChangeArrowheads="1"/>
            </p:cNvSpPr>
            <p:nvPr/>
          </p:nvSpPr>
          <p:spPr bwMode="auto">
            <a:xfrm>
              <a:off x="8155509" y="3613323"/>
              <a:ext cx="90487" cy="88900"/>
            </a:xfrm>
            <a:prstGeom prst="ellipse">
              <a:avLst/>
            </a:prstGeom>
            <a:solidFill>
              <a:srgbClr val="3366FF"/>
            </a:solidFill>
            <a:ln w="9360">
              <a:solidFill>
                <a:srgbClr val="33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4" name="Oval 10"/>
            <p:cNvSpPr>
              <a:spLocks noChangeArrowheads="1"/>
            </p:cNvSpPr>
            <p:nvPr/>
          </p:nvSpPr>
          <p:spPr bwMode="auto">
            <a:xfrm>
              <a:off x="7434784" y="4289598"/>
              <a:ext cx="90487" cy="88900"/>
            </a:xfrm>
            <a:prstGeom prst="ellipse">
              <a:avLst/>
            </a:prstGeom>
            <a:solidFill>
              <a:srgbClr val="3366FF"/>
            </a:solidFill>
            <a:ln w="9360">
              <a:solidFill>
                <a:srgbClr val="33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5" name="Oval 11"/>
            <p:cNvSpPr>
              <a:spLocks noChangeArrowheads="1"/>
            </p:cNvSpPr>
            <p:nvPr/>
          </p:nvSpPr>
          <p:spPr bwMode="auto">
            <a:xfrm>
              <a:off x="8065021" y="4108623"/>
              <a:ext cx="90488" cy="88900"/>
            </a:xfrm>
            <a:prstGeom prst="ellipse">
              <a:avLst/>
            </a:prstGeom>
            <a:solidFill>
              <a:srgbClr val="3366FF"/>
            </a:solidFill>
            <a:ln w="9360">
              <a:solidFill>
                <a:srgbClr val="33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6" name="Oval 16"/>
            <p:cNvSpPr>
              <a:spLocks noChangeArrowheads="1"/>
            </p:cNvSpPr>
            <p:nvPr/>
          </p:nvSpPr>
          <p:spPr bwMode="auto">
            <a:xfrm>
              <a:off x="8244409" y="4288011"/>
              <a:ext cx="90487" cy="88900"/>
            </a:xfrm>
            <a:prstGeom prst="ellipse">
              <a:avLst/>
            </a:prstGeom>
            <a:solidFill>
              <a:srgbClr val="3366FF"/>
            </a:solidFill>
            <a:ln w="9360">
              <a:solidFill>
                <a:srgbClr val="33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7" name="Rectangle 30"/>
            <p:cNvSpPr>
              <a:spLocks noChangeArrowheads="1"/>
            </p:cNvSpPr>
            <p:nvPr/>
          </p:nvSpPr>
          <p:spPr bwMode="auto">
            <a:xfrm>
              <a:off x="7452320" y="3527598"/>
              <a:ext cx="1296144" cy="1125538"/>
            </a:xfrm>
            <a:prstGeom prst="rect">
              <a:avLst/>
            </a:prstGeom>
            <a:noFill/>
            <a:ln w="19080">
              <a:solidFill>
                <a:srgbClr val="3333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8" name="Oval 11"/>
            <p:cNvSpPr>
              <a:spLocks noChangeArrowheads="1"/>
            </p:cNvSpPr>
            <p:nvPr/>
          </p:nvSpPr>
          <p:spPr bwMode="auto">
            <a:xfrm>
              <a:off x="7505848" y="3690442"/>
              <a:ext cx="90488" cy="88900"/>
            </a:xfrm>
            <a:prstGeom prst="ellipse">
              <a:avLst/>
            </a:prstGeom>
            <a:solidFill>
              <a:srgbClr val="3366FF"/>
            </a:solidFill>
            <a:ln w="9360">
              <a:solidFill>
                <a:srgbClr val="33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71" name="Oval 9"/>
          <p:cNvSpPr>
            <a:spLocks noChangeArrowheads="1"/>
          </p:cNvSpPr>
          <p:nvPr/>
        </p:nvSpPr>
        <p:spPr bwMode="auto">
          <a:xfrm>
            <a:off x="6643341" y="4909467"/>
            <a:ext cx="90487" cy="88900"/>
          </a:xfrm>
          <a:prstGeom prst="ellipse">
            <a:avLst/>
          </a:prstGeom>
          <a:solidFill>
            <a:srgbClr val="3366FF"/>
          </a:solidFill>
          <a:ln w="28575" cmpd="sng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72" name="Oval 10"/>
          <p:cNvSpPr>
            <a:spLocks noChangeArrowheads="1"/>
          </p:cNvSpPr>
          <p:nvPr/>
        </p:nvSpPr>
        <p:spPr bwMode="auto">
          <a:xfrm>
            <a:off x="5922616" y="5585742"/>
            <a:ext cx="90487" cy="88900"/>
          </a:xfrm>
          <a:prstGeom prst="ellipse">
            <a:avLst/>
          </a:prstGeom>
          <a:solidFill>
            <a:srgbClr val="3366FF"/>
          </a:solidFill>
          <a:ln w="28575" cmpd="sng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73" name="Oval 11"/>
          <p:cNvSpPr>
            <a:spLocks noChangeArrowheads="1"/>
          </p:cNvSpPr>
          <p:nvPr/>
        </p:nvSpPr>
        <p:spPr bwMode="auto">
          <a:xfrm>
            <a:off x="6552853" y="5404767"/>
            <a:ext cx="90488" cy="88900"/>
          </a:xfrm>
          <a:prstGeom prst="ellipse">
            <a:avLst/>
          </a:prstGeom>
          <a:solidFill>
            <a:srgbClr val="3366FF"/>
          </a:solidFill>
          <a:ln w="28575" cmpd="sng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74" name="Oval 16"/>
          <p:cNvSpPr>
            <a:spLocks noChangeArrowheads="1"/>
          </p:cNvSpPr>
          <p:nvPr/>
        </p:nvSpPr>
        <p:spPr bwMode="auto">
          <a:xfrm>
            <a:off x="6732241" y="5584155"/>
            <a:ext cx="90487" cy="88900"/>
          </a:xfrm>
          <a:prstGeom prst="ellipse">
            <a:avLst/>
          </a:prstGeom>
          <a:solidFill>
            <a:srgbClr val="3366FF"/>
          </a:solidFill>
          <a:ln w="28575" cmpd="sng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75" name="Rectangle 30"/>
          <p:cNvSpPr>
            <a:spLocks noChangeArrowheads="1"/>
          </p:cNvSpPr>
          <p:nvPr/>
        </p:nvSpPr>
        <p:spPr bwMode="auto">
          <a:xfrm>
            <a:off x="5940152" y="4823742"/>
            <a:ext cx="1296144" cy="1125538"/>
          </a:xfrm>
          <a:prstGeom prst="rect">
            <a:avLst/>
          </a:prstGeom>
          <a:noFill/>
          <a:ln w="19080">
            <a:solidFill>
              <a:srgbClr val="3333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6" name="Oval 11"/>
          <p:cNvSpPr>
            <a:spLocks noChangeArrowheads="1"/>
          </p:cNvSpPr>
          <p:nvPr/>
        </p:nvSpPr>
        <p:spPr bwMode="auto">
          <a:xfrm>
            <a:off x="5993680" y="4986586"/>
            <a:ext cx="90488" cy="88900"/>
          </a:xfrm>
          <a:prstGeom prst="ellipse">
            <a:avLst/>
          </a:prstGeom>
          <a:solidFill>
            <a:srgbClr val="3366FF"/>
          </a:solidFill>
          <a:ln w="28575" cmpd="sng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60" name="Gruppierung 159"/>
          <p:cNvGrpSpPr/>
          <p:nvPr/>
        </p:nvGrpSpPr>
        <p:grpSpPr>
          <a:xfrm>
            <a:off x="5940152" y="4823742"/>
            <a:ext cx="1296144" cy="1125538"/>
            <a:chOff x="5940152" y="3527598"/>
            <a:chExt cx="1296144" cy="1125538"/>
          </a:xfrm>
        </p:grpSpPr>
        <p:sp>
          <p:nvSpPr>
            <p:cNvPr id="161" name="Oval 9"/>
            <p:cNvSpPr>
              <a:spLocks noChangeArrowheads="1"/>
            </p:cNvSpPr>
            <p:nvPr/>
          </p:nvSpPr>
          <p:spPr bwMode="auto">
            <a:xfrm>
              <a:off x="6660877" y="3613323"/>
              <a:ext cx="90487" cy="88900"/>
            </a:xfrm>
            <a:prstGeom prst="ellipse">
              <a:avLst/>
            </a:prstGeom>
            <a:solidFill>
              <a:srgbClr val="669900"/>
            </a:solidFill>
            <a:ln w="9360">
              <a:solidFill>
                <a:srgbClr val="66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2" name="Oval 10"/>
            <p:cNvSpPr>
              <a:spLocks noChangeArrowheads="1"/>
            </p:cNvSpPr>
            <p:nvPr/>
          </p:nvSpPr>
          <p:spPr bwMode="auto">
            <a:xfrm>
              <a:off x="5940152" y="4289598"/>
              <a:ext cx="90487" cy="88900"/>
            </a:xfrm>
            <a:prstGeom prst="ellipse">
              <a:avLst/>
            </a:prstGeom>
            <a:solidFill>
              <a:srgbClr val="669900"/>
            </a:solidFill>
            <a:ln w="9360">
              <a:solidFill>
                <a:srgbClr val="66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3" name="Oval 11"/>
            <p:cNvSpPr>
              <a:spLocks noChangeArrowheads="1"/>
            </p:cNvSpPr>
            <p:nvPr/>
          </p:nvSpPr>
          <p:spPr bwMode="auto">
            <a:xfrm>
              <a:off x="6570389" y="4108623"/>
              <a:ext cx="90488" cy="88900"/>
            </a:xfrm>
            <a:prstGeom prst="ellipse">
              <a:avLst/>
            </a:prstGeom>
            <a:solidFill>
              <a:srgbClr val="669900"/>
            </a:solidFill>
            <a:ln w="9360">
              <a:solidFill>
                <a:srgbClr val="66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4" name="Oval 16"/>
            <p:cNvSpPr>
              <a:spLocks noChangeArrowheads="1"/>
            </p:cNvSpPr>
            <p:nvPr/>
          </p:nvSpPr>
          <p:spPr bwMode="auto">
            <a:xfrm>
              <a:off x="6749777" y="4288011"/>
              <a:ext cx="90487" cy="88900"/>
            </a:xfrm>
            <a:prstGeom prst="ellipse">
              <a:avLst/>
            </a:prstGeom>
            <a:solidFill>
              <a:srgbClr val="669900"/>
            </a:solidFill>
            <a:ln w="9360">
              <a:solidFill>
                <a:srgbClr val="66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5" name="Rectangle 30"/>
            <p:cNvSpPr>
              <a:spLocks noChangeArrowheads="1"/>
            </p:cNvSpPr>
            <p:nvPr/>
          </p:nvSpPr>
          <p:spPr bwMode="auto">
            <a:xfrm>
              <a:off x="5940152" y="3527598"/>
              <a:ext cx="1296144" cy="1125538"/>
            </a:xfrm>
            <a:prstGeom prst="rect">
              <a:avLst/>
            </a:prstGeom>
            <a:noFill/>
            <a:ln w="19080">
              <a:solidFill>
                <a:srgbClr val="3333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6" name="Oval 11"/>
            <p:cNvSpPr>
              <a:spLocks noChangeArrowheads="1"/>
            </p:cNvSpPr>
            <p:nvPr/>
          </p:nvSpPr>
          <p:spPr bwMode="auto">
            <a:xfrm>
              <a:off x="6444208" y="4261023"/>
              <a:ext cx="90488" cy="88900"/>
            </a:xfrm>
            <a:prstGeom prst="ellipse">
              <a:avLst/>
            </a:prstGeom>
            <a:solidFill>
              <a:srgbClr val="669900"/>
            </a:solidFill>
            <a:ln w="9360">
              <a:solidFill>
                <a:srgbClr val="66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7" name="Oval 11"/>
            <p:cNvSpPr>
              <a:spLocks noChangeArrowheads="1"/>
            </p:cNvSpPr>
            <p:nvPr/>
          </p:nvSpPr>
          <p:spPr bwMode="auto">
            <a:xfrm>
              <a:off x="6300192" y="3690442"/>
              <a:ext cx="90488" cy="88900"/>
            </a:xfrm>
            <a:prstGeom prst="ellipse">
              <a:avLst/>
            </a:prstGeom>
            <a:solidFill>
              <a:srgbClr val="669900"/>
            </a:solidFill>
            <a:ln w="9360">
              <a:solidFill>
                <a:srgbClr val="66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8" name="Oval 11"/>
            <p:cNvSpPr>
              <a:spLocks noChangeArrowheads="1"/>
            </p:cNvSpPr>
            <p:nvPr/>
          </p:nvSpPr>
          <p:spPr bwMode="auto">
            <a:xfrm>
              <a:off x="7001792" y="3906466"/>
              <a:ext cx="90488" cy="88900"/>
            </a:xfrm>
            <a:prstGeom prst="ellipse">
              <a:avLst/>
            </a:prstGeom>
            <a:solidFill>
              <a:srgbClr val="669900"/>
            </a:solidFill>
            <a:ln w="9360">
              <a:solidFill>
                <a:srgbClr val="66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9" name="Oval 11"/>
            <p:cNvSpPr>
              <a:spLocks noChangeArrowheads="1"/>
            </p:cNvSpPr>
            <p:nvPr/>
          </p:nvSpPr>
          <p:spPr bwMode="auto">
            <a:xfrm>
              <a:off x="6722789" y="4261023"/>
              <a:ext cx="90488" cy="88900"/>
            </a:xfrm>
            <a:prstGeom prst="ellipse">
              <a:avLst/>
            </a:prstGeom>
            <a:solidFill>
              <a:srgbClr val="669900"/>
            </a:solidFill>
            <a:ln w="9360">
              <a:solidFill>
                <a:srgbClr val="66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78" name="Textfeld 177"/>
          <p:cNvSpPr txBox="1"/>
          <p:nvPr/>
        </p:nvSpPr>
        <p:spPr>
          <a:xfrm>
            <a:off x="3170987" y="5013176"/>
            <a:ext cx="2121093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GDAFFGMSCK</a:t>
            </a:r>
          </a:p>
        </p:txBody>
      </p:sp>
      <p:cxnSp>
        <p:nvCxnSpPr>
          <p:cNvPr id="181" name="Gerade Verbindung 180"/>
          <p:cNvCxnSpPr>
            <a:stCxn id="178" idx="3"/>
            <a:endCxn id="163" idx="2"/>
          </p:cNvCxnSpPr>
          <p:nvPr/>
        </p:nvCxnSpPr>
        <p:spPr bwMode="auto">
          <a:xfrm>
            <a:off x="5292080" y="5244009"/>
            <a:ext cx="1278309" cy="205208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3" name="Gerade Verbindung 182"/>
          <p:cNvCxnSpPr>
            <a:stCxn id="178" idx="3"/>
            <a:endCxn id="173" idx="1"/>
          </p:cNvCxnSpPr>
          <p:nvPr/>
        </p:nvCxnSpPr>
        <p:spPr bwMode="auto">
          <a:xfrm>
            <a:off x="5292080" y="5244009"/>
            <a:ext cx="1274025" cy="173777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D24CC-4B8F-43CE-B0E6-0AEB73AD6BFA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22992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ruppierung 176"/>
          <p:cNvGrpSpPr/>
          <p:nvPr/>
        </p:nvGrpSpPr>
        <p:grpSpPr>
          <a:xfrm>
            <a:off x="5940152" y="4823742"/>
            <a:ext cx="1296144" cy="1125538"/>
            <a:chOff x="5940152" y="4823742"/>
            <a:chExt cx="1296144" cy="1125538"/>
          </a:xfrm>
        </p:grpSpPr>
        <p:sp>
          <p:nvSpPr>
            <p:cNvPr id="153" name="Rectangle 30"/>
            <p:cNvSpPr>
              <a:spLocks noChangeArrowheads="1"/>
            </p:cNvSpPr>
            <p:nvPr/>
          </p:nvSpPr>
          <p:spPr bwMode="auto">
            <a:xfrm>
              <a:off x="5940152" y="4823742"/>
              <a:ext cx="1296144" cy="1125538"/>
            </a:xfrm>
            <a:prstGeom prst="rect">
              <a:avLst/>
            </a:prstGeom>
            <a:noFill/>
            <a:ln w="19080">
              <a:solidFill>
                <a:srgbClr val="3333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4" name="Oval 9"/>
            <p:cNvSpPr>
              <a:spLocks noChangeArrowheads="1"/>
            </p:cNvSpPr>
            <p:nvPr/>
          </p:nvSpPr>
          <p:spPr bwMode="auto">
            <a:xfrm>
              <a:off x="6660877" y="4909467"/>
              <a:ext cx="90487" cy="88900"/>
            </a:xfrm>
            <a:prstGeom prst="ellipse">
              <a:avLst/>
            </a:prstGeom>
            <a:solidFill>
              <a:srgbClr val="FF0000"/>
            </a:solidFill>
            <a:ln w="57150" cmpd="sng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5" name="Oval 10"/>
            <p:cNvSpPr>
              <a:spLocks noChangeArrowheads="1"/>
            </p:cNvSpPr>
            <p:nvPr/>
          </p:nvSpPr>
          <p:spPr bwMode="auto">
            <a:xfrm>
              <a:off x="5940152" y="5585742"/>
              <a:ext cx="90487" cy="88900"/>
            </a:xfrm>
            <a:prstGeom prst="ellipse">
              <a:avLst/>
            </a:prstGeom>
            <a:solidFill>
              <a:srgbClr val="FF0000"/>
            </a:solidFill>
            <a:ln w="57150" cmpd="sng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6" name="Oval 11"/>
            <p:cNvSpPr>
              <a:spLocks noChangeArrowheads="1"/>
            </p:cNvSpPr>
            <p:nvPr/>
          </p:nvSpPr>
          <p:spPr bwMode="auto">
            <a:xfrm>
              <a:off x="6570389" y="5404767"/>
              <a:ext cx="90488" cy="88900"/>
            </a:xfrm>
            <a:prstGeom prst="ellipse">
              <a:avLst/>
            </a:prstGeom>
            <a:solidFill>
              <a:srgbClr val="FF0000"/>
            </a:solidFill>
            <a:ln w="57150" cmpd="sng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7" name="Oval 16"/>
            <p:cNvSpPr>
              <a:spLocks noChangeArrowheads="1"/>
            </p:cNvSpPr>
            <p:nvPr/>
          </p:nvSpPr>
          <p:spPr bwMode="auto">
            <a:xfrm>
              <a:off x="6749777" y="5584155"/>
              <a:ext cx="90487" cy="88900"/>
            </a:xfrm>
            <a:prstGeom prst="ellipse">
              <a:avLst/>
            </a:prstGeom>
            <a:solidFill>
              <a:srgbClr val="FF0000"/>
            </a:solidFill>
            <a:ln w="57150" cmpd="sng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8" name="Rectangle 30"/>
            <p:cNvSpPr>
              <a:spLocks noChangeArrowheads="1"/>
            </p:cNvSpPr>
            <p:nvPr/>
          </p:nvSpPr>
          <p:spPr bwMode="auto">
            <a:xfrm>
              <a:off x="5940152" y="4823742"/>
              <a:ext cx="1296144" cy="1125538"/>
            </a:xfrm>
            <a:prstGeom prst="rect">
              <a:avLst/>
            </a:prstGeom>
            <a:noFill/>
            <a:ln w="19080">
              <a:solidFill>
                <a:srgbClr val="3333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9" name="Oval 11"/>
            <p:cNvSpPr>
              <a:spLocks noChangeArrowheads="1"/>
            </p:cNvSpPr>
            <p:nvPr/>
          </p:nvSpPr>
          <p:spPr bwMode="auto">
            <a:xfrm>
              <a:off x="6385024" y="5761782"/>
              <a:ext cx="90488" cy="88900"/>
            </a:xfrm>
            <a:prstGeom prst="ellipse">
              <a:avLst/>
            </a:prstGeom>
            <a:solidFill>
              <a:srgbClr val="FF0000"/>
            </a:solidFill>
            <a:ln w="57150" cmpd="sng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pic>
        <p:nvPicPr>
          <p:cNvPr id="66" name="Bild 65" descr="test.map.png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00FF12">
                <a:tint val="45000"/>
                <a:satMod val="400000"/>
              </a:srgbClr>
            </a:duotone>
          </a:blip>
          <a:srcRect l="9138" t="58732" r="46897" b="6341"/>
          <a:stretch>
            <a:fillRect/>
          </a:stretch>
        </p:blipFill>
        <p:spPr>
          <a:xfrm>
            <a:off x="5940152" y="908720"/>
            <a:ext cx="1296144" cy="1152128"/>
          </a:xfrm>
          <a:prstGeom prst="rect">
            <a:avLst/>
          </a:prstGeom>
        </p:spPr>
      </p:pic>
      <p:pic>
        <p:nvPicPr>
          <p:cNvPr id="67" name="Bild 66" descr="test.map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9138" t="58732" r="46897" b="6341"/>
          <a:stretch>
            <a:fillRect/>
          </a:stretch>
        </p:blipFill>
        <p:spPr>
          <a:xfrm>
            <a:off x="7452320" y="908720"/>
            <a:ext cx="1296144" cy="1152128"/>
          </a:xfrm>
          <a:prstGeom prst="rect">
            <a:avLst/>
          </a:prstGeom>
        </p:spPr>
      </p:pic>
      <p:pic>
        <p:nvPicPr>
          <p:cNvPr id="62" name="Bild 61" descr="test.map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9138" t="58732" r="46897" b="6341"/>
          <a:stretch>
            <a:fillRect/>
          </a:stretch>
        </p:blipFill>
        <p:spPr>
          <a:xfrm>
            <a:off x="4427984" y="908720"/>
            <a:ext cx="1296144" cy="115212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LFQ – Analysis </a:t>
            </a:r>
            <a:r>
              <a:rPr lang="de-DE" dirty="0" err="1" smtClean="0"/>
              <a:t>Strategy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2400" y="990600"/>
            <a:ext cx="4635624" cy="541020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30000"/>
              </a:lnSpc>
              <a:buFont typeface="+mj-lt"/>
              <a:buAutoNum type="arabicPeriod"/>
            </a:pPr>
            <a:r>
              <a:rPr lang="de-DE" sz="2400" b="1" dirty="0" smtClean="0">
                <a:solidFill>
                  <a:srgbClr val="A51E37"/>
                </a:solidFill>
              </a:rPr>
              <a:t>Find</a:t>
            </a:r>
            <a:r>
              <a:rPr lang="de-DE" sz="2400" dirty="0" smtClean="0">
                <a:solidFill>
                  <a:srgbClr val="A51E37"/>
                </a:solidFill>
              </a:rPr>
              <a:t> </a:t>
            </a:r>
            <a:r>
              <a:rPr lang="de-DE" sz="2400" dirty="0" err="1" smtClean="0"/>
              <a:t>features</a:t>
            </a:r>
            <a:r>
              <a:rPr lang="de-DE" sz="2400" dirty="0" smtClean="0"/>
              <a:t> in all </a:t>
            </a:r>
            <a:r>
              <a:rPr lang="de-DE" sz="2400" dirty="0" err="1" smtClean="0"/>
              <a:t>maps</a:t>
            </a:r>
            <a:endParaRPr lang="de-DE" sz="2400" dirty="0" smtClean="0"/>
          </a:p>
          <a:p>
            <a:pPr marL="514350" indent="-514350">
              <a:lnSpc>
                <a:spcPct val="130000"/>
              </a:lnSpc>
              <a:buFont typeface="+mj-lt"/>
              <a:buAutoNum type="arabicPeriod"/>
            </a:pPr>
            <a:r>
              <a:rPr lang="de-DE" sz="2400" b="1" dirty="0" err="1" smtClean="0">
                <a:solidFill>
                  <a:srgbClr val="A51E37"/>
                </a:solidFill>
              </a:rPr>
              <a:t>Align</a:t>
            </a:r>
            <a:r>
              <a:rPr lang="de-DE" sz="2400" dirty="0" smtClean="0">
                <a:solidFill>
                  <a:srgbClr val="A51E37"/>
                </a:solidFill>
              </a:rPr>
              <a:t> </a:t>
            </a:r>
            <a:r>
              <a:rPr lang="de-DE" sz="2400" dirty="0" err="1" smtClean="0"/>
              <a:t>maps</a:t>
            </a:r>
            <a:r>
              <a:rPr lang="de-DE" sz="2400" dirty="0" smtClean="0"/>
              <a:t> </a:t>
            </a:r>
          </a:p>
          <a:p>
            <a:pPr marL="514350" indent="-514350">
              <a:lnSpc>
                <a:spcPct val="130000"/>
              </a:lnSpc>
              <a:buFont typeface="+mj-lt"/>
              <a:buAutoNum type="arabicPeriod"/>
            </a:pPr>
            <a:r>
              <a:rPr lang="de-DE" sz="2400" b="1" dirty="0" smtClean="0">
                <a:solidFill>
                  <a:srgbClr val="A51E37"/>
                </a:solidFill>
              </a:rPr>
              <a:t>Link</a:t>
            </a:r>
            <a:r>
              <a:rPr lang="de-DE" sz="2400" dirty="0" smtClean="0">
                <a:solidFill>
                  <a:srgbClr val="A51E37"/>
                </a:solidFill>
              </a:rPr>
              <a:t> </a:t>
            </a:r>
            <a:r>
              <a:rPr lang="de-DE" sz="2400" dirty="0" err="1" smtClean="0"/>
              <a:t>corresponding</a:t>
            </a:r>
            <a:r>
              <a:rPr lang="de-DE" sz="2400" dirty="0" smtClean="0"/>
              <a:t> </a:t>
            </a:r>
            <a:r>
              <a:rPr lang="de-DE" sz="2400" dirty="0" err="1" smtClean="0"/>
              <a:t>features</a:t>
            </a:r>
            <a:endParaRPr lang="de-DE" sz="2400" dirty="0" smtClean="0"/>
          </a:p>
          <a:p>
            <a:pPr marL="514350" indent="-514350">
              <a:lnSpc>
                <a:spcPct val="130000"/>
              </a:lnSpc>
              <a:buFont typeface="+mj-lt"/>
              <a:buAutoNum type="arabicPeriod"/>
            </a:pPr>
            <a:r>
              <a:rPr lang="de-DE" sz="2400" b="1" dirty="0" err="1" smtClean="0">
                <a:solidFill>
                  <a:srgbClr val="A51E37"/>
                </a:solidFill>
              </a:rPr>
              <a:t>Identify</a:t>
            </a:r>
            <a:r>
              <a:rPr lang="de-DE" sz="2400" dirty="0" smtClean="0">
                <a:solidFill>
                  <a:srgbClr val="A51E37"/>
                </a:solidFill>
              </a:rPr>
              <a:t> </a:t>
            </a:r>
            <a:r>
              <a:rPr lang="de-DE" sz="2400" dirty="0" err="1" smtClean="0"/>
              <a:t>features</a:t>
            </a:r>
            <a:endParaRPr lang="de-DE" sz="2400" dirty="0" smtClean="0"/>
          </a:p>
          <a:p>
            <a:pPr marL="514350" indent="-514350">
              <a:lnSpc>
                <a:spcPct val="130000"/>
              </a:lnSpc>
              <a:buFont typeface="+mj-lt"/>
              <a:buAutoNum type="arabicPeriod"/>
            </a:pPr>
            <a:r>
              <a:rPr lang="de-DE" sz="2400" b="1" dirty="0" err="1" smtClean="0">
                <a:solidFill>
                  <a:srgbClr val="A51E37"/>
                </a:solidFill>
              </a:rPr>
              <a:t>Quantify</a:t>
            </a:r>
            <a:endParaRPr lang="de-DE" sz="2400" b="1" dirty="0" smtClean="0">
              <a:solidFill>
                <a:srgbClr val="A51E37"/>
              </a:solidFill>
            </a:endParaRPr>
          </a:p>
        </p:txBody>
      </p:sp>
      <p:sp>
        <p:nvSpPr>
          <p:cNvPr id="35" name="Oval 9"/>
          <p:cNvSpPr>
            <a:spLocks noChangeArrowheads="1"/>
          </p:cNvSpPr>
          <p:nvPr/>
        </p:nvSpPr>
        <p:spPr bwMode="auto">
          <a:xfrm>
            <a:off x="5351909" y="2271761"/>
            <a:ext cx="90487" cy="889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6" name="Oval 10"/>
          <p:cNvSpPr>
            <a:spLocks noChangeArrowheads="1"/>
          </p:cNvSpPr>
          <p:nvPr/>
        </p:nvSpPr>
        <p:spPr bwMode="auto">
          <a:xfrm>
            <a:off x="4631184" y="2948036"/>
            <a:ext cx="90487" cy="889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7" name="Oval 11"/>
          <p:cNvSpPr>
            <a:spLocks noChangeArrowheads="1"/>
          </p:cNvSpPr>
          <p:nvPr/>
        </p:nvSpPr>
        <p:spPr bwMode="auto">
          <a:xfrm>
            <a:off x="5261421" y="2767061"/>
            <a:ext cx="90488" cy="889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2" name="Oval 16"/>
          <p:cNvSpPr>
            <a:spLocks noChangeArrowheads="1"/>
          </p:cNvSpPr>
          <p:nvPr/>
        </p:nvSpPr>
        <p:spPr bwMode="auto">
          <a:xfrm>
            <a:off x="5440809" y="2946449"/>
            <a:ext cx="90487" cy="889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53" name="Rectangle 30"/>
          <p:cNvSpPr>
            <a:spLocks noChangeArrowheads="1"/>
          </p:cNvSpPr>
          <p:nvPr/>
        </p:nvSpPr>
        <p:spPr bwMode="auto">
          <a:xfrm>
            <a:off x="4427984" y="2186036"/>
            <a:ext cx="1296144" cy="1125538"/>
          </a:xfrm>
          <a:prstGeom prst="rect">
            <a:avLst/>
          </a:prstGeom>
          <a:noFill/>
          <a:ln w="19080">
            <a:solidFill>
              <a:srgbClr val="3333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0" name="Rectangle 30"/>
          <p:cNvSpPr>
            <a:spLocks noChangeArrowheads="1"/>
          </p:cNvSpPr>
          <p:nvPr/>
        </p:nvSpPr>
        <p:spPr bwMode="auto">
          <a:xfrm>
            <a:off x="4427984" y="908720"/>
            <a:ext cx="1296144" cy="1125538"/>
          </a:xfrm>
          <a:prstGeom prst="rect">
            <a:avLst/>
          </a:prstGeom>
          <a:noFill/>
          <a:ln w="19080">
            <a:solidFill>
              <a:srgbClr val="3333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4" name="Rectangle 30"/>
          <p:cNvSpPr>
            <a:spLocks noChangeArrowheads="1"/>
          </p:cNvSpPr>
          <p:nvPr/>
        </p:nvSpPr>
        <p:spPr bwMode="auto">
          <a:xfrm>
            <a:off x="5940152" y="908720"/>
            <a:ext cx="1296144" cy="1125538"/>
          </a:xfrm>
          <a:prstGeom prst="rect">
            <a:avLst/>
          </a:prstGeom>
          <a:noFill/>
          <a:ln w="19080">
            <a:solidFill>
              <a:srgbClr val="3333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5" name="Rectangle 30"/>
          <p:cNvSpPr>
            <a:spLocks noChangeArrowheads="1"/>
          </p:cNvSpPr>
          <p:nvPr/>
        </p:nvSpPr>
        <p:spPr bwMode="auto">
          <a:xfrm>
            <a:off x="7452320" y="908720"/>
            <a:ext cx="1296144" cy="1125538"/>
          </a:xfrm>
          <a:prstGeom prst="rect">
            <a:avLst/>
          </a:prstGeom>
          <a:noFill/>
          <a:ln w="19080">
            <a:solidFill>
              <a:srgbClr val="3333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8" name="Oval 9"/>
          <p:cNvSpPr>
            <a:spLocks noChangeArrowheads="1"/>
          </p:cNvSpPr>
          <p:nvPr/>
        </p:nvSpPr>
        <p:spPr bwMode="auto">
          <a:xfrm>
            <a:off x="6660877" y="2271761"/>
            <a:ext cx="90487" cy="88900"/>
          </a:xfrm>
          <a:prstGeom prst="ellipse">
            <a:avLst/>
          </a:prstGeom>
          <a:solidFill>
            <a:srgbClr val="669900"/>
          </a:solidFill>
          <a:ln w="9360">
            <a:solidFill>
              <a:srgbClr val="66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9" name="Oval 10"/>
          <p:cNvSpPr>
            <a:spLocks noChangeArrowheads="1"/>
          </p:cNvSpPr>
          <p:nvPr/>
        </p:nvSpPr>
        <p:spPr bwMode="auto">
          <a:xfrm>
            <a:off x="5940152" y="2948036"/>
            <a:ext cx="90487" cy="88900"/>
          </a:xfrm>
          <a:prstGeom prst="ellipse">
            <a:avLst/>
          </a:prstGeom>
          <a:solidFill>
            <a:srgbClr val="669900"/>
          </a:solidFill>
          <a:ln w="9360">
            <a:solidFill>
              <a:srgbClr val="66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0" name="Oval 11"/>
          <p:cNvSpPr>
            <a:spLocks noChangeArrowheads="1"/>
          </p:cNvSpPr>
          <p:nvPr/>
        </p:nvSpPr>
        <p:spPr bwMode="auto">
          <a:xfrm>
            <a:off x="6570389" y="2767061"/>
            <a:ext cx="90488" cy="88900"/>
          </a:xfrm>
          <a:prstGeom prst="ellipse">
            <a:avLst/>
          </a:prstGeom>
          <a:solidFill>
            <a:srgbClr val="669900"/>
          </a:solidFill>
          <a:ln w="9360">
            <a:solidFill>
              <a:srgbClr val="66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1" name="Oval 16"/>
          <p:cNvSpPr>
            <a:spLocks noChangeArrowheads="1"/>
          </p:cNvSpPr>
          <p:nvPr/>
        </p:nvSpPr>
        <p:spPr bwMode="auto">
          <a:xfrm>
            <a:off x="6749777" y="2946449"/>
            <a:ext cx="90487" cy="88900"/>
          </a:xfrm>
          <a:prstGeom prst="ellipse">
            <a:avLst/>
          </a:prstGeom>
          <a:solidFill>
            <a:srgbClr val="669900"/>
          </a:solidFill>
          <a:ln w="9360">
            <a:solidFill>
              <a:srgbClr val="66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2" name="Rectangle 30"/>
          <p:cNvSpPr>
            <a:spLocks noChangeArrowheads="1"/>
          </p:cNvSpPr>
          <p:nvPr/>
        </p:nvSpPr>
        <p:spPr bwMode="auto">
          <a:xfrm>
            <a:off x="5940152" y="2186036"/>
            <a:ext cx="1296144" cy="1125538"/>
          </a:xfrm>
          <a:prstGeom prst="rect">
            <a:avLst/>
          </a:prstGeom>
          <a:noFill/>
          <a:ln w="19080">
            <a:solidFill>
              <a:srgbClr val="3333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0" name="Oval 9"/>
          <p:cNvSpPr>
            <a:spLocks noChangeArrowheads="1"/>
          </p:cNvSpPr>
          <p:nvPr/>
        </p:nvSpPr>
        <p:spPr bwMode="auto">
          <a:xfrm>
            <a:off x="8497069" y="2271761"/>
            <a:ext cx="90487" cy="88900"/>
          </a:xfrm>
          <a:prstGeom prst="ellipse">
            <a:avLst/>
          </a:prstGeom>
          <a:solidFill>
            <a:srgbClr val="3366FF"/>
          </a:solidFill>
          <a:ln w="936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1" name="Oval 10"/>
          <p:cNvSpPr>
            <a:spLocks noChangeArrowheads="1"/>
          </p:cNvSpPr>
          <p:nvPr/>
        </p:nvSpPr>
        <p:spPr bwMode="auto">
          <a:xfrm>
            <a:off x="7776344" y="2948036"/>
            <a:ext cx="90487" cy="88900"/>
          </a:xfrm>
          <a:prstGeom prst="ellipse">
            <a:avLst/>
          </a:prstGeom>
          <a:solidFill>
            <a:srgbClr val="3366FF"/>
          </a:solidFill>
          <a:ln w="936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2" name="Oval 11"/>
          <p:cNvSpPr>
            <a:spLocks noChangeArrowheads="1"/>
          </p:cNvSpPr>
          <p:nvPr/>
        </p:nvSpPr>
        <p:spPr bwMode="auto">
          <a:xfrm>
            <a:off x="8406581" y="2767061"/>
            <a:ext cx="90488" cy="88900"/>
          </a:xfrm>
          <a:prstGeom prst="ellipse">
            <a:avLst/>
          </a:prstGeom>
          <a:solidFill>
            <a:srgbClr val="3366FF"/>
          </a:solidFill>
          <a:ln w="936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3" name="Oval 16"/>
          <p:cNvSpPr>
            <a:spLocks noChangeArrowheads="1"/>
          </p:cNvSpPr>
          <p:nvPr/>
        </p:nvSpPr>
        <p:spPr bwMode="auto">
          <a:xfrm>
            <a:off x="8585969" y="2946449"/>
            <a:ext cx="90487" cy="88900"/>
          </a:xfrm>
          <a:prstGeom prst="ellipse">
            <a:avLst/>
          </a:prstGeom>
          <a:solidFill>
            <a:srgbClr val="3366FF"/>
          </a:solidFill>
          <a:ln w="936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4" name="Rectangle 30"/>
          <p:cNvSpPr>
            <a:spLocks noChangeArrowheads="1"/>
          </p:cNvSpPr>
          <p:nvPr/>
        </p:nvSpPr>
        <p:spPr bwMode="auto">
          <a:xfrm>
            <a:off x="7452320" y="2186036"/>
            <a:ext cx="1296144" cy="1125538"/>
          </a:xfrm>
          <a:prstGeom prst="rect">
            <a:avLst/>
          </a:prstGeom>
          <a:noFill/>
          <a:ln w="19080">
            <a:solidFill>
              <a:srgbClr val="3333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1" name="Oval 11"/>
          <p:cNvSpPr>
            <a:spLocks noChangeArrowheads="1"/>
          </p:cNvSpPr>
          <p:nvPr/>
        </p:nvSpPr>
        <p:spPr bwMode="auto">
          <a:xfrm>
            <a:off x="6444208" y="2919461"/>
            <a:ext cx="90488" cy="88900"/>
          </a:xfrm>
          <a:prstGeom prst="ellipse">
            <a:avLst/>
          </a:prstGeom>
          <a:solidFill>
            <a:srgbClr val="669900"/>
          </a:solidFill>
          <a:ln w="9360">
            <a:solidFill>
              <a:srgbClr val="66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2" name="Oval 11"/>
          <p:cNvSpPr>
            <a:spLocks noChangeArrowheads="1"/>
          </p:cNvSpPr>
          <p:nvPr/>
        </p:nvSpPr>
        <p:spPr bwMode="auto">
          <a:xfrm>
            <a:off x="6300192" y="2348880"/>
            <a:ext cx="90488" cy="88900"/>
          </a:xfrm>
          <a:prstGeom prst="ellipse">
            <a:avLst/>
          </a:prstGeom>
          <a:solidFill>
            <a:srgbClr val="669900"/>
          </a:solidFill>
          <a:ln w="9360">
            <a:solidFill>
              <a:srgbClr val="66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3" name="Oval 11"/>
          <p:cNvSpPr>
            <a:spLocks noChangeArrowheads="1"/>
          </p:cNvSpPr>
          <p:nvPr/>
        </p:nvSpPr>
        <p:spPr bwMode="auto">
          <a:xfrm>
            <a:off x="7001792" y="2564904"/>
            <a:ext cx="90488" cy="88900"/>
          </a:xfrm>
          <a:prstGeom prst="ellipse">
            <a:avLst/>
          </a:prstGeom>
          <a:solidFill>
            <a:srgbClr val="669900"/>
          </a:solidFill>
          <a:ln w="9360">
            <a:solidFill>
              <a:srgbClr val="66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4" name="Oval 11"/>
          <p:cNvSpPr>
            <a:spLocks noChangeArrowheads="1"/>
          </p:cNvSpPr>
          <p:nvPr/>
        </p:nvSpPr>
        <p:spPr bwMode="auto">
          <a:xfrm>
            <a:off x="6722789" y="2919461"/>
            <a:ext cx="90488" cy="88900"/>
          </a:xfrm>
          <a:prstGeom prst="ellipse">
            <a:avLst/>
          </a:prstGeom>
          <a:solidFill>
            <a:srgbClr val="669900"/>
          </a:solidFill>
          <a:ln w="9360">
            <a:solidFill>
              <a:srgbClr val="66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5" name="Oval 11"/>
          <p:cNvSpPr>
            <a:spLocks noChangeArrowheads="1"/>
          </p:cNvSpPr>
          <p:nvPr/>
        </p:nvSpPr>
        <p:spPr bwMode="auto">
          <a:xfrm>
            <a:off x="5076056" y="3124076"/>
            <a:ext cx="90488" cy="889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26" name="Oval 11"/>
          <p:cNvSpPr>
            <a:spLocks noChangeArrowheads="1"/>
          </p:cNvSpPr>
          <p:nvPr/>
        </p:nvSpPr>
        <p:spPr bwMode="auto">
          <a:xfrm>
            <a:off x="7793880" y="2348880"/>
            <a:ext cx="90488" cy="88900"/>
          </a:xfrm>
          <a:prstGeom prst="ellipse">
            <a:avLst/>
          </a:prstGeom>
          <a:solidFill>
            <a:srgbClr val="3366FF"/>
          </a:solidFill>
          <a:ln w="936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50" name="Gruppierung 149"/>
          <p:cNvGrpSpPr/>
          <p:nvPr/>
        </p:nvGrpSpPr>
        <p:grpSpPr>
          <a:xfrm>
            <a:off x="4427984" y="3527598"/>
            <a:ext cx="1296144" cy="1125538"/>
            <a:chOff x="4427984" y="3527598"/>
            <a:chExt cx="1296144" cy="1125538"/>
          </a:xfrm>
        </p:grpSpPr>
        <p:sp>
          <p:nvSpPr>
            <p:cNvPr id="88" name="Rectangle 30"/>
            <p:cNvSpPr>
              <a:spLocks noChangeArrowheads="1"/>
            </p:cNvSpPr>
            <p:nvPr/>
          </p:nvSpPr>
          <p:spPr bwMode="auto">
            <a:xfrm>
              <a:off x="4427984" y="3527598"/>
              <a:ext cx="1296144" cy="1125538"/>
            </a:xfrm>
            <a:prstGeom prst="rect">
              <a:avLst/>
            </a:prstGeom>
            <a:noFill/>
            <a:ln w="19080">
              <a:solidFill>
                <a:srgbClr val="3333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7" name="Oval 9"/>
            <p:cNvSpPr>
              <a:spLocks noChangeArrowheads="1"/>
            </p:cNvSpPr>
            <p:nvPr/>
          </p:nvSpPr>
          <p:spPr bwMode="auto">
            <a:xfrm>
              <a:off x="5148709" y="3613323"/>
              <a:ext cx="90487" cy="8890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8" name="Oval 10"/>
            <p:cNvSpPr>
              <a:spLocks noChangeArrowheads="1"/>
            </p:cNvSpPr>
            <p:nvPr/>
          </p:nvSpPr>
          <p:spPr bwMode="auto">
            <a:xfrm>
              <a:off x="4427984" y="4289598"/>
              <a:ext cx="90487" cy="8890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9" name="Oval 11"/>
            <p:cNvSpPr>
              <a:spLocks noChangeArrowheads="1"/>
            </p:cNvSpPr>
            <p:nvPr/>
          </p:nvSpPr>
          <p:spPr bwMode="auto">
            <a:xfrm>
              <a:off x="5058221" y="4108623"/>
              <a:ext cx="90488" cy="8890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0" name="Oval 16"/>
            <p:cNvSpPr>
              <a:spLocks noChangeArrowheads="1"/>
            </p:cNvSpPr>
            <p:nvPr/>
          </p:nvSpPr>
          <p:spPr bwMode="auto">
            <a:xfrm>
              <a:off x="5237609" y="4288011"/>
              <a:ext cx="90487" cy="8890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1" name="Rectangle 30"/>
            <p:cNvSpPr>
              <a:spLocks noChangeArrowheads="1"/>
            </p:cNvSpPr>
            <p:nvPr/>
          </p:nvSpPr>
          <p:spPr bwMode="auto">
            <a:xfrm>
              <a:off x="4427984" y="3527598"/>
              <a:ext cx="1296144" cy="1125538"/>
            </a:xfrm>
            <a:prstGeom prst="rect">
              <a:avLst/>
            </a:prstGeom>
            <a:noFill/>
            <a:ln w="19080">
              <a:solidFill>
                <a:srgbClr val="3333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2" name="Oval 11"/>
            <p:cNvSpPr>
              <a:spLocks noChangeArrowheads="1"/>
            </p:cNvSpPr>
            <p:nvPr/>
          </p:nvSpPr>
          <p:spPr bwMode="auto">
            <a:xfrm>
              <a:off x="4872856" y="4465638"/>
              <a:ext cx="90488" cy="8890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51" name="Gruppierung 150"/>
          <p:cNvGrpSpPr/>
          <p:nvPr/>
        </p:nvGrpSpPr>
        <p:grpSpPr>
          <a:xfrm>
            <a:off x="5940152" y="3527598"/>
            <a:ext cx="1296144" cy="1125538"/>
            <a:chOff x="5940152" y="3527598"/>
            <a:chExt cx="1296144" cy="1125538"/>
          </a:xfrm>
        </p:grpSpPr>
        <p:sp>
          <p:nvSpPr>
            <p:cNvPr id="134" name="Oval 9"/>
            <p:cNvSpPr>
              <a:spLocks noChangeArrowheads="1"/>
            </p:cNvSpPr>
            <p:nvPr/>
          </p:nvSpPr>
          <p:spPr bwMode="auto">
            <a:xfrm>
              <a:off x="6660877" y="3613323"/>
              <a:ext cx="90487" cy="88900"/>
            </a:xfrm>
            <a:prstGeom prst="ellipse">
              <a:avLst/>
            </a:prstGeom>
            <a:solidFill>
              <a:srgbClr val="669900"/>
            </a:solidFill>
            <a:ln w="9360">
              <a:solidFill>
                <a:srgbClr val="66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5" name="Oval 10"/>
            <p:cNvSpPr>
              <a:spLocks noChangeArrowheads="1"/>
            </p:cNvSpPr>
            <p:nvPr/>
          </p:nvSpPr>
          <p:spPr bwMode="auto">
            <a:xfrm>
              <a:off x="5940152" y="4289598"/>
              <a:ext cx="90487" cy="88900"/>
            </a:xfrm>
            <a:prstGeom prst="ellipse">
              <a:avLst/>
            </a:prstGeom>
            <a:solidFill>
              <a:srgbClr val="669900"/>
            </a:solidFill>
            <a:ln w="9360">
              <a:solidFill>
                <a:srgbClr val="66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6" name="Oval 11"/>
            <p:cNvSpPr>
              <a:spLocks noChangeArrowheads="1"/>
            </p:cNvSpPr>
            <p:nvPr/>
          </p:nvSpPr>
          <p:spPr bwMode="auto">
            <a:xfrm>
              <a:off x="6570389" y="4108623"/>
              <a:ext cx="90488" cy="88900"/>
            </a:xfrm>
            <a:prstGeom prst="ellipse">
              <a:avLst/>
            </a:prstGeom>
            <a:solidFill>
              <a:srgbClr val="669900"/>
            </a:solidFill>
            <a:ln w="9360">
              <a:solidFill>
                <a:srgbClr val="66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7" name="Oval 16"/>
            <p:cNvSpPr>
              <a:spLocks noChangeArrowheads="1"/>
            </p:cNvSpPr>
            <p:nvPr/>
          </p:nvSpPr>
          <p:spPr bwMode="auto">
            <a:xfrm>
              <a:off x="6749777" y="4288011"/>
              <a:ext cx="90487" cy="88900"/>
            </a:xfrm>
            <a:prstGeom prst="ellipse">
              <a:avLst/>
            </a:prstGeom>
            <a:solidFill>
              <a:srgbClr val="669900"/>
            </a:solidFill>
            <a:ln w="9360">
              <a:solidFill>
                <a:srgbClr val="66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8" name="Rectangle 30"/>
            <p:cNvSpPr>
              <a:spLocks noChangeArrowheads="1"/>
            </p:cNvSpPr>
            <p:nvPr/>
          </p:nvSpPr>
          <p:spPr bwMode="auto">
            <a:xfrm>
              <a:off x="5940152" y="3527598"/>
              <a:ext cx="1296144" cy="1125538"/>
            </a:xfrm>
            <a:prstGeom prst="rect">
              <a:avLst/>
            </a:prstGeom>
            <a:noFill/>
            <a:ln w="19080">
              <a:solidFill>
                <a:srgbClr val="3333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9" name="Oval 11"/>
            <p:cNvSpPr>
              <a:spLocks noChangeArrowheads="1"/>
            </p:cNvSpPr>
            <p:nvPr/>
          </p:nvSpPr>
          <p:spPr bwMode="auto">
            <a:xfrm>
              <a:off x="6444208" y="4261023"/>
              <a:ext cx="90488" cy="88900"/>
            </a:xfrm>
            <a:prstGeom prst="ellipse">
              <a:avLst/>
            </a:prstGeom>
            <a:solidFill>
              <a:srgbClr val="669900"/>
            </a:solidFill>
            <a:ln w="9360">
              <a:solidFill>
                <a:srgbClr val="66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0" name="Oval 11"/>
            <p:cNvSpPr>
              <a:spLocks noChangeArrowheads="1"/>
            </p:cNvSpPr>
            <p:nvPr/>
          </p:nvSpPr>
          <p:spPr bwMode="auto">
            <a:xfrm>
              <a:off x="6300192" y="3690442"/>
              <a:ext cx="90488" cy="88900"/>
            </a:xfrm>
            <a:prstGeom prst="ellipse">
              <a:avLst/>
            </a:prstGeom>
            <a:solidFill>
              <a:srgbClr val="669900"/>
            </a:solidFill>
            <a:ln w="9360">
              <a:solidFill>
                <a:srgbClr val="66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1" name="Oval 11"/>
            <p:cNvSpPr>
              <a:spLocks noChangeArrowheads="1"/>
            </p:cNvSpPr>
            <p:nvPr/>
          </p:nvSpPr>
          <p:spPr bwMode="auto">
            <a:xfrm>
              <a:off x="7001792" y="3906466"/>
              <a:ext cx="90488" cy="88900"/>
            </a:xfrm>
            <a:prstGeom prst="ellipse">
              <a:avLst/>
            </a:prstGeom>
            <a:solidFill>
              <a:srgbClr val="669900"/>
            </a:solidFill>
            <a:ln w="9360">
              <a:solidFill>
                <a:srgbClr val="66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2" name="Oval 11"/>
            <p:cNvSpPr>
              <a:spLocks noChangeArrowheads="1"/>
            </p:cNvSpPr>
            <p:nvPr/>
          </p:nvSpPr>
          <p:spPr bwMode="auto">
            <a:xfrm>
              <a:off x="6722789" y="4261023"/>
              <a:ext cx="90488" cy="88900"/>
            </a:xfrm>
            <a:prstGeom prst="ellipse">
              <a:avLst/>
            </a:prstGeom>
            <a:solidFill>
              <a:srgbClr val="669900"/>
            </a:solidFill>
            <a:ln w="9360">
              <a:solidFill>
                <a:srgbClr val="66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49" name="Gruppierung 148"/>
          <p:cNvGrpSpPr/>
          <p:nvPr/>
        </p:nvGrpSpPr>
        <p:grpSpPr>
          <a:xfrm>
            <a:off x="7434784" y="3527598"/>
            <a:ext cx="1313680" cy="1125538"/>
            <a:chOff x="7434784" y="3527598"/>
            <a:chExt cx="1313680" cy="1125538"/>
          </a:xfrm>
        </p:grpSpPr>
        <p:sp>
          <p:nvSpPr>
            <p:cNvPr id="143" name="Oval 9"/>
            <p:cNvSpPr>
              <a:spLocks noChangeArrowheads="1"/>
            </p:cNvSpPr>
            <p:nvPr/>
          </p:nvSpPr>
          <p:spPr bwMode="auto">
            <a:xfrm>
              <a:off x="8155509" y="3613323"/>
              <a:ext cx="90487" cy="88900"/>
            </a:xfrm>
            <a:prstGeom prst="ellipse">
              <a:avLst/>
            </a:prstGeom>
            <a:solidFill>
              <a:srgbClr val="3366FF"/>
            </a:solidFill>
            <a:ln w="9360">
              <a:solidFill>
                <a:srgbClr val="33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4" name="Oval 10"/>
            <p:cNvSpPr>
              <a:spLocks noChangeArrowheads="1"/>
            </p:cNvSpPr>
            <p:nvPr/>
          </p:nvSpPr>
          <p:spPr bwMode="auto">
            <a:xfrm>
              <a:off x="7434784" y="4289598"/>
              <a:ext cx="90487" cy="88900"/>
            </a:xfrm>
            <a:prstGeom prst="ellipse">
              <a:avLst/>
            </a:prstGeom>
            <a:solidFill>
              <a:srgbClr val="3366FF"/>
            </a:solidFill>
            <a:ln w="9360">
              <a:solidFill>
                <a:srgbClr val="33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5" name="Oval 11"/>
            <p:cNvSpPr>
              <a:spLocks noChangeArrowheads="1"/>
            </p:cNvSpPr>
            <p:nvPr/>
          </p:nvSpPr>
          <p:spPr bwMode="auto">
            <a:xfrm>
              <a:off x="8065021" y="4108623"/>
              <a:ext cx="90488" cy="88900"/>
            </a:xfrm>
            <a:prstGeom prst="ellipse">
              <a:avLst/>
            </a:prstGeom>
            <a:solidFill>
              <a:srgbClr val="3366FF"/>
            </a:solidFill>
            <a:ln w="9360">
              <a:solidFill>
                <a:srgbClr val="33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6" name="Oval 16"/>
            <p:cNvSpPr>
              <a:spLocks noChangeArrowheads="1"/>
            </p:cNvSpPr>
            <p:nvPr/>
          </p:nvSpPr>
          <p:spPr bwMode="auto">
            <a:xfrm>
              <a:off x="8244409" y="4288011"/>
              <a:ext cx="90487" cy="88900"/>
            </a:xfrm>
            <a:prstGeom prst="ellipse">
              <a:avLst/>
            </a:prstGeom>
            <a:solidFill>
              <a:srgbClr val="3366FF"/>
            </a:solidFill>
            <a:ln w="9360">
              <a:solidFill>
                <a:srgbClr val="33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7" name="Rectangle 30"/>
            <p:cNvSpPr>
              <a:spLocks noChangeArrowheads="1"/>
            </p:cNvSpPr>
            <p:nvPr/>
          </p:nvSpPr>
          <p:spPr bwMode="auto">
            <a:xfrm>
              <a:off x="7452320" y="3527598"/>
              <a:ext cx="1296144" cy="1125538"/>
            </a:xfrm>
            <a:prstGeom prst="rect">
              <a:avLst/>
            </a:prstGeom>
            <a:noFill/>
            <a:ln w="19080">
              <a:solidFill>
                <a:srgbClr val="3333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8" name="Oval 11"/>
            <p:cNvSpPr>
              <a:spLocks noChangeArrowheads="1"/>
            </p:cNvSpPr>
            <p:nvPr/>
          </p:nvSpPr>
          <p:spPr bwMode="auto">
            <a:xfrm>
              <a:off x="7505848" y="3690442"/>
              <a:ext cx="90488" cy="88900"/>
            </a:xfrm>
            <a:prstGeom prst="ellipse">
              <a:avLst/>
            </a:prstGeom>
            <a:solidFill>
              <a:srgbClr val="3366FF"/>
            </a:solidFill>
            <a:ln w="9360">
              <a:solidFill>
                <a:srgbClr val="33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71" name="Oval 9"/>
          <p:cNvSpPr>
            <a:spLocks noChangeArrowheads="1"/>
          </p:cNvSpPr>
          <p:nvPr/>
        </p:nvSpPr>
        <p:spPr bwMode="auto">
          <a:xfrm>
            <a:off x="6643341" y="4909467"/>
            <a:ext cx="90487" cy="88900"/>
          </a:xfrm>
          <a:prstGeom prst="ellipse">
            <a:avLst/>
          </a:prstGeom>
          <a:solidFill>
            <a:srgbClr val="3366FF"/>
          </a:solidFill>
          <a:ln w="28575" cmpd="sng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72" name="Oval 10"/>
          <p:cNvSpPr>
            <a:spLocks noChangeArrowheads="1"/>
          </p:cNvSpPr>
          <p:nvPr/>
        </p:nvSpPr>
        <p:spPr bwMode="auto">
          <a:xfrm>
            <a:off x="5922616" y="5585742"/>
            <a:ext cx="90487" cy="88900"/>
          </a:xfrm>
          <a:prstGeom prst="ellipse">
            <a:avLst/>
          </a:prstGeom>
          <a:solidFill>
            <a:srgbClr val="3366FF"/>
          </a:solidFill>
          <a:ln w="28575" cmpd="sng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73" name="Oval 11"/>
          <p:cNvSpPr>
            <a:spLocks noChangeArrowheads="1"/>
          </p:cNvSpPr>
          <p:nvPr/>
        </p:nvSpPr>
        <p:spPr bwMode="auto">
          <a:xfrm>
            <a:off x="6552853" y="5404767"/>
            <a:ext cx="90488" cy="88900"/>
          </a:xfrm>
          <a:prstGeom prst="ellipse">
            <a:avLst/>
          </a:prstGeom>
          <a:solidFill>
            <a:srgbClr val="3366FF"/>
          </a:solidFill>
          <a:ln w="28575" cmpd="sng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74" name="Oval 16"/>
          <p:cNvSpPr>
            <a:spLocks noChangeArrowheads="1"/>
          </p:cNvSpPr>
          <p:nvPr/>
        </p:nvSpPr>
        <p:spPr bwMode="auto">
          <a:xfrm>
            <a:off x="6732241" y="5584155"/>
            <a:ext cx="90487" cy="88900"/>
          </a:xfrm>
          <a:prstGeom prst="ellipse">
            <a:avLst/>
          </a:prstGeom>
          <a:solidFill>
            <a:srgbClr val="3366FF"/>
          </a:solidFill>
          <a:ln w="28575" cmpd="sng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75" name="Rectangle 30"/>
          <p:cNvSpPr>
            <a:spLocks noChangeArrowheads="1"/>
          </p:cNvSpPr>
          <p:nvPr/>
        </p:nvSpPr>
        <p:spPr bwMode="auto">
          <a:xfrm>
            <a:off x="5940152" y="4823742"/>
            <a:ext cx="1296144" cy="1125538"/>
          </a:xfrm>
          <a:prstGeom prst="rect">
            <a:avLst/>
          </a:prstGeom>
          <a:noFill/>
          <a:ln w="19080">
            <a:solidFill>
              <a:srgbClr val="3333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6" name="Oval 11"/>
          <p:cNvSpPr>
            <a:spLocks noChangeArrowheads="1"/>
          </p:cNvSpPr>
          <p:nvPr/>
        </p:nvSpPr>
        <p:spPr bwMode="auto">
          <a:xfrm>
            <a:off x="5993680" y="4986586"/>
            <a:ext cx="90488" cy="88900"/>
          </a:xfrm>
          <a:prstGeom prst="ellipse">
            <a:avLst/>
          </a:prstGeom>
          <a:solidFill>
            <a:srgbClr val="3366FF"/>
          </a:solidFill>
          <a:ln w="28575" cmpd="sng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60" name="Gruppierung 159"/>
          <p:cNvGrpSpPr/>
          <p:nvPr/>
        </p:nvGrpSpPr>
        <p:grpSpPr>
          <a:xfrm>
            <a:off x="5940152" y="4823742"/>
            <a:ext cx="1296144" cy="1125538"/>
            <a:chOff x="5940152" y="3527598"/>
            <a:chExt cx="1296144" cy="1125538"/>
          </a:xfrm>
        </p:grpSpPr>
        <p:sp>
          <p:nvSpPr>
            <p:cNvPr id="161" name="Oval 9"/>
            <p:cNvSpPr>
              <a:spLocks noChangeArrowheads="1"/>
            </p:cNvSpPr>
            <p:nvPr/>
          </p:nvSpPr>
          <p:spPr bwMode="auto">
            <a:xfrm>
              <a:off x="6660877" y="3613323"/>
              <a:ext cx="90487" cy="88900"/>
            </a:xfrm>
            <a:prstGeom prst="ellipse">
              <a:avLst/>
            </a:prstGeom>
            <a:solidFill>
              <a:srgbClr val="669900"/>
            </a:solidFill>
            <a:ln w="9360">
              <a:solidFill>
                <a:srgbClr val="66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2" name="Oval 10"/>
            <p:cNvSpPr>
              <a:spLocks noChangeArrowheads="1"/>
            </p:cNvSpPr>
            <p:nvPr/>
          </p:nvSpPr>
          <p:spPr bwMode="auto">
            <a:xfrm>
              <a:off x="5940152" y="4289598"/>
              <a:ext cx="90487" cy="88900"/>
            </a:xfrm>
            <a:prstGeom prst="ellipse">
              <a:avLst/>
            </a:prstGeom>
            <a:solidFill>
              <a:srgbClr val="669900"/>
            </a:solidFill>
            <a:ln w="9360">
              <a:solidFill>
                <a:srgbClr val="66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3" name="Oval 11"/>
            <p:cNvSpPr>
              <a:spLocks noChangeArrowheads="1"/>
            </p:cNvSpPr>
            <p:nvPr/>
          </p:nvSpPr>
          <p:spPr bwMode="auto">
            <a:xfrm>
              <a:off x="6570389" y="4108623"/>
              <a:ext cx="90488" cy="88900"/>
            </a:xfrm>
            <a:prstGeom prst="ellipse">
              <a:avLst/>
            </a:prstGeom>
            <a:solidFill>
              <a:srgbClr val="669900"/>
            </a:solidFill>
            <a:ln w="9360">
              <a:solidFill>
                <a:srgbClr val="66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4" name="Oval 16"/>
            <p:cNvSpPr>
              <a:spLocks noChangeArrowheads="1"/>
            </p:cNvSpPr>
            <p:nvPr/>
          </p:nvSpPr>
          <p:spPr bwMode="auto">
            <a:xfrm>
              <a:off x="6749777" y="4288011"/>
              <a:ext cx="90487" cy="88900"/>
            </a:xfrm>
            <a:prstGeom prst="ellipse">
              <a:avLst/>
            </a:prstGeom>
            <a:solidFill>
              <a:srgbClr val="669900"/>
            </a:solidFill>
            <a:ln w="9360">
              <a:solidFill>
                <a:srgbClr val="66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5" name="Rectangle 30"/>
            <p:cNvSpPr>
              <a:spLocks noChangeArrowheads="1"/>
            </p:cNvSpPr>
            <p:nvPr/>
          </p:nvSpPr>
          <p:spPr bwMode="auto">
            <a:xfrm>
              <a:off x="5940152" y="3527598"/>
              <a:ext cx="1296144" cy="1125538"/>
            </a:xfrm>
            <a:prstGeom prst="rect">
              <a:avLst/>
            </a:prstGeom>
            <a:noFill/>
            <a:ln w="19080">
              <a:solidFill>
                <a:srgbClr val="3333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6" name="Oval 11"/>
            <p:cNvSpPr>
              <a:spLocks noChangeArrowheads="1"/>
            </p:cNvSpPr>
            <p:nvPr/>
          </p:nvSpPr>
          <p:spPr bwMode="auto">
            <a:xfrm>
              <a:off x="6444208" y="4261023"/>
              <a:ext cx="90488" cy="88900"/>
            </a:xfrm>
            <a:prstGeom prst="ellipse">
              <a:avLst/>
            </a:prstGeom>
            <a:solidFill>
              <a:srgbClr val="669900"/>
            </a:solidFill>
            <a:ln w="9360">
              <a:solidFill>
                <a:srgbClr val="66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7" name="Oval 11"/>
            <p:cNvSpPr>
              <a:spLocks noChangeArrowheads="1"/>
            </p:cNvSpPr>
            <p:nvPr/>
          </p:nvSpPr>
          <p:spPr bwMode="auto">
            <a:xfrm>
              <a:off x="6300192" y="3690442"/>
              <a:ext cx="90488" cy="88900"/>
            </a:xfrm>
            <a:prstGeom prst="ellipse">
              <a:avLst/>
            </a:prstGeom>
            <a:solidFill>
              <a:srgbClr val="669900"/>
            </a:solidFill>
            <a:ln w="9360">
              <a:solidFill>
                <a:srgbClr val="66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8" name="Oval 11"/>
            <p:cNvSpPr>
              <a:spLocks noChangeArrowheads="1"/>
            </p:cNvSpPr>
            <p:nvPr/>
          </p:nvSpPr>
          <p:spPr bwMode="auto">
            <a:xfrm>
              <a:off x="7001792" y="3906466"/>
              <a:ext cx="90488" cy="88900"/>
            </a:xfrm>
            <a:prstGeom prst="ellipse">
              <a:avLst/>
            </a:prstGeom>
            <a:solidFill>
              <a:srgbClr val="669900"/>
            </a:solidFill>
            <a:ln w="9360">
              <a:solidFill>
                <a:srgbClr val="66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9" name="Oval 11"/>
            <p:cNvSpPr>
              <a:spLocks noChangeArrowheads="1"/>
            </p:cNvSpPr>
            <p:nvPr/>
          </p:nvSpPr>
          <p:spPr bwMode="auto">
            <a:xfrm>
              <a:off x="6722789" y="4261023"/>
              <a:ext cx="90488" cy="88900"/>
            </a:xfrm>
            <a:prstGeom prst="ellipse">
              <a:avLst/>
            </a:prstGeom>
            <a:solidFill>
              <a:srgbClr val="669900"/>
            </a:solidFill>
            <a:ln w="9360">
              <a:solidFill>
                <a:srgbClr val="66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78" name="Textfeld 177"/>
          <p:cNvSpPr txBox="1"/>
          <p:nvPr/>
        </p:nvSpPr>
        <p:spPr>
          <a:xfrm>
            <a:off x="3170987" y="5013176"/>
            <a:ext cx="2121093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GDAFFGMSCK</a:t>
            </a:r>
          </a:p>
        </p:txBody>
      </p:sp>
      <p:sp>
        <p:nvSpPr>
          <p:cNvPr id="179" name="Textfeld 178"/>
          <p:cNvSpPr txBox="1"/>
          <p:nvPr/>
        </p:nvSpPr>
        <p:spPr>
          <a:xfrm>
            <a:off x="3131840" y="5805264"/>
            <a:ext cx="2202646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1.0 : 1.2 : 0.5</a:t>
            </a:r>
            <a:endParaRPr lang="en-US" sz="2400" dirty="0">
              <a:solidFill>
                <a:schemeClr val="accent2"/>
              </a:solidFill>
            </a:endParaRPr>
          </a:p>
        </p:txBody>
      </p:sp>
      <p:cxnSp>
        <p:nvCxnSpPr>
          <p:cNvPr id="181" name="Gerade Verbindung 180"/>
          <p:cNvCxnSpPr>
            <a:stCxn id="178" idx="3"/>
            <a:endCxn id="163" idx="2"/>
          </p:cNvCxnSpPr>
          <p:nvPr/>
        </p:nvCxnSpPr>
        <p:spPr bwMode="auto">
          <a:xfrm>
            <a:off x="5292080" y="5244009"/>
            <a:ext cx="1278309" cy="205208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3" name="Gerade Verbindung 182"/>
          <p:cNvCxnSpPr>
            <a:stCxn id="178" idx="3"/>
            <a:endCxn id="173" idx="1"/>
          </p:cNvCxnSpPr>
          <p:nvPr/>
        </p:nvCxnSpPr>
        <p:spPr bwMode="auto">
          <a:xfrm>
            <a:off x="5292080" y="5244009"/>
            <a:ext cx="1274025" cy="173777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4" name="Gerade Verbindung 183"/>
          <p:cNvCxnSpPr>
            <a:stCxn id="179" idx="3"/>
            <a:endCxn id="163" idx="1"/>
          </p:cNvCxnSpPr>
          <p:nvPr/>
        </p:nvCxnSpPr>
        <p:spPr bwMode="auto">
          <a:xfrm flipV="1">
            <a:off x="5334486" y="5417786"/>
            <a:ext cx="1249155" cy="618311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D24CC-4B8F-43CE-B0E6-0AEB73AD6BFA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66838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634" name="Rectangle 2"/>
          <p:cNvSpPr>
            <a:spLocks noChangeArrowheads="1"/>
          </p:cNvSpPr>
          <p:nvPr/>
        </p:nvSpPr>
        <p:spPr bwMode="auto">
          <a:xfrm>
            <a:off x="5867400" y="1125538"/>
            <a:ext cx="1944688" cy="1152525"/>
          </a:xfrm>
          <a:prstGeom prst="rect">
            <a:avLst/>
          </a:prstGeom>
          <a:solidFill>
            <a:srgbClr val="CCE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3200" b="0" dirty="0" err="1" smtClean="0"/>
              <a:t>Raw</a:t>
            </a:r>
            <a:r>
              <a:rPr lang="de-DE" sz="3200" b="0" dirty="0" smtClean="0"/>
              <a:t> Data</a:t>
            </a:r>
            <a:endParaRPr lang="en-US" sz="3200" b="0" dirty="0"/>
          </a:p>
        </p:txBody>
      </p:sp>
      <p:sp>
        <p:nvSpPr>
          <p:cNvPr id="837635" name="Rectangle 3"/>
          <p:cNvSpPr>
            <a:spLocks noChangeArrowheads="1"/>
          </p:cNvSpPr>
          <p:nvPr/>
        </p:nvSpPr>
        <p:spPr bwMode="auto">
          <a:xfrm>
            <a:off x="5867400" y="3141663"/>
            <a:ext cx="1944688" cy="1152525"/>
          </a:xfrm>
          <a:prstGeom prst="rect">
            <a:avLst/>
          </a:prstGeom>
          <a:solidFill>
            <a:srgbClr val="CCE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3200" b="0" dirty="0" err="1" smtClean="0"/>
              <a:t>Filtered</a:t>
            </a:r>
            <a:endParaRPr lang="de-DE" sz="3200" b="0" dirty="0" smtClean="0"/>
          </a:p>
          <a:p>
            <a:pPr algn="ctr"/>
            <a:r>
              <a:rPr lang="de-DE" sz="3200" b="0" dirty="0" err="1" smtClean="0"/>
              <a:t>Raw</a:t>
            </a:r>
            <a:r>
              <a:rPr lang="de-DE" sz="3200" b="0" dirty="0" smtClean="0"/>
              <a:t> Data</a:t>
            </a:r>
            <a:endParaRPr lang="en-US" sz="3200" b="0" dirty="0"/>
          </a:p>
        </p:txBody>
      </p:sp>
      <p:sp>
        <p:nvSpPr>
          <p:cNvPr id="837636" name="Rectangle 4"/>
          <p:cNvSpPr>
            <a:spLocks noChangeArrowheads="1"/>
          </p:cNvSpPr>
          <p:nvPr/>
        </p:nvSpPr>
        <p:spPr bwMode="auto">
          <a:xfrm>
            <a:off x="1116013" y="3141663"/>
            <a:ext cx="1943100" cy="1152525"/>
          </a:xfrm>
          <a:prstGeom prst="rect">
            <a:avLst/>
          </a:prstGeom>
          <a:solidFill>
            <a:srgbClr val="CCECFF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3200" b="0"/>
              <a:t>Maps</a:t>
            </a:r>
            <a:endParaRPr lang="en-US" sz="3200" b="0"/>
          </a:p>
        </p:txBody>
      </p:sp>
      <p:sp>
        <p:nvSpPr>
          <p:cNvPr id="837637" name="Rectangle 5"/>
          <p:cNvSpPr>
            <a:spLocks noChangeArrowheads="1"/>
          </p:cNvSpPr>
          <p:nvPr/>
        </p:nvSpPr>
        <p:spPr bwMode="auto">
          <a:xfrm>
            <a:off x="1116013" y="5157788"/>
            <a:ext cx="2016125" cy="1152525"/>
          </a:xfrm>
          <a:prstGeom prst="rect">
            <a:avLst/>
          </a:prstGeom>
          <a:solidFill>
            <a:srgbClr val="CCECFF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3200" b="0"/>
              <a:t>Annot.</a:t>
            </a:r>
          </a:p>
          <a:p>
            <a:pPr algn="ctr"/>
            <a:r>
              <a:rPr lang="de-DE" sz="3200" b="0"/>
              <a:t>Maps</a:t>
            </a:r>
            <a:endParaRPr lang="en-US" sz="3200" b="0"/>
          </a:p>
        </p:txBody>
      </p:sp>
      <p:sp>
        <p:nvSpPr>
          <p:cNvPr id="837638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Feature </a:t>
            </a:r>
            <a:r>
              <a:rPr lang="de-DE" sz="3200" dirty="0" err="1" smtClean="0"/>
              <a:t>Finding</a:t>
            </a:r>
            <a:r>
              <a:rPr lang="de-DE" sz="3200" dirty="0" smtClean="0"/>
              <a:t> </a:t>
            </a:r>
            <a:r>
              <a:rPr lang="de-DE" sz="3200" dirty="0" err="1" smtClean="0"/>
              <a:t>as</a:t>
            </a:r>
            <a:r>
              <a:rPr lang="de-DE" sz="3200" dirty="0" smtClean="0"/>
              <a:t> Data </a:t>
            </a:r>
            <a:r>
              <a:rPr lang="de-DE" sz="3200" dirty="0" err="1" smtClean="0"/>
              <a:t>Reduction</a:t>
            </a:r>
            <a:endParaRPr lang="en-US" sz="3200" dirty="0"/>
          </a:p>
        </p:txBody>
      </p:sp>
      <p:sp>
        <p:nvSpPr>
          <p:cNvPr id="837639" name="AutoShape 7"/>
          <p:cNvSpPr>
            <a:spLocks noChangeArrowheads="1"/>
          </p:cNvSpPr>
          <p:nvPr/>
        </p:nvSpPr>
        <p:spPr bwMode="auto">
          <a:xfrm>
            <a:off x="3419475" y="1125538"/>
            <a:ext cx="2159000" cy="1079500"/>
          </a:xfrm>
          <a:prstGeom prst="rightArrow">
            <a:avLst>
              <a:gd name="adj1" fmla="val 62352"/>
              <a:gd name="adj2" fmla="val 41954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2800" b="0"/>
              <a:t>HPLC/MS</a:t>
            </a:r>
            <a:endParaRPr lang="en-US" sz="2800" b="0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116013" y="981075"/>
            <a:ext cx="1943100" cy="1249363"/>
            <a:chOff x="385" y="663"/>
            <a:chExt cx="1496" cy="998"/>
          </a:xfrm>
        </p:grpSpPr>
        <p:pic>
          <p:nvPicPr>
            <p:cNvPr id="837641" name="Picture 9" descr="dw23wwfm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93" y="663"/>
              <a:ext cx="667" cy="99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</p:pic>
        <p:sp>
          <p:nvSpPr>
            <p:cNvPr id="837642" name="Rectangle 10"/>
            <p:cNvSpPr>
              <a:spLocks noChangeArrowheads="1"/>
            </p:cNvSpPr>
            <p:nvPr/>
          </p:nvSpPr>
          <p:spPr bwMode="auto">
            <a:xfrm>
              <a:off x="385" y="709"/>
              <a:ext cx="1496" cy="921"/>
            </a:xfrm>
            <a:prstGeom prst="rect">
              <a:avLst/>
            </a:prstGeom>
            <a:noFill/>
            <a:ln w="57150" algn="ctr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de-DE" sz="3200" b="0" dirty="0" smtClean="0"/>
                <a:t>Sample</a:t>
              </a:r>
              <a:endParaRPr lang="en-US" sz="3200" b="0" dirty="0"/>
            </a:p>
          </p:txBody>
        </p:sp>
      </p:grpSp>
      <p:sp>
        <p:nvSpPr>
          <p:cNvPr id="837643" name="AutoShape 11"/>
          <p:cNvSpPr>
            <a:spLocks noChangeArrowheads="1"/>
          </p:cNvSpPr>
          <p:nvPr/>
        </p:nvSpPr>
        <p:spPr bwMode="auto">
          <a:xfrm>
            <a:off x="6083300" y="2278063"/>
            <a:ext cx="1512888" cy="8636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2000" dirty="0" err="1"/>
              <a:t>Sig</a:t>
            </a:r>
            <a:r>
              <a:rPr lang="de-DE" sz="2000" dirty="0"/>
              <a:t>.-</a:t>
            </a:r>
          </a:p>
          <a:p>
            <a:pPr algn="ctr"/>
            <a:r>
              <a:rPr lang="de-DE" sz="2000" dirty="0" err="1" smtClean="0"/>
              <a:t>Proc</a:t>
            </a:r>
            <a:r>
              <a:rPr lang="de-DE" sz="2000" dirty="0" smtClean="0"/>
              <a:t>.</a:t>
            </a:r>
            <a:endParaRPr lang="en-US" sz="2000" dirty="0"/>
          </a:p>
        </p:txBody>
      </p:sp>
      <p:sp>
        <p:nvSpPr>
          <p:cNvPr id="837644" name="AutoShape 12"/>
          <p:cNvSpPr>
            <a:spLocks noChangeArrowheads="1"/>
          </p:cNvSpPr>
          <p:nvPr/>
        </p:nvSpPr>
        <p:spPr bwMode="auto">
          <a:xfrm flipH="1">
            <a:off x="3419475" y="3141663"/>
            <a:ext cx="2159000" cy="1079500"/>
          </a:xfrm>
          <a:prstGeom prst="rightArrow">
            <a:avLst>
              <a:gd name="adj1" fmla="val 62352"/>
              <a:gd name="adj2" fmla="val 41954"/>
            </a:avLst>
          </a:prstGeom>
          <a:solidFill>
            <a:srgbClr val="FFFF99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2000" b="0" dirty="0" smtClean="0"/>
              <a:t>Data </a:t>
            </a:r>
            <a:r>
              <a:rPr lang="de-DE" sz="2000" b="0" dirty="0" err="1" smtClean="0"/>
              <a:t>Reduction</a:t>
            </a:r>
            <a:endParaRPr lang="en-US" sz="2000" b="0" dirty="0"/>
          </a:p>
        </p:txBody>
      </p:sp>
      <p:sp>
        <p:nvSpPr>
          <p:cNvPr id="837645" name="AutoShape 13"/>
          <p:cNvSpPr>
            <a:spLocks noChangeArrowheads="1"/>
          </p:cNvSpPr>
          <p:nvPr/>
        </p:nvSpPr>
        <p:spPr bwMode="auto">
          <a:xfrm>
            <a:off x="1331913" y="4294188"/>
            <a:ext cx="1512887" cy="8636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99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2400" b="0"/>
              <a:t>Diff.</a:t>
            </a:r>
          </a:p>
          <a:p>
            <a:pPr algn="ctr"/>
            <a:r>
              <a:rPr lang="de-DE" sz="2400" b="0"/>
              <a:t>Anal.</a:t>
            </a:r>
            <a:endParaRPr lang="en-US" sz="2400" b="0"/>
          </a:p>
        </p:txBody>
      </p:sp>
      <p:sp>
        <p:nvSpPr>
          <p:cNvPr id="837646" name="AutoShape 14"/>
          <p:cNvSpPr>
            <a:spLocks noChangeArrowheads="1"/>
          </p:cNvSpPr>
          <p:nvPr/>
        </p:nvSpPr>
        <p:spPr bwMode="auto">
          <a:xfrm>
            <a:off x="3419475" y="5229225"/>
            <a:ext cx="2159000" cy="1079500"/>
          </a:xfrm>
          <a:prstGeom prst="rightArrow">
            <a:avLst>
              <a:gd name="adj1" fmla="val 62352"/>
              <a:gd name="adj2" fmla="val 41954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2000" b="0" dirty="0" err="1" smtClean="0"/>
              <a:t>Identification</a:t>
            </a:r>
            <a:endParaRPr lang="en-US" sz="2000" b="0" dirty="0"/>
          </a:p>
        </p:txBody>
      </p:sp>
      <p:sp>
        <p:nvSpPr>
          <p:cNvPr id="837647" name="Rectangle 15"/>
          <p:cNvSpPr>
            <a:spLocks noChangeArrowheads="1"/>
          </p:cNvSpPr>
          <p:nvPr/>
        </p:nvSpPr>
        <p:spPr bwMode="auto">
          <a:xfrm>
            <a:off x="5867400" y="5156200"/>
            <a:ext cx="2016125" cy="1152525"/>
          </a:xfrm>
          <a:prstGeom prst="rect">
            <a:avLst/>
          </a:prstGeom>
          <a:solidFill>
            <a:srgbClr val="99FFCC"/>
          </a:solidFill>
          <a:ln w="57150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2000" b="0" dirty="0" err="1" smtClean="0"/>
              <a:t>Differentially</a:t>
            </a:r>
            <a:endParaRPr lang="de-DE" sz="2000" b="0" dirty="0" smtClean="0"/>
          </a:p>
          <a:p>
            <a:pPr algn="ctr"/>
            <a:r>
              <a:rPr lang="de-DE" sz="2000" b="0" dirty="0" err="1" smtClean="0"/>
              <a:t>Expressed</a:t>
            </a:r>
            <a:endParaRPr lang="de-DE" sz="2000" b="0" dirty="0" smtClean="0"/>
          </a:p>
          <a:p>
            <a:pPr algn="ctr"/>
            <a:r>
              <a:rPr lang="de-DE" sz="2000" b="0" dirty="0" smtClean="0"/>
              <a:t>Proteins</a:t>
            </a:r>
            <a:endParaRPr lang="en-US" sz="2000" b="0" dirty="0"/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8020050" y="1557338"/>
            <a:ext cx="944563" cy="396875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10 GB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8083550" y="3429000"/>
            <a:ext cx="736600" cy="396875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</a:rPr>
              <a:t>1 GB</a:t>
            </a: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68263" y="3487738"/>
            <a:ext cx="952500" cy="396875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</a:rPr>
              <a:t>50 MB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90488" y="5543550"/>
            <a:ext cx="952500" cy="396875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</a:rPr>
              <a:t>50 MB</a:t>
            </a: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8027988" y="5516563"/>
            <a:ext cx="952500" cy="396875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</a:rPr>
              <a:t>1 kB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D24CC-4B8F-43CE-B0E6-0AEB73AD6BFA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53264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Feature </a:t>
            </a:r>
            <a:r>
              <a:rPr lang="de-DE" dirty="0" err="1" smtClean="0"/>
              <a:t>Finding</a:t>
            </a:r>
            <a:endParaRPr lang="de-DE" dirty="0"/>
          </a:p>
        </p:txBody>
      </p:sp>
      <p:sp>
        <p:nvSpPr>
          <p:cNvPr id="97075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838200"/>
            <a:ext cx="8839200" cy="5410200"/>
          </a:xfrm>
        </p:spPr>
        <p:txBody>
          <a:bodyPr/>
          <a:lstStyle/>
          <a:p>
            <a:r>
              <a:rPr lang="en-US" sz="2800" dirty="0" smtClean="0"/>
              <a:t>Identify all peaks belonging to one peptide</a:t>
            </a:r>
          </a:p>
          <a:p>
            <a:r>
              <a:rPr lang="en-US" sz="2800" dirty="0" smtClean="0"/>
              <a:t>Key idea: </a:t>
            </a:r>
          </a:p>
          <a:p>
            <a:pPr lvl="1"/>
            <a:r>
              <a:rPr lang="en-US" sz="2400" dirty="0" smtClean="0"/>
              <a:t>Identify suspicious regions</a:t>
            </a:r>
          </a:p>
          <a:p>
            <a:pPr lvl="1"/>
            <a:r>
              <a:rPr lang="en-US" sz="2400" dirty="0" smtClean="0"/>
              <a:t>Fit a two-dimensional model to that region</a:t>
            </a:r>
            <a:endParaRPr lang="en-US" sz="2800" dirty="0"/>
          </a:p>
        </p:txBody>
      </p:sp>
      <p:pic>
        <p:nvPicPr>
          <p:cNvPr id="970756" name="Picture 4" descr="screenshot-10"/>
          <p:cNvPicPr>
            <a:picLocks noChangeAspect="1" noChangeArrowheads="1"/>
          </p:cNvPicPr>
          <p:nvPr/>
        </p:nvPicPr>
        <p:blipFill>
          <a:blip r:embed="rId3"/>
          <a:srcRect l="1649" t="4167" r="3590" b="2380"/>
          <a:stretch>
            <a:fillRect/>
          </a:stretch>
        </p:blipFill>
        <p:spPr bwMode="auto">
          <a:xfrm>
            <a:off x="250825" y="3068638"/>
            <a:ext cx="4105275" cy="3240087"/>
          </a:xfrm>
          <a:prstGeom prst="rect">
            <a:avLst/>
          </a:prstGeom>
          <a:noFill/>
        </p:spPr>
      </p:pic>
      <p:pic>
        <p:nvPicPr>
          <p:cNvPr id="970757" name="Picture 5" descr="screenshot-12"/>
          <p:cNvPicPr>
            <a:picLocks noChangeAspect="1" noChangeArrowheads="1"/>
          </p:cNvPicPr>
          <p:nvPr/>
        </p:nvPicPr>
        <p:blipFill>
          <a:blip r:embed="rId4"/>
          <a:srcRect l="3337" t="4170" r="3520" b="4353"/>
          <a:stretch>
            <a:fillRect/>
          </a:stretch>
        </p:blipFill>
        <p:spPr bwMode="auto">
          <a:xfrm>
            <a:off x="4787900" y="3068638"/>
            <a:ext cx="4032250" cy="316865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D24CC-4B8F-43CE-B0E6-0AEB73AD6BFA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96893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1778" name="Picture 2" descr="Bild1"/>
          <p:cNvPicPr>
            <a:picLocks noChangeArrowheads="1"/>
          </p:cNvPicPr>
          <p:nvPr/>
        </p:nvPicPr>
        <p:blipFill>
          <a:blip r:embed="rId3"/>
          <a:srcRect l="2361" t="7614" r="3477" b="3432"/>
          <a:stretch>
            <a:fillRect/>
          </a:stretch>
        </p:blipFill>
        <p:spPr bwMode="auto">
          <a:xfrm>
            <a:off x="323850" y="1628775"/>
            <a:ext cx="5761038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17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Feature Attributes</a:t>
            </a:r>
            <a:endParaRPr lang="de-DE" dirty="0"/>
          </a:p>
        </p:txBody>
      </p:sp>
      <p:pic>
        <p:nvPicPr>
          <p:cNvPr id="971780" name="Picture 4" descr="screenshot-3-nopalette"/>
          <p:cNvPicPr preferRelativeResize="0">
            <a:picLocks noGrp="1" noChangeArrowheads="1"/>
          </p:cNvPicPr>
          <p:nvPr>
            <p:ph idx="1"/>
          </p:nvPr>
        </p:nvPicPr>
        <p:blipFill>
          <a:blip r:embed="rId4"/>
          <a:srcRect l="2361" t="4640" r="7031" b="3432"/>
          <a:stretch>
            <a:fillRect/>
          </a:stretch>
        </p:blipFill>
        <p:spPr>
          <a:xfrm>
            <a:off x="820738" y="1417638"/>
            <a:ext cx="4799012" cy="4525962"/>
          </a:xfrm>
          <a:noFill/>
          <a:ln/>
        </p:spPr>
      </p:pic>
      <p:pic>
        <p:nvPicPr>
          <p:cNvPr id="971781" name="Picture 5" descr="screenshot-4"/>
          <p:cNvPicPr preferRelativeResize="0">
            <a:picLocks noChangeArrowheads="1"/>
          </p:cNvPicPr>
          <p:nvPr/>
        </p:nvPicPr>
        <p:blipFill>
          <a:blip r:embed="rId5"/>
          <a:srcRect l="2361" t="3169" r="2309" b="4935"/>
          <a:stretch>
            <a:fillRect/>
          </a:stretch>
        </p:blipFill>
        <p:spPr bwMode="auto">
          <a:xfrm>
            <a:off x="323850" y="1412875"/>
            <a:ext cx="583247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1782" name="Text Box 6"/>
          <p:cNvSpPr txBox="1">
            <a:spLocks noChangeArrowheads="1"/>
          </p:cNvSpPr>
          <p:nvPr/>
        </p:nvSpPr>
        <p:spPr bwMode="auto">
          <a:xfrm>
            <a:off x="5111750" y="1052513"/>
            <a:ext cx="4032250" cy="302418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180000" tIns="180000" rIns="180000" bIns="108000"/>
          <a:lstStyle/>
          <a:p>
            <a:pPr marL="265113" indent="-265113" algn="l">
              <a:spcBef>
                <a:spcPct val="15000"/>
              </a:spcBef>
              <a:spcAft>
                <a:spcPct val="15000"/>
              </a:spcAft>
              <a:buClr>
                <a:srgbClr val="FF00FF"/>
              </a:buClr>
              <a:buFont typeface="Wingdings" pitchFamily="2" charset="2"/>
              <a:buNone/>
            </a:pPr>
            <a:r>
              <a:rPr lang="de-DE" sz="3200" dirty="0" smtClean="0">
                <a:solidFill>
                  <a:srgbClr val="A51E37"/>
                </a:solidFill>
              </a:rPr>
              <a:t>Attributes</a:t>
            </a:r>
            <a:endParaRPr lang="de-DE" sz="3200" dirty="0">
              <a:solidFill>
                <a:srgbClr val="A51E37"/>
              </a:solidFill>
            </a:endParaRPr>
          </a:p>
          <a:p>
            <a:pPr marL="265113" indent="-265113" algn="l">
              <a:spcBef>
                <a:spcPct val="15000"/>
              </a:spcBef>
              <a:spcAft>
                <a:spcPct val="150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de-DE" sz="3200" b="0" dirty="0">
                <a:solidFill>
                  <a:schemeClr val="tx1"/>
                </a:solidFill>
              </a:rPr>
              <a:t>Position (</a:t>
            </a:r>
            <a:r>
              <a:rPr lang="de-DE" sz="3200" b="0" i="1" dirty="0">
                <a:solidFill>
                  <a:schemeClr val="tx1"/>
                </a:solidFill>
              </a:rPr>
              <a:t>m/z</a:t>
            </a:r>
            <a:r>
              <a:rPr lang="de-DE" sz="3200" b="0" dirty="0">
                <a:solidFill>
                  <a:schemeClr val="tx1"/>
                </a:solidFill>
              </a:rPr>
              <a:t>, </a:t>
            </a:r>
            <a:r>
              <a:rPr lang="de-DE" sz="3200" b="0" i="1" dirty="0">
                <a:solidFill>
                  <a:schemeClr val="tx1"/>
                </a:solidFill>
              </a:rPr>
              <a:t>RT</a:t>
            </a:r>
            <a:r>
              <a:rPr lang="de-DE" sz="3200" b="0" dirty="0">
                <a:solidFill>
                  <a:schemeClr val="tx1"/>
                </a:solidFill>
              </a:rPr>
              <a:t>)</a:t>
            </a:r>
          </a:p>
          <a:p>
            <a:pPr marL="265113" indent="-265113" algn="l">
              <a:spcBef>
                <a:spcPct val="15000"/>
              </a:spcBef>
              <a:spcAft>
                <a:spcPct val="150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de-DE" sz="3200" b="0" dirty="0" err="1" smtClean="0">
                <a:solidFill>
                  <a:schemeClr val="tx1"/>
                </a:solidFill>
              </a:rPr>
              <a:t>Intensity</a:t>
            </a:r>
            <a:r>
              <a:rPr lang="de-DE" sz="3200" b="0" dirty="0" smtClean="0">
                <a:solidFill>
                  <a:schemeClr val="tx1"/>
                </a:solidFill>
              </a:rPr>
              <a:t>, </a:t>
            </a:r>
            <a:r>
              <a:rPr lang="de-DE" sz="3200" b="0" dirty="0" err="1" smtClean="0">
                <a:solidFill>
                  <a:srgbClr val="FF0000"/>
                </a:solidFill>
              </a:rPr>
              <a:t>volume</a:t>
            </a:r>
            <a:endParaRPr lang="de-DE" sz="3200" b="0" dirty="0">
              <a:solidFill>
                <a:srgbClr val="FF0000"/>
              </a:solidFill>
            </a:endParaRPr>
          </a:p>
          <a:p>
            <a:pPr marL="265113" indent="-265113" algn="l">
              <a:spcBef>
                <a:spcPct val="15000"/>
              </a:spcBef>
              <a:spcAft>
                <a:spcPct val="150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de-DE" sz="3200" b="0" dirty="0" smtClean="0">
                <a:solidFill>
                  <a:schemeClr val="tx1"/>
                </a:solidFill>
              </a:rPr>
              <a:t>Quality</a:t>
            </a:r>
            <a:endParaRPr lang="de-DE" sz="3200" b="0" dirty="0">
              <a:solidFill>
                <a:schemeClr val="tx1"/>
              </a:solidFill>
            </a:endParaRPr>
          </a:p>
          <a:p>
            <a:pPr marL="265113" indent="-265113" algn="l">
              <a:spcBef>
                <a:spcPct val="15000"/>
              </a:spcBef>
              <a:spcAft>
                <a:spcPct val="150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de-DE" sz="3200" b="0" dirty="0">
                <a:solidFill>
                  <a:schemeClr val="tx1"/>
                </a:solidFill>
              </a:rPr>
              <a:t>… … …</a:t>
            </a:r>
          </a:p>
        </p:txBody>
      </p:sp>
      <p:sp>
        <p:nvSpPr>
          <p:cNvPr id="971783" name="Text Box 7"/>
          <p:cNvSpPr txBox="1">
            <a:spLocks noChangeArrowheads="1"/>
          </p:cNvSpPr>
          <p:nvPr/>
        </p:nvSpPr>
        <p:spPr bwMode="auto">
          <a:xfrm>
            <a:off x="5940425" y="4292600"/>
            <a:ext cx="719138" cy="93662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180000" tIns="180000" rIns="180000" bIns="108000"/>
          <a:lstStyle/>
          <a:p>
            <a:pPr marL="265113" indent="-265113" algn="l">
              <a:spcBef>
                <a:spcPct val="15000"/>
              </a:spcBef>
              <a:spcAft>
                <a:spcPct val="15000"/>
              </a:spcAft>
              <a:buClr>
                <a:srgbClr val="FF00FF"/>
              </a:buClr>
              <a:buFont typeface="Wingdings" pitchFamily="2" charset="2"/>
              <a:buNone/>
            </a:pPr>
            <a:r>
              <a:rPr lang="de-DE" sz="2400" b="0">
                <a:solidFill>
                  <a:schemeClr val="tx1"/>
                </a:solidFill>
              </a:rPr>
              <a:t> 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D24CC-4B8F-43CE-B0E6-0AEB73AD6BFA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90586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1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71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178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Label-free quantification</a:t>
            </a:r>
          </a:p>
          <a:p>
            <a:pPr lvl="1"/>
            <a:r>
              <a:rPr lang="en-US" dirty="0" smtClean="0"/>
              <a:t>Definition of features</a:t>
            </a:r>
          </a:p>
          <a:p>
            <a:pPr lvl="1"/>
            <a:r>
              <a:rPr lang="en-US" dirty="0" smtClean="0"/>
              <a:t>Feature finding on </a:t>
            </a:r>
            <a:r>
              <a:rPr lang="en-US" dirty="0" err="1" smtClean="0"/>
              <a:t>centroided</a:t>
            </a:r>
            <a:r>
              <a:rPr lang="en-US" dirty="0" smtClean="0"/>
              <a:t> data</a:t>
            </a:r>
          </a:p>
          <a:p>
            <a:pPr lvl="1"/>
            <a:r>
              <a:rPr lang="en-US" dirty="0" smtClean="0"/>
              <a:t>Absolute quantification using label-free quantification</a:t>
            </a:r>
          </a:p>
          <a:p>
            <a:r>
              <a:rPr lang="en-US" dirty="0" smtClean="0"/>
              <a:t>SILAC quantification</a:t>
            </a:r>
          </a:p>
          <a:p>
            <a:pPr lvl="1"/>
            <a:r>
              <a:rPr lang="en-US" dirty="0" smtClean="0"/>
              <a:t>Problem</a:t>
            </a:r>
          </a:p>
          <a:p>
            <a:pPr lvl="1"/>
            <a:r>
              <a:rPr lang="en-US" dirty="0" smtClean="0"/>
              <a:t>Application of simple feature finding and linking</a:t>
            </a:r>
          </a:p>
          <a:p>
            <a:pPr lvl="1"/>
            <a:r>
              <a:rPr lang="en-US" dirty="0" err="1" smtClean="0"/>
              <a:t>MaxQuant</a:t>
            </a:r>
            <a:r>
              <a:rPr lang="en-US" dirty="0" smtClean="0"/>
              <a:t> algorithm</a:t>
            </a:r>
          </a:p>
          <a:p>
            <a:pPr lvl="1"/>
            <a:r>
              <a:rPr lang="en-US" dirty="0" smtClean="0"/>
              <a:t>Application examples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4E3AA8-A566-436A-A30C-E6F14AA2C6FF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04115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Feature Model</a:t>
            </a:r>
            <a:endParaRPr lang="de-DE" dirty="0"/>
          </a:p>
        </p:txBody>
      </p:sp>
      <p:pic>
        <p:nvPicPr>
          <p:cNvPr id="972803" name="Picture 3" descr="model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9063" y="2492375"/>
            <a:ext cx="220662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04" name="Picture 4" descr="model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2495550"/>
            <a:ext cx="2908300" cy="19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05" name="Picture 5" descr="model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05213" y="2565400"/>
            <a:ext cx="2190750" cy="160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06" name="Text Box 6"/>
          <p:cNvSpPr txBox="1">
            <a:spLocks noChangeArrowheads="1"/>
          </p:cNvSpPr>
          <p:nvPr/>
        </p:nvSpPr>
        <p:spPr bwMode="auto">
          <a:xfrm>
            <a:off x="4395788" y="4365625"/>
            <a:ext cx="823912" cy="592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180000" tIns="180000" rIns="180000" bIns="108000">
            <a:spAutoFit/>
          </a:bodyPr>
          <a:lstStyle/>
          <a:p>
            <a:pPr algn="l">
              <a:spcBef>
                <a:spcPct val="15000"/>
              </a:spcBef>
              <a:spcAft>
                <a:spcPct val="15000"/>
              </a:spcAft>
              <a:buClr>
                <a:srgbClr val="FF00FF"/>
              </a:buClr>
              <a:buFont typeface="Wingdings" pitchFamily="2" charset="2"/>
              <a:buNone/>
            </a:pPr>
            <a:r>
              <a:rPr lang="de-DE" sz="2000" b="0">
                <a:solidFill>
                  <a:schemeClr val="tx1"/>
                </a:solidFill>
              </a:rPr>
              <a:t>m/z</a:t>
            </a:r>
          </a:p>
        </p:txBody>
      </p:sp>
      <p:sp>
        <p:nvSpPr>
          <p:cNvPr id="972807" name="Text Box 7"/>
          <p:cNvSpPr txBox="1">
            <a:spLocks noChangeArrowheads="1"/>
          </p:cNvSpPr>
          <p:nvPr/>
        </p:nvSpPr>
        <p:spPr bwMode="auto">
          <a:xfrm>
            <a:off x="7254875" y="4349750"/>
            <a:ext cx="557213" cy="592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180000" tIns="180000" rIns="180000" bIns="108000">
            <a:spAutoFit/>
          </a:bodyPr>
          <a:lstStyle/>
          <a:p>
            <a:pPr algn="l">
              <a:spcBef>
                <a:spcPct val="15000"/>
              </a:spcBef>
              <a:spcAft>
                <a:spcPct val="15000"/>
              </a:spcAft>
              <a:buClr>
                <a:srgbClr val="FF00FF"/>
              </a:buClr>
              <a:buFont typeface="Wingdings" pitchFamily="2" charset="2"/>
              <a:buNone/>
            </a:pPr>
            <a:r>
              <a:rPr lang="de-DE" sz="2000" b="0">
                <a:solidFill>
                  <a:schemeClr val="tx1"/>
                </a:solidFill>
              </a:rPr>
              <a:t>rt</a:t>
            </a:r>
          </a:p>
        </p:txBody>
      </p:sp>
      <p:sp>
        <p:nvSpPr>
          <p:cNvPr id="972808" name="Text Box 8"/>
          <p:cNvSpPr txBox="1">
            <a:spLocks noChangeArrowheads="1"/>
          </p:cNvSpPr>
          <p:nvPr/>
        </p:nvSpPr>
        <p:spPr bwMode="auto">
          <a:xfrm>
            <a:off x="0" y="1346200"/>
            <a:ext cx="3132138" cy="7524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180000" tIns="180000" rIns="180000" bIns="108000">
            <a:spAutoFit/>
          </a:bodyPr>
          <a:lstStyle/>
          <a:p>
            <a:pPr algn="ctr">
              <a:spcBef>
                <a:spcPct val="15000"/>
              </a:spcBef>
              <a:spcAft>
                <a:spcPct val="15000"/>
              </a:spcAft>
              <a:buClr>
                <a:srgbClr val="FF00FF"/>
              </a:buClr>
              <a:buFont typeface="Wingdings" pitchFamily="2" charset="2"/>
              <a:buNone/>
            </a:pPr>
            <a:r>
              <a:rPr lang="de-DE" sz="3000" b="0" dirty="0" smtClean="0">
                <a:solidFill>
                  <a:schemeClr val="tx1"/>
                </a:solidFill>
              </a:rPr>
              <a:t>Feature model</a:t>
            </a:r>
            <a:endParaRPr lang="de-DE" sz="3000" b="0" dirty="0">
              <a:solidFill>
                <a:schemeClr val="tx1"/>
              </a:solidFill>
            </a:endParaRPr>
          </a:p>
        </p:txBody>
      </p:sp>
      <p:sp>
        <p:nvSpPr>
          <p:cNvPr id="972809" name="Text Box 9"/>
          <p:cNvSpPr txBox="1">
            <a:spLocks noChangeArrowheads="1"/>
          </p:cNvSpPr>
          <p:nvPr/>
        </p:nvSpPr>
        <p:spPr bwMode="auto">
          <a:xfrm>
            <a:off x="3059113" y="1341438"/>
            <a:ext cx="3168650" cy="7524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180000" tIns="180000" rIns="180000" bIns="108000">
            <a:spAutoFit/>
          </a:bodyPr>
          <a:lstStyle/>
          <a:p>
            <a:pPr algn="ctr">
              <a:spcBef>
                <a:spcPct val="15000"/>
              </a:spcBef>
              <a:spcAft>
                <a:spcPct val="15000"/>
              </a:spcAft>
              <a:buClr>
                <a:srgbClr val="FF00FF"/>
              </a:buClr>
              <a:buFont typeface="Wingdings" pitchFamily="2" charset="2"/>
              <a:buNone/>
            </a:pPr>
            <a:r>
              <a:rPr lang="de-DE" sz="3000" b="0" dirty="0" smtClean="0">
                <a:solidFill>
                  <a:schemeClr val="tx1"/>
                </a:solidFill>
              </a:rPr>
              <a:t>Isotope </a:t>
            </a:r>
            <a:r>
              <a:rPr lang="de-DE" sz="3000" b="0" dirty="0" err="1" smtClean="0">
                <a:solidFill>
                  <a:schemeClr val="tx1"/>
                </a:solidFill>
              </a:rPr>
              <a:t>pattern</a:t>
            </a:r>
            <a:endParaRPr lang="de-DE" sz="3000" b="0" dirty="0">
              <a:solidFill>
                <a:schemeClr val="tx1"/>
              </a:solidFill>
            </a:endParaRPr>
          </a:p>
        </p:txBody>
      </p:sp>
      <p:sp>
        <p:nvSpPr>
          <p:cNvPr id="972810" name="Text Box 10"/>
          <p:cNvSpPr txBox="1">
            <a:spLocks noChangeArrowheads="1"/>
          </p:cNvSpPr>
          <p:nvPr/>
        </p:nvSpPr>
        <p:spPr bwMode="auto">
          <a:xfrm>
            <a:off x="6084888" y="1346200"/>
            <a:ext cx="3059112" cy="7524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180000" tIns="180000" rIns="180000" bIns="108000">
            <a:spAutoFit/>
          </a:bodyPr>
          <a:lstStyle/>
          <a:p>
            <a:pPr algn="ctr">
              <a:spcBef>
                <a:spcPct val="15000"/>
              </a:spcBef>
              <a:spcAft>
                <a:spcPct val="15000"/>
              </a:spcAft>
              <a:buClr>
                <a:srgbClr val="FF00FF"/>
              </a:buClr>
              <a:buFont typeface="Wingdings" pitchFamily="2" charset="2"/>
              <a:buNone/>
            </a:pPr>
            <a:r>
              <a:rPr lang="de-DE" sz="3000" b="0" dirty="0" err="1" smtClean="0">
                <a:solidFill>
                  <a:schemeClr val="tx1"/>
                </a:solidFill>
              </a:rPr>
              <a:t>Elution</a:t>
            </a:r>
            <a:r>
              <a:rPr lang="de-DE" sz="3000" b="0" dirty="0" smtClean="0">
                <a:solidFill>
                  <a:schemeClr val="tx1"/>
                </a:solidFill>
              </a:rPr>
              <a:t> </a:t>
            </a:r>
            <a:r>
              <a:rPr lang="de-DE" sz="3000" b="0" dirty="0" err="1" smtClean="0">
                <a:solidFill>
                  <a:schemeClr val="tx1"/>
                </a:solidFill>
              </a:rPr>
              <a:t>profile</a:t>
            </a:r>
            <a:endParaRPr lang="de-DE" sz="3000" b="0" dirty="0">
              <a:solidFill>
                <a:schemeClr val="tx1"/>
              </a:solidFill>
            </a:endParaRPr>
          </a:p>
        </p:txBody>
      </p:sp>
      <p:sp>
        <p:nvSpPr>
          <p:cNvPr id="972811" name="Text Box 11"/>
          <p:cNvSpPr txBox="1">
            <a:spLocks noChangeArrowheads="1"/>
          </p:cNvSpPr>
          <p:nvPr/>
        </p:nvSpPr>
        <p:spPr bwMode="auto">
          <a:xfrm>
            <a:off x="5884863" y="1320800"/>
            <a:ext cx="549275" cy="7445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180000" tIns="180000" rIns="180000" bIns="108000">
            <a:spAutoFit/>
          </a:bodyPr>
          <a:lstStyle/>
          <a:p>
            <a:pPr algn="l">
              <a:spcBef>
                <a:spcPct val="15000"/>
              </a:spcBef>
              <a:spcAft>
                <a:spcPct val="15000"/>
              </a:spcAft>
              <a:buClr>
                <a:srgbClr val="FF00FF"/>
              </a:buClr>
              <a:buFont typeface="Wingdings" pitchFamily="2" charset="2"/>
              <a:buNone/>
            </a:pPr>
            <a:r>
              <a:rPr lang="de-DE" sz="3000" b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972812" name="Text Box 12"/>
          <p:cNvSpPr txBox="1">
            <a:spLocks noChangeArrowheads="1"/>
          </p:cNvSpPr>
          <p:nvPr/>
        </p:nvSpPr>
        <p:spPr bwMode="auto">
          <a:xfrm>
            <a:off x="2771775" y="1320800"/>
            <a:ext cx="558800" cy="7445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180000" tIns="180000" rIns="180000" bIns="108000">
            <a:spAutoFit/>
          </a:bodyPr>
          <a:lstStyle/>
          <a:p>
            <a:pPr algn="l">
              <a:spcBef>
                <a:spcPct val="15000"/>
              </a:spcBef>
              <a:spcAft>
                <a:spcPct val="15000"/>
              </a:spcAft>
              <a:buClr>
                <a:srgbClr val="FF00FF"/>
              </a:buClr>
              <a:buFont typeface="Wingdings" pitchFamily="2" charset="2"/>
              <a:buNone/>
            </a:pPr>
            <a:r>
              <a:rPr lang="de-DE" sz="3000" b="0">
                <a:solidFill>
                  <a:schemeClr val="tx1"/>
                </a:solidFill>
              </a:rPr>
              <a:t>=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D24CC-4B8F-43CE-B0E6-0AEB73AD6BFA}" type="slidenum">
              <a:rPr lang="de-DE" smtClean="0"/>
              <a:pPr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68370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Model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Physical processes leading to the shape of a feature:</a:t>
            </a:r>
          </a:p>
          <a:p>
            <a:pPr lvl="1"/>
            <a:r>
              <a:rPr lang="en-US" dirty="0" smtClean="0"/>
              <a:t>Chromatography</a:t>
            </a:r>
          </a:p>
          <a:p>
            <a:pPr lvl="2"/>
            <a:r>
              <a:rPr lang="en-US" dirty="0" smtClean="0"/>
              <a:t>Elution profiles are (ideally) shaped like a Gaussian</a:t>
            </a:r>
          </a:p>
          <a:p>
            <a:pPr lvl="2"/>
            <a:r>
              <a:rPr lang="en-US" dirty="0" smtClean="0"/>
              <a:t>Parameters: width, height, position</a:t>
            </a:r>
          </a:p>
          <a:p>
            <a:pPr lvl="1"/>
            <a:r>
              <a:rPr lang="en-US" dirty="0" smtClean="0"/>
              <a:t>Mass spectrometry</a:t>
            </a:r>
          </a:p>
          <a:p>
            <a:pPr lvl="2"/>
            <a:r>
              <a:rPr lang="en-US" dirty="0" smtClean="0"/>
              <a:t>Mass spectra of peptides are characterized by the isotope pattern</a:t>
            </a:r>
          </a:p>
          <a:p>
            <a:pPr lvl="2"/>
            <a:r>
              <a:rPr lang="en-US" dirty="0" smtClean="0"/>
              <a:t>Modeled by a binomial distribution</a:t>
            </a:r>
          </a:p>
          <a:p>
            <a:r>
              <a:rPr lang="en-US" sz="2800" dirty="0" smtClean="0"/>
              <a:t>Both </a:t>
            </a:r>
            <a:r>
              <a:rPr lang="en-US" sz="2800" b="1" dirty="0" smtClean="0">
                <a:solidFill>
                  <a:srgbClr val="A51E37"/>
                </a:solidFill>
              </a:rPr>
              <a:t>separation processes are independent</a:t>
            </a:r>
          </a:p>
          <a:p>
            <a:r>
              <a:rPr lang="en-US" sz="2800" dirty="0" smtClean="0"/>
              <a:t>A two-dimensional feature is then described by the product of two one-dimensional models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D24CC-4B8F-43CE-B0E6-0AEB73AD6BFA}" type="slidenum">
              <a:rPr lang="de-DE" smtClean="0"/>
              <a:pPr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67083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Averagine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sz="2800" dirty="0" smtClean="0"/>
              <a:t>Since the isotope pattern changes with the composition of the peptide, it is unknown which pattern should be fitted!</a:t>
            </a:r>
          </a:p>
          <a:p>
            <a:pPr>
              <a:lnSpc>
                <a:spcPct val="110000"/>
              </a:lnSpc>
            </a:pPr>
            <a:r>
              <a:rPr lang="en-US" sz="2800" dirty="0" smtClean="0"/>
              <a:t>Idea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/>
              <a:t>We know the mass of the feature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/>
              <a:t>Assume an average composition of an amino acid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/>
              <a:t>Then we can estimate the composition</a:t>
            </a:r>
          </a:p>
          <a:p>
            <a:pPr>
              <a:lnSpc>
                <a:spcPct val="110000"/>
              </a:lnSpc>
            </a:pPr>
            <a:r>
              <a:rPr lang="en-US" sz="2800" dirty="0" smtClean="0"/>
              <a:t>The elemental composition of such an average amino acid, also called ‘</a:t>
            </a:r>
            <a:r>
              <a:rPr lang="en-US" sz="2800" dirty="0" err="1" smtClean="0"/>
              <a:t>averagine</a:t>
            </a:r>
            <a:r>
              <a:rPr lang="en-US" sz="2800" dirty="0" smtClean="0"/>
              <a:t>’, can be derived statistically:</a:t>
            </a:r>
          </a:p>
          <a:p>
            <a:pPr>
              <a:lnSpc>
                <a:spcPct val="110000"/>
              </a:lnSpc>
              <a:buNone/>
            </a:pPr>
            <a:r>
              <a:rPr lang="pt-BR" sz="2800" dirty="0" smtClean="0"/>
              <a:t>			C</a:t>
            </a:r>
            <a:r>
              <a:rPr lang="pt-BR" sz="2800" baseline="-25000" dirty="0" smtClean="0"/>
              <a:t>4.94</a:t>
            </a:r>
            <a:r>
              <a:rPr lang="pt-BR" sz="2800" dirty="0" smtClean="0"/>
              <a:t>H</a:t>
            </a:r>
            <a:r>
              <a:rPr lang="pt-BR" sz="2800" baseline="-25000" dirty="0" smtClean="0"/>
              <a:t>7.76</a:t>
            </a:r>
            <a:r>
              <a:rPr lang="pt-BR" sz="2800" dirty="0" smtClean="0"/>
              <a:t>N</a:t>
            </a:r>
            <a:r>
              <a:rPr lang="pt-BR" sz="2800" baseline="-25000" dirty="0" smtClean="0"/>
              <a:t>1.36</a:t>
            </a:r>
            <a:r>
              <a:rPr lang="pt-BR" sz="2800" dirty="0" smtClean="0"/>
              <a:t>O</a:t>
            </a:r>
            <a:r>
              <a:rPr lang="de-DE" sz="2800" baseline="-25000" dirty="0" smtClean="0"/>
              <a:t>1.48</a:t>
            </a:r>
            <a:r>
              <a:rPr lang="pt-BR" sz="2800" dirty="0" smtClean="0"/>
              <a:t>S</a:t>
            </a:r>
            <a:r>
              <a:rPr lang="pt-BR" sz="2800" baseline="-25000" dirty="0" smtClean="0"/>
              <a:t>0.04</a:t>
            </a:r>
            <a:endParaRPr lang="en-US" sz="2800" baseline="-25000" dirty="0" smtClean="0"/>
          </a:p>
          <a:p>
            <a:pPr>
              <a:lnSpc>
                <a:spcPct val="110000"/>
              </a:lnSpc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D24CC-4B8F-43CE-B0E6-0AEB73AD6BFA}" type="slidenum">
              <a:rPr lang="de-DE" smtClean="0"/>
              <a:pPr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08903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634" name="Rectangle 2"/>
          <p:cNvSpPr>
            <a:spLocks noChangeArrowheads="1"/>
          </p:cNvSpPr>
          <p:nvPr/>
        </p:nvSpPr>
        <p:spPr bwMode="auto">
          <a:xfrm>
            <a:off x="323850" y="4184015"/>
            <a:ext cx="6119813" cy="431800"/>
          </a:xfrm>
          <a:prstGeom prst="rect">
            <a:avLst/>
          </a:prstGeom>
          <a:solidFill>
            <a:srgbClr val="FFFF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9635" name="Rectangle 3"/>
          <p:cNvSpPr>
            <a:spLocks noChangeArrowheads="1"/>
          </p:cNvSpPr>
          <p:nvPr/>
        </p:nvSpPr>
        <p:spPr bwMode="auto">
          <a:xfrm>
            <a:off x="323850" y="5768340"/>
            <a:ext cx="6119813" cy="431800"/>
          </a:xfrm>
          <a:prstGeom prst="rect">
            <a:avLst/>
          </a:prstGeom>
          <a:solidFill>
            <a:srgbClr val="CCEC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9636" name="Text Box 4"/>
          <p:cNvSpPr txBox="1">
            <a:spLocks noChangeArrowheads="1"/>
          </p:cNvSpPr>
          <p:nvPr/>
        </p:nvSpPr>
        <p:spPr bwMode="auto">
          <a:xfrm>
            <a:off x="250825" y="838200"/>
            <a:ext cx="8713788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 eaLnBrk="1" hangingPunct="1">
              <a:lnSpc>
                <a:spcPct val="130000"/>
              </a:lnSpc>
              <a:buFontTx/>
              <a:buChar char="•"/>
            </a:pPr>
            <a:r>
              <a:rPr lang="en-US" sz="2400" b="0" dirty="0" smtClean="0">
                <a:solidFill>
                  <a:schemeClr val="tx1"/>
                </a:solidFill>
              </a:rPr>
              <a:t>Based on </a:t>
            </a:r>
            <a:r>
              <a:rPr lang="en-US" sz="2400" b="0" dirty="0" err="1" smtClean="0">
                <a:solidFill>
                  <a:schemeClr val="tx1"/>
                </a:solidFill>
              </a:rPr>
              <a:t>averagine</a:t>
            </a:r>
            <a:r>
              <a:rPr lang="en-US" sz="2400" b="0" dirty="0" smtClean="0">
                <a:solidFill>
                  <a:schemeClr val="tx1"/>
                </a:solidFill>
              </a:rPr>
              <a:t> compositions one can compute the isotope patterns for any given </a:t>
            </a:r>
            <a:r>
              <a:rPr lang="en-US" sz="2400" b="0" i="1" dirty="0" smtClean="0">
                <a:solidFill>
                  <a:schemeClr val="tx1"/>
                </a:solidFill>
              </a:rPr>
              <a:t>m/z</a:t>
            </a:r>
          </a:p>
          <a:p>
            <a:pPr marL="457200" indent="-457200" algn="l" eaLnBrk="1" hangingPunct="1">
              <a:lnSpc>
                <a:spcPct val="130000"/>
              </a:lnSpc>
              <a:buFontTx/>
              <a:buChar char="•"/>
            </a:pPr>
            <a:r>
              <a:rPr lang="en-US" sz="2400" b="0" dirty="0" smtClean="0">
                <a:solidFill>
                  <a:schemeClr val="tx1"/>
                </a:solidFill>
              </a:rPr>
              <a:t>Heavier peptides have smaller </a:t>
            </a:r>
            <a:r>
              <a:rPr lang="en-US" sz="2400" b="0" dirty="0" err="1" smtClean="0">
                <a:solidFill>
                  <a:schemeClr val="tx1"/>
                </a:solidFill>
              </a:rPr>
              <a:t>monoisotopic</a:t>
            </a:r>
            <a:r>
              <a:rPr lang="en-US" sz="2400" b="0" dirty="0" smtClean="0">
                <a:solidFill>
                  <a:schemeClr val="tx1"/>
                </a:solidFill>
              </a:rPr>
              <a:t> peaks</a:t>
            </a:r>
          </a:p>
          <a:p>
            <a:pPr marL="457200" indent="-457200" algn="l" eaLnBrk="1" hangingPunct="1">
              <a:lnSpc>
                <a:spcPct val="130000"/>
              </a:lnSpc>
              <a:buFontTx/>
              <a:buChar char="•"/>
            </a:pPr>
            <a:r>
              <a:rPr lang="en-US" sz="2400" b="0" dirty="0" smtClean="0">
                <a:solidFill>
                  <a:schemeClr val="tx1"/>
                </a:solidFill>
              </a:rPr>
              <a:t>In the limit, the distribution approaches a normal distribution</a:t>
            </a:r>
          </a:p>
        </p:txBody>
      </p:sp>
      <p:graphicFrame>
        <p:nvGraphicFramePr>
          <p:cNvPr id="709703" name="Group 71"/>
          <p:cNvGraphicFramePr>
            <a:graphicFrameLocks noGrp="1"/>
          </p:cNvGraphicFramePr>
          <p:nvPr/>
        </p:nvGraphicFramePr>
        <p:xfrm>
          <a:off x="323850" y="3320415"/>
          <a:ext cx="6119813" cy="2927985"/>
        </p:xfrm>
        <a:graphic>
          <a:graphicData uri="http://schemas.openxmlformats.org/drawingml/2006/table">
            <a:tbl>
              <a:tblPr/>
              <a:tblGrid>
                <a:gridCol w="1163638"/>
                <a:gridCol w="990600"/>
                <a:gridCol w="992187"/>
                <a:gridCol w="990600"/>
                <a:gridCol w="992188"/>
                <a:gridCol w="990600"/>
              </a:tblGrid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m [Da]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P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(k=0)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P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(k=1)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P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(k=2)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P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(k=3)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P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(k=4)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1000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0.55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0.30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0.02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2000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0.30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0.33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0.21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0.09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0.03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3000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0.17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0.28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0.15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0.08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4000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0.09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0.20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0.24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0.19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0.12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709683" name="Rectangle 5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027988" cy="836613"/>
          </a:xfrm>
        </p:spPr>
        <p:txBody>
          <a:bodyPr/>
          <a:lstStyle/>
          <a:p>
            <a:r>
              <a:rPr lang="en-US" dirty="0" smtClean="0"/>
              <a:t>Isotope Patterns</a:t>
            </a:r>
            <a:endParaRPr lang="en-US" dirty="0"/>
          </a:p>
        </p:txBody>
      </p:sp>
      <p:grpSp>
        <p:nvGrpSpPr>
          <p:cNvPr id="2" name="Group 52"/>
          <p:cNvGrpSpPr>
            <a:grpSpLocks/>
          </p:cNvGrpSpPr>
          <p:nvPr/>
        </p:nvGrpSpPr>
        <p:grpSpPr bwMode="auto">
          <a:xfrm>
            <a:off x="6732588" y="3068638"/>
            <a:ext cx="2160587" cy="1296987"/>
            <a:chOff x="4286" y="1661"/>
            <a:chExt cx="1361" cy="817"/>
          </a:xfrm>
        </p:grpSpPr>
        <p:sp>
          <p:nvSpPr>
            <p:cNvPr id="709685" name="Rectangle 53"/>
            <p:cNvSpPr>
              <a:spLocks noChangeArrowheads="1"/>
            </p:cNvSpPr>
            <p:nvPr/>
          </p:nvSpPr>
          <p:spPr bwMode="auto">
            <a:xfrm>
              <a:off x="4286" y="1661"/>
              <a:ext cx="1361" cy="817"/>
            </a:xfrm>
            <a:prstGeom prst="rect">
              <a:avLst/>
            </a:prstGeom>
            <a:solidFill>
              <a:srgbClr val="FFFF99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9686" name="Line 54"/>
            <p:cNvSpPr>
              <a:spLocks noChangeShapeType="1"/>
            </p:cNvSpPr>
            <p:nvPr/>
          </p:nvSpPr>
          <p:spPr bwMode="auto">
            <a:xfrm>
              <a:off x="4422" y="2341"/>
              <a:ext cx="11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09687" name="Line 55"/>
            <p:cNvSpPr>
              <a:spLocks noChangeShapeType="1"/>
            </p:cNvSpPr>
            <p:nvPr/>
          </p:nvSpPr>
          <p:spPr bwMode="auto">
            <a:xfrm flipV="1">
              <a:off x="4468" y="1797"/>
              <a:ext cx="0" cy="5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09688" name="Line 56"/>
            <p:cNvSpPr>
              <a:spLocks noChangeShapeType="1"/>
            </p:cNvSpPr>
            <p:nvPr/>
          </p:nvSpPr>
          <p:spPr bwMode="auto">
            <a:xfrm>
              <a:off x="4649" y="1842"/>
              <a:ext cx="0" cy="499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09689" name="Line 57"/>
            <p:cNvSpPr>
              <a:spLocks noChangeShapeType="1"/>
            </p:cNvSpPr>
            <p:nvPr/>
          </p:nvSpPr>
          <p:spPr bwMode="auto">
            <a:xfrm>
              <a:off x="4785" y="2069"/>
              <a:ext cx="0" cy="27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09690" name="Line 58"/>
            <p:cNvSpPr>
              <a:spLocks noChangeShapeType="1"/>
            </p:cNvSpPr>
            <p:nvPr/>
          </p:nvSpPr>
          <p:spPr bwMode="auto">
            <a:xfrm>
              <a:off x="4921" y="2251"/>
              <a:ext cx="0" cy="9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09691" name="Line 59"/>
            <p:cNvSpPr>
              <a:spLocks noChangeShapeType="1"/>
            </p:cNvSpPr>
            <p:nvPr/>
          </p:nvSpPr>
          <p:spPr bwMode="auto">
            <a:xfrm>
              <a:off x="5057" y="2296"/>
              <a:ext cx="0" cy="45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3" name="Group 60"/>
          <p:cNvGrpSpPr>
            <a:grpSpLocks/>
          </p:cNvGrpSpPr>
          <p:nvPr/>
        </p:nvGrpSpPr>
        <p:grpSpPr bwMode="auto">
          <a:xfrm>
            <a:off x="6732588" y="4868863"/>
            <a:ext cx="2160587" cy="1296987"/>
            <a:chOff x="4286" y="3113"/>
            <a:chExt cx="1361" cy="817"/>
          </a:xfrm>
        </p:grpSpPr>
        <p:sp>
          <p:nvSpPr>
            <p:cNvPr id="709693" name="Rectangle 61"/>
            <p:cNvSpPr>
              <a:spLocks noChangeArrowheads="1"/>
            </p:cNvSpPr>
            <p:nvPr/>
          </p:nvSpPr>
          <p:spPr bwMode="auto">
            <a:xfrm>
              <a:off x="4286" y="3113"/>
              <a:ext cx="1361" cy="817"/>
            </a:xfrm>
            <a:prstGeom prst="rect">
              <a:avLst/>
            </a:prstGeom>
            <a:solidFill>
              <a:srgbClr val="CCEC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9694" name="Line 62"/>
            <p:cNvSpPr>
              <a:spLocks noChangeShapeType="1"/>
            </p:cNvSpPr>
            <p:nvPr/>
          </p:nvSpPr>
          <p:spPr bwMode="auto">
            <a:xfrm>
              <a:off x="4422" y="3792"/>
              <a:ext cx="11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09695" name="Line 63"/>
            <p:cNvSpPr>
              <a:spLocks noChangeShapeType="1"/>
            </p:cNvSpPr>
            <p:nvPr/>
          </p:nvSpPr>
          <p:spPr bwMode="auto">
            <a:xfrm flipV="1">
              <a:off x="4468" y="3248"/>
              <a:ext cx="0" cy="5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09696" name="Line 64"/>
            <p:cNvSpPr>
              <a:spLocks noChangeShapeType="1"/>
            </p:cNvSpPr>
            <p:nvPr/>
          </p:nvSpPr>
          <p:spPr bwMode="auto">
            <a:xfrm>
              <a:off x="4649" y="3702"/>
              <a:ext cx="0" cy="91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09697" name="Line 65"/>
            <p:cNvSpPr>
              <a:spLocks noChangeShapeType="1"/>
            </p:cNvSpPr>
            <p:nvPr/>
          </p:nvSpPr>
          <p:spPr bwMode="auto">
            <a:xfrm>
              <a:off x="4785" y="3612"/>
              <a:ext cx="0" cy="181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09698" name="Line 66"/>
            <p:cNvSpPr>
              <a:spLocks noChangeShapeType="1"/>
            </p:cNvSpPr>
            <p:nvPr/>
          </p:nvSpPr>
          <p:spPr bwMode="auto">
            <a:xfrm>
              <a:off x="4921" y="3566"/>
              <a:ext cx="0" cy="227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09699" name="Line 67"/>
            <p:cNvSpPr>
              <a:spLocks noChangeShapeType="1"/>
            </p:cNvSpPr>
            <p:nvPr/>
          </p:nvSpPr>
          <p:spPr bwMode="auto">
            <a:xfrm>
              <a:off x="5057" y="3612"/>
              <a:ext cx="0" cy="181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09700" name="Line 68"/>
            <p:cNvSpPr>
              <a:spLocks noChangeShapeType="1"/>
            </p:cNvSpPr>
            <p:nvPr/>
          </p:nvSpPr>
          <p:spPr bwMode="auto">
            <a:xfrm>
              <a:off x="5193" y="3657"/>
              <a:ext cx="0" cy="13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09701" name="Line 69"/>
            <p:cNvSpPr>
              <a:spLocks noChangeShapeType="1"/>
            </p:cNvSpPr>
            <p:nvPr/>
          </p:nvSpPr>
          <p:spPr bwMode="auto">
            <a:xfrm>
              <a:off x="5329" y="3748"/>
              <a:ext cx="0" cy="45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8E9ACC-5415-4BFF-A229-0F16B98163DE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64901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9634" grpId="0" animBg="1"/>
      <p:bldP spid="70963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Feature Model – m/z </a:t>
            </a:r>
            <a:endParaRPr lang="de-DE" dirty="0"/>
          </a:p>
        </p:txBody>
      </p:sp>
      <p:sp>
        <p:nvSpPr>
          <p:cNvPr id="97485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899120"/>
            <a:ext cx="8839200" cy="5410200"/>
          </a:xfrm>
        </p:spPr>
        <p:txBody>
          <a:bodyPr/>
          <a:lstStyle/>
          <a:p>
            <a:r>
              <a:rPr lang="en-US" sz="2000" dirty="0" smtClean="0"/>
              <a:t>Isotope pattern is also modulated by the </a:t>
            </a:r>
            <a:r>
              <a:rPr lang="en-US" sz="2000" b="1" dirty="0" smtClean="0">
                <a:solidFill>
                  <a:srgbClr val="A51E37"/>
                </a:solidFill>
              </a:rPr>
              <a:t>instrument resolution </a:t>
            </a:r>
          </a:p>
          <a:p>
            <a:r>
              <a:rPr lang="en-US" sz="2000" dirty="0" smtClean="0"/>
              <a:t>We can assume a Gaussian shape for each of the peaks of the isotope pattern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pic>
        <p:nvPicPr>
          <p:cNvPr id="974852" name="Picture 4" descr="smooth_isotopes_col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730375"/>
            <a:ext cx="6199187" cy="3527425"/>
          </a:xfrm>
          <a:prstGeom prst="rect">
            <a:avLst/>
          </a:prstGeom>
          <a:noFill/>
        </p:spPr>
      </p:pic>
      <p:pic>
        <p:nvPicPr>
          <p:cNvPr id="974853" name="Picture 5" descr="model2"/>
          <p:cNvPicPr>
            <a:picLocks noChangeAspect="1" noChangeArrowheads="1"/>
          </p:cNvPicPr>
          <p:nvPr/>
        </p:nvPicPr>
        <p:blipFill rotWithShape="1">
          <a:blip r:embed="rId4"/>
          <a:srcRect b="26471"/>
          <a:stretch/>
        </p:blipFill>
        <p:spPr bwMode="auto">
          <a:xfrm>
            <a:off x="0" y="5105400"/>
            <a:ext cx="5832475" cy="1536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D24CC-4B8F-43CE-B0E6-0AEB73AD6BFA}" type="slidenum">
              <a:rPr lang="de-DE" smtClean="0"/>
              <a:pPr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15035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9748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7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74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Feature Model – RT</a:t>
            </a:r>
            <a:endParaRPr lang="de-DE" dirty="0"/>
          </a:p>
        </p:txBody>
      </p:sp>
      <p:sp>
        <p:nvSpPr>
          <p:cNvPr id="976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Elution profile is typically assumed to be a Gaussian</a:t>
            </a:r>
          </a:p>
          <a:p>
            <a:r>
              <a:rPr lang="en-US" sz="2400" dirty="0" smtClean="0"/>
              <a:t>There are some variants that also allow for asymmetric peaks</a:t>
            </a:r>
          </a:p>
          <a:p>
            <a:r>
              <a:rPr lang="en-US" sz="2400" dirty="0" smtClean="0"/>
              <a:t>This defines the shape of a feature in in the RT dimension</a:t>
            </a:r>
          </a:p>
        </p:txBody>
      </p:sp>
      <p:pic>
        <p:nvPicPr>
          <p:cNvPr id="976900" name="Picture 4" descr="model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3284538"/>
            <a:ext cx="518477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D24CC-4B8F-43CE-B0E6-0AEB73AD6BFA}" type="slidenum">
              <a:rPr lang="de-DE" smtClean="0"/>
              <a:pPr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8473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6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Feature </a:t>
            </a:r>
            <a:r>
              <a:rPr lang="de-DE" dirty="0" err="1" smtClean="0"/>
              <a:t>Finding</a:t>
            </a:r>
            <a:r>
              <a:rPr lang="de-DE" dirty="0" smtClean="0"/>
              <a:t> – </a:t>
            </a:r>
            <a:r>
              <a:rPr lang="de-DE" dirty="0" err="1" smtClean="0"/>
              <a:t>Algorithm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10117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>
              <a:lnSpc>
                <a:spcPct val="120000"/>
              </a:lnSpc>
              <a:buFontTx/>
              <a:buNone/>
            </a:pPr>
            <a:r>
              <a:rPr lang="en-US" sz="2400" dirty="0" smtClean="0"/>
              <a:t>Most algorithms consists of four phases</a:t>
            </a:r>
          </a:p>
          <a:p>
            <a:pPr marL="533400" indent="-533400">
              <a:lnSpc>
                <a:spcPct val="120000"/>
              </a:lnSpc>
              <a:buFontTx/>
              <a:buAutoNum type="arabicPeriod"/>
            </a:pPr>
            <a:r>
              <a:rPr lang="en-US" sz="2400" b="1" i="1" dirty="0" smtClean="0">
                <a:solidFill>
                  <a:srgbClr val="FF0000"/>
                </a:solidFill>
              </a:rPr>
              <a:t>Seeding.</a:t>
            </a:r>
            <a:r>
              <a:rPr lang="en-US" sz="2400" i="1" dirty="0" smtClean="0"/>
              <a:t> Choose peaks of high intensities, as those are usually in features (“seeds“).</a:t>
            </a:r>
          </a:p>
          <a:p>
            <a:pPr marL="533400" indent="-533400">
              <a:lnSpc>
                <a:spcPct val="120000"/>
              </a:lnSpc>
              <a:buFontTx/>
              <a:buAutoNum type="arabicPeriod"/>
            </a:pPr>
            <a:r>
              <a:rPr lang="en-US" sz="2400" b="1" i="1" dirty="0" smtClean="0">
                <a:solidFill>
                  <a:srgbClr val="FF0000"/>
                </a:solidFill>
              </a:rPr>
              <a:t>Extension.</a:t>
            </a:r>
            <a:r>
              <a:rPr lang="en-US" sz="2400" i="1" dirty="0" smtClean="0"/>
              <a:t> Conservatively add peaks around the seed, never mind if you pick up a few peaks too many.</a:t>
            </a:r>
          </a:p>
          <a:p>
            <a:pPr marL="533400" indent="-533400">
              <a:lnSpc>
                <a:spcPct val="120000"/>
              </a:lnSpc>
              <a:buFontTx/>
              <a:buAutoNum type="arabicPeriod"/>
            </a:pPr>
            <a:r>
              <a:rPr lang="en-US" sz="2400" b="1" i="1" dirty="0" smtClean="0">
                <a:solidFill>
                  <a:srgbClr val="FF0000"/>
                </a:solidFill>
              </a:rPr>
              <a:t>Modeling.</a:t>
            </a:r>
            <a:r>
              <a:rPr lang="en-US" sz="2400" i="1" dirty="0" smtClean="0"/>
              <a:t> Estimate parameters of a two-dimensional feature for the region.</a:t>
            </a:r>
          </a:p>
          <a:p>
            <a:pPr marL="533400" indent="-533400">
              <a:lnSpc>
                <a:spcPct val="120000"/>
              </a:lnSpc>
              <a:buFontTx/>
              <a:buAutoNum type="arabicPeriod"/>
            </a:pPr>
            <a:r>
              <a:rPr lang="en-US" sz="2400" b="1" i="1" dirty="0" smtClean="0">
                <a:solidFill>
                  <a:srgbClr val="FF0000"/>
                </a:solidFill>
              </a:rPr>
              <a:t>Refinement.</a:t>
            </a:r>
            <a:r>
              <a:rPr lang="en-US" sz="2400" i="1" dirty="0" smtClean="0"/>
              <a:t> Optimally fit a model to the collected peaks. Remove peaks not agreeing with the model. Iterate until convergence.</a:t>
            </a:r>
            <a:endParaRPr lang="en-US" sz="2400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D24CC-4B8F-43CE-B0E6-0AEB73AD6BFA}" type="slidenum">
              <a:rPr lang="de-DE" smtClean="0"/>
              <a:pPr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23152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Algorithm: Seeding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Start with the highest peaks in the map</a:t>
            </a:r>
          </a:p>
          <a:p>
            <a:r>
              <a:rPr lang="en-US" sz="2400" dirty="0" smtClean="0"/>
              <a:t>Pick only one seed per feature, thus exclude peaks of already identified features for later seeding</a:t>
            </a:r>
          </a:p>
          <a:p>
            <a:r>
              <a:rPr lang="en-US" sz="2400" dirty="0" smtClean="0"/>
              <a:t>More advanced variants of the algorithm use Wavelet techniques to detect the best seeds</a:t>
            </a:r>
          </a:p>
          <a:p>
            <a:r>
              <a:rPr lang="en-US" sz="2400" b="1" dirty="0" smtClean="0">
                <a:solidFill>
                  <a:srgbClr val="A51E37"/>
                </a:solidFill>
              </a:rPr>
              <a:t>Problems</a:t>
            </a:r>
          </a:p>
          <a:p>
            <a:pPr lvl="1"/>
            <a:r>
              <a:rPr lang="en-US" sz="2400" dirty="0" smtClean="0"/>
              <a:t>Low-intensity features have intensities barely above the surrounding noise</a:t>
            </a:r>
          </a:p>
          <a:p>
            <a:pPr lvl="1"/>
            <a:r>
              <a:rPr lang="en-US" sz="2400" dirty="0" smtClean="0"/>
              <a:t>Choose a threshold based on the average noise</a:t>
            </a:r>
          </a:p>
          <a:p>
            <a:pPr lvl="1"/>
            <a:r>
              <a:rPr lang="en-US" sz="2400" dirty="0" smtClean="0"/>
              <a:t>Dilemma: </a:t>
            </a:r>
          </a:p>
          <a:p>
            <a:pPr lvl="2"/>
            <a:r>
              <a:rPr lang="en-US" sz="2000" dirty="0" smtClean="0"/>
              <a:t>threshold too high, features will not get seeded</a:t>
            </a:r>
          </a:p>
          <a:p>
            <a:pPr lvl="2"/>
            <a:r>
              <a:rPr lang="en-US" sz="2000" dirty="0" smtClean="0"/>
              <a:t>Threshold too low, millions of noise peaks will be considered as seeds  HUGE run times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D24CC-4B8F-43CE-B0E6-0AEB73AD6BFA}" type="slidenum">
              <a:rPr lang="de-DE" smtClean="0"/>
              <a:pPr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4611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Finding – Overview</a:t>
            </a:r>
            <a:endParaRPr lang="en-US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0704" y="1006132"/>
            <a:ext cx="4953001" cy="526557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652120" y="6422847"/>
            <a:ext cx="3187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 smtClean="0">
                <a:solidFill>
                  <a:srgbClr val="000000"/>
                </a:solidFill>
              </a:rPr>
              <a:t>Sturm, </a:t>
            </a:r>
            <a:r>
              <a:rPr lang="en-US" sz="1000" b="0" dirty="0" err="1" smtClean="0">
                <a:solidFill>
                  <a:srgbClr val="000000"/>
                </a:solidFill>
              </a:rPr>
              <a:t>OpenMS</a:t>
            </a:r>
            <a:r>
              <a:rPr lang="en-US" sz="1000" b="0" dirty="0" smtClean="0">
                <a:solidFill>
                  <a:srgbClr val="000000"/>
                </a:solidFill>
              </a:rPr>
              <a:t> – A Framework for Computational</a:t>
            </a:r>
          </a:p>
          <a:p>
            <a:r>
              <a:rPr lang="en-US" sz="1000" b="0" dirty="0" smtClean="0">
                <a:solidFill>
                  <a:srgbClr val="000000"/>
                </a:solidFill>
              </a:rPr>
              <a:t> Mass Spectrometry, Dissertation, </a:t>
            </a:r>
            <a:r>
              <a:rPr lang="en-US" sz="1000" b="0" dirty="0" err="1" smtClean="0">
                <a:solidFill>
                  <a:srgbClr val="000000"/>
                </a:solidFill>
              </a:rPr>
              <a:t>Tübingen</a:t>
            </a:r>
            <a:r>
              <a:rPr lang="en-US" sz="1000" b="0" dirty="0" smtClean="0">
                <a:solidFill>
                  <a:srgbClr val="000000"/>
                </a:solidFill>
              </a:rPr>
              <a:t>, 2010 </a:t>
            </a:r>
            <a:endParaRPr lang="en-US" sz="1000" b="0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D24CC-4B8F-43CE-B0E6-0AEB73AD6BFA}" type="slidenum">
              <a:rPr lang="de-DE" smtClean="0"/>
              <a:pPr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98243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Algorithm</a:t>
            </a:r>
            <a:r>
              <a:rPr lang="de-DE" dirty="0" smtClean="0"/>
              <a:t>: Extension</a:t>
            </a:r>
            <a:endParaRPr lang="de-DE" dirty="0"/>
          </a:p>
        </p:txBody>
      </p:sp>
      <p:sp>
        <p:nvSpPr>
          <p:cNvPr id="10168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000" smtClean="0"/>
              <a:t>Explore the peaks around the seed</a:t>
            </a:r>
          </a:p>
          <a:p>
            <a:r>
              <a:rPr lang="en-US" sz="2000" smtClean="0"/>
              <a:t>Add them to a set of relevant peaks</a:t>
            </a:r>
          </a:p>
          <a:p>
            <a:r>
              <a:rPr lang="en-US" sz="2000" smtClean="0"/>
              <a:t>Abort if the peaks are getting too small or too far away</a:t>
            </a:r>
            <a:endParaRPr lang="en-US" sz="200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50825" y="2347913"/>
            <a:ext cx="3960813" cy="3457575"/>
            <a:chOff x="158" y="1343"/>
            <a:chExt cx="2495" cy="2178"/>
          </a:xfrm>
        </p:grpSpPr>
        <p:sp>
          <p:nvSpPr>
            <p:cNvPr id="1016837" name="Text Box 5"/>
            <p:cNvSpPr txBox="1">
              <a:spLocks noChangeArrowheads="1"/>
            </p:cNvSpPr>
            <p:nvPr/>
          </p:nvSpPr>
          <p:spPr bwMode="auto">
            <a:xfrm rot="5400000">
              <a:off x="810" y="2970"/>
              <a:ext cx="852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2000"/>
                <a:t>m/z down</a:t>
              </a:r>
            </a:p>
          </p:txBody>
        </p:sp>
        <p:sp>
          <p:nvSpPr>
            <p:cNvPr id="1016838" name="Oval 6"/>
            <p:cNvSpPr>
              <a:spLocks noChangeArrowheads="1"/>
            </p:cNvSpPr>
            <p:nvPr/>
          </p:nvSpPr>
          <p:spPr bwMode="auto">
            <a:xfrm>
              <a:off x="1402" y="2296"/>
              <a:ext cx="136" cy="136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6839" name="Oval 7"/>
            <p:cNvSpPr>
              <a:spLocks noChangeArrowheads="1"/>
            </p:cNvSpPr>
            <p:nvPr/>
          </p:nvSpPr>
          <p:spPr bwMode="auto">
            <a:xfrm>
              <a:off x="1402" y="2568"/>
              <a:ext cx="136" cy="136"/>
            </a:xfrm>
            <a:prstGeom prst="ellipse">
              <a:avLst/>
            </a:prstGeom>
            <a:solidFill>
              <a:srgbClr val="003366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6840" name="Oval 8"/>
            <p:cNvSpPr>
              <a:spLocks noChangeArrowheads="1"/>
            </p:cNvSpPr>
            <p:nvPr/>
          </p:nvSpPr>
          <p:spPr bwMode="auto">
            <a:xfrm>
              <a:off x="1402" y="2886"/>
              <a:ext cx="136" cy="136"/>
            </a:xfrm>
            <a:prstGeom prst="ellipse">
              <a:avLst/>
            </a:prstGeom>
            <a:solidFill>
              <a:srgbClr val="003366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6841" name="Oval 9"/>
            <p:cNvSpPr>
              <a:spLocks noChangeArrowheads="1"/>
            </p:cNvSpPr>
            <p:nvPr/>
          </p:nvSpPr>
          <p:spPr bwMode="auto">
            <a:xfrm>
              <a:off x="1402" y="3158"/>
              <a:ext cx="136" cy="136"/>
            </a:xfrm>
            <a:prstGeom prst="ellipse">
              <a:avLst/>
            </a:prstGeom>
            <a:solidFill>
              <a:srgbClr val="003366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6842" name="Oval 10"/>
            <p:cNvSpPr>
              <a:spLocks noChangeArrowheads="1"/>
            </p:cNvSpPr>
            <p:nvPr/>
          </p:nvSpPr>
          <p:spPr bwMode="auto">
            <a:xfrm>
              <a:off x="1720" y="2342"/>
              <a:ext cx="136" cy="136"/>
            </a:xfrm>
            <a:prstGeom prst="ellipse">
              <a:avLst/>
            </a:prstGeom>
            <a:solidFill>
              <a:srgbClr val="003366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6843" name="Oval 11"/>
            <p:cNvSpPr>
              <a:spLocks noChangeArrowheads="1"/>
            </p:cNvSpPr>
            <p:nvPr/>
          </p:nvSpPr>
          <p:spPr bwMode="auto">
            <a:xfrm>
              <a:off x="2037" y="2342"/>
              <a:ext cx="136" cy="136"/>
            </a:xfrm>
            <a:prstGeom prst="ellipse">
              <a:avLst/>
            </a:prstGeom>
            <a:solidFill>
              <a:srgbClr val="003366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6844" name="Oval 12"/>
            <p:cNvSpPr>
              <a:spLocks noChangeArrowheads="1"/>
            </p:cNvSpPr>
            <p:nvPr/>
          </p:nvSpPr>
          <p:spPr bwMode="auto">
            <a:xfrm>
              <a:off x="1039" y="2342"/>
              <a:ext cx="136" cy="136"/>
            </a:xfrm>
            <a:prstGeom prst="ellipse">
              <a:avLst/>
            </a:prstGeom>
            <a:solidFill>
              <a:srgbClr val="003366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6845" name="Oval 13"/>
            <p:cNvSpPr>
              <a:spLocks noChangeArrowheads="1"/>
            </p:cNvSpPr>
            <p:nvPr/>
          </p:nvSpPr>
          <p:spPr bwMode="auto">
            <a:xfrm>
              <a:off x="767" y="2296"/>
              <a:ext cx="136" cy="136"/>
            </a:xfrm>
            <a:prstGeom prst="ellipse">
              <a:avLst/>
            </a:prstGeom>
            <a:solidFill>
              <a:srgbClr val="003366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6846" name="Oval 14"/>
            <p:cNvSpPr>
              <a:spLocks noChangeArrowheads="1"/>
            </p:cNvSpPr>
            <p:nvPr/>
          </p:nvSpPr>
          <p:spPr bwMode="auto">
            <a:xfrm>
              <a:off x="2355" y="2296"/>
              <a:ext cx="136" cy="136"/>
            </a:xfrm>
            <a:prstGeom prst="ellipse">
              <a:avLst/>
            </a:prstGeom>
            <a:solidFill>
              <a:srgbClr val="003366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6847" name="Oval 15"/>
            <p:cNvSpPr>
              <a:spLocks noChangeArrowheads="1"/>
            </p:cNvSpPr>
            <p:nvPr/>
          </p:nvSpPr>
          <p:spPr bwMode="auto">
            <a:xfrm>
              <a:off x="1402" y="2024"/>
              <a:ext cx="136" cy="136"/>
            </a:xfrm>
            <a:prstGeom prst="ellipse">
              <a:avLst/>
            </a:prstGeom>
            <a:solidFill>
              <a:srgbClr val="003366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6848" name="Oval 16"/>
            <p:cNvSpPr>
              <a:spLocks noChangeArrowheads="1"/>
            </p:cNvSpPr>
            <p:nvPr/>
          </p:nvSpPr>
          <p:spPr bwMode="auto">
            <a:xfrm>
              <a:off x="1402" y="1752"/>
              <a:ext cx="136" cy="136"/>
            </a:xfrm>
            <a:prstGeom prst="ellipse">
              <a:avLst/>
            </a:prstGeom>
            <a:solidFill>
              <a:srgbClr val="003366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6849" name="Oval 17"/>
            <p:cNvSpPr>
              <a:spLocks noChangeArrowheads="1"/>
            </p:cNvSpPr>
            <p:nvPr/>
          </p:nvSpPr>
          <p:spPr bwMode="auto">
            <a:xfrm>
              <a:off x="404" y="2342"/>
              <a:ext cx="136" cy="136"/>
            </a:xfrm>
            <a:prstGeom prst="ellipse">
              <a:avLst/>
            </a:prstGeom>
            <a:solidFill>
              <a:srgbClr val="003366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6850" name="Oval 18"/>
            <p:cNvSpPr>
              <a:spLocks noChangeArrowheads="1"/>
            </p:cNvSpPr>
            <p:nvPr/>
          </p:nvSpPr>
          <p:spPr bwMode="auto">
            <a:xfrm>
              <a:off x="1402" y="1480"/>
              <a:ext cx="136" cy="136"/>
            </a:xfrm>
            <a:prstGeom prst="ellipse">
              <a:avLst/>
            </a:prstGeom>
            <a:solidFill>
              <a:srgbClr val="003366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6851" name="Text Box 19"/>
            <p:cNvSpPr txBox="1">
              <a:spLocks noChangeArrowheads="1"/>
            </p:cNvSpPr>
            <p:nvPr/>
          </p:nvSpPr>
          <p:spPr bwMode="auto">
            <a:xfrm>
              <a:off x="158" y="2092"/>
              <a:ext cx="698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2000"/>
                <a:t>rt down</a:t>
              </a:r>
            </a:p>
          </p:txBody>
        </p:sp>
        <p:sp>
          <p:nvSpPr>
            <p:cNvPr id="1016852" name="Text Box 20"/>
            <p:cNvSpPr txBox="1">
              <a:spLocks noChangeArrowheads="1"/>
            </p:cNvSpPr>
            <p:nvPr/>
          </p:nvSpPr>
          <p:spPr bwMode="auto">
            <a:xfrm rot="16200000">
              <a:off x="891" y="1537"/>
              <a:ext cx="637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2000"/>
                <a:t>m/z up</a:t>
              </a:r>
            </a:p>
          </p:txBody>
        </p:sp>
        <p:sp>
          <p:nvSpPr>
            <p:cNvPr id="1016853" name="Text Box 21"/>
            <p:cNvSpPr txBox="1">
              <a:spLocks noChangeArrowheads="1"/>
            </p:cNvSpPr>
            <p:nvPr/>
          </p:nvSpPr>
          <p:spPr bwMode="auto">
            <a:xfrm>
              <a:off x="2170" y="2069"/>
              <a:ext cx="483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2000"/>
                <a:t>rt up</a:t>
              </a:r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4643438" y="2924175"/>
            <a:ext cx="4005262" cy="2543175"/>
            <a:chOff x="1701" y="2704"/>
            <a:chExt cx="2523" cy="1602"/>
          </a:xfrm>
        </p:grpSpPr>
        <p:pic>
          <p:nvPicPr>
            <p:cNvPr id="1016855" name="Picture 23" descr="screenshot-31-crop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01" y="2704"/>
              <a:ext cx="2523" cy="1602"/>
            </a:xfrm>
            <a:prstGeom prst="rect">
              <a:avLst/>
            </a:prstGeom>
            <a:noFill/>
          </p:spPr>
        </p:pic>
        <p:sp>
          <p:nvSpPr>
            <p:cNvPr id="1016856" name="Line 24"/>
            <p:cNvSpPr>
              <a:spLocks noChangeShapeType="1"/>
            </p:cNvSpPr>
            <p:nvPr/>
          </p:nvSpPr>
          <p:spPr bwMode="auto">
            <a:xfrm>
              <a:off x="2835" y="3339"/>
              <a:ext cx="363" cy="91"/>
            </a:xfrm>
            <a:prstGeom prst="line">
              <a:avLst/>
            </a:prstGeom>
            <a:noFill/>
            <a:ln w="50800">
              <a:solidFill>
                <a:srgbClr val="003366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16857" name="Line 25"/>
            <p:cNvSpPr>
              <a:spLocks noChangeShapeType="1"/>
            </p:cNvSpPr>
            <p:nvPr/>
          </p:nvSpPr>
          <p:spPr bwMode="auto">
            <a:xfrm flipH="1">
              <a:off x="2789" y="3249"/>
              <a:ext cx="409" cy="317"/>
            </a:xfrm>
            <a:prstGeom prst="line">
              <a:avLst/>
            </a:prstGeom>
            <a:noFill/>
            <a:ln w="50800">
              <a:solidFill>
                <a:srgbClr val="003366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16858" name="Oval 26"/>
            <p:cNvSpPr>
              <a:spLocks noChangeAspect="1" noChangeArrowheads="1"/>
            </p:cNvSpPr>
            <p:nvPr/>
          </p:nvSpPr>
          <p:spPr bwMode="auto">
            <a:xfrm>
              <a:off x="2948" y="3339"/>
              <a:ext cx="113" cy="113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D24CC-4B8F-43CE-B0E6-0AEB73AD6BFA}" type="slidenum">
              <a:rPr lang="de-DE" smtClean="0"/>
              <a:pPr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52868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22313" y="4005064"/>
            <a:ext cx="7772400" cy="2160240"/>
          </a:xfrm>
        </p:spPr>
        <p:txBody>
          <a:bodyPr anchor="b"/>
          <a:lstStyle/>
          <a:p>
            <a:r>
              <a:rPr lang="en-US" dirty="0" smtClean="0"/>
              <a:t>Feature-finding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Definition of terms (maps, features)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Key concepts in label-free quantification</a:t>
            </a:r>
          </a:p>
          <a:p>
            <a:pPr marL="342900" indent="-342900">
              <a:buFont typeface="Arial"/>
              <a:buChar char="•"/>
            </a:pPr>
            <a:r>
              <a:rPr lang="en-US" dirty="0" err="1" smtClean="0"/>
              <a:t>Averagine</a:t>
            </a:r>
            <a:r>
              <a:rPr lang="en-US" dirty="0" smtClean="0"/>
              <a:t> model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Feature finding on </a:t>
            </a:r>
            <a:r>
              <a:rPr lang="en-US" dirty="0" err="1" smtClean="0"/>
              <a:t>centroided</a:t>
            </a:r>
            <a:r>
              <a:rPr lang="en-US" dirty="0" smtClean="0"/>
              <a:t> data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Unit 5A</a:t>
            </a:r>
            <a:br>
              <a:rPr lang="en-US" dirty="0" smtClean="0"/>
            </a:br>
            <a:r>
              <a:rPr lang="en-US" dirty="0" smtClean="0"/>
              <a:t>Feature Finding for </a:t>
            </a:r>
            <a:br>
              <a:rPr lang="en-US" dirty="0" smtClean="0"/>
            </a:br>
            <a:r>
              <a:rPr lang="en-US" dirty="0" smtClean="0"/>
              <a:t>Label-Free Quantification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858000" y="6648450"/>
            <a:ext cx="2286000" cy="209550"/>
          </a:xfrm>
        </p:spPr>
        <p:txBody>
          <a:bodyPr/>
          <a:lstStyle/>
          <a:p>
            <a:fld id="{9E4E3AA8-A566-436A-A30C-E6F14AA2C6FF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57273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Algorithm</a:t>
            </a:r>
            <a:r>
              <a:rPr lang="de-DE" dirty="0" smtClean="0"/>
              <a:t>:  </a:t>
            </a:r>
            <a:r>
              <a:rPr lang="de-DE" dirty="0" err="1" smtClean="0"/>
              <a:t>Refinement</a:t>
            </a:r>
            <a:endParaRPr lang="de-DE" dirty="0"/>
          </a:p>
        </p:txBody>
      </p:sp>
      <p:sp>
        <p:nvSpPr>
          <p:cNvPr id="10229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z="2400" b="1" dirty="0" smtClean="0">
                <a:solidFill>
                  <a:srgbClr val="A51E37"/>
                </a:solidFill>
              </a:rPr>
              <a:t>Remove peaks </a:t>
            </a:r>
            <a:r>
              <a:rPr lang="en-US" sz="2400" dirty="0" smtClean="0"/>
              <a:t>that are not consistent with the model</a:t>
            </a:r>
          </a:p>
          <a:p>
            <a:pPr>
              <a:lnSpc>
                <a:spcPct val="95000"/>
              </a:lnSpc>
            </a:pPr>
            <a:r>
              <a:rPr lang="en-US" sz="2400" b="1" dirty="0" smtClean="0">
                <a:solidFill>
                  <a:srgbClr val="A51E37"/>
                </a:solidFill>
              </a:rPr>
              <a:t>Determine optimal model</a:t>
            </a:r>
            <a:r>
              <a:rPr lang="en-US" sz="2400" dirty="0" smtClean="0">
                <a:solidFill>
                  <a:srgbClr val="A51E37"/>
                </a:solidFill>
              </a:rPr>
              <a:t> </a:t>
            </a:r>
            <a:r>
              <a:rPr lang="en-US" sz="2400" dirty="0" smtClean="0"/>
              <a:t>for the reduced set of peaks</a:t>
            </a:r>
          </a:p>
          <a:p>
            <a:pPr>
              <a:lnSpc>
                <a:spcPct val="95000"/>
              </a:lnSpc>
            </a:pPr>
            <a:r>
              <a:rPr lang="en-US" sz="2400" dirty="0" smtClean="0"/>
              <a:t>Iterate this until no further improvement can be achieved</a:t>
            </a:r>
          </a:p>
          <a:p>
            <a:pPr>
              <a:lnSpc>
                <a:spcPct val="95000"/>
              </a:lnSpc>
            </a:pPr>
            <a:r>
              <a:rPr lang="en-US" sz="2400" dirty="0" smtClean="0"/>
              <a:t>Remove all peaks of this feature from potential seeds</a:t>
            </a:r>
            <a:endParaRPr lang="en-US" sz="2400" dirty="0"/>
          </a:p>
        </p:txBody>
      </p:sp>
      <p:pic>
        <p:nvPicPr>
          <p:cNvPr id="1022980" name="Picture 4" descr="screenshot-4"/>
          <p:cNvPicPr preferRelativeResize="0">
            <a:picLocks noChangeArrowheads="1"/>
          </p:cNvPicPr>
          <p:nvPr/>
        </p:nvPicPr>
        <p:blipFill>
          <a:blip r:embed="rId3"/>
          <a:srcRect l="13010" t="30797" r="2298" b="20531"/>
          <a:stretch>
            <a:fillRect/>
          </a:stretch>
        </p:blipFill>
        <p:spPr bwMode="auto">
          <a:xfrm>
            <a:off x="34925" y="4076700"/>
            <a:ext cx="90741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2981" name="Freeform 5"/>
          <p:cNvSpPr>
            <a:spLocks/>
          </p:cNvSpPr>
          <p:nvPr/>
        </p:nvSpPr>
        <p:spPr bwMode="auto">
          <a:xfrm>
            <a:off x="1733550" y="4622800"/>
            <a:ext cx="5429250" cy="1549400"/>
          </a:xfrm>
          <a:custGeom>
            <a:avLst/>
            <a:gdLst/>
            <a:ahLst/>
            <a:cxnLst>
              <a:cxn ang="0">
                <a:pos x="1401" y="36"/>
              </a:cxn>
              <a:cxn ang="0">
                <a:pos x="1210" y="25"/>
              </a:cxn>
              <a:cxn ang="0">
                <a:pos x="785" y="37"/>
              </a:cxn>
              <a:cxn ang="0">
                <a:pos x="506" y="16"/>
              </a:cxn>
              <a:cxn ang="0">
                <a:pos x="54" y="133"/>
              </a:cxn>
              <a:cxn ang="0">
                <a:pos x="186" y="286"/>
              </a:cxn>
              <a:cxn ang="0">
                <a:pos x="398" y="451"/>
              </a:cxn>
              <a:cxn ang="0">
                <a:pos x="254" y="574"/>
              </a:cxn>
              <a:cxn ang="0">
                <a:pos x="653" y="679"/>
              </a:cxn>
              <a:cxn ang="0">
                <a:pos x="879" y="697"/>
              </a:cxn>
              <a:cxn ang="0">
                <a:pos x="1152" y="913"/>
              </a:cxn>
              <a:cxn ang="0">
                <a:pos x="1872" y="892"/>
              </a:cxn>
              <a:cxn ang="0">
                <a:pos x="2166" y="955"/>
              </a:cxn>
              <a:cxn ang="0">
                <a:pos x="2541" y="769"/>
              </a:cxn>
              <a:cxn ang="0">
                <a:pos x="3327" y="727"/>
              </a:cxn>
              <a:cxn ang="0">
                <a:pos x="3097" y="424"/>
              </a:cxn>
              <a:cxn ang="0">
                <a:pos x="2998" y="303"/>
              </a:cxn>
              <a:cxn ang="0">
                <a:pos x="2573" y="230"/>
              </a:cxn>
              <a:cxn ang="0">
                <a:pos x="2432" y="141"/>
              </a:cxn>
              <a:cxn ang="0">
                <a:pos x="2160" y="83"/>
              </a:cxn>
              <a:cxn ang="0">
                <a:pos x="1940" y="62"/>
              </a:cxn>
              <a:cxn ang="0">
                <a:pos x="1762" y="36"/>
              </a:cxn>
              <a:cxn ang="0">
                <a:pos x="1605" y="41"/>
              </a:cxn>
            </a:cxnLst>
            <a:rect l="0" t="0" r="r" b="b"/>
            <a:pathLst>
              <a:path w="3420" h="976">
                <a:moveTo>
                  <a:pt x="1401" y="36"/>
                </a:moveTo>
                <a:cubicBezTo>
                  <a:pt x="1369" y="35"/>
                  <a:pt x="1313" y="25"/>
                  <a:pt x="1210" y="25"/>
                </a:cubicBezTo>
                <a:cubicBezTo>
                  <a:pt x="1107" y="25"/>
                  <a:pt x="902" y="38"/>
                  <a:pt x="785" y="37"/>
                </a:cubicBezTo>
                <a:cubicBezTo>
                  <a:pt x="667" y="36"/>
                  <a:pt x="627" y="0"/>
                  <a:pt x="506" y="16"/>
                </a:cubicBezTo>
                <a:cubicBezTo>
                  <a:pt x="385" y="32"/>
                  <a:pt x="109" y="88"/>
                  <a:pt x="54" y="133"/>
                </a:cubicBezTo>
                <a:cubicBezTo>
                  <a:pt x="0" y="178"/>
                  <a:pt x="128" y="233"/>
                  <a:pt x="186" y="286"/>
                </a:cubicBezTo>
                <a:cubicBezTo>
                  <a:pt x="243" y="339"/>
                  <a:pt x="385" y="403"/>
                  <a:pt x="398" y="451"/>
                </a:cubicBezTo>
                <a:cubicBezTo>
                  <a:pt x="410" y="499"/>
                  <a:pt x="212" y="536"/>
                  <a:pt x="254" y="574"/>
                </a:cubicBezTo>
                <a:cubicBezTo>
                  <a:pt x="296" y="612"/>
                  <a:pt x="550" y="659"/>
                  <a:pt x="653" y="679"/>
                </a:cubicBezTo>
                <a:cubicBezTo>
                  <a:pt x="757" y="699"/>
                  <a:pt x="795" y="658"/>
                  <a:pt x="879" y="697"/>
                </a:cubicBezTo>
                <a:cubicBezTo>
                  <a:pt x="963" y="736"/>
                  <a:pt x="988" y="881"/>
                  <a:pt x="1152" y="913"/>
                </a:cubicBezTo>
                <a:cubicBezTo>
                  <a:pt x="1317" y="945"/>
                  <a:pt x="1704" y="885"/>
                  <a:pt x="1872" y="892"/>
                </a:cubicBezTo>
                <a:cubicBezTo>
                  <a:pt x="2040" y="899"/>
                  <a:pt x="2054" y="976"/>
                  <a:pt x="2166" y="955"/>
                </a:cubicBezTo>
                <a:cubicBezTo>
                  <a:pt x="2278" y="934"/>
                  <a:pt x="2348" y="807"/>
                  <a:pt x="2541" y="769"/>
                </a:cubicBezTo>
                <a:cubicBezTo>
                  <a:pt x="2734" y="731"/>
                  <a:pt x="3234" y="784"/>
                  <a:pt x="3327" y="727"/>
                </a:cubicBezTo>
                <a:cubicBezTo>
                  <a:pt x="3420" y="670"/>
                  <a:pt x="3152" y="495"/>
                  <a:pt x="3097" y="424"/>
                </a:cubicBezTo>
                <a:cubicBezTo>
                  <a:pt x="3042" y="353"/>
                  <a:pt x="3085" y="335"/>
                  <a:pt x="2998" y="303"/>
                </a:cubicBezTo>
                <a:cubicBezTo>
                  <a:pt x="2911" y="271"/>
                  <a:pt x="2667" y="257"/>
                  <a:pt x="2573" y="230"/>
                </a:cubicBezTo>
                <a:cubicBezTo>
                  <a:pt x="2479" y="203"/>
                  <a:pt x="2501" y="165"/>
                  <a:pt x="2432" y="141"/>
                </a:cubicBezTo>
                <a:cubicBezTo>
                  <a:pt x="2363" y="117"/>
                  <a:pt x="2242" y="96"/>
                  <a:pt x="2160" y="83"/>
                </a:cubicBezTo>
                <a:cubicBezTo>
                  <a:pt x="2078" y="70"/>
                  <a:pt x="2006" y="70"/>
                  <a:pt x="1940" y="62"/>
                </a:cubicBezTo>
                <a:cubicBezTo>
                  <a:pt x="1874" y="54"/>
                  <a:pt x="1818" y="39"/>
                  <a:pt x="1762" y="36"/>
                </a:cubicBezTo>
                <a:cubicBezTo>
                  <a:pt x="1706" y="33"/>
                  <a:pt x="1638" y="40"/>
                  <a:pt x="1605" y="41"/>
                </a:cubicBezTo>
              </a:path>
            </a:pathLst>
          </a:custGeom>
          <a:noFill/>
          <a:ln w="127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80000" tIns="180000" rIns="180000" bIns="108000">
            <a:spAutoFit/>
          </a:bodyPr>
          <a:lstStyle/>
          <a:p>
            <a:endParaRPr lang="en-US"/>
          </a:p>
        </p:txBody>
      </p:sp>
      <p:sp>
        <p:nvSpPr>
          <p:cNvPr id="1022982" name="Freeform 6"/>
          <p:cNvSpPr>
            <a:spLocks/>
          </p:cNvSpPr>
          <p:nvPr/>
        </p:nvSpPr>
        <p:spPr bwMode="auto">
          <a:xfrm>
            <a:off x="3697288" y="5084763"/>
            <a:ext cx="730250" cy="227012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7" y="46"/>
              </a:cxn>
              <a:cxn ang="0">
                <a:pos x="52" y="91"/>
              </a:cxn>
              <a:cxn ang="0">
                <a:pos x="233" y="136"/>
              </a:cxn>
              <a:cxn ang="0">
                <a:pos x="370" y="136"/>
              </a:cxn>
              <a:cxn ang="0">
                <a:pos x="460" y="91"/>
              </a:cxn>
            </a:cxnLst>
            <a:rect l="0" t="0" r="r" b="b"/>
            <a:pathLst>
              <a:path w="460" h="143">
                <a:moveTo>
                  <a:pt x="7" y="0"/>
                </a:moveTo>
                <a:cubicBezTo>
                  <a:pt x="3" y="15"/>
                  <a:pt x="0" y="31"/>
                  <a:pt x="7" y="46"/>
                </a:cubicBezTo>
                <a:cubicBezTo>
                  <a:pt x="14" y="61"/>
                  <a:pt x="14" y="76"/>
                  <a:pt x="52" y="91"/>
                </a:cubicBezTo>
                <a:cubicBezTo>
                  <a:pt x="90" y="106"/>
                  <a:pt x="180" y="129"/>
                  <a:pt x="233" y="136"/>
                </a:cubicBezTo>
                <a:cubicBezTo>
                  <a:pt x="286" y="143"/>
                  <a:pt x="332" y="143"/>
                  <a:pt x="370" y="136"/>
                </a:cubicBezTo>
                <a:cubicBezTo>
                  <a:pt x="408" y="129"/>
                  <a:pt x="434" y="110"/>
                  <a:pt x="460" y="91"/>
                </a:cubicBez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80000" tIns="180000" rIns="180000" bIns="108000">
            <a:spAutoFit/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D24CC-4B8F-43CE-B0E6-0AEB73AD6BFA}" type="slidenum">
              <a:rPr lang="de-DE" smtClean="0"/>
              <a:pPr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46577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229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2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2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2981" grpId="0" animBg="1"/>
      <p:bldP spid="1022982" grpId="0" animBg="1"/>
      <p:bldP spid="1022982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Feature </a:t>
            </a:r>
            <a:r>
              <a:rPr lang="de-DE" dirty="0" err="1" smtClean="0"/>
              <a:t>Finding</a:t>
            </a:r>
            <a:endParaRPr lang="de-DE" dirty="0"/>
          </a:p>
        </p:txBody>
      </p:sp>
      <p:sp>
        <p:nvSpPr>
          <p:cNvPr id="9707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Identify all peaks belonging to one peptide</a:t>
            </a:r>
          </a:p>
          <a:p>
            <a:r>
              <a:rPr lang="en-US" sz="2800" dirty="0" smtClean="0"/>
              <a:t>Key idea: </a:t>
            </a:r>
          </a:p>
          <a:p>
            <a:pPr lvl="1"/>
            <a:r>
              <a:rPr lang="en-US" sz="2400" dirty="0" smtClean="0"/>
              <a:t>identify suspicious regions</a:t>
            </a:r>
          </a:p>
          <a:p>
            <a:pPr lvl="1"/>
            <a:r>
              <a:rPr lang="en-US" sz="2400" dirty="0" smtClean="0"/>
              <a:t>Fit a </a:t>
            </a:r>
            <a:r>
              <a:rPr lang="en-US" sz="2400" b="1" dirty="0" smtClean="0">
                <a:solidFill>
                  <a:schemeClr val="tx2"/>
                </a:solidFill>
              </a:rPr>
              <a:t>model </a:t>
            </a:r>
            <a:r>
              <a:rPr lang="en-US" sz="2400" dirty="0" smtClean="0"/>
              <a:t>to that region and identify peaks are explained by it</a:t>
            </a:r>
            <a:endParaRPr lang="en-US" sz="2800" dirty="0"/>
          </a:p>
        </p:txBody>
      </p:sp>
      <p:pic>
        <p:nvPicPr>
          <p:cNvPr id="970756" name="Picture 4" descr="screenshot-10"/>
          <p:cNvPicPr>
            <a:picLocks noChangeAspect="1" noChangeArrowheads="1"/>
          </p:cNvPicPr>
          <p:nvPr/>
        </p:nvPicPr>
        <p:blipFill>
          <a:blip r:embed="rId3"/>
          <a:srcRect l="1649" t="4167" r="3590" b="2380"/>
          <a:stretch>
            <a:fillRect/>
          </a:stretch>
        </p:blipFill>
        <p:spPr bwMode="auto">
          <a:xfrm>
            <a:off x="250825" y="3068638"/>
            <a:ext cx="4105275" cy="3240087"/>
          </a:xfrm>
          <a:prstGeom prst="rect">
            <a:avLst/>
          </a:prstGeom>
          <a:noFill/>
        </p:spPr>
      </p:pic>
      <p:pic>
        <p:nvPicPr>
          <p:cNvPr id="970757" name="Picture 5" descr="screenshot-12"/>
          <p:cNvPicPr>
            <a:picLocks noChangeAspect="1" noChangeArrowheads="1"/>
          </p:cNvPicPr>
          <p:nvPr/>
        </p:nvPicPr>
        <p:blipFill>
          <a:blip r:embed="rId4"/>
          <a:srcRect l="3337" t="4170" r="3520" b="4353"/>
          <a:stretch>
            <a:fillRect/>
          </a:stretch>
        </p:blipFill>
        <p:spPr bwMode="auto">
          <a:xfrm>
            <a:off x="4787900" y="3068638"/>
            <a:ext cx="4032250" cy="316865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D24CC-4B8F-43CE-B0E6-0AEB73AD6BFA}" type="slidenum">
              <a:rPr lang="de-DE" smtClean="0"/>
              <a:pPr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83429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Feature </a:t>
            </a:r>
            <a:r>
              <a:rPr lang="de-DE" dirty="0" err="1" smtClean="0"/>
              <a:t>Finding</a:t>
            </a:r>
            <a:endParaRPr lang="de-DE" dirty="0"/>
          </a:p>
        </p:txBody>
      </p:sp>
      <p:sp>
        <p:nvSpPr>
          <p:cNvPr id="10229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z="2400" b="1" dirty="0" smtClean="0">
                <a:solidFill>
                  <a:srgbClr val="A51E37"/>
                </a:solidFill>
              </a:rPr>
              <a:t>Extension</a:t>
            </a:r>
            <a:r>
              <a:rPr lang="en-US" sz="2400" b="1" dirty="0" smtClean="0">
                <a:solidFill>
                  <a:schemeClr val="accent2"/>
                </a:solidFill>
              </a:rPr>
              <a:t>: </a:t>
            </a:r>
            <a:r>
              <a:rPr lang="en-US" sz="2400" dirty="0" smtClean="0"/>
              <a:t>collect all data points close to the seed</a:t>
            </a:r>
            <a:endParaRPr lang="en-US" sz="2400" b="1" dirty="0" smtClean="0">
              <a:solidFill>
                <a:schemeClr val="accent2"/>
              </a:solidFill>
            </a:endParaRPr>
          </a:p>
          <a:p>
            <a:pPr>
              <a:lnSpc>
                <a:spcPct val="95000"/>
              </a:lnSpc>
            </a:pPr>
            <a:r>
              <a:rPr lang="en-US" sz="2400" b="1" dirty="0" smtClean="0">
                <a:solidFill>
                  <a:srgbClr val="A51E37"/>
                </a:solidFill>
              </a:rPr>
              <a:t>Refinement:</a:t>
            </a:r>
            <a:r>
              <a:rPr lang="en-US" sz="2400" b="1" dirty="0" smtClean="0">
                <a:solidFill>
                  <a:schemeClr val="accent2"/>
                </a:solidFill>
              </a:rPr>
              <a:t> </a:t>
            </a:r>
            <a:r>
              <a:rPr lang="en-US" sz="2400" dirty="0" smtClean="0"/>
              <a:t>remove peaks that are not consistent with the model</a:t>
            </a:r>
          </a:p>
          <a:p>
            <a:pPr>
              <a:lnSpc>
                <a:spcPct val="95000"/>
              </a:lnSpc>
            </a:pPr>
            <a:r>
              <a:rPr lang="en-US" sz="2400" b="1" dirty="0" smtClean="0">
                <a:solidFill>
                  <a:srgbClr val="A51E37"/>
                </a:solidFill>
              </a:rPr>
              <a:t>Fit an optimal model</a:t>
            </a:r>
            <a:r>
              <a:rPr lang="en-US" sz="2400" dirty="0" smtClean="0"/>
              <a:t> for the reduced set of peaks</a:t>
            </a:r>
          </a:p>
          <a:p>
            <a:pPr>
              <a:lnSpc>
                <a:spcPct val="95000"/>
              </a:lnSpc>
            </a:pPr>
            <a:r>
              <a:rPr lang="en-US" sz="2400" dirty="0" smtClean="0"/>
              <a:t>Iterate this until no further improvement can be achieved</a:t>
            </a:r>
          </a:p>
        </p:txBody>
      </p:sp>
      <p:pic>
        <p:nvPicPr>
          <p:cNvPr id="1022980" name="Picture 4" descr="screenshot-4"/>
          <p:cNvPicPr preferRelativeResize="0">
            <a:picLocks noChangeArrowheads="1"/>
          </p:cNvPicPr>
          <p:nvPr/>
        </p:nvPicPr>
        <p:blipFill>
          <a:blip r:embed="rId3"/>
          <a:srcRect l="13010" t="30797" r="2298" b="20531"/>
          <a:stretch>
            <a:fillRect/>
          </a:stretch>
        </p:blipFill>
        <p:spPr bwMode="auto">
          <a:xfrm>
            <a:off x="34925" y="4076700"/>
            <a:ext cx="90741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2981" name="Freeform 5"/>
          <p:cNvSpPr>
            <a:spLocks/>
          </p:cNvSpPr>
          <p:nvPr/>
        </p:nvSpPr>
        <p:spPr bwMode="auto">
          <a:xfrm>
            <a:off x="1733550" y="4622800"/>
            <a:ext cx="5429250" cy="1549400"/>
          </a:xfrm>
          <a:custGeom>
            <a:avLst/>
            <a:gdLst/>
            <a:ahLst/>
            <a:cxnLst>
              <a:cxn ang="0">
                <a:pos x="1401" y="36"/>
              </a:cxn>
              <a:cxn ang="0">
                <a:pos x="1210" y="25"/>
              </a:cxn>
              <a:cxn ang="0">
                <a:pos x="785" y="37"/>
              </a:cxn>
              <a:cxn ang="0">
                <a:pos x="506" y="16"/>
              </a:cxn>
              <a:cxn ang="0">
                <a:pos x="54" y="133"/>
              </a:cxn>
              <a:cxn ang="0">
                <a:pos x="186" y="286"/>
              </a:cxn>
              <a:cxn ang="0">
                <a:pos x="398" y="451"/>
              </a:cxn>
              <a:cxn ang="0">
                <a:pos x="254" y="574"/>
              </a:cxn>
              <a:cxn ang="0">
                <a:pos x="653" y="679"/>
              </a:cxn>
              <a:cxn ang="0">
                <a:pos x="879" y="697"/>
              </a:cxn>
              <a:cxn ang="0">
                <a:pos x="1152" y="913"/>
              </a:cxn>
              <a:cxn ang="0">
                <a:pos x="1872" y="892"/>
              </a:cxn>
              <a:cxn ang="0">
                <a:pos x="2166" y="955"/>
              </a:cxn>
              <a:cxn ang="0">
                <a:pos x="2541" y="769"/>
              </a:cxn>
              <a:cxn ang="0">
                <a:pos x="3327" y="727"/>
              </a:cxn>
              <a:cxn ang="0">
                <a:pos x="3097" y="424"/>
              </a:cxn>
              <a:cxn ang="0">
                <a:pos x="2998" y="303"/>
              </a:cxn>
              <a:cxn ang="0">
                <a:pos x="2573" y="230"/>
              </a:cxn>
              <a:cxn ang="0">
                <a:pos x="2432" y="141"/>
              </a:cxn>
              <a:cxn ang="0">
                <a:pos x="2160" y="83"/>
              </a:cxn>
              <a:cxn ang="0">
                <a:pos x="1940" y="62"/>
              </a:cxn>
              <a:cxn ang="0">
                <a:pos x="1762" y="36"/>
              </a:cxn>
              <a:cxn ang="0">
                <a:pos x="1605" y="41"/>
              </a:cxn>
            </a:cxnLst>
            <a:rect l="0" t="0" r="r" b="b"/>
            <a:pathLst>
              <a:path w="3420" h="976">
                <a:moveTo>
                  <a:pt x="1401" y="36"/>
                </a:moveTo>
                <a:cubicBezTo>
                  <a:pt x="1369" y="35"/>
                  <a:pt x="1313" y="25"/>
                  <a:pt x="1210" y="25"/>
                </a:cubicBezTo>
                <a:cubicBezTo>
                  <a:pt x="1107" y="25"/>
                  <a:pt x="902" y="38"/>
                  <a:pt x="785" y="37"/>
                </a:cubicBezTo>
                <a:cubicBezTo>
                  <a:pt x="667" y="36"/>
                  <a:pt x="627" y="0"/>
                  <a:pt x="506" y="16"/>
                </a:cubicBezTo>
                <a:cubicBezTo>
                  <a:pt x="385" y="32"/>
                  <a:pt x="109" y="88"/>
                  <a:pt x="54" y="133"/>
                </a:cubicBezTo>
                <a:cubicBezTo>
                  <a:pt x="0" y="178"/>
                  <a:pt x="128" y="233"/>
                  <a:pt x="186" y="286"/>
                </a:cubicBezTo>
                <a:cubicBezTo>
                  <a:pt x="243" y="339"/>
                  <a:pt x="385" y="403"/>
                  <a:pt x="398" y="451"/>
                </a:cubicBezTo>
                <a:cubicBezTo>
                  <a:pt x="410" y="499"/>
                  <a:pt x="212" y="536"/>
                  <a:pt x="254" y="574"/>
                </a:cubicBezTo>
                <a:cubicBezTo>
                  <a:pt x="296" y="612"/>
                  <a:pt x="550" y="659"/>
                  <a:pt x="653" y="679"/>
                </a:cubicBezTo>
                <a:cubicBezTo>
                  <a:pt x="757" y="699"/>
                  <a:pt x="795" y="658"/>
                  <a:pt x="879" y="697"/>
                </a:cubicBezTo>
                <a:cubicBezTo>
                  <a:pt x="963" y="736"/>
                  <a:pt x="988" y="881"/>
                  <a:pt x="1152" y="913"/>
                </a:cubicBezTo>
                <a:cubicBezTo>
                  <a:pt x="1317" y="945"/>
                  <a:pt x="1704" y="885"/>
                  <a:pt x="1872" y="892"/>
                </a:cubicBezTo>
                <a:cubicBezTo>
                  <a:pt x="2040" y="899"/>
                  <a:pt x="2054" y="976"/>
                  <a:pt x="2166" y="955"/>
                </a:cubicBezTo>
                <a:cubicBezTo>
                  <a:pt x="2278" y="934"/>
                  <a:pt x="2348" y="807"/>
                  <a:pt x="2541" y="769"/>
                </a:cubicBezTo>
                <a:cubicBezTo>
                  <a:pt x="2734" y="731"/>
                  <a:pt x="3234" y="784"/>
                  <a:pt x="3327" y="727"/>
                </a:cubicBezTo>
                <a:cubicBezTo>
                  <a:pt x="3420" y="670"/>
                  <a:pt x="3152" y="495"/>
                  <a:pt x="3097" y="424"/>
                </a:cubicBezTo>
                <a:cubicBezTo>
                  <a:pt x="3042" y="353"/>
                  <a:pt x="3085" y="335"/>
                  <a:pt x="2998" y="303"/>
                </a:cubicBezTo>
                <a:cubicBezTo>
                  <a:pt x="2911" y="271"/>
                  <a:pt x="2667" y="257"/>
                  <a:pt x="2573" y="230"/>
                </a:cubicBezTo>
                <a:cubicBezTo>
                  <a:pt x="2479" y="203"/>
                  <a:pt x="2501" y="165"/>
                  <a:pt x="2432" y="141"/>
                </a:cubicBezTo>
                <a:cubicBezTo>
                  <a:pt x="2363" y="117"/>
                  <a:pt x="2242" y="96"/>
                  <a:pt x="2160" y="83"/>
                </a:cubicBezTo>
                <a:cubicBezTo>
                  <a:pt x="2078" y="70"/>
                  <a:pt x="2006" y="70"/>
                  <a:pt x="1940" y="62"/>
                </a:cubicBezTo>
                <a:cubicBezTo>
                  <a:pt x="1874" y="54"/>
                  <a:pt x="1818" y="39"/>
                  <a:pt x="1762" y="36"/>
                </a:cubicBezTo>
                <a:cubicBezTo>
                  <a:pt x="1706" y="33"/>
                  <a:pt x="1638" y="40"/>
                  <a:pt x="1605" y="41"/>
                </a:cubicBezTo>
              </a:path>
            </a:pathLst>
          </a:custGeom>
          <a:noFill/>
          <a:ln w="127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80000" tIns="180000" rIns="180000" bIns="108000">
            <a:spAutoFit/>
          </a:bodyPr>
          <a:lstStyle/>
          <a:p>
            <a:endParaRPr lang="en-US"/>
          </a:p>
        </p:txBody>
      </p:sp>
      <p:sp>
        <p:nvSpPr>
          <p:cNvPr id="1022982" name="Freeform 6"/>
          <p:cNvSpPr>
            <a:spLocks/>
          </p:cNvSpPr>
          <p:nvPr/>
        </p:nvSpPr>
        <p:spPr bwMode="auto">
          <a:xfrm>
            <a:off x="3697288" y="5084763"/>
            <a:ext cx="730250" cy="227012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7" y="46"/>
              </a:cxn>
              <a:cxn ang="0">
                <a:pos x="52" y="91"/>
              </a:cxn>
              <a:cxn ang="0">
                <a:pos x="233" y="136"/>
              </a:cxn>
              <a:cxn ang="0">
                <a:pos x="370" y="136"/>
              </a:cxn>
              <a:cxn ang="0">
                <a:pos x="460" y="91"/>
              </a:cxn>
            </a:cxnLst>
            <a:rect l="0" t="0" r="r" b="b"/>
            <a:pathLst>
              <a:path w="460" h="143">
                <a:moveTo>
                  <a:pt x="7" y="0"/>
                </a:moveTo>
                <a:cubicBezTo>
                  <a:pt x="3" y="15"/>
                  <a:pt x="0" y="31"/>
                  <a:pt x="7" y="46"/>
                </a:cubicBezTo>
                <a:cubicBezTo>
                  <a:pt x="14" y="61"/>
                  <a:pt x="14" y="76"/>
                  <a:pt x="52" y="91"/>
                </a:cubicBezTo>
                <a:cubicBezTo>
                  <a:pt x="90" y="106"/>
                  <a:pt x="180" y="129"/>
                  <a:pt x="233" y="136"/>
                </a:cubicBezTo>
                <a:cubicBezTo>
                  <a:pt x="286" y="143"/>
                  <a:pt x="332" y="143"/>
                  <a:pt x="370" y="136"/>
                </a:cubicBezTo>
                <a:cubicBezTo>
                  <a:pt x="408" y="129"/>
                  <a:pt x="434" y="110"/>
                  <a:pt x="460" y="91"/>
                </a:cubicBez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80000" tIns="180000" rIns="180000" bIns="108000">
            <a:spAutoFit/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D24CC-4B8F-43CE-B0E6-0AEB73AD6BFA}" type="slidenum">
              <a:rPr lang="de-DE" smtClean="0"/>
              <a:pPr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83143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229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2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2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2981" grpId="0" animBg="1"/>
      <p:bldP spid="1022982" grpId="0" animBg="1"/>
      <p:bldP spid="1022982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Collecting Mass Traces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836712"/>
            <a:ext cx="3947864" cy="5327650"/>
          </a:xfrm>
        </p:spPr>
        <p:txBody>
          <a:bodyPr>
            <a:noAutofit/>
          </a:bodyPr>
          <a:lstStyle/>
          <a:p>
            <a:r>
              <a:rPr lang="en-US" sz="2400" dirty="0"/>
              <a:t>A </a:t>
            </a:r>
            <a:r>
              <a:rPr lang="en-US" sz="2400" dirty="0">
                <a:solidFill>
                  <a:srgbClr val="A51E37"/>
                </a:solidFill>
              </a:rPr>
              <a:t>mass trace </a:t>
            </a:r>
            <a:r>
              <a:rPr lang="en-US" sz="2400" dirty="0"/>
              <a:t>is a series of peaks along the RT dimension with little variation in the m/z dimension</a:t>
            </a:r>
          </a:p>
          <a:p>
            <a:r>
              <a:rPr lang="en-US" sz="2400" dirty="0"/>
              <a:t>Mass traces are found with a simple heuristic aborting the search if the peak intensity hits the local noise level</a:t>
            </a:r>
          </a:p>
          <a:p>
            <a:r>
              <a:rPr lang="en-US" sz="2400" dirty="0" smtClean="0"/>
              <a:t>Search </a:t>
            </a:r>
            <a:r>
              <a:rPr lang="en-US" sz="2400" dirty="0" smtClean="0">
                <a:solidFill>
                  <a:schemeClr val="tx1"/>
                </a:solidFill>
              </a:rPr>
              <a:t>for mass traces </a:t>
            </a:r>
            <a:r>
              <a:rPr lang="en-US" sz="2400" dirty="0" smtClean="0"/>
              <a:t>in the correct m/z distance</a:t>
            </a:r>
          </a:p>
          <a:p>
            <a:r>
              <a:rPr lang="en-US" sz="2400" dirty="0" smtClean="0"/>
              <a:t>Limit length of mass trace to the length of the most intense mass trace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7606" y="1124712"/>
            <a:ext cx="4353994" cy="2304288"/>
          </a:xfrm>
          <a:prstGeom prst="rect">
            <a:avLst/>
          </a:prstGeom>
        </p:spPr>
      </p:pic>
      <p:pic>
        <p:nvPicPr>
          <p:cNvPr id="5" name="Bild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3558097"/>
            <a:ext cx="2590800" cy="2702439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436096" y="6457890"/>
            <a:ext cx="3023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 smtClean="0">
                <a:solidFill>
                  <a:srgbClr val="000000"/>
                </a:solidFill>
              </a:rPr>
              <a:t>Sturm, </a:t>
            </a:r>
            <a:r>
              <a:rPr lang="en-US" sz="1000" b="0" dirty="0" err="1" smtClean="0">
                <a:solidFill>
                  <a:srgbClr val="000000"/>
                </a:solidFill>
              </a:rPr>
              <a:t>OpenMS</a:t>
            </a:r>
            <a:r>
              <a:rPr lang="en-US" sz="1000" b="0" dirty="0" smtClean="0">
                <a:solidFill>
                  <a:srgbClr val="000000"/>
                </a:solidFill>
              </a:rPr>
              <a:t> – A Framework for Computational</a:t>
            </a:r>
          </a:p>
          <a:p>
            <a:r>
              <a:rPr lang="en-US" sz="1000" b="0" dirty="0" smtClean="0">
                <a:solidFill>
                  <a:srgbClr val="000000"/>
                </a:solidFill>
              </a:rPr>
              <a:t> Mass Spectrometry, Dissertation, </a:t>
            </a:r>
            <a:r>
              <a:rPr lang="en-US" sz="1000" b="0" dirty="0" err="1" smtClean="0">
                <a:solidFill>
                  <a:srgbClr val="000000"/>
                </a:solidFill>
              </a:rPr>
              <a:t>Tübingen</a:t>
            </a:r>
            <a:r>
              <a:rPr lang="en-US" sz="1000" b="0" dirty="0" smtClean="0">
                <a:solidFill>
                  <a:srgbClr val="000000"/>
                </a:solidFill>
              </a:rPr>
              <a:t>, 2010 </a:t>
            </a:r>
            <a:endParaRPr lang="en-US" sz="1000" b="0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D24CC-4B8F-43CE-B0E6-0AEB73AD6BFA}" type="slidenum">
              <a:rPr lang="de-DE" smtClean="0"/>
              <a:pPr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32380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</a:t>
            </a:r>
            <a:r>
              <a:rPr lang="en-US" dirty="0" err="1" smtClean="0"/>
              <a:t>Deconvolution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Features can overlap in various ways</a:t>
            </a:r>
          </a:p>
          <a:p>
            <a:pPr lvl="1"/>
            <a:r>
              <a:rPr lang="en-US" dirty="0" smtClean="0"/>
              <a:t>Mass traces can contain more than one chromatographic peak (features not baseline-separated in RT dimension)</a:t>
            </a:r>
          </a:p>
          <a:p>
            <a:pPr lvl="1"/>
            <a:r>
              <a:rPr lang="en-US" dirty="0" smtClean="0"/>
              <a:t>Mass traces can be interleaved between features in the m/z dimension</a:t>
            </a:r>
          </a:p>
          <a:p>
            <a:pPr lvl="1"/>
            <a:r>
              <a:rPr lang="en-US" dirty="0" smtClean="0"/>
              <a:t>Co-eluting features can be sharing mass traces</a:t>
            </a:r>
          </a:p>
          <a:p>
            <a:r>
              <a:rPr lang="en-US" dirty="0" smtClean="0"/>
              <a:t>Resolving these conflicts is done in a feature </a:t>
            </a:r>
            <a:r>
              <a:rPr lang="en-US" dirty="0" err="1" smtClean="0"/>
              <a:t>deconvolution</a:t>
            </a:r>
            <a:r>
              <a:rPr lang="en-US" dirty="0" smtClean="0"/>
              <a:t> step by statistical testing: </a:t>
            </a:r>
          </a:p>
          <a:p>
            <a:pPr lvl="1"/>
            <a:r>
              <a:rPr lang="en-US" dirty="0" smtClean="0"/>
              <a:t>Test several hypotheses that could explain the features</a:t>
            </a:r>
          </a:p>
          <a:p>
            <a:pPr lvl="1"/>
            <a:r>
              <a:rPr lang="en-US" dirty="0" smtClean="0"/>
              <a:t>The most likely of all hypotheses will be identified through comparison with the data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D24CC-4B8F-43CE-B0E6-0AEB73AD6BFA}" type="slidenum">
              <a:rPr lang="de-DE" smtClean="0"/>
              <a:pPr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57283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</a:t>
            </a:r>
            <a:r>
              <a:rPr lang="en-US" dirty="0" err="1" smtClean="0"/>
              <a:t>Deconvolution</a:t>
            </a:r>
            <a:endParaRPr lang="en-US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057709"/>
            <a:ext cx="8193024" cy="2980891"/>
          </a:xfrm>
          <a:prstGeom prst="rect">
            <a:avLst/>
          </a:prstGeom>
        </p:spPr>
      </p:pic>
      <p:pic>
        <p:nvPicPr>
          <p:cNvPr id="5" name="Bild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3810000"/>
            <a:ext cx="3323411" cy="251460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652120" y="6437613"/>
            <a:ext cx="3023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 smtClean="0">
                <a:solidFill>
                  <a:schemeClr val="tx1"/>
                </a:solidFill>
              </a:rPr>
              <a:t>Sturm, </a:t>
            </a:r>
            <a:r>
              <a:rPr lang="en-US" sz="1000" b="0" dirty="0" err="1" smtClean="0">
                <a:solidFill>
                  <a:schemeClr val="tx1"/>
                </a:solidFill>
              </a:rPr>
              <a:t>OpenMS</a:t>
            </a:r>
            <a:r>
              <a:rPr lang="en-US" sz="1000" b="0" dirty="0" smtClean="0">
                <a:solidFill>
                  <a:schemeClr val="tx1"/>
                </a:solidFill>
              </a:rPr>
              <a:t> – A Framework for Computational</a:t>
            </a:r>
          </a:p>
          <a:p>
            <a:r>
              <a:rPr lang="en-US" sz="1000" b="0" dirty="0" smtClean="0">
                <a:solidFill>
                  <a:schemeClr val="tx1"/>
                </a:solidFill>
              </a:rPr>
              <a:t> Mass Spectrometry, Dissertation, </a:t>
            </a:r>
            <a:r>
              <a:rPr lang="en-US" sz="1000" b="0" dirty="0" err="1" smtClean="0">
                <a:solidFill>
                  <a:schemeClr val="tx1"/>
                </a:solidFill>
              </a:rPr>
              <a:t>Tübingen</a:t>
            </a:r>
            <a:r>
              <a:rPr lang="en-US" sz="1000" b="0" dirty="0" smtClean="0">
                <a:solidFill>
                  <a:schemeClr val="tx1"/>
                </a:solidFill>
              </a:rPr>
              <a:t>, 2010 </a:t>
            </a:r>
            <a:endParaRPr lang="en-US" sz="1000" b="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D24CC-4B8F-43CE-B0E6-0AEB73AD6BFA}" type="slidenum">
              <a:rPr lang="de-DE" smtClean="0"/>
              <a:pPr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25136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Algorithm</a:t>
            </a:r>
            <a:r>
              <a:rPr lang="de-DE" dirty="0" smtClean="0"/>
              <a:t>: Modeling</a:t>
            </a:r>
            <a:endParaRPr lang="de-DE" dirty="0"/>
          </a:p>
        </p:txBody>
      </p:sp>
      <p:sp>
        <p:nvSpPr>
          <p:cNvPr id="10188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sz="2800" dirty="0" smtClean="0"/>
              <a:t>Test all possible models for different charges states (charge +2, charge +3, …)</a:t>
            </a:r>
          </a:p>
          <a:p>
            <a:pPr>
              <a:lnSpc>
                <a:spcPct val="110000"/>
              </a:lnSpc>
            </a:pPr>
            <a:r>
              <a:rPr lang="en-US" sz="2800" dirty="0" smtClean="0"/>
              <a:t>Decide on the charge of the features based on the best fit for these models</a:t>
            </a:r>
            <a:endParaRPr lang="en-US" sz="2800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79388" y="4652963"/>
            <a:ext cx="4521200" cy="1584325"/>
            <a:chOff x="2246" y="-1151"/>
            <a:chExt cx="3050" cy="1043"/>
          </a:xfrm>
        </p:grpSpPr>
        <p:sp>
          <p:nvSpPr>
            <p:cNvPr id="1018885" name="Line 5"/>
            <p:cNvSpPr>
              <a:spLocks noChangeShapeType="1"/>
            </p:cNvSpPr>
            <p:nvPr/>
          </p:nvSpPr>
          <p:spPr bwMode="auto">
            <a:xfrm>
              <a:off x="2504" y="-960"/>
              <a:ext cx="0" cy="8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180000" tIns="180000" rIns="180000" bIns="108000">
              <a:spAutoFit/>
            </a:bodyPr>
            <a:lstStyle/>
            <a:p>
              <a:endParaRPr lang="en-US"/>
            </a:p>
          </p:txBody>
        </p:sp>
        <p:sp>
          <p:nvSpPr>
            <p:cNvPr id="1018886" name="Line 6"/>
            <p:cNvSpPr>
              <a:spLocks noChangeShapeType="1"/>
            </p:cNvSpPr>
            <p:nvPr/>
          </p:nvSpPr>
          <p:spPr bwMode="auto">
            <a:xfrm>
              <a:off x="2848" y="-460"/>
              <a:ext cx="0" cy="3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180000" tIns="180000" rIns="180000" bIns="108000">
              <a:spAutoFit/>
            </a:bodyPr>
            <a:lstStyle/>
            <a:p>
              <a:endParaRPr lang="en-US"/>
            </a:p>
          </p:txBody>
        </p:sp>
        <p:sp>
          <p:nvSpPr>
            <p:cNvPr id="1018887" name="Line 7"/>
            <p:cNvSpPr>
              <a:spLocks noChangeShapeType="1"/>
            </p:cNvSpPr>
            <p:nvPr/>
          </p:nvSpPr>
          <p:spPr bwMode="auto">
            <a:xfrm>
              <a:off x="3192" y="-196"/>
              <a:ext cx="0" cy="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180000" tIns="180000" rIns="180000" bIns="108000">
              <a:spAutoFit/>
            </a:bodyPr>
            <a:lstStyle/>
            <a:p>
              <a:endParaRPr lang="en-US"/>
            </a:p>
          </p:txBody>
        </p:sp>
        <p:sp>
          <p:nvSpPr>
            <p:cNvPr id="1018888" name="Line 8"/>
            <p:cNvSpPr>
              <a:spLocks noChangeShapeType="1"/>
            </p:cNvSpPr>
            <p:nvPr/>
          </p:nvSpPr>
          <p:spPr bwMode="auto">
            <a:xfrm>
              <a:off x="2246" y="-108"/>
              <a:ext cx="12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180000" tIns="180000" rIns="180000" bIns="108000">
              <a:spAutoFit/>
            </a:bodyPr>
            <a:lstStyle/>
            <a:p>
              <a:endParaRPr lang="en-US"/>
            </a:p>
          </p:txBody>
        </p:sp>
        <p:sp>
          <p:nvSpPr>
            <p:cNvPr id="1018889" name="Line 9"/>
            <p:cNvSpPr>
              <a:spLocks noChangeShapeType="1"/>
            </p:cNvSpPr>
            <p:nvPr/>
          </p:nvSpPr>
          <p:spPr bwMode="auto">
            <a:xfrm>
              <a:off x="4813" y="-666"/>
              <a:ext cx="0" cy="55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180000" tIns="180000" rIns="180000" bIns="108000">
              <a:spAutoFit/>
            </a:bodyPr>
            <a:lstStyle/>
            <a:p>
              <a:endParaRPr lang="en-US"/>
            </a:p>
          </p:txBody>
        </p:sp>
        <p:sp>
          <p:nvSpPr>
            <p:cNvPr id="1018890" name="Line 10"/>
            <p:cNvSpPr>
              <a:spLocks noChangeShapeType="1"/>
            </p:cNvSpPr>
            <p:nvPr/>
          </p:nvSpPr>
          <p:spPr bwMode="auto">
            <a:xfrm>
              <a:off x="4931" y="-813"/>
              <a:ext cx="0" cy="7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180000" tIns="180000" rIns="180000" bIns="108000">
              <a:spAutoFit/>
            </a:bodyPr>
            <a:lstStyle/>
            <a:p>
              <a:endParaRPr lang="en-US"/>
            </a:p>
          </p:txBody>
        </p:sp>
        <p:sp>
          <p:nvSpPr>
            <p:cNvPr id="1018891" name="Line 11"/>
            <p:cNvSpPr>
              <a:spLocks noChangeShapeType="1"/>
            </p:cNvSpPr>
            <p:nvPr/>
          </p:nvSpPr>
          <p:spPr bwMode="auto">
            <a:xfrm>
              <a:off x="5169" y="-199"/>
              <a:ext cx="0" cy="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180000" tIns="180000" rIns="180000" bIns="108000">
              <a:spAutoFit/>
            </a:bodyPr>
            <a:lstStyle/>
            <a:p>
              <a:endParaRPr lang="en-US"/>
            </a:p>
          </p:txBody>
        </p:sp>
        <p:sp>
          <p:nvSpPr>
            <p:cNvPr id="1018892" name="Line 12"/>
            <p:cNvSpPr>
              <a:spLocks noChangeShapeType="1"/>
            </p:cNvSpPr>
            <p:nvPr/>
          </p:nvSpPr>
          <p:spPr bwMode="auto">
            <a:xfrm>
              <a:off x="5050" y="-372"/>
              <a:ext cx="0" cy="2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180000" tIns="180000" rIns="180000" bIns="108000">
              <a:spAutoFit/>
            </a:bodyPr>
            <a:lstStyle/>
            <a:p>
              <a:endParaRPr lang="en-US"/>
            </a:p>
          </p:txBody>
        </p:sp>
        <p:sp>
          <p:nvSpPr>
            <p:cNvPr id="1018893" name="Line 13"/>
            <p:cNvSpPr>
              <a:spLocks noChangeShapeType="1"/>
            </p:cNvSpPr>
            <p:nvPr/>
          </p:nvSpPr>
          <p:spPr bwMode="auto">
            <a:xfrm>
              <a:off x="4724" y="-108"/>
              <a:ext cx="53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180000" tIns="180000" rIns="180000" bIns="108000">
              <a:spAutoFit/>
            </a:bodyPr>
            <a:lstStyle/>
            <a:p>
              <a:endParaRPr lang="en-US"/>
            </a:p>
          </p:txBody>
        </p:sp>
        <p:sp>
          <p:nvSpPr>
            <p:cNvPr id="1018894" name="Line 14"/>
            <p:cNvSpPr>
              <a:spLocks noChangeShapeType="1"/>
            </p:cNvSpPr>
            <p:nvPr/>
          </p:nvSpPr>
          <p:spPr bwMode="auto">
            <a:xfrm>
              <a:off x="3833" y="-924"/>
              <a:ext cx="0" cy="80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180000" tIns="180000" rIns="180000" bIns="108000">
              <a:spAutoFit/>
            </a:bodyPr>
            <a:lstStyle/>
            <a:p>
              <a:endParaRPr lang="en-US"/>
            </a:p>
          </p:txBody>
        </p:sp>
        <p:sp>
          <p:nvSpPr>
            <p:cNvPr id="1018895" name="Line 15"/>
            <p:cNvSpPr>
              <a:spLocks noChangeShapeType="1"/>
            </p:cNvSpPr>
            <p:nvPr/>
          </p:nvSpPr>
          <p:spPr bwMode="auto">
            <a:xfrm>
              <a:off x="4030" y="-666"/>
              <a:ext cx="0" cy="55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180000" tIns="180000" rIns="180000" bIns="108000">
              <a:spAutoFit/>
            </a:bodyPr>
            <a:lstStyle/>
            <a:p>
              <a:endParaRPr lang="en-US"/>
            </a:p>
          </p:txBody>
        </p:sp>
        <p:sp>
          <p:nvSpPr>
            <p:cNvPr id="1018896" name="Line 16"/>
            <p:cNvSpPr>
              <a:spLocks noChangeShapeType="1"/>
            </p:cNvSpPr>
            <p:nvPr/>
          </p:nvSpPr>
          <p:spPr bwMode="auto">
            <a:xfrm>
              <a:off x="4387" y="-153"/>
              <a:ext cx="0" cy="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180000" tIns="180000" rIns="180000" bIns="108000">
              <a:spAutoFit/>
            </a:bodyPr>
            <a:lstStyle/>
            <a:p>
              <a:endParaRPr lang="en-US"/>
            </a:p>
          </p:txBody>
        </p:sp>
        <p:sp>
          <p:nvSpPr>
            <p:cNvPr id="1018897" name="Line 17"/>
            <p:cNvSpPr>
              <a:spLocks noChangeShapeType="1"/>
            </p:cNvSpPr>
            <p:nvPr/>
          </p:nvSpPr>
          <p:spPr bwMode="auto">
            <a:xfrm>
              <a:off x="4208" y="-343"/>
              <a:ext cx="0" cy="2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180000" tIns="180000" rIns="180000" bIns="108000">
              <a:spAutoFit/>
            </a:bodyPr>
            <a:lstStyle/>
            <a:p>
              <a:endParaRPr lang="en-US"/>
            </a:p>
          </p:txBody>
        </p:sp>
        <p:sp>
          <p:nvSpPr>
            <p:cNvPr id="1018898" name="Line 18"/>
            <p:cNvSpPr>
              <a:spLocks noChangeShapeType="1"/>
            </p:cNvSpPr>
            <p:nvPr/>
          </p:nvSpPr>
          <p:spPr bwMode="auto">
            <a:xfrm>
              <a:off x="3718" y="-108"/>
              <a:ext cx="80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180000" tIns="180000" rIns="180000" bIns="108000">
              <a:spAutoFit/>
            </a:bodyPr>
            <a:lstStyle/>
            <a:p>
              <a:endParaRPr lang="en-US"/>
            </a:p>
          </p:txBody>
        </p:sp>
        <p:sp>
          <p:nvSpPr>
            <p:cNvPr id="1018899" name="Text Box 19"/>
            <p:cNvSpPr txBox="1">
              <a:spLocks noChangeArrowheads="1"/>
            </p:cNvSpPr>
            <p:nvPr/>
          </p:nvSpPr>
          <p:spPr bwMode="auto">
            <a:xfrm>
              <a:off x="2645" y="-1151"/>
              <a:ext cx="332" cy="39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 lIns="180000" tIns="180000" rIns="180000" bIns="108000">
              <a:spAutoFit/>
            </a:bodyPr>
            <a:lstStyle/>
            <a:p>
              <a:pPr algn="ctr">
                <a:spcBef>
                  <a:spcPct val="15000"/>
                </a:spcBef>
                <a:spcAft>
                  <a:spcPct val="15000"/>
                </a:spcAft>
                <a:buClr>
                  <a:srgbClr val="FF00FF"/>
                </a:buClr>
                <a:buFont typeface="Wingdings" pitchFamily="2" charset="2"/>
                <a:buNone/>
              </a:pPr>
              <a:r>
                <a:rPr lang="de-DE" sz="2000" b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018900" name="Text Box 20"/>
            <p:cNvSpPr txBox="1">
              <a:spLocks noChangeArrowheads="1"/>
            </p:cNvSpPr>
            <p:nvPr/>
          </p:nvSpPr>
          <p:spPr bwMode="auto">
            <a:xfrm>
              <a:off x="4002" y="-1146"/>
              <a:ext cx="332" cy="39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 lIns="180000" tIns="180000" rIns="180000" bIns="108000">
              <a:spAutoFit/>
            </a:bodyPr>
            <a:lstStyle/>
            <a:p>
              <a:pPr algn="ctr">
                <a:spcBef>
                  <a:spcPct val="15000"/>
                </a:spcBef>
                <a:spcAft>
                  <a:spcPct val="15000"/>
                </a:spcAft>
                <a:buClr>
                  <a:srgbClr val="FF00FF"/>
                </a:buClr>
                <a:buFont typeface="Wingdings" pitchFamily="2" charset="2"/>
                <a:buNone/>
              </a:pPr>
              <a:r>
                <a:rPr lang="de-DE" sz="2000" b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018901" name="Text Box 21"/>
            <p:cNvSpPr txBox="1">
              <a:spLocks noChangeArrowheads="1"/>
            </p:cNvSpPr>
            <p:nvPr/>
          </p:nvSpPr>
          <p:spPr bwMode="auto">
            <a:xfrm>
              <a:off x="4964" y="-1151"/>
              <a:ext cx="332" cy="39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 lIns="180000" tIns="180000" rIns="180000" bIns="108000">
              <a:spAutoFit/>
            </a:bodyPr>
            <a:lstStyle/>
            <a:p>
              <a:pPr algn="ctr">
                <a:spcBef>
                  <a:spcPct val="15000"/>
                </a:spcBef>
                <a:spcAft>
                  <a:spcPct val="15000"/>
                </a:spcAft>
                <a:buClr>
                  <a:srgbClr val="FF00FF"/>
                </a:buClr>
                <a:buFont typeface="Wingdings" pitchFamily="2" charset="2"/>
                <a:buNone/>
              </a:pPr>
              <a:r>
                <a:rPr lang="de-DE" sz="2000" b="0">
                  <a:solidFill>
                    <a:schemeClr val="tx1"/>
                  </a:solidFill>
                </a:rPr>
                <a:t>3</a:t>
              </a:r>
            </a:p>
          </p:txBody>
        </p:sp>
      </p:grpSp>
      <p:pic>
        <p:nvPicPr>
          <p:cNvPr id="1018903" name="Picture 23" descr="smooth_isotopes_color"/>
          <p:cNvPicPr>
            <a:picLocks noChangeAspect="1" noChangeArrowheads="1"/>
          </p:cNvPicPr>
          <p:nvPr/>
        </p:nvPicPr>
        <p:blipFill>
          <a:blip r:embed="rId3"/>
          <a:srcRect l="15749" t="12936" r="15749" b="6749"/>
          <a:stretch>
            <a:fillRect/>
          </a:stretch>
        </p:blipFill>
        <p:spPr bwMode="auto">
          <a:xfrm>
            <a:off x="5338763" y="3873500"/>
            <a:ext cx="3529012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D24CC-4B8F-43CE-B0E6-0AEB73AD6BFA}" type="slidenum">
              <a:rPr lang="de-DE" smtClean="0"/>
              <a:pPr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81066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Algorithm</a:t>
            </a:r>
            <a:r>
              <a:rPr lang="de-DE" dirty="0"/>
              <a:t>: </a:t>
            </a:r>
            <a:r>
              <a:rPr lang="de-DE" dirty="0" smtClean="0"/>
              <a:t>Modeling/</a:t>
            </a:r>
            <a:r>
              <a:rPr lang="de-DE" dirty="0" err="1" smtClean="0"/>
              <a:t>Refinement</a:t>
            </a:r>
            <a:endParaRPr lang="de-DE" dirty="0"/>
          </a:p>
        </p:txBody>
      </p:sp>
      <p:sp>
        <p:nvSpPr>
          <p:cNvPr id="131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sz="2800" dirty="0" smtClean="0"/>
              <a:t>Estimate </a:t>
            </a:r>
            <a:r>
              <a:rPr lang="en-US" sz="2800" b="1" dirty="0" smtClean="0">
                <a:solidFill>
                  <a:srgbClr val="A51E37"/>
                </a:solidFill>
              </a:rPr>
              <a:t>quality of fit</a:t>
            </a:r>
            <a:r>
              <a:rPr lang="en-US" sz="2800" dirty="0" smtClean="0">
                <a:solidFill>
                  <a:srgbClr val="A51E37"/>
                </a:solidFill>
              </a:rPr>
              <a:t> </a:t>
            </a:r>
            <a:r>
              <a:rPr lang="en-US" sz="2800" dirty="0" smtClean="0"/>
              <a:t>for model </a:t>
            </a:r>
            <a:r>
              <a:rPr lang="en-US" sz="2800" i="1" dirty="0" smtClean="0"/>
              <a:t>m</a:t>
            </a:r>
            <a:r>
              <a:rPr lang="en-US" sz="2800" dirty="0" smtClean="0"/>
              <a:t> and data </a:t>
            </a:r>
            <a:r>
              <a:rPr lang="en-US" sz="2800" i="1" dirty="0" smtClean="0"/>
              <a:t>d</a:t>
            </a:r>
            <a:r>
              <a:rPr lang="en-US" sz="2800" i="1" baseline="-25000" dirty="0" smtClean="0"/>
              <a:t>i</a:t>
            </a:r>
            <a:r>
              <a:rPr lang="en-US" sz="2800" dirty="0" smtClean="0"/>
              <a:t> at positions </a:t>
            </a:r>
            <a:r>
              <a:rPr lang="en-US" sz="2800" i="1" dirty="0" err="1" smtClean="0"/>
              <a:t>r</a:t>
            </a:r>
            <a:r>
              <a:rPr lang="en-US" sz="2800" i="1" baseline="-25000" dirty="0" err="1" smtClean="0"/>
              <a:t>i</a:t>
            </a:r>
            <a:r>
              <a:rPr lang="en-US" sz="2800" dirty="0" smtClean="0"/>
              <a:t>:</a:t>
            </a:r>
          </a:p>
          <a:p>
            <a:pPr>
              <a:lnSpc>
                <a:spcPct val="120000"/>
              </a:lnSpc>
            </a:pPr>
            <a:endParaRPr lang="en-US" sz="2800" dirty="0" smtClean="0"/>
          </a:p>
          <a:p>
            <a:pPr>
              <a:lnSpc>
                <a:spcPct val="120000"/>
              </a:lnSpc>
            </a:pPr>
            <a:endParaRPr lang="en-US" sz="2800" dirty="0" smtClean="0"/>
          </a:p>
          <a:p>
            <a:pPr>
              <a:lnSpc>
                <a:spcPct val="120000"/>
              </a:lnSpc>
            </a:pPr>
            <a:endParaRPr lang="en-US" sz="2800" dirty="0" smtClean="0"/>
          </a:p>
          <a:p>
            <a:pPr>
              <a:lnSpc>
                <a:spcPct val="120000"/>
              </a:lnSpc>
            </a:pPr>
            <a:r>
              <a:rPr lang="en-US" sz="2800" dirty="0" smtClean="0"/>
              <a:t>Maximum Likelihood Estimator determines good </a:t>
            </a:r>
            <a:r>
              <a:rPr lang="en-US" sz="2800" b="1" dirty="0" smtClean="0">
                <a:solidFill>
                  <a:srgbClr val="A51E37"/>
                </a:solidFill>
              </a:rPr>
              <a:t>starting values for model parameters</a:t>
            </a:r>
          </a:p>
          <a:p>
            <a:pPr>
              <a:lnSpc>
                <a:spcPct val="120000"/>
              </a:lnSpc>
            </a:pPr>
            <a:r>
              <a:rPr lang="en-US" sz="2800" b="1" dirty="0" smtClean="0">
                <a:solidFill>
                  <a:srgbClr val="A51E37"/>
                </a:solidFill>
              </a:rPr>
              <a:t>Further optimization of model parameters in refinement phase</a:t>
            </a:r>
            <a:r>
              <a:rPr lang="en-US" sz="2800" dirty="0" smtClean="0">
                <a:solidFill>
                  <a:srgbClr val="A51E37"/>
                </a:solidFill>
              </a:rPr>
              <a:t> </a:t>
            </a:r>
            <a:r>
              <a:rPr lang="en-US" sz="2800" dirty="0" smtClean="0"/>
              <a:t>(least-squares fit)</a:t>
            </a:r>
          </a:p>
          <a:p>
            <a:pPr>
              <a:lnSpc>
                <a:spcPct val="120000"/>
              </a:lnSpc>
            </a:pPr>
            <a:endParaRPr lang="en-US" sz="1800" dirty="0"/>
          </a:p>
        </p:txBody>
      </p:sp>
      <p:pic>
        <p:nvPicPr>
          <p:cNvPr id="1315844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2988" y="2197100"/>
            <a:ext cx="6248400" cy="1447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D24CC-4B8F-43CE-B0E6-0AEB73AD6BFA}" type="slidenum">
              <a:rPr lang="de-DE" smtClean="0"/>
              <a:pPr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18157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Assembly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2400" y="4941168"/>
            <a:ext cx="8839200" cy="1459632"/>
          </a:xfrm>
        </p:spPr>
        <p:txBody>
          <a:bodyPr/>
          <a:lstStyle/>
          <a:p>
            <a:r>
              <a:rPr lang="en-US" dirty="0" smtClean="0"/>
              <a:t>Feature resolution is not always possible unambiguously</a:t>
            </a:r>
          </a:p>
          <a:p>
            <a:endParaRPr lang="en-US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670" y="1066800"/>
            <a:ext cx="6008610" cy="378384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D24CC-4B8F-43CE-B0E6-0AEB73AD6BFA}" type="slidenum">
              <a:rPr lang="de-DE" smtClean="0"/>
              <a:pPr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70327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Finding – Problems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A51E37"/>
                </a:solidFill>
              </a:rPr>
              <a:t>Problems</a:t>
            </a:r>
          </a:p>
          <a:p>
            <a:pPr lvl="1"/>
            <a:r>
              <a:rPr lang="en-US" dirty="0" smtClean="0"/>
              <a:t>Low-resolution instruments might not yield good isotope patterns</a:t>
            </a:r>
          </a:p>
          <a:p>
            <a:pPr lvl="1"/>
            <a:r>
              <a:rPr lang="en-US" dirty="0" smtClean="0"/>
              <a:t>Peptides can overlap, in particular in complex samples</a:t>
            </a:r>
          </a:p>
          <a:p>
            <a:pPr lvl="1"/>
            <a:r>
              <a:rPr lang="en-US" dirty="0" smtClean="0"/>
              <a:t>Fitting of such overlapping patterns can yield bogus results</a:t>
            </a:r>
          </a:p>
          <a:p>
            <a:pPr lvl="1"/>
            <a:r>
              <a:rPr lang="en-US" dirty="0" smtClean="0"/>
              <a:t>Low-intensity features are hard to distinguish from noise peaks</a:t>
            </a:r>
          </a:p>
          <a:p>
            <a:pPr lvl="1"/>
            <a:r>
              <a:rPr lang="en-US" dirty="0" smtClean="0"/>
              <a:t>Isotope labels can skew the distributions or can lead to overlapping pairs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D24CC-4B8F-43CE-B0E6-0AEB73AD6BFA}" type="slidenum">
              <a:rPr lang="de-DE" smtClean="0"/>
              <a:pPr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55035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Label-Free Quantification (LFQ)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Quantification through the ion current in MS spectra</a:t>
            </a:r>
          </a:p>
          <a:p>
            <a:r>
              <a:rPr lang="en-US" sz="2400" dirty="0" smtClean="0"/>
              <a:t>Key advantage: no labeling needed – cheap, scales well</a:t>
            </a:r>
          </a:p>
          <a:p>
            <a:r>
              <a:rPr lang="en-US" sz="2400" dirty="0" smtClean="0"/>
              <a:t>Key disadvantage: normalization tricky – direct comparison</a:t>
            </a:r>
          </a:p>
          <a:p>
            <a:r>
              <a:rPr lang="en-US" sz="2400" dirty="0" smtClean="0"/>
              <a:t>Based on the notion of </a:t>
            </a:r>
            <a:r>
              <a:rPr lang="en-US" sz="2400" b="1" dirty="0" smtClean="0">
                <a:solidFill>
                  <a:srgbClr val="A51E37"/>
                </a:solidFill>
              </a:rPr>
              <a:t>features</a:t>
            </a:r>
            <a:r>
              <a:rPr lang="en-US" sz="2400" dirty="0" smtClean="0">
                <a:solidFill>
                  <a:srgbClr val="A51E37"/>
                </a:solidFill>
              </a:rPr>
              <a:t> </a:t>
            </a:r>
            <a:r>
              <a:rPr lang="en-US" sz="2400" dirty="0" smtClean="0"/>
              <a:t>and </a:t>
            </a:r>
            <a:r>
              <a:rPr lang="en-US" sz="2400" b="1" dirty="0" smtClean="0">
                <a:solidFill>
                  <a:srgbClr val="A51E37"/>
                </a:solidFill>
              </a:rPr>
              <a:t>maps</a:t>
            </a:r>
          </a:p>
          <a:p>
            <a:pPr lvl="1"/>
            <a:r>
              <a:rPr lang="en-US" sz="2000" dirty="0" smtClean="0"/>
              <a:t>LC-MS data: 2D datasets of up to hundreds of GB per sample</a:t>
            </a:r>
          </a:p>
          <a:p>
            <a:pPr lvl="1"/>
            <a:r>
              <a:rPr lang="en-US" sz="2000" b="1" dirty="0" smtClean="0">
                <a:solidFill>
                  <a:schemeClr val="tx2"/>
                </a:solidFill>
              </a:rPr>
              <a:t>Raw data</a:t>
            </a:r>
            <a:r>
              <a:rPr lang="en-US" sz="2000" dirty="0" smtClean="0"/>
              <a:t>: unmodified detector signal</a:t>
            </a:r>
          </a:p>
          <a:p>
            <a:pPr lvl="1"/>
            <a:r>
              <a:rPr lang="en-US" sz="2000" b="1" dirty="0" err="1" smtClean="0">
                <a:solidFill>
                  <a:srgbClr val="A51E37"/>
                </a:solidFill>
              </a:rPr>
              <a:t>Centroided</a:t>
            </a:r>
            <a:r>
              <a:rPr lang="en-US" sz="2000" b="1" dirty="0" smtClean="0">
                <a:solidFill>
                  <a:srgbClr val="A51E37"/>
                </a:solidFill>
              </a:rPr>
              <a:t> data</a:t>
            </a:r>
            <a:r>
              <a:rPr lang="en-US" sz="2000" dirty="0" smtClean="0"/>
              <a:t>: peaks called on the MS level</a:t>
            </a:r>
          </a:p>
          <a:p>
            <a:pPr lvl="1"/>
            <a:r>
              <a:rPr lang="en-US" sz="2000" b="1" dirty="0" smtClean="0">
                <a:solidFill>
                  <a:srgbClr val="A51E37"/>
                </a:solidFill>
              </a:rPr>
              <a:t>Features</a:t>
            </a:r>
            <a:r>
              <a:rPr lang="en-US" sz="2000" dirty="0" smtClean="0"/>
              <a:t>: the stuff that matters in </a:t>
            </a:r>
            <a:r>
              <a:rPr lang="en-US" sz="2000" b="1" dirty="0" smtClean="0">
                <a:solidFill>
                  <a:srgbClr val="A51E37"/>
                </a:solidFill>
              </a:rPr>
              <a:t>maps</a:t>
            </a:r>
            <a:endParaRPr lang="en-US" sz="2000" b="1" dirty="0">
              <a:solidFill>
                <a:srgbClr val="A51E37"/>
              </a:solidFill>
            </a:endParaRPr>
          </a:p>
        </p:txBody>
      </p:sp>
      <p:pic>
        <p:nvPicPr>
          <p:cNvPr id="28" name="Bild 27" descr="test.map.png"/>
          <p:cNvPicPr>
            <a:picLocks noChangeAspect="1"/>
          </p:cNvPicPr>
          <p:nvPr/>
        </p:nvPicPr>
        <p:blipFill>
          <a:blip r:embed="rId2"/>
          <a:srcRect l="9138" t="58732" r="46897" b="6341"/>
          <a:stretch>
            <a:fillRect/>
          </a:stretch>
        </p:blipFill>
        <p:spPr>
          <a:xfrm>
            <a:off x="2971800" y="4822304"/>
            <a:ext cx="2197554" cy="1447800"/>
          </a:xfrm>
          <a:prstGeom prst="rect">
            <a:avLst/>
          </a:prstGeom>
        </p:spPr>
      </p:pic>
      <p:pic>
        <p:nvPicPr>
          <p:cNvPr id="29" name="Bild 28"/>
          <p:cNvPicPr>
            <a:picLocks noChangeAspect="1"/>
          </p:cNvPicPr>
          <p:nvPr/>
        </p:nvPicPr>
        <p:blipFill>
          <a:blip r:embed="rId3"/>
          <a:srcRect l="2813" t="24031" r="35312" b="19897"/>
          <a:stretch>
            <a:fillRect/>
          </a:stretch>
        </p:blipFill>
        <p:spPr>
          <a:xfrm>
            <a:off x="5856163" y="4669904"/>
            <a:ext cx="3059237" cy="1676400"/>
          </a:xfrm>
          <a:prstGeom prst="rect">
            <a:avLst/>
          </a:prstGeom>
        </p:spPr>
      </p:pic>
      <p:grpSp>
        <p:nvGrpSpPr>
          <p:cNvPr id="4" name="Gruppierung 49"/>
          <p:cNvGrpSpPr/>
          <p:nvPr/>
        </p:nvGrpSpPr>
        <p:grpSpPr>
          <a:xfrm>
            <a:off x="0" y="4365104"/>
            <a:ext cx="2717800" cy="2082800"/>
            <a:chOff x="254000" y="4572000"/>
            <a:chExt cx="2717800" cy="2082800"/>
          </a:xfrm>
        </p:grpSpPr>
        <p:pic>
          <p:nvPicPr>
            <p:cNvPr id="30" name="Bild 29" descr="test.dta_RT4257.41.dta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4000" y="6019800"/>
              <a:ext cx="1270000" cy="635000"/>
            </a:xfrm>
            <a:prstGeom prst="rect">
              <a:avLst/>
            </a:prstGeom>
          </p:spPr>
        </p:pic>
        <p:pic>
          <p:nvPicPr>
            <p:cNvPr id="31" name="Bild 30" descr="test.dta_RT4267.04.dta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0200" y="5943600"/>
              <a:ext cx="1270000" cy="635000"/>
            </a:xfrm>
            <a:prstGeom prst="rect">
              <a:avLst/>
            </a:prstGeom>
          </p:spPr>
        </p:pic>
        <p:pic>
          <p:nvPicPr>
            <p:cNvPr id="32" name="Bild 31" descr="test.dta_RT4276.67.dta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6400" y="5867400"/>
              <a:ext cx="1270000" cy="635000"/>
            </a:xfrm>
            <a:prstGeom prst="rect">
              <a:avLst/>
            </a:prstGeom>
          </p:spPr>
        </p:pic>
        <p:pic>
          <p:nvPicPr>
            <p:cNvPr id="33" name="Bild 32" descr="test.dta_RT4286.3.dta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82600" y="5791200"/>
              <a:ext cx="1270000" cy="635000"/>
            </a:xfrm>
            <a:prstGeom prst="rect">
              <a:avLst/>
            </a:prstGeom>
          </p:spPr>
        </p:pic>
        <p:pic>
          <p:nvPicPr>
            <p:cNvPr id="34" name="Bild 33" descr="test.dta_RT4295.93.dta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58800" y="5715000"/>
              <a:ext cx="1270000" cy="635000"/>
            </a:xfrm>
            <a:prstGeom prst="rect">
              <a:avLst/>
            </a:prstGeom>
          </p:spPr>
        </p:pic>
        <p:pic>
          <p:nvPicPr>
            <p:cNvPr id="35" name="Bild 34" descr="test.dta_RT4306.16.dta.pn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35000" y="5638800"/>
              <a:ext cx="1270000" cy="635000"/>
            </a:xfrm>
            <a:prstGeom prst="rect">
              <a:avLst/>
            </a:prstGeom>
          </p:spPr>
        </p:pic>
        <p:pic>
          <p:nvPicPr>
            <p:cNvPr id="36" name="Bild 35" descr="test.dta_RT4316.39.dta.pn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11200" y="5562600"/>
              <a:ext cx="1270000" cy="635000"/>
            </a:xfrm>
            <a:prstGeom prst="rect">
              <a:avLst/>
            </a:prstGeom>
          </p:spPr>
        </p:pic>
        <p:pic>
          <p:nvPicPr>
            <p:cNvPr id="37" name="Bild 36" descr="test.dta_RT4326.63.dta.png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87400" y="5486400"/>
              <a:ext cx="1270000" cy="635000"/>
            </a:xfrm>
            <a:prstGeom prst="rect">
              <a:avLst/>
            </a:prstGeom>
          </p:spPr>
        </p:pic>
        <p:pic>
          <p:nvPicPr>
            <p:cNvPr id="38" name="Bild 37" descr="test.dta_RT4336.86.dta.png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63600" y="5410200"/>
              <a:ext cx="1270000" cy="635000"/>
            </a:xfrm>
            <a:prstGeom prst="rect">
              <a:avLst/>
            </a:prstGeom>
          </p:spPr>
        </p:pic>
        <p:pic>
          <p:nvPicPr>
            <p:cNvPr id="39" name="Bild 38" descr="test.dta_RT4336.86.dta.png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39800" y="5334000"/>
              <a:ext cx="1270000" cy="635000"/>
            </a:xfrm>
            <a:prstGeom prst="rect">
              <a:avLst/>
            </a:prstGeom>
          </p:spPr>
        </p:pic>
        <p:pic>
          <p:nvPicPr>
            <p:cNvPr id="40" name="Bild 39" descr="test.dta_RT4347.1.dta.png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16000" y="5257800"/>
              <a:ext cx="1270000" cy="635000"/>
            </a:xfrm>
            <a:prstGeom prst="rect">
              <a:avLst/>
            </a:prstGeom>
          </p:spPr>
        </p:pic>
        <p:pic>
          <p:nvPicPr>
            <p:cNvPr id="41" name="Bild 40" descr="test.dta_RT4357.34.dta.png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092200" y="5181600"/>
              <a:ext cx="1270000" cy="635000"/>
            </a:xfrm>
            <a:prstGeom prst="rect">
              <a:avLst/>
            </a:prstGeom>
          </p:spPr>
        </p:pic>
        <p:pic>
          <p:nvPicPr>
            <p:cNvPr id="42" name="Bild 41" descr="test.dta_RT4367.37.dta.png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68400" y="5105400"/>
              <a:ext cx="1270000" cy="635000"/>
            </a:xfrm>
            <a:prstGeom prst="rect">
              <a:avLst/>
            </a:prstGeom>
          </p:spPr>
        </p:pic>
        <p:pic>
          <p:nvPicPr>
            <p:cNvPr id="43" name="Bild 42" descr="test.dta_RT4377.6.dta.png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244600" y="5029200"/>
              <a:ext cx="1270000" cy="635000"/>
            </a:xfrm>
            <a:prstGeom prst="rect">
              <a:avLst/>
            </a:prstGeom>
          </p:spPr>
        </p:pic>
        <p:pic>
          <p:nvPicPr>
            <p:cNvPr id="44" name="Bild 43" descr="test.dta_RT4387.84.dta.png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320800" y="4953000"/>
              <a:ext cx="1270000" cy="635000"/>
            </a:xfrm>
            <a:prstGeom prst="rect">
              <a:avLst/>
            </a:prstGeom>
          </p:spPr>
        </p:pic>
        <p:pic>
          <p:nvPicPr>
            <p:cNvPr id="45" name="Bild 44" descr="test.dta_RT4398.07.dta.png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397000" y="4876800"/>
              <a:ext cx="1270000" cy="635000"/>
            </a:xfrm>
            <a:prstGeom prst="rect">
              <a:avLst/>
            </a:prstGeom>
          </p:spPr>
        </p:pic>
        <p:pic>
          <p:nvPicPr>
            <p:cNvPr id="46" name="Bild 45" descr="test.dta_RT4408.11.dta.png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1473200" y="4800600"/>
              <a:ext cx="1270000" cy="635000"/>
            </a:xfrm>
            <a:prstGeom prst="rect">
              <a:avLst/>
            </a:prstGeom>
          </p:spPr>
        </p:pic>
        <p:pic>
          <p:nvPicPr>
            <p:cNvPr id="47" name="Bild 46" descr="test.dta_RT4417.75.dta.png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1549400" y="4724400"/>
              <a:ext cx="1270000" cy="635000"/>
            </a:xfrm>
            <a:prstGeom prst="rect">
              <a:avLst/>
            </a:prstGeom>
          </p:spPr>
        </p:pic>
        <p:pic>
          <p:nvPicPr>
            <p:cNvPr id="48" name="Bild 47" descr="test.dta_RT4427.37.dta.png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1625600" y="4648200"/>
              <a:ext cx="1270000" cy="635000"/>
            </a:xfrm>
            <a:prstGeom prst="rect">
              <a:avLst/>
            </a:prstGeom>
          </p:spPr>
        </p:pic>
        <p:pic>
          <p:nvPicPr>
            <p:cNvPr id="49" name="Bild 48" descr="test.dta_RT4437.dta.png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1701800" y="4572000"/>
              <a:ext cx="1270000" cy="635000"/>
            </a:xfrm>
            <a:prstGeom prst="rect">
              <a:avLst/>
            </a:prstGeom>
          </p:spPr>
        </p:pic>
      </p:grp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D24CC-4B8F-43CE-B0E6-0AEB73AD6BFA}" type="slidenum">
              <a:rPr lang="de-DE" smtClean="0"/>
              <a:pPr/>
              <a:t>4</a:t>
            </a:fld>
            <a:endParaRPr lang="de-DE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Still Difficult: </a:t>
            </a:r>
            <a:r>
              <a:rPr lang="en-US" sz="3200" dirty="0" smtClean="0"/>
              <a:t>Low-Intensity </a:t>
            </a:r>
            <a:r>
              <a:rPr lang="en-US" sz="3200" dirty="0"/>
              <a:t>Features</a:t>
            </a:r>
          </a:p>
        </p:txBody>
      </p:sp>
      <p:pic>
        <p:nvPicPr>
          <p:cNvPr id="1223683" name="Picture 3" descr="p_se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976313"/>
            <a:ext cx="8388350" cy="5881687"/>
          </a:xfrm>
          <a:prstGeom prst="rect">
            <a:avLst/>
          </a:prstGeom>
          <a:noFill/>
        </p:spPr>
      </p:pic>
      <p:sp>
        <p:nvSpPr>
          <p:cNvPr id="4" name="Textfeld 3"/>
          <p:cNvSpPr txBox="1"/>
          <p:nvPr/>
        </p:nvSpPr>
        <p:spPr>
          <a:xfrm>
            <a:off x="3357239" y="1066800"/>
            <a:ext cx="5045021" cy="1323439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A51E37"/>
                </a:solidFill>
              </a:rPr>
              <a:t>Problem: </a:t>
            </a:r>
          </a:p>
          <a:p>
            <a:pPr algn="l"/>
            <a:r>
              <a:rPr lang="en-US" sz="2000" b="0" dirty="0" smtClean="0">
                <a:solidFill>
                  <a:schemeClr val="tx1"/>
                </a:solidFill>
              </a:rPr>
              <a:t>The algorithm picked up the blue feature,</a:t>
            </a:r>
          </a:p>
          <a:p>
            <a:pPr algn="l"/>
            <a:r>
              <a:rPr lang="en-US" sz="2000" b="0" dirty="0" smtClean="0">
                <a:solidFill>
                  <a:schemeClr val="tx1"/>
                </a:solidFill>
              </a:rPr>
              <a:t>The red one was not found as it was too </a:t>
            </a:r>
          </a:p>
          <a:p>
            <a:pPr algn="l"/>
            <a:r>
              <a:rPr lang="en-US" sz="2000" b="0" dirty="0" smtClean="0">
                <a:solidFill>
                  <a:schemeClr val="tx1"/>
                </a:solidFill>
              </a:rPr>
              <a:t>close to the noise peaks (green)</a:t>
            </a:r>
            <a:endParaRPr lang="en-US" sz="2000" b="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D24CC-4B8F-43CE-B0E6-0AEB73AD6BFA}" type="slidenum">
              <a:rPr lang="de-DE" smtClean="0"/>
              <a:pPr/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1236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22313" y="4005064"/>
            <a:ext cx="7772400" cy="2160240"/>
          </a:xfrm>
        </p:spPr>
        <p:txBody>
          <a:bodyPr anchor="b">
            <a:normAutofit lnSpcReduction="10000"/>
          </a:bodyPr>
          <a:lstStyle/>
          <a:p>
            <a:r>
              <a:rPr lang="en-US" dirty="0" smtClean="0"/>
              <a:t>Map alignment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Problem definition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Pose-clustering algorithms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Dynamic time-warping techniques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Map alignment and feature linking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Map normalization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Learning Unit 5B</a:t>
            </a:r>
            <a:br>
              <a:rPr lang="en-US" dirty="0" smtClean="0"/>
            </a:br>
            <a:r>
              <a:rPr lang="en-US" dirty="0" smtClean="0"/>
              <a:t>Map </a:t>
            </a:r>
            <a:r>
              <a:rPr lang="en-US" dirty="0" err="1" smtClean="0"/>
              <a:t>ALignment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858000" y="6648450"/>
            <a:ext cx="2286000" cy="209550"/>
          </a:xfrm>
        </p:spPr>
        <p:txBody>
          <a:bodyPr/>
          <a:lstStyle/>
          <a:p>
            <a:fld id="{9E4E3AA8-A566-436A-A30C-E6F14AA2C6FF}" type="slidenum">
              <a:rPr lang="de-DE" smtClean="0"/>
              <a:pPr/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06503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9625" y="981075"/>
            <a:ext cx="4318000" cy="282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938" y="984250"/>
            <a:ext cx="4318000" cy="282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295400" y="4238389"/>
            <a:ext cx="6837426" cy="1705211"/>
          </a:xfrm>
          <a:prstGeom prst="rect">
            <a:avLst/>
          </a:prstGeom>
          <a:noFill/>
          <a:ln w="28440">
            <a:noFill/>
            <a:prstDash val="sysDot"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ts val="16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600" b="0" dirty="0">
                <a:solidFill>
                  <a:srgbClr val="333333"/>
                </a:solidFill>
              </a:rPr>
              <a:t>The problem is to find the</a:t>
            </a:r>
          </a:p>
          <a:p>
            <a:pPr algn="ctr">
              <a:spcBef>
                <a:spcPts val="16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600" b="0" dirty="0">
                <a:solidFill>
                  <a:srgbClr val="333333"/>
                </a:solidFill>
              </a:rPr>
              <a:t>affine transformation </a:t>
            </a:r>
            <a:r>
              <a:rPr lang="en-GB" sz="2600" b="0" i="1" dirty="0" smtClean="0">
                <a:solidFill>
                  <a:srgbClr val="333333"/>
                </a:solidFill>
              </a:rPr>
              <a:t>T </a:t>
            </a:r>
            <a:r>
              <a:rPr lang="en-GB" sz="2600" b="0" dirty="0" smtClean="0">
                <a:solidFill>
                  <a:srgbClr val="333333"/>
                </a:solidFill>
              </a:rPr>
              <a:t>that </a:t>
            </a:r>
          </a:p>
          <a:p>
            <a:pPr algn="ctr">
              <a:spcBef>
                <a:spcPts val="16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600" b="0" dirty="0" smtClean="0">
                <a:solidFill>
                  <a:srgbClr val="333333"/>
                </a:solidFill>
              </a:rPr>
              <a:t>minimizes </a:t>
            </a:r>
            <a:r>
              <a:rPr lang="en-GB" sz="2600" b="0" dirty="0">
                <a:solidFill>
                  <a:srgbClr val="333333"/>
                </a:solidFill>
              </a:rPr>
              <a:t>the distance between </a:t>
            </a:r>
            <a:r>
              <a:rPr lang="en-GB" sz="2600" b="0" i="1" dirty="0">
                <a:solidFill>
                  <a:srgbClr val="333333"/>
                </a:solidFill>
              </a:rPr>
              <a:t>T</a:t>
            </a:r>
            <a:r>
              <a:rPr lang="en-GB" sz="2600" b="0" dirty="0">
                <a:solidFill>
                  <a:srgbClr val="333333"/>
                </a:solidFill>
              </a:rPr>
              <a:t>(</a:t>
            </a:r>
            <a:r>
              <a:rPr lang="en-GB" sz="2600" b="0" i="1" dirty="0">
                <a:solidFill>
                  <a:srgbClr val="333333"/>
                </a:solidFill>
              </a:rPr>
              <a:t>S</a:t>
            </a:r>
            <a:r>
              <a:rPr lang="en-GB" sz="2600" b="0" dirty="0">
                <a:solidFill>
                  <a:srgbClr val="333333"/>
                </a:solidFill>
              </a:rPr>
              <a:t>) and </a:t>
            </a:r>
            <a:r>
              <a:rPr lang="en-GB" sz="2600" b="0" i="1" dirty="0">
                <a:solidFill>
                  <a:srgbClr val="333333"/>
                </a:solidFill>
              </a:rPr>
              <a:t>M</a:t>
            </a:r>
            <a:r>
              <a:rPr lang="en-GB" sz="2600" b="0" dirty="0">
                <a:solidFill>
                  <a:srgbClr val="333333"/>
                </a:solidFill>
              </a:rPr>
              <a:t>.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986213" y="1917700"/>
            <a:ext cx="1663700" cy="989013"/>
            <a:chOff x="2511" y="1208"/>
            <a:chExt cx="1048" cy="623"/>
          </a:xfrm>
        </p:grpSpPr>
        <p:sp>
          <p:nvSpPr>
            <p:cNvPr id="23558" name="Text Box 6"/>
            <p:cNvSpPr txBox="1">
              <a:spLocks noChangeArrowheads="1"/>
            </p:cNvSpPr>
            <p:nvPr/>
          </p:nvSpPr>
          <p:spPr bwMode="auto">
            <a:xfrm>
              <a:off x="2908" y="1406"/>
              <a:ext cx="227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ts val="11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0">
                  <a:solidFill>
                    <a:srgbClr val="333333"/>
                  </a:solidFill>
                </a:rPr>
                <a:t>t</a:t>
              </a:r>
            </a:p>
          </p:txBody>
        </p:sp>
        <p:sp>
          <p:nvSpPr>
            <p:cNvPr id="23559" name="AutoShape 7"/>
            <p:cNvSpPr>
              <a:spLocks noChangeArrowheads="1"/>
            </p:cNvSpPr>
            <p:nvPr/>
          </p:nvSpPr>
          <p:spPr bwMode="auto">
            <a:xfrm>
              <a:off x="2511" y="1208"/>
              <a:ext cx="1049" cy="624"/>
            </a:xfrm>
            <a:prstGeom prst="rightArrow">
              <a:avLst>
                <a:gd name="adj1" fmla="val 50000"/>
                <a:gd name="adj2" fmla="val 42027"/>
              </a:avLst>
            </a:prstGeom>
            <a:solidFill>
              <a:srgbClr val="FFFFFF"/>
            </a:solidFill>
            <a:ln w="25560">
              <a:solidFill>
                <a:srgbClr val="333333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0" i="1">
                  <a:solidFill>
                    <a:srgbClr val="333333"/>
                  </a:solidFill>
                </a:rPr>
                <a:t>T = A</a:t>
              </a:r>
              <a:r>
                <a:rPr lang="en-GB" sz="1800" b="0">
                  <a:solidFill>
                    <a:srgbClr val="333333"/>
                  </a:solidFill>
                </a:rPr>
                <a:t>s</a:t>
              </a:r>
              <a:r>
                <a:rPr lang="en-GB" sz="1800" b="0" i="1">
                  <a:solidFill>
                    <a:srgbClr val="333333"/>
                  </a:solidFill>
                </a:rPr>
                <a:t> +b</a:t>
              </a:r>
            </a:p>
          </p:txBody>
        </p:sp>
      </p:grp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4168775" y="1062038"/>
            <a:ext cx="34448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i="1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5830888" y="2044700"/>
            <a:ext cx="184150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8359775" y="1062038"/>
            <a:ext cx="3968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i="1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565150" y="3817938"/>
            <a:ext cx="449263" cy="304800"/>
            <a:chOff x="356" y="2405"/>
            <a:chExt cx="283" cy="192"/>
          </a:xfrm>
        </p:grpSpPr>
        <p:sp>
          <p:nvSpPr>
            <p:cNvPr id="23564" name="Text Box 12"/>
            <p:cNvSpPr txBox="1">
              <a:spLocks noChangeArrowheads="1"/>
            </p:cNvSpPr>
            <p:nvPr/>
          </p:nvSpPr>
          <p:spPr bwMode="auto">
            <a:xfrm>
              <a:off x="377" y="2405"/>
              <a:ext cx="206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0">
                  <a:solidFill>
                    <a:srgbClr val="333333"/>
                  </a:solidFill>
                </a:rPr>
                <a:t>rt</a:t>
              </a:r>
            </a:p>
          </p:txBody>
        </p:sp>
        <p:sp>
          <p:nvSpPr>
            <p:cNvPr id="23565" name="Line 13"/>
            <p:cNvSpPr>
              <a:spLocks noChangeShapeType="1"/>
            </p:cNvSpPr>
            <p:nvPr/>
          </p:nvSpPr>
          <p:spPr bwMode="auto">
            <a:xfrm>
              <a:off x="356" y="2427"/>
              <a:ext cx="284" cy="1"/>
            </a:xfrm>
            <a:prstGeom prst="line">
              <a:avLst/>
            </a:prstGeom>
            <a:noFill/>
            <a:ln w="25560">
              <a:solidFill>
                <a:srgbClr val="333333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0" y="3132138"/>
            <a:ext cx="347663" cy="536575"/>
            <a:chOff x="0" y="1973"/>
            <a:chExt cx="219" cy="338"/>
          </a:xfrm>
        </p:grpSpPr>
        <p:sp>
          <p:nvSpPr>
            <p:cNvPr id="23567" name="Text Box 15"/>
            <p:cNvSpPr txBox="1">
              <a:spLocks noChangeArrowheads="1"/>
            </p:cNvSpPr>
            <p:nvPr/>
          </p:nvSpPr>
          <p:spPr bwMode="auto">
            <a:xfrm rot="16200000">
              <a:off x="-70" y="2049"/>
              <a:ext cx="333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0">
                  <a:solidFill>
                    <a:srgbClr val="333333"/>
                  </a:solidFill>
                </a:rPr>
                <a:t>m/z</a:t>
              </a:r>
            </a:p>
          </p:txBody>
        </p:sp>
        <p:sp>
          <p:nvSpPr>
            <p:cNvPr id="23568" name="Line 16"/>
            <p:cNvSpPr>
              <a:spLocks noChangeShapeType="1"/>
            </p:cNvSpPr>
            <p:nvPr/>
          </p:nvSpPr>
          <p:spPr bwMode="auto">
            <a:xfrm flipV="1">
              <a:off x="220" y="1972"/>
              <a:ext cx="1" cy="286"/>
            </a:xfrm>
            <a:prstGeom prst="line">
              <a:avLst/>
            </a:prstGeom>
            <a:noFill/>
            <a:ln w="25560">
              <a:solidFill>
                <a:srgbClr val="333333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Titel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Pairwise Alignment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8E9ACC-5415-4BFF-A229-0F16B98163DE}" type="slidenum">
              <a:rPr lang="de-DE" smtClean="0"/>
              <a:pPr>
                <a:defRPr/>
              </a:pPr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430091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9625" y="981075"/>
            <a:ext cx="4318000" cy="282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938" y="984250"/>
            <a:ext cx="4318000" cy="282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65150" y="3817938"/>
            <a:ext cx="449263" cy="304800"/>
            <a:chOff x="356" y="2405"/>
            <a:chExt cx="283" cy="192"/>
          </a:xfrm>
        </p:grpSpPr>
        <p:sp>
          <p:nvSpPr>
            <p:cNvPr id="24580" name="Text Box 4"/>
            <p:cNvSpPr txBox="1">
              <a:spLocks noChangeArrowheads="1"/>
            </p:cNvSpPr>
            <p:nvPr/>
          </p:nvSpPr>
          <p:spPr bwMode="auto">
            <a:xfrm>
              <a:off x="377" y="2405"/>
              <a:ext cx="206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0">
                  <a:solidFill>
                    <a:srgbClr val="333333"/>
                  </a:solidFill>
                </a:rPr>
                <a:t>rt</a:t>
              </a:r>
            </a:p>
          </p:txBody>
        </p:sp>
        <p:sp>
          <p:nvSpPr>
            <p:cNvPr id="24581" name="Line 5"/>
            <p:cNvSpPr>
              <a:spLocks noChangeShapeType="1"/>
            </p:cNvSpPr>
            <p:nvPr/>
          </p:nvSpPr>
          <p:spPr bwMode="auto">
            <a:xfrm>
              <a:off x="356" y="2427"/>
              <a:ext cx="284" cy="1"/>
            </a:xfrm>
            <a:prstGeom prst="line">
              <a:avLst/>
            </a:prstGeom>
            <a:noFill/>
            <a:ln w="25560">
              <a:solidFill>
                <a:srgbClr val="333333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3132138"/>
            <a:ext cx="347663" cy="536575"/>
            <a:chOff x="0" y="1973"/>
            <a:chExt cx="219" cy="338"/>
          </a:xfrm>
        </p:grpSpPr>
        <p:sp>
          <p:nvSpPr>
            <p:cNvPr id="24583" name="Text Box 7"/>
            <p:cNvSpPr txBox="1">
              <a:spLocks noChangeArrowheads="1"/>
            </p:cNvSpPr>
            <p:nvPr/>
          </p:nvSpPr>
          <p:spPr bwMode="auto">
            <a:xfrm rot="16200000">
              <a:off x="-70" y="2049"/>
              <a:ext cx="333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0">
                  <a:solidFill>
                    <a:srgbClr val="333333"/>
                  </a:solidFill>
                </a:rPr>
                <a:t>m/z</a:t>
              </a:r>
            </a:p>
          </p:txBody>
        </p:sp>
        <p:sp>
          <p:nvSpPr>
            <p:cNvPr id="24584" name="Line 8"/>
            <p:cNvSpPr>
              <a:spLocks noChangeShapeType="1"/>
            </p:cNvSpPr>
            <p:nvPr/>
          </p:nvSpPr>
          <p:spPr bwMode="auto">
            <a:xfrm flipV="1">
              <a:off x="220" y="1972"/>
              <a:ext cx="1" cy="286"/>
            </a:xfrm>
            <a:prstGeom prst="line">
              <a:avLst/>
            </a:prstGeom>
            <a:noFill/>
            <a:ln w="25560">
              <a:solidFill>
                <a:srgbClr val="333333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4616450" y="2232025"/>
            <a:ext cx="360363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>
                <a:solidFill>
                  <a:srgbClr val="333333"/>
                </a:solidFill>
              </a:rPr>
              <a:t>t</a:t>
            </a:r>
          </a:p>
        </p:txBody>
      </p:sp>
      <p:pic>
        <p:nvPicPr>
          <p:cNvPr id="24587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13000" y="3262313"/>
            <a:ext cx="4318000" cy="282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8359775" y="1062038"/>
            <a:ext cx="3968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i="1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</a:t>
            </a: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4168775" y="1062038"/>
            <a:ext cx="34448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i="1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2817813" y="3429000"/>
            <a:ext cx="159702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i="1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T(S) and M</a:t>
            </a:r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3986213" y="1917700"/>
            <a:ext cx="1663700" cy="989013"/>
            <a:chOff x="2511" y="1208"/>
            <a:chExt cx="1048" cy="623"/>
          </a:xfrm>
        </p:grpSpPr>
        <p:sp>
          <p:nvSpPr>
            <p:cNvPr id="24592" name="Text Box 16"/>
            <p:cNvSpPr txBox="1">
              <a:spLocks noChangeArrowheads="1"/>
            </p:cNvSpPr>
            <p:nvPr/>
          </p:nvSpPr>
          <p:spPr bwMode="auto">
            <a:xfrm>
              <a:off x="2908" y="1406"/>
              <a:ext cx="227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ts val="11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0">
                  <a:solidFill>
                    <a:srgbClr val="333333"/>
                  </a:solidFill>
                </a:rPr>
                <a:t>t</a:t>
              </a:r>
            </a:p>
          </p:txBody>
        </p:sp>
        <p:sp>
          <p:nvSpPr>
            <p:cNvPr id="24593" name="AutoShape 17"/>
            <p:cNvSpPr>
              <a:spLocks noChangeArrowheads="1"/>
            </p:cNvSpPr>
            <p:nvPr/>
          </p:nvSpPr>
          <p:spPr bwMode="auto">
            <a:xfrm>
              <a:off x="2511" y="1208"/>
              <a:ext cx="1049" cy="624"/>
            </a:xfrm>
            <a:prstGeom prst="rightArrow">
              <a:avLst>
                <a:gd name="adj1" fmla="val 50000"/>
                <a:gd name="adj2" fmla="val 42027"/>
              </a:avLst>
            </a:prstGeom>
            <a:solidFill>
              <a:srgbClr val="FFFFFF"/>
            </a:solidFill>
            <a:ln w="25560">
              <a:solidFill>
                <a:srgbClr val="333333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0" i="1">
                  <a:solidFill>
                    <a:srgbClr val="333333"/>
                  </a:solidFill>
                </a:rPr>
                <a:t>T = A</a:t>
              </a:r>
              <a:r>
                <a:rPr lang="en-GB" sz="1800" b="0">
                  <a:solidFill>
                    <a:srgbClr val="333333"/>
                  </a:solidFill>
                </a:rPr>
                <a:t>s</a:t>
              </a:r>
              <a:r>
                <a:rPr lang="en-GB" sz="1800" b="0" i="1">
                  <a:solidFill>
                    <a:srgbClr val="333333"/>
                  </a:solidFill>
                </a:rPr>
                <a:t> +b</a:t>
              </a:r>
            </a:p>
          </p:txBody>
        </p:sp>
      </p:grpSp>
      <p:sp>
        <p:nvSpPr>
          <p:cNvPr id="19" name="Titel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Pairwise Alignment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D24CC-4B8F-43CE-B0E6-0AEB73AD6BFA}" type="slidenum">
              <a:rPr lang="de-DE" smtClean="0"/>
              <a:pPr/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548412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9625" y="976313"/>
            <a:ext cx="4318000" cy="282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938" y="979488"/>
            <a:ext cx="4318000" cy="282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692275" y="4149725"/>
            <a:ext cx="5265738" cy="1099918"/>
          </a:xfrm>
          <a:prstGeom prst="rect">
            <a:avLst/>
          </a:prstGeom>
          <a:noFill/>
          <a:ln w="25560">
            <a:noFill/>
            <a:prstDash val="sysDot"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6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600" b="0" i="1" dirty="0" err="1">
                <a:solidFill>
                  <a:srgbClr val="333333"/>
                </a:solidFill>
              </a:rPr>
              <a:t>T</a:t>
            </a:r>
            <a:r>
              <a:rPr lang="en-GB" sz="2600" b="0" i="1" baseline="-25000" dirty="0" err="1">
                <a:solidFill>
                  <a:srgbClr val="333333"/>
                </a:solidFill>
              </a:rPr>
              <a:t>rt</a:t>
            </a:r>
            <a:r>
              <a:rPr lang="en-GB" sz="2600" b="0" dirty="0">
                <a:solidFill>
                  <a:srgbClr val="333333"/>
                </a:solidFill>
              </a:rPr>
              <a:t>(</a:t>
            </a:r>
            <a:r>
              <a:rPr lang="en-GB" sz="2600" b="0" i="1" dirty="0" err="1">
                <a:solidFill>
                  <a:srgbClr val="333333"/>
                </a:solidFill>
              </a:rPr>
              <a:t>s</a:t>
            </a:r>
            <a:r>
              <a:rPr lang="en-GB" sz="2600" b="0" i="1" baseline="-25000" dirty="0" err="1">
                <a:solidFill>
                  <a:srgbClr val="333333"/>
                </a:solidFill>
              </a:rPr>
              <a:t>rt</a:t>
            </a:r>
            <a:r>
              <a:rPr lang="en-GB" sz="2600" b="0" dirty="0">
                <a:solidFill>
                  <a:srgbClr val="333333"/>
                </a:solidFill>
              </a:rPr>
              <a:t>) 	= </a:t>
            </a:r>
            <a:r>
              <a:rPr lang="en-GB" sz="2600" b="0" i="1" dirty="0" err="1">
                <a:solidFill>
                  <a:srgbClr val="333333"/>
                </a:solidFill>
              </a:rPr>
              <a:t>a</a:t>
            </a:r>
            <a:r>
              <a:rPr lang="en-GB" sz="2600" b="0" i="1" baseline="-25000" dirty="0" err="1">
                <a:solidFill>
                  <a:srgbClr val="333333"/>
                </a:solidFill>
              </a:rPr>
              <a:t>rt</a:t>
            </a:r>
            <a:r>
              <a:rPr lang="en-GB" sz="2600" b="0" i="1" dirty="0" err="1">
                <a:solidFill>
                  <a:srgbClr val="333333"/>
                </a:solidFill>
              </a:rPr>
              <a:t>s</a:t>
            </a:r>
            <a:r>
              <a:rPr lang="en-GB" sz="2600" b="0" i="1" baseline="-25000" dirty="0" err="1">
                <a:solidFill>
                  <a:srgbClr val="333333"/>
                </a:solidFill>
              </a:rPr>
              <a:t>rt</a:t>
            </a:r>
            <a:r>
              <a:rPr lang="en-GB" sz="2600" b="0" baseline="-25000" dirty="0">
                <a:solidFill>
                  <a:srgbClr val="333333"/>
                </a:solidFill>
              </a:rPr>
              <a:t>	 </a:t>
            </a:r>
            <a:r>
              <a:rPr lang="en-GB" sz="2600" b="0" dirty="0">
                <a:solidFill>
                  <a:srgbClr val="333333"/>
                </a:solidFill>
              </a:rPr>
              <a:t>+ </a:t>
            </a:r>
            <a:r>
              <a:rPr lang="en-GB" sz="2600" b="0" i="1" dirty="0" err="1">
                <a:solidFill>
                  <a:srgbClr val="333333"/>
                </a:solidFill>
              </a:rPr>
              <a:t>b</a:t>
            </a:r>
            <a:r>
              <a:rPr lang="en-GB" sz="2600" b="0" i="1" baseline="-25000" dirty="0" err="1">
                <a:solidFill>
                  <a:srgbClr val="333333"/>
                </a:solidFill>
              </a:rPr>
              <a:t>rt</a:t>
            </a:r>
            <a:endParaRPr lang="en-GB" sz="2600" b="0" i="1" baseline="-25000" dirty="0">
              <a:solidFill>
                <a:srgbClr val="333333"/>
              </a:solidFill>
            </a:endParaRPr>
          </a:p>
          <a:p>
            <a:pPr>
              <a:spcBef>
                <a:spcPts val="16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600" b="0" i="1" dirty="0">
                <a:solidFill>
                  <a:srgbClr val="333333"/>
                </a:solidFill>
              </a:rPr>
              <a:t>T</a:t>
            </a:r>
            <a:r>
              <a:rPr lang="en-GB" sz="2600" b="0" i="1" baseline="-25000" dirty="0">
                <a:solidFill>
                  <a:srgbClr val="333333"/>
                </a:solidFill>
              </a:rPr>
              <a:t>m/z</a:t>
            </a:r>
            <a:r>
              <a:rPr lang="en-GB" sz="2600" b="0" dirty="0">
                <a:solidFill>
                  <a:srgbClr val="333333"/>
                </a:solidFill>
              </a:rPr>
              <a:t>(</a:t>
            </a:r>
            <a:r>
              <a:rPr lang="en-GB" sz="2600" b="0" i="1" dirty="0" err="1">
                <a:solidFill>
                  <a:srgbClr val="333333"/>
                </a:solidFill>
              </a:rPr>
              <a:t>s</a:t>
            </a:r>
            <a:r>
              <a:rPr lang="en-GB" sz="2600" b="0" i="1" baseline="-25000" dirty="0" err="1">
                <a:solidFill>
                  <a:srgbClr val="333333"/>
                </a:solidFill>
              </a:rPr>
              <a:t>m</a:t>
            </a:r>
            <a:r>
              <a:rPr lang="en-GB" sz="2600" b="0" i="1" baseline="-25000" dirty="0">
                <a:solidFill>
                  <a:srgbClr val="333333"/>
                </a:solidFill>
              </a:rPr>
              <a:t>/z</a:t>
            </a:r>
            <a:r>
              <a:rPr lang="en-GB" sz="2600" b="0" dirty="0">
                <a:solidFill>
                  <a:srgbClr val="333333"/>
                </a:solidFill>
              </a:rPr>
              <a:t>)	= </a:t>
            </a:r>
            <a:r>
              <a:rPr lang="en-GB" sz="2600" b="0" i="1" dirty="0">
                <a:solidFill>
                  <a:srgbClr val="333333"/>
                </a:solidFill>
              </a:rPr>
              <a:t>a</a:t>
            </a:r>
            <a:r>
              <a:rPr lang="en-GB" sz="2600" b="0" i="1" baseline="-25000" dirty="0">
                <a:solidFill>
                  <a:srgbClr val="333333"/>
                </a:solidFill>
              </a:rPr>
              <a:t>m/</a:t>
            </a:r>
            <a:r>
              <a:rPr lang="en-GB" sz="2600" b="0" i="1" baseline="-25000" dirty="0" err="1">
                <a:solidFill>
                  <a:srgbClr val="333333"/>
                </a:solidFill>
              </a:rPr>
              <a:t>z</a:t>
            </a:r>
            <a:r>
              <a:rPr lang="en-GB" sz="2600" b="0" i="1" dirty="0" err="1">
                <a:solidFill>
                  <a:srgbClr val="333333"/>
                </a:solidFill>
              </a:rPr>
              <a:t>s</a:t>
            </a:r>
            <a:r>
              <a:rPr lang="en-GB" sz="2600" b="0" i="1" baseline="-25000" dirty="0" err="1">
                <a:solidFill>
                  <a:srgbClr val="333333"/>
                </a:solidFill>
              </a:rPr>
              <a:t>m</a:t>
            </a:r>
            <a:r>
              <a:rPr lang="en-GB" sz="2600" b="0" i="1" baseline="-25000" dirty="0">
                <a:solidFill>
                  <a:srgbClr val="333333"/>
                </a:solidFill>
              </a:rPr>
              <a:t>/z</a:t>
            </a:r>
            <a:r>
              <a:rPr lang="en-GB" sz="2600" b="0" baseline="-25000" dirty="0">
                <a:solidFill>
                  <a:srgbClr val="333333"/>
                </a:solidFill>
              </a:rPr>
              <a:t>	 </a:t>
            </a:r>
            <a:r>
              <a:rPr lang="en-GB" sz="2600" b="0" dirty="0">
                <a:solidFill>
                  <a:srgbClr val="333333"/>
                </a:solidFill>
              </a:rPr>
              <a:t>+ </a:t>
            </a:r>
            <a:r>
              <a:rPr lang="en-GB" sz="2600" b="0" i="1" dirty="0" err="1">
                <a:solidFill>
                  <a:srgbClr val="333333"/>
                </a:solidFill>
              </a:rPr>
              <a:t>b</a:t>
            </a:r>
            <a:r>
              <a:rPr lang="en-GB" sz="2600" b="0" i="1" baseline="-25000" dirty="0" err="1">
                <a:solidFill>
                  <a:srgbClr val="333333"/>
                </a:solidFill>
              </a:rPr>
              <a:t>m</a:t>
            </a:r>
            <a:r>
              <a:rPr lang="en-GB" sz="2600" b="0" i="1" baseline="-25000" dirty="0">
                <a:solidFill>
                  <a:srgbClr val="333333"/>
                </a:solidFill>
              </a:rPr>
              <a:t>/z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8359775" y="1057275"/>
            <a:ext cx="3968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i="1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4168775" y="1057275"/>
            <a:ext cx="34448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i="1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65150" y="3805238"/>
            <a:ext cx="449263" cy="304800"/>
            <a:chOff x="356" y="2397"/>
            <a:chExt cx="283" cy="192"/>
          </a:xfrm>
        </p:grpSpPr>
        <p:sp>
          <p:nvSpPr>
            <p:cNvPr id="25608" name="Text Box 8"/>
            <p:cNvSpPr txBox="1">
              <a:spLocks noChangeArrowheads="1"/>
            </p:cNvSpPr>
            <p:nvPr/>
          </p:nvSpPr>
          <p:spPr bwMode="auto">
            <a:xfrm>
              <a:off x="377" y="2397"/>
              <a:ext cx="206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0">
                  <a:solidFill>
                    <a:srgbClr val="333333"/>
                  </a:solidFill>
                </a:rPr>
                <a:t>rt</a:t>
              </a:r>
            </a:p>
          </p:txBody>
        </p:sp>
        <p:sp>
          <p:nvSpPr>
            <p:cNvPr id="25609" name="Line 9"/>
            <p:cNvSpPr>
              <a:spLocks noChangeShapeType="1"/>
            </p:cNvSpPr>
            <p:nvPr/>
          </p:nvSpPr>
          <p:spPr bwMode="auto">
            <a:xfrm>
              <a:off x="356" y="2419"/>
              <a:ext cx="284" cy="1"/>
            </a:xfrm>
            <a:prstGeom prst="line">
              <a:avLst/>
            </a:prstGeom>
            <a:noFill/>
            <a:ln w="25560">
              <a:solidFill>
                <a:srgbClr val="333333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0" y="3119438"/>
            <a:ext cx="347663" cy="536575"/>
            <a:chOff x="0" y="1965"/>
            <a:chExt cx="219" cy="338"/>
          </a:xfrm>
        </p:grpSpPr>
        <p:sp>
          <p:nvSpPr>
            <p:cNvPr id="25611" name="Text Box 11"/>
            <p:cNvSpPr txBox="1">
              <a:spLocks noChangeArrowheads="1"/>
            </p:cNvSpPr>
            <p:nvPr/>
          </p:nvSpPr>
          <p:spPr bwMode="auto">
            <a:xfrm rot="16200000">
              <a:off x="-70" y="2042"/>
              <a:ext cx="333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0">
                  <a:solidFill>
                    <a:srgbClr val="333333"/>
                  </a:solidFill>
                </a:rPr>
                <a:t>m/z</a:t>
              </a:r>
            </a:p>
          </p:txBody>
        </p:sp>
        <p:sp>
          <p:nvSpPr>
            <p:cNvPr id="25612" name="Line 12"/>
            <p:cNvSpPr>
              <a:spLocks noChangeShapeType="1"/>
            </p:cNvSpPr>
            <p:nvPr/>
          </p:nvSpPr>
          <p:spPr bwMode="auto">
            <a:xfrm flipV="1">
              <a:off x="220" y="1964"/>
              <a:ext cx="1" cy="286"/>
            </a:xfrm>
            <a:prstGeom prst="line">
              <a:avLst/>
            </a:prstGeom>
            <a:noFill/>
            <a:ln w="25560">
              <a:solidFill>
                <a:srgbClr val="333333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Titel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Pose Clustering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D24CC-4B8F-43CE-B0E6-0AEB73AD6BFA}" type="slidenum">
              <a:rPr lang="de-DE" smtClean="0"/>
              <a:pPr/>
              <a:t>44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269400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9625" y="981075"/>
            <a:ext cx="4318000" cy="282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938" y="984250"/>
            <a:ext cx="4318000" cy="282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5144952" y="4175125"/>
            <a:ext cx="2078175" cy="1571842"/>
          </a:xfrm>
          <a:prstGeom prst="rect">
            <a:avLst/>
          </a:prstGeom>
          <a:noFill/>
          <a:ln w="25560">
            <a:solidFill>
              <a:schemeClr val="bg1"/>
            </a:solidFill>
            <a:prstDash val="sysDot"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spcBef>
                <a:spcPts val="16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600" b="0" i="1" dirty="0" smtClean="0">
                <a:solidFill>
                  <a:srgbClr val="333333"/>
                </a:solidFill>
              </a:rPr>
              <a:t>m</a:t>
            </a:r>
            <a:r>
              <a:rPr lang="en-GB" sz="2600" b="0" baseline="-25000" dirty="0" smtClean="0">
                <a:solidFill>
                  <a:srgbClr val="333333"/>
                </a:solidFill>
              </a:rPr>
              <a:t>1 </a:t>
            </a:r>
            <a:r>
              <a:rPr lang="en-GB" sz="2600" b="0" dirty="0" smtClean="0">
                <a:solidFill>
                  <a:srgbClr val="333333"/>
                </a:solidFill>
              </a:rPr>
              <a:t>= </a:t>
            </a:r>
            <a:r>
              <a:rPr lang="en-GB" sz="2600" b="0" i="1" dirty="0" smtClean="0">
                <a:solidFill>
                  <a:srgbClr val="333333"/>
                </a:solidFill>
              </a:rPr>
              <a:t>a</a:t>
            </a:r>
            <a:r>
              <a:rPr lang="en-GB" sz="2600" b="0" i="1" baseline="-25000" dirty="0" smtClean="0">
                <a:solidFill>
                  <a:srgbClr val="333333"/>
                </a:solidFill>
              </a:rPr>
              <a:t>rt</a:t>
            </a:r>
            <a:r>
              <a:rPr lang="en-GB" sz="2600" b="0" i="1" dirty="0" smtClean="0">
                <a:solidFill>
                  <a:srgbClr val="333333"/>
                </a:solidFill>
              </a:rPr>
              <a:t>s</a:t>
            </a:r>
            <a:r>
              <a:rPr lang="en-GB" sz="2600" b="0" baseline="-25000" dirty="0" smtClean="0">
                <a:solidFill>
                  <a:srgbClr val="333333"/>
                </a:solidFill>
              </a:rPr>
              <a:t>1</a:t>
            </a:r>
            <a:r>
              <a:rPr lang="en-GB" sz="2600" b="0" dirty="0" smtClean="0">
                <a:solidFill>
                  <a:srgbClr val="333333"/>
                </a:solidFill>
              </a:rPr>
              <a:t>+</a:t>
            </a:r>
            <a:r>
              <a:rPr lang="en-GB" sz="2600" b="0" i="1" dirty="0" smtClean="0">
                <a:solidFill>
                  <a:srgbClr val="333333"/>
                </a:solidFill>
              </a:rPr>
              <a:t>b</a:t>
            </a:r>
            <a:r>
              <a:rPr lang="en-GB" sz="2600" b="0" i="1" baseline="-25000" dirty="0" smtClean="0">
                <a:solidFill>
                  <a:srgbClr val="333333"/>
                </a:solidFill>
              </a:rPr>
              <a:t>rt</a:t>
            </a:r>
            <a:endParaRPr lang="en-GB" sz="2600" b="0" i="1" baseline="-25000" dirty="0">
              <a:solidFill>
                <a:srgbClr val="333333"/>
              </a:solidFill>
            </a:endParaRPr>
          </a:p>
          <a:p>
            <a:pPr>
              <a:spcBef>
                <a:spcPts val="16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600" b="0" i="1" dirty="0" smtClean="0">
                <a:solidFill>
                  <a:srgbClr val="333333"/>
                </a:solidFill>
              </a:rPr>
              <a:t>m</a:t>
            </a:r>
            <a:r>
              <a:rPr lang="en-GB" sz="2600" b="0" baseline="-25000" dirty="0" smtClean="0">
                <a:solidFill>
                  <a:srgbClr val="333333"/>
                </a:solidFill>
              </a:rPr>
              <a:t>2 </a:t>
            </a:r>
            <a:r>
              <a:rPr lang="en-GB" sz="2600" b="0" dirty="0" smtClean="0">
                <a:solidFill>
                  <a:srgbClr val="333333"/>
                </a:solidFill>
              </a:rPr>
              <a:t>= </a:t>
            </a:r>
            <a:r>
              <a:rPr lang="en-GB" sz="2600" b="0" i="1" dirty="0" smtClean="0">
                <a:solidFill>
                  <a:srgbClr val="333333"/>
                </a:solidFill>
              </a:rPr>
              <a:t>a</a:t>
            </a:r>
            <a:r>
              <a:rPr lang="en-GB" sz="2600" b="0" i="1" baseline="-25000" dirty="0" smtClean="0">
                <a:solidFill>
                  <a:srgbClr val="333333"/>
                </a:solidFill>
              </a:rPr>
              <a:t>rt</a:t>
            </a:r>
            <a:r>
              <a:rPr lang="en-GB" sz="2600" b="0" i="1" dirty="0" smtClean="0">
                <a:solidFill>
                  <a:srgbClr val="333333"/>
                </a:solidFill>
              </a:rPr>
              <a:t>s</a:t>
            </a:r>
            <a:r>
              <a:rPr lang="en-GB" sz="2600" b="0" baseline="-25000" dirty="0" smtClean="0">
                <a:solidFill>
                  <a:srgbClr val="333333"/>
                </a:solidFill>
              </a:rPr>
              <a:t>2</a:t>
            </a:r>
            <a:r>
              <a:rPr lang="en-GB" sz="2600" b="0" dirty="0" smtClean="0">
                <a:solidFill>
                  <a:srgbClr val="333333"/>
                </a:solidFill>
              </a:rPr>
              <a:t>+</a:t>
            </a:r>
            <a:r>
              <a:rPr lang="en-GB" sz="2600" b="0" i="1" dirty="0" smtClean="0">
                <a:solidFill>
                  <a:srgbClr val="333333"/>
                </a:solidFill>
              </a:rPr>
              <a:t>b</a:t>
            </a:r>
            <a:r>
              <a:rPr lang="en-GB" sz="2600" b="0" i="1" baseline="-25000" dirty="0" smtClean="0">
                <a:solidFill>
                  <a:srgbClr val="333333"/>
                </a:solidFill>
              </a:rPr>
              <a:t>rt</a:t>
            </a:r>
            <a:endParaRPr lang="en-GB" sz="2600" b="0" i="1" baseline="-25000" dirty="0">
              <a:solidFill>
                <a:srgbClr val="333333"/>
              </a:solidFill>
            </a:endParaRPr>
          </a:p>
          <a:p>
            <a:pPr>
              <a:spcBef>
                <a:spcPts val="16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600" b="0" baseline="-25000" dirty="0">
              <a:solidFill>
                <a:srgbClr val="333333"/>
              </a:solidFill>
            </a:endParaRP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5210175" y="3125788"/>
            <a:ext cx="487363" cy="40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>
                <a:solidFill>
                  <a:srgbClr val="333333"/>
                </a:solidFill>
              </a:rPr>
              <a:t>m</a:t>
            </a:r>
            <a:r>
              <a:rPr lang="en-GB" sz="1800" b="0" baseline="-25000">
                <a:solidFill>
                  <a:srgbClr val="333333"/>
                </a:solidFill>
              </a:rPr>
              <a:t>2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8359775" y="1062038"/>
            <a:ext cx="3968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i="1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4168775" y="1062038"/>
            <a:ext cx="34448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i="1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15900" y="4175125"/>
            <a:ext cx="2789238" cy="1663700"/>
            <a:chOff x="136" y="2630"/>
            <a:chExt cx="1757" cy="1048"/>
          </a:xfrm>
        </p:grpSpPr>
        <p:sp>
          <p:nvSpPr>
            <p:cNvPr id="27657" name="Rectangle 9"/>
            <p:cNvSpPr>
              <a:spLocks noChangeArrowheads="1"/>
            </p:cNvSpPr>
            <p:nvPr/>
          </p:nvSpPr>
          <p:spPr bwMode="auto">
            <a:xfrm>
              <a:off x="136" y="2630"/>
              <a:ext cx="1758" cy="1049"/>
            </a:xfrm>
            <a:prstGeom prst="rect">
              <a:avLst/>
            </a:prstGeom>
            <a:noFill/>
            <a:ln w="25560">
              <a:solidFill>
                <a:srgbClr val="3333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8" name="Line 10"/>
            <p:cNvSpPr>
              <a:spLocks noChangeShapeType="1"/>
            </p:cNvSpPr>
            <p:nvPr/>
          </p:nvSpPr>
          <p:spPr bwMode="auto">
            <a:xfrm>
              <a:off x="425" y="2630"/>
              <a:ext cx="1" cy="1049"/>
            </a:xfrm>
            <a:prstGeom prst="line">
              <a:avLst/>
            </a:prstGeom>
            <a:noFill/>
            <a:ln w="25560">
              <a:solidFill>
                <a:srgbClr val="333333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659" name="Line 11"/>
            <p:cNvSpPr>
              <a:spLocks noChangeShapeType="1"/>
            </p:cNvSpPr>
            <p:nvPr/>
          </p:nvSpPr>
          <p:spPr bwMode="auto">
            <a:xfrm>
              <a:off x="714" y="2630"/>
              <a:ext cx="1" cy="1049"/>
            </a:xfrm>
            <a:prstGeom prst="line">
              <a:avLst/>
            </a:prstGeom>
            <a:noFill/>
            <a:ln w="25560">
              <a:solidFill>
                <a:srgbClr val="333333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660" name="Line 12"/>
            <p:cNvSpPr>
              <a:spLocks noChangeShapeType="1"/>
            </p:cNvSpPr>
            <p:nvPr/>
          </p:nvSpPr>
          <p:spPr bwMode="auto">
            <a:xfrm>
              <a:off x="1003" y="2630"/>
              <a:ext cx="1" cy="1049"/>
            </a:xfrm>
            <a:prstGeom prst="line">
              <a:avLst/>
            </a:prstGeom>
            <a:noFill/>
            <a:ln w="25560">
              <a:solidFill>
                <a:srgbClr val="333333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661" name="Line 13"/>
            <p:cNvSpPr>
              <a:spLocks noChangeShapeType="1"/>
            </p:cNvSpPr>
            <p:nvPr/>
          </p:nvSpPr>
          <p:spPr bwMode="auto">
            <a:xfrm>
              <a:off x="1291" y="2630"/>
              <a:ext cx="1" cy="1049"/>
            </a:xfrm>
            <a:prstGeom prst="line">
              <a:avLst/>
            </a:prstGeom>
            <a:noFill/>
            <a:ln w="25560">
              <a:solidFill>
                <a:srgbClr val="333333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662" name="Line 14"/>
            <p:cNvSpPr>
              <a:spLocks noChangeShapeType="1"/>
            </p:cNvSpPr>
            <p:nvPr/>
          </p:nvSpPr>
          <p:spPr bwMode="auto">
            <a:xfrm>
              <a:off x="1579" y="2630"/>
              <a:ext cx="1" cy="1049"/>
            </a:xfrm>
            <a:prstGeom prst="line">
              <a:avLst/>
            </a:prstGeom>
            <a:noFill/>
            <a:ln w="25560">
              <a:solidFill>
                <a:srgbClr val="333333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663" name="Line 15"/>
            <p:cNvSpPr>
              <a:spLocks noChangeShapeType="1"/>
            </p:cNvSpPr>
            <p:nvPr/>
          </p:nvSpPr>
          <p:spPr bwMode="auto">
            <a:xfrm>
              <a:off x="136" y="2800"/>
              <a:ext cx="1758" cy="1"/>
            </a:xfrm>
            <a:prstGeom prst="line">
              <a:avLst/>
            </a:prstGeom>
            <a:noFill/>
            <a:ln w="25560">
              <a:solidFill>
                <a:srgbClr val="333333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664" name="Line 16"/>
            <p:cNvSpPr>
              <a:spLocks noChangeShapeType="1"/>
            </p:cNvSpPr>
            <p:nvPr/>
          </p:nvSpPr>
          <p:spPr bwMode="auto">
            <a:xfrm>
              <a:off x="136" y="2947"/>
              <a:ext cx="1758" cy="1"/>
            </a:xfrm>
            <a:prstGeom prst="line">
              <a:avLst/>
            </a:prstGeom>
            <a:noFill/>
            <a:ln w="25560">
              <a:solidFill>
                <a:srgbClr val="333333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665" name="Line 17"/>
            <p:cNvSpPr>
              <a:spLocks noChangeShapeType="1"/>
            </p:cNvSpPr>
            <p:nvPr/>
          </p:nvSpPr>
          <p:spPr bwMode="auto">
            <a:xfrm>
              <a:off x="136" y="3093"/>
              <a:ext cx="1758" cy="1"/>
            </a:xfrm>
            <a:prstGeom prst="line">
              <a:avLst/>
            </a:prstGeom>
            <a:noFill/>
            <a:ln w="25560">
              <a:solidFill>
                <a:srgbClr val="333333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666" name="Line 18"/>
            <p:cNvSpPr>
              <a:spLocks noChangeShapeType="1"/>
            </p:cNvSpPr>
            <p:nvPr/>
          </p:nvSpPr>
          <p:spPr bwMode="auto">
            <a:xfrm>
              <a:off x="136" y="3239"/>
              <a:ext cx="1758" cy="1"/>
            </a:xfrm>
            <a:prstGeom prst="line">
              <a:avLst/>
            </a:prstGeom>
            <a:noFill/>
            <a:ln w="25560">
              <a:solidFill>
                <a:srgbClr val="333333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667" name="Line 19"/>
            <p:cNvSpPr>
              <a:spLocks noChangeShapeType="1"/>
            </p:cNvSpPr>
            <p:nvPr/>
          </p:nvSpPr>
          <p:spPr bwMode="auto">
            <a:xfrm>
              <a:off x="136" y="3385"/>
              <a:ext cx="1758" cy="1"/>
            </a:xfrm>
            <a:prstGeom prst="line">
              <a:avLst/>
            </a:prstGeom>
            <a:noFill/>
            <a:ln w="25560">
              <a:solidFill>
                <a:srgbClr val="333333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668" name="Line 20"/>
            <p:cNvSpPr>
              <a:spLocks noChangeShapeType="1"/>
            </p:cNvSpPr>
            <p:nvPr/>
          </p:nvSpPr>
          <p:spPr bwMode="auto">
            <a:xfrm>
              <a:off x="136" y="3533"/>
              <a:ext cx="1758" cy="1"/>
            </a:xfrm>
            <a:prstGeom prst="line">
              <a:avLst/>
            </a:prstGeom>
            <a:noFill/>
            <a:ln w="25560">
              <a:solidFill>
                <a:srgbClr val="333333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669" name="Text Box 21"/>
          <p:cNvSpPr txBox="1">
            <a:spLocks noChangeArrowheads="1"/>
          </p:cNvSpPr>
          <p:nvPr/>
        </p:nvSpPr>
        <p:spPr bwMode="auto">
          <a:xfrm>
            <a:off x="1199163" y="5721350"/>
            <a:ext cx="531212" cy="4946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600" b="0" i="1" dirty="0">
                <a:solidFill>
                  <a:srgbClr val="333333"/>
                </a:solidFill>
              </a:rPr>
              <a:t>a</a:t>
            </a:r>
            <a:r>
              <a:rPr lang="en-GB" sz="2600" b="0" baseline="-25000" dirty="0">
                <a:solidFill>
                  <a:srgbClr val="333333"/>
                </a:solidFill>
              </a:rPr>
              <a:t>rt</a:t>
            </a:r>
          </a:p>
        </p:txBody>
      </p:sp>
      <p:sp>
        <p:nvSpPr>
          <p:cNvPr id="27670" name="Text Box 22"/>
          <p:cNvSpPr txBox="1">
            <a:spLocks noChangeArrowheads="1"/>
          </p:cNvSpPr>
          <p:nvPr/>
        </p:nvSpPr>
        <p:spPr bwMode="auto">
          <a:xfrm>
            <a:off x="3151681" y="4783138"/>
            <a:ext cx="542433" cy="4946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600" b="0" i="1" dirty="0" err="1">
                <a:solidFill>
                  <a:srgbClr val="333333"/>
                </a:solidFill>
              </a:rPr>
              <a:t>b</a:t>
            </a:r>
            <a:r>
              <a:rPr lang="en-GB" sz="2600" b="0" baseline="-25000" dirty="0" err="1">
                <a:solidFill>
                  <a:srgbClr val="333333"/>
                </a:solidFill>
              </a:rPr>
              <a:t>rt</a:t>
            </a:r>
            <a:endParaRPr lang="en-GB" sz="2600" b="0" baseline="-25000" dirty="0">
              <a:solidFill>
                <a:srgbClr val="333333"/>
              </a:solidFill>
            </a:endParaRPr>
          </a:p>
        </p:txBody>
      </p:sp>
      <p:sp>
        <p:nvSpPr>
          <p:cNvPr id="27671" name="Oval 23"/>
          <p:cNvSpPr>
            <a:spLocks noChangeArrowheads="1"/>
          </p:cNvSpPr>
          <p:nvPr/>
        </p:nvSpPr>
        <p:spPr bwMode="auto">
          <a:xfrm>
            <a:off x="5246688" y="2881313"/>
            <a:ext cx="269875" cy="161925"/>
          </a:xfrm>
          <a:prstGeom prst="ellipse">
            <a:avLst/>
          </a:prstGeom>
          <a:noFill/>
          <a:ln w="25560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72" name="Oval 24"/>
          <p:cNvSpPr>
            <a:spLocks noChangeArrowheads="1"/>
          </p:cNvSpPr>
          <p:nvPr/>
        </p:nvSpPr>
        <p:spPr bwMode="auto">
          <a:xfrm>
            <a:off x="3086100" y="2906713"/>
            <a:ext cx="269875" cy="161925"/>
          </a:xfrm>
          <a:prstGeom prst="ellipse">
            <a:avLst/>
          </a:prstGeom>
          <a:noFill/>
          <a:ln w="25560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73" name="Text Box 25"/>
          <p:cNvSpPr txBox="1">
            <a:spLocks noChangeArrowheads="1"/>
          </p:cNvSpPr>
          <p:nvPr/>
        </p:nvSpPr>
        <p:spPr bwMode="auto">
          <a:xfrm>
            <a:off x="2339975" y="2457450"/>
            <a:ext cx="384175" cy="40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>
                <a:solidFill>
                  <a:srgbClr val="333333"/>
                </a:solidFill>
              </a:rPr>
              <a:t>s</a:t>
            </a:r>
            <a:r>
              <a:rPr lang="en-GB" sz="1800" b="0" baseline="-25000">
                <a:solidFill>
                  <a:srgbClr val="333333"/>
                </a:solidFill>
              </a:rPr>
              <a:t>1</a:t>
            </a:r>
          </a:p>
        </p:txBody>
      </p:sp>
      <p:sp>
        <p:nvSpPr>
          <p:cNvPr id="27674" name="Text Box 26"/>
          <p:cNvSpPr txBox="1">
            <a:spLocks noChangeArrowheads="1"/>
          </p:cNvSpPr>
          <p:nvPr/>
        </p:nvSpPr>
        <p:spPr bwMode="auto">
          <a:xfrm>
            <a:off x="2740025" y="2855913"/>
            <a:ext cx="384175" cy="40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>
                <a:solidFill>
                  <a:srgbClr val="333333"/>
                </a:solidFill>
              </a:rPr>
              <a:t>s</a:t>
            </a:r>
            <a:r>
              <a:rPr lang="en-GB" sz="1800" b="0" baseline="-25000">
                <a:solidFill>
                  <a:srgbClr val="333333"/>
                </a:solidFill>
              </a:rPr>
              <a:t>2</a:t>
            </a:r>
          </a:p>
        </p:txBody>
      </p:sp>
      <p:sp>
        <p:nvSpPr>
          <p:cNvPr id="27675" name="Oval 27"/>
          <p:cNvSpPr>
            <a:spLocks noChangeArrowheads="1"/>
          </p:cNvSpPr>
          <p:nvPr/>
        </p:nvSpPr>
        <p:spPr bwMode="auto">
          <a:xfrm>
            <a:off x="2376488" y="2771775"/>
            <a:ext cx="269875" cy="161925"/>
          </a:xfrm>
          <a:prstGeom prst="ellipse">
            <a:avLst/>
          </a:prstGeom>
          <a:noFill/>
          <a:ln w="25560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76" name="Oval 28"/>
          <p:cNvSpPr>
            <a:spLocks noChangeArrowheads="1"/>
          </p:cNvSpPr>
          <p:nvPr/>
        </p:nvSpPr>
        <p:spPr bwMode="auto">
          <a:xfrm>
            <a:off x="5111750" y="2474913"/>
            <a:ext cx="269875" cy="161925"/>
          </a:xfrm>
          <a:prstGeom prst="ellipse">
            <a:avLst/>
          </a:prstGeom>
          <a:noFill/>
          <a:ln w="25560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77" name="Line 29"/>
          <p:cNvSpPr>
            <a:spLocks noChangeShapeType="1"/>
          </p:cNvSpPr>
          <p:nvPr/>
        </p:nvSpPr>
        <p:spPr bwMode="auto">
          <a:xfrm flipV="1">
            <a:off x="2732088" y="2546350"/>
            <a:ext cx="2335212" cy="227013"/>
          </a:xfrm>
          <a:prstGeom prst="line">
            <a:avLst/>
          </a:prstGeom>
          <a:noFill/>
          <a:ln w="25560">
            <a:solidFill>
              <a:srgbClr val="333333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78" name="Line 30"/>
          <p:cNvSpPr>
            <a:spLocks noChangeShapeType="1"/>
          </p:cNvSpPr>
          <p:nvPr/>
        </p:nvSpPr>
        <p:spPr bwMode="auto">
          <a:xfrm flipV="1">
            <a:off x="3402013" y="2905125"/>
            <a:ext cx="1844675" cy="93663"/>
          </a:xfrm>
          <a:prstGeom prst="line">
            <a:avLst/>
          </a:prstGeom>
          <a:noFill/>
          <a:ln w="25560">
            <a:solidFill>
              <a:srgbClr val="333333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79" name="Text Box 31"/>
          <p:cNvSpPr txBox="1">
            <a:spLocks noChangeArrowheads="1"/>
          </p:cNvSpPr>
          <p:nvPr/>
        </p:nvSpPr>
        <p:spPr bwMode="auto">
          <a:xfrm>
            <a:off x="4984750" y="2135188"/>
            <a:ext cx="487363" cy="40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>
                <a:solidFill>
                  <a:srgbClr val="333333"/>
                </a:solidFill>
              </a:rPr>
              <a:t>m</a:t>
            </a:r>
            <a:r>
              <a:rPr lang="en-GB" sz="1800" b="0" baseline="-25000">
                <a:solidFill>
                  <a:srgbClr val="333333"/>
                </a:solidFill>
              </a:rPr>
              <a:t>1</a:t>
            </a:r>
          </a:p>
        </p:txBody>
      </p:sp>
      <p:sp>
        <p:nvSpPr>
          <p:cNvPr id="27680" name="Oval 32"/>
          <p:cNvSpPr>
            <a:spLocks noChangeArrowheads="1"/>
          </p:cNvSpPr>
          <p:nvPr/>
        </p:nvSpPr>
        <p:spPr bwMode="auto">
          <a:xfrm flipH="1">
            <a:off x="1393825" y="4983163"/>
            <a:ext cx="71438" cy="74612"/>
          </a:xfrm>
          <a:prstGeom prst="ellipse">
            <a:avLst/>
          </a:prstGeom>
          <a:solidFill>
            <a:srgbClr val="FF0000"/>
          </a:solidFill>
          <a:ln w="9360">
            <a:solidFill>
              <a:srgbClr val="3333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565150" y="3817938"/>
            <a:ext cx="449263" cy="304800"/>
            <a:chOff x="356" y="2405"/>
            <a:chExt cx="283" cy="192"/>
          </a:xfrm>
        </p:grpSpPr>
        <p:sp>
          <p:nvSpPr>
            <p:cNvPr id="27682" name="Text Box 34"/>
            <p:cNvSpPr txBox="1">
              <a:spLocks noChangeArrowheads="1"/>
            </p:cNvSpPr>
            <p:nvPr/>
          </p:nvSpPr>
          <p:spPr bwMode="auto">
            <a:xfrm>
              <a:off x="377" y="2405"/>
              <a:ext cx="206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0">
                  <a:solidFill>
                    <a:srgbClr val="333333"/>
                  </a:solidFill>
                </a:rPr>
                <a:t>rt</a:t>
              </a:r>
            </a:p>
          </p:txBody>
        </p:sp>
        <p:sp>
          <p:nvSpPr>
            <p:cNvPr id="27683" name="Line 35"/>
            <p:cNvSpPr>
              <a:spLocks noChangeShapeType="1"/>
            </p:cNvSpPr>
            <p:nvPr/>
          </p:nvSpPr>
          <p:spPr bwMode="auto">
            <a:xfrm>
              <a:off x="356" y="2427"/>
              <a:ext cx="284" cy="1"/>
            </a:xfrm>
            <a:prstGeom prst="line">
              <a:avLst/>
            </a:prstGeom>
            <a:noFill/>
            <a:ln w="25560">
              <a:solidFill>
                <a:srgbClr val="333333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0" y="3132138"/>
            <a:ext cx="347663" cy="536575"/>
            <a:chOff x="0" y="1973"/>
            <a:chExt cx="219" cy="338"/>
          </a:xfrm>
        </p:grpSpPr>
        <p:sp>
          <p:nvSpPr>
            <p:cNvPr id="27685" name="Text Box 37"/>
            <p:cNvSpPr txBox="1">
              <a:spLocks noChangeArrowheads="1"/>
            </p:cNvSpPr>
            <p:nvPr/>
          </p:nvSpPr>
          <p:spPr bwMode="auto">
            <a:xfrm rot="16200000">
              <a:off x="-70" y="2049"/>
              <a:ext cx="333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0">
                  <a:solidFill>
                    <a:srgbClr val="333333"/>
                  </a:solidFill>
                </a:rPr>
                <a:t>m/z</a:t>
              </a:r>
            </a:p>
          </p:txBody>
        </p:sp>
        <p:sp>
          <p:nvSpPr>
            <p:cNvPr id="27686" name="Line 38"/>
            <p:cNvSpPr>
              <a:spLocks noChangeShapeType="1"/>
            </p:cNvSpPr>
            <p:nvPr/>
          </p:nvSpPr>
          <p:spPr bwMode="auto">
            <a:xfrm flipV="1">
              <a:off x="220" y="1972"/>
              <a:ext cx="1" cy="286"/>
            </a:xfrm>
            <a:prstGeom prst="line">
              <a:avLst/>
            </a:prstGeom>
            <a:noFill/>
            <a:ln w="25560">
              <a:solidFill>
                <a:srgbClr val="333333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" name="Titel 3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Pose Clustering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D24CC-4B8F-43CE-B0E6-0AEB73AD6BFA}" type="slidenum">
              <a:rPr lang="de-DE" smtClean="0"/>
              <a:pPr/>
              <a:t>45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601398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9625" y="981075"/>
            <a:ext cx="4318000" cy="282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938" y="984250"/>
            <a:ext cx="4318000" cy="282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65150" y="3817938"/>
            <a:ext cx="449263" cy="304800"/>
            <a:chOff x="356" y="2405"/>
            <a:chExt cx="283" cy="192"/>
          </a:xfrm>
        </p:grpSpPr>
        <p:sp>
          <p:nvSpPr>
            <p:cNvPr id="28676" name="Text Box 4"/>
            <p:cNvSpPr txBox="1">
              <a:spLocks noChangeArrowheads="1"/>
            </p:cNvSpPr>
            <p:nvPr/>
          </p:nvSpPr>
          <p:spPr bwMode="auto">
            <a:xfrm>
              <a:off x="377" y="2405"/>
              <a:ext cx="206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0">
                  <a:solidFill>
                    <a:srgbClr val="333333"/>
                  </a:solidFill>
                </a:rPr>
                <a:t>rt</a:t>
              </a:r>
            </a:p>
          </p:txBody>
        </p:sp>
        <p:sp>
          <p:nvSpPr>
            <p:cNvPr id="28677" name="Line 5"/>
            <p:cNvSpPr>
              <a:spLocks noChangeShapeType="1"/>
            </p:cNvSpPr>
            <p:nvPr/>
          </p:nvSpPr>
          <p:spPr bwMode="auto">
            <a:xfrm>
              <a:off x="356" y="2427"/>
              <a:ext cx="284" cy="1"/>
            </a:xfrm>
            <a:prstGeom prst="line">
              <a:avLst/>
            </a:prstGeom>
            <a:noFill/>
            <a:ln w="25560">
              <a:solidFill>
                <a:srgbClr val="333333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3132138"/>
            <a:ext cx="347663" cy="536575"/>
            <a:chOff x="0" y="1973"/>
            <a:chExt cx="219" cy="338"/>
          </a:xfrm>
        </p:grpSpPr>
        <p:sp>
          <p:nvSpPr>
            <p:cNvPr id="28679" name="Text Box 7"/>
            <p:cNvSpPr txBox="1">
              <a:spLocks noChangeArrowheads="1"/>
            </p:cNvSpPr>
            <p:nvPr/>
          </p:nvSpPr>
          <p:spPr bwMode="auto">
            <a:xfrm rot="16200000">
              <a:off x="-70" y="2049"/>
              <a:ext cx="333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0">
                  <a:solidFill>
                    <a:srgbClr val="333333"/>
                  </a:solidFill>
                </a:rPr>
                <a:t>m/z</a:t>
              </a:r>
            </a:p>
          </p:txBody>
        </p:sp>
        <p:sp>
          <p:nvSpPr>
            <p:cNvPr id="28680" name="Line 8"/>
            <p:cNvSpPr>
              <a:spLocks noChangeShapeType="1"/>
            </p:cNvSpPr>
            <p:nvPr/>
          </p:nvSpPr>
          <p:spPr bwMode="auto">
            <a:xfrm flipV="1">
              <a:off x="220" y="1972"/>
              <a:ext cx="1" cy="286"/>
            </a:xfrm>
            <a:prstGeom prst="line">
              <a:avLst/>
            </a:prstGeom>
            <a:noFill/>
            <a:ln w="25560">
              <a:solidFill>
                <a:srgbClr val="333333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6073775" y="3062288"/>
            <a:ext cx="487363" cy="40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>
                <a:solidFill>
                  <a:srgbClr val="333333"/>
                </a:solidFill>
              </a:rPr>
              <a:t>m</a:t>
            </a:r>
            <a:r>
              <a:rPr lang="en-GB" sz="1800" b="0" baseline="-25000">
                <a:solidFill>
                  <a:srgbClr val="333333"/>
                </a:solidFill>
              </a:rPr>
              <a:t>2</a:t>
            </a:r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8359775" y="1062038"/>
            <a:ext cx="3968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i="1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</a:t>
            </a:r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4168775" y="1062038"/>
            <a:ext cx="34448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i="1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</a:p>
        </p:txBody>
      </p:sp>
      <p:sp>
        <p:nvSpPr>
          <p:cNvPr id="28686" name="Oval 14"/>
          <p:cNvSpPr>
            <a:spLocks noChangeArrowheads="1"/>
          </p:cNvSpPr>
          <p:nvPr/>
        </p:nvSpPr>
        <p:spPr bwMode="auto">
          <a:xfrm>
            <a:off x="6110288" y="2817813"/>
            <a:ext cx="269875" cy="161925"/>
          </a:xfrm>
          <a:prstGeom prst="ellipse">
            <a:avLst/>
          </a:prstGeom>
          <a:noFill/>
          <a:ln w="25560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7" name="Text Box 15"/>
          <p:cNvSpPr txBox="1">
            <a:spLocks noChangeArrowheads="1"/>
          </p:cNvSpPr>
          <p:nvPr/>
        </p:nvSpPr>
        <p:spPr bwMode="auto">
          <a:xfrm>
            <a:off x="4933950" y="1741488"/>
            <a:ext cx="487363" cy="40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>
                <a:solidFill>
                  <a:srgbClr val="333333"/>
                </a:solidFill>
              </a:rPr>
              <a:t>m</a:t>
            </a:r>
            <a:r>
              <a:rPr lang="en-GB" sz="1800" b="0" baseline="-25000">
                <a:solidFill>
                  <a:srgbClr val="333333"/>
                </a:solidFill>
              </a:rPr>
              <a:t>1</a:t>
            </a:r>
          </a:p>
        </p:txBody>
      </p:sp>
      <p:sp>
        <p:nvSpPr>
          <p:cNvPr id="28688" name="Oval 16"/>
          <p:cNvSpPr>
            <a:spLocks noChangeArrowheads="1"/>
          </p:cNvSpPr>
          <p:nvPr/>
        </p:nvSpPr>
        <p:spPr bwMode="auto">
          <a:xfrm>
            <a:off x="1993900" y="2906713"/>
            <a:ext cx="269875" cy="161925"/>
          </a:xfrm>
          <a:prstGeom prst="ellipse">
            <a:avLst/>
          </a:prstGeom>
          <a:noFill/>
          <a:ln w="25560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9" name="Text Box 17"/>
          <p:cNvSpPr txBox="1">
            <a:spLocks noChangeArrowheads="1"/>
          </p:cNvSpPr>
          <p:nvPr/>
        </p:nvSpPr>
        <p:spPr bwMode="auto">
          <a:xfrm>
            <a:off x="1377950" y="1838325"/>
            <a:ext cx="384175" cy="40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>
                <a:solidFill>
                  <a:srgbClr val="333333"/>
                </a:solidFill>
              </a:rPr>
              <a:t>s</a:t>
            </a:r>
            <a:r>
              <a:rPr lang="en-GB" sz="1800" b="0" baseline="-25000">
                <a:solidFill>
                  <a:srgbClr val="333333"/>
                </a:solidFill>
              </a:rPr>
              <a:t>1</a:t>
            </a:r>
          </a:p>
        </p:txBody>
      </p:sp>
      <p:sp>
        <p:nvSpPr>
          <p:cNvPr id="28690" name="Text Box 18"/>
          <p:cNvSpPr txBox="1">
            <a:spLocks noChangeArrowheads="1"/>
          </p:cNvSpPr>
          <p:nvPr/>
        </p:nvSpPr>
        <p:spPr bwMode="auto">
          <a:xfrm>
            <a:off x="1647825" y="2855913"/>
            <a:ext cx="384175" cy="40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>
                <a:solidFill>
                  <a:srgbClr val="333333"/>
                </a:solidFill>
              </a:rPr>
              <a:t>s</a:t>
            </a:r>
            <a:r>
              <a:rPr lang="en-GB" sz="1800" b="0" baseline="-25000">
                <a:solidFill>
                  <a:srgbClr val="333333"/>
                </a:solidFill>
              </a:rPr>
              <a:t>2</a:t>
            </a:r>
          </a:p>
        </p:txBody>
      </p:sp>
      <p:sp>
        <p:nvSpPr>
          <p:cNvPr id="28691" name="Oval 19"/>
          <p:cNvSpPr>
            <a:spLocks noChangeArrowheads="1"/>
          </p:cNvSpPr>
          <p:nvPr/>
        </p:nvSpPr>
        <p:spPr bwMode="auto">
          <a:xfrm>
            <a:off x="1414463" y="2152650"/>
            <a:ext cx="269875" cy="161925"/>
          </a:xfrm>
          <a:prstGeom prst="ellipse">
            <a:avLst/>
          </a:prstGeom>
          <a:noFill/>
          <a:ln w="25560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92" name="Oval 20"/>
          <p:cNvSpPr>
            <a:spLocks noChangeArrowheads="1"/>
          </p:cNvSpPr>
          <p:nvPr/>
        </p:nvSpPr>
        <p:spPr bwMode="auto">
          <a:xfrm>
            <a:off x="5060950" y="2081213"/>
            <a:ext cx="269875" cy="161925"/>
          </a:xfrm>
          <a:prstGeom prst="ellipse">
            <a:avLst/>
          </a:prstGeom>
          <a:noFill/>
          <a:ln w="25560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93" name="Line 21"/>
          <p:cNvSpPr>
            <a:spLocks noChangeShapeType="1"/>
          </p:cNvSpPr>
          <p:nvPr/>
        </p:nvSpPr>
        <p:spPr bwMode="auto">
          <a:xfrm flipV="1">
            <a:off x="1770063" y="2152650"/>
            <a:ext cx="3297237" cy="92075"/>
          </a:xfrm>
          <a:prstGeom prst="line">
            <a:avLst/>
          </a:prstGeom>
          <a:noFill/>
          <a:ln w="25560">
            <a:solidFill>
              <a:srgbClr val="333333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94" name="Line 22"/>
          <p:cNvSpPr>
            <a:spLocks noChangeShapeType="1"/>
          </p:cNvSpPr>
          <p:nvPr/>
        </p:nvSpPr>
        <p:spPr bwMode="auto">
          <a:xfrm flipV="1">
            <a:off x="2263775" y="2905125"/>
            <a:ext cx="3802063" cy="76200"/>
          </a:xfrm>
          <a:prstGeom prst="line">
            <a:avLst/>
          </a:prstGeom>
          <a:noFill/>
          <a:ln w="25560">
            <a:solidFill>
              <a:srgbClr val="333333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214313" y="4175125"/>
            <a:ext cx="2789237" cy="1663700"/>
            <a:chOff x="135" y="2630"/>
            <a:chExt cx="1757" cy="1048"/>
          </a:xfrm>
        </p:grpSpPr>
        <p:sp>
          <p:nvSpPr>
            <p:cNvPr id="28696" name="Rectangle 24"/>
            <p:cNvSpPr>
              <a:spLocks noChangeArrowheads="1"/>
            </p:cNvSpPr>
            <p:nvPr/>
          </p:nvSpPr>
          <p:spPr bwMode="auto">
            <a:xfrm>
              <a:off x="135" y="2630"/>
              <a:ext cx="1758" cy="1049"/>
            </a:xfrm>
            <a:prstGeom prst="rect">
              <a:avLst/>
            </a:prstGeom>
            <a:noFill/>
            <a:ln w="25560">
              <a:solidFill>
                <a:srgbClr val="3333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7" name="Line 25"/>
            <p:cNvSpPr>
              <a:spLocks noChangeShapeType="1"/>
            </p:cNvSpPr>
            <p:nvPr/>
          </p:nvSpPr>
          <p:spPr bwMode="auto">
            <a:xfrm>
              <a:off x="424" y="2630"/>
              <a:ext cx="1" cy="1049"/>
            </a:xfrm>
            <a:prstGeom prst="line">
              <a:avLst/>
            </a:prstGeom>
            <a:noFill/>
            <a:ln w="25560">
              <a:solidFill>
                <a:srgbClr val="333333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698" name="Line 26"/>
            <p:cNvSpPr>
              <a:spLocks noChangeShapeType="1"/>
            </p:cNvSpPr>
            <p:nvPr/>
          </p:nvSpPr>
          <p:spPr bwMode="auto">
            <a:xfrm>
              <a:off x="713" y="2630"/>
              <a:ext cx="1" cy="1049"/>
            </a:xfrm>
            <a:prstGeom prst="line">
              <a:avLst/>
            </a:prstGeom>
            <a:noFill/>
            <a:ln w="25560">
              <a:solidFill>
                <a:srgbClr val="333333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699" name="Line 27"/>
            <p:cNvSpPr>
              <a:spLocks noChangeShapeType="1"/>
            </p:cNvSpPr>
            <p:nvPr/>
          </p:nvSpPr>
          <p:spPr bwMode="auto">
            <a:xfrm>
              <a:off x="1001" y="2630"/>
              <a:ext cx="1" cy="1049"/>
            </a:xfrm>
            <a:prstGeom prst="line">
              <a:avLst/>
            </a:prstGeom>
            <a:noFill/>
            <a:ln w="25560">
              <a:solidFill>
                <a:srgbClr val="333333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700" name="Line 28"/>
            <p:cNvSpPr>
              <a:spLocks noChangeShapeType="1"/>
            </p:cNvSpPr>
            <p:nvPr/>
          </p:nvSpPr>
          <p:spPr bwMode="auto">
            <a:xfrm>
              <a:off x="1290" y="2630"/>
              <a:ext cx="1" cy="1049"/>
            </a:xfrm>
            <a:prstGeom prst="line">
              <a:avLst/>
            </a:prstGeom>
            <a:noFill/>
            <a:ln w="25560">
              <a:solidFill>
                <a:srgbClr val="333333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701" name="Line 29"/>
            <p:cNvSpPr>
              <a:spLocks noChangeShapeType="1"/>
            </p:cNvSpPr>
            <p:nvPr/>
          </p:nvSpPr>
          <p:spPr bwMode="auto">
            <a:xfrm>
              <a:off x="1578" y="2630"/>
              <a:ext cx="1" cy="1049"/>
            </a:xfrm>
            <a:prstGeom prst="line">
              <a:avLst/>
            </a:prstGeom>
            <a:noFill/>
            <a:ln w="25560">
              <a:solidFill>
                <a:srgbClr val="333333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702" name="Line 30"/>
            <p:cNvSpPr>
              <a:spLocks noChangeShapeType="1"/>
            </p:cNvSpPr>
            <p:nvPr/>
          </p:nvSpPr>
          <p:spPr bwMode="auto">
            <a:xfrm>
              <a:off x="135" y="2800"/>
              <a:ext cx="1758" cy="1"/>
            </a:xfrm>
            <a:prstGeom prst="line">
              <a:avLst/>
            </a:prstGeom>
            <a:noFill/>
            <a:ln w="25560">
              <a:solidFill>
                <a:srgbClr val="333333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703" name="Line 31"/>
            <p:cNvSpPr>
              <a:spLocks noChangeShapeType="1"/>
            </p:cNvSpPr>
            <p:nvPr/>
          </p:nvSpPr>
          <p:spPr bwMode="auto">
            <a:xfrm>
              <a:off x="135" y="2947"/>
              <a:ext cx="1758" cy="1"/>
            </a:xfrm>
            <a:prstGeom prst="line">
              <a:avLst/>
            </a:prstGeom>
            <a:noFill/>
            <a:ln w="25560">
              <a:solidFill>
                <a:srgbClr val="333333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704" name="Line 32"/>
            <p:cNvSpPr>
              <a:spLocks noChangeShapeType="1"/>
            </p:cNvSpPr>
            <p:nvPr/>
          </p:nvSpPr>
          <p:spPr bwMode="auto">
            <a:xfrm>
              <a:off x="135" y="3093"/>
              <a:ext cx="1758" cy="1"/>
            </a:xfrm>
            <a:prstGeom prst="line">
              <a:avLst/>
            </a:prstGeom>
            <a:noFill/>
            <a:ln w="25560">
              <a:solidFill>
                <a:srgbClr val="333333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705" name="Line 33"/>
            <p:cNvSpPr>
              <a:spLocks noChangeShapeType="1"/>
            </p:cNvSpPr>
            <p:nvPr/>
          </p:nvSpPr>
          <p:spPr bwMode="auto">
            <a:xfrm>
              <a:off x="135" y="3239"/>
              <a:ext cx="1758" cy="1"/>
            </a:xfrm>
            <a:prstGeom prst="line">
              <a:avLst/>
            </a:prstGeom>
            <a:noFill/>
            <a:ln w="25560">
              <a:solidFill>
                <a:srgbClr val="333333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706" name="Line 34"/>
            <p:cNvSpPr>
              <a:spLocks noChangeShapeType="1"/>
            </p:cNvSpPr>
            <p:nvPr/>
          </p:nvSpPr>
          <p:spPr bwMode="auto">
            <a:xfrm>
              <a:off x="135" y="3385"/>
              <a:ext cx="1758" cy="1"/>
            </a:xfrm>
            <a:prstGeom prst="line">
              <a:avLst/>
            </a:prstGeom>
            <a:noFill/>
            <a:ln w="25560">
              <a:solidFill>
                <a:srgbClr val="333333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707" name="Line 35"/>
            <p:cNvSpPr>
              <a:spLocks noChangeShapeType="1"/>
            </p:cNvSpPr>
            <p:nvPr/>
          </p:nvSpPr>
          <p:spPr bwMode="auto">
            <a:xfrm>
              <a:off x="135" y="3533"/>
              <a:ext cx="1758" cy="1"/>
            </a:xfrm>
            <a:prstGeom prst="line">
              <a:avLst/>
            </a:prstGeom>
            <a:noFill/>
            <a:ln w="25560">
              <a:solidFill>
                <a:srgbClr val="333333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708" name="Oval 36"/>
          <p:cNvSpPr>
            <a:spLocks noChangeArrowheads="1"/>
          </p:cNvSpPr>
          <p:nvPr/>
        </p:nvSpPr>
        <p:spPr bwMode="auto">
          <a:xfrm flipH="1">
            <a:off x="1766888" y="5191125"/>
            <a:ext cx="71437" cy="79375"/>
          </a:xfrm>
          <a:prstGeom prst="ellipse">
            <a:avLst/>
          </a:prstGeom>
          <a:solidFill>
            <a:srgbClr val="FF0000"/>
          </a:solidFill>
          <a:ln w="9360">
            <a:solidFill>
              <a:srgbClr val="3333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709" name="Text Box 37"/>
          <p:cNvSpPr txBox="1">
            <a:spLocks noChangeArrowheads="1"/>
          </p:cNvSpPr>
          <p:nvPr/>
        </p:nvSpPr>
        <p:spPr bwMode="auto">
          <a:xfrm>
            <a:off x="1186356" y="5721350"/>
            <a:ext cx="542433" cy="4946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600" b="0" i="1" dirty="0">
                <a:solidFill>
                  <a:srgbClr val="333333"/>
                </a:solidFill>
              </a:rPr>
              <a:t>a</a:t>
            </a:r>
            <a:r>
              <a:rPr lang="en-GB" sz="2600" b="0" i="1" baseline="-25000" dirty="0">
                <a:solidFill>
                  <a:srgbClr val="333333"/>
                </a:solidFill>
              </a:rPr>
              <a:t>rt</a:t>
            </a:r>
          </a:p>
        </p:txBody>
      </p:sp>
      <p:sp>
        <p:nvSpPr>
          <p:cNvPr id="28710" name="Text Box 38"/>
          <p:cNvSpPr txBox="1">
            <a:spLocks noChangeArrowheads="1"/>
          </p:cNvSpPr>
          <p:nvPr/>
        </p:nvSpPr>
        <p:spPr bwMode="auto">
          <a:xfrm>
            <a:off x="3137284" y="4783138"/>
            <a:ext cx="553654" cy="4946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600" b="0" i="1" dirty="0" err="1">
                <a:solidFill>
                  <a:srgbClr val="333333"/>
                </a:solidFill>
              </a:rPr>
              <a:t>b</a:t>
            </a:r>
            <a:r>
              <a:rPr lang="en-GB" sz="2600" b="0" i="1" baseline="-25000" dirty="0" err="1">
                <a:solidFill>
                  <a:srgbClr val="333333"/>
                </a:solidFill>
              </a:rPr>
              <a:t>rt</a:t>
            </a:r>
            <a:endParaRPr lang="en-GB" sz="2600" b="0" i="1" baseline="-25000" dirty="0">
              <a:solidFill>
                <a:srgbClr val="333333"/>
              </a:solidFill>
            </a:endParaRPr>
          </a:p>
        </p:txBody>
      </p:sp>
      <p:sp>
        <p:nvSpPr>
          <p:cNvPr id="28711" name="Oval 39"/>
          <p:cNvSpPr>
            <a:spLocks noChangeArrowheads="1"/>
          </p:cNvSpPr>
          <p:nvPr/>
        </p:nvSpPr>
        <p:spPr bwMode="auto">
          <a:xfrm flipH="1">
            <a:off x="1393825" y="4983163"/>
            <a:ext cx="71438" cy="74612"/>
          </a:xfrm>
          <a:prstGeom prst="ellipse">
            <a:avLst/>
          </a:prstGeom>
          <a:solidFill>
            <a:srgbClr val="FF0000"/>
          </a:solidFill>
          <a:ln w="9360">
            <a:solidFill>
              <a:srgbClr val="3333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Titel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Pose Clustering</a:t>
            </a:r>
            <a:endParaRPr lang="en-US" dirty="0"/>
          </a:p>
        </p:txBody>
      </p: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5144952" y="4175125"/>
            <a:ext cx="2078175" cy="1571842"/>
          </a:xfrm>
          <a:prstGeom prst="rect">
            <a:avLst/>
          </a:prstGeom>
          <a:noFill/>
          <a:ln w="25560">
            <a:solidFill>
              <a:schemeClr val="bg1"/>
            </a:solidFill>
            <a:prstDash val="sysDot"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spcBef>
                <a:spcPts val="16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600" b="0" i="1" dirty="0" smtClean="0">
                <a:solidFill>
                  <a:srgbClr val="333333"/>
                </a:solidFill>
              </a:rPr>
              <a:t>m</a:t>
            </a:r>
            <a:r>
              <a:rPr lang="en-GB" sz="2600" b="0" baseline="-25000" dirty="0" smtClean="0">
                <a:solidFill>
                  <a:srgbClr val="333333"/>
                </a:solidFill>
              </a:rPr>
              <a:t>1 </a:t>
            </a:r>
            <a:r>
              <a:rPr lang="en-GB" sz="2600" b="0" dirty="0" smtClean="0">
                <a:solidFill>
                  <a:srgbClr val="333333"/>
                </a:solidFill>
              </a:rPr>
              <a:t>= </a:t>
            </a:r>
            <a:r>
              <a:rPr lang="en-GB" sz="2600" b="0" i="1" dirty="0" smtClean="0">
                <a:solidFill>
                  <a:srgbClr val="333333"/>
                </a:solidFill>
              </a:rPr>
              <a:t>a</a:t>
            </a:r>
            <a:r>
              <a:rPr lang="en-GB" sz="2600" b="0" i="1" baseline="-25000" dirty="0" smtClean="0">
                <a:solidFill>
                  <a:srgbClr val="333333"/>
                </a:solidFill>
              </a:rPr>
              <a:t>rt</a:t>
            </a:r>
            <a:r>
              <a:rPr lang="en-GB" sz="2600" b="0" i="1" dirty="0" smtClean="0">
                <a:solidFill>
                  <a:srgbClr val="333333"/>
                </a:solidFill>
              </a:rPr>
              <a:t>s</a:t>
            </a:r>
            <a:r>
              <a:rPr lang="en-GB" sz="2600" b="0" baseline="-25000" dirty="0" smtClean="0">
                <a:solidFill>
                  <a:srgbClr val="333333"/>
                </a:solidFill>
              </a:rPr>
              <a:t>1</a:t>
            </a:r>
            <a:r>
              <a:rPr lang="en-GB" sz="2600" b="0" dirty="0" smtClean="0">
                <a:solidFill>
                  <a:srgbClr val="333333"/>
                </a:solidFill>
              </a:rPr>
              <a:t>+</a:t>
            </a:r>
            <a:r>
              <a:rPr lang="en-GB" sz="2600" b="0" i="1" dirty="0" smtClean="0">
                <a:solidFill>
                  <a:srgbClr val="333333"/>
                </a:solidFill>
              </a:rPr>
              <a:t>b</a:t>
            </a:r>
            <a:r>
              <a:rPr lang="en-GB" sz="2600" b="0" i="1" baseline="-25000" dirty="0" smtClean="0">
                <a:solidFill>
                  <a:srgbClr val="333333"/>
                </a:solidFill>
              </a:rPr>
              <a:t>rt</a:t>
            </a:r>
            <a:endParaRPr lang="en-GB" sz="2600" b="0" i="1" baseline="-25000" dirty="0">
              <a:solidFill>
                <a:srgbClr val="333333"/>
              </a:solidFill>
            </a:endParaRPr>
          </a:p>
          <a:p>
            <a:pPr>
              <a:spcBef>
                <a:spcPts val="16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600" b="0" i="1" dirty="0" smtClean="0">
                <a:solidFill>
                  <a:srgbClr val="333333"/>
                </a:solidFill>
              </a:rPr>
              <a:t>m</a:t>
            </a:r>
            <a:r>
              <a:rPr lang="en-GB" sz="2600" b="0" baseline="-25000" dirty="0" smtClean="0">
                <a:solidFill>
                  <a:srgbClr val="333333"/>
                </a:solidFill>
              </a:rPr>
              <a:t>2 </a:t>
            </a:r>
            <a:r>
              <a:rPr lang="en-GB" sz="2600" b="0" dirty="0" smtClean="0">
                <a:solidFill>
                  <a:srgbClr val="333333"/>
                </a:solidFill>
              </a:rPr>
              <a:t>= </a:t>
            </a:r>
            <a:r>
              <a:rPr lang="en-GB" sz="2600" b="0" i="1" dirty="0" smtClean="0">
                <a:solidFill>
                  <a:srgbClr val="333333"/>
                </a:solidFill>
              </a:rPr>
              <a:t>a</a:t>
            </a:r>
            <a:r>
              <a:rPr lang="en-GB" sz="2600" b="0" i="1" baseline="-25000" dirty="0" smtClean="0">
                <a:solidFill>
                  <a:srgbClr val="333333"/>
                </a:solidFill>
              </a:rPr>
              <a:t>rt</a:t>
            </a:r>
            <a:r>
              <a:rPr lang="en-GB" sz="2600" b="0" i="1" dirty="0" smtClean="0">
                <a:solidFill>
                  <a:srgbClr val="333333"/>
                </a:solidFill>
              </a:rPr>
              <a:t>s</a:t>
            </a:r>
            <a:r>
              <a:rPr lang="en-GB" sz="2600" b="0" baseline="-25000" dirty="0" smtClean="0">
                <a:solidFill>
                  <a:srgbClr val="333333"/>
                </a:solidFill>
              </a:rPr>
              <a:t>2</a:t>
            </a:r>
            <a:r>
              <a:rPr lang="en-GB" sz="2600" b="0" dirty="0" smtClean="0">
                <a:solidFill>
                  <a:srgbClr val="333333"/>
                </a:solidFill>
              </a:rPr>
              <a:t>+</a:t>
            </a:r>
            <a:r>
              <a:rPr lang="en-GB" sz="2600" b="0" i="1" dirty="0" smtClean="0">
                <a:solidFill>
                  <a:srgbClr val="333333"/>
                </a:solidFill>
              </a:rPr>
              <a:t>b</a:t>
            </a:r>
            <a:r>
              <a:rPr lang="en-GB" sz="2600" b="0" i="1" baseline="-25000" dirty="0" smtClean="0">
                <a:solidFill>
                  <a:srgbClr val="333333"/>
                </a:solidFill>
              </a:rPr>
              <a:t>rt</a:t>
            </a:r>
            <a:endParaRPr lang="en-GB" sz="2600" b="0" i="1" baseline="-25000" dirty="0">
              <a:solidFill>
                <a:srgbClr val="333333"/>
              </a:solidFill>
            </a:endParaRPr>
          </a:p>
          <a:p>
            <a:pPr>
              <a:spcBef>
                <a:spcPts val="16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600" b="0" baseline="-25000" dirty="0">
              <a:solidFill>
                <a:srgbClr val="3333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D24CC-4B8F-43CE-B0E6-0AEB73AD6BFA}" type="slidenum">
              <a:rPr lang="de-DE" smtClean="0"/>
              <a:pPr/>
              <a:t>46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288872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9625" y="981075"/>
            <a:ext cx="4318000" cy="282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938" y="984250"/>
            <a:ext cx="4318000" cy="282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65150" y="3817938"/>
            <a:ext cx="449263" cy="304800"/>
            <a:chOff x="356" y="2405"/>
            <a:chExt cx="283" cy="192"/>
          </a:xfrm>
        </p:grpSpPr>
        <p:sp>
          <p:nvSpPr>
            <p:cNvPr id="29700" name="Text Box 4"/>
            <p:cNvSpPr txBox="1">
              <a:spLocks noChangeArrowheads="1"/>
            </p:cNvSpPr>
            <p:nvPr/>
          </p:nvSpPr>
          <p:spPr bwMode="auto">
            <a:xfrm>
              <a:off x="377" y="2405"/>
              <a:ext cx="206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0">
                  <a:solidFill>
                    <a:srgbClr val="333333"/>
                  </a:solidFill>
                </a:rPr>
                <a:t>rt</a:t>
              </a:r>
            </a:p>
          </p:txBody>
        </p:sp>
        <p:sp>
          <p:nvSpPr>
            <p:cNvPr id="29701" name="Line 5"/>
            <p:cNvSpPr>
              <a:spLocks noChangeShapeType="1"/>
            </p:cNvSpPr>
            <p:nvPr/>
          </p:nvSpPr>
          <p:spPr bwMode="auto">
            <a:xfrm>
              <a:off x="356" y="2427"/>
              <a:ext cx="284" cy="1"/>
            </a:xfrm>
            <a:prstGeom prst="line">
              <a:avLst/>
            </a:prstGeom>
            <a:noFill/>
            <a:ln w="25560">
              <a:solidFill>
                <a:srgbClr val="333333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3132138"/>
            <a:ext cx="347663" cy="536575"/>
            <a:chOff x="0" y="1973"/>
            <a:chExt cx="219" cy="338"/>
          </a:xfrm>
        </p:grpSpPr>
        <p:sp>
          <p:nvSpPr>
            <p:cNvPr id="29703" name="Text Box 7"/>
            <p:cNvSpPr txBox="1">
              <a:spLocks noChangeArrowheads="1"/>
            </p:cNvSpPr>
            <p:nvPr/>
          </p:nvSpPr>
          <p:spPr bwMode="auto">
            <a:xfrm rot="16200000">
              <a:off x="-70" y="2049"/>
              <a:ext cx="333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0">
                  <a:solidFill>
                    <a:srgbClr val="333333"/>
                  </a:solidFill>
                </a:rPr>
                <a:t>m/z</a:t>
              </a:r>
            </a:p>
          </p:txBody>
        </p:sp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V="1">
              <a:off x="220" y="1972"/>
              <a:ext cx="1" cy="286"/>
            </a:xfrm>
            <a:prstGeom prst="line">
              <a:avLst/>
            </a:prstGeom>
            <a:noFill/>
            <a:ln w="25560">
              <a:solidFill>
                <a:srgbClr val="333333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8359775" y="1062038"/>
            <a:ext cx="3968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i="1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</a:t>
            </a:r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4168775" y="1062038"/>
            <a:ext cx="34448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i="1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214313" y="4175125"/>
            <a:ext cx="2789237" cy="1663700"/>
            <a:chOff x="135" y="2630"/>
            <a:chExt cx="1757" cy="1048"/>
          </a:xfrm>
        </p:grpSpPr>
        <p:sp>
          <p:nvSpPr>
            <p:cNvPr id="29710" name="Rectangle 14"/>
            <p:cNvSpPr>
              <a:spLocks noChangeArrowheads="1"/>
            </p:cNvSpPr>
            <p:nvPr/>
          </p:nvSpPr>
          <p:spPr bwMode="auto">
            <a:xfrm>
              <a:off x="135" y="2630"/>
              <a:ext cx="1758" cy="1049"/>
            </a:xfrm>
            <a:prstGeom prst="rect">
              <a:avLst/>
            </a:prstGeom>
            <a:noFill/>
            <a:ln w="25560">
              <a:solidFill>
                <a:srgbClr val="3333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1" name="Line 15"/>
            <p:cNvSpPr>
              <a:spLocks noChangeShapeType="1"/>
            </p:cNvSpPr>
            <p:nvPr/>
          </p:nvSpPr>
          <p:spPr bwMode="auto">
            <a:xfrm>
              <a:off x="424" y="2630"/>
              <a:ext cx="1" cy="1049"/>
            </a:xfrm>
            <a:prstGeom prst="line">
              <a:avLst/>
            </a:prstGeom>
            <a:noFill/>
            <a:ln w="25560">
              <a:solidFill>
                <a:srgbClr val="333333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712" name="Line 16"/>
            <p:cNvSpPr>
              <a:spLocks noChangeShapeType="1"/>
            </p:cNvSpPr>
            <p:nvPr/>
          </p:nvSpPr>
          <p:spPr bwMode="auto">
            <a:xfrm>
              <a:off x="713" y="2630"/>
              <a:ext cx="1" cy="1049"/>
            </a:xfrm>
            <a:prstGeom prst="line">
              <a:avLst/>
            </a:prstGeom>
            <a:noFill/>
            <a:ln w="25560">
              <a:solidFill>
                <a:srgbClr val="333333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713" name="Line 17"/>
            <p:cNvSpPr>
              <a:spLocks noChangeShapeType="1"/>
            </p:cNvSpPr>
            <p:nvPr/>
          </p:nvSpPr>
          <p:spPr bwMode="auto">
            <a:xfrm>
              <a:off x="1001" y="2630"/>
              <a:ext cx="1" cy="1049"/>
            </a:xfrm>
            <a:prstGeom prst="line">
              <a:avLst/>
            </a:prstGeom>
            <a:noFill/>
            <a:ln w="25560">
              <a:solidFill>
                <a:srgbClr val="333333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714" name="Line 18"/>
            <p:cNvSpPr>
              <a:spLocks noChangeShapeType="1"/>
            </p:cNvSpPr>
            <p:nvPr/>
          </p:nvSpPr>
          <p:spPr bwMode="auto">
            <a:xfrm>
              <a:off x="1290" y="2630"/>
              <a:ext cx="1" cy="1049"/>
            </a:xfrm>
            <a:prstGeom prst="line">
              <a:avLst/>
            </a:prstGeom>
            <a:noFill/>
            <a:ln w="25560">
              <a:solidFill>
                <a:srgbClr val="333333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715" name="Line 19"/>
            <p:cNvSpPr>
              <a:spLocks noChangeShapeType="1"/>
            </p:cNvSpPr>
            <p:nvPr/>
          </p:nvSpPr>
          <p:spPr bwMode="auto">
            <a:xfrm>
              <a:off x="1578" y="2630"/>
              <a:ext cx="1" cy="1049"/>
            </a:xfrm>
            <a:prstGeom prst="line">
              <a:avLst/>
            </a:prstGeom>
            <a:noFill/>
            <a:ln w="25560">
              <a:solidFill>
                <a:srgbClr val="333333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716" name="Line 20"/>
            <p:cNvSpPr>
              <a:spLocks noChangeShapeType="1"/>
            </p:cNvSpPr>
            <p:nvPr/>
          </p:nvSpPr>
          <p:spPr bwMode="auto">
            <a:xfrm>
              <a:off x="135" y="2800"/>
              <a:ext cx="1758" cy="1"/>
            </a:xfrm>
            <a:prstGeom prst="line">
              <a:avLst/>
            </a:prstGeom>
            <a:noFill/>
            <a:ln w="25560">
              <a:solidFill>
                <a:srgbClr val="333333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717" name="Line 21"/>
            <p:cNvSpPr>
              <a:spLocks noChangeShapeType="1"/>
            </p:cNvSpPr>
            <p:nvPr/>
          </p:nvSpPr>
          <p:spPr bwMode="auto">
            <a:xfrm>
              <a:off x="135" y="2947"/>
              <a:ext cx="1758" cy="1"/>
            </a:xfrm>
            <a:prstGeom prst="line">
              <a:avLst/>
            </a:prstGeom>
            <a:noFill/>
            <a:ln w="25560">
              <a:solidFill>
                <a:srgbClr val="333333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718" name="Line 22"/>
            <p:cNvSpPr>
              <a:spLocks noChangeShapeType="1"/>
            </p:cNvSpPr>
            <p:nvPr/>
          </p:nvSpPr>
          <p:spPr bwMode="auto">
            <a:xfrm>
              <a:off x="135" y="3093"/>
              <a:ext cx="1758" cy="1"/>
            </a:xfrm>
            <a:prstGeom prst="line">
              <a:avLst/>
            </a:prstGeom>
            <a:noFill/>
            <a:ln w="25560">
              <a:solidFill>
                <a:srgbClr val="333333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719" name="Line 23"/>
            <p:cNvSpPr>
              <a:spLocks noChangeShapeType="1"/>
            </p:cNvSpPr>
            <p:nvPr/>
          </p:nvSpPr>
          <p:spPr bwMode="auto">
            <a:xfrm>
              <a:off x="135" y="3239"/>
              <a:ext cx="1758" cy="1"/>
            </a:xfrm>
            <a:prstGeom prst="line">
              <a:avLst/>
            </a:prstGeom>
            <a:noFill/>
            <a:ln w="25560">
              <a:solidFill>
                <a:srgbClr val="333333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720" name="Line 24"/>
            <p:cNvSpPr>
              <a:spLocks noChangeShapeType="1"/>
            </p:cNvSpPr>
            <p:nvPr/>
          </p:nvSpPr>
          <p:spPr bwMode="auto">
            <a:xfrm>
              <a:off x="135" y="3385"/>
              <a:ext cx="1758" cy="1"/>
            </a:xfrm>
            <a:prstGeom prst="line">
              <a:avLst/>
            </a:prstGeom>
            <a:noFill/>
            <a:ln w="25560">
              <a:solidFill>
                <a:srgbClr val="333333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721" name="Line 25"/>
            <p:cNvSpPr>
              <a:spLocks noChangeShapeType="1"/>
            </p:cNvSpPr>
            <p:nvPr/>
          </p:nvSpPr>
          <p:spPr bwMode="auto">
            <a:xfrm>
              <a:off x="135" y="3533"/>
              <a:ext cx="1758" cy="1"/>
            </a:xfrm>
            <a:prstGeom prst="line">
              <a:avLst/>
            </a:prstGeom>
            <a:noFill/>
            <a:ln w="25560">
              <a:solidFill>
                <a:srgbClr val="333333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722" name="Oval 26"/>
          <p:cNvSpPr>
            <a:spLocks noChangeArrowheads="1"/>
          </p:cNvSpPr>
          <p:nvPr/>
        </p:nvSpPr>
        <p:spPr bwMode="auto">
          <a:xfrm flipH="1">
            <a:off x="1847850" y="5221288"/>
            <a:ext cx="71438" cy="74612"/>
          </a:xfrm>
          <a:prstGeom prst="ellipse">
            <a:avLst/>
          </a:prstGeom>
          <a:solidFill>
            <a:srgbClr val="FF0000"/>
          </a:solidFill>
          <a:ln w="9360">
            <a:solidFill>
              <a:srgbClr val="3333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3" name="Text Box 27"/>
          <p:cNvSpPr txBox="1">
            <a:spLocks noChangeArrowheads="1"/>
          </p:cNvSpPr>
          <p:nvPr/>
        </p:nvSpPr>
        <p:spPr bwMode="auto">
          <a:xfrm>
            <a:off x="1186356" y="5721350"/>
            <a:ext cx="542433" cy="4946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600" b="0" i="1" dirty="0">
                <a:solidFill>
                  <a:srgbClr val="333333"/>
                </a:solidFill>
              </a:rPr>
              <a:t>a</a:t>
            </a:r>
            <a:r>
              <a:rPr lang="en-GB" sz="2600" b="0" i="1" baseline="-25000" dirty="0">
                <a:solidFill>
                  <a:srgbClr val="333333"/>
                </a:solidFill>
              </a:rPr>
              <a:t>rt</a:t>
            </a:r>
          </a:p>
        </p:txBody>
      </p:sp>
      <p:sp>
        <p:nvSpPr>
          <p:cNvPr id="29724" name="Text Box 28"/>
          <p:cNvSpPr txBox="1">
            <a:spLocks noChangeArrowheads="1"/>
          </p:cNvSpPr>
          <p:nvPr/>
        </p:nvSpPr>
        <p:spPr bwMode="auto">
          <a:xfrm>
            <a:off x="3137284" y="4783138"/>
            <a:ext cx="553654" cy="4946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600" b="0" i="1" dirty="0" err="1">
                <a:solidFill>
                  <a:srgbClr val="333333"/>
                </a:solidFill>
              </a:rPr>
              <a:t>b</a:t>
            </a:r>
            <a:r>
              <a:rPr lang="en-GB" sz="2600" b="0" i="1" baseline="-25000" dirty="0" err="1">
                <a:solidFill>
                  <a:srgbClr val="333333"/>
                </a:solidFill>
              </a:rPr>
              <a:t>rt</a:t>
            </a:r>
            <a:endParaRPr lang="en-GB" sz="2600" b="0" i="1" baseline="-25000" dirty="0">
              <a:solidFill>
                <a:srgbClr val="333333"/>
              </a:solidFill>
            </a:endParaRPr>
          </a:p>
        </p:txBody>
      </p:sp>
      <p:sp>
        <p:nvSpPr>
          <p:cNvPr id="29725" name="Oval 29"/>
          <p:cNvSpPr>
            <a:spLocks noChangeArrowheads="1"/>
          </p:cNvSpPr>
          <p:nvPr/>
        </p:nvSpPr>
        <p:spPr bwMode="auto">
          <a:xfrm flipH="1">
            <a:off x="1352550" y="4994275"/>
            <a:ext cx="71438" cy="74613"/>
          </a:xfrm>
          <a:prstGeom prst="ellipse">
            <a:avLst/>
          </a:prstGeom>
          <a:solidFill>
            <a:srgbClr val="FF0000"/>
          </a:solidFill>
          <a:ln w="9360">
            <a:solidFill>
              <a:srgbClr val="3333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6" name="Oval 30"/>
          <p:cNvSpPr>
            <a:spLocks noChangeArrowheads="1"/>
          </p:cNvSpPr>
          <p:nvPr/>
        </p:nvSpPr>
        <p:spPr bwMode="auto">
          <a:xfrm flipH="1">
            <a:off x="1393825" y="4983163"/>
            <a:ext cx="71438" cy="74612"/>
          </a:xfrm>
          <a:prstGeom prst="ellipse">
            <a:avLst/>
          </a:prstGeom>
          <a:solidFill>
            <a:srgbClr val="FF0000"/>
          </a:solidFill>
          <a:ln w="9360">
            <a:solidFill>
              <a:srgbClr val="3333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7" name="Oval 31"/>
          <p:cNvSpPr>
            <a:spLocks noChangeArrowheads="1"/>
          </p:cNvSpPr>
          <p:nvPr/>
        </p:nvSpPr>
        <p:spPr bwMode="auto">
          <a:xfrm>
            <a:off x="5246688" y="2881313"/>
            <a:ext cx="269875" cy="161925"/>
          </a:xfrm>
          <a:prstGeom prst="ellipse">
            <a:avLst/>
          </a:prstGeom>
          <a:noFill/>
          <a:ln w="25560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8" name="Text Box 32"/>
          <p:cNvSpPr txBox="1">
            <a:spLocks noChangeArrowheads="1"/>
          </p:cNvSpPr>
          <p:nvPr/>
        </p:nvSpPr>
        <p:spPr bwMode="auto">
          <a:xfrm>
            <a:off x="5435600" y="2952750"/>
            <a:ext cx="487363" cy="40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>
                <a:solidFill>
                  <a:srgbClr val="333333"/>
                </a:solidFill>
              </a:rPr>
              <a:t>m</a:t>
            </a:r>
            <a:r>
              <a:rPr lang="en-GB" sz="1800" b="0" baseline="-25000">
                <a:solidFill>
                  <a:srgbClr val="333333"/>
                </a:solidFill>
              </a:rPr>
              <a:t>2</a:t>
            </a:r>
          </a:p>
        </p:txBody>
      </p:sp>
      <p:sp>
        <p:nvSpPr>
          <p:cNvPr id="29729" name="Text Box 33"/>
          <p:cNvSpPr txBox="1">
            <a:spLocks noChangeArrowheads="1"/>
          </p:cNvSpPr>
          <p:nvPr/>
        </p:nvSpPr>
        <p:spPr bwMode="auto">
          <a:xfrm>
            <a:off x="4984750" y="2135188"/>
            <a:ext cx="487363" cy="40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>
                <a:solidFill>
                  <a:srgbClr val="333333"/>
                </a:solidFill>
              </a:rPr>
              <a:t>m</a:t>
            </a:r>
            <a:r>
              <a:rPr lang="en-GB" sz="1800" b="0" baseline="-25000">
                <a:solidFill>
                  <a:srgbClr val="333333"/>
                </a:solidFill>
              </a:rPr>
              <a:t>1</a:t>
            </a:r>
          </a:p>
        </p:txBody>
      </p:sp>
      <p:sp>
        <p:nvSpPr>
          <p:cNvPr id="29730" name="Oval 34"/>
          <p:cNvSpPr>
            <a:spLocks noChangeArrowheads="1"/>
          </p:cNvSpPr>
          <p:nvPr/>
        </p:nvSpPr>
        <p:spPr bwMode="auto">
          <a:xfrm>
            <a:off x="3086100" y="2906713"/>
            <a:ext cx="269875" cy="161925"/>
          </a:xfrm>
          <a:prstGeom prst="ellipse">
            <a:avLst/>
          </a:prstGeom>
          <a:noFill/>
          <a:ln w="25560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31" name="Text Box 35"/>
          <p:cNvSpPr txBox="1">
            <a:spLocks noChangeArrowheads="1"/>
          </p:cNvSpPr>
          <p:nvPr/>
        </p:nvSpPr>
        <p:spPr bwMode="auto">
          <a:xfrm>
            <a:off x="844550" y="2143125"/>
            <a:ext cx="384175" cy="40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>
                <a:solidFill>
                  <a:srgbClr val="333333"/>
                </a:solidFill>
              </a:rPr>
              <a:t>s</a:t>
            </a:r>
            <a:r>
              <a:rPr lang="en-GB" sz="1800" b="0" baseline="-25000">
                <a:solidFill>
                  <a:srgbClr val="333333"/>
                </a:solidFill>
              </a:rPr>
              <a:t>1</a:t>
            </a:r>
          </a:p>
        </p:txBody>
      </p:sp>
      <p:sp>
        <p:nvSpPr>
          <p:cNvPr id="29732" name="Text Box 36"/>
          <p:cNvSpPr txBox="1">
            <a:spLocks noChangeArrowheads="1"/>
          </p:cNvSpPr>
          <p:nvPr/>
        </p:nvSpPr>
        <p:spPr bwMode="auto">
          <a:xfrm>
            <a:off x="2740025" y="2855913"/>
            <a:ext cx="384175" cy="40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>
                <a:solidFill>
                  <a:srgbClr val="333333"/>
                </a:solidFill>
              </a:rPr>
              <a:t>s</a:t>
            </a:r>
            <a:r>
              <a:rPr lang="en-GB" sz="1800" b="0" baseline="-25000">
                <a:solidFill>
                  <a:srgbClr val="333333"/>
                </a:solidFill>
              </a:rPr>
              <a:t>2</a:t>
            </a:r>
          </a:p>
        </p:txBody>
      </p:sp>
      <p:sp>
        <p:nvSpPr>
          <p:cNvPr id="29733" name="Oval 37"/>
          <p:cNvSpPr>
            <a:spLocks noChangeArrowheads="1"/>
          </p:cNvSpPr>
          <p:nvPr/>
        </p:nvSpPr>
        <p:spPr bwMode="auto">
          <a:xfrm>
            <a:off x="881063" y="2457450"/>
            <a:ext cx="269875" cy="161925"/>
          </a:xfrm>
          <a:prstGeom prst="ellipse">
            <a:avLst/>
          </a:prstGeom>
          <a:noFill/>
          <a:ln w="25560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34" name="Oval 38"/>
          <p:cNvSpPr>
            <a:spLocks noChangeArrowheads="1"/>
          </p:cNvSpPr>
          <p:nvPr/>
        </p:nvSpPr>
        <p:spPr bwMode="auto">
          <a:xfrm>
            <a:off x="5111750" y="2474913"/>
            <a:ext cx="269875" cy="161925"/>
          </a:xfrm>
          <a:prstGeom prst="ellipse">
            <a:avLst/>
          </a:prstGeom>
          <a:noFill/>
          <a:ln w="25560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35" name="Line 39"/>
          <p:cNvSpPr>
            <a:spLocks noChangeShapeType="1"/>
          </p:cNvSpPr>
          <p:nvPr/>
        </p:nvSpPr>
        <p:spPr bwMode="auto">
          <a:xfrm>
            <a:off x="1196975" y="2547938"/>
            <a:ext cx="3870325" cy="1587"/>
          </a:xfrm>
          <a:prstGeom prst="line">
            <a:avLst/>
          </a:prstGeom>
          <a:noFill/>
          <a:ln w="25560">
            <a:solidFill>
              <a:srgbClr val="333333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36" name="Line 40"/>
          <p:cNvSpPr>
            <a:spLocks noChangeShapeType="1"/>
          </p:cNvSpPr>
          <p:nvPr/>
        </p:nvSpPr>
        <p:spPr bwMode="auto">
          <a:xfrm flipV="1">
            <a:off x="3402013" y="2905125"/>
            <a:ext cx="1844675" cy="93663"/>
          </a:xfrm>
          <a:prstGeom prst="line">
            <a:avLst/>
          </a:prstGeom>
          <a:noFill/>
          <a:ln w="25560">
            <a:solidFill>
              <a:srgbClr val="333333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" name="Titel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Pose Clustering</a:t>
            </a:r>
            <a:endParaRPr lang="en-US" dirty="0"/>
          </a:p>
        </p:txBody>
      </p:sp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5144952" y="4175125"/>
            <a:ext cx="2078175" cy="1571842"/>
          </a:xfrm>
          <a:prstGeom prst="rect">
            <a:avLst/>
          </a:prstGeom>
          <a:noFill/>
          <a:ln w="25560">
            <a:solidFill>
              <a:schemeClr val="bg1"/>
            </a:solidFill>
            <a:prstDash val="sysDot"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spcBef>
                <a:spcPts val="16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600" b="0" i="1" dirty="0" smtClean="0">
                <a:solidFill>
                  <a:srgbClr val="333333"/>
                </a:solidFill>
              </a:rPr>
              <a:t>m</a:t>
            </a:r>
            <a:r>
              <a:rPr lang="en-GB" sz="2600" b="0" baseline="-25000" dirty="0" smtClean="0">
                <a:solidFill>
                  <a:srgbClr val="333333"/>
                </a:solidFill>
              </a:rPr>
              <a:t>1 </a:t>
            </a:r>
            <a:r>
              <a:rPr lang="en-GB" sz="2600" b="0" dirty="0" smtClean="0">
                <a:solidFill>
                  <a:srgbClr val="333333"/>
                </a:solidFill>
              </a:rPr>
              <a:t>= </a:t>
            </a:r>
            <a:r>
              <a:rPr lang="en-GB" sz="2600" b="0" i="1" dirty="0" smtClean="0">
                <a:solidFill>
                  <a:srgbClr val="333333"/>
                </a:solidFill>
              </a:rPr>
              <a:t>a</a:t>
            </a:r>
            <a:r>
              <a:rPr lang="en-GB" sz="2600" b="0" i="1" baseline="-25000" dirty="0" smtClean="0">
                <a:solidFill>
                  <a:srgbClr val="333333"/>
                </a:solidFill>
              </a:rPr>
              <a:t>rt</a:t>
            </a:r>
            <a:r>
              <a:rPr lang="en-GB" sz="2600" b="0" i="1" dirty="0" smtClean="0">
                <a:solidFill>
                  <a:srgbClr val="333333"/>
                </a:solidFill>
              </a:rPr>
              <a:t>s</a:t>
            </a:r>
            <a:r>
              <a:rPr lang="en-GB" sz="2600" b="0" baseline="-25000" dirty="0" smtClean="0">
                <a:solidFill>
                  <a:srgbClr val="333333"/>
                </a:solidFill>
              </a:rPr>
              <a:t>1</a:t>
            </a:r>
            <a:r>
              <a:rPr lang="en-GB" sz="2600" b="0" dirty="0" smtClean="0">
                <a:solidFill>
                  <a:srgbClr val="333333"/>
                </a:solidFill>
              </a:rPr>
              <a:t>+</a:t>
            </a:r>
            <a:r>
              <a:rPr lang="en-GB" sz="2600" b="0" i="1" dirty="0" smtClean="0">
                <a:solidFill>
                  <a:srgbClr val="333333"/>
                </a:solidFill>
              </a:rPr>
              <a:t>b</a:t>
            </a:r>
            <a:r>
              <a:rPr lang="en-GB" sz="2600" b="0" i="1" baseline="-25000" dirty="0" smtClean="0">
                <a:solidFill>
                  <a:srgbClr val="333333"/>
                </a:solidFill>
              </a:rPr>
              <a:t>rt</a:t>
            </a:r>
            <a:endParaRPr lang="en-GB" sz="2600" b="0" i="1" baseline="-25000" dirty="0">
              <a:solidFill>
                <a:srgbClr val="333333"/>
              </a:solidFill>
            </a:endParaRPr>
          </a:p>
          <a:p>
            <a:pPr>
              <a:spcBef>
                <a:spcPts val="16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600" b="0" i="1" dirty="0" smtClean="0">
                <a:solidFill>
                  <a:srgbClr val="333333"/>
                </a:solidFill>
              </a:rPr>
              <a:t>m</a:t>
            </a:r>
            <a:r>
              <a:rPr lang="en-GB" sz="2600" b="0" baseline="-25000" dirty="0" smtClean="0">
                <a:solidFill>
                  <a:srgbClr val="333333"/>
                </a:solidFill>
              </a:rPr>
              <a:t>2 </a:t>
            </a:r>
            <a:r>
              <a:rPr lang="en-GB" sz="2600" b="0" dirty="0" smtClean="0">
                <a:solidFill>
                  <a:srgbClr val="333333"/>
                </a:solidFill>
              </a:rPr>
              <a:t>= </a:t>
            </a:r>
            <a:r>
              <a:rPr lang="en-GB" sz="2600" b="0" i="1" dirty="0" smtClean="0">
                <a:solidFill>
                  <a:srgbClr val="333333"/>
                </a:solidFill>
              </a:rPr>
              <a:t>a</a:t>
            </a:r>
            <a:r>
              <a:rPr lang="en-GB" sz="2600" b="0" i="1" baseline="-25000" dirty="0" smtClean="0">
                <a:solidFill>
                  <a:srgbClr val="333333"/>
                </a:solidFill>
              </a:rPr>
              <a:t>rt</a:t>
            </a:r>
            <a:r>
              <a:rPr lang="en-GB" sz="2600" b="0" i="1" dirty="0" smtClean="0">
                <a:solidFill>
                  <a:srgbClr val="333333"/>
                </a:solidFill>
              </a:rPr>
              <a:t>s</a:t>
            </a:r>
            <a:r>
              <a:rPr lang="en-GB" sz="2600" b="0" baseline="-25000" dirty="0" smtClean="0">
                <a:solidFill>
                  <a:srgbClr val="333333"/>
                </a:solidFill>
              </a:rPr>
              <a:t>2</a:t>
            </a:r>
            <a:r>
              <a:rPr lang="en-GB" sz="2600" b="0" dirty="0" smtClean="0">
                <a:solidFill>
                  <a:srgbClr val="333333"/>
                </a:solidFill>
              </a:rPr>
              <a:t>+</a:t>
            </a:r>
            <a:r>
              <a:rPr lang="en-GB" sz="2600" b="0" i="1" dirty="0" smtClean="0">
                <a:solidFill>
                  <a:srgbClr val="333333"/>
                </a:solidFill>
              </a:rPr>
              <a:t>b</a:t>
            </a:r>
            <a:r>
              <a:rPr lang="en-GB" sz="2600" b="0" i="1" baseline="-25000" dirty="0" smtClean="0">
                <a:solidFill>
                  <a:srgbClr val="333333"/>
                </a:solidFill>
              </a:rPr>
              <a:t>rt</a:t>
            </a:r>
            <a:endParaRPr lang="en-GB" sz="2600" b="0" i="1" baseline="-25000" dirty="0">
              <a:solidFill>
                <a:srgbClr val="333333"/>
              </a:solidFill>
            </a:endParaRPr>
          </a:p>
          <a:p>
            <a:pPr>
              <a:spcBef>
                <a:spcPts val="16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600" b="0" baseline="-25000" dirty="0">
              <a:solidFill>
                <a:srgbClr val="3333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D24CC-4B8F-43CE-B0E6-0AEB73AD6BFA}" type="slidenum">
              <a:rPr lang="de-DE" smtClean="0"/>
              <a:pPr/>
              <a:t>47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440874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9625" y="981075"/>
            <a:ext cx="4318000" cy="282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938" y="984250"/>
            <a:ext cx="4318000" cy="282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6073775" y="3062288"/>
            <a:ext cx="487363" cy="40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>
                <a:solidFill>
                  <a:srgbClr val="333333"/>
                </a:solidFill>
              </a:rPr>
              <a:t>m</a:t>
            </a:r>
            <a:r>
              <a:rPr lang="en-GB" sz="1800" b="0" baseline="-25000">
                <a:solidFill>
                  <a:srgbClr val="333333"/>
                </a:solidFill>
              </a:rPr>
              <a:t>2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8359775" y="1062038"/>
            <a:ext cx="3968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i="1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4168775" y="1062038"/>
            <a:ext cx="34448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i="1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14313" y="4175125"/>
            <a:ext cx="2789237" cy="1663700"/>
            <a:chOff x="135" y="2630"/>
            <a:chExt cx="1757" cy="10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>
              <a:off x="135" y="2630"/>
              <a:ext cx="1758" cy="1049"/>
            </a:xfrm>
            <a:prstGeom prst="rect">
              <a:avLst/>
            </a:prstGeom>
            <a:noFill/>
            <a:ln w="25560">
              <a:solidFill>
                <a:srgbClr val="3333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0" name="Line 10"/>
            <p:cNvSpPr>
              <a:spLocks noChangeShapeType="1"/>
            </p:cNvSpPr>
            <p:nvPr/>
          </p:nvSpPr>
          <p:spPr bwMode="auto">
            <a:xfrm>
              <a:off x="424" y="2630"/>
              <a:ext cx="1" cy="1049"/>
            </a:xfrm>
            <a:prstGeom prst="line">
              <a:avLst/>
            </a:prstGeom>
            <a:noFill/>
            <a:ln w="25560">
              <a:solidFill>
                <a:srgbClr val="333333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31" name="Line 11"/>
            <p:cNvSpPr>
              <a:spLocks noChangeShapeType="1"/>
            </p:cNvSpPr>
            <p:nvPr/>
          </p:nvSpPr>
          <p:spPr bwMode="auto">
            <a:xfrm>
              <a:off x="713" y="2630"/>
              <a:ext cx="1" cy="1049"/>
            </a:xfrm>
            <a:prstGeom prst="line">
              <a:avLst/>
            </a:prstGeom>
            <a:noFill/>
            <a:ln w="25560">
              <a:solidFill>
                <a:srgbClr val="333333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32" name="Line 12"/>
            <p:cNvSpPr>
              <a:spLocks noChangeShapeType="1"/>
            </p:cNvSpPr>
            <p:nvPr/>
          </p:nvSpPr>
          <p:spPr bwMode="auto">
            <a:xfrm>
              <a:off x="1001" y="2630"/>
              <a:ext cx="1" cy="1049"/>
            </a:xfrm>
            <a:prstGeom prst="line">
              <a:avLst/>
            </a:prstGeom>
            <a:noFill/>
            <a:ln w="25560">
              <a:solidFill>
                <a:srgbClr val="333333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>
              <a:off x="1290" y="2630"/>
              <a:ext cx="1" cy="1049"/>
            </a:xfrm>
            <a:prstGeom prst="line">
              <a:avLst/>
            </a:prstGeom>
            <a:noFill/>
            <a:ln w="25560">
              <a:solidFill>
                <a:srgbClr val="333333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Line 14"/>
            <p:cNvSpPr>
              <a:spLocks noChangeShapeType="1"/>
            </p:cNvSpPr>
            <p:nvPr/>
          </p:nvSpPr>
          <p:spPr bwMode="auto">
            <a:xfrm>
              <a:off x="1578" y="2630"/>
              <a:ext cx="1" cy="1049"/>
            </a:xfrm>
            <a:prstGeom prst="line">
              <a:avLst/>
            </a:prstGeom>
            <a:noFill/>
            <a:ln w="25560">
              <a:solidFill>
                <a:srgbClr val="333333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35" name="Line 15"/>
            <p:cNvSpPr>
              <a:spLocks noChangeShapeType="1"/>
            </p:cNvSpPr>
            <p:nvPr/>
          </p:nvSpPr>
          <p:spPr bwMode="auto">
            <a:xfrm>
              <a:off x="135" y="2800"/>
              <a:ext cx="1758" cy="1"/>
            </a:xfrm>
            <a:prstGeom prst="line">
              <a:avLst/>
            </a:prstGeom>
            <a:noFill/>
            <a:ln w="25560">
              <a:solidFill>
                <a:srgbClr val="333333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36" name="Line 16"/>
            <p:cNvSpPr>
              <a:spLocks noChangeShapeType="1"/>
            </p:cNvSpPr>
            <p:nvPr/>
          </p:nvSpPr>
          <p:spPr bwMode="auto">
            <a:xfrm>
              <a:off x="135" y="2947"/>
              <a:ext cx="1758" cy="1"/>
            </a:xfrm>
            <a:prstGeom prst="line">
              <a:avLst/>
            </a:prstGeom>
            <a:noFill/>
            <a:ln w="25560">
              <a:solidFill>
                <a:srgbClr val="333333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37" name="Line 17"/>
            <p:cNvSpPr>
              <a:spLocks noChangeShapeType="1"/>
            </p:cNvSpPr>
            <p:nvPr/>
          </p:nvSpPr>
          <p:spPr bwMode="auto">
            <a:xfrm>
              <a:off x="135" y="3093"/>
              <a:ext cx="1758" cy="1"/>
            </a:xfrm>
            <a:prstGeom prst="line">
              <a:avLst/>
            </a:prstGeom>
            <a:noFill/>
            <a:ln w="25560">
              <a:solidFill>
                <a:srgbClr val="333333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38" name="Line 18"/>
            <p:cNvSpPr>
              <a:spLocks noChangeShapeType="1"/>
            </p:cNvSpPr>
            <p:nvPr/>
          </p:nvSpPr>
          <p:spPr bwMode="auto">
            <a:xfrm>
              <a:off x="135" y="3239"/>
              <a:ext cx="1758" cy="1"/>
            </a:xfrm>
            <a:prstGeom prst="line">
              <a:avLst/>
            </a:prstGeom>
            <a:noFill/>
            <a:ln w="25560">
              <a:solidFill>
                <a:srgbClr val="333333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39" name="Line 19"/>
            <p:cNvSpPr>
              <a:spLocks noChangeShapeType="1"/>
            </p:cNvSpPr>
            <p:nvPr/>
          </p:nvSpPr>
          <p:spPr bwMode="auto">
            <a:xfrm>
              <a:off x="135" y="3385"/>
              <a:ext cx="1758" cy="1"/>
            </a:xfrm>
            <a:prstGeom prst="line">
              <a:avLst/>
            </a:prstGeom>
            <a:noFill/>
            <a:ln w="25560">
              <a:solidFill>
                <a:srgbClr val="333333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40" name="Line 20"/>
            <p:cNvSpPr>
              <a:spLocks noChangeShapeType="1"/>
            </p:cNvSpPr>
            <p:nvPr/>
          </p:nvSpPr>
          <p:spPr bwMode="auto">
            <a:xfrm>
              <a:off x="135" y="3533"/>
              <a:ext cx="1758" cy="1"/>
            </a:xfrm>
            <a:prstGeom prst="line">
              <a:avLst/>
            </a:prstGeom>
            <a:noFill/>
            <a:ln w="25560">
              <a:solidFill>
                <a:srgbClr val="333333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41" name="Oval 21"/>
          <p:cNvSpPr>
            <a:spLocks noChangeArrowheads="1"/>
          </p:cNvSpPr>
          <p:nvPr/>
        </p:nvSpPr>
        <p:spPr bwMode="auto">
          <a:xfrm flipH="1">
            <a:off x="1847850" y="5221288"/>
            <a:ext cx="71438" cy="74612"/>
          </a:xfrm>
          <a:prstGeom prst="ellipse">
            <a:avLst/>
          </a:prstGeom>
          <a:solidFill>
            <a:srgbClr val="FF0000"/>
          </a:solidFill>
          <a:ln w="9360">
            <a:solidFill>
              <a:srgbClr val="3333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2" name="Text Box 22"/>
          <p:cNvSpPr txBox="1">
            <a:spLocks noChangeArrowheads="1"/>
          </p:cNvSpPr>
          <p:nvPr/>
        </p:nvSpPr>
        <p:spPr bwMode="auto">
          <a:xfrm>
            <a:off x="1146175" y="5721350"/>
            <a:ext cx="582613" cy="544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600" b="0">
                <a:solidFill>
                  <a:srgbClr val="333333"/>
                </a:solidFill>
              </a:rPr>
              <a:t>a</a:t>
            </a:r>
            <a:r>
              <a:rPr lang="en-GB" sz="2600" b="0" baseline="-25000">
                <a:solidFill>
                  <a:srgbClr val="333333"/>
                </a:solidFill>
              </a:rPr>
              <a:t>rt</a:t>
            </a:r>
          </a:p>
        </p:txBody>
      </p:sp>
      <p:sp>
        <p:nvSpPr>
          <p:cNvPr id="30743" name="Text Box 23"/>
          <p:cNvSpPr txBox="1">
            <a:spLocks noChangeArrowheads="1"/>
          </p:cNvSpPr>
          <p:nvPr/>
        </p:nvSpPr>
        <p:spPr bwMode="auto">
          <a:xfrm>
            <a:off x="3097213" y="4783138"/>
            <a:ext cx="593725" cy="544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600" b="0">
                <a:solidFill>
                  <a:srgbClr val="333333"/>
                </a:solidFill>
              </a:rPr>
              <a:t>b</a:t>
            </a:r>
            <a:r>
              <a:rPr lang="en-GB" sz="2600" b="0" baseline="-25000">
                <a:solidFill>
                  <a:srgbClr val="333333"/>
                </a:solidFill>
              </a:rPr>
              <a:t>rt</a:t>
            </a:r>
          </a:p>
        </p:txBody>
      </p:sp>
      <p:sp>
        <p:nvSpPr>
          <p:cNvPr id="30744" name="Oval 24"/>
          <p:cNvSpPr>
            <a:spLocks noChangeArrowheads="1"/>
          </p:cNvSpPr>
          <p:nvPr/>
        </p:nvSpPr>
        <p:spPr bwMode="auto">
          <a:xfrm flipH="1">
            <a:off x="1352550" y="4994275"/>
            <a:ext cx="71438" cy="74613"/>
          </a:xfrm>
          <a:prstGeom prst="ellipse">
            <a:avLst/>
          </a:prstGeom>
          <a:solidFill>
            <a:srgbClr val="FF0000"/>
          </a:solidFill>
          <a:ln w="9360">
            <a:solidFill>
              <a:srgbClr val="3333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5" name="Oval 25"/>
          <p:cNvSpPr>
            <a:spLocks noChangeArrowheads="1"/>
          </p:cNvSpPr>
          <p:nvPr/>
        </p:nvSpPr>
        <p:spPr bwMode="auto">
          <a:xfrm flipH="1">
            <a:off x="1393825" y="4983163"/>
            <a:ext cx="71438" cy="74612"/>
          </a:xfrm>
          <a:prstGeom prst="ellipse">
            <a:avLst/>
          </a:prstGeom>
          <a:solidFill>
            <a:srgbClr val="FF0000"/>
          </a:solidFill>
          <a:ln w="9360">
            <a:solidFill>
              <a:srgbClr val="3333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6" name="Oval 26"/>
          <p:cNvSpPr>
            <a:spLocks noChangeArrowheads="1"/>
          </p:cNvSpPr>
          <p:nvPr/>
        </p:nvSpPr>
        <p:spPr bwMode="auto">
          <a:xfrm>
            <a:off x="6110288" y="2817813"/>
            <a:ext cx="269875" cy="161925"/>
          </a:xfrm>
          <a:prstGeom prst="ellipse">
            <a:avLst/>
          </a:prstGeom>
          <a:noFill/>
          <a:ln w="25560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7" name="Oval 27"/>
          <p:cNvSpPr>
            <a:spLocks noChangeArrowheads="1"/>
          </p:cNvSpPr>
          <p:nvPr/>
        </p:nvSpPr>
        <p:spPr bwMode="auto">
          <a:xfrm>
            <a:off x="1993900" y="2906713"/>
            <a:ext cx="269875" cy="161925"/>
          </a:xfrm>
          <a:prstGeom prst="ellipse">
            <a:avLst/>
          </a:prstGeom>
          <a:noFill/>
          <a:ln w="25560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8" name="Text Box 28"/>
          <p:cNvSpPr txBox="1">
            <a:spLocks noChangeArrowheads="1"/>
          </p:cNvSpPr>
          <p:nvPr/>
        </p:nvSpPr>
        <p:spPr bwMode="auto">
          <a:xfrm>
            <a:off x="1647825" y="2855913"/>
            <a:ext cx="384175" cy="40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>
                <a:solidFill>
                  <a:srgbClr val="333333"/>
                </a:solidFill>
              </a:rPr>
              <a:t>s</a:t>
            </a:r>
            <a:r>
              <a:rPr lang="en-GB" sz="1800" b="0" baseline="-25000">
                <a:solidFill>
                  <a:srgbClr val="333333"/>
                </a:solidFill>
              </a:rPr>
              <a:t>2</a:t>
            </a:r>
          </a:p>
        </p:txBody>
      </p:sp>
      <p:sp>
        <p:nvSpPr>
          <p:cNvPr id="30749" name="Line 29"/>
          <p:cNvSpPr>
            <a:spLocks noChangeShapeType="1"/>
          </p:cNvSpPr>
          <p:nvPr/>
        </p:nvSpPr>
        <p:spPr bwMode="auto">
          <a:xfrm flipV="1">
            <a:off x="2263775" y="2905125"/>
            <a:ext cx="3802063" cy="76200"/>
          </a:xfrm>
          <a:prstGeom prst="line">
            <a:avLst/>
          </a:prstGeom>
          <a:noFill/>
          <a:ln w="25560">
            <a:solidFill>
              <a:srgbClr val="333333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50" name="Text Box 30"/>
          <p:cNvSpPr txBox="1">
            <a:spLocks noChangeArrowheads="1"/>
          </p:cNvSpPr>
          <p:nvPr/>
        </p:nvSpPr>
        <p:spPr bwMode="auto">
          <a:xfrm>
            <a:off x="4984750" y="2128838"/>
            <a:ext cx="487363" cy="40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>
                <a:solidFill>
                  <a:srgbClr val="333333"/>
                </a:solidFill>
              </a:rPr>
              <a:t>m</a:t>
            </a:r>
            <a:r>
              <a:rPr lang="en-GB" sz="1800" b="0" baseline="-25000">
                <a:solidFill>
                  <a:srgbClr val="333333"/>
                </a:solidFill>
              </a:rPr>
              <a:t>1</a:t>
            </a:r>
          </a:p>
        </p:txBody>
      </p:sp>
      <p:sp>
        <p:nvSpPr>
          <p:cNvPr id="30751" name="Text Box 31"/>
          <p:cNvSpPr txBox="1">
            <a:spLocks noChangeArrowheads="1"/>
          </p:cNvSpPr>
          <p:nvPr/>
        </p:nvSpPr>
        <p:spPr bwMode="auto">
          <a:xfrm>
            <a:off x="844550" y="2136775"/>
            <a:ext cx="384175" cy="40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>
                <a:solidFill>
                  <a:srgbClr val="333333"/>
                </a:solidFill>
              </a:rPr>
              <a:t>s</a:t>
            </a:r>
            <a:r>
              <a:rPr lang="en-GB" sz="1800" b="0" baseline="-25000">
                <a:solidFill>
                  <a:srgbClr val="333333"/>
                </a:solidFill>
              </a:rPr>
              <a:t>1</a:t>
            </a:r>
          </a:p>
        </p:txBody>
      </p:sp>
      <p:sp>
        <p:nvSpPr>
          <p:cNvPr id="30752" name="Oval 32"/>
          <p:cNvSpPr>
            <a:spLocks noChangeArrowheads="1"/>
          </p:cNvSpPr>
          <p:nvPr/>
        </p:nvSpPr>
        <p:spPr bwMode="auto">
          <a:xfrm>
            <a:off x="881063" y="2451100"/>
            <a:ext cx="269875" cy="161925"/>
          </a:xfrm>
          <a:prstGeom prst="ellipse">
            <a:avLst/>
          </a:prstGeom>
          <a:noFill/>
          <a:ln w="25560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53" name="Oval 33"/>
          <p:cNvSpPr>
            <a:spLocks noChangeArrowheads="1"/>
          </p:cNvSpPr>
          <p:nvPr/>
        </p:nvSpPr>
        <p:spPr bwMode="auto">
          <a:xfrm>
            <a:off x="5111750" y="2468563"/>
            <a:ext cx="269875" cy="161925"/>
          </a:xfrm>
          <a:prstGeom prst="ellipse">
            <a:avLst/>
          </a:prstGeom>
          <a:noFill/>
          <a:ln w="25560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54" name="Line 34"/>
          <p:cNvSpPr>
            <a:spLocks noChangeShapeType="1"/>
          </p:cNvSpPr>
          <p:nvPr/>
        </p:nvSpPr>
        <p:spPr bwMode="auto">
          <a:xfrm>
            <a:off x="1196975" y="2541588"/>
            <a:ext cx="3870325" cy="1587"/>
          </a:xfrm>
          <a:prstGeom prst="line">
            <a:avLst/>
          </a:prstGeom>
          <a:noFill/>
          <a:ln w="25560">
            <a:solidFill>
              <a:srgbClr val="333333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55" name="Oval 35"/>
          <p:cNvSpPr>
            <a:spLocks noChangeArrowheads="1"/>
          </p:cNvSpPr>
          <p:nvPr/>
        </p:nvSpPr>
        <p:spPr bwMode="auto">
          <a:xfrm flipH="1">
            <a:off x="735013" y="4567238"/>
            <a:ext cx="71437" cy="74612"/>
          </a:xfrm>
          <a:prstGeom prst="ellipse">
            <a:avLst/>
          </a:prstGeom>
          <a:solidFill>
            <a:srgbClr val="FF0000"/>
          </a:solidFill>
          <a:ln w="9360">
            <a:solidFill>
              <a:srgbClr val="3333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565150" y="3817938"/>
            <a:ext cx="449263" cy="304800"/>
            <a:chOff x="356" y="2405"/>
            <a:chExt cx="283" cy="192"/>
          </a:xfrm>
        </p:grpSpPr>
        <p:sp>
          <p:nvSpPr>
            <p:cNvPr id="30757" name="Text Box 37"/>
            <p:cNvSpPr txBox="1">
              <a:spLocks noChangeArrowheads="1"/>
            </p:cNvSpPr>
            <p:nvPr/>
          </p:nvSpPr>
          <p:spPr bwMode="auto">
            <a:xfrm>
              <a:off x="377" y="2405"/>
              <a:ext cx="206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0">
                  <a:solidFill>
                    <a:srgbClr val="333333"/>
                  </a:solidFill>
                </a:rPr>
                <a:t>rt</a:t>
              </a:r>
            </a:p>
          </p:txBody>
        </p:sp>
        <p:sp>
          <p:nvSpPr>
            <p:cNvPr id="30758" name="Line 38"/>
            <p:cNvSpPr>
              <a:spLocks noChangeShapeType="1"/>
            </p:cNvSpPr>
            <p:nvPr/>
          </p:nvSpPr>
          <p:spPr bwMode="auto">
            <a:xfrm>
              <a:off x="356" y="2427"/>
              <a:ext cx="284" cy="1"/>
            </a:xfrm>
            <a:prstGeom prst="line">
              <a:avLst/>
            </a:prstGeom>
            <a:noFill/>
            <a:ln w="25560">
              <a:solidFill>
                <a:srgbClr val="333333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0" y="3132138"/>
            <a:ext cx="347663" cy="536575"/>
            <a:chOff x="0" y="1973"/>
            <a:chExt cx="219" cy="338"/>
          </a:xfrm>
        </p:grpSpPr>
        <p:sp>
          <p:nvSpPr>
            <p:cNvPr id="30760" name="Text Box 40"/>
            <p:cNvSpPr txBox="1">
              <a:spLocks noChangeArrowheads="1"/>
            </p:cNvSpPr>
            <p:nvPr/>
          </p:nvSpPr>
          <p:spPr bwMode="auto">
            <a:xfrm rot="16200000">
              <a:off x="-70" y="2049"/>
              <a:ext cx="333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0">
                  <a:solidFill>
                    <a:srgbClr val="333333"/>
                  </a:solidFill>
                </a:rPr>
                <a:t>m/z</a:t>
              </a:r>
            </a:p>
          </p:txBody>
        </p:sp>
        <p:sp>
          <p:nvSpPr>
            <p:cNvPr id="30761" name="Line 41"/>
            <p:cNvSpPr>
              <a:spLocks noChangeShapeType="1"/>
            </p:cNvSpPr>
            <p:nvPr/>
          </p:nvSpPr>
          <p:spPr bwMode="auto">
            <a:xfrm flipV="1">
              <a:off x="220" y="1972"/>
              <a:ext cx="1" cy="286"/>
            </a:xfrm>
            <a:prstGeom prst="line">
              <a:avLst/>
            </a:prstGeom>
            <a:noFill/>
            <a:ln w="25560">
              <a:solidFill>
                <a:srgbClr val="333333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" name="Titel 4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Pose Clustering</a:t>
            </a:r>
            <a:endParaRPr lang="en-US" dirty="0"/>
          </a:p>
        </p:txBody>
      </p:sp>
      <p:sp>
        <p:nvSpPr>
          <p:cNvPr id="44" name="Text Box 4"/>
          <p:cNvSpPr txBox="1">
            <a:spLocks noChangeArrowheads="1"/>
          </p:cNvSpPr>
          <p:nvPr/>
        </p:nvSpPr>
        <p:spPr bwMode="auto">
          <a:xfrm>
            <a:off x="5144952" y="4175125"/>
            <a:ext cx="2078175" cy="1571842"/>
          </a:xfrm>
          <a:prstGeom prst="rect">
            <a:avLst/>
          </a:prstGeom>
          <a:noFill/>
          <a:ln w="25560">
            <a:solidFill>
              <a:schemeClr val="bg1"/>
            </a:solidFill>
            <a:prstDash val="sysDot"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spcBef>
                <a:spcPts val="16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600" b="0" i="1" dirty="0" smtClean="0">
                <a:solidFill>
                  <a:srgbClr val="333333"/>
                </a:solidFill>
              </a:rPr>
              <a:t>m</a:t>
            </a:r>
            <a:r>
              <a:rPr lang="en-GB" sz="2600" b="0" baseline="-25000" dirty="0" smtClean="0">
                <a:solidFill>
                  <a:srgbClr val="333333"/>
                </a:solidFill>
              </a:rPr>
              <a:t>1 </a:t>
            </a:r>
            <a:r>
              <a:rPr lang="en-GB" sz="2600" b="0" dirty="0" smtClean="0">
                <a:solidFill>
                  <a:srgbClr val="333333"/>
                </a:solidFill>
              </a:rPr>
              <a:t>= </a:t>
            </a:r>
            <a:r>
              <a:rPr lang="en-GB" sz="2600" b="0" i="1" dirty="0" smtClean="0">
                <a:solidFill>
                  <a:srgbClr val="333333"/>
                </a:solidFill>
              </a:rPr>
              <a:t>a</a:t>
            </a:r>
            <a:r>
              <a:rPr lang="en-GB" sz="2600" b="0" i="1" baseline="-25000" dirty="0" smtClean="0">
                <a:solidFill>
                  <a:srgbClr val="333333"/>
                </a:solidFill>
              </a:rPr>
              <a:t>rt</a:t>
            </a:r>
            <a:r>
              <a:rPr lang="en-GB" sz="2600" b="0" i="1" dirty="0" smtClean="0">
                <a:solidFill>
                  <a:srgbClr val="333333"/>
                </a:solidFill>
              </a:rPr>
              <a:t>s</a:t>
            </a:r>
            <a:r>
              <a:rPr lang="en-GB" sz="2600" b="0" baseline="-25000" dirty="0" smtClean="0">
                <a:solidFill>
                  <a:srgbClr val="333333"/>
                </a:solidFill>
              </a:rPr>
              <a:t>1</a:t>
            </a:r>
            <a:r>
              <a:rPr lang="en-GB" sz="2600" b="0" dirty="0" smtClean="0">
                <a:solidFill>
                  <a:srgbClr val="333333"/>
                </a:solidFill>
              </a:rPr>
              <a:t>+</a:t>
            </a:r>
            <a:r>
              <a:rPr lang="en-GB" sz="2600" b="0" i="1" dirty="0" smtClean="0">
                <a:solidFill>
                  <a:srgbClr val="333333"/>
                </a:solidFill>
              </a:rPr>
              <a:t>b</a:t>
            </a:r>
            <a:r>
              <a:rPr lang="en-GB" sz="2600" b="0" i="1" baseline="-25000" dirty="0" smtClean="0">
                <a:solidFill>
                  <a:srgbClr val="333333"/>
                </a:solidFill>
              </a:rPr>
              <a:t>rt</a:t>
            </a:r>
            <a:endParaRPr lang="en-GB" sz="2600" b="0" i="1" baseline="-25000" dirty="0">
              <a:solidFill>
                <a:srgbClr val="333333"/>
              </a:solidFill>
            </a:endParaRPr>
          </a:p>
          <a:p>
            <a:pPr>
              <a:spcBef>
                <a:spcPts val="16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600" b="0" i="1" dirty="0" smtClean="0">
                <a:solidFill>
                  <a:srgbClr val="333333"/>
                </a:solidFill>
              </a:rPr>
              <a:t>m</a:t>
            </a:r>
            <a:r>
              <a:rPr lang="en-GB" sz="2600" b="0" baseline="-25000" dirty="0" smtClean="0">
                <a:solidFill>
                  <a:srgbClr val="333333"/>
                </a:solidFill>
              </a:rPr>
              <a:t>2 </a:t>
            </a:r>
            <a:r>
              <a:rPr lang="en-GB" sz="2600" b="0" dirty="0" smtClean="0">
                <a:solidFill>
                  <a:srgbClr val="333333"/>
                </a:solidFill>
              </a:rPr>
              <a:t>= </a:t>
            </a:r>
            <a:r>
              <a:rPr lang="en-GB" sz="2600" b="0" i="1" dirty="0" smtClean="0">
                <a:solidFill>
                  <a:srgbClr val="333333"/>
                </a:solidFill>
              </a:rPr>
              <a:t>a</a:t>
            </a:r>
            <a:r>
              <a:rPr lang="en-GB" sz="2600" b="0" i="1" baseline="-25000" dirty="0" smtClean="0">
                <a:solidFill>
                  <a:srgbClr val="333333"/>
                </a:solidFill>
              </a:rPr>
              <a:t>rt</a:t>
            </a:r>
            <a:r>
              <a:rPr lang="en-GB" sz="2600" b="0" i="1" dirty="0" smtClean="0">
                <a:solidFill>
                  <a:srgbClr val="333333"/>
                </a:solidFill>
              </a:rPr>
              <a:t>s</a:t>
            </a:r>
            <a:r>
              <a:rPr lang="en-GB" sz="2600" b="0" baseline="-25000" dirty="0" smtClean="0">
                <a:solidFill>
                  <a:srgbClr val="333333"/>
                </a:solidFill>
              </a:rPr>
              <a:t>2</a:t>
            </a:r>
            <a:r>
              <a:rPr lang="en-GB" sz="2600" b="0" dirty="0" smtClean="0">
                <a:solidFill>
                  <a:srgbClr val="333333"/>
                </a:solidFill>
              </a:rPr>
              <a:t>+</a:t>
            </a:r>
            <a:r>
              <a:rPr lang="en-GB" sz="2600" b="0" i="1" dirty="0" smtClean="0">
                <a:solidFill>
                  <a:srgbClr val="333333"/>
                </a:solidFill>
              </a:rPr>
              <a:t>b</a:t>
            </a:r>
            <a:r>
              <a:rPr lang="en-GB" sz="2600" b="0" i="1" baseline="-25000" dirty="0" smtClean="0">
                <a:solidFill>
                  <a:srgbClr val="333333"/>
                </a:solidFill>
              </a:rPr>
              <a:t>rt</a:t>
            </a:r>
            <a:endParaRPr lang="en-GB" sz="2600" b="0" i="1" baseline="-25000" dirty="0">
              <a:solidFill>
                <a:srgbClr val="333333"/>
              </a:solidFill>
            </a:endParaRPr>
          </a:p>
          <a:p>
            <a:pPr>
              <a:spcBef>
                <a:spcPts val="16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600" b="0" baseline="-25000" dirty="0">
              <a:solidFill>
                <a:srgbClr val="3333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D24CC-4B8F-43CE-B0E6-0AEB73AD6BFA}" type="slidenum">
              <a:rPr lang="de-DE" smtClean="0"/>
              <a:pPr/>
              <a:t>48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592655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9625" y="981075"/>
            <a:ext cx="4318000" cy="282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938" y="984250"/>
            <a:ext cx="4318000" cy="282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8359775" y="1062038"/>
            <a:ext cx="3968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i="1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4168775" y="1062038"/>
            <a:ext cx="34448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i="1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14313" y="4175125"/>
            <a:ext cx="2789237" cy="1663700"/>
            <a:chOff x="135" y="2630"/>
            <a:chExt cx="1757" cy="1048"/>
          </a:xfrm>
        </p:grpSpPr>
        <p:sp>
          <p:nvSpPr>
            <p:cNvPr id="31751" name="Rectangle 7"/>
            <p:cNvSpPr>
              <a:spLocks noChangeArrowheads="1"/>
            </p:cNvSpPr>
            <p:nvPr/>
          </p:nvSpPr>
          <p:spPr bwMode="auto">
            <a:xfrm>
              <a:off x="135" y="2630"/>
              <a:ext cx="1758" cy="1049"/>
            </a:xfrm>
            <a:prstGeom prst="rect">
              <a:avLst/>
            </a:prstGeom>
            <a:noFill/>
            <a:ln w="25560">
              <a:solidFill>
                <a:srgbClr val="3333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2" name="Line 8"/>
            <p:cNvSpPr>
              <a:spLocks noChangeShapeType="1"/>
            </p:cNvSpPr>
            <p:nvPr/>
          </p:nvSpPr>
          <p:spPr bwMode="auto">
            <a:xfrm>
              <a:off x="424" y="2630"/>
              <a:ext cx="1" cy="1049"/>
            </a:xfrm>
            <a:prstGeom prst="line">
              <a:avLst/>
            </a:prstGeom>
            <a:noFill/>
            <a:ln w="25560">
              <a:solidFill>
                <a:srgbClr val="333333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753" name="Line 9"/>
            <p:cNvSpPr>
              <a:spLocks noChangeShapeType="1"/>
            </p:cNvSpPr>
            <p:nvPr/>
          </p:nvSpPr>
          <p:spPr bwMode="auto">
            <a:xfrm>
              <a:off x="713" y="2630"/>
              <a:ext cx="1" cy="1049"/>
            </a:xfrm>
            <a:prstGeom prst="line">
              <a:avLst/>
            </a:prstGeom>
            <a:noFill/>
            <a:ln w="25560">
              <a:solidFill>
                <a:srgbClr val="333333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754" name="Line 10"/>
            <p:cNvSpPr>
              <a:spLocks noChangeShapeType="1"/>
            </p:cNvSpPr>
            <p:nvPr/>
          </p:nvSpPr>
          <p:spPr bwMode="auto">
            <a:xfrm>
              <a:off x="1001" y="2630"/>
              <a:ext cx="1" cy="1049"/>
            </a:xfrm>
            <a:prstGeom prst="line">
              <a:avLst/>
            </a:prstGeom>
            <a:noFill/>
            <a:ln w="25560">
              <a:solidFill>
                <a:srgbClr val="333333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755" name="Line 11"/>
            <p:cNvSpPr>
              <a:spLocks noChangeShapeType="1"/>
            </p:cNvSpPr>
            <p:nvPr/>
          </p:nvSpPr>
          <p:spPr bwMode="auto">
            <a:xfrm>
              <a:off x="1290" y="2630"/>
              <a:ext cx="1" cy="1049"/>
            </a:xfrm>
            <a:prstGeom prst="line">
              <a:avLst/>
            </a:prstGeom>
            <a:noFill/>
            <a:ln w="25560">
              <a:solidFill>
                <a:srgbClr val="333333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756" name="Line 12"/>
            <p:cNvSpPr>
              <a:spLocks noChangeShapeType="1"/>
            </p:cNvSpPr>
            <p:nvPr/>
          </p:nvSpPr>
          <p:spPr bwMode="auto">
            <a:xfrm>
              <a:off x="1578" y="2630"/>
              <a:ext cx="1" cy="1049"/>
            </a:xfrm>
            <a:prstGeom prst="line">
              <a:avLst/>
            </a:prstGeom>
            <a:noFill/>
            <a:ln w="25560">
              <a:solidFill>
                <a:srgbClr val="333333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757" name="Line 13"/>
            <p:cNvSpPr>
              <a:spLocks noChangeShapeType="1"/>
            </p:cNvSpPr>
            <p:nvPr/>
          </p:nvSpPr>
          <p:spPr bwMode="auto">
            <a:xfrm>
              <a:off x="135" y="2800"/>
              <a:ext cx="1758" cy="1"/>
            </a:xfrm>
            <a:prstGeom prst="line">
              <a:avLst/>
            </a:prstGeom>
            <a:noFill/>
            <a:ln w="25560">
              <a:solidFill>
                <a:srgbClr val="333333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758" name="Line 14"/>
            <p:cNvSpPr>
              <a:spLocks noChangeShapeType="1"/>
            </p:cNvSpPr>
            <p:nvPr/>
          </p:nvSpPr>
          <p:spPr bwMode="auto">
            <a:xfrm>
              <a:off x="135" y="2947"/>
              <a:ext cx="1758" cy="1"/>
            </a:xfrm>
            <a:prstGeom prst="line">
              <a:avLst/>
            </a:prstGeom>
            <a:noFill/>
            <a:ln w="25560">
              <a:solidFill>
                <a:srgbClr val="333333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759" name="Line 15"/>
            <p:cNvSpPr>
              <a:spLocks noChangeShapeType="1"/>
            </p:cNvSpPr>
            <p:nvPr/>
          </p:nvSpPr>
          <p:spPr bwMode="auto">
            <a:xfrm>
              <a:off x="135" y="3093"/>
              <a:ext cx="1758" cy="1"/>
            </a:xfrm>
            <a:prstGeom prst="line">
              <a:avLst/>
            </a:prstGeom>
            <a:noFill/>
            <a:ln w="25560">
              <a:solidFill>
                <a:srgbClr val="333333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760" name="Line 16"/>
            <p:cNvSpPr>
              <a:spLocks noChangeShapeType="1"/>
            </p:cNvSpPr>
            <p:nvPr/>
          </p:nvSpPr>
          <p:spPr bwMode="auto">
            <a:xfrm>
              <a:off x="135" y="3239"/>
              <a:ext cx="1758" cy="1"/>
            </a:xfrm>
            <a:prstGeom prst="line">
              <a:avLst/>
            </a:prstGeom>
            <a:noFill/>
            <a:ln w="25560">
              <a:solidFill>
                <a:srgbClr val="333333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761" name="Line 17"/>
            <p:cNvSpPr>
              <a:spLocks noChangeShapeType="1"/>
            </p:cNvSpPr>
            <p:nvPr/>
          </p:nvSpPr>
          <p:spPr bwMode="auto">
            <a:xfrm>
              <a:off x="135" y="3385"/>
              <a:ext cx="1758" cy="1"/>
            </a:xfrm>
            <a:prstGeom prst="line">
              <a:avLst/>
            </a:prstGeom>
            <a:noFill/>
            <a:ln w="25560">
              <a:solidFill>
                <a:srgbClr val="333333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762" name="Line 18"/>
            <p:cNvSpPr>
              <a:spLocks noChangeShapeType="1"/>
            </p:cNvSpPr>
            <p:nvPr/>
          </p:nvSpPr>
          <p:spPr bwMode="auto">
            <a:xfrm>
              <a:off x="135" y="3533"/>
              <a:ext cx="1758" cy="1"/>
            </a:xfrm>
            <a:prstGeom prst="line">
              <a:avLst/>
            </a:prstGeom>
            <a:noFill/>
            <a:ln w="25560">
              <a:solidFill>
                <a:srgbClr val="333333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763" name="Oval 19"/>
          <p:cNvSpPr>
            <a:spLocks noChangeArrowheads="1"/>
          </p:cNvSpPr>
          <p:nvPr/>
        </p:nvSpPr>
        <p:spPr bwMode="auto">
          <a:xfrm flipH="1">
            <a:off x="1847850" y="5221288"/>
            <a:ext cx="71438" cy="74612"/>
          </a:xfrm>
          <a:prstGeom prst="ellipse">
            <a:avLst/>
          </a:prstGeom>
          <a:solidFill>
            <a:srgbClr val="FF0000"/>
          </a:solidFill>
          <a:ln w="9360">
            <a:solidFill>
              <a:srgbClr val="3333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64" name="Text Box 20"/>
          <p:cNvSpPr txBox="1">
            <a:spLocks noChangeArrowheads="1"/>
          </p:cNvSpPr>
          <p:nvPr/>
        </p:nvSpPr>
        <p:spPr bwMode="auto">
          <a:xfrm>
            <a:off x="1186356" y="5721350"/>
            <a:ext cx="542433" cy="4946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600" b="0" dirty="0">
                <a:solidFill>
                  <a:srgbClr val="333333"/>
                </a:solidFill>
              </a:rPr>
              <a:t>a</a:t>
            </a:r>
            <a:r>
              <a:rPr lang="en-GB" sz="2600" b="0" baseline="-25000" dirty="0">
                <a:solidFill>
                  <a:srgbClr val="333333"/>
                </a:solidFill>
              </a:rPr>
              <a:t>rt</a:t>
            </a:r>
          </a:p>
        </p:txBody>
      </p:sp>
      <p:sp>
        <p:nvSpPr>
          <p:cNvPr id="31765" name="Text Box 21"/>
          <p:cNvSpPr txBox="1">
            <a:spLocks noChangeArrowheads="1"/>
          </p:cNvSpPr>
          <p:nvPr/>
        </p:nvSpPr>
        <p:spPr bwMode="auto">
          <a:xfrm>
            <a:off x="3137284" y="4783138"/>
            <a:ext cx="553654" cy="4946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600" b="0" dirty="0" err="1">
                <a:solidFill>
                  <a:srgbClr val="333333"/>
                </a:solidFill>
              </a:rPr>
              <a:t>b</a:t>
            </a:r>
            <a:r>
              <a:rPr lang="en-GB" sz="2600" b="0" baseline="-25000" dirty="0" err="1">
                <a:solidFill>
                  <a:srgbClr val="333333"/>
                </a:solidFill>
              </a:rPr>
              <a:t>rt</a:t>
            </a:r>
            <a:endParaRPr lang="en-GB" sz="2600" b="0" baseline="-25000" dirty="0">
              <a:solidFill>
                <a:srgbClr val="333333"/>
              </a:solidFill>
            </a:endParaRPr>
          </a:p>
        </p:txBody>
      </p:sp>
      <p:sp>
        <p:nvSpPr>
          <p:cNvPr id="31766" name="Oval 22"/>
          <p:cNvSpPr>
            <a:spLocks noChangeArrowheads="1"/>
          </p:cNvSpPr>
          <p:nvPr/>
        </p:nvSpPr>
        <p:spPr bwMode="auto">
          <a:xfrm>
            <a:off x="1397000" y="4994275"/>
            <a:ext cx="71438" cy="49213"/>
          </a:xfrm>
          <a:prstGeom prst="ellipse">
            <a:avLst/>
          </a:prstGeom>
          <a:solidFill>
            <a:srgbClr val="FF0000"/>
          </a:solidFill>
          <a:ln w="9360">
            <a:solidFill>
              <a:srgbClr val="3333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67" name="Oval 23"/>
          <p:cNvSpPr>
            <a:spLocks noChangeArrowheads="1"/>
          </p:cNvSpPr>
          <p:nvPr/>
        </p:nvSpPr>
        <p:spPr bwMode="auto">
          <a:xfrm>
            <a:off x="1436688" y="4983163"/>
            <a:ext cx="71437" cy="49212"/>
          </a:xfrm>
          <a:prstGeom prst="ellipse">
            <a:avLst/>
          </a:prstGeom>
          <a:solidFill>
            <a:srgbClr val="FF0000"/>
          </a:solidFill>
          <a:ln w="9360">
            <a:solidFill>
              <a:srgbClr val="3333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68" name="Oval 24"/>
          <p:cNvSpPr>
            <a:spLocks noChangeArrowheads="1"/>
          </p:cNvSpPr>
          <p:nvPr/>
        </p:nvSpPr>
        <p:spPr bwMode="auto">
          <a:xfrm>
            <a:off x="1425575" y="5022850"/>
            <a:ext cx="71438" cy="49213"/>
          </a:xfrm>
          <a:prstGeom prst="ellipse">
            <a:avLst/>
          </a:prstGeom>
          <a:solidFill>
            <a:srgbClr val="FF0000"/>
          </a:solidFill>
          <a:ln w="9360">
            <a:solidFill>
              <a:srgbClr val="3333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69" name="Text Box 25"/>
          <p:cNvSpPr txBox="1">
            <a:spLocks noChangeArrowheads="1"/>
          </p:cNvSpPr>
          <p:nvPr/>
        </p:nvSpPr>
        <p:spPr bwMode="auto">
          <a:xfrm>
            <a:off x="6073775" y="3062288"/>
            <a:ext cx="487363" cy="40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>
                <a:solidFill>
                  <a:srgbClr val="333333"/>
                </a:solidFill>
              </a:rPr>
              <a:t>m</a:t>
            </a:r>
            <a:r>
              <a:rPr lang="en-GB" sz="1800" b="0" baseline="-25000">
                <a:solidFill>
                  <a:srgbClr val="333333"/>
                </a:solidFill>
              </a:rPr>
              <a:t>2</a:t>
            </a:r>
          </a:p>
        </p:txBody>
      </p:sp>
      <p:sp>
        <p:nvSpPr>
          <p:cNvPr id="31770" name="Oval 26"/>
          <p:cNvSpPr>
            <a:spLocks noChangeArrowheads="1"/>
          </p:cNvSpPr>
          <p:nvPr/>
        </p:nvSpPr>
        <p:spPr bwMode="auto">
          <a:xfrm>
            <a:off x="6110288" y="2817813"/>
            <a:ext cx="269875" cy="161925"/>
          </a:xfrm>
          <a:prstGeom prst="ellipse">
            <a:avLst/>
          </a:prstGeom>
          <a:noFill/>
          <a:ln w="25560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71" name="Oval 27"/>
          <p:cNvSpPr>
            <a:spLocks noChangeArrowheads="1"/>
          </p:cNvSpPr>
          <p:nvPr/>
        </p:nvSpPr>
        <p:spPr bwMode="auto">
          <a:xfrm>
            <a:off x="1993900" y="2906713"/>
            <a:ext cx="269875" cy="161925"/>
          </a:xfrm>
          <a:prstGeom prst="ellipse">
            <a:avLst/>
          </a:prstGeom>
          <a:noFill/>
          <a:ln w="25560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72" name="Text Box 28"/>
          <p:cNvSpPr txBox="1">
            <a:spLocks noChangeArrowheads="1"/>
          </p:cNvSpPr>
          <p:nvPr/>
        </p:nvSpPr>
        <p:spPr bwMode="auto">
          <a:xfrm>
            <a:off x="1647825" y="2855913"/>
            <a:ext cx="384175" cy="40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>
                <a:solidFill>
                  <a:srgbClr val="333333"/>
                </a:solidFill>
              </a:rPr>
              <a:t>s</a:t>
            </a:r>
            <a:r>
              <a:rPr lang="en-GB" sz="1800" b="0" baseline="-25000">
                <a:solidFill>
                  <a:srgbClr val="333333"/>
                </a:solidFill>
              </a:rPr>
              <a:t>2</a:t>
            </a:r>
          </a:p>
        </p:txBody>
      </p:sp>
      <p:sp>
        <p:nvSpPr>
          <p:cNvPr id="31773" name="Line 29"/>
          <p:cNvSpPr>
            <a:spLocks noChangeShapeType="1"/>
          </p:cNvSpPr>
          <p:nvPr/>
        </p:nvSpPr>
        <p:spPr bwMode="auto">
          <a:xfrm flipV="1">
            <a:off x="2263775" y="2905125"/>
            <a:ext cx="3802063" cy="76200"/>
          </a:xfrm>
          <a:prstGeom prst="line">
            <a:avLst/>
          </a:prstGeom>
          <a:noFill/>
          <a:ln w="25560">
            <a:solidFill>
              <a:srgbClr val="333333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74" name="Text Box 30"/>
          <p:cNvSpPr txBox="1">
            <a:spLocks noChangeArrowheads="1"/>
          </p:cNvSpPr>
          <p:nvPr/>
        </p:nvSpPr>
        <p:spPr bwMode="auto">
          <a:xfrm>
            <a:off x="4984750" y="2128838"/>
            <a:ext cx="487363" cy="40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>
                <a:solidFill>
                  <a:srgbClr val="333333"/>
                </a:solidFill>
              </a:rPr>
              <a:t>m</a:t>
            </a:r>
            <a:r>
              <a:rPr lang="en-GB" sz="1800" b="0" baseline="-25000">
                <a:solidFill>
                  <a:srgbClr val="333333"/>
                </a:solidFill>
              </a:rPr>
              <a:t>1</a:t>
            </a:r>
          </a:p>
        </p:txBody>
      </p:sp>
      <p:sp>
        <p:nvSpPr>
          <p:cNvPr id="31775" name="Text Box 31"/>
          <p:cNvSpPr txBox="1">
            <a:spLocks noChangeArrowheads="1"/>
          </p:cNvSpPr>
          <p:nvPr/>
        </p:nvSpPr>
        <p:spPr bwMode="auto">
          <a:xfrm>
            <a:off x="844550" y="2136775"/>
            <a:ext cx="384175" cy="40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>
                <a:solidFill>
                  <a:srgbClr val="333333"/>
                </a:solidFill>
              </a:rPr>
              <a:t>s</a:t>
            </a:r>
            <a:r>
              <a:rPr lang="en-GB" sz="1800" b="0" baseline="-25000">
                <a:solidFill>
                  <a:srgbClr val="333333"/>
                </a:solidFill>
              </a:rPr>
              <a:t>1</a:t>
            </a:r>
          </a:p>
        </p:txBody>
      </p:sp>
      <p:sp>
        <p:nvSpPr>
          <p:cNvPr id="31776" name="Oval 32"/>
          <p:cNvSpPr>
            <a:spLocks noChangeArrowheads="1"/>
          </p:cNvSpPr>
          <p:nvPr/>
        </p:nvSpPr>
        <p:spPr bwMode="auto">
          <a:xfrm>
            <a:off x="881063" y="2451100"/>
            <a:ext cx="269875" cy="161925"/>
          </a:xfrm>
          <a:prstGeom prst="ellipse">
            <a:avLst/>
          </a:prstGeom>
          <a:noFill/>
          <a:ln w="25560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77" name="Oval 33"/>
          <p:cNvSpPr>
            <a:spLocks noChangeArrowheads="1"/>
          </p:cNvSpPr>
          <p:nvPr/>
        </p:nvSpPr>
        <p:spPr bwMode="auto">
          <a:xfrm>
            <a:off x="5111750" y="2468563"/>
            <a:ext cx="269875" cy="161925"/>
          </a:xfrm>
          <a:prstGeom prst="ellipse">
            <a:avLst/>
          </a:prstGeom>
          <a:noFill/>
          <a:ln w="25560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78" name="Line 34"/>
          <p:cNvSpPr>
            <a:spLocks noChangeShapeType="1"/>
          </p:cNvSpPr>
          <p:nvPr/>
        </p:nvSpPr>
        <p:spPr bwMode="auto">
          <a:xfrm>
            <a:off x="1196975" y="2541588"/>
            <a:ext cx="3870325" cy="1587"/>
          </a:xfrm>
          <a:prstGeom prst="line">
            <a:avLst/>
          </a:prstGeom>
          <a:noFill/>
          <a:ln w="25560">
            <a:solidFill>
              <a:srgbClr val="333333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79" name="Text Box 35"/>
          <p:cNvSpPr txBox="1">
            <a:spLocks noChangeArrowheads="1"/>
          </p:cNvSpPr>
          <p:nvPr/>
        </p:nvSpPr>
        <p:spPr bwMode="auto">
          <a:xfrm>
            <a:off x="3952875" y="4038600"/>
            <a:ext cx="5114925" cy="2146358"/>
          </a:xfrm>
          <a:prstGeom prst="rect">
            <a:avLst/>
          </a:prstGeom>
          <a:noFill/>
          <a:ln w="25560">
            <a:noFill/>
            <a:prstDash val="sysDot"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352425" indent="-352425" algn="l">
              <a:spcBef>
                <a:spcPts val="1625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dirty="0">
                <a:solidFill>
                  <a:srgbClr val="333333"/>
                </a:solidFill>
              </a:rPr>
              <a:t>Matching of corresponding </a:t>
            </a:r>
            <a:r>
              <a:rPr lang="en-GB" sz="2400" b="0" dirty="0" smtClean="0">
                <a:solidFill>
                  <a:srgbClr val="333333"/>
                </a:solidFill>
              </a:rPr>
              <a:t>pairs</a:t>
            </a:r>
            <a:r>
              <a:rPr lang="en-GB" sz="2400" b="0" dirty="0">
                <a:solidFill>
                  <a:srgbClr val="333333"/>
                </a:solidFill>
              </a:rPr>
              <a:t/>
            </a:r>
            <a:br>
              <a:rPr lang="en-GB" sz="2400" b="0" dirty="0">
                <a:solidFill>
                  <a:srgbClr val="333333"/>
                </a:solidFill>
              </a:rPr>
            </a:br>
            <a:r>
              <a:rPr lang="en-GB" sz="2400" b="0" dirty="0">
                <a:solidFill>
                  <a:srgbClr val="333333"/>
                </a:solidFill>
              </a:rPr>
              <a:t>will result in the </a:t>
            </a:r>
            <a:br>
              <a:rPr lang="en-GB" sz="2400" b="0" dirty="0">
                <a:solidFill>
                  <a:srgbClr val="333333"/>
                </a:solidFill>
              </a:rPr>
            </a:br>
            <a:r>
              <a:rPr lang="en-GB" sz="2400" b="0" dirty="0">
                <a:solidFill>
                  <a:schemeClr val="accent2"/>
                </a:solidFill>
              </a:rPr>
              <a:t>correct </a:t>
            </a:r>
            <a:r>
              <a:rPr lang="en-GB" sz="2400" b="0" dirty="0" smtClean="0">
                <a:solidFill>
                  <a:schemeClr val="accent2"/>
                </a:solidFill>
              </a:rPr>
              <a:t>transformation</a:t>
            </a:r>
          </a:p>
          <a:p>
            <a:pPr marL="352425" indent="-352425" algn="l">
              <a:spcBef>
                <a:spcPts val="1625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dirty="0" smtClean="0">
                <a:solidFill>
                  <a:schemeClr val="accent2"/>
                </a:solidFill>
              </a:rPr>
              <a:t>These are more likely than random matches!</a:t>
            </a:r>
            <a:endParaRPr lang="en-GB" sz="2400" b="0" dirty="0">
              <a:solidFill>
                <a:schemeClr val="accent2"/>
              </a:solidFill>
            </a:endParaRPr>
          </a:p>
        </p:txBody>
      </p:sp>
      <p:sp>
        <p:nvSpPr>
          <p:cNvPr id="31780" name="Oval 36"/>
          <p:cNvSpPr>
            <a:spLocks noChangeArrowheads="1"/>
          </p:cNvSpPr>
          <p:nvPr/>
        </p:nvSpPr>
        <p:spPr bwMode="auto">
          <a:xfrm>
            <a:off x="1465263" y="5011738"/>
            <a:ext cx="71437" cy="49212"/>
          </a:xfrm>
          <a:prstGeom prst="ellipse">
            <a:avLst/>
          </a:prstGeom>
          <a:solidFill>
            <a:srgbClr val="FF0000"/>
          </a:solidFill>
          <a:ln w="9360">
            <a:solidFill>
              <a:srgbClr val="3333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81" name="Oval 37"/>
          <p:cNvSpPr>
            <a:spLocks noChangeArrowheads="1"/>
          </p:cNvSpPr>
          <p:nvPr/>
        </p:nvSpPr>
        <p:spPr bwMode="auto">
          <a:xfrm>
            <a:off x="1477963" y="4999038"/>
            <a:ext cx="71437" cy="49212"/>
          </a:xfrm>
          <a:prstGeom prst="ellipse">
            <a:avLst/>
          </a:prstGeom>
          <a:solidFill>
            <a:srgbClr val="FF0000"/>
          </a:solidFill>
          <a:ln w="9360">
            <a:solidFill>
              <a:srgbClr val="3333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82" name="Oval 38"/>
          <p:cNvSpPr>
            <a:spLocks noChangeArrowheads="1"/>
          </p:cNvSpPr>
          <p:nvPr/>
        </p:nvSpPr>
        <p:spPr bwMode="auto">
          <a:xfrm>
            <a:off x="1363663" y="5011738"/>
            <a:ext cx="71437" cy="49212"/>
          </a:xfrm>
          <a:prstGeom prst="ellipse">
            <a:avLst/>
          </a:prstGeom>
          <a:solidFill>
            <a:srgbClr val="FF0000"/>
          </a:solidFill>
          <a:ln w="9360">
            <a:solidFill>
              <a:srgbClr val="3333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83" name="Oval 39"/>
          <p:cNvSpPr>
            <a:spLocks noChangeArrowheads="1"/>
          </p:cNvSpPr>
          <p:nvPr/>
        </p:nvSpPr>
        <p:spPr bwMode="auto">
          <a:xfrm>
            <a:off x="1338263" y="4999038"/>
            <a:ext cx="71437" cy="49212"/>
          </a:xfrm>
          <a:prstGeom prst="ellipse">
            <a:avLst/>
          </a:prstGeom>
          <a:solidFill>
            <a:srgbClr val="FF0000"/>
          </a:solidFill>
          <a:ln w="9360">
            <a:solidFill>
              <a:srgbClr val="3333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84" name="Oval 40"/>
          <p:cNvSpPr>
            <a:spLocks noChangeArrowheads="1"/>
          </p:cNvSpPr>
          <p:nvPr/>
        </p:nvSpPr>
        <p:spPr bwMode="auto">
          <a:xfrm flipH="1">
            <a:off x="1511300" y="5202238"/>
            <a:ext cx="71438" cy="74612"/>
          </a:xfrm>
          <a:prstGeom prst="ellipse">
            <a:avLst/>
          </a:prstGeom>
          <a:solidFill>
            <a:srgbClr val="FF0000"/>
          </a:solidFill>
          <a:ln w="9360">
            <a:solidFill>
              <a:srgbClr val="3333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85" name="Oval 41"/>
          <p:cNvSpPr>
            <a:spLocks noChangeArrowheads="1"/>
          </p:cNvSpPr>
          <p:nvPr/>
        </p:nvSpPr>
        <p:spPr bwMode="auto">
          <a:xfrm flipH="1">
            <a:off x="1689100" y="5711825"/>
            <a:ext cx="71438" cy="74613"/>
          </a:xfrm>
          <a:prstGeom prst="ellipse">
            <a:avLst/>
          </a:prstGeom>
          <a:solidFill>
            <a:srgbClr val="FF0000"/>
          </a:solidFill>
          <a:ln w="9360">
            <a:solidFill>
              <a:srgbClr val="3333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86" name="Oval 42"/>
          <p:cNvSpPr>
            <a:spLocks noChangeArrowheads="1"/>
          </p:cNvSpPr>
          <p:nvPr/>
        </p:nvSpPr>
        <p:spPr bwMode="auto">
          <a:xfrm flipH="1">
            <a:off x="735013" y="4567238"/>
            <a:ext cx="71437" cy="74612"/>
          </a:xfrm>
          <a:prstGeom prst="ellipse">
            <a:avLst/>
          </a:prstGeom>
          <a:solidFill>
            <a:srgbClr val="FF0000"/>
          </a:solidFill>
          <a:ln w="9360">
            <a:solidFill>
              <a:srgbClr val="3333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87" name="Oval 43"/>
          <p:cNvSpPr>
            <a:spLocks noChangeArrowheads="1"/>
          </p:cNvSpPr>
          <p:nvPr/>
        </p:nvSpPr>
        <p:spPr bwMode="auto">
          <a:xfrm flipH="1">
            <a:off x="2355850" y="4760913"/>
            <a:ext cx="71438" cy="74612"/>
          </a:xfrm>
          <a:prstGeom prst="ellipse">
            <a:avLst/>
          </a:prstGeom>
          <a:solidFill>
            <a:srgbClr val="FF0000"/>
          </a:solidFill>
          <a:ln w="9360">
            <a:solidFill>
              <a:srgbClr val="3333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88" name="Oval 44"/>
          <p:cNvSpPr>
            <a:spLocks noChangeArrowheads="1"/>
          </p:cNvSpPr>
          <p:nvPr/>
        </p:nvSpPr>
        <p:spPr bwMode="auto">
          <a:xfrm flipH="1">
            <a:off x="1731963" y="4738688"/>
            <a:ext cx="71437" cy="74612"/>
          </a:xfrm>
          <a:prstGeom prst="ellipse">
            <a:avLst/>
          </a:prstGeom>
          <a:solidFill>
            <a:srgbClr val="FF0000"/>
          </a:solidFill>
          <a:ln w="9360">
            <a:solidFill>
              <a:srgbClr val="3333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89" name="Oval 45"/>
          <p:cNvSpPr>
            <a:spLocks noChangeArrowheads="1"/>
          </p:cNvSpPr>
          <p:nvPr/>
        </p:nvSpPr>
        <p:spPr bwMode="auto">
          <a:xfrm flipH="1">
            <a:off x="1824038" y="5202238"/>
            <a:ext cx="71437" cy="74612"/>
          </a:xfrm>
          <a:prstGeom prst="ellipse">
            <a:avLst/>
          </a:prstGeom>
          <a:solidFill>
            <a:srgbClr val="FF0000"/>
          </a:solidFill>
          <a:ln w="9360">
            <a:solidFill>
              <a:srgbClr val="3333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90" name="Oval 46"/>
          <p:cNvSpPr>
            <a:spLocks noChangeArrowheads="1"/>
          </p:cNvSpPr>
          <p:nvPr/>
        </p:nvSpPr>
        <p:spPr bwMode="auto">
          <a:xfrm flipH="1">
            <a:off x="871538" y="5227638"/>
            <a:ext cx="71437" cy="74612"/>
          </a:xfrm>
          <a:prstGeom prst="ellipse">
            <a:avLst/>
          </a:prstGeom>
          <a:solidFill>
            <a:srgbClr val="FF0000"/>
          </a:solidFill>
          <a:ln w="9360">
            <a:solidFill>
              <a:srgbClr val="3333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91" name="Oval 47"/>
          <p:cNvSpPr>
            <a:spLocks noChangeArrowheads="1"/>
          </p:cNvSpPr>
          <p:nvPr/>
        </p:nvSpPr>
        <p:spPr bwMode="auto">
          <a:xfrm flipH="1">
            <a:off x="1239838" y="5033963"/>
            <a:ext cx="71437" cy="74612"/>
          </a:xfrm>
          <a:prstGeom prst="ellipse">
            <a:avLst/>
          </a:prstGeom>
          <a:solidFill>
            <a:srgbClr val="FF0000"/>
          </a:solidFill>
          <a:ln w="9360">
            <a:solidFill>
              <a:srgbClr val="3333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92" name="Oval 48"/>
          <p:cNvSpPr>
            <a:spLocks noChangeArrowheads="1"/>
          </p:cNvSpPr>
          <p:nvPr/>
        </p:nvSpPr>
        <p:spPr bwMode="auto">
          <a:xfrm flipH="1">
            <a:off x="1281113" y="5022850"/>
            <a:ext cx="71437" cy="74613"/>
          </a:xfrm>
          <a:prstGeom prst="ellipse">
            <a:avLst/>
          </a:prstGeom>
          <a:solidFill>
            <a:srgbClr val="FF0000"/>
          </a:solidFill>
          <a:ln w="9360">
            <a:solidFill>
              <a:srgbClr val="3333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93" name="Oval 49"/>
          <p:cNvSpPr>
            <a:spLocks noChangeArrowheads="1"/>
          </p:cNvSpPr>
          <p:nvPr/>
        </p:nvSpPr>
        <p:spPr bwMode="auto">
          <a:xfrm flipH="1">
            <a:off x="1270000" y="5062538"/>
            <a:ext cx="71438" cy="74612"/>
          </a:xfrm>
          <a:prstGeom prst="ellipse">
            <a:avLst/>
          </a:prstGeom>
          <a:solidFill>
            <a:srgbClr val="FF0000"/>
          </a:solidFill>
          <a:ln w="9360">
            <a:solidFill>
              <a:srgbClr val="3333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94" name="Oval 50"/>
          <p:cNvSpPr>
            <a:spLocks noChangeArrowheads="1"/>
          </p:cNvSpPr>
          <p:nvPr/>
        </p:nvSpPr>
        <p:spPr bwMode="auto">
          <a:xfrm>
            <a:off x="1352550" y="5051425"/>
            <a:ext cx="71438" cy="49213"/>
          </a:xfrm>
          <a:prstGeom prst="ellipse">
            <a:avLst/>
          </a:prstGeom>
          <a:solidFill>
            <a:srgbClr val="FF0000"/>
          </a:solidFill>
          <a:ln w="9360">
            <a:solidFill>
              <a:srgbClr val="3333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95" name="Oval 51"/>
          <p:cNvSpPr>
            <a:spLocks noChangeArrowheads="1"/>
          </p:cNvSpPr>
          <p:nvPr/>
        </p:nvSpPr>
        <p:spPr bwMode="auto">
          <a:xfrm>
            <a:off x="1365250" y="5038725"/>
            <a:ext cx="71438" cy="49213"/>
          </a:xfrm>
          <a:prstGeom prst="ellipse">
            <a:avLst/>
          </a:prstGeom>
          <a:solidFill>
            <a:srgbClr val="FF0000"/>
          </a:solidFill>
          <a:ln w="9360">
            <a:solidFill>
              <a:srgbClr val="3333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96" name="Oval 52"/>
          <p:cNvSpPr>
            <a:spLocks noChangeArrowheads="1"/>
          </p:cNvSpPr>
          <p:nvPr/>
        </p:nvSpPr>
        <p:spPr bwMode="auto">
          <a:xfrm flipH="1">
            <a:off x="1208088" y="5051425"/>
            <a:ext cx="71437" cy="74613"/>
          </a:xfrm>
          <a:prstGeom prst="ellipse">
            <a:avLst/>
          </a:prstGeom>
          <a:solidFill>
            <a:srgbClr val="FF0000"/>
          </a:solidFill>
          <a:ln w="9360">
            <a:solidFill>
              <a:srgbClr val="3333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97" name="Oval 53"/>
          <p:cNvSpPr>
            <a:spLocks noChangeArrowheads="1"/>
          </p:cNvSpPr>
          <p:nvPr/>
        </p:nvSpPr>
        <p:spPr bwMode="auto">
          <a:xfrm flipH="1">
            <a:off x="1181100" y="5038725"/>
            <a:ext cx="71438" cy="74613"/>
          </a:xfrm>
          <a:prstGeom prst="ellipse">
            <a:avLst/>
          </a:prstGeom>
          <a:solidFill>
            <a:srgbClr val="FF0000"/>
          </a:solidFill>
          <a:ln w="9360">
            <a:solidFill>
              <a:srgbClr val="3333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98" name="Oval 54"/>
          <p:cNvSpPr>
            <a:spLocks noChangeArrowheads="1"/>
          </p:cNvSpPr>
          <p:nvPr/>
        </p:nvSpPr>
        <p:spPr bwMode="auto">
          <a:xfrm flipH="1">
            <a:off x="1239838" y="4932363"/>
            <a:ext cx="71437" cy="74612"/>
          </a:xfrm>
          <a:prstGeom prst="ellipse">
            <a:avLst/>
          </a:prstGeom>
          <a:solidFill>
            <a:srgbClr val="FF0000"/>
          </a:solidFill>
          <a:ln w="9360">
            <a:solidFill>
              <a:srgbClr val="3333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99" name="Oval 55"/>
          <p:cNvSpPr>
            <a:spLocks noChangeArrowheads="1"/>
          </p:cNvSpPr>
          <p:nvPr/>
        </p:nvSpPr>
        <p:spPr bwMode="auto">
          <a:xfrm flipH="1">
            <a:off x="1281113" y="4921250"/>
            <a:ext cx="71437" cy="74613"/>
          </a:xfrm>
          <a:prstGeom prst="ellipse">
            <a:avLst/>
          </a:prstGeom>
          <a:solidFill>
            <a:srgbClr val="FF0000"/>
          </a:solidFill>
          <a:ln w="9360">
            <a:solidFill>
              <a:srgbClr val="3333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800" name="Oval 56"/>
          <p:cNvSpPr>
            <a:spLocks noChangeArrowheads="1"/>
          </p:cNvSpPr>
          <p:nvPr/>
        </p:nvSpPr>
        <p:spPr bwMode="auto">
          <a:xfrm flipH="1">
            <a:off x="1270000" y="4960938"/>
            <a:ext cx="71438" cy="74612"/>
          </a:xfrm>
          <a:prstGeom prst="ellipse">
            <a:avLst/>
          </a:prstGeom>
          <a:solidFill>
            <a:srgbClr val="FF0000"/>
          </a:solidFill>
          <a:ln w="9360">
            <a:solidFill>
              <a:srgbClr val="3333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801" name="Oval 57"/>
          <p:cNvSpPr>
            <a:spLocks noChangeArrowheads="1"/>
          </p:cNvSpPr>
          <p:nvPr/>
        </p:nvSpPr>
        <p:spPr bwMode="auto">
          <a:xfrm>
            <a:off x="1352550" y="4949825"/>
            <a:ext cx="71438" cy="49213"/>
          </a:xfrm>
          <a:prstGeom prst="ellipse">
            <a:avLst/>
          </a:prstGeom>
          <a:solidFill>
            <a:srgbClr val="FF0000"/>
          </a:solidFill>
          <a:ln w="9360">
            <a:solidFill>
              <a:srgbClr val="3333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802" name="Oval 58"/>
          <p:cNvSpPr>
            <a:spLocks noChangeArrowheads="1"/>
          </p:cNvSpPr>
          <p:nvPr/>
        </p:nvSpPr>
        <p:spPr bwMode="auto">
          <a:xfrm>
            <a:off x="1365250" y="4937125"/>
            <a:ext cx="71438" cy="49213"/>
          </a:xfrm>
          <a:prstGeom prst="ellipse">
            <a:avLst/>
          </a:prstGeom>
          <a:solidFill>
            <a:srgbClr val="FF0000"/>
          </a:solidFill>
          <a:ln w="9360">
            <a:solidFill>
              <a:srgbClr val="3333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803" name="Oval 59"/>
          <p:cNvSpPr>
            <a:spLocks noChangeArrowheads="1"/>
          </p:cNvSpPr>
          <p:nvPr/>
        </p:nvSpPr>
        <p:spPr bwMode="auto">
          <a:xfrm flipH="1">
            <a:off x="1208088" y="4949825"/>
            <a:ext cx="71437" cy="74613"/>
          </a:xfrm>
          <a:prstGeom prst="ellipse">
            <a:avLst/>
          </a:prstGeom>
          <a:solidFill>
            <a:srgbClr val="FF0000"/>
          </a:solidFill>
          <a:ln w="9360">
            <a:solidFill>
              <a:srgbClr val="3333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804" name="Oval 60"/>
          <p:cNvSpPr>
            <a:spLocks noChangeArrowheads="1"/>
          </p:cNvSpPr>
          <p:nvPr/>
        </p:nvSpPr>
        <p:spPr bwMode="auto">
          <a:xfrm flipH="1">
            <a:off x="1181100" y="4937125"/>
            <a:ext cx="71438" cy="74613"/>
          </a:xfrm>
          <a:prstGeom prst="ellipse">
            <a:avLst/>
          </a:prstGeom>
          <a:solidFill>
            <a:srgbClr val="FF0000"/>
          </a:solidFill>
          <a:ln w="9360">
            <a:solidFill>
              <a:srgbClr val="3333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805" name="Oval 61"/>
          <p:cNvSpPr>
            <a:spLocks noChangeArrowheads="1"/>
          </p:cNvSpPr>
          <p:nvPr/>
        </p:nvSpPr>
        <p:spPr bwMode="auto">
          <a:xfrm flipH="1">
            <a:off x="1239838" y="4959350"/>
            <a:ext cx="71437" cy="74613"/>
          </a:xfrm>
          <a:prstGeom prst="ellipse">
            <a:avLst/>
          </a:prstGeom>
          <a:solidFill>
            <a:srgbClr val="FF0000"/>
          </a:solidFill>
          <a:ln w="9360">
            <a:solidFill>
              <a:srgbClr val="3333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806" name="Oval 62"/>
          <p:cNvSpPr>
            <a:spLocks noChangeArrowheads="1"/>
          </p:cNvSpPr>
          <p:nvPr/>
        </p:nvSpPr>
        <p:spPr bwMode="auto">
          <a:xfrm flipH="1">
            <a:off x="1281113" y="4948238"/>
            <a:ext cx="71437" cy="74612"/>
          </a:xfrm>
          <a:prstGeom prst="ellipse">
            <a:avLst/>
          </a:prstGeom>
          <a:solidFill>
            <a:srgbClr val="FF0000"/>
          </a:solidFill>
          <a:ln w="9360">
            <a:solidFill>
              <a:srgbClr val="3333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807" name="Oval 63"/>
          <p:cNvSpPr>
            <a:spLocks noChangeArrowheads="1"/>
          </p:cNvSpPr>
          <p:nvPr/>
        </p:nvSpPr>
        <p:spPr bwMode="auto">
          <a:xfrm flipH="1">
            <a:off x="1270000" y="4987925"/>
            <a:ext cx="71438" cy="74613"/>
          </a:xfrm>
          <a:prstGeom prst="ellipse">
            <a:avLst/>
          </a:prstGeom>
          <a:solidFill>
            <a:srgbClr val="FF0000"/>
          </a:solidFill>
          <a:ln w="9360">
            <a:solidFill>
              <a:srgbClr val="3333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808" name="Oval 64"/>
          <p:cNvSpPr>
            <a:spLocks noChangeArrowheads="1"/>
          </p:cNvSpPr>
          <p:nvPr/>
        </p:nvSpPr>
        <p:spPr bwMode="auto">
          <a:xfrm>
            <a:off x="1352550" y="4976813"/>
            <a:ext cx="71438" cy="49212"/>
          </a:xfrm>
          <a:prstGeom prst="ellipse">
            <a:avLst/>
          </a:prstGeom>
          <a:solidFill>
            <a:srgbClr val="FF0000"/>
          </a:solidFill>
          <a:ln w="9360">
            <a:solidFill>
              <a:srgbClr val="3333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809" name="Oval 65"/>
          <p:cNvSpPr>
            <a:spLocks noChangeArrowheads="1"/>
          </p:cNvSpPr>
          <p:nvPr/>
        </p:nvSpPr>
        <p:spPr bwMode="auto">
          <a:xfrm>
            <a:off x="1365250" y="4964113"/>
            <a:ext cx="71438" cy="49212"/>
          </a:xfrm>
          <a:prstGeom prst="ellipse">
            <a:avLst/>
          </a:prstGeom>
          <a:solidFill>
            <a:srgbClr val="FF0000"/>
          </a:solidFill>
          <a:ln w="9360">
            <a:solidFill>
              <a:srgbClr val="3333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810" name="Oval 66"/>
          <p:cNvSpPr>
            <a:spLocks noChangeArrowheads="1"/>
          </p:cNvSpPr>
          <p:nvPr/>
        </p:nvSpPr>
        <p:spPr bwMode="auto">
          <a:xfrm flipH="1">
            <a:off x="1208088" y="4976813"/>
            <a:ext cx="71437" cy="74612"/>
          </a:xfrm>
          <a:prstGeom prst="ellipse">
            <a:avLst/>
          </a:prstGeom>
          <a:solidFill>
            <a:srgbClr val="FF0000"/>
          </a:solidFill>
          <a:ln w="9360">
            <a:solidFill>
              <a:srgbClr val="3333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811" name="Oval 67"/>
          <p:cNvSpPr>
            <a:spLocks noChangeArrowheads="1"/>
          </p:cNvSpPr>
          <p:nvPr/>
        </p:nvSpPr>
        <p:spPr bwMode="auto">
          <a:xfrm flipH="1">
            <a:off x="1181100" y="4964113"/>
            <a:ext cx="71438" cy="74612"/>
          </a:xfrm>
          <a:prstGeom prst="ellipse">
            <a:avLst/>
          </a:prstGeom>
          <a:solidFill>
            <a:srgbClr val="FF0000"/>
          </a:solidFill>
          <a:ln w="9360">
            <a:solidFill>
              <a:srgbClr val="3333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812" name="Oval 68"/>
          <p:cNvSpPr>
            <a:spLocks noChangeArrowheads="1"/>
          </p:cNvSpPr>
          <p:nvPr/>
        </p:nvSpPr>
        <p:spPr bwMode="auto">
          <a:xfrm>
            <a:off x="1473200" y="4970463"/>
            <a:ext cx="71438" cy="49212"/>
          </a:xfrm>
          <a:prstGeom prst="ellipse">
            <a:avLst/>
          </a:prstGeom>
          <a:solidFill>
            <a:srgbClr val="FF0000"/>
          </a:solidFill>
          <a:ln w="9360">
            <a:solidFill>
              <a:srgbClr val="3333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813" name="Oval 69"/>
          <p:cNvSpPr>
            <a:spLocks noChangeArrowheads="1"/>
          </p:cNvSpPr>
          <p:nvPr/>
        </p:nvSpPr>
        <p:spPr bwMode="auto">
          <a:xfrm flipH="1">
            <a:off x="1468438" y="4959350"/>
            <a:ext cx="71437" cy="74613"/>
          </a:xfrm>
          <a:prstGeom prst="ellipse">
            <a:avLst/>
          </a:prstGeom>
          <a:solidFill>
            <a:srgbClr val="FF0000"/>
          </a:solidFill>
          <a:ln w="9360">
            <a:solidFill>
              <a:srgbClr val="3333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814" name="Oval 70"/>
          <p:cNvSpPr>
            <a:spLocks noChangeArrowheads="1"/>
          </p:cNvSpPr>
          <p:nvPr/>
        </p:nvSpPr>
        <p:spPr bwMode="auto">
          <a:xfrm flipH="1">
            <a:off x="1458913" y="4999038"/>
            <a:ext cx="71437" cy="74612"/>
          </a:xfrm>
          <a:prstGeom prst="ellipse">
            <a:avLst/>
          </a:prstGeom>
          <a:solidFill>
            <a:srgbClr val="FF0000"/>
          </a:solidFill>
          <a:ln w="9360">
            <a:solidFill>
              <a:srgbClr val="3333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815" name="Oval 71"/>
          <p:cNvSpPr>
            <a:spLocks noChangeArrowheads="1"/>
          </p:cNvSpPr>
          <p:nvPr/>
        </p:nvSpPr>
        <p:spPr bwMode="auto">
          <a:xfrm flipH="1">
            <a:off x="1498600" y="4987925"/>
            <a:ext cx="71438" cy="74613"/>
          </a:xfrm>
          <a:prstGeom prst="ellipse">
            <a:avLst/>
          </a:prstGeom>
          <a:solidFill>
            <a:srgbClr val="FF0000"/>
          </a:solidFill>
          <a:ln w="9360">
            <a:solidFill>
              <a:srgbClr val="3333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816" name="Oval 72"/>
          <p:cNvSpPr>
            <a:spLocks noChangeArrowheads="1"/>
          </p:cNvSpPr>
          <p:nvPr/>
        </p:nvSpPr>
        <p:spPr bwMode="auto">
          <a:xfrm flipH="1">
            <a:off x="1511300" y="4975225"/>
            <a:ext cx="71438" cy="74613"/>
          </a:xfrm>
          <a:prstGeom prst="ellipse">
            <a:avLst/>
          </a:prstGeom>
          <a:solidFill>
            <a:srgbClr val="FF0000"/>
          </a:solidFill>
          <a:ln w="9360">
            <a:solidFill>
              <a:srgbClr val="3333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817" name="Oval 73"/>
          <p:cNvSpPr>
            <a:spLocks noChangeArrowheads="1"/>
          </p:cNvSpPr>
          <p:nvPr/>
        </p:nvSpPr>
        <p:spPr bwMode="auto">
          <a:xfrm>
            <a:off x="1450975" y="5027613"/>
            <a:ext cx="71438" cy="49212"/>
          </a:xfrm>
          <a:prstGeom prst="ellipse">
            <a:avLst/>
          </a:prstGeom>
          <a:solidFill>
            <a:srgbClr val="FF0000"/>
          </a:solidFill>
          <a:ln w="9360">
            <a:solidFill>
              <a:srgbClr val="3333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818" name="Oval 74"/>
          <p:cNvSpPr>
            <a:spLocks noChangeArrowheads="1"/>
          </p:cNvSpPr>
          <p:nvPr/>
        </p:nvSpPr>
        <p:spPr bwMode="auto">
          <a:xfrm>
            <a:off x="1414463" y="4975225"/>
            <a:ext cx="71437" cy="49213"/>
          </a:xfrm>
          <a:prstGeom prst="ellipse">
            <a:avLst/>
          </a:prstGeom>
          <a:solidFill>
            <a:srgbClr val="FF0000"/>
          </a:solidFill>
          <a:ln w="9360">
            <a:solidFill>
              <a:srgbClr val="3333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819" name="Oval 75"/>
          <p:cNvSpPr>
            <a:spLocks noChangeArrowheads="1"/>
          </p:cNvSpPr>
          <p:nvPr/>
        </p:nvSpPr>
        <p:spPr bwMode="auto">
          <a:xfrm flipH="1">
            <a:off x="708025" y="4968875"/>
            <a:ext cx="71438" cy="74613"/>
          </a:xfrm>
          <a:prstGeom prst="ellipse">
            <a:avLst/>
          </a:prstGeom>
          <a:solidFill>
            <a:srgbClr val="FF0000"/>
          </a:solidFill>
          <a:ln w="9360">
            <a:solidFill>
              <a:srgbClr val="3333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820" name="Oval 76"/>
          <p:cNvSpPr>
            <a:spLocks noChangeArrowheads="1"/>
          </p:cNvSpPr>
          <p:nvPr/>
        </p:nvSpPr>
        <p:spPr bwMode="auto">
          <a:xfrm flipH="1">
            <a:off x="685800" y="4949825"/>
            <a:ext cx="71438" cy="74613"/>
          </a:xfrm>
          <a:prstGeom prst="ellipse">
            <a:avLst/>
          </a:prstGeom>
          <a:solidFill>
            <a:srgbClr val="FF0000"/>
          </a:solidFill>
          <a:ln w="9360">
            <a:solidFill>
              <a:srgbClr val="3333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821" name="Oval 77"/>
          <p:cNvSpPr>
            <a:spLocks noChangeArrowheads="1"/>
          </p:cNvSpPr>
          <p:nvPr/>
        </p:nvSpPr>
        <p:spPr bwMode="auto">
          <a:xfrm flipH="1">
            <a:off x="871538" y="4983163"/>
            <a:ext cx="71437" cy="74612"/>
          </a:xfrm>
          <a:prstGeom prst="ellipse">
            <a:avLst/>
          </a:prstGeom>
          <a:solidFill>
            <a:srgbClr val="FF0000"/>
          </a:solidFill>
          <a:ln w="9360">
            <a:solidFill>
              <a:srgbClr val="3333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822" name="Oval 78"/>
          <p:cNvSpPr>
            <a:spLocks noChangeArrowheads="1"/>
          </p:cNvSpPr>
          <p:nvPr/>
        </p:nvSpPr>
        <p:spPr bwMode="auto">
          <a:xfrm flipH="1">
            <a:off x="847725" y="4964113"/>
            <a:ext cx="71438" cy="74612"/>
          </a:xfrm>
          <a:prstGeom prst="ellipse">
            <a:avLst/>
          </a:prstGeom>
          <a:solidFill>
            <a:srgbClr val="FF0000"/>
          </a:solidFill>
          <a:ln w="9360">
            <a:solidFill>
              <a:srgbClr val="3333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79"/>
          <p:cNvGrpSpPr>
            <a:grpSpLocks/>
          </p:cNvGrpSpPr>
          <p:nvPr/>
        </p:nvGrpSpPr>
        <p:grpSpPr bwMode="auto">
          <a:xfrm>
            <a:off x="565150" y="3817938"/>
            <a:ext cx="449263" cy="304800"/>
            <a:chOff x="356" y="2405"/>
            <a:chExt cx="283" cy="192"/>
          </a:xfrm>
        </p:grpSpPr>
        <p:sp>
          <p:nvSpPr>
            <p:cNvPr id="31824" name="Text Box 80"/>
            <p:cNvSpPr txBox="1">
              <a:spLocks noChangeArrowheads="1"/>
            </p:cNvSpPr>
            <p:nvPr/>
          </p:nvSpPr>
          <p:spPr bwMode="auto">
            <a:xfrm>
              <a:off x="377" y="2405"/>
              <a:ext cx="206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0">
                  <a:solidFill>
                    <a:srgbClr val="333333"/>
                  </a:solidFill>
                </a:rPr>
                <a:t>rt</a:t>
              </a:r>
            </a:p>
          </p:txBody>
        </p:sp>
        <p:sp>
          <p:nvSpPr>
            <p:cNvPr id="31825" name="Line 81"/>
            <p:cNvSpPr>
              <a:spLocks noChangeShapeType="1"/>
            </p:cNvSpPr>
            <p:nvPr/>
          </p:nvSpPr>
          <p:spPr bwMode="auto">
            <a:xfrm>
              <a:off x="356" y="2427"/>
              <a:ext cx="284" cy="1"/>
            </a:xfrm>
            <a:prstGeom prst="line">
              <a:avLst/>
            </a:prstGeom>
            <a:noFill/>
            <a:ln w="25560">
              <a:solidFill>
                <a:srgbClr val="333333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82"/>
          <p:cNvGrpSpPr>
            <a:grpSpLocks/>
          </p:cNvGrpSpPr>
          <p:nvPr/>
        </p:nvGrpSpPr>
        <p:grpSpPr bwMode="auto">
          <a:xfrm>
            <a:off x="0" y="3132138"/>
            <a:ext cx="347663" cy="536575"/>
            <a:chOff x="0" y="1973"/>
            <a:chExt cx="219" cy="338"/>
          </a:xfrm>
        </p:grpSpPr>
        <p:sp>
          <p:nvSpPr>
            <p:cNvPr id="31827" name="Text Box 83"/>
            <p:cNvSpPr txBox="1">
              <a:spLocks noChangeArrowheads="1"/>
            </p:cNvSpPr>
            <p:nvPr/>
          </p:nvSpPr>
          <p:spPr bwMode="auto">
            <a:xfrm rot="16200000">
              <a:off x="-70" y="2049"/>
              <a:ext cx="333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0">
                  <a:solidFill>
                    <a:srgbClr val="333333"/>
                  </a:solidFill>
                </a:rPr>
                <a:t>m/z</a:t>
              </a:r>
            </a:p>
          </p:txBody>
        </p:sp>
        <p:sp>
          <p:nvSpPr>
            <p:cNvPr id="31828" name="Line 84"/>
            <p:cNvSpPr>
              <a:spLocks noChangeShapeType="1"/>
            </p:cNvSpPr>
            <p:nvPr/>
          </p:nvSpPr>
          <p:spPr bwMode="auto">
            <a:xfrm flipV="1">
              <a:off x="220" y="1972"/>
              <a:ext cx="1" cy="286"/>
            </a:xfrm>
            <a:prstGeom prst="line">
              <a:avLst/>
            </a:prstGeom>
            <a:noFill/>
            <a:ln w="25560">
              <a:solidFill>
                <a:srgbClr val="333333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6" name="Titel 8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Pose Clustering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D24CC-4B8F-43CE-B0E6-0AEB73AD6BFA}" type="slidenum">
              <a:rPr lang="de-DE" smtClean="0"/>
              <a:pPr/>
              <a:t>49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27466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LC-</a:t>
            </a:r>
            <a:r>
              <a:rPr lang="de-DE" dirty="0" smtClean="0"/>
              <a:t>MS Data </a:t>
            </a:r>
            <a:r>
              <a:rPr lang="de-DE" dirty="0"/>
              <a:t>(</a:t>
            </a:r>
            <a:r>
              <a:rPr lang="de-DE" dirty="0" err="1"/>
              <a:t>Map</a:t>
            </a:r>
            <a:r>
              <a:rPr lang="de-DE" dirty="0"/>
              <a:t>)</a:t>
            </a:r>
          </a:p>
        </p:txBody>
      </p:sp>
      <p:sp>
        <p:nvSpPr>
          <p:cNvPr id="412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640A6-8DD2-C247-80A1-A4941784F4D5}" type="slidenum">
              <a:rPr lang="de-DE"/>
              <a:pPr/>
              <a:t>5</a:t>
            </a:fld>
            <a:endParaRPr lang="de-DE"/>
          </a:p>
        </p:txBody>
      </p:sp>
      <p:pic>
        <p:nvPicPr>
          <p:cNvPr id="816131" name="Picture 3" descr="Bildschirmphoto1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EEEE6"/>
              </a:clrFrom>
              <a:clrTo>
                <a:srgbClr val="EEEEE6">
                  <a:alpha val="0"/>
                </a:srgbClr>
              </a:clrTo>
            </a:clrChange>
          </a:blip>
          <a:srcRect l="2942" t="12614" r="1079" b="2220"/>
          <a:stretch>
            <a:fillRect/>
          </a:stretch>
        </p:blipFill>
        <p:spPr bwMode="auto">
          <a:xfrm>
            <a:off x="0" y="836613"/>
            <a:ext cx="9324975" cy="5905500"/>
          </a:xfrm>
          <a:prstGeom prst="rect">
            <a:avLst/>
          </a:prstGeom>
          <a:noFill/>
        </p:spPr>
      </p:pic>
      <p:sp>
        <p:nvSpPr>
          <p:cNvPr id="816535" name="Oval 407"/>
          <p:cNvSpPr>
            <a:spLocks noChangeArrowheads="1"/>
          </p:cNvSpPr>
          <p:nvPr/>
        </p:nvSpPr>
        <p:spPr bwMode="auto">
          <a:xfrm rot="276959">
            <a:off x="2382838" y="5113338"/>
            <a:ext cx="790575" cy="2381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5" name="Group 412"/>
          <p:cNvGrpSpPr>
            <a:grpSpLocks/>
          </p:cNvGrpSpPr>
          <p:nvPr/>
        </p:nvGrpSpPr>
        <p:grpSpPr bwMode="auto">
          <a:xfrm>
            <a:off x="3059113" y="2108200"/>
            <a:ext cx="5607047" cy="2976563"/>
            <a:chOff x="1927" y="1328"/>
            <a:chExt cx="3532" cy="1875"/>
          </a:xfrm>
        </p:grpSpPr>
        <p:sp>
          <p:nvSpPr>
            <p:cNvPr id="816536" name="Line 408"/>
            <p:cNvSpPr>
              <a:spLocks noChangeShapeType="1"/>
            </p:cNvSpPr>
            <p:nvPr/>
          </p:nvSpPr>
          <p:spPr bwMode="auto">
            <a:xfrm flipV="1">
              <a:off x="1927" y="1570"/>
              <a:ext cx="635" cy="1633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16537" name="Rectangle 409"/>
            <p:cNvSpPr>
              <a:spLocks noChangeArrowheads="1"/>
            </p:cNvSpPr>
            <p:nvPr/>
          </p:nvSpPr>
          <p:spPr bwMode="auto">
            <a:xfrm>
              <a:off x="2215" y="1328"/>
              <a:ext cx="3244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lvl="1" algn="l">
                <a:lnSpc>
                  <a:spcPct val="80000"/>
                </a:lnSpc>
                <a:spcBef>
                  <a:spcPct val="20000"/>
                </a:spcBef>
              </a:pPr>
              <a:r>
                <a:rPr lang="en-US" sz="2400" dirty="0" smtClean="0">
                  <a:solidFill>
                    <a:srgbClr val="A51E37"/>
                  </a:solidFill>
                </a:rPr>
                <a:t>Quantification</a:t>
              </a:r>
            </a:p>
            <a:p>
              <a:pPr lvl="1" algn="l">
                <a:lnSpc>
                  <a:spcPct val="80000"/>
                </a:lnSpc>
                <a:spcBef>
                  <a:spcPct val="20000"/>
                </a:spcBef>
              </a:pPr>
              <a:r>
                <a:rPr lang="en-US" sz="2400" b="0" dirty="0">
                  <a:solidFill>
                    <a:schemeClr val="tx1"/>
                  </a:solidFill>
                </a:rPr>
                <a:t> (15 </a:t>
              </a:r>
              <a:r>
                <a:rPr lang="en-US" sz="2400" b="0" dirty="0" err="1">
                  <a:solidFill>
                    <a:schemeClr val="tx1"/>
                  </a:solidFill>
                </a:rPr>
                <a:t>nmol/µl</a:t>
              </a:r>
              <a:r>
                <a:rPr lang="en-US" sz="2400" b="0" dirty="0">
                  <a:solidFill>
                    <a:schemeClr val="tx1"/>
                  </a:solidFill>
                </a:rPr>
                <a:t>, 3x</a:t>
              </a:r>
              <a:r>
                <a:rPr lang="en-US" sz="2400" b="0" dirty="0" smtClean="0">
                  <a:solidFill>
                    <a:schemeClr val="tx1"/>
                  </a:solidFill>
                </a:rPr>
                <a:t> over-expressed, </a:t>
              </a:r>
              <a:r>
                <a:rPr lang="en-US" sz="2400" b="0" dirty="0">
                  <a:solidFill>
                    <a:schemeClr val="tx1"/>
                  </a:solidFill>
                </a:rPr>
                <a:t>…)</a:t>
              </a: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653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9625" y="981075"/>
            <a:ext cx="4318000" cy="282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938" y="984250"/>
            <a:ext cx="4318000" cy="282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65150" y="3817938"/>
            <a:ext cx="449263" cy="304800"/>
            <a:chOff x="356" y="2405"/>
            <a:chExt cx="283" cy="192"/>
          </a:xfrm>
        </p:grpSpPr>
        <p:sp>
          <p:nvSpPr>
            <p:cNvPr id="32773" name="Text Box 5"/>
            <p:cNvSpPr txBox="1">
              <a:spLocks noChangeArrowheads="1"/>
            </p:cNvSpPr>
            <p:nvPr/>
          </p:nvSpPr>
          <p:spPr bwMode="auto">
            <a:xfrm>
              <a:off x="377" y="2405"/>
              <a:ext cx="206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0">
                  <a:solidFill>
                    <a:srgbClr val="333333"/>
                  </a:solidFill>
                </a:rPr>
                <a:t>rt</a:t>
              </a:r>
            </a:p>
          </p:txBody>
        </p:sp>
        <p:sp>
          <p:nvSpPr>
            <p:cNvPr id="32774" name="Line 6"/>
            <p:cNvSpPr>
              <a:spLocks noChangeShapeType="1"/>
            </p:cNvSpPr>
            <p:nvPr/>
          </p:nvSpPr>
          <p:spPr bwMode="auto">
            <a:xfrm>
              <a:off x="356" y="2427"/>
              <a:ext cx="284" cy="1"/>
            </a:xfrm>
            <a:prstGeom prst="line">
              <a:avLst/>
            </a:prstGeom>
            <a:noFill/>
            <a:ln w="25560">
              <a:solidFill>
                <a:srgbClr val="333333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0" y="3132138"/>
            <a:ext cx="347663" cy="536575"/>
            <a:chOff x="0" y="1973"/>
            <a:chExt cx="219" cy="338"/>
          </a:xfrm>
        </p:grpSpPr>
        <p:sp>
          <p:nvSpPr>
            <p:cNvPr id="32776" name="Text Box 8"/>
            <p:cNvSpPr txBox="1">
              <a:spLocks noChangeArrowheads="1"/>
            </p:cNvSpPr>
            <p:nvPr/>
          </p:nvSpPr>
          <p:spPr bwMode="auto">
            <a:xfrm rot="16200000">
              <a:off x="-70" y="2049"/>
              <a:ext cx="333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0">
                  <a:solidFill>
                    <a:srgbClr val="333333"/>
                  </a:solidFill>
                </a:rPr>
                <a:t>m/z</a:t>
              </a:r>
            </a:p>
          </p:txBody>
        </p:sp>
        <p:sp>
          <p:nvSpPr>
            <p:cNvPr id="32777" name="Line 9"/>
            <p:cNvSpPr>
              <a:spLocks noChangeShapeType="1"/>
            </p:cNvSpPr>
            <p:nvPr/>
          </p:nvSpPr>
          <p:spPr bwMode="auto">
            <a:xfrm flipV="1">
              <a:off x="220" y="1972"/>
              <a:ext cx="1" cy="286"/>
            </a:xfrm>
            <a:prstGeom prst="line">
              <a:avLst/>
            </a:prstGeom>
            <a:noFill/>
            <a:ln w="25560">
              <a:solidFill>
                <a:srgbClr val="333333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541338" y="2411413"/>
            <a:ext cx="4095750" cy="720725"/>
          </a:xfrm>
          <a:prstGeom prst="rect">
            <a:avLst/>
          </a:prstGeom>
          <a:solidFill>
            <a:srgbClr val="FFFF99">
              <a:alpha val="39999"/>
            </a:srgbClr>
          </a:solidFill>
          <a:ln w="25560" cap="rnd">
            <a:solidFill>
              <a:srgbClr val="333333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1016000" y="4162425"/>
            <a:ext cx="7342188" cy="1294843"/>
          </a:xfrm>
          <a:prstGeom prst="rect">
            <a:avLst/>
          </a:prstGeom>
          <a:noFill/>
          <a:ln w="25560">
            <a:noFill/>
            <a:prstDash val="sysDot"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6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600" b="0" dirty="0">
                <a:solidFill>
                  <a:srgbClr val="333333"/>
                </a:solidFill>
              </a:rPr>
              <a:t>Only consider </a:t>
            </a:r>
            <a:r>
              <a:rPr lang="en-GB" sz="2600" b="0" dirty="0" smtClean="0">
                <a:solidFill>
                  <a:srgbClr val="333333"/>
                </a:solidFill>
              </a:rPr>
              <a:t>pairs (</a:t>
            </a:r>
            <a:r>
              <a:rPr lang="en-GB" sz="2600" b="0" i="1" dirty="0" smtClean="0">
                <a:solidFill>
                  <a:srgbClr val="333333"/>
                </a:solidFill>
              </a:rPr>
              <a:t>s</a:t>
            </a:r>
            <a:r>
              <a:rPr lang="en-GB" sz="2600" b="0" baseline="-25000" dirty="0" smtClean="0">
                <a:solidFill>
                  <a:srgbClr val="333333"/>
                </a:solidFill>
              </a:rPr>
              <a:t>1</a:t>
            </a:r>
            <a:r>
              <a:rPr lang="en-GB" sz="2600" b="0" dirty="0" smtClean="0">
                <a:solidFill>
                  <a:srgbClr val="333333"/>
                </a:solidFill>
              </a:rPr>
              <a:t>,</a:t>
            </a:r>
            <a:r>
              <a:rPr lang="en-GB" sz="2600" b="0" i="1" dirty="0" smtClean="0">
                <a:solidFill>
                  <a:srgbClr val="333333"/>
                </a:solidFill>
              </a:rPr>
              <a:t>s</a:t>
            </a:r>
            <a:r>
              <a:rPr lang="en-GB" sz="2600" b="0" baseline="-25000" dirty="0" smtClean="0">
                <a:solidFill>
                  <a:srgbClr val="333333"/>
                </a:solidFill>
              </a:rPr>
              <a:t>2</a:t>
            </a:r>
            <a:r>
              <a:rPr lang="en-GB" sz="2600" b="0" dirty="0">
                <a:solidFill>
                  <a:srgbClr val="333333"/>
                </a:solidFill>
              </a:rPr>
              <a:t>) in </a:t>
            </a:r>
            <a:r>
              <a:rPr lang="en-GB" sz="2600" b="0" i="1" dirty="0">
                <a:solidFill>
                  <a:srgbClr val="333333"/>
                </a:solidFill>
              </a:rPr>
              <a:t>S</a:t>
            </a:r>
            <a:r>
              <a:rPr lang="en-GB" sz="2600" b="0" dirty="0">
                <a:solidFill>
                  <a:srgbClr val="333333"/>
                </a:solidFill>
              </a:rPr>
              <a:t> </a:t>
            </a:r>
            <a:br>
              <a:rPr lang="en-GB" sz="2600" b="0" dirty="0">
                <a:solidFill>
                  <a:srgbClr val="333333"/>
                </a:solidFill>
              </a:rPr>
            </a:br>
            <a:r>
              <a:rPr lang="en-GB" sz="2600" b="0" dirty="0">
                <a:solidFill>
                  <a:srgbClr val="333333"/>
                </a:solidFill>
              </a:rPr>
              <a:t>with </a:t>
            </a:r>
            <a:r>
              <a:rPr lang="en-GB" sz="2600" b="0" i="1" dirty="0">
                <a:solidFill>
                  <a:srgbClr val="333333"/>
                </a:solidFill>
              </a:rPr>
              <a:t>s</a:t>
            </a:r>
            <a:r>
              <a:rPr lang="en-GB" sz="2600" b="0" baseline="-25000" dirty="0">
                <a:solidFill>
                  <a:srgbClr val="333333"/>
                </a:solidFill>
              </a:rPr>
              <a:t>1</a:t>
            </a:r>
            <a:r>
              <a:rPr lang="en-GB" sz="2600" b="0" dirty="0">
                <a:solidFill>
                  <a:srgbClr val="333333"/>
                </a:solidFill>
              </a:rPr>
              <a:t> having a small distance </a:t>
            </a:r>
            <a:br>
              <a:rPr lang="en-GB" sz="2600" b="0" dirty="0">
                <a:solidFill>
                  <a:srgbClr val="333333"/>
                </a:solidFill>
              </a:rPr>
            </a:br>
            <a:r>
              <a:rPr lang="en-GB" sz="2600" b="0" dirty="0">
                <a:solidFill>
                  <a:srgbClr val="333333"/>
                </a:solidFill>
              </a:rPr>
              <a:t>to </a:t>
            </a:r>
            <a:r>
              <a:rPr lang="en-GB" sz="2600" b="0" i="1" dirty="0">
                <a:solidFill>
                  <a:srgbClr val="333333"/>
                </a:solidFill>
              </a:rPr>
              <a:t>s</a:t>
            </a:r>
            <a:r>
              <a:rPr lang="en-GB" sz="2600" b="0" baseline="-25000" dirty="0">
                <a:solidFill>
                  <a:srgbClr val="333333"/>
                </a:solidFill>
              </a:rPr>
              <a:t>2 </a:t>
            </a:r>
            <a:r>
              <a:rPr lang="en-GB" sz="2600" b="0" dirty="0">
                <a:solidFill>
                  <a:srgbClr val="333333"/>
                </a:solidFill>
              </a:rPr>
              <a:t>in</a:t>
            </a:r>
            <a:r>
              <a:rPr lang="en-GB" sz="2600" b="0" i="1" dirty="0">
                <a:solidFill>
                  <a:srgbClr val="333333"/>
                </a:solidFill>
              </a:rPr>
              <a:t> m/z</a:t>
            </a:r>
            <a:r>
              <a:rPr lang="en-GB" sz="2600" b="0" dirty="0">
                <a:solidFill>
                  <a:srgbClr val="333333"/>
                </a:solidFill>
              </a:rPr>
              <a:t>.</a:t>
            </a:r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8359775" y="1062038"/>
            <a:ext cx="3968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i="1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</a:t>
            </a:r>
          </a:p>
        </p:txBody>
      </p: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4168775" y="1062038"/>
            <a:ext cx="34448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i="1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</a:p>
        </p:txBody>
      </p:sp>
      <p:sp>
        <p:nvSpPr>
          <p:cNvPr id="32782" name="Oval 14"/>
          <p:cNvSpPr>
            <a:spLocks noChangeArrowheads="1"/>
          </p:cNvSpPr>
          <p:nvPr/>
        </p:nvSpPr>
        <p:spPr bwMode="auto">
          <a:xfrm>
            <a:off x="3086100" y="2906713"/>
            <a:ext cx="269875" cy="161925"/>
          </a:xfrm>
          <a:prstGeom prst="ellipse">
            <a:avLst/>
          </a:prstGeom>
          <a:noFill/>
          <a:ln w="25560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83" name="Text Box 15"/>
          <p:cNvSpPr txBox="1">
            <a:spLocks noChangeArrowheads="1"/>
          </p:cNvSpPr>
          <p:nvPr/>
        </p:nvSpPr>
        <p:spPr bwMode="auto">
          <a:xfrm>
            <a:off x="844550" y="2143125"/>
            <a:ext cx="384175" cy="40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>
                <a:solidFill>
                  <a:srgbClr val="333333"/>
                </a:solidFill>
              </a:rPr>
              <a:t>s</a:t>
            </a:r>
            <a:r>
              <a:rPr lang="en-GB" sz="1800" b="0" baseline="-25000">
                <a:solidFill>
                  <a:srgbClr val="333333"/>
                </a:solidFill>
              </a:rPr>
              <a:t>1</a:t>
            </a:r>
          </a:p>
        </p:txBody>
      </p:sp>
      <p:sp>
        <p:nvSpPr>
          <p:cNvPr id="32784" name="Text Box 16"/>
          <p:cNvSpPr txBox="1">
            <a:spLocks noChangeArrowheads="1"/>
          </p:cNvSpPr>
          <p:nvPr/>
        </p:nvSpPr>
        <p:spPr bwMode="auto">
          <a:xfrm>
            <a:off x="2740025" y="2855913"/>
            <a:ext cx="384175" cy="40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>
                <a:solidFill>
                  <a:srgbClr val="333333"/>
                </a:solidFill>
              </a:rPr>
              <a:t>s</a:t>
            </a:r>
            <a:r>
              <a:rPr lang="en-GB" sz="1800" b="0" baseline="-25000">
                <a:solidFill>
                  <a:srgbClr val="333333"/>
                </a:solidFill>
              </a:rPr>
              <a:t>2</a:t>
            </a:r>
          </a:p>
        </p:txBody>
      </p:sp>
      <p:sp>
        <p:nvSpPr>
          <p:cNvPr id="32785" name="Oval 17"/>
          <p:cNvSpPr>
            <a:spLocks noChangeArrowheads="1"/>
          </p:cNvSpPr>
          <p:nvPr/>
        </p:nvSpPr>
        <p:spPr bwMode="auto">
          <a:xfrm>
            <a:off x="881063" y="2457450"/>
            <a:ext cx="269875" cy="161925"/>
          </a:xfrm>
          <a:prstGeom prst="ellipse">
            <a:avLst/>
          </a:prstGeom>
          <a:noFill/>
          <a:ln w="25560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itel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Speeding Things 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D24CC-4B8F-43CE-B0E6-0AEB73AD6BFA}" type="slidenum">
              <a:rPr lang="de-DE" smtClean="0"/>
              <a:pPr/>
              <a:t>50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292256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9625" y="981075"/>
            <a:ext cx="4318000" cy="282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938" y="984250"/>
            <a:ext cx="4318000" cy="282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65150" y="3817938"/>
            <a:ext cx="449263" cy="304800"/>
            <a:chOff x="356" y="2405"/>
            <a:chExt cx="283" cy="192"/>
          </a:xfrm>
        </p:grpSpPr>
        <p:sp>
          <p:nvSpPr>
            <p:cNvPr id="33797" name="Text Box 5"/>
            <p:cNvSpPr txBox="1">
              <a:spLocks noChangeArrowheads="1"/>
            </p:cNvSpPr>
            <p:nvPr/>
          </p:nvSpPr>
          <p:spPr bwMode="auto">
            <a:xfrm>
              <a:off x="377" y="2405"/>
              <a:ext cx="206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0">
                  <a:solidFill>
                    <a:srgbClr val="333333"/>
                  </a:solidFill>
                </a:rPr>
                <a:t>rt</a:t>
              </a:r>
            </a:p>
          </p:txBody>
        </p:sp>
        <p:sp>
          <p:nvSpPr>
            <p:cNvPr id="33798" name="Line 6"/>
            <p:cNvSpPr>
              <a:spLocks noChangeShapeType="1"/>
            </p:cNvSpPr>
            <p:nvPr/>
          </p:nvSpPr>
          <p:spPr bwMode="auto">
            <a:xfrm>
              <a:off x="356" y="2427"/>
              <a:ext cx="284" cy="1"/>
            </a:xfrm>
            <a:prstGeom prst="line">
              <a:avLst/>
            </a:prstGeom>
            <a:noFill/>
            <a:ln w="25560">
              <a:solidFill>
                <a:srgbClr val="333333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0" y="3132138"/>
            <a:ext cx="347663" cy="536575"/>
            <a:chOff x="0" y="1973"/>
            <a:chExt cx="219" cy="338"/>
          </a:xfrm>
        </p:grpSpPr>
        <p:sp>
          <p:nvSpPr>
            <p:cNvPr id="33800" name="Text Box 8"/>
            <p:cNvSpPr txBox="1">
              <a:spLocks noChangeArrowheads="1"/>
            </p:cNvSpPr>
            <p:nvPr/>
          </p:nvSpPr>
          <p:spPr bwMode="auto">
            <a:xfrm rot="16200000">
              <a:off x="-70" y="2049"/>
              <a:ext cx="333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0">
                  <a:solidFill>
                    <a:srgbClr val="333333"/>
                  </a:solidFill>
                </a:rPr>
                <a:t>m/z</a:t>
              </a:r>
            </a:p>
          </p:txBody>
        </p:sp>
        <p:sp>
          <p:nvSpPr>
            <p:cNvPr id="33801" name="Line 9"/>
            <p:cNvSpPr>
              <a:spLocks noChangeShapeType="1"/>
            </p:cNvSpPr>
            <p:nvPr/>
          </p:nvSpPr>
          <p:spPr bwMode="auto">
            <a:xfrm flipV="1">
              <a:off x="220" y="1972"/>
              <a:ext cx="1" cy="286"/>
            </a:xfrm>
            <a:prstGeom prst="line">
              <a:avLst/>
            </a:prstGeom>
            <a:noFill/>
            <a:ln w="25560">
              <a:solidFill>
                <a:srgbClr val="333333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566738" y="2862263"/>
            <a:ext cx="8280400" cy="180975"/>
          </a:xfrm>
          <a:prstGeom prst="rect">
            <a:avLst/>
          </a:prstGeom>
          <a:solidFill>
            <a:srgbClr val="FFFF99">
              <a:alpha val="39999"/>
            </a:srgbClr>
          </a:solidFill>
          <a:ln w="25560" cap="rnd">
            <a:solidFill>
              <a:srgbClr val="333333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03" name="Oval 11"/>
          <p:cNvSpPr>
            <a:spLocks noChangeArrowheads="1"/>
          </p:cNvSpPr>
          <p:nvPr/>
        </p:nvSpPr>
        <p:spPr bwMode="auto">
          <a:xfrm>
            <a:off x="5246688" y="2881313"/>
            <a:ext cx="269875" cy="161925"/>
          </a:xfrm>
          <a:prstGeom prst="ellipse">
            <a:avLst/>
          </a:prstGeom>
          <a:noFill/>
          <a:ln w="25560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5435600" y="2952750"/>
            <a:ext cx="487363" cy="40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>
                <a:solidFill>
                  <a:srgbClr val="333333"/>
                </a:solidFill>
              </a:rPr>
              <a:t>m</a:t>
            </a:r>
            <a:r>
              <a:rPr lang="en-GB" sz="1800" b="0" baseline="-25000">
                <a:solidFill>
                  <a:srgbClr val="333333"/>
                </a:solidFill>
              </a:rPr>
              <a:t>2</a:t>
            </a:r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565150" y="4162425"/>
            <a:ext cx="7956550" cy="1694952"/>
          </a:xfrm>
          <a:prstGeom prst="rect">
            <a:avLst/>
          </a:prstGeom>
          <a:noFill/>
          <a:ln w="25560">
            <a:noFill/>
            <a:prstDash val="sysDot"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6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600" b="0" dirty="0">
                <a:solidFill>
                  <a:srgbClr val="333333"/>
                </a:solidFill>
              </a:rPr>
              <a:t>Only match </a:t>
            </a:r>
            <a:br>
              <a:rPr lang="en-GB" sz="2600" b="0" dirty="0">
                <a:solidFill>
                  <a:srgbClr val="333333"/>
                </a:solidFill>
              </a:rPr>
            </a:br>
            <a:r>
              <a:rPr lang="en-GB" sz="2600" b="0" dirty="0" smtClean="0">
                <a:solidFill>
                  <a:srgbClr val="333333"/>
                </a:solidFill>
              </a:rPr>
              <a:t>pair (s</a:t>
            </a:r>
            <a:r>
              <a:rPr lang="en-GB" sz="2600" b="0" baseline="-25000" dirty="0" smtClean="0">
                <a:solidFill>
                  <a:srgbClr val="333333"/>
                </a:solidFill>
              </a:rPr>
              <a:t>1</a:t>
            </a:r>
            <a:r>
              <a:rPr lang="en-GB" sz="2600" b="0" dirty="0" smtClean="0">
                <a:solidFill>
                  <a:srgbClr val="333333"/>
                </a:solidFill>
              </a:rPr>
              <a:t>,s</a:t>
            </a:r>
            <a:r>
              <a:rPr lang="en-GB" sz="2600" b="0" baseline="-25000" dirty="0" smtClean="0">
                <a:solidFill>
                  <a:srgbClr val="333333"/>
                </a:solidFill>
              </a:rPr>
              <a:t>2</a:t>
            </a:r>
            <a:r>
              <a:rPr lang="en-GB" sz="2600" b="0" dirty="0">
                <a:solidFill>
                  <a:srgbClr val="333333"/>
                </a:solidFill>
              </a:rPr>
              <a:t>) onto </a:t>
            </a:r>
            <a:r>
              <a:rPr lang="en-GB" sz="2600" b="0" dirty="0" smtClean="0">
                <a:solidFill>
                  <a:srgbClr val="333333"/>
                </a:solidFill>
              </a:rPr>
              <a:t>pair (m</a:t>
            </a:r>
            <a:r>
              <a:rPr lang="en-GB" sz="2600" b="0" baseline="-25000" dirty="0" smtClean="0">
                <a:solidFill>
                  <a:srgbClr val="333333"/>
                </a:solidFill>
              </a:rPr>
              <a:t>1</a:t>
            </a:r>
            <a:r>
              <a:rPr lang="en-GB" sz="2600" b="0" dirty="0" smtClean="0">
                <a:solidFill>
                  <a:srgbClr val="333333"/>
                </a:solidFill>
              </a:rPr>
              <a:t>,m</a:t>
            </a:r>
            <a:r>
              <a:rPr lang="en-GB" sz="2600" b="0" baseline="-25000" dirty="0" smtClean="0">
                <a:solidFill>
                  <a:srgbClr val="333333"/>
                </a:solidFill>
              </a:rPr>
              <a:t>2</a:t>
            </a:r>
            <a:r>
              <a:rPr lang="en-GB" sz="2600" b="0" dirty="0">
                <a:solidFill>
                  <a:srgbClr val="333333"/>
                </a:solidFill>
              </a:rPr>
              <a:t>)</a:t>
            </a:r>
            <a:br>
              <a:rPr lang="en-GB" sz="2600" b="0" dirty="0">
                <a:solidFill>
                  <a:srgbClr val="333333"/>
                </a:solidFill>
              </a:rPr>
            </a:br>
            <a:r>
              <a:rPr lang="en-GB" sz="2600" b="0" dirty="0">
                <a:solidFill>
                  <a:srgbClr val="333333"/>
                </a:solidFill>
              </a:rPr>
              <a:t>if s</a:t>
            </a:r>
            <a:r>
              <a:rPr lang="en-GB" sz="2600" b="0" baseline="-25000" dirty="0">
                <a:solidFill>
                  <a:srgbClr val="333333"/>
                </a:solidFill>
              </a:rPr>
              <a:t>1</a:t>
            </a:r>
            <a:r>
              <a:rPr lang="en-GB" sz="2600" b="0" dirty="0">
                <a:solidFill>
                  <a:srgbClr val="333333"/>
                </a:solidFill>
              </a:rPr>
              <a:t> and m</a:t>
            </a:r>
            <a:r>
              <a:rPr lang="en-GB" sz="2600" b="0" baseline="-25000" dirty="0">
                <a:solidFill>
                  <a:srgbClr val="333333"/>
                </a:solidFill>
              </a:rPr>
              <a:t>1</a:t>
            </a:r>
            <a:r>
              <a:rPr lang="en-GB" sz="2600" b="0" dirty="0">
                <a:solidFill>
                  <a:srgbClr val="333333"/>
                </a:solidFill>
              </a:rPr>
              <a:t> as well as s</a:t>
            </a:r>
            <a:r>
              <a:rPr lang="en-GB" sz="2600" b="0" baseline="-25000" dirty="0">
                <a:solidFill>
                  <a:srgbClr val="333333"/>
                </a:solidFill>
              </a:rPr>
              <a:t>2</a:t>
            </a:r>
            <a:r>
              <a:rPr lang="en-GB" sz="2600" b="0" dirty="0">
                <a:solidFill>
                  <a:srgbClr val="333333"/>
                </a:solidFill>
              </a:rPr>
              <a:t> and m</a:t>
            </a:r>
            <a:r>
              <a:rPr lang="en-GB" sz="2600" b="0" baseline="-25000" dirty="0">
                <a:solidFill>
                  <a:srgbClr val="333333"/>
                </a:solidFill>
              </a:rPr>
              <a:t>2</a:t>
            </a:r>
            <a:r>
              <a:rPr lang="en-GB" sz="2600" b="0" dirty="0">
                <a:solidFill>
                  <a:srgbClr val="333333"/>
                </a:solidFill>
              </a:rPr>
              <a:t> </a:t>
            </a:r>
            <a:br>
              <a:rPr lang="en-GB" sz="2600" b="0" dirty="0">
                <a:solidFill>
                  <a:srgbClr val="333333"/>
                </a:solidFill>
              </a:rPr>
            </a:br>
            <a:r>
              <a:rPr lang="en-GB" sz="2600" b="0" dirty="0">
                <a:solidFill>
                  <a:srgbClr val="333333"/>
                </a:solidFill>
              </a:rPr>
              <a:t>lie close together in m/z.</a:t>
            </a:r>
          </a:p>
        </p:txBody>
      </p:sp>
      <p:sp>
        <p:nvSpPr>
          <p:cNvPr id="33806" name="Text Box 14"/>
          <p:cNvSpPr txBox="1">
            <a:spLocks noChangeArrowheads="1"/>
          </p:cNvSpPr>
          <p:nvPr/>
        </p:nvSpPr>
        <p:spPr bwMode="auto">
          <a:xfrm>
            <a:off x="4984750" y="2135188"/>
            <a:ext cx="487363" cy="40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>
                <a:solidFill>
                  <a:srgbClr val="333333"/>
                </a:solidFill>
              </a:rPr>
              <a:t>m</a:t>
            </a:r>
            <a:r>
              <a:rPr lang="en-GB" sz="1800" b="0" baseline="-25000">
                <a:solidFill>
                  <a:srgbClr val="333333"/>
                </a:solidFill>
              </a:rPr>
              <a:t>1</a:t>
            </a:r>
          </a:p>
        </p:txBody>
      </p:sp>
      <p:sp>
        <p:nvSpPr>
          <p:cNvPr id="33807" name="Oval 15"/>
          <p:cNvSpPr>
            <a:spLocks noChangeArrowheads="1"/>
          </p:cNvSpPr>
          <p:nvPr/>
        </p:nvSpPr>
        <p:spPr bwMode="auto">
          <a:xfrm>
            <a:off x="3086100" y="2906713"/>
            <a:ext cx="269875" cy="161925"/>
          </a:xfrm>
          <a:prstGeom prst="ellipse">
            <a:avLst/>
          </a:prstGeom>
          <a:noFill/>
          <a:ln w="25560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08" name="Text Box 16"/>
          <p:cNvSpPr txBox="1">
            <a:spLocks noChangeArrowheads="1"/>
          </p:cNvSpPr>
          <p:nvPr/>
        </p:nvSpPr>
        <p:spPr bwMode="auto">
          <a:xfrm>
            <a:off x="844550" y="2143125"/>
            <a:ext cx="384175" cy="40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>
                <a:solidFill>
                  <a:srgbClr val="333333"/>
                </a:solidFill>
              </a:rPr>
              <a:t>s</a:t>
            </a:r>
            <a:r>
              <a:rPr lang="en-GB" sz="1800" b="0" baseline="-25000">
                <a:solidFill>
                  <a:srgbClr val="333333"/>
                </a:solidFill>
              </a:rPr>
              <a:t>1</a:t>
            </a:r>
          </a:p>
        </p:txBody>
      </p:sp>
      <p:sp>
        <p:nvSpPr>
          <p:cNvPr id="33809" name="Text Box 17"/>
          <p:cNvSpPr txBox="1">
            <a:spLocks noChangeArrowheads="1"/>
          </p:cNvSpPr>
          <p:nvPr/>
        </p:nvSpPr>
        <p:spPr bwMode="auto">
          <a:xfrm>
            <a:off x="2740025" y="2855913"/>
            <a:ext cx="384175" cy="40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>
                <a:solidFill>
                  <a:srgbClr val="333333"/>
                </a:solidFill>
              </a:rPr>
              <a:t>s</a:t>
            </a:r>
            <a:r>
              <a:rPr lang="en-GB" sz="1800" b="0" baseline="-25000">
                <a:solidFill>
                  <a:srgbClr val="333333"/>
                </a:solidFill>
              </a:rPr>
              <a:t>2</a:t>
            </a:r>
          </a:p>
        </p:txBody>
      </p:sp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566738" y="2455863"/>
            <a:ext cx="8280400" cy="180975"/>
          </a:xfrm>
          <a:prstGeom prst="rect">
            <a:avLst/>
          </a:prstGeom>
          <a:solidFill>
            <a:srgbClr val="FFFF99">
              <a:alpha val="39999"/>
            </a:srgbClr>
          </a:solidFill>
          <a:ln w="25560" cap="rnd">
            <a:solidFill>
              <a:srgbClr val="333333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11" name="Oval 19"/>
          <p:cNvSpPr>
            <a:spLocks noChangeArrowheads="1"/>
          </p:cNvSpPr>
          <p:nvPr/>
        </p:nvSpPr>
        <p:spPr bwMode="auto">
          <a:xfrm>
            <a:off x="881063" y="2457450"/>
            <a:ext cx="269875" cy="161925"/>
          </a:xfrm>
          <a:prstGeom prst="ellipse">
            <a:avLst/>
          </a:prstGeom>
          <a:noFill/>
          <a:ln w="25560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12" name="Oval 20"/>
          <p:cNvSpPr>
            <a:spLocks noChangeArrowheads="1"/>
          </p:cNvSpPr>
          <p:nvPr/>
        </p:nvSpPr>
        <p:spPr bwMode="auto">
          <a:xfrm>
            <a:off x="5111750" y="2474913"/>
            <a:ext cx="269875" cy="161925"/>
          </a:xfrm>
          <a:prstGeom prst="ellipse">
            <a:avLst/>
          </a:prstGeom>
          <a:noFill/>
          <a:ln w="25560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13" name="Line 21"/>
          <p:cNvSpPr>
            <a:spLocks noChangeShapeType="1"/>
          </p:cNvSpPr>
          <p:nvPr/>
        </p:nvSpPr>
        <p:spPr bwMode="auto">
          <a:xfrm>
            <a:off x="1196975" y="2547938"/>
            <a:ext cx="3870325" cy="1587"/>
          </a:xfrm>
          <a:prstGeom prst="line">
            <a:avLst/>
          </a:prstGeom>
          <a:noFill/>
          <a:ln w="25560">
            <a:solidFill>
              <a:srgbClr val="333333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14" name="Line 22"/>
          <p:cNvSpPr>
            <a:spLocks noChangeShapeType="1"/>
          </p:cNvSpPr>
          <p:nvPr/>
        </p:nvSpPr>
        <p:spPr bwMode="auto">
          <a:xfrm flipV="1">
            <a:off x="3402013" y="2905125"/>
            <a:ext cx="1844675" cy="93663"/>
          </a:xfrm>
          <a:prstGeom prst="line">
            <a:avLst/>
          </a:prstGeom>
          <a:noFill/>
          <a:ln w="25560">
            <a:solidFill>
              <a:srgbClr val="333333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15" name="Text Box 23"/>
          <p:cNvSpPr txBox="1">
            <a:spLocks noChangeArrowheads="1"/>
          </p:cNvSpPr>
          <p:nvPr/>
        </p:nvSpPr>
        <p:spPr bwMode="auto">
          <a:xfrm>
            <a:off x="8359775" y="1062038"/>
            <a:ext cx="3968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i="1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</a:t>
            </a:r>
          </a:p>
        </p:txBody>
      </p:sp>
      <p:sp>
        <p:nvSpPr>
          <p:cNvPr id="33816" name="Text Box 24"/>
          <p:cNvSpPr txBox="1">
            <a:spLocks noChangeArrowheads="1"/>
          </p:cNvSpPr>
          <p:nvPr/>
        </p:nvSpPr>
        <p:spPr bwMode="auto">
          <a:xfrm>
            <a:off x="4168775" y="1062038"/>
            <a:ext cx="34448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i="1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</a:p>
        </p:txBody>
      </p:sp>
      <p:sp>
        <p:nvSpPr>
          <p:cNvPr id="26" name="Titel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Speeding Things 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D24CC-4B8F-43CE-B0E6-0AEB73AD6BFA}" type="slidenum">
              <a:rPr lang="de-DE" smtClean="0"/>
              <a:pPr/>
              <a:t>51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378457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9625" y="981075"/>
            <a:ext cx="4318000" cy="282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938" y="984250"/>
            <a:ext cx="4318000" cy="282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4820" name="Oval 4"/>
          <p:cNvSpPr>
            <a:spLocks noChangeArrowheads="1"/>
          </p:cNvSpPr>
          <p:nvPr/>
        </p:nvSpPr>
        <p:spPr bwMode="auto">
          <a:xfrm>
            <a:off x="5246688" y="2881313"/>
            <a:ext cx="269875" cy="161925"/>
          </a:xfrm>
          <a:prstGeom prst="ellipse">
            <a:avLst/>
          </a:prstGeom>
          <a:noFill/>
          <a:ln w="25560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5435600" y="2952750"/>
            <a:ext cx="487363" cy="40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>
                <a:solidFill>
                  <a:srgbClr val="333333"/>
                </a:solidFill>
              </a:rPr>
              <a:t>m</a:t>
            </a:r>
            <a:r>
              <a:rPr lang="en-GB" sz="1800" b="0" baseline="-25000">
                <a:solidFill>
                  <a:srgbClr val="333333"/>
                </a:solidFill>
              </a:rPr>
              <a:t>2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566738" y="4160838"/>
            <a:ext cx="8191500" cy="1731962"/>
          </a:xfrm>
          <a:prstGeom prst="rect">
            <a:avLst/>
          </a:prstGeom>
          <a:noFill/>
          <a:ln w="25560">
            <a:noFill/>
            <a:prstDash val="sysDot"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6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600" b="0" dirty="0">
                <a:solidFill>
                  <a:srgbClr val="333333"/>
                </a:solidFill>
              </a:rPr>
              <a:t>Normalize intensities in M and S:</a:t>
            </a:r>
            <a:br>
              <a:rPr lang="en-GB" sz="2600" b="0" dirty="0">
                <a:solidFill>
                  <a:srgbClr val="333333"/>
                </a:solidFill>
              </a:rPr>
            </a:br>
            <a:r>
              <a:rPr lang="en-GB" sz="2600" b="0" dirty="0" smtClean="0">
                <a:solidFill>
                  <a:srgbClr val="333333"/>
                </a:solidFill>
              </a:rPr>
              <a:t>weight </a:t>
            </a:r>
            <a:r>
              <a:rPr lang="en-GB" sz="2600" b="0" dirty="0">
                <a:solidFill>
                  <a:srgbClr val="333333"/>
                </a:solidFill>
              </a:rPr>
              <a:t>the vote of each transformation </a:t>
            </a:r>
            <a:br>
              <a:rPr lang="en-GB" sz="2600" b="0" dirty="0">
                <a:solidFill>
                  <a:srgbClr val="333333"/>
                </a:solidFill>
              </a:rPr>
            </a:br>
            <a:r>
              <a:rPr lang="en-GB" sz="2600" b="0" dirty="0">
                <a:solidFill>
                  <a:srgbClr val="333333"/>
                </a:solidFill>
              </a:rPr>
              <a:t>by the intensity similarities of the </a:t>
            </a:r>
            <a:br>
              <a:rPr lang="en-GB" sz="2600" b="0" dirty="0">
                <a:solidFill>
                  <a:srgbClr val="333333"/>
                </a:solidFill>
              </a:rPr>
            </a:br>
            <a:r>
              <a:rPr lang="en-GB" sz="2600" b="0" dirty="0">
                <a:solidFill>
                  <a:srgbClr val="333333"/>
                </a:solidFill>
              </a:rPr>
              <a:t>point matches (s</a:t>
            </a:r>
            <a:r>
              <a:rPr lang="en-GB" sz="2600" b="0" baseline="-25000" dirty="0">
                <a:solidFill>
                  <a:srgbClr val="333333"/>
                </a:solidFill>
              </a:rPr>
              <a:t>1</a:t>
            </a:r>
            <a:r>
              <a:rPr lang="en-GB" sz="2600" b="0" dirty="0">
                <a:solidFill>
                  <a:srgbClr val="333333"/>
                </a:solidFill>
              </a:rPr>
              <a:t>,m</a:t>
            </a:r>
            <a:r>
              <a:rPr lang="en-GB" sz="2600" b="0" baseline="-25000" dirty="0">
                <a:solidFill>
                  <a:srgbClr val="333333"/>
                </a:solidFill>
              </a:rPr>
              <a:t>1</a:t>
            </a:r>
            <a:r>
              <a:rPr lang="en-GB" sz="2600" b="0" dirty="0">
                <a:solidFill>
                  <a:srgbClr val="333333"/>
                </a:solidFill>
              </a:rPr>
              <a:t>) and (s</a:t>
            </a:r>
            <a:r>
              <a:rPr lang="en-GB" sz="2600" b="0" baseline="-25000" dirty="0">
                <a:solidFill>
                  <a:srgbClr val="333333"/>
                </a:solidFill>
              </a:rPr>
              <a:t>2</a:t>
            </a:r>
            <a:r>
              <a:rPr lang="en-GB" sz="2600" b="0" dirty="0">
                <a:solidFill>
                  <a:srgbClr val="333333"/>
                </a:solidFill>
              </a:rPr>
              <a:t>,m</a:t>
            </a:r>
            <a:r>
              <a:rPr lang="en-GB" sz="2600" b="0" baseline="-25000" dirty="0">
                <a:solidFill>
                  <a:srgbClr val="333333"/>
                </a:solidFill>
              </a:rPr>
              <a:t>2</a:t>
            </a:r>
            <a:r>
              <a:rPr lang="en-GB" sz="2600" b="0" dirty="0">
                <a:solidFill>
                  <a:srgbClr val="333333"/>
                </a:solidFill>
              </a:rPr>
              <a:t>).</a:t>
            </a: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4984750" y="2135188"/>
            <a:ext cx="487363" cy="40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>
                <a:solidFill>
                  <a:srgbClr val="333333"/>
                </a:solidFill>
              </a:rPr>
              <a:t>m</a:t>
            </a:r>
            <a:r>
              <a:rPr lang="en-GB" sz="1800" b="0" baseline="-25000">
                <a:solidFill>
                  <a:srgbClr val="333333"/>
                </a:solidFill>
              </a:rPr>
              <a:t>1</a:t>
            </a:r>
          </a:p>
        </p:txBody>
      </p:sp>
      <p:sp>
        <p:nvSpPr>
          <p:cNvPr id="34824" name="Oval 8"/>
          <p:cNvSpPr>
            <a:spLocks noChangeArrowheads="1"/>
          </p:cNvSpPr>
          <p:nvPr/>
        </p:nvSpPr>
        <p:spPr bwMode="auto">
          <a:xfrm>
            <a:off x="3086100" y="2906713"/>
            <a:ext cx="269875" cy="161925"/>
          </a:xfrm>
          <a:prstGeom prst="ellipse">
            <a:avLst/>
          </a:prstGeom>
          <a:noFill/>
          <a:ln w="25560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844550" y="2143125"/>
            <a:ext cx="384175" cy="40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>
                <a:solidFill>
                  <a:srgbClr val="333333"/>
                </a:solidFill>
              </a:rPr>
              <a:t>s</a:t>
            </a:r>
            <a:r>
              <a:rPr lang="en-GB" sz="1800" b="0" baseline="-25000">
                <a:solidFill>
                  <a:srgbClr val="333333"/>
                </a:solidFill>
              </a:rPr>
              <a:t>1</a:t>
            </a: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2740025" y="2855913"/>
            <a:ext cx="384175" cy="40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>
                <a:solidFill>
                  <a:srgbClr val="333333"/>
                </a:solidFill>
              </a:rPr>
              <a:t>s</a:t>
            </a:r>
            <a:r>
              <a:rPr lang="en-GB" sz="1800" b="0" baseline="-25000">
                <a:solidFill>
                  <a:srgbClr val="333333"/>
                </a:solidFill>
              </a:rPr>
              <a:t>2</a:t>
            </a:r>
          </a:p>
        </p:txBody>
      </p:sp>
      <p:sp>
        <p:nvSpPr>
          <p:cNvPr id="34827" name="Oval 11"/>
          <p:cNvSpPr>
            <a:spLocks noChangeArrowheads="1"/>
          </p:cNvSpPr>
          <p:nvPr/>
        </p:nvSpPr>
        <p:spPr bwMode="auto">
          <a:xfrm>
            <a:off x="881063" y="2457450"/>
            <a:ext cx="269875" cy="161925"/>
          </a:xfrm>
          <a:prstGeom prst="ellipse">
            <a:avLst/>
          </a:prstGeom>
          <a:noFill/>
          <a:ln w="25560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8" name="Oval 12"/>
          <p:cNvSpPr>
            <a:spLocks noChangeArrowheads="1"/>
          </p:cNvSpPr>
          <p:nvPr/>
        </p:nvSpPr>
        <p:spPr bwMode="auto">
          <a:xfrm>
            <a:off x="5111750" y="2474913"/>
            <a:ext cx="269875" cy="161925"/>
          </a:xfrm>
          <a:prstGeom prst="ellipse">
            <a:avLst/>
          </a:prstGeom>
          <a:noFill/>
          <a:ln w="25560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9" name="Line 13"/>
          <p:cNvSpPr>
            <a:spLocks noChangeShapeType="1"/>
          </p:cNvSpPr>
          <p:nvPr/>
        </p:nvSpPr>
        <p:spPr bwMode="auto">
          <a:xfrm>
            <a:off x="1196975" y="2547938"/>
            <a:ext cx="3870325" cy="1587"/>
          </a:xfrm>
          <a:prstGeom prst="line">
            <a:avLst/>
          </a:prstGeom>
          <a:noFill/>
          <a:ln w="25560">
            <a:solidFill>
              <a:srgbClr val="333333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30" name="Line 14"/>
          <p:cNvSpPr>
            <a:spLocks noChangeShapeType="1"/>
          </p:cNvSpPr>
          <p:nvPr/>
        </p:nvSpPr>
        <p:spPr bwMode="auto">
          <a:xfrm flipV="1">
            <a:off x="3402013" y="2905125"/>
            <a:ext cx="1844675" cy="93663"/>
          </a:xfrm>
          <a:prstGeom prst="line">
            <a:avLst/>
          </a:prstGeom>
          <a:noFill/>
          <a:ln w="25560">
            <a:solidFill>
              <a:srgbClr val="333333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31" name="Text Box 15"/>
          <p:cNvSpPr txBox="1">
            <a:spLocks noChangeArrowheads="1"/>
          </p:cNvSpPr>
          <p:nvPr/>
        </p:nvSpPr>
        <p:spPr bwMode="auto">
          <a:xfrm>
            <a:off x="8359775" y="1062038"/>
            <a:ext cx="3968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i="1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</a:t>
            </a:r>
          </a:p>
        </p:txBody>
      </p:sp>
      <p:sp>
        <p:nvSpPr>
          <p:cNvPr id="34832" name="Text Box 16"/>
          <p:cNvSpPr txBox="1">
            <a:spLocks noChangeArrowheads="1"/>
          </p:cNvSpPr>
          <p:nvPr/>
        </p:nvSpPr>
        <p:spPr bwMode="auto">
          <a:xfrm>
            <a:off x="4168775" y="1062038"/>
            <a:ext cx="34448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i="1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565150" y="3817938"/>
            <a:ext cx="449263" cy="304800"/>
            <a:chOff x="356" y="2405"/>
            <a:chExt cx="283" cy="192"/>
          </a:xfrm>
        </p:grpSpPr>
        <p:sp>
          <p:nvSpPr>
            <p:cNvPr id="34834" name="Text Box 18"/>
            <p:cNvSpPr txBox="1">
              <a:spLocks noChangeArrowheads="1"/>
            </p:cNvSpPr>
            <p:nvPr/>
          </p:nvSpPr>
          <p:spPr bwMode="auto">
            <a:xfrm>
              <a:off x="377" y="2405"/>
              <a:ext cx="206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0">
                  <a:solidFill>
                    <a:srgbClr val="333333"/>
                  </a:solidFill>
                </a:rPr>
                <a:t>rt</a:t>
              </a:r>
            </a:p>
          </p:txBody>
        </p:sp>
        <p:sp>
          <p:nvSpPr>
            <p:cNvPr id="34835" name="Line 19"/>
            <p:cNvSpPr>
              <a:spLocks noChangeShapeType="1"/>
            </p:cNvSpPr>
            <p:nvPr/>
          </p:nvSpPr>
          <p:spPr bwMode="auto">
            <a:xfrm>
              <a:off x="356" y="2427"/>
              <a:ext cx="284" cy="1"/>
            </a:xfrm>
            <a:prstGeom prst="line">
              <a:avLst/>
            </a:prstGeom>
            <a:noFill/>
            <a:ln w="25560">
              <a:solidFill>
                <a:srgbClr val="333333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0" y="3132138"/>
            <a:ext cx="347663" cy="536575"/>
            <a:chOff x="0" y="1973"/>
            <a:chExt cx="219" cy="338"/>
          </a:xfrm>
        </p:grpSpPr>
        <p:sp>
          <p:nvSpPr>
            <p:cNvPr id="34837" name="Text Box 21"/>
            <p:cNvSpPr txBox="1">
              <a:spLocks noChangeArrowheads="1"/>
            </p:cNvSpPr>
            <p:nvPr/>
          </p:nvSpPr>
          <p:spPr bwMode="auto">
            <a:xfrm rot="16200000">
              <a:off x="-70" y="2049"/>
              <a:ext cx="333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0">
                  <a:solidFill>
                    <a:srgbClr val="333333"/>
                  </a:solidFill>
                </a:rPr>
                <a:t>m/z</a:t>
              </a:r>
            </a:p>
          </p:txBody>
        </p:sp>
        <p:sp>
          <p:nvSpPr>
            <p:cNvPr id="34838" name="Line 22"/>
            <p:cNvSpPr>
              <a:spLocks noChangeShapeType="1"/>
            </p:cNvSpPr>
            <p:nvPr/>
          </p:nvSpPr>
          <p:spPr bwMode="auto">
            <a:xfrm flipV="1">
              <a:off x="220" y="1972"/>
              <a:ext cx="1" cy="286"/>
            </a:xfrm>
            <a:prstGeom prst="line">
              <a:avLst/>
            </a:prstGeom>
            <a:noFill/>
            <a:ln w="25560">
              <a:solidFill>
                <a:srgbClr val="333333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" name="Titel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 Matching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D24CC-4B8F-43CE-B0E6-0AEB73AD6BFA}" type="slidenum">
              <a:rPr lang="de-DE" smtClean="0"/>
              <a:pPr/>
              <a:t>52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489537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Alignment</a:t>
            </a:r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half" idx="1"/>
          </p:nvPr>
        </p:nvSpPr>
        <p:spPr>
          <a:xfrm>
            <a:off x="251520" y="990600"/>
            <a:ext cx="4320480" cy="5318125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Podwojski</a:t>
            </a:r>
            <a:r>
              <a:rPr lang="en-US" sz="2400" dirty="0" smtClean="0"/>
              <a:t> </a:t>
            </a:r>
            <a:r>
              <a:rPr lang="en-US" sz="2400" i="1" dirty="0" smtClean="0"/>
              <a:t>et al. </a:t>
            </a:r>
            <a:r>
              <a:rPr lang="en-US" sz="2400" dirty="0" smtClean="0"/>
              <a:t>proposed an alternative linear alignment method and also extended this to a nonlinear alignment</a:t>
            </a:r>
          </a:p>
          <a:p>
            <a:r>
              <a:rPr lang="en-US" sz="2400" dirty="0" smtClean="0"/>
              <a:t>The linear alignment is similar to the algorithm by Lange </a:t>
            </a:r>
            <a:r>
              <a:rPr lang="en-US" sz="2400" i="1" dirty="0" smtClean="0"/>
              <a:t>et al.</a:t>
            </a:r>
          </a:p>
          <a:p>
            <a:r>
              <a:rPr lang="en-US" sz="2400" dirty="0" smtClean="0"/>
              <a:t>It uses a different type of cluster analysis to determine a linear regression</a:t>
            </a:r>
          </a:p>
          <a:p>
            <a:r>
              <a:rPr lang="en-US" sz="2400" dirty="0" smtClean="0"/>
              <a:t>In contrast to the Lange algorithm, it generalizes nicely to multiple map alignment</a:t>
            </a:r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60" r="-9060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5792589" y="6381328"/>
            <a:ext cx="33514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>
                <a:solidFill>
                  <a:srgbClr val="000000"/>
                </a:solidFill>
              </a:rPr>
              <a:t>Podwojski</a:t>
            </a:r>
            <a:r>
              <a:rPr lang="en-US" sz="1000" dirty="0" smtClean="0">
                <a:solidFill>
                  <a:srgbClr val="000000"/>
                </a:solidFill>
              </a:rPr>
              <a:t> et al., Bioinformatics (2009), 25:758-764.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E3AA8-A566-436A-A30C-E6F14AA2C6FF}" type="slidenum">
              <a:rPr lang="de-DE" smtClean="0"/>
              <a:pPr/>
              <a:t>53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73775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Nonlinear Alignment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Idea </a:t>
            </a:r>
          </a:p>
          <a:p>
            <a:pPr lvl="1"/>
            <a:r>
              <a:rPr lang="en-US" dirty="0" smtClean="0"/>
              <a:t>Perform linear alignment (using pose clustering)</a:t>
            </a:r>
          </a:p>
          <a:p>
            <a:pPr lvl="1"/>
            <a:r>
              <a:rPr lang="en-US" dirty="0" smtClean="0"/>
              <a:t>Compute a more accurate local alignment using LOESS regression</a:t>
            </a:r>
          </a:p>
          <a:p>
            <a:r>
              <a:rPr lang="en-US" b="1" dirty="0" smtClean="0">
                <a:solidFill>
                  <a:srgbClr val="A51E37"/>
                </a:solidFill>
              </a:rPr>
              <a:t>LOESS regression </a:t>
            </a:r>
            <a:r>
              <a:rPr lang="en-US" dirty="0" smtClean="0"/>
              <a:t>(often also called LOWESS)</a:t>
            </a:r>
          </a:p>
          <a:p>
            <a:pPr lvl="1"/>
            <a:r>
              <a:rPr lang="en-US" dirty="0" smtClean="0"/>
              <a:t>Locally weighted polynomial regression</a:t>
            </a:r>
          </a:p>
          <a:p>
            <a:pPr lvl="1"/>
            <a:r>
              <a:rPr lang="en-US" dirty="0" smtClean="0"/>
              <a:t>Based on a pre-defined window size</a:t>
            </a:r>
          </a:p>
          <a:p>
            <a:pPr lvl="1"/>
            <a:r>
              <a:rPr lang="en-US" dirty="0" smtClean="0"/>
              <a:t>Points within this window contribute to the local regression</a:t>
            </a:r>
          </a:p>
          <a:p>
            <a:pPr lvl="1"/>
            <a:r>
              <a:rPr lang="en-US" dirty="0" smtClean="0"/>
              <a:t>Perform local regression (linear or quadratic, cubic) around the predicted coordinate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D24CC-4B8F-43CE-B0E6-0AEB73AD6BFA}" type="slidenum">
              <a:rPr lang="de-DE" smtClean="0"/>
              <a:pPr/>
              <a:t>54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74758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LOESS Regression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251520" y="990600"/>
            <a:ext cx="5256584" cy="531812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400" dirty="0" smtClean="0"/>
              <a:t>Weighting is often performed by </a:t>
            </a:r>
            <a:r>
              <a:rPr lang="en-US" sz="2400" dirty="0" err="1" smtClean="0"/>
              <a:t>tricubic</a:t>
            </a:r>
            <a:r>
              <a:rPr lang="en-US" sz="2400" dirty="0" smtClean="0"/>
              <a:t> weighting function</a:t>
            </a:r>
          </a:p>
          <a:p>
            <a:pPr>
              <a:lnSpc>
                <a:spcPct val="110000"/>
              </a:lnSpc>
            </a:pPr>
            <a:endParaRPr lang="en-US" sz="2400" dirty="0"/>
          </a:p>
          <a:p>
            <a:pPr marL="0" indent="0">
              <a:lnSpc>
                <a:spcPct val="110000"/>
              </a:lnSpc>
              <a:buNone/>
            </a:pPr>
            <a:endParaRPr lang="en-US" sz="2400" dirty="0" smtClean="0"/>
          </a:p>
          <a:p>
            <a:pPr>
              <a:lnSpc>
                <a:spcPct val="110000"/>
              </a:lnSpc>
            </a:pPr>
            <a:r>
              <a:rPr lang="en-US" sz="2400" dirty="0" smtClean="0"/>
              <a:t>Weighting function is applied to coordinates scaled into the chosen window (-1 </a:t>
            </a:r>
            <a:r>
              <a:rPr lang="en-US" sz="2400" dirty="0" smtClean="0">
                <a:latin typeface="cmsy10"/>
                <a:ea typeface="cmsy10"/>
                <a:cs typeface="cmsy10"/>
              </a:rPr>
              <a:t>·</a:t>
            </a:r>
            <a:r>
              <a:rPr lang="en-US" sz="2400" dirty="0" smtClean="0"/>
              <a:t> </a:t>
            </a:r>
            <a:r>
              <a:rPr lang="en-US" sz="2400" dirty="0" smtClean="0"/>
              <a:t>0 </a:t>
            </a:r>
            <a:r>
              <a:rPr lang="en-US" sz="2400" dirty="0" smtClean="0">
                <a:latin typeface="cmsy10"/>
                <a:ea typeface="cmsy10"/>
                <a:cs typeface="cmsy10"/>
              </a:rPr>
              <a:t>·</a:t>
            </a:r>
            <a:r>
              <a:rPr lang="en-US" sz="2400" dirty="0" smtClean="0"/>
              <a:t> 1)</a:t>
            </a:r>
          </a:p>
          <a:p>
            <a:pPr>
              <a:lnSpc>
                <a:spcPct val="110000"/>
              </a:lnSpc>
            </a:pPr>
            <a:r>
              <a:rPr lang="en-US" sz="2400" dirty="0" smtClean="0"/>
              <a:t>Local regression (linear quadratic) needs to be recomputed around every point (computationally very expensive)</a:t>
            </a:r>
          </a:p>
          <a:p>
            <a:pPr>
              <a:lnSpc>
                <a:spcPct val="110000"/>
              </a:lnSpc>
            </a:pPr>
            <a:endParaRPr lang="en-US" sz="2400" dirty="0" smtClean="0"/>
          </a:p>
          <a:p>
            <a:pPr>
              <a:lnSpc>
                <a:spcPct val="110000"/>
              </a:lnSpc>
            </a:pPr>
            <a:endParaRPr lang="en-US" sz="2400" dirty="0" smtClean="0"/>
          </a:p>
          <a:p>
            <a:pPr>
              <a:lnSpc>
                <a:spcPct val="110000"/>
              </a:lnSpc>
            </a:pPr>
            <a:endParaRPr lang="en-US" sz="2400" dirty="0"/>
          </a:p>
        </p:txBody>
      </p:sp>
      <p:pic>
        <p:nvPicPr>
          <p:cNvPr id="8" name="Inhaltsplatzhalter 7" descr="test.pdf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2" t="-3035" r="15102" b="-42538"/>
          <a:stretch/>
        </p:blipFill>
        <p:spPr>
          <a:xfrm>
            <a:off x="5076056" y="1351235"/>
            <a:ext cx="4187825" cy="5318125"/>
          </a:xfrm>
        </p:spPr>
      </p:pic>
      <p:sp>
        <p:nvSpPr>
          <p:cNvPr id="9" name="Textfeld 8"/>
          <p:cNvSpPr txBox="1"/>
          <p:nvPr/>
        </p:nvSpPr>
        <p:spPr>
          <a:xfrm>
            <a:off x="6178262" y="6442293"/>
            <a:ext cx="30215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Cleveland, J. Am. Stat. </a:t>
            </a:r>
            <a:r>
              <a:rPr lang="en-US" sz="1000" dirty="0" err="1" smtClean="0">
                <a:solidFill>
                  <a:schemeClr val="tx1"/>
                </a:solidFill>
              </a:rPr>
              <a:t>Soc</a:t>
            </a:r>
            <a:r>
              <a:rPr lang="en-US" sz="1000" dirty="0" smtClean="0">
                <a:solidFill>
                  <a:schemeClr val="tx1"/>
                </a:solidFill>
              </a:rPr>
              <a:t> (1979), 74:829-836 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245543" y="5167659"/>
            <a:ext cx="21931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tricubic</a:t>
            </a:r>
            <a:r>
              <a:rPr lang="en-US" sz="2000" dirty="0" smtClean="0"/>
              <a:t> function</a:t>
            </a:r>
            <a:endParaRPr lang="en-US" sz="2000" dirty="0"/>
          </a:p>
        </p:txBody>
      </p:sp>
      <p:pic>
        <p:nvPicPr>
          <p:cNvPr id="13" name="Bild 1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1988840"/>
            <a:ext cx="4594110" cy="792088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E3AA8-A566-436A-A30C-E6F14AA2C6FF}" type="slidenum">
              <a:rPr lang="de-DE" smtClean="0"/>
              <a:pPr/>
              <a:t>55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03621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LOESS Regression</a:t>
            </a:r>
            <a:endParaRPr lang="en-US" dirty="0"/>
          </a:p>
        </p:txBody>
      </p:sp>
      <p:pic>
        <p:nvPicPr>
          <p:cNvPr id="10" name="LOESS_Mathematica_Demo.mo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980728"/>
            <a:ext cx="6767512" cy="5410200"/>
          </a:xfrm>
        </p:spPr>
      </p:pic>
      <p:sp>
        <p:nvSpPr>
          <p:cNvPr id="8" name="Textfeld 7"/>
          <p:cNvSpPr txBox="1"/>
          <p:nvPr/>
        </p:nvSpPr>
        <p:spPr>
          <a:xfrm>
            <a:off x="5882138" y="6412096"/>
            <a:ext cx="33410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>
                <a:solidFill>
                  <a:schemeClr val="tx1"/>
                </a:solidFill>
              </a:rPr>
              <a:t>http://</a:t>
            </a:r>
            <a:r>
              <a:rPr lang="en-US" sz="1000" b="0" dirty="0" err="1">
                <a:solidFill>
                  <a:schemeClr val="tx1"/>
                </a:solidFill>
              </a:rPr>
              <a:t>demonstrations.wolfram.com</a:t>
            </a:r>
            <a:r>
              <a:rPr lang="en-US" sz="1000" b="0" dirty="0">
                <a:solidFill>
                  <a:schemeClr val="tx1"/>
                </a:solidFill>
              </a:rPr>
              <a:t>/</a:t>
            </a:r>
            <a:r>
              <a:rPr lang="en-US" sz="1000" b="0" dirty="0" err="1" smtClean="0">
                <a:solidFill>
                  <a:schemeClr val="tx1"/>
                </a:solidFill>
              </a:rPr>
              <a:t>HowLoessWorks</a:t>
            </a:r>
            <a:endParaRPr lang="en-US" sz="1000" b="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0192" y="2492896"/>
            <a:ext cx="2064229" cy="2880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0192" y="3068960"/>
            <a:ext cx="2742565" cy="10801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00192" y="4581128"/>
            <a:ext cx="2448272" cy="108710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E3AA8-A566-436A-A30C-E6F14AA2C6FF}" type="slidenum">
              <a:rPr lang="de-DE" smtClean="0"/>
              <a:pPr/>
              <a:t>56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92876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Nonlinear Alignment</a:t>
            </a:r>
            <a:endParaRPr lang="en-US" dirty="0"/>
          </a:p>
        </p:txBody>
      </p:sp>
      <p:sp>
        <p:nvSpPr>
          <p:cNvPr id="9" name="Textfeld 8"/>
          <p:cNvSpPr txBox="1"/>
          <p:nvPr/>
        </p:nvSpPr>
        <p:spPr>
          <a:xfrm>
            <a:off x="5958963" y="6381328"/>
            <a:ext cx="31850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 err="1" smtClean="0">
                <a:solidFill>
                  <a:srgbClr val="000000"/>
                </a:solidFill>
              </a:rPr>
              <a:t>Podwojski</a:t>
            </a:r>
            <a:r>
              <a:rPr lang="en-US" sz="1000" b="0" dirty="0" smtClean="0">
                <a:solidFill>
                  <a:srgbClr val="000000"/>
                </a:solidFill>
              </a:rPr>
              <a:t> et al., Bioinformatics (2009), 25:758-764.</a:t>
            </a:r>
            <a:endParaRPr lang="en-US" sz="1000" b="0" dirty="0">
              <a:solidFill>
                <a:srgbClr val="000000"/>
              </a:solidFill>
            </a:endParaRPr>
          </a:p>
        </p:txBody>
      </p:sp>
      <p:sp>
        <p:nvSpPr>
          <p:cNvPr id="11" name="Text Box 1"/>
          <p:cNvSpPr txBox="1">
            <a:spLocks noChangeArrowheads="1"/>
          </p:cNvSpPr>
          <p:nvPr/>
        </p:nvSpPr>
        <p:spPr bwMode="auto">
          <a:xfrm>
            <a:off x="-36512" y="5877272"/>
            <a:ext cx="9363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pPr algn="ctr"/>
            <a:r>
              <a:rPr lang="en-GB" sz="1600" b="1" dirty="0" smtClean="0">
                <a:latin typeface="Calibri"/>
              </a:rPr>
              <a:t>Alignment of two different datasets (top/bottom). Left: linear, right: nonlinear.</a:t>
            </a:r>
          </a:p>
          <a:p>
            <a:pPr algn="ctr"/>
            <a:r>
              <a:rPr lang="en-GB" sz="1600" dirty="0" smtClean="0">
                <a:latin typeface="Calibri"/>
              </a:rPr>
              <a:t>(around 30 k aligned peaks)</a:t>
            </a:r>
            <a:endParaRPr lang="en-GB" sz="1600" b="1" dirty="0">
              <a:latin typeface="Calibri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7272808" cy="5017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E3AA8-A566-436A-A30C-E6F14AA2C6FF}" type="slidenum">
              <a:rPr lang="de-DE" smtClean="0"/>
              <a:pPr/>
              <a:t>57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21361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Nonlinear Alignment</a:t>
            </a:r>
            <a:endParaRPr lang="en-US" dirty="0"/>
          </a:p>
        </p:txBody>
      </p:sp>
      <p:sp>
        <p:nvSpPr>
          <p:cNvPr id="9" name="Textfeld 8"/>
          <p:cNvSpPr txBox="1"/>
          <p:nvPr/>
        </p:nvSpPr>
        <p:spPr>
          <a:xfrm>
            <a:off x="5958963" y="6381328"/>
            <a:ext cx="31850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 err="1" smtClean="0">
                <a:solidFill>
                  <a:srgbClr val="000000"/>
                </a:solidFill>
              </a:rPr>
              <a:t>Podwojski</a:t>
            </a:r>
            <a:r>
              <a:rPr lang="en-US" sz="1000" b="0" dirty="0" smtClean="0">
                <a:solidFill>
                  <a:srgbClr val="000000"/>
                </a:solidFill>
              </a:rPr>
              <a:t> et al., Bioinformatics (2009), 25:758-764.</a:t>
            </a:r>
            <a:endParaRPr lang="en-US" sz="1000" b="0" dirty="0">
              <a:solidFill>
                <a:srgbClr val="000000"/>
              </a:solidFill>
            </a:endParaRPr>
          </a:p>
        </p:txBody>
      </p:sp>
      <p:sp>
        <p:nvSpPr>
          <p:cNvPr id="11" name="Text Box 1"/>
          <p:cNvSpPr txBox="1">
            <a:spLocks noChangeArrowheads="1"/>
          </p:cNvSpPr>
          <p:nvPr/>
        </p:nvSpPr>
        <p:spPr bwMode="auto">
          <a:xfrm>
            <a:off x="-36512" y="6068144"/>
            <a:ext cx="9363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pPr algn="ctr"/>
            <a:r>
              <a:rPr lang="en-GB" sz="1600" b="1" dirty="0" smtClean="0">
                <a:latin typeface="Calibri"/>
              </a:rPr>
              <a:t>Comparison of median RT error for linear/nonlinear regression</a:t>
            </a:r>
            <a:endParaRPr lang="en-GB" sz="1600" b="1" dirty="0">
              <a:latin typeface="Calibri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51"/>
          <a:stretch/>
        </p:blipFill>
        <p:spPr bwMode="auto">
          <a:xfrm>
            <a:off x="2325550" y="908720"/>
            <a:ext cx="4406690" cy="4772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 rot="16200000">
            <a:off x="1078986" y="2704228"/>
            <a:ext cx="19135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RT error [min]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E3AA8-A566-436A-A30C-E6F14AA2C6FF}" type="slidenum">
              <a:rPr lang="de-DE" smtClean="0"/>
              <a:pPr/>
              <a:t>58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88724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Feature Linking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Map alignment does not yet create a direct correspondence (</a:t>
            </a:r>
            <a:r>
              <a:rPr lang="en-US" dirty="0" err="1" smtClean="0"/>
              <a:t>bijection</a:t>
            </a:r>
            <a:r>
              <a:rPr lang="en-US" dirty="0" smtClean="0"/>
              <a:t>) between the features!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Feature linking pairs up features</a:t>
            </a:r>
          </a:p>
          <a:p>
            <a:pPr lvl="1">
              <a:lnSpc>
                <a:spcPct val="120000"/>
              </a:lnSpc>
            </a:pPr>
            <a:r>
              <a:rPr lang="en-US" b="1" dirty="0" smtClean="0">
                <a:solidFill>
                  <a:srgbClr val="A51E37"/>
                </a:solidFill>
              </a:rPr>
              <a:t>across maps</a:t>
            </a:r>
            <a:r>
              <a:rPr lang="en-US" dirty="0" smtClean="0"/>
              <a:t> for label-free quantification</a:t>
            </a:r>
          </a:p>
          <a:p>
            <a:pPr lvl="1">
              <a:lnSpc>
                <a:spcPct val="120000"/>
              </a:lnSpc>
            </a:pPr>
            <a:r>
              <a:rPr lang="en-US" b="1" dirty="0" smtClean="0">
                <a:solidFill>
                  <a:srgbClr val="A51E37"/>
                </a:solidFill>
              </a:rPr>
              <a:t>within maps</a:t>
            </a:r>
            <a:r>
              <a:rPr lang="en-US" dirty="0" smtClean="0"/>
              <a:t> for arbitrary labeling strategies (e.g., SILAC: link pairs 6 Da apart)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A user-specified </a:t>
            </a:r>
            <a:r>
              <a:rPr lang="en-US" b="1" dirty="0" smtClean="0">
                <a:solidFill>
                  <a:srgbClr val="A51E37"/>
                </a:solidFill>
              </a:rPr>
              <a:t>mass tolerance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A51E37"/>
                </a:solidFill>
              </a:rPr>
              <a:t>retention time tolerance </a:t>
            </a:r>
            <a:r>
              <a:rPr lang="en-US" dirty="0" smtClean="0"/>
              <a:t>are required as input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Labeled feature linking also requires the specification of the label distance (mass difference)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The result are consensus features containing the original features as well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Correctness of linked features can also be verified through identifications (if present)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D24CC-4B8F-43CE-B0E6-0AEB73AD6BFA}" type="slidenum">
              <a:rPr lang="de-DE" smtClean="0"/>
              <a:pPr/>
              <a:t>59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77703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etabolite_map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0" t="19412" r="23210" b="12527"/>
          <a:stretch/>
        </p:blipFill>
        <p:spPr>
          <a:xfrm>
            <a:off x="0" y="804380"/>
            <a:ext cx="9144000" cy="58046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Finding –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980728"/>
            <a:ext cx="6408712" cy="3014464"/>
          </a:xfrm>
          <a:solidFill>
            <a:schemeClr val="bg1">
              <a:lumMod val="85000"/>
              <a:alpha val="77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800" b="1" i="1" dirty="0" smtClean="0"/>
              <a:t>Map:</a:t>
            </a:r>
            <a:endParaRPr lang="en-US" sz="1800" b="1" i="1" dirty="0"/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Two-dimensional data set (RT, m/z) containing the MS signal 	from one LC-MS run.</a:t>
            </a:r>
          </a:p>
          <a:p>
            <a:pPr marL="0" indent="0">
              <a:buNone/>
            </a:pPr>
            <a:r>
              <a:rPr lang="en-US" sz="1800" b="1" i="1" dirty="0" smtClean="0"/>
              <a:t>Feature:</a:t>
            </a:r>
          </a:p>
          <a:p>
            <a:pPr marL="457200" lvl="1" indent="0">
              <a:buNone/>
            </a:pPr>
            <a:r>
              <a:rPr lang="en-US" sz="1800" dirty="0" smtClean="0"/>
              <a:t>	The sum of all the MS signals caused by the same </a:t>
            </a:r>
            <a:r>
              <a:rPr lang="en-US" sz="1800" dirty="0" err="1" smtClean="0"/>
              <a:t>analyte</a:t>
            </a:r>
            <a:r>
              <a:rPr lang="en-US" sz="1800" dirty="0" smtClean="0"/>
              <a:t> in 	a specific charge state. </a:t>
            </a:r>
          </a:p>
          <a:p>
            <a:pPr marL="457200" lvl="1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Different charge states or adducts will result in distinct 	features. Primarily characterized by RT, m/z, charge, 	intensity.</a:t>
            </a:r>
          </a:p>
          <a:p>
            <a:pPr marL="0" indent="0">
              <a:buNone/>
            </a:pPr>
            <a:r>
              <a:rPr lang="en-US" sz="1800" b="1" i="1" dirty="0" smtClean="0"/>
              <a:t>Feature finding: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Finding the set of features explaining as much of the 	signal in a map as possible.</a:t>
            </a:r>
          </a:p>
        </p:txBody>
      </p:sp>
      <p:sp>
        <p:nvSpPr>
          <p:cNvPr id="6" name="Parallelogram 5"/>
          <p:cNvSpPr/>
          <p:nvPr/>
        </p:nvSpPr>
        <p:spPr bwMode="auto">
          <a:xfrm rot="12243417">
            <a:off x="4367673" y="5565389"/>
            <a:ext cx="804306" cy="345249"/>
          </a:xfrm>
          <a:prstGeom prst="parallelogram">
            <a:avLst>
              <a:gd name="adj" fmla="val 87307"/>
            </a:avLst>
          </a:prstGeom>
          <a:noFill/>
          <a:ln w="38100" cmpd="sng"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rebuchet MS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7895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OpenMS</a:t>
            </a:r>
            <a:r>
              <a:rPr lang="en-US" dirty="0" smtClean="0"/>
              <a:t>/TOPP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OpenMS</a:t>
            </a:r>
            <a:r>
              <a:rPr lang="en-US" dirty="0" smtClean="0"/>
              <a:t> implements the Lange et al. algorithm </a:t>
            </a:r>
          </a:p>
          <a:p>
            <a:r>
              <a:rPr lang="en-US" dirty="0" smtClean="0"/>
              <a:t>TOPP contains tools for map alignment and for feature linking</a:t>
            </a:r>
          </a:p>
          <a:p>
            <a:pPr lvl="1"/>
            <a:r>
              <a:rPr lang="en-US" dirty="0" err="1" smtClean="0"/>
              <a:t>MapAlignerPoseClustering</a:t>
            </a:r>
            <a:endParaRPr lang="en-US" dirty="0" smtClean="0"/>
          </a:p>
          <a:p>
            <a:pPr lvl="2"/>
            <a:r>
              <a:rPr lang="en-US" dirty="0" smtClean="0"/>
              <a:t>Implements the pose clustering algorithm and computes the corresponding transformation</a:t>
            </a:r>
          </a:p>
          <a:p>
            <a:pPr lvl="1"/>
            <a:r>
              <a:rPr lang="en-US" dirty="0" err="1" smtClean="0"/>
              <a:t>FeatureLinkerUnlabeledQT</a:t>
            </a:r>
            <a:endParaRPr lang="en-US" dirty="0" smtClean="0"/>
          </a:p>
          <a:p>
            <a:pPr lvl="2"/>
            <a:r>
              <a:rPr lang="en-US" dirty="0" smtClean="0"/>
              <a:t>Uses QT clustering to compute the best assignment of features across several maps</a:t>
            </a:r>
          </a:p>
          <a:p>
            <a:pPr lvl="2"/>
            <a:r>
              <a:rPr lang="en-US" dirty="0" smtClean="0"/>
              <a:t>Result is a consensus map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D24CC-4B8F-43CE-B0E6-0AEB73AD6BFA}" type="slidenum">
              <a:rPr lang="de-DE" smtClean="0"/>
              <a:pPr/>
              <a:t>60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842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Consensus Features</a:t>
            </a:r>
            <a:endParaRPr lang="de-DE" dirty="0"/>
          </a:p>
        </p:txBody>
      </p:sp>
      <p:pic>
        <p:nvPicPr>
          <p:cNvPr id="6" name="Inhaltsplatzhalter 5" descr="consensus-many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2" r="9752"/>
          <a:stretch>
            <a:fillRect/>
          </a:stretch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E3AA8-A566-436A-A30C-E6F14AA2C6FF}" type="slidenum">
              <a:rPr lang="de-DE" smtClean="0"/>
              <a:pPr/>
              <a:t>61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53370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Consensus Features</a:t>
            </a:r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760" r="45945" b="23387"/>
          <a:stretch/>
        </p:blipFill>
        <p:spPr>
          <a:xfrm>
            <a:off x="467544" y="1052736"/>
            <a:ext cx="8215749" cy="54006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E3AA8-A566-436A-A30C-E6F14AA2C6FF}" type="slidenum">
              <a:rPr lang="de-DE" smtClean="0"/>
              <a:pPr/>
              <a:t>62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07126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Quality </a:t>
            </a:r>
            <a:r>
              <a:rPr lang="de-DE" dirty="0" err="1" smtClean="0"/>
              <a:t>Control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2400" y="836712"/>
            <a:ext cx="8839200" cy="54102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800" b="1" dirty="0" err="1" smtClean="0">
                <a:solidFill>
                  <a:srgbClr val="A51E37"/>
                </a:solidFill>
              </a:rPr>
              <a:t>MapStatistics</a:t>
            </a:r>
            <a:endParaRPr lang="en-US" sz="2800" b="1" dirty="0" smtClean="0">
              <a:solidFill>
                <a:srgbClr val="A51E37"/>
              </a:solidFill>
            </a:endParaRPr>
          </a:p>
          <a:p>
            <a:pPr lvl="1">
              <a:lnSpc>
                <a:spcPct val="110000"/>
              </a:lnSpc>
            </a:pPr>
            <a:r>
              <a:rPr lang="en-US" sz="2400" dirty="0" smtClean="0"/>
              <a:t>Produces some descriptive statistics of a map for QC</a:t>
            </a:r>
          </a:p>
          <a:p>
            <a:pPr lvl="2">
              <a:lnSpc>
                <a:spcPct val="110000"/>
              </a:lnSpc>
            </a:pPr>
            <a:r>
              <a:rPr lang="en-US" sz="2000" dirty="0" smtClean="0"/>
              <a:t>Did feature finding and map alignment work properly?</a:t>
            </a:r>
          </a:p>
          <a:p>
            <a:pPr lvl="2">
              <a:lnSpc>
                <a:spcPct val="110000"/>
              </a:lnSpc>
            </a:pPr>
            <a:r>
              <a:rPr lang="en-US" sz="2000" dirty="0" smtClean="0"/>
              <a:t>Do all maps we aligned have roughly the same amount of features?</a:t>
            </a:r>
          </a:p>
          <a:p>
            <a:pPr lvl="2">
              <a:lnSpc>
                <a:spcPct val="110000"/>
              </a:lnSpc>
            </a:pPr>
            <a:r>
              <a:rPr lang="en-US" sz="2000" dirty="0" smtClean="0"/>
              <a:t>Check instrument calibration and stability of chromatography</a:t>
            </a:r>
          </a:p>
        </p:txBody>
      </p:sp>
      <p:graphicFrame>
        <p:nvGraphicFramePr>
          <p:cNvPr id="4" name="Inhaltsplatzhalt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0609590"/>
              </p:ext>
            </p:extLst>
          </p:nvPr>
        </p:nvGraphicFramePr>
        <p:xfrm>
          <a:off x="-180528" y="3429000"/>
          <a:ext cx="4704457" cy="3043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Bild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3789040"/>
            <a:ext cx="3024336" cy="2769607"/>
          </a:xfrm>
          <a:prstGeom prst="rect">
            <a:avLst/>
          </a:prstGeom>
        </p:spPr>
      </p:pic>
      <p:pic>
        <p:nvPicPr>
          <p:cNvPr id="6" name="Bild 5" descr="ppmMZ_C1C2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673424"/>
            <a:ext cx="3347864" cy="3347864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D24CC-4B8F-43CE-B0E6-0AEB73AD6BFA}" type="slidenum">
              <a:rPr lang="de-DE" smtClean="0"/>
              <a:pPr/>
              <a:t>63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86925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Map</a:t>
            </a:r>
            <a:r>
              <a:rPr lang="de-DE" dirty="0" smtClean="0"/>
              <a:t> </a:t>
            </a:r>
            <a:r>
              <a:rPr lang="de-DE" dirty="0" err="1" smtClean="0"/>
              <a:t>Normalization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For label-free quantification a normalization of features across maps is often helpful</a:t>
            </a:r>
          </a:p>
          <a:p>
            <a:r>
              <a:rPr lang="en-US" sz="2400" b="1" dirty="0" smtClean="0">
                <a:solidFill>
                  <a:srgbClr val="A51E37"/>
                </a:solidFill>
              </a:rPr>
              <a:t>Strategy 1: internal standards</a:t>
            </a:r>
          </a:p>
          <a:p>
            <a:pPr lvl="1"/>
            <a:r>
              <a:rPr lang="en-US" sz="2000" dirty="0" smtClean="0"/>
              <a:t>Spiked in peptides/proteins are used for normalizing maps</a:t>
            </a:r>
          </a:p>
          <a:p>
            <a:pPr lvl="1"/>
            <a:r>
              <a:rPr lang="en-US" sz="2000" dirty="0" smtClean="0"/>
              <a:t>This is easily done in a statistics package or Excel after the analysis</a:t>
            </a:r>
          </a:p>
          <a:p>
            <a:r>
              <a:rPr lang="en-US" sz="2400" b="1" dirty="0" smtClean="0">
                <a:solidFill>
                  <a:srgbClr val="A51E37"/>
                </a:solidFill>
              </a:rPr>
              <a:t>Strategy 2: background normalization</a:t>
            </a:r>
          </a:p>
          <a:p>
            <a:pPr lvl="1"/>
            <a:r>
              <a:rPr lang="en-US" sz="2000" dirty="0" smtClean="0"/>
              <a:t>For a sufficiently complex background only a small number of features/peptides will be differential</a:t>
            </a:r>
          </a:p>
          <a:p>
            <a:pPr lvl="1"/>
            <a:r>
              <a:rPr lang="en-US" sz="2000" dirty="0" smtClean="0"/>
              <a:t>The background can be used to normalize maps with respect to each other (keeping the ration of unregulated background features at 1:1)</a:t>
            </a:r>
          </a:p>
          <a:p>
            <a:r>
              <a:rPr lang="en-US" sz="2400" b="1" dirty="0">
                <a:solidFill>
                  <a:schemeClr val="tx2"/>
                </a:solidFill>
              </a:rPr>
              <a:t>Idea</a:t>
            </a:r>
            <a:r>
              <a:rPr lang="en-US" sz="2400" dirty="0"/>
              <a:t>: ‘robust regression’</a:t>
            </a:r>
          </a:p>
          <a:p>
            <a:pPr lvl="1"/>
            <a:r>
              <a:rPr lang="en-US" sz="2000" dirty="0"/>
              <a:t>Look at all the </a:t>
            </a:r>
            <a:r>
              <a:rPr lang="en-US" sz="2000" dirty="0" smtClean="0"/>
              <a:t>ratios</a:t>
            </a:r>
            <a:endParaRPr lang="en-US" sz="2000" dirty="0"/>
          </a:p>
          <a:p>
            <a:pPr lvl="1"/>
            <a:r>
              <a:rPr lang="en-US" sz="2000" dirty="0"/>
              <a:t>Remove outliers</a:t>
            </a:r>
          </a:p>
          <a:p>
            <a:pPr lvl="1"/>
            <a:r>
              <a:rPr lang="en-US" sz="2000" dirty="0"/>
              <a:t>Determine the normalization factor from the rest</a:t>
            </a:r>
          </a:p>
          <a:p>
            <a:endParaRPr lang="en-US" sz="200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4294967295"/>
          </p:nvPr>
        </p:nvSpPr>
        <p:spPr>
          <a:xfrm>
            <a:off x="0" y="6611112"/>
            <a:ext cx="2209800" cy="210312"/>
          </a:xfrm>
        </p:spPr>
        <p:txBody>
          <a:bodyPr>
            <a:normAutofit fontScale="25000" lnSpcReduction="20000"/>
          </a:bodyPr>
          <a:lstStyle/>
          <a:p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4294967295"/>
          </p:nvPr>
        </p:nvSpPr>
        <p:spPr>
          <a:xfrm>
            <a:off x="2286000" y="6611112"/>
            <a:ext cx="4572000" cy="210312"/>
          </a:xfrm>
        </p:spPr>
        <p:txBody>
          <a:bodyPr>
            <a:normAutofit fontScale="25000" lnSpcReduction="20000"/>
          </a:bodyPr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E3AA8-A566-436A-A30C-E6F14AA2C6FF}" type="slidenum">
              <a:rPr lang="de-DE" smtClean="0"/>
              <a:pPr/>
              <a:t>64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45299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Effect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Normalization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5448" y="827112"/>
            <a:ext cx="8836152" cy="5410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Label-free quantification in a complex (platelet) background measured with a spiked in peptide</a:t>
            </a:r>
            <a:endParaRPr lang="de-DE" sz="2400" dirty="0"/>
          </a:p>
        </p:txBody>
      </p:sp>
      <p:pic>
        <p:nvPicPr>
          <p:cNvPr id="6" name="Bild 5" descr="507befor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4" y="1772816"/>
            <a:ext cx="4680520" cy="4680520"/>
          </a:xfrm>
          <a:prstGeom prst="rect">
            <a:avLst/>
          </a:prstGeom>
        </p:spPr>
      </p:pic>
      <p:pic>
        <p:nvPicPr>
          <p:cNvPr id="7" name="Bild 6" descr="507after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772816"/>
            <a:ext cx="4680520" cy="468052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462222" y="5157192"/>
            <a:ext cx="18469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 smtClean="0"/>
              <a:t>before</a:t>
            </a:r>
            <a:endParaRPr lang="de-DE" sz="2000" dirty="0" smtClean="0"/>
          </a:p>
          <a:p>
            <a:r>
              <a:rPr lang="de-DE" sz="2000" dirty="0" err="1" smtClean="0"/>
              <a:t>normalization</a:t>
            </a:r>
            <a:endParaRPr lang="de-DE" sz="2000" dirty="0"/>
          </a:p>
        </p:txBody>
      </p:sp>
      <p:sp>
        <p:nvSpPr>
          <p:cNvPr id="9" name="Textfeld 8"/>
          <p:cNvSpPr txBox="1"/>
          <p:nvPr/>
        </p:nvSpPr>
        <p:spPr>
          <a:xfrm>
            <a:off x="6926718" y="5157192"/>
            <a:ext cx="18469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after</a:t>
            </a:r>
          </a:p>
          <a:p>
            <a:r>
              <a:rPr lang="de-DE" sz="2000" dirty="0" err="1" smtClean="0"/>
              <a:t>normalization</a:t>
            </a:r>
            <a:endParaRPr lang="de-DE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E3AA8-A566-436A-A30C-E6F14AA2C6FF}" type="slidenum">
              <a:rPr lang="de-DE" smtClean="0"/>
              <a:pPr/>
              <a:t>65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71182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Finding in KNIME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2400" y="990600"/>
            <a:ext cx="8524056" cy="380655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TOPP tool </a:t>
            </a:r>
            <a:r>
              <a:rPr lang="en-US" sz="2800" dirty="0" err="1" smtClean="0"/>
              <a:t>FeatureFinder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dirty="0" smtClean="0"/>
              <a:t>(</a:t>
            </a:r>
            <a:r>
              <a:rPr lang="en-US" sz="2800" dirty="0" err="1" smtClean="0"/>
              <a:t>FeatureFinderCentroided</a:t>
            </a:r>
            <a:r>
              <a:rPr lang="en-US" sz="2800" dirty="0" smtClean="0"/>
              <a:t> in </a:t>
            </a:r>
            <a:r>
              <a:rPr lang="en-US" sz="2800" dirty="0" err="1" smtClean="0"/>
              <a:t>OpenMS</a:t>
            </a:r>
            <a:r>
              <a:rPr lang="en-US" sz="2800" dirty="0" smtClean="0"/>
              <a:t> 1.11)</a:t>
            </a:r>
          </a:p>
          <a:p>
            <a:r>
              <a:rPr lang="en-US" sz="2800" dirty="0" smtClean="0"/>
              <a:t>Reads a </a:t>
            </a:r>
            <a:r>
              <a:rPr lang="en-US" sz="2800" dirty="0" err="1" smtClean="0"/>
              <a:t>centroided</a:t>
            </a:r>
            <a:r>
              <a:rPr lang="en-US" sz="2800" dirty="0" smtClean="0"/>
              <a:t> LC-MS map – so if data is available as raw data, it needs to be converted to </a:t>
            </a:r>
            <a:r>
              <a:rPr lang="en-US" sz="2800" dirty="0" err="1" smtClean="0"/>
              <a:t>centroided</a:t>
            </a:r>
            <a:r>
              <a:rPr lang="en-US" sz="2800" dirty="0" smtClean="0"/>
              <a:t> data using a peak picker</a:t>
            </a:r>
          </a:p>
          <a:p>
            <a:r>
              <a:rPr lang="en-US" sz="2800" dirty="0" smtClean="0"/>
              <a:t>Label-free workflows can get rather complicated and usually require identification steps as well (which we will discuss later in the lecture)</a:t>
            </a:r>
          </a:p>
          <a:p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4581128"/>
            <a:ext cx="8136904" cy="210507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D24CC-4B8F-43CE-B0E6-0AEB73AD6BFA}" type="slidenum">
              <a:rPr lang="de-DE" smtClean="0"/>
              <a:pPr/>
              <a:t>66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00063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22313" y="3505200"/>
            <a:ext cx="7772400" cy="2588096"/>
          </a:xfrm>
        </p:spPr>
        <p:txBody>
          <a:bodyPr/>
          <a:lstStyle/>
          <a:p>
            <a:r>
              <a:rPr lang="en-US" dirty="0" smtClean="0"/>
              <a:t>SILAC Quantification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Experimental techniques</a:t>
            </a:r>
          </a:p>
          <a:p>
            <a:pPr marL="342900" indent="-342900">
              <a:buFont typeface="Arial"/>
              <a:buChar char="•"/>
            </a:pPr>
            <a:r>
              <a:rPr lang="en-US" dirty="0" err="1" smtClean="0"/>
              <a:t>MaxQuant</a:t>
            </a:r>
            <a:r>
              <a:rPr lang="en-US" dirty="0" smtClean="0"/>
              <a:t> algorithm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Unit 5C</a:t>
            </a:r>
            <a:br>
              <a:rPr lang="en-US" dirty="0" smtClean="0"/>
            </a:br>
            <a:r>
              <a:rPr lang="en-US" dirty="0" smtClean="0"/>
              <a:t>SILAC Quantification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858000" y="6648450"/>
            <a:ext cx="2286000" cy="209550"/>
          </a:xfrm>
        </p:spPr>
        <p:txBody>
          <a:bodyPr/>
          <a:lstStyle/>
          <a:p>
            <a:fld id="{DF2D24CC-4B8F-43CE-B0E6-0AEB73AD6BFA}" type="slidenum">
              <a:rPr lang="de-DE" smtClean="0"/>
              <a:pPr/>
              <a:t>67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91396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rcRect l="-5481" r="-5481"/>
          <a:stretch>
            <a:fillRect/>
          </a:stretch>
        </p:blipFill>
        <p:spPr/>
      </p:pic>
      <p:sp>
        <p:nvSpPr>
          <p:cNvPr id="5" name="Textfeld 4"/>
          <p:cNvSpPr txBox="1"/>
          <p:nvPr/>
        </p:nvSpPr>
        <p:spPr>
          <a:xfrm>
            <a:off x="3635896" y="6611338"/>
            <a:ext cx="28835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>
                <a:solidFill>
                  <a:srgbClr val="000000"/>
                </a:solidFill>
              </a:rPr>
              <a:t>Mumby</a:t>
            </a:r>
            <a:r>
              <a:rPr lang="en-US" sz="1000" dirty="0" smtClean="0">
                <a:solidFill>
                  <a:srgbClr val="000000"/>
                </a:solidFill>
              </a:rPr>
              <a:t>, </a:t>
            </a:r>
            <a:r>
              <a:rPr lang="en-US" sz="1000" dirty="0" err="1" smtClean="0">
                <a:solidFill>
                  <a:srgbClr val="000000"/>
                </a:solidFill>
              </a:rPr>
              <a:t>Brekken</a:t>
            </a:r>
            <a:r>
              <a:rPr lang="en-US" sz="1000" dirty="0" smtClean="0">
                <a:solidFill>
                  <a:srgbClr val="000000"/>
                </a:solidFill>
              </a:rPr>
              <a:t>, Genome </a:t>
            </a:r>
            <a:r>
              <a:rPr lang="en-US" sz="1000" dirty="0" err="1" smtClean="0">
                <a:solidFill>
                  <a:srgbClr val="000000"/>
                </a:solidFill>
              </a:rPr>
              <a:t>Biol</a:t>
            </a:r>
            <a:r>
              <a:rPr lang="en-US" sz="1000" dirty="0" smtClean="0">
                <a:solidFill>
                  <a:srgbClr val="000000"/>
                </a:solidFill>
              </a:rPr>
              <a:t> (2005), 6:230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SILAC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D24CC-4B8F-43CE-B0E6-0AEB73AD6BFA}" type="slidenum">
              <a:rPr lang="de-DE" smtClean="0"/>
              <a:pPr/>
              <a:t>68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6054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SILAC Analysis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 principle, SILAC pairs are regular features</a:t>
            </a:r>
          </a:p>
          <a:p>
            <a:r>
              <a:rPr lang="en-US" dirty="0" smtClean="0"/>
              <a:t>Note that isotopic labels shift the </a:t>
            </a:r>
            <a:r>
              <a:rPr lang="en-US" dirty="0" err="1" smtClean="0"/>
              <a:t>averagine</a:t>
            </a:r>
            <a:r>
              <a:rPr lang="en-US" dirty="0" smtClean="0"/>
              <a:t> model</a:t>
            </a:r>
          </a:p>
          <a:p>
            <a:r>
              <a:rPr lang="en-US" dirty="0" smtClean="0"/>
              <a:t>A standard analysis workflow could thus look </a:t>
            </a:r>
            <a:r>
              <a:rPr lang="en-US" dirty="0" smtClean="0"/>
              <a:t>like:</a:t>
            </a:r>
            <a:endParaRPr lang="en-US" dirty="0" smtClean="0"/>
          </a:p>
          <a:p>
            <a:pPr lvl="1"/>
            <a:r>
              <a:rPr lang="en-US" dirty="0" smtClean="0"/>
              <a:t>Feature finding</a:t>
            </a:r>
          </a:p>
          <a:p>
            <a:pPr lvl="1"/>
            <a:r>
              <a:rPr lang="en-US" dirty="0" smtClean="0"/>
              <a:t>Linking of pairs with the proper distance (4/6/8/10 Da, depending on the experiment)</a:t>
            </a:r>
          </a:p>
          <a:p>
            <a:r>
              <a:rPr lang="en-US" dirty="0" smtClean="0"/>
              <a:t>Specialized SILAC analysis tools can make use of the additional information contained in pairs</a:t>
            </a:r>
          </a:p>
          <a:p>
            <a:pPr lvl="1"/>
            <a:r>
              <a:rPr lang="en-US" dirty="0" smtClean="0"/>
              <a:t>Exact mass differences</a:t>
            </a:r>
          </a:p>
          <a:p>
            <a:pPr lvl="1"/>
            <a:r>
              <a:rPr lang="en-US" dirty="0" smtClean="0"/>
              <a:t>Presence of a second pair can increase confidence in the detection</a:t>
            </a:r>
          </a:p>
          <a:p>
            <a:r>
              <a:rPr lang="en-US" dirty="0" smtClean="0"/>
              <a:t>Inclusion of this knowledge generally improves sensitivity of the feature/pair detection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D24CC-4B8F-43CE-B0E6-0AEB73AD6BFA}" type="slidenum">
              <a:rPr lang="de-DE" smtClean="0"/>
              <a:pPr/>
              <a:t>69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72864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5628" name="Picture 12" descr="Raw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1108075"/>
            <a:ext cx="5932488" cy="509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5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0975" y="311150"/>
            <a:ext cx="2112963" cy="414338"/>
          </a:xfrm>
        </p:spPr>
        <p:txBody>
          <a:bodyPr>
            <a:normAutofit fontScale="90000"/>
          </a:bodyPr>
          <a:lstStyle/>
          <a:p>
            <a:pPr defTabSz="1008063"/>
            <a:r>
              <a:rPr lang="en-US" dirty="0"/>
              <a:t>Raw </a:t>
            </a:r>
            <a:r>
              <a:rPr lang="en-US" dirty="0" smtClean="0"/>
              <a:t>Map</a:t>
            </a:r>
            <a:endParaRPr lang="en-US" dirty="0"/>
          </a:p>
        </p:txBody>
      </p:sp>
      <p:sp>
        <p:nvSpPr>
          <p:cNvPr id="495630" name="Line 14"/>
          <p:cNvSpPr>
            <a:spLocks noChangeShapeType="1"/>
          </p:cNvSpPr>
          <p:nvPr/>
        </p:nvSpPr>
        <p:spPr bwMode="auto">
          <a:xfrm>
            <a:off x="115888" y="6097588"/>
            <a:ext cx="7200900" cy="0"/>
          </a:xfrm>
          <a:prstGeom prst="line">
            <a:avLst/>
          </a:prstGeom>
          <a:noFill/>
          <a:ln w="76200">
            <a:solidFill>
              <a:srgbClr val="F3000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95631" name="Text Box 15"/>
          <p:cNvSpPr txBox="1">
            <a:spLocks noChangeArrowheads="1"/>
          </p:cNvSpPr>
          <p:nvPr/>
        </p:nvSpPr>
        <p:spPr bwMode="auto">
          <a:xfrm>
            <a:off x="6324600" y="5645150"/>
            <a:ext cx="555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30009"/>
                </a:solidFill>
              </a:rPr>
              <a:t>RT</a:t>
            </a:r>
          </a:p>
        </p:txBody>
      </p:sp>
      <p:sp>
        <p:nvSpPr>
          <p:cNvPr id="495632" name="Line 16"/>
          <p:cNvSpPr>
            <a:spLocks noChangeShapeType="1"/>
          </p:cNvSpPr>
          <p:nvPr/>
        </p:nvSpPr>
        <p:spPr bwMode="auto">
          <a:xfrm flipV="1">
            <a:off x="396875" y="882650"/>
            <a:ext cx="0" cy="5394325"/>
          </a:xfrm>
          <a:prstGeom prst="line">
            <a:avLst/>
          </a:prstGeom>
          <a:noFill/>
          <a:ln w="76200">
            <a:solidFill>
              <a:srgbClr val="F3000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95633" name="Text Box 17"/>
          <p:cNvSpPr txBox="1">
            <a:spLocks noChangeArrowheads="1"/>
          </p:cNvSpPr>
          <p:nvPr/>
        </p:nvSpPr>
        <p:spPr bwMode="auto">
          <a:xfrm rot="-5400000">
            <a:off x="-266700" y="1298575"/>
            <a:ext cx="777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30009"/>
                </a:solidFill>
              </a:rPr>
              <a:t>m/z</a:t>
            </a:r>
          </a:p>
        </p:txBody>
      </p:sp>
    </p:spTree>
    <p:extLst>
      <p:ext uri="{BB962C8B-B14F-4D97-AF65-F5344CB8AC3E}">
        <p14:creationId xmlns:p14="http://schemas.microsoft.com/office/powerpoint/2010/main" val="354392752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MaxQuant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A51E37"/>
                </a:solidFill>
              </a:rPr>
              <a:t>Peak detection</a:t>
            </a:r>
          </a:p>
          <a:p>
            <a:pPr lvl="1"/>
            <a:r>
              <a:rPr lang="en-US" dirty="0" smtClean="0"/>
              <a:t>Identify </a:t>
            </a:r>
            <a:r>
              <a:rPr lang="en-US" dirty="0" err="1" smtClean="0"/>
              <a:t>chromatograpic</a:t>
            </a:r>
            <a:r>
              <a:rPr lang="en-US" dirty="0" smtClean="0"/>
              <a:t> peaks</a:t>
            </a:r>
          </a:p>
          <a:p>
            <a:r>
              <a:rPr lang="en-US" b="1" dirty="0" smtClean="0">
                <a:solidFill>
                  <a:srgbClr val="A51E37"/>
                </a:solidFill>
              </a:rPr>
              <a:t>De-</a:t>
            </a:r>
            <a:r>
              <a:rPr lang="en-US" b="1" dirty="0" err="1" smtClean="0">
                <a:solidFill>
                  <a:srgbClr val="A51E37"/>
                </a:solidFill>
              </a:rPr>
              <a:t>Isotoping</a:t>
            </a:r>
            <a:endParaRPr lang="en-US" b="1" dirty="0" smtClean="0">
              <a:solidFill>
                <a:srgbClr val="A51E37"/>
              </a:solidFill>
            </a:endParaRPr>
          </a:p>
          <a:p>
            <a:pPr lvl="1"/>
            <a:r>
              <a:rPr lang="en-US" dirty="0" smtClean="0"/>
              <a:t>Construct features from the matching chromatographic peaks</a:t>
            </a:r>
          </a:p>
          <a:p>
            <a:r>
              <a:rPr lang="en-US" b="1" dirty="0" smtClean="0">
                <a:solidFill>
                  <a:srgbClr val="A51E37"/>
                </a:solidFill>
              </a:rPr>
              <a:t>Pair detection</a:t>
            </a:r>
          </a:p>
          <a:p>
            <a:pPr lvl="1"/>
            <a:r>
              <a:rPr lang="en-US" dirty="0" smtClean="0"/>
              <a:t>Identify SILAC pairs among the de-</a:t>
            </a:r>
            <a:r>
              <a:rPr lang="en-US" dirty="0" err="1" smtClean="0"/>
              <a:t>isotoped</a:t>
            </a:r>
            <a:r>
              <a:rPr lang="en-US" dirty="0" smtClean="0"/>
              <a:t> peaks</a:t>
            </a:r>
          </a:p>
          <a:p>
            <a:r>
              <a:rPr lang="en-US" b="1" dirty="0" smtClean="0">
                <a:solidFill>
                  <a:srgbClr val="A51E37"/>
                </a:solidFill>
              </a:rPr>
              <a:t>Ratio estimation</a:t>
            </a:r>
          </a:p>
          <a:p>
            <a:pPr lvl="1"/>
            <a:r>
              <a:rPr lang="en-US" dirty="0" smtClean="0"/>
              <a:t>Determine the ratio of the SILAC pair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3563888" y="6611779"/>
            <a:ext cx="30129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 smtClean="0">
                <a:solidFill>
                  <a:schemeClr val="tx1"/>
                </a:solidFill>
              </a:rPr>
              <a:t>Cox &amp; Mann, Nat. Biotech. (2008), 26:1367-1372.</a:t>
            </a:r>
            <a:endParaRPr lang="en-US" sz="1000" b="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D24CC-4B8F-43CE-B0E6-0AEB73AD6BFA}" type="slidenum">
              <a:rPr lang="de-DE" smtClean="0"/>
              <a:pPr/>
              <a:t>70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64696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Peak Detection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2400" y="836712"/>
            <a:ext cx="8839200" cy="5410200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MaxQuant</a:t>
            </a:r>
            <a:r>
              <a:rPr lang="en-US" sz="2400" dirty="0" smtClean="0"/>
              <a:t> uses the notion of </a:t>
            </a:r>
            <a:r>
              <a:rPr lang="en-US" sz="2400" b="1" dirty="0" smtClean="0">
                <a:solidFill>
                  <a:schemeClr val="tx2"/>
                </a:solidFill>
              </a:rPr>
              <a:t>3D peaks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smtClean="0"/>
              <a:t>to describe the mass traces on the raw data (three dimensions: RT, m/z, intensity)</a:t>
            </a:r>
          </a:p>
          <a:p>
            <a:r>
              <a:rPr lang="en-US" sz="2400" dirty="0" smtClean="0"/>
              <a:t>3D peaks can be defined as all the signal caused by one isotopic mass of an analyte – they correspond to mass traces in </a:t>
            </a:r>
            <a:r>
              <a:rPr lang="en-US" sz="2400" dirty="0" err="1" smtClean="0"/>
              <a:t>centroided</a:t>
            </a:r>
            <a:r>
              <a:rPr lang="en-US" sz="2400" dirty="0" smtClean="0"/>
              <a:t> feature finding</a:t>
            </a:r>
          </a:p>
          <a:p>
            <a:r>
              <a:rPr lang="en-US" sz="2400" dirty="0" smtClean="0"/>
              <a:t>Features are then defined as several of these 3D peaks</a:t>
            </a:r>
          </a:p>
          <a:p>
            <a:endParaRPr lang="en-US" sz="2400" dirty="0"/>
          </a:p>
        </p:txBody>
      </p:sp>
      <p:sp>
        <p:nvSpPr>
          <p:cNvPr id="4" name="Textfeld 3"/>
          <p:cNvSpPr txBox="1"/>
          <p:nvPr/>
        </p:nvSpPr>
        <p:spPr>
          <a:xfrm>
            <a:off x="6117949" y="6381328"/>
            <a:ext cx="30129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 smtClean="0">
                <a:solidFill>
                  <a:schemeClr val="tx1"/>
                </a:solidFill>
              </a:rPr>
              <a:t>Cox &amp; Mann, Nat. Biotech. (2008), 26:1367-1372.</a:t>
            </a:r>
            <a:endParaRPr lang="en-US" sz="1000" b="0" dirty="0">
              <a:solidFill>
                <a:schemeClr val="tx1"/>
              </a:solidFill>
            </a:endParaRP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3140968"/>
            <a:ext cx="2849314" cy="3456384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84" y="3356992"/>
            <a:ext cx="2592288" cy="289627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059832" y="4293096"/>
            <a:ext cx="3168352" cy="15696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chemeClr val="accent5"/>
                </a:solidFill>
              </a:rPr>
              <a:t>3D peak eluting over 1.5 min, m/z around 918 Da in 2D and 3D representation</a:t>
            </a:r>
            <a:endParaRPr lang="en-US" sz="2400" b="0" dirty="0">
              <a:solidFill>
                <a:schemeClr val="accent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D24CC-4B8F-43CE-B0E6-0AEB73AD6BFA}" type="slidenum">
              <a:rPr lang="de-DE" smtClean="0"/>
              <a:pPr/>
              <a:t>71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32620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Peak Detection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2400" y="836712"/>
            <a:ext cx="8839200" cy="5410200"/>
          </a:xfrm>
        </p:spPr>
        <p:txBody>
          <a:bodyPr>
            <a:normAutofit/>
          </a:bodyPr>
          <a:lstStyle/>
          <a:p>
            <a:r>
              <a:rPr lang="en-US" sz="2400" dirty="0"/>
              <a:t>3D peaks are detected by detecting peaks within individual mass spectra </a:t>
            </a:r>
            <a:r>
              <a:rPr lang="en-US" sz="2400" dirty="0" smtClean="0"/>
              <a:t>first</a:t>
            </a:r>
          </a:p>
          <a:p>
            <a:r>
              <a:rPr lang="en-US" sz="2400" dirty="0" smtClean="0"/>
              <a:t>For high-resolution MS instruments (e.g., </a:t>
            </a:r>
            <a:r>
              <a:rPr lang="en-US" sz="2400" dirty="0" err="1" smtClean="0"/>
              <a:t>Orbitrap</a:t>
            </a:r>
            <a:r>
              <a:rPr lang="en-US" sz="2400" dirty="0" smtClean="0"/>
              <a:t>), peak detection is achieved by looking for local maxima</a:t>
            </a:r>
          </a:p>
          <a:p>
            <a:r>
              <a:rPr lang="en-US" sz="2400" dirty="0" smtClean="0"/>
              <a:t>2D peaks are then determined as the range from the maximum until either zero or a local minimum has been reached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8868" y="3356992"/>
            <a:ext cx="5168900" cy="3175000"/>
          </a:xfrm>
          <a:prstGeom prst="rect">
            <a:avLst/>
          </a:prstGeom>
        </p:spPr>
      </p:pic>
      <p:pic>
        <p:nvPicPr>
          <p:cNvPr id="5" name="Bild 4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3968" y="3573016"/>
            <a:ext cx="5130800" cy="303530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6159364" y="6422746"/>
            <a:ext cx="30129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 smtClean="0">
                <a:solidFill>
                  <a:schemeClr val="tx1"/>
                </a:solidFill>
              </a:rPr>
              <a:t>Cox &amp; Mann, Nat. Biotech. (2008), 26:1367-1372.</a:t>
            </a:r>
            <a:endParaRPr lang="en-US" sz="1000" b="0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D24CC-4B8F-43CE-B0E6-0AEB73AD6BFA}" type="slidenum">
              <a:rPr lang="de-DE" smtClean="0"/>
              <a:pPr/>
              <a:t>72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51525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Peak Detection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2400" y="836712"/>
            <a:ext cx="8839200" cy="5410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If there are more than three data points to the peak, then the center of the peak (centroid) is determined as by a </a:t>
            </a:r>
            <a:r>
              <a:rPr lang="en-US" sz="2400" b="1" dirty="0" smtClean="0">
                <a:solidFill>
                  <a:schemeClr val="tx2"/>
                </a:solidFill>
              </a:rPr>
              <a:t>Gaussian fit </a:t>
            </a:r>
            <a:r>
              <a:rPr lang="en-US" sz="2400" dirty="0" smtClean="0"/>
              <a:t>to these three peaks</a:t>
            </a:r>
          </a:p>
          <a:p>
            <a:r>
              <a:rPr lang="en-US" sz="2400" dirty="0" smtClean="0"/>
              <a:t>Special treatment for peaks consisting of only one or two peaks</a:t>
            </a:r>
          </a:p>
          <a:p>
            <a:r>
              <a:rPr lang="en-US" sz="2400" dirty="0" smtClean="0"/>
              <a:t>Intensity of the peak is approximated by the </a:t>
            </a:r>
            <a:r>
              <a:rPr lang="en-US" sz="2400" b="1" dirty="0" smtClean="0">
                <a:solidFill>
                  <a:srgbClr val="A51E37"/>
                </a:solidFill>
              </a:rPr>
              <a:t>sum of the intensities of all raw data points</a:t>
            </a:r>
            <a:r>
              <a:rPr lang="en-US" sz="2400" dirty="0" smtClean="0"/>
              <a:t> of the peak</a:t>
            </a:r>
            <a:endParaRPr lang="en-US" sz="2400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8868" y="3356992"/>
            <a:ext cx="5168900" cy="3175000"/>
          </a:xfrm>
          <a:prstGeom prst="rect">
            <a:avLst/>
          </a:prstGeom>
        </p:spPr>
      </p:pic>
      <p:pic>
        <p:nvPicPr>
          <p:cNvPr id="5" name="Bild 4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3968" y="3573016"/>
            <a:ext cx="5130800" cy="303530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6159364" y="6422746"/>
            <a:ext cx="30129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 smtClean="0">
                <a:solidFill>
                  <a:schemeClr val="tx1"/>
                </a:solidFill>
              </a:rPr>
              <a:t>Cox &amp; Mann, Nat. Biotech. (2008), 26:1367-1372.</a:t>
            </a:r>
            <a:endParaRPr lang="en-US" sz="1000" b="0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D24CC-4B8F-43CE-B0E6-0AEB73AD6BFA}" type="slidenum">
              <a:rPr lang="de-DE" smtClean="0"/>
              <a:pPr/>
              <a:t>73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17341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Peak Detection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2400" y="764704"/>
            <a:ext cx="8839200" cy="5410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2D peaks of adjacent scans are assembled into a 3D peak, if their centroid positions differ by less than 7 ppm</a:t>
            </a:r>
          </a:p>
          <a:p>
            <a:r>
              <a:rPr lang="en-US" sz="2400" dirty="0" smtClean="0"/>
              <a:t>2D peaks may be missing in up to one scan (e.g., in case a 2D peak detection did not work well), 3D peak consists of the maximum number of 2D peaks that can be joined in this way</a:t>
            </a:r>
          </a:p>
          <a:p>
            <a:r>
              <a:rPr lang="en-US" sz="2400" dirty="0" smtClean="0"/>
              <a:t>Intensities of 2D peaks are smoothed and the 3D feature is split if there are local minima in the intensity</a:t>
            </a:r>
          </a:p>
          <a:p>
            <a:r>
              <a:rPr lang="en-US" sz="2400" dirty="0" smtClean="0"/>
              <a:t>The 3D peak mass the intensity-weighted average of its 2D peaks’ masses</a:t>
            </a:r>
            <a:endParaRPr lang="en-US" sz="2400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3706" y="3902466"/>
            <a:ext cx="4896544" cy="2726362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6159364" y="6422746"/>
            <a:ext cx="30129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 smtClean="0">
                <a:solidFill>
                  <a:schemeClr val="tx1"/>
                </a:solidFill>
              </a:rPr>
              <a:t>Cox &amp; Mann, Nat. Biotech. (2008), 26:1367-1372.</a:t>
            </a:r>
            <a:endParaRPr lang="en-US" sz="1000" b="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D24CC-4B8F-43CE-B0E6-0AEB73AD6BFA}" type="slidenum">
              <a:rPr lang="de-DE" smtClean="0"/>
              <a:pPr/>
              <a:t>74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9378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Peak Detection</a:t>
            </a:r>
            <a:endParaRPr lang="en-US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/>
          <a:srcRect l="-1940" r="-1940"/>
          <a:stretch>
            <a:fillRect/>
          </a:stretch>
        </p:blipFill>
        <p:spPr/>
      </p:pic>
      <p:sp>
        <p:nvSpPr>
          <p:cNvPr id="7" name="Textfeld 6"/>
          <p:cNvSpPr txBox="1"/>
          <p:nvPr/>
        </p:nvSpPr>
        <p:spPr>
          <a:xfrm>
            <a:off x="6159364" y="6422746"/>
            <a:ext cx="30129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 smtClean="0">
                <a:solidFill>
                  <a:schemeClr val="tx1"/>
                </a:solidFill>
              </a:rPr>
              <a:t>Cox &amp; Mann, Nat. Biotech. (2008), 26:1367-1372.</a:t>
            </a:r>
            <a:endParaRPr lang="en-US" sz="1000" b="0" dirty="0">
              <a:solidFill>
                <a:schemeClr val="tx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707904" y="1064930"/>
            <a:ext cx="5256584" cy="707886"/>
          </a:xfrm>
          <a:prstGeom prst="rect">
            <a:avLst/>
          </a:prstGeom>
          <a:solidFill>
            <a:srgbClr val="D9D9D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rgbClr val="405787"/>
                </a:solidFill>
              </a:rPr>
              <a:t>Two 3D peaks with identical masses, but different RT (~80.6 and ~81.0 min)</a:t>
            </a:r>
            <a:endParaRPr lang="en-US" sz="2000" b="0" dirty="0">
              <a:solidFill>
                <a:srgbClr val="405787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D24CC-4B8F-43CE-B0E6-0AEB73AD6BFA}" type="slidenum">
              <a:rPr lang="de-DE" smtClean="0"/>
              <a:pPr/>
              <a:t>75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30511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De-</a:t>
            </a:r>
            <a:r>
              <a:rPr lang="en-US" dirty="0" err="1" smtClean="0"/>
              <a:t>Isotoping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2400" y="908720"/>
            <a:ext cx="8839200" cy="567876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3D peaks are aggregated to features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To this end, a </a:t>
            </a:r>
            <a:r>
              <a:rPr lang="en-US" b="1" dirty="0" smtClean="0">
                <a:solidFill>
                  <a:srgbClr val="A51E37"/>
                </a:solidFill>
              </a:rPr>
              <a:t>compatibility graph </a:t>
            </a:r>
            <a:r>
              <a:rPr lang="en-US" dirty="0" smtClean="0"/>
              <a:t>is constructed</a:t>
            </a:r>
          </a:p>
          <a:p>
            <a:pPr>
              <a:lnSpc>
                <a:spcPct val="120000"/>
              </a:lnSpc>
            </a:pPr>
            <a:r>
              <a:rPr lang="en-US" b="1" dirty="0" smtClean="0">
                <a:solidFill>
                  <a:srgbClr val="A51E37"/>
                </a:solidFill>
              </a:rPr>
              <a:t>3D peaks are represented by nodes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An </a:t>
            </a:r>
            <a:r>
              <a:rPr lang="en-US" b="1" dirty="0" smtClean="0">
                <a:solidFill>
                  <a:srgbClr val="A51E37"/>
                </a:solidFill>
              </a:rPr>
              <a:t>edge</a:t>
            </a:r>
            <a:r>
              <a:rPr lang="en-US" dirty="0" smtClean="0">
                <a:solidFill>
                  <a:srgbClr val="A51E37"/>
                </a:solidFill>
              </a:rPr>
              <a:t> </a:t>
            </a:r>
            <a:r>
              <a:rPr lang="en-US" dirty="0" smtClean="0"/>
              <a:t>is added between two nodes, if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Their masses match the distance within an isotope profile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Their elution profiles overlap (normalized inner product [cosine] of the two 3D peaks is greater than 0.6)</a:t>
            </a:r>
          </a:p>
          <a:p>
            <a:pPr>
              <a:lnSpc>
                <a:spcPct val="120000"/>
              </a:lnSpc>
            </a:pPr>
            <a:r>
              <a:rPr lang="en-US" b="1" dirty="0" smtClean="0">
                <a:solidFill>
                  <a:schemeClr val="tx2"/>
                </a:solidFill>
              </a:rPr>
              <a:t>Connected components </a:t>
            </a:r>
            <a:r>
              <a:rPr lang="en-US" dirty="0" smtClean="0"/>
              <a:t>of this graph are potential features, but can still contain 3D peaks from multiple features (overlapping features)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D24CC-4B8F-43CE-B0E6-0AEB73AD6BFA}" type="slidenum">
              <a:rPr lang="de-DE" smtClean="0"/>
              <a:pPr/>
              <a:t>76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08378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De-</a:t>
            </a:r>
            <a:r>
              <a:rPr lang="en-US" dirty="0" err="1" smtClean="0"/>
              <a:t>Isotoping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The mass criterion for an edge between the nodes representing two 3D peaks is fulfilled if the following holds:</a:t>
            </a:r>
          </a:p>
          <a:p>
            <a:pPr marL="0" indent="0"/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Where </a:t>
            </a:r>
            <a:r>
              <a:rPr lang="en-US" sz="2400" i="1" dirty="0" smtClean="0"/>
              <a:t>m</a:t>
            </a:r>
            <a:r>
              <a:rPr lang="en-US" sz="2400" dirty="0" smtClean="0"/>
              <a:t> is the mass difference between the peaks and </a:t>
            </a:r>
            <a:r>
              <a:rPr lang="en-US" sz="2400" dirty="0">
                <a:latin typeface="Zapf Dingbats" charset="2"/>
                <a:ea typeface="cmmi10"/>
                <a:cs typeface="Zapf Dingbats" charset="2"/>
              </a:rPr>
              <a:t> </a:t>
            </a:r>
            <a:r>
              <a:rPr lang="en-US" sz="2400" dirty="0" smtClean="0">
                <a:latin typeface="Zapf Dingbats" charset="2"/>
                <a:ea typeface="cmmi10"/>
                <a:cs typeface="Zapf Dingbats" charset="2"/>
              </a:rPr>
              <a:t>  </a:t>
            </a:r>
            <a:r>
              <a:rPr lang="en-US" sz="2400" i="1" dirty="0" smtClean="0"/>
              <a:t>M</a:t>
            </a:r>
            <a:r>
              <a:rPr lang="en-US" sz="2400" dirty="0" smtClean="0"/>
              <a:t> is the mass difference between the </a:t>
            </a:r>
            <a:r>
              <a:rPr lang="en-US" sz="2400" dirty="0" err="1" smtClean="0"/>
              <a:t>monoisotopic</a:t>
            </a:r>
            <a:r>
              <a:rPr lang="en-US" sz="2400" dirty="0" smtClean="0"/>
              <a:t> and the </a:t>
            </a:r>
            <a:r>
              <a:rPr lang="en-US" sz="2400" baseline="30000" dirty="0" smtClean="0"/>
              <a:t>13</a:t>
            </a:r>
            <a:r>
              <a:rPr lang="en-US" sz="2400" dirty="0" smtClean="0"/>
              <a:t>C satellite for an </a:t>
            </a:r>
            <a:r>
              <a:rPr lang="en-US" sz="2400" dirty="0" err="1" smtClean="0"/>
              <a:t>averagine</a:t>
            </a:r>
            <a:r>
              <a:rPr lang="en-US" sz="2400" dirty="0" smtClean="0"/>
              <a:t> of mass 1,500 Da (1.00286864 Da), </a:t>
            </a:r>
            <a:r>
              <a:rPr lang="en-US" sz="2400" i="1" dirty="0" smtClean="0"/>
              <a:t>z</a:t>
            </a:r>
            <a:r>
              <a:rPr lang="en-US" sz="2400" dirty="0" smtClean="0"/>
              <a:t> the charge.</a:t>
            </a:r>
          </a:p>
          <a:p>
            <a:pPr marL="0" indent="0">
              <a:buNone/>
            </a:pPr>
            <a:r>
              <a:rPr lang="en-US" sz="2400" dirty="0">
                <a:latin typeface="cmmi10"/>
                <a:ea typeface="cmmi10"/>
                <a:cs typeface="cmmi10"/>
              </a:rPr>
              <a:t> </a:t>
            </a:r>
            <a:r>
              <a:rPr lang="en-US" sz="2400" dirty="0" smtClean="0">
                <a:latin typeface="cmmi10"/>
                <a:ea typeface="cmmi10"/>
                <a:cs typeface="cmmi10"/>
              </a:rPr>
              <a:t> </a:t>
            </a:r>
            <a:r>
              <a:rPr lang="en-US" sz="2400" i="1" dirty="0" smtClean="0">
                <a:latin typeface="Calibri"/>
              </a:rPr>
              <a:t>m</a:t>
            </a:r>
            <a:r>
              <a:rPr lang="en-US" sz="2400" baseline="-25000" dirty="0" smtClean="0">
                <a:latin typeface="Calibri"/>
              </a:rPr>
              <a:t>1</a:t>
            </a:r>
            <a:r>
              <a:rPr lang="en-US" sz="2400" dirty="0" smtClean="0"/>
              <a:t> and </a:t>
            </a:r>
            <a:r>
              <a:rPr lang="en-US" sz="2400" dirty="0">
                <a:latin typeface="cmmi10"/>
                <a:ea typeface="cmmi10"/>
                <a:cs typeface="cmmi10"/>
              </a:rPr>
              <a:t> </a:t>
            </a:r>
            <a:r>
              <a:rPr lang="en-US" sz="2400" dirty="0" smtClean="0">
                <a:latin typeface="cmmi10"/>
                <a:ea typeface="cmmi10"/>
                <a:cs typeface="cmmi10"/>
              </a:rPr>
              <a:t>  </a:t>
            </a:r>
            <a:r>
              <a:rPr lang="en-US" sz="2400" i="1" dirty="0" smtClean="0">
                <a:latin typeface="Calibri"/>
              </a:rPr>
              <a:t>m</a:t>
            </a:r>
            <a:r>
              <a:rPr lang="en-US" sz="2400" baseline="-25000" dirty="0" smtClean="0">
                <a:latin typeface="Calibri"/>
              </a:rPr>
              <a:t>2</a:t>
            </a:r>
            <a:r>
              <a:rPr lang="en-US" sz="2400" dirty="0" smtClean="0"/>
              <a:t> are the bootstrapped standard deviations of the two exact peak masses and</a:t>
            </a:r>
          </a:p>
          <a:p>
            <a:pPr marL="0" indent="0">
              <a:buNone/>
            </a:pPr>
            <a:r>
              <a:rPr lang="en-US" sz="2400" dirty="0" smtClean="0">
                <a:latin typeface="cmmi10"/>
                <a:ea typeface="cmmi10"/>
                <a:cs typeface="cmmi10"/>
              </a:rPr>
              <a:t>   </a:t>
            </a:r>
            <a:r>
              <a:rPr lang="en-US" sz="2400" dirty="0">
                <a:latin typeface="cmmi10"/>
                <a:ea typeface="cmmi10"/>
                <a:cs typeface="cmmi10"/>
              </a:rPr>
              <a:t> </a:t>
            </a:r>
            <a:r>
              <a:rPr lang="en-US" sz="2400" dirty="0" smtClean="0">
                <a:latin typeface="cmmi10"/>
                <a:ea typeface="cmmi10"/>
                <a:cs typeface="cmmi10"/>
              </a:rPr>
              <a:t>  </a:t>
            </a:r>
            <a:r>
              <a:rPr lang="en-US" sz="2400" i="1" dirty="0" smtClean="0"/>
              <a:t>S</a:t>
            </a:r>
            <a:r>
              <a:rPr lang="en-US" sz="2400" dirty="0" smtClean="0"/>
              <a:t> = 2 m(</a:t>
            </a:r>
            <a:r>
              <a:rPr lang="en-US" sz="2400" baseline="30000" dirty="0" smtClean="0"/>
              <a:t>13</a:t>
            </a:r>
            <a:r>
              <a:rPr lang="en-US" sz="2400" dirty="0" smtClean="0"/>
              <a:t>C) – 2 m(</a:t>
            </a:r>
            <a:r>
              <a:rPr lang="en-US" sz="2400" baseline="30000" dirty="0" smtClean="0"/>
              <a:t>12</a:t>
            </a:r>
            <a:r>
              <a:rPr lang="en-US" sz="2400" dirty="0" smtClean="0"/>
              <a:t>C) – m(</a:t>
            </a:r>
            <a:r>
              <a:rPr lang="en-US" sz="2400" baseline="30000" dirty="0" smtClean="0"/>
              <a:t>34</a:t>
            </a:r>
            <a:r>
              <a:rPr lang="en-US" sz="2400" dirty="0" smtClean="0"/>
              <a:t>S) – m(</a:t>
            </a:r>
            <a:r>
              <a:rPr lang="en-US" sz="2400" baseline="30000" dirty="0" smtClean="0"/>
              <a:t>32</a:t>
            </a:r>
            <a:r>
              <a:rPr lang="en-US" sz="2400" dirty="0" smtClean="0"/>
              <a:t>S) = 0.0109135 Da </a:t>
            </a:r>
          </a:p>
          <a:p>
            <a:pPr marL="0" indent="0">
              <a:buNone/>
            </a:pPr>
            <a:r>
              <a:rPr lang="en-US" sz="2400" dirty="0" smtClean="0"/>
              <a:t>Is the maximum mass shift caused by the incorporation of one </a:t>
            </a:r>
            <a:r>
              <a:rPr lang="en-US" sz="2400" dirty="0" err="1" smtClean="0"/>
              <a:t>sulphur</a:t>
            </a:r>
            <a:r>
              <a:rPr lang="en-US" sz="2400" dirty="0" smtClean="0"/>
              <a:t> atom.</a:t>
            </a:r>
          </a:p>
          <a:p>
            <a:pPr marL="0" indent="0">
              <a:buNone/>
            </a:pPr>
            <a:endParaRPr lang="en-US" sz="2400" dirty="0" smtClean="0"/>
          </a:p>
          <a:p>
            <a:pPr marL="358775" indent="0">
              <a:buNone/>
            </a:pP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288" y="3212976"/>
            <a:ext cx="288032" cy="2880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4365104"/>
            <a:ext cx="288032" cy="2880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4365104"/>
            <a:ext cx="288032" cy="2880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5157192"/>
            <a:ext cx="288032" cy="2880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844824"/>
            <a:ext cx="7992888" cy="110246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D24CC-4B8F-43CE-B0E6-0AEB73AD6BFA}" type="slidenum">
              <a:rPr lang="de-DE" smtClean="0"/>
              <a:pPr/>
              <a:t>77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8213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De-</a:t>
            </a:r>
            <a:r>
              <a:rPr lang="en-US" dirty="0" err="1" smtClean="0"/>
              <a:t>Isotoping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Connected components of this graph correspond to sets of overlapping features and individual (noise) 3D peaks</a:t>
            </a:r>
          </a:p>
          <a:p>
            <a:r>
              <a:rPr lang="en-US" dirty="0" smtClean="0"/>
              <a:t>They are resolved by iteratively removing the largest set of 3D peaks that are consistent</a:t>
            </a:r>
          </a:p>
          <a:p>
            <a:r>
              <a:rPr lang="en-US" dirty="0" smtClean="0"/>
              <a:t>Consistency is defined by </a:t>
            </a:r>
          </a:p>
          <a:p>
            <a:pPr lvl="1"/>
            <a:r>
              <a:rPr lang="en-US" dirty="0" smtClean="0"/>
              <a:t>Mutual consistency of all pairs of peaks with respect to their mass distances (similar to the above definition for an edge, but also between more distant peaks)</a:t>
            </a:r>
          </a:p>
          <a:p>
            <a:pPr lvl="1"/>
            <a:r>
              <a:rPr lang="en-US" dirty="0" smtClean="0"/>
              <a:t>Correlation of 0.6 or better between all elution profiles</a:t>
            </a:r>
          </a:p>
          <a:p>
            <a:pPr lvl="1"/>
            <a:r>
              <a:rPr lang="en-US" dirty="0" smtClean="0"/>
              <a:t>Correlation of 0.6 or better of the 3D peak distances with the isotope distribution of an </a:t>
            </a:r>
            <a:r>
              <a:rPr lang="en-US" dirty="0" err="1" smtClean="0"/>
              <a:t>averagine</a:t>
            </a:r>
            <a:r>
              <a:rPr lang="en-US" dirty="0" smtClean="0"/>
              <a:t> at mass 1,500 Da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D24CC-4B8F-43CE-B0E6-0AEB73AD6BFA}" type="slidenum">
              <a:rPr lang="de-DE" smtClean="0"/>
              <a:pPr/>
              <a:t>78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89838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Pair Detection and Ratio Estimation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SILAC pairs are found through their distances by searching for pairs in the correct distance (for up to three labeled K or R in all possible combinations)</a:t>
            </a:r>
          </a:p>
          <a:p>
            <a:r>
              <a:rPr lang="en-US" dirty="0" smtClean="0"/>
              <a:t>Intensities of the two features have to have a correlation of 0.5 or better</a:t>
            </a:r>
          </a:p>
          <a:p>
            <a:r>
              <a:rPr lang="en-US" dirty="0" smtClean="0"/>
              <a:t>For each pair, the intensity ratios are determined as the slope of a regression line through the </a:t>
            </a:r>
            <a:r>
              <a:rPr lang="en-US" dirty="0" err="1" smtClean="0"/>
              <a:t>itensities</a:t>
            </a:r>
            <a:r>
              <a:rPr lang="en-US" dirty="0" smtClean="0"/>
              <a:t> of corresponding 3D peaks in the light and heavy feature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D24CC-4B8F-43CE-B0E6-0AEB73AD6BFA}" type="slidenum">
              <a:rPr lang="de-DE" smtClean="0"/>
              <a:pPr/>
              <a:t>79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99141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0981" name="Picture 5" descr="Raw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1108075"/>
            <a:ext cx="5932488" cy="509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0978" name="Rectangle 2"/>
          <p:cNvSpPr>
            <a:spLocks noGrp="1" noChangeArrowheads="1"/>
          </p:cNvSpPr>
          <p:nvPr>
            <p:ph type="title"/>
          </p:nvPr>
        </p:nvSpPr>
        <p:spPr>
          <a:xfrm>
            <a:off x="180975" y="311150"/>
            <a:ext cx="2112963" cy="414338"/>
          </a:xfrm>
        </p:spPr>
        <p:txBody>
          <a:bodyPr>
            <a:normAutofit fontScale="90000"/>
          </a:bodyPr>
          <a:lstStyle/>
          <a:p>
            <a:pPr defTabSz="1008063"/>
            <a:r>
              <a:rPr lang="en-US" dirty="0"/>
              <a:t>Raw </a:t>
            </a:r>
            <a:r>
              <a:rPr lang="en-US" dirty="0" smtClean="0"/>
              <a:t>Map</a:t>
            </a:r>
            <a:endParaRPr lang="en-US" dirty="0"/>
          </a:p>
        </p:txBody>
      </p:sp>
      <p:sp>
        <p:nvSpPr>
          <p:cNvPr id="510980" name="Oval 4"/>
          <p:cNvSpPr>
            <a:spLocks noChangeArrowheads="1"/>
          </p:cNvSpPr>
          <p:nvPr/>
        </p:nvSpPr>
        <p:spPr bwMode="auto">
          <a:xfrm>
            <a:off x="925513" y="3698875"/>
            <a:ext cx="2070100" cy="809625"/>
          </a:xfrm>
          <a:prstGeom prst="ellips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0983" name="Line 7"/>
          <p:cNvSpPr>
            <a:spLocks noChangeShapeType="1"/>
          </p:cNvSpPr>
          <p:nvPr/>
        </p:nvSpPr>
        <p:spPr bwMode="auto">
          <a:xfrm>
            <a:off x="115888" y="6097588"/>
            <a:ext cx="7200900" cy="0"/>
          </a:xfrm>
          <a:prstGeom prst="line">
            <a:avLst/>
          </a:prstGeom>
          <a:noFill/>
          <a:ln w="76200">
            <a:solidFill>
              <a:srgbClr val="F3000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10984" name="Text Box 8"/>
          <p:cNvSpPr txBox="1">
            <a:spLocks noChangeArrowheads="1"/>
          </p:cNvSpPr>
          <p:nvPr/>
        </p:nvSpPr>
        <p:spPr bwMode="auto">
          <a:xfrm>
            <a:off x="6324600" y="5645150"/>
            <a:ext cx="555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30009"/>
                </a:solidFill>
              </a:rPr>
              <a:t>RT</a:t>
            </a:r>
          </a:p>
        </p:txBody>
      </p:sp>
      <p:sp>
        <p:nvSpPr>
          <p:cNvPr id="510985" name="Line 9"/>
          <p:cNvSpPr>
            <a:spLocks noChangeShapeType="1"/>
          </p:cNvSpPr>
          <p:nvPr/>
        </p:nvSpPr>
        <p:spPr bwMode="auto">
          <a:xfrm flipV="1">
            <a:off x="396875" y="882650"/>
            <a:ext cx="0" cy="5394325"/>
          </a:xfrm>
          <a:prstGeom prst="line">
            <a:avLst/>
          </a:prstGeom>
          <a:noFill/>
          <a:ln w="76200">
            <a:solidFill>
              <a:srgbClr val="F3000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10986" name="Text Box 10"/>
          <p:cNvSpPr txBox="1">
            <a:spLocks noChangeArrowheads="1"/>
          </p:cNvSpPr>
          <p:nvPr/>
        </p:nvSpPr>
        <p:spPr bwMode="auto">
          <a:xfrm rot="-5400000">
            <a:off x="-266700" y="1298575"/>
            <a:ext cx="777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30009"/>
                </a:solidFill>
              </a:rPr>
              <a:t>m/z</a:t>
            </a:r>
          </a:p>
        </p:txBody>
      </p:sp>
    </p:spTree>
    <p:extLst>
      <p:ext uri="{BB962C8B-B14F-4D97-AF65-F5344CB8AC3E}">
        <p14:creationId xmlns:p14="http://schemas.microsoft.com/office/powerpoint/2010/main" val="162691427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</a:t>
            </a:r>
            <a:endParaRPr lang="en-US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7449" r="-17449"/>
          <a:stretch>
            <a:fillRect/>
          </a:stretch>
        </p:blipFill>
        <p:spPr>
          <a:xfrm>
            <a:off x="-1116632" y="1043136"/>
            <a:ext cx="8839200" cy="5410200"/>
          </a:xfrm>
        </p:spPr>
      </p:pic>
      <p:sp>
        <p:nvSpPr>
          <p:cNvPr id="5" name="Textfeld 4"/>
          <p:cNvSpPr txBox="1"/>
          <p:nvPr/>
        </p:nvSpPr>
        <p:spPr>
          <a:xfrm>
            <a:off x="6131036" y="6453336"/>
            <a:ext cx="30129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 smtClean="0">
                <a:solidFill>
                  <a:schemeClr val="tx1"/>
                </a:solidFill>
              </a:rPr>
              <a:t>Cox &amp; Mann, Nat. Biotech. (2008), 26:1367-1372.</a:t>
            </a:r>
            <a:endParaRPr lang="en-US" sz="1000" b="0" dirty="0">
              <a:solidFill>
                <a:schemeClr val="tx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772888" y="1234495"/>
            <a:ext cx="2191600" cy="224676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chemeClr val="accent5"/>
                </a:solidFill>
                <a:latin typeface="Calibri"/>
                <a:cs typeface="Calibri"/>
              </a:rPr>
              <a:t>SILAC pairs identified in a large-scale study of human </a:t>
            </a:r>
            <a:r>
              <a:rPr lang="en-US" sz="2000" b="0" dirty="0" err="1" smtClean="0">
                <a:solidFill>
                  <a:schemeClr val="accent5"/>
                </a:solidFill>
                <a:latin typeface="Calibri"/>
                <a:cs typeface="Calibri"/>
              </a:rPr>
              <a:t>HeLa</a:t>
            </a:r>
            <a:r>
              <a:rPr lang="en-US" sz="2000" b="0" dirty="0" smtClean="0">
                <a:solidFill>
                  <a:schemeClr val="accent5"/>
                </a:solidFill>
                <a:latin typeface="Calibri"/>
                <a:cs typeface="Calibri"/>
              </a:rPr>
              <a:t> cells.</a:t>
            </a:r>
          </a:p>
          <a:p>
            <a:pPr algn="ctr"/>
            <a:r>
              <a:rPr lang="en-US" sz="2000" b="0" dirty="0" smtClean="0">
                <a:solidFill>
                  <a:schemeClr val="accent5"/>
                </a:solidFill>
                <a:latin typeface="Calibri"/>
                <a:cs typeface="Calibri"/>
              </a:rPr>
              <a:t>Over 5,000 SILAC pairs were found in one run.</a:t>
            </a:r>
            <a:endParaRPr lang="en-US" sz="2000" b="0" dirty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D24CC-4B8F-43CE-B0E6-0AEB73AD6BFA}" type="slidenum">
              <a:rPr lang="de-DE" smtClean="0"/>
              <a:pPr/>
              <a:t>80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3680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MaxQuant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MaxQuant</a:t>
            </a:r>
            <a:r>
              <a:rPr lang="en-US" dirty="0" smtClean="0"/>
              <a:t> implements the SILAC pair detection algorithm sketched here</a:t>
            </a:r>
          </a:p>
          <a:p>
            <a:r>
              <a:rPr lang="en-US" dirty="0" smtClean="0"/>
              <a:t>Later versions of </a:t>
            </a:r>
            <a:r>
              <a:rPr lang="en-US" dirty="0" err="1" smtClean="0"/>
              <a:t>MaxQuant</a:t>
            </a:r>
            <a:r>
              <a:rPr lang="en-US" dirty="0" smtClean="0"/>
              <a:t> can also be applied to label-free quantification </a:t>
            </a:r>
          </a:p>
          <a:p>
            <a:r>
              <a:rPr lang="en-US" dirty="0" err="1" smtClean="0"/>
              <a:t>MaxQuant</a:t>
            </a:r>
            <a:r>
              <a:rPr lang="en-US" dirty="0" smtClean="0"/>
              <a:t> is unfortunately restricted to a specific vendor format (</a:t>
            </a:r>
            <a:r>
              <a:rPr lang="en-US" dirty="0" err="1" smtClean="0"/>
              <a:t>ThermoFischer</a:t>
            </a:r>
            <a:r>
              <a:rPr lang="en-US" dirty="0" smtClean="0"/>
              <a:t> RAW format) and platform (Windows)</a:t>
            </a:r>
          </a:p>
          <a:p>
            <a:r>
              <a:rPr lang="en-US" dirty="0" smtClean="0"/>
              <a:t>The output consists of a text file, that can then be parsed and analyzed statistically with other tools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D24CC-4B8F-43CE-B0E6-0AEB73AD6BFA}" type="slidenum">
              <a:rPr lang="de-DE" smtClean="0"/>
              <a:pPr/>
              <a:t>81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18111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MaxQuant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2400" y="990600"/>
            <a:ext cx="4563616" cy="54102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40000"/>
              </a:lnSpc>
            </a:pPr>
            <a:r>
              <a:rPr lang="en-US" dirty="0" smtClean="0"/>
              <a:t>Differential quantification of protein ratios of </a:t>
            </a:r>
            <a:r>
              <a:rPr lang="en-US" dirty="0" err="1" smtClean="0"/>
              <a:t>HeLA</a:t>
            </a:r>
            <a:r>
              <a:rPr lang="en-US" dirty="0" smtClean="0"/>
              <a:t> cells after 2 h of EGF stimulation</a:t>
            </a:r>
          </a:p>
          <a:p>
            <a:pPr>
              <a:lnSpc>
                <a:spcPct val="140000"/>
              </a:lnSpc>
            </a:pPr>
            <a:r>
              <a:rPr lang="en-US" dirty="0" smtClean="0"/>
              <a:t>99.3% of all proteins have a ratio of 1.0 (+/- 50%) and are thus not significantly regulated</a:t>
            </a:r>
          </a:p>
          <a:p>
            <a:pPr>
              <a:lnSpc>
                <a:spcPct val="140000"/>
              </a:lnSpc>
            </a:pPr>
            <a:r>
              <a:rPr lang="en-US" dirty="0" smtClean="0"/>
              <a:t>Transcription factor </a:t>
            </a:r>
            <a:r>
              <a:rPr lang="en-US" dirty="0" err="1" smtClean="0"/>
              <a:t>JunB</a:t>
            </a:r>
            <a:r>
              <a:rPr lang="en-US" dirty="0" smtClean="0"/>
              <a:t> and orphan nuclear receptor NR4A1 are both significantly </a:t>
            </a:r>
            <a:r>
              <a:rPr lang="en-US" dirty="0" err="1" smtClean="0"/>
              <a:t>upregulated</a:t>
            </a:r>
            <a:endParaRPr lang="en-US" dirty="0" smtClean="0"/>
          </a:p>
          <a:p>
            <a:pPr>
              <a:lnSpc>
                <a:spcPct val="140000"/>
              </a:lnSpc>
            </a:pPr>
            <a:r>
              <a:rPr lang="en-US" dirty="0" smtClean="0"/>
              <a:t>Their </a:t>
            </a:r>
            <a:r>
              <a:rPr lang="en-US" dirty="0" err="1" smtClean="0"/>
              <a:t>upregulation</a:t>
            </a:r>
            <a:r>
              <a:rPr lang="en-US" dirty="0" smtClean="0"/>
              <a:t> by EGF has been found </a:t>
            </a:r>
            <a:r>
              <a:rPr lang="en-US" dirty="0"/>
              <a:t>through other </a:t>
            </a:r>
            <a:r>
              <a:rPr lang="en-US" dirty="0" smtClean="0"/>
              <a:t>methods and described in literature as well</a:t>
            </a:r>
          </a:p>
          <a:p>
            <a:pPr>
              <a:lnSpc>
                <a:spcPct val="140000"/>
              </a:lnSpc>
            </a:pPr>
            <a:endParaRPr lang="en-US" dirty="0" smtClean="0"/>
          </a:p>
          <a:p>
            <a:pPr>
              <a:lnSpc>
                <a:spcPct val="140000"/>
              </a:lnSpc>
            </a:pPr>
            <a:endParaRPr lang="en-US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 rotWithShape="1">
          <a:blip r:embed="rId2"/>
          <a:srcRect l="21250" t="11606" r="25805" b="7611"/>
          <a:stretch/>
        </p:blipFill>
        <p:spPr>
          <a:xfrm>
            <a:off x="4822968" y="889870"/>
            <a:ext cx="4141520" cy="383527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148064" y="4725144"/>
            <a:ext cx="3888432" cy="163121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latin typeface="Calibri"/>
                <a:cs typeface="Calibri"/>
              </a:rPr>
              <a:t>‘</a:t>
            </a:r>
            <a:r>
              <a:rPr lang="en-US" sz="2000" dirty="0" err="1" smtClean="0">
                <a:latin typeface="Calibri"/>
                <a:cs typeface="Calibri"/>
              </a:rPr>
              <a:t>christmas</a:t>
            </a:r>
            <a:r>
              <a:rPr lang="en-US" sz="2000" dirty="0" smtClean="0">
                <a:latin typeface="Calibri"/>
                <a:cs typeface="Calibri"/>
              </a:rPr>
              <a:t> tree plot’: </a:t>
            </a:r>
          </a:p>
          <a:p>
            <a:pPr algn="l"/>
            <a:r>
              <a:rPr lang="en-US" sz="2000" b="0" dirty="0" smtClean="0">
                <a:solidFill>
                  <a:schemeClr val="tx1"/>
                </a:solidFill>
                <a:latin typeface="Calibri"/>
                <a:cs typeface="Calibri"/>
              </a:rPr>
              <a:t>pair intensity as a function of the pair ratio (double logarithmic plot) reveals the distribution of ratios, accuracy, LOD, LOQ, LOL</a:t>
            </a:r>
            <a:endParaRPr lang="en-US" sz="2000" b="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165152" y="6423139"/>
            <a:ext cx="30129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 smtClean="0">
                <a:solidFill>
                  <a:schemeClr val="tx1"/>
                </a:solidFill>
              </a:rPr>
              <a:t>Cox &amp; Mann, Nat. Biotech. (2008), 26:1367-1372.</a:t>
            </a:r>
            <a:endParaRPr lang="en-US" sz="1000" b="0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D24CC-4B8F-43CE-B0E6-0AEB73AD6BFA}" type="slidenum">
              <a:rPr lang="de-DE" smtClean="0"/>
              <a:pPr/>
              <a:t>82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07679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Original Papers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Label-free feature finding (</a:t>
            </a:r>
            <a:r>
              <a:rPr lang="en-US" sz="2400" dirty="0" err="1" smtClean="0">
                <a:solidFill>
                  <a:srgbClr val="000000"/>
                </a:solidFill>
              </a:rPr>
              <a:t>OpenMS</a:t>
            </a:r>
            <a:r>
              <a:rPr lang="en-US" sz="2400" dirty="0" smtClean="0">
                <a:solidFill>
                  <a:srgbClr val="000000"/>
                </a:solidFill>
              </a:rPr>
              <a:t> feature finder)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Clemens </a:t>
            </a:r>
            <a:r>
              <a:rPr lang="en-US" sz="2000" dirty="0" err="1">
                <a:solidFill>
                  <a:srgbClr val="000000"/>
                </a:solidFill>
              </a:rPr>
              <a:t>Gröpl</a:t>
            </a:r>
            <a:r>
              <a:rPr lang="en-US" sz="2000" dirty="0">
                <a:solidFill>
                  <a:srgbClr val="000000"/>
                </a:solidFill>
              </a:rPr>
              <a:t>, Eva Lange, Knut </a:t>
            </a:r>
            <a:r>
              <a:rPr lang="en-US" sz="2000" dirty="0" err="1">
                <a:solidFill>
                  <a:srgbClr val="000000"/>
                </a:solidFill>
              </a:rPr>
              <a:t>Reinert</a:t>
            </a:r>
            <a:r>
              <a:rPr lang="en-US" sz="2000" dirty="0">
                <a:solidFill>
                  <a:srgbClr val="000000"/>
                </a:solidFill>
              </a:rPr>
              <a:t>, Oliver Kohlbacher, Marc Sturm, Christian G. Huber, Bettina M. </a:t>
            </a:r>
            <a:r>
              <a:rPr lang="en-US" sz="2000" dirty="0" err="1">
                <a:solidFill>
                  <a:srgbClr val="000000"/>
                </a:solidFill>
              </a:rPr>
              <a:t>Mayr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Christoph</a:t>
            </a:r>
            <a:r>
              <a:rPr lang="en-US" sz="2000" dirty="0">
                <a:solidFill>
                  <a:srgbClr val="000000"/>
                </a:solidFill>
              </a:rPr>
              <a:t> L. Klein: Algorithms for the Automated Absolute Quantification of Diagnostic Markers in Complex Proteomics Samples. </a:t>
            </a:r>
            <a:r>
              <a:rPr lang="en-US" sz="2000" dirty="0" err="1">
                <a:solidFill>
                  <a:srgbClr val="000000"/>
                </a:solidFill>
              </a:rPr>
              <a:t>CompLife</a:t>
            </a:r>
            <a:r>
              <a:rPr lang="en-US" sz="2000" dirty="0">
                <a:solidFill>
                  <a:srgbClr val="000000"/>
                </a:solidFill>
              </a:rPr>
              <a:t> 2005: 151-</a:t>
            </a:r>
            <a:r>
              <a:rPr lang="en-US" sz="2000" dirty="0" smtClean="0">
                <a:solidFill>
                  <a:srgbClr val="000000"/>
                </a:solidFill>
              </a:rPr>
              <a:t>162.</a:t>
            </a:r>
          </a:p>
          <a:p>
            <a:pPr marL="457200" lvl="1" indent="0"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	Online</a:t>
            </a:r>
            <a:r>
              <a:rPr lang="en-US" sz="2000" dirty="0">
                <a:solidFill>
                  <a:srgbClr val="000000"/>
                </a:solidFill>
              </a:rPr>
              <a:t>: http://</a:t>
            </a:r>
            <a:r>
              <a:rPr lang="en-US" sz="2000" dirty="0" err="1">
                <a:solidFill>
                  <a:srgbClr val="000000"/>
                </a:solidFill>
              </a:rPr>
              <a:t>www.springerlink.com</a:t>
            </a:r>
            <a:r>
              <a:rPr lang="en-US" sz="2000" dirty="0">
                <a:solidFill>
                  <a:srgbClr val="000000"/>
                </a:solidFill>
              </a:rPr>
              <a:t>/content/81lk5vjtxqwbflce/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Sturm, Marc: </a:t>
            </a:r>
            <a:r>
              <a:rPr lang="en-US" sz="2000" dirty="0" err="1" smtClean="0">
                <a:solidFill>
                  <a:srgbClr val="000000"/>
                </a:solidFill>
              </a:rPr>
              <a:t>OpenMS</a:t>
            </a:r>
            <a:r>
              <a:rPr lang="en-US" sz="2000" dirty="0" smtClean="0">
                <a:solidFill>
                  <a:srgbClr val="000000"/>
                </a:solidFill>
              </a:rPr>
              <a:t> – A framework for computational mass spectrometry, Dissertation, Tübingen (2010)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   	Online</a:t>
            </a:r>
            <a:r>
              <a:rPr lang="en-US" sz="2000" dirty="0">
                <a:solidFill>
                  <a:srgbClr val="000000"/>
                </a:solidFill>
              </a:rPr>
              <a:t>: http://</a:t>
            </a:r>
            <a:r>
              <a:rPr lang="en-US" sz="2000" dirty="0" err="1">
                <a:solidFill>
                  <a:srgbClr val="000000"/>
                </a:solidFill>
              </a:rPr>
              <a:t>nbn-resolving.de</a:t>
            </a:r>
            <a:r>
              <a:rPr lang="en-US" sz="2000" dirty="0">
                <a:solidFill>
                  <a:srgbClr val="000000"/>
                </a:solidFill>
              </a:rPr>
              <a:t>/urn:nbn:de:bsz:21-opus-</a:t>
            </a:r>
            <a:r>
              <a:rPr lang="en-US" sz="2000" dirty="0" smtClean="0">
                <a:solidFill>
                  <a:srgbClr val="000000"/>
                </a:solidFill>
              </a:rPr>
              <a:t>51146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Website: http://</a:t>
            </a:r>
            <a:r>
              <a:rPr lang="en-US" sz="2000" dirty="0" err="1" smtClean="0">
                <a:solidFill>
                  <a:srgbClr val="000000"/>
                </a:solidFill>
              </a:rPr>
              <a:t>openms.de</a:t>
            </a:r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SILAC feature finding (</a:t>
            </a:r>
            <a:r>
              <a:rPr lang="en-US" sz="2400" dirty="0" err="1" smtClean="0">
                <a:solidFill>
                  <a:srgbClr val="000000"/>
                </a:solidFill>
              </a:rPr>
              <a:t>MaxQuant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Cox, J. and Mann, M. (2008) </a:t>
            </a:r>
            <a:r>
              <a:rPr lang="en-US" sz="2000" dirty="0" err="1">
                <a:solidFill>
                  <a:srgbClr val="000000"/>
                </a:solidFill>
              </a:rPr>
              <a:t>MaxQuant</a:t>
            </a:r>
            <a:r>
              <a:rPr lang="en-US" sz="2000" dirty="0">
                <a:solidFill>
                  <a:srgbClr val="000000"/>
                </a:solidFill>
              </a:rPr>
              <a:t> enables high peptide identification rates, individualized </a:t>
            </a:r>
            <a:r>
              <a:rPr lang="en-US" sz="2000" dirty="0" err="1">
                <a:solidFill>
                  <a:srgbClr val="000000"/>
                </a:solidFill>
              </a:rPr>
              <a:t>p.p.b</a:t>
            </a:r>
            <a:r>
              <a:rPr lang="en-US" sz="2000" dirty="0">
                <a:solidFill>
                  <a:srgbClr val="000000"/>
                </a:solidFill>
              </a:rPr>
              <a:t>.-range mass accuracies and proteome-wide protein quantification. Nat </a:t>
            </a:r>
            <a:r>
              <a:rPr lang="en-US" sz="2000" dirty="0" err="1">
                <a:solidFill>
                  <a:srgbClr val="000000"/>
                </a:solidFill>
              </a:rPr>
              <a:t>Biotechnol</a:t>
            </a:r>
            <a:r>
              <a:rPr lang="en-US" sz="2000" dirty="0">
                <a:solidFill>
                  <a:srgbClr val="000000"/>
                </a:solidFill>
              </a:rPr>
              <a:t> 26, 1367-72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</a:p>
          <a:p>
            <a:pPr marL="722313" lvl="1" indent="0"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(algorithm: see </a:t>
            </a:r>
            <a:r>
              <a:rPr lang="en-US" sz="2000" dirty="0">
                <a:solidFill>
                  <a:srgbClr val="000000"/>
                </a:solidFill>
              </a:rPr>
              <a:t>Supplementary </a:t>
            </a:r>
            <a:r>
              <a:rPr lang="en-US" sz="2000" dirty="0" smtClean="0">
                <a:solidFill>
                  <a:srgbClr val="000000"/>
                </a:solidFill>
              </a:rPr>
              <a:t>Material </a:t>
            </a:r>
            <a:r>
              <a:rPr lang="en-US" sz="2000" dirty="0">
                <a:solidFill>
                  <a:srgbClr val="000000"/>
                </a:solidFill>
              </a:rPr>
              <a:t>at http://</a:t>
            </a:r>
            <a:r>
              <a:rPr lang="en-US" sz="2000" dirty="0" err="1">
                <a:solidFill>
                  <a:srgbClr val="000000"/>
                </a:solidFill>
              </a:rPr>
              <a:t>www.nature.com</a:t>
            </a:r>
            <a:r>
              <a:rPr lang="en-US" sz="2000" dirty="0">
                <a:solidFill>
                  <a:srgbClr val="000000"/>
                </a:solidFill>
              </a:rPr>
              <a:t>/</a:t>
            </a:r>
            <a:r>
              <a:rPr lang="en-US" sz="2000" dirty="0" err="1">
                <a:solidFill>
                  <a:srgbClr val="000000"/>
                </a:solidFill>
              </a:rPr>
              <a:t>nbt</a:t>
            </a:r>
            <a:r>
              <a:rPr lang="en-US" sz="2000" dirty="0">
                <a:solidFill>
                  <a:srgbClr val="000000"/>
                </a:solidFill>
              </a:rPr>
              <a:t>/journal/v26/n12/</a:t>
            </a:r>
            <a:r>
              <a:rPr lang="en-US" sz="2000" dirty="0" err="1">
                <a:solidFill>
                  <a:srgbClr val="000000"/>
                </a:solidFill>
              </a:rPr>
              <a:t>extref</a:t>
            </a:r>
            <a:r>
              <a:rPr lang="en-US" sz="2000" dirty="0">
                <a:solidFill>
                  <a:srgbClr val="000000"/>
                </a:solidFill>
              </a:rPr>
              <a:t>/nbt.1511-S1.</a:t>
            </a:r>
            <a:r>
              <a:rPr lang="en-US" sz="2000" dirty="0" smtClean="0">
                <a:solidFill>
                  <a:srgbClr val="000000"/>
                </a:solidFill>
              </a:rPr>
              <a:t>pdf)</a:t>
            </a:r>
          </a:p>
          <a:p>
            <a:pPr marL="665163"/>
            <a:r>
              <a:rPr lang="en-US" sz="2200" dirty="0" smtClean="0">
                <a:solidFill>
                  <a:srgbClr val="000000"/>
                </a:solidFill>
              </a:rPr>
              <a:t>Website: http://</a:t>
            </a:r>
            <a:r>
              <a:rPr lang="en-US" sz="2200" dirty="0" err="1" smtClean="0">
                <a:solidFill>
                  <a:srgbClr val="000000"/>
                </a:solidFill>
              </a:rPr>
              <a:t>maxquant.org</a:t>
            </a:r>
            <a:endParaRPr lang="en-US" sz="2200" dirty="0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E3AA8-A566-436A-A30C-E6F14AA2C6FF}" type="slidenum">
              <a:rPr lang="de-DE" smtClean="0"/>
              <a:pPr/>
              <a:t>83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67706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Online Materials</a:t>
            </a:r>
          </a:p>
          <a:p>
            <a:pPr lvl="1"/>
            <a:r>
              <a:rPr lang="en-US" dirty="0" smtClean="0"/>
              <a:t>Learning Unit 5[A,B,C]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smtClean="0"/>
              <a:t>Learning Unit 1C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DDC0C6-E486-48DB-B9CE-6268CF8AB338}" type="slidenum">
              <a:rPr lang="de-DE" smtClean="0"/>
              <a:pPr>
                <a:defRPr/>
              </a:pPr>
              <a:t>84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63264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9330" name="Picture 2" descr="Raw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1108075"/>
            <a:ext cx="5932488" cy="509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9331" name="Rectangle 3"/>
          <p:cNvSpPr>
            <a:spLocks noGrp="1" noChangeArrowheads="1"/>
          </p:cNvSpPr>
          <p:nvPr>
            <p:ph type="title"/>
          </p:nvPr>
        </p:nvSpPr>
        <p:spPr>
          <a:xfrm>
            <a:off x="180975" y="311150"/>
            <a:ext cx="2112963" cy="414338"/>
          </a:xfrm>
        </p:spPr>
        <p:txBody>
          <a:bodyPr>
            <a:normAutofit fontScale="90000"/>
          </a:bodyPr>
          <a:lstStyle/>
          <a:p>
            <a:pPr defTabSz="1008063"/>
            <a:r>
              <a:rPr lang="en-US" dirty="0"/>
              <a:t>Raw </a:t>
            </a:r>
            <a:r>
              <a:rPr lang="en-US" dirty="0" smtClean="0"/>
              <a:t>Map</a:t>
            </a:r>
            <a:endParaRPr lang="en-US" dirty="0"/>
          </a:p>
        </p:txBody>
      </p:sp>
      <p:pic>
        <p:nvPicPr>
          <p:cNvPr id="7393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38" y="1538288"/>
            <a:ext cx="2549525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739333" name="Group 5"/>
          <p:cNvGrpSpPr>
            <a:grpSpLocks/>
          </p:cNvGrpSpPr>
          <p:nvPr/>
        </p:nvGrpSpPr>
        <p:grpSpPr bwMode="auto">
          <a:xfrm>
            <a:off x="6713538" y="4827588"/>
            <a:ext cx="1846262" cy="1303337"/>
            <a:chOff x="3957" y="3137"/>
            <a:chExt cx="1163" cy="821"/>
          </a:xfrm>
        </p:grpSpPr>
        <p:pic>
          <p:nvPicPr>
            <p:cNvPr id="739334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6" y="3137"/>
              <a:ext cx="1077" cy="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739335" name="Rectangle 7"/>
            <p:cNvSpPr>
              <a:spLocks noChangeArrowheads="1"/>
            </p:cNvSpPr>
            <p:nvPr/>
          </p:nvSpPr>
          <p:spPr bwMode="auto">
            <a:xfrm>
              <a:off x="3957" y="3675"/>
              <a:ext cx="1163" cy="28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39336" name="Group 8"/>
          <p:cNvGrpSpPr>
            <a:grpSpLocks/>
          </p:cNvGrpSpPr>
          <p:nvPr/>
        </p:nvGrpSpPr>
        <p:grpSpPr bwMode="auto">
          <a:xfrm>
            <a:off x="6669088" y="3390900"/>
            <a:ext cx="1846262" cy="1349375"/>
            <a:chOff x="3929" y="2160"/>
            <a:chExt cx="1163" cy="850"/>
          </a:xfrm>
        </p:grpSpPr>
        <p:pic>
          <p:nvPicPr>
            <p:cNvPr id="739337" name="Picture 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7" y="2160"/>
              <a:ext cx="1106" cy="8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739338" name="Rectangle 10"/>
            <p:cNvSpPr>
              <a:spLocks noChangeArrowheads="1"/>
            </p:cNvSpPr>
            <p:nvPr/>
          </p:nvSpPr>
          <p:spPr bwMode="auto">
            <a:xfrm>
              <a:off x="3929" y="2863"/>
              <a:ext cx="1163" cy="14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39339" name="Text Box 11"/>
          <p:cNvSpPr txBox="1">
            <a:spLocks noChangeArrowheads="1"/>
          </p:cNvSpPr>
          <p:nvPr/>
        </p:nvSpPr>
        <p:spPr bwMode="auto">
          <a:xfrm>
            <a:off x="6777038" y="922338"/>
            <a:ext cx="149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b="1" i="1"/>
              <a:t>Feature</a:t>
            </a:r>
          </a:p>
        </p:txBody>
      </p:sp>
      <p:sp>
        <p:nvSpPr>
          <p:cNvPr id="739340" name="Text Box 12"/>
          <p:cNvSpPr txBox="1">
            <a:spLocks noChangeArrowheads="1"/>
          </p:cNvSpPr>
          <p:nvPr/>
        </p:nvSpPr>
        <p:spPr bwMode="auto">
          <a:xfrm>
            <a:off x="6894513" y="2971800"/>
            <a:ext cx="449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b="1"/>
              <a:t>=</a:t>
            </a:r>
          </a:p>
        </p:txBody>
      </p:sp>
      <p:sp>
        <p:nvSpPr>
          <p:cNvPr id="739341" name="Text Box 13"/>
          <p:cNvSpPr txBox="1">
            <a:spLocks noChangeArrowheads="1"/>
          </p:cNvSpPr>
          <p:nvPr/>
        </p:nvSpPr>
        <p:spPr bwMode="auto">
          <a:xfrm>
            <a:off x="6937375" y="4471988"/>
            <a:ext cx="433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+</a:t>
            </a:r>
          </a:p>
        </p:txBody>
      </p:sp>
      <p:sp>
        <p:nvSpPr>
          <p:cNvPr id="739342" name="Line 14"/>
          <p:cNvSpPr>
            <a:spLocks noChangeShapeType="1"/>
          </p:cNvSpPr>
          <p:nvPr/>
        </p:nvSpPr>
        <p:spPr bwMode="auto">
          <a:xfrm flipV="1">
            <a:off x="2322513" y="1268413"/>
            <a:ext cx="4454525" cy="2565400"/>
          </a:xfrm>
          <a:prstGeom prst="line">
            <a:avLst/>
          </a:prstGeom>
          <a:noFill/>
          <a:ln w="38100">
            <a:solidFill>
              <a:srgbClr val="213299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39343" name="Text Box 15"/>
          <p:cNvSpPr txBox="1">
            <a:spLocks noChangeArrowheads="1"/>
          </p:cNvSpPr>
          <p:nvPr/>
        </p:nvSpPr>
        <p:spPr bwMode="auto">
          <a:xfrm>
            <a:off x="8221663" y="4186238"/>
            <a:ext cx="473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b="1"/>
              <a:t>rt</a:t>
            </a:r>
          </a:p>
        </p:txBody>
      </p:sp>
      <p:sp>
        <p:nvSpPr>
          <p:cNvPr id="739344" name="Text Box 16"/>
          <p:cNvSpPr txBox="1">
            <a:spLocks noChangeArrowheads="1"/>
          </p:cNvSpPr>
          <p:nvPr/>
        </p:nvSpPr>
        <p:spPr bwMode="auto">
          <a:xfrm>
            <a:off x="8245475" y="5492750"/>
            <a:ext cx="898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b="1"/>
              <a:t>m/z</a:t>
            </a:r>
          </a:p>
        </p:txBody>
      </p:sp>
      <p:sp>
        <p:nvSpPr>
          <p:cNvPr id="739345" name="Oval 17"/>
          <p:cNvSpPr>
            <a:spLocks noChangeArrowheads="1"/>
          </p:cNvSpPr>
          <p:nvPr/>
        </p:nvSpPr>
        <p:spPr bwMode="auto">
          <a:xfrm>
            <a:off x="925513" y="3698875"/>
            <a:ext cx="2070100" cy="809625"/>
          </a:xfrm>
          <a:prstGeom prst="ellips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9346" name="Line 18"/>
          <p:cNvSpPr>
            <a:spLocks noChangeShapeType="1"/>
          </p:cNvSpPr>
          <p:nvPr/>
        </p:nvSpPr>
        <p:spPr bwMode="auto">
          <a:xfrm>
            <a:off x="115888" y="6097588"/>
            <a:ext cx="7200900" cy="0"/>
          </a:xfrm>
          <a:prstGeom prst="line">
            <a:avLst/>
          </a:prstGeom>
          <a:noFill/>
          <a:ln w="76200">
            <a:solidFill>
              <a:srgbClr val="F3000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39347" name="Text Box 19"/>
          <p:cNvSpPr txBox="1">
            <a:spLocks noChangeArrowheads="1"/>
          </p:cNvSpPr>
          <p:nvPr/>
        </p:nvSpPr>
        <p:spPr bwMode="auto">
          <a:xfrm>
            <a:off x="6324600" y="5645150"/>
            <a:ext cx="555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30009"/>
                </a:solidFill>
              </a:rPr>
              <a:t>RT</a:t>
            </a:r>
          </a:p>
        </p:txBody>
      </p:sp>
      <p:sp>
        <p:nvSpPr>
          <p:cNvPr id="739348" name="Line 20"/>
          <p:cNvSpPr>
            <a:spLocks noChangeShapeType="1"/>
          </p:cNvSpPr>
          <p:nvPr/>
        </p:nvSpPr>
        <p:spPr bwMode="auto">
          <a:xfrm flipV="1">
            <a:off x="396875" y="882650"/>
            <a:ext cx="0" cy="5394325"/>
          </a:xfrm>
          <a:prstGeom prst="line">
            <a:avLst/>
          </a:prstGeom>
          <a:noFill/>
          <a:ln w="76200">
            <a:solidFill>
              <a:srgbClr val="F3000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39349" name="Text Box 21"/>
          <p:cNvSpPr txBox="1">
            <a:spLocks noChangeArrowheads="1"/>
          </p:cNvSpPr>
          <p:nvPr/>
        </p:nvSpPr>
        <p:spPr bwMode="auto">
          <a:xfrm rot="-5400000">
            <a:off x="-266700" y="1298575"/>
            <a:ext cx="777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30009"/>
                </a:solidFill>
              </a:rPr>
              <a:t>m/z</a:t>
            </a:r>
          </a:p>
        </p:txBody>
      </p:sp>
    </p:spTree>
    <p:extLst>
      <p:ext uri="{BB962C8B-B14F-4D97-AF65-F5344CB8AC3E}">
        <p14:creationId xmlns:p14="http://schemas.microsoft.com/office/powerpoint/2010/main" val="29339723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9340" grpId="0"/>
      <p:bldP spid="739341" grpId="0"/>
      <p:bldP spid="739343" grpId="0"/>
      <p:bldP spid="73934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OLIVER@XFUWMPNFUVWXY5K9" val="272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\usepackage{amsmath}&#10;\begin{document}&#10;\begin{equation*}&#10; {\mathrm{fit}}(m, d) = \frac{   \left(\sum_i m(r_i) d_i\right)^2}&#10;   {\sum m(r_i)^2 \sum d_i^2}&#10;\end{equation*}&#10;\end{document}&#10;&#10;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348"/>
  <p:tag name="BOXHEIGHT" val="296"/>
  <p:tag name="BOXFONT" val="12"/>
  <p:tag name="BOXWRAP" val="False"/>
  <p:tag name="WORKAROUNDTRANSPARENCYBUG" val="False"/>
  <p:tag name="ALLOWFONTSUBSTITUTION" val="False"/>
  <p:tag name="BITMAPFORMAT" val="pngmono"/>
  <p:tag name="ORIGWIDTH" val="246"/>
  <p:tag name="PICTUREFILESIZE" val="1035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}&#10;\pagestyle{empty}&#10;&#10;\begin{document}&#10;\begin{equation*}&#10;w(z) = \left\{\begin{array}{ll}&#10;(1-|z|^3)^3 &amp; if |z| &lt; 1\\&#10;0 &amp;otherwise&#10;\end{array}\right.&#10;\end{equation*}&#10;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45"/>
  <p:tag name="PICTUREFILESIZE" val="13712"/>
</p:tagLst>
</file>

<file path=ppt/theme/theme1.xml><?xml version="1.0" encoding="utf-8"?>
<a:theme xmlns:a="http://schemas.openxmlformats.org/drawingml/2006/main" name="SBS_theme">
  <a:themeElements>
    <a:clrScheme name="SBS Template">
      <a:dk1>
        <a:sysClr val="windowText" lastClr="000000"/>
      </a:dk1>
      <a:lt1>
        <a:srgbClr val="FFFFFF"/>
      </a:lt1>
      <a:dk2>
        <a:srgbClr val="A51E37"/>
      </a:dk2>
      <a:lt2>
        <a:srgbClr val="ECECEC"/>
      </a:lt2>
      <a:accent1>
        <a:srgbClr val="B4A36F"/>
      </a:accent1>
      <a:accent2>
        <a:srgbClr val="31424A"/>
      </a:accent2>
      <a:accent3>
        <a:srgbClr val="C8503E"/>
      </a:accent3>
      <a:accent4>
        <a:srgbClr val="D39706"/>
      </a:accent4>
      <a:accent5>
        <a:srgbClr val="405787"/>
      </a:accent5>
      <a:accent6>
        <a:srgbClr val="B5B5B5"/>
      </a:accent6>
      <a:hlink>
        <a:srgbClr val="B4A36F"/>
      </a:hlink>
      <a:folHlink>
        <a:srgbClr val="31424A"/>
      </a:folHlink>
    </a:clrScheme>
    <a:fontScheme name="SBS_white_e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Trebuchet M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Trebuchet MS" pitchFamily="-65" charset="0"/>
          </a:defRPr>
        </a:defPPr>
      </a:lstStyle>
    </a:lnDef>
  </a:objectDefaults>
  <a:extraClrSchemeLst>
    <a:extraClrScheme>
      <a:clrScheme name="SBS_white_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S_white_e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S_white_e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S_white_e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S_white_e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S_white_e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S_white_e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PM_Theme_2014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SBS_white_e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Trebuchet M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Trebuchet MS" pitchFamily="-65" charset="0"/>
          </a:defRPr>
        </a:defPPr>
      </a:lstStyle>
    </a:lnDef>
  </a:objectDefaults>
  <a:extraClrSchemeLst>
    <a:extraClrScheme>
      <a:clrScheme name="SBS_white_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S_white_e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S_white_e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S_white_e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S_white_e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S_white_e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S_white_e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Folienvorlage OpenMS Tutorial.pptx</Template>
  <TotalTime>0</TotalTime>
  <Words>3907</Words>
  <Application>Microsoft Macintosh PowerPoint</Application>
  <PresentationFormat>On-screen Show (4:3)</PresentationFormat>
  <Paragraphs>728</Paragraphs>
  <Slides>84</Slides>
  <Notes>40</Notes>
  <HiddenSlides>2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84</vt:i4>
      </vt:variant>
    </vt:vector>
  </HeadingPairs>
  <TitlesOfParts>
    <vt:vector size="86" baseType="lpstr">
      <vt:lpstr>SBS_theme</vt:lpstr>
      <vt:lpstr>CPM_Theme_2014</vt:lpstr>
      <vt:lpstr>Computational Proteomics and Metabolomics</vt:lpstr>
      <vt:lpstr>Overview</vt:lpstr>
      <vt:lpstr>Learning Unit 5A Feature Finding for  Label-Free Quantification</vt:lpstr>
      <vt:lpstr>Label-Free Quantification (LFQ)</vt:lpstr>
      <vt:lpstr>LC-MS Data (Map)</vt:lpstr>
      <vt:lpstr>Feature Finding – Terms</vt:lpstr>
      <vt:lpstr>Raw Map</vt:lpstr>
      <vt:lpstr>Raw Map</vt:lpstr>
      <vt:lpstr>Raw Map</vt:lpstr>
      <vt:lpstr>Raw Map</vt:lpstr>
      <vt:lpstr>Raw Map  Feature Map</vt:lpstr>
      <vt:lpstr>LFQ – Analysis Strategy</vt:lpstr>
      <vt:lpstr>LFQ – Analysis Strategy</vt:lpstr>
      <vt:lpstr>LFQ – Analysis Strategy</vt:lpstr>
      <vt:lpstr>LFQ – Analysis Strategy</vt:lpstr>
      <vt:lpstr>LFQ – Analysis Strategy</vt:lpstr>
      <vt:lpstr>Feature Finding as Data Reduction</vt:lpstr>
      <vt:lpstr>Feature Finding</vt:lpstr>
      <vt:lpstr>Feature Attributes</vt:lpstr>
      <vt:lpstr>Feature Model</vt:lpstr>
      <vt:lpstr>Feature Model</vt:lpstr>
      <vt:lpstr>Averagine</vt:lpstr>
      <vt:lpstr>Isotope Patterns</vt:lpstr>
      <vt:lpstr>Feature Model – m/z </vt:lpstr>
      <vt:lpstr>Feature Model – RT</vt:lpstr>
      <vt:lpstr>Feature Finding – Algorithm </vt:lpstr>
      <vt:lpstr>Algorithm: Seeding</vt:lpstr>
      <vt:lpstr>Feature Finding – Overview</vt:lpstr>
      <vt:lpstr>Algorithm: Extension</vt:lpstr>
      <vt:lpstr>Algorithm:  Refinement</vt:lpstr>
      <vt:lpstr>Feature Finding</vt:lpstr>
      <vt:lpstr>Feature Finding</vt:lpstr>
      <vt:lpstr>Collecting Mass Traces</vt:lpstr>
      <vt:lpstr>Feature Deconvolution</vt:lpstr>
      <vt:lpstr>Feature Deconvolution</vt:lpstr>
      <vt:lpstr>Algorithm: Modeling</vt:lpstr>
      <vt:lpstr>Algorithm: Modeling/Refinement</vt:lpstr>
      <vt:lpstr>Feature Assembly</vt:lpstr>
      <vt:lpstr>Feature Finding – Problems</vt:lpstr>
      <vt:lpstr>Still Difficult: Low-Intensity Features</vt:lpstr>
      <vt:lpstr>Learning Unit 5B Map ALignment</vt:lpstr>
      <vt:lpstr>Pairwise Alignment</vt:lpstr>
      <vt:lpstr>Pairwise Alignment</vt:lpstr>
      <vt:lpstr>Pose Clustering</vt:lpstr>
      <vt:lpstr>Pose Clustering</vt:lpstr>
      <vt:lpstr>Pose Clustering</vt:lpstr>
      <vt:lpstr>Pose Clustering</vt:lpstr>
      <vt:lpstr>Pose Clustering</vt:lpstr>
      <vt:lpstr>Pose Clustering</vt:lpstr>
      <vt:lpstr>Speeding Things Up</vt:lpstr>
      <vt:lpstr>Speeding Things Up</vt:lpstr>
      <vt:lpstr>Improve Matching</vt:lpstr>
      <vt:lpstr>Linear Alignment</vt:lpstr>
      <vt:lpstr>Nonlinear Alignment</vt:lpstr>
      <vt:lpstr>LOESS Regression</vt:lpstr>
      <vt:lpstr>LOESS Regression</vt:lpstr>
      <vt:lpstr>Nonlinear Alignment</vt:lpstr>
      <vt:lpstr>Nonlinear Alignment</vt:lpstr>
      <vt:lpstr>Feature Linking</vt:lpstr>
      <vt:lpstr>OpenMS/TOPP</vt:lpstr>
      <vt:lpstr>Consensus Features</vt:lpstr>
      <vt:lpstr>Consensus Features</vt:lpstr>
      <vt:lpstr>Quality Control</vt:lpstr>
      <vt:lpstr>Map Normalization</vt:lpstr>
      <vt:lpstr>Effect of Normalization</vt:lpstr>
      <vt:lpstr>Feature Finding in KNIME</vt:lpstr>
      <vt:lpstr>Learning Unit 5C SILAC Quantification</vt:lpstr>
      <vt:lpstr>SILAC</vt:lpstr>
      <vt:lpstr>SILAC Analysis</vt:lpstr>
      <vt:lpstr>MaxQuant</vt:lpstr>
      <vt:lpstr>Peak Detection</vt:lpstr>
      <vt:lpstr>Peak Detection</vt:lpstr>
      <vt:lpstr>Peak Detection</vt:lpstr>
      <vt:lpstr>Peak Detection</vt:lpstr>
      <vt:lpstr>Peak Detection</vt:lpstr>
      <vt:lpstr>De-Isotoping</vt:lpstr>
      <vt:lpstr>De-Isotoping</vt:lpstr>
      <vt:lpstr>De-Isotoping</vt:lpstr>
      <vt:lpstr>Pair Detection and Ratio Estimation</vt:lpstr>
      <vt:lpstr>Result</vt:lpstr>
      <vt:lpstr>MaxQuant</vt:lpstr>
      <vt:lpstr>MaxQuant</vt:lpstr>
      <vt:lpstr>Original Papers</vt:lpstr>
      <vt:lpstr>Materials</vt:lpstr>
    </vt:vector>
  </TitlesOfParts>
  <Manager/>
  <Company>WSI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Proteine  –  Struktur und Funktion</dc:title>
  <dc:subject/>
  <dc:creator>Oliver Kohlbacher</dc:creator>
  <cp:keywords/>
  <dc:description/>
  <cp:lastModifiedBy>Knut Reinert</cp:lastModifiedBy>
  <cp:revision>471</cp:revision>
  <cp:lastPrinted>2010-08-11T14:42:33Z</cp:lastPrinted>
  <dcterms:created xsi:type="dcterms:W3CDTF">2010-08-11T14:29:45Z</dcterms:created>
  <dcterms:modified xsi:type="dcterms:W3CDTF">2014-11-24T14:13:03Z</dcterms:modified>
  <cp:category/>
</cp:coreProperties>
</file>