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01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9" r:id="rId3"/>
    <p:sldId id="264" r:id="rId4"/>
    <p:sldId id="258" r:id="rId5"/>
    <p:sldId id="313" r:id="rId6"/>
    <p:sldId id="316" r:id="rId7"/>
    <p:sldId id="315" r:id="rId8"/>
    <p:sldId id="317" r:id="rId9"/>
    <p:sldId id="314" r:id="rId10"/>
    <p:sldId id="321" r:id="rId11"/>
    <p:sldId id="263" r:id="rId12"/>
    <p:sldId id="261" r:id="rId13"/>
    <p:sldId id="334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3" r:id="rId25"/>
    <p:sldId id="266" r:id="rId26"/>
    <p:sldId id="268" r:id="rId27"/>
    <p:sldId id="259" r:id="rId28"/>
    <p:sldId id="260" r:id="rId29"/>
    <p:sldId id="271" r:id="rId30"/>
    <p:sldId id="272" r:id="rId31"/>
    <p:sldId id="269" r:id="rId32"/>
    <p:sldId id="278" r:id="rId33"/>
    <p:sldId id="279" r:id="rId34"/>
    <p:sldId id="302" r:id="rId35"/>
    <p:sldId id="303" r:id="rId36"/>
    <p:sldId id="304" r:id="rId37"/>
    <p:sldId id="305" r:id="rId38"/>
    <p:sldId id="306" r:id="rId39"/>
    <p:sldId id="307" r:id="rId40"/>
    <p:sldId id="335" r:id="rId41"/>
    <p:sldId id="281" r:id="rId42"/>
    <p:sldId id="338" r:id="rId43"/>
    <p:sldId id="283" r:id="rId44"/>
    <p:sldId id="284" r:id="rId45"/>
    <p:sldId id="285" r:id="rId46"/>
    <p:sldId id="339" r:id="rId47"/>
    <p:sldId id="282" r:id="rId48"/>
    <p:sldId id="286" r:id="rId49"/>
    <p:sldId id="291" r:id="rId50"/>
    <p:sldId id="287" r:id="rId51"/>
    <p:sldId id="293" r:id="rId52"/>
    <p:sldId id="292" r:id="rId53"/>
    <p:sldId id="294" r:id="rId54"/>
    <p:sldId id="296" r:id="rId55"/>
    <p:sldId id="297" r:id="rId56"/>
    <p:sldId id="295" r:id="rId57"/>
    <p:sldId id="288" r:id="rId58"/>
    <p:sldId id="298" r:id="rId59"/>
    <p:sldId id="299" r:id="rId60"/>
    <p:sldId id="318" r:id="rId61"/>
    <p:sldId id="336" r:id="rId62"/>
  </p:sldIdLst>
  <p:sldSz cx="9144000" cy="6858000" type="screen4x3"/>
  <p:notesSz cx="7099300" cy="1023461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003399"/>
    <a:srgbClr val="FFFF66"/>
    <a:srgbClr val="FFFF00"/>
    <a:srgbClr val="FF9900"/>
    <a:srgbClr val="FF0000"/>
    <a:srgbClr val="FF66FF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146" d="100"/>
          <a:sy n="146" d="100"/>
        </p:scale>
        <p:origin x="-45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40594F-62DF-4EB3-8A73-2563840777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9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64C1-DAB7-4035-AF85-D7705C8C8D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11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D7D57-9AD5-4829-A75C-A11F3F754590}" type="slidenum">
              <a:rPr lang="de-DE"/>
              <a:pPr/>
              <a:t>1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525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Zirconium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5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Amphoteric</a:t>
            </a:r>
            <a:r>
              <a:rPr lang="en-US" baseline="0" dirty="0" smtClean="0"/>
              <a:t> :=can react as acid and as a base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2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70326182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7369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3252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4041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716016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301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4003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836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26182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12827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solidFill>
                <a:srgbClr val="000000"/>
              </a:solidFill>
              <a:latin typeface="Trebuchet MS" pitchFamily="-65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2"/>
          <p:cNvSpPr txBox="1">
            <a:spLocks/>
          </p:cNvSpPr>
          <p:nvPr/>
        </p:nvSpPr>
        <p:spPr>
          <a:xfrm>
            <a:off x="0" y="6610350"/>
            <a:ext cx="2268538" cy="64928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indent="-228600">
              <a:spcBef>
                <a:spcPct val="20000"/>
              </a:spcBef>
              <a:defRPr/>
            </a:pPr>
            <a:endParaRPr lang="en-US" b="0" kern="0" dirty="0">
              <a:latin typeface="+mn-lt"/>
              <a:ea typeface="ＭＳ Ｐゴシック" pitchFamily="-65" charset="-128"/>
              <a:cs typeface="+mn-cs"/>
            </a:endParaRPr>
          </a:p>
        </p:txBody>
      </p:sp>
      <p:sp>
        <p:nvSpPr>
          <p:cNvPr id="1032" name="Textplatzhalter 28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8450"/>
            <a:ext cx="2286000" cy="20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4" name="Titelplatzhalter 27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6" r:id="rId10"/>
    <p:sldLayoutId id="2147483698" r:id="rId11"/>
    <p:sldLayoutId id="2147483699" r:id="rId12"/>
    <p:sldLayoutId id="2147483700" r:id="rId13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hyperlink" Target="http://www.unimod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unimod.org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i="1" dirty="0">
                <a:solidFill>
                  <a:schemeClr val="tx1"/>
                </a:solidFill>
              </a:rPr>
              <a:t>Oliver Kohlbacher, Sven </a:t>
            </a:r>
            <a:r>
              <a:rPr lang="de-DE" b="1" i="1" dirty="0" err="1">
                <a:solidFill>
                  <a:schemeClr val="tx1"/>
                </a:solidFill>
              </a:rPr>
              <a:t>Nahnsen</a:t>
            </a:r>
            <a:r>
              <a:rPr lang="de-DE" b="1" i="1" dirty="0">
                <a:solidFill>
                  <a:schemeClr val="tx1"/>
                </a:solidFill>
              </a:rPr>
              <a:t>, Knut Reinert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Computational Proteomics and Metabolomics</a:t>
            </a:r>
            <a:endParaRPr lang="de-DE" sz="4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4797152"/>
            <a:ext cx="7772400" cy="901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uFillTx/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uFillTx/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uFillTx/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uFillTx/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uFillTx/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ＭＳ Ｐゴシック" pitchFamily="-65" charset="-128"/>
              </a:defRPr>
            </a:lvl9pPr>
          </a:lstStyle>
          <a:p>
            <a:pPr marL="0" indent="0" algn="ctr">
              <a:buNone/>
            </a:pPr>
            <a:r>
              <a:rPr lang="en-US" sz="2400" i="1" dirty="0" smtClean="0"/>
              <a:t>10</a:t>
            </a:r>
            <a:r>
              <a:rPr lang="en-US" sz="2400" i="1" dirty="0" smtClean="0">
                <a:uFillTx/>
              </a:rPr>
              <a:t>. </a:t>
            </a:r>
            <a:r>
              <a:rPr lang="de-DE" sz="2400" i="1" dirty="0" smtClean="0"/>
              <a:t>Post-</a:t>
            </a:r>
            <a:r>
              <a:rPr lang="de-DE" sz="2400" i="1" dirty="0" err="1" smtClean="0"/>
              <a:t>translational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modifications</a:t>
            </a:r>
            <a:endParaRPr lang="en-US" sz="2400" i="1" dirty="0" smtClean="0">
              <a:uFillTx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/>
          </p:cNvSpPr>
          <p:nvPr/>
        </p:nvSpPr>
        <p:spPr bwMode="auto">
          <a:xfrm>
            <a:off x="5292080" y="1488717"/>
            <a:ext cx="440674" cy="109737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uFillTx/>
                <a:cs typeface="Calibri" pitchFamily="34" charset="0"/>
              </a:rPr>
              <a:t>Database Search </a:t>
            </a:r>
            <a:r>
              <a:rPr lang="de-DE" dirty="0" err="1" smtClean="0">
                <a:uFillTx/>
                <a:cs typeface="Calibri" pitchFamily="34" charset="0"/>
              </a:rPr>
              <a:t>for</a:t>
            </a:r>
            <a:r>
              <a:rPr lang="de-DE" dirty="0" smtClean="0">
                <a:uFillTx/>
                <a:cs typeface="Calibri" pitchFamily="34" charset="0"/>
              </a:rPr>
              <a:t> PTMs</a:t>
            </a:r>
            <a:endParaRPr lang="de-DE" dirty="0">
              <a:uFillTx/>
              <a:cs typeface="Calibri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226253" y="1476692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229080" y="4598304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4621568" y="1489748"/>
            <a:ext cx="1750632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4377242" y="3037061"/>
            <a:ext cx="2232000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7208426" y="3037061"/>
            <a:ext cx="1800000" cy="10801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-377402" y="118045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dirty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LC-MS/MS </a:t>
            </a:r>
            <a:r>
              <a:rPr lang="de-DE" sz="1200" b="0" dirty="0" err="1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experiment</a:t>
            </a:r>
            <a:endParaRPr lang="de-DE" sz="1200" b="0" dirty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4038468" y="119108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Fragment m/z values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-324544" y="568009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Sequence db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176552" y="5896135"/>
            <a:ext cx="47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Theoretical fragment m/z </a:t>
            </a:r>
            <a:b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</a:br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values from suitable peptides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4603064" y="27809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Compare 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270024" y="4662836"/>
            <a:ext cx="16561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5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Q9NSC5|HOME3_HUMAN Homer protein homolog 3 - Homo sapiens (Human)</a:t>
            </a:r>
          </a:p>
          <a:p>
            <a:pPr algn="l"/>
            <a:r>
              <a:rPr lang="de-DE" sz="5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MSTAREQPIFSTRAHVFQIDPATKRNWIPAGKHALTVSYFYDATRNVYRIISIGGAKAIINSTVTPNMTFTKTSQKFGQWDSRANTVYGLGFASEQHLTQFAEKFQEVKEAARLAREKSQDGGELTSPALGLASHQVPPSPLVSANGPGEEKLFRSQSADAPGPTERERLKKMLSEGSVGEVQWEAEFFALQDSNNKLAGALREANAAAAQWRQQLEAQRAEAERLRQRVAELEAQAASEVTPTGEKEGLGQGQSLEQLEALVQTKDQEIQTLKSQTGGPREALEAAEREETQQKVQDLETRNAELEHQLRAMERSLEEARAERERARAEVGRAAQLLDVSLFELSELREGLARLAEAAP</a:t>
            </a:r>
            <a:endParaRPr lang="de-DE" sz="5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4860032" y="1436583"/>
            <a:ext cx="133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569.24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572.33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580.30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581.46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582.63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606.32 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610.24</a:t>
            </a:r>
          </a:p>
          <a:p>
            <a:pPr algn="ctr"/>
            <a:r>
              <a:rPr lang="de-DE" sz="900" b="0" smtClean="0">
                <a:solidFill>
                  <a:schemeClr val="bg1"/>
                </a:solidFill>
                <a:uFillTx/>
                <a:latin typeface="Calibri" pitchFamily="34" charset="0"/>
                <a:cs typeface="Calibri" pitchFamily="34" charset="0"/>
              </a:rPr>
              <a:t>616.14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4032448" y="4539837"/>
            <a:ext cx="2898506" cy="1201232"/>
            <a:chOff x="4286017" y="4539837"/>
            <a:chExt cx="2898506" cy="1201232"/>
          </a:xfrm>
        </p:grpSpPr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6281890" y="4582066"/>
              <a:ext cx="440674" cy="109737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5491533" y="4585066"/>
              <a:ext cx="440674" cy="1097372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286017" y="4539837"/>
              <a:ext cx="1331640" cy="1200329"/>
              <a:chOff x="4286017" y="4717419"/>
              <a:chExt cx="1331640" cy="1200329"/>
            </a:xfrm>
          </p:grpSpPr>
          <p:sp>
            <p:nvSpPr>
              <p:cNvPr id="29" name="Rectangle 28"/>
              <p:cNvSpPr>
                <a:spLocks/>
              </p:cNvSpPr>
              <p:nvPr/>
            </p:nvSpPr>
            <p:spPr bwMode="auto">
              <a:xfrm>
                <a:off x="4732027" y="4762648"/>
                <a:ext cx="440674" cy="1097372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25"/>
              <p:cNvSpPr>
                <a:spLocks/>
              </p:cNvSpPr>
              <p:nvPr/>
            </p:nvSpPr>
            <p:spPr>
              <a:xfrm>
                <a:off x="4286017" y="4717419"/>
                <a:ext cx="13316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569.24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572.33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580.30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581.46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582.63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606.32 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610.24</a:t>
                </a:r>
              </a:p>
              <a:p>
                <a:pPr algn="ctr"/>
                <a:r>
                  <a:rPr lang="de-DE" sz="900" b="0" smtClean="0">
                    <a:solidFill>
                      <a:schemeClr val="bg1"/>
                    </a:solidFill>
                    <a:uFillTx/>
                    <a:latin typeface="Calibri" pitchFamily="34" charset="0"/>
                    <a:cs typeface="Calibri" pitchFamily="34" charset="0"/>
                  </a:rPr>
                  <a:t>616.14</a:t>
                </a:r>
              </a:p>
            </p:txBody>
          </p:sp>
        </p:grp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4621567" y="4587671"/>
              <a:ext cx="2220225" cy="108012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>
            <a:xfrm>
              <a:off x="5052839" y="4539837"/>
              <a:ext cx="13316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574.83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580.70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580.92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579.99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603.92 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611.14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616.74</a:t>
              </a:r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5852883" y="4540740"/>
              <a:ext cx="13316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570.84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571.72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580.40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591.18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579.35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607.25 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611.42</a:t>
              </a:r>
            </a:p>
            <a:p>
              <a:pPr algn="ctr"/>
              <a:r>
                <a:rPr lang="de-DE" sz="9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614.45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01082" y="3272976"/>
            <a:ext cx="756000" cy="707886"/>
            <a:chOff x="4201082" y="3272976"/>
            <a:chExt cx="756000" cy="707886"/>
          </a:xfrm>
        </p:grpSpPr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4445665" y="3310865"/>
              <a:ext cx="250180" cy="61702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>
            <a:xfrm>
              <a:off x="4201082" y="3272976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39742" y="3272975"/>
            <a:ext cx="756000" cy="707886"/>
            <a:chOff x="4276574" y="4663244"/>
            <a:chExt cx="1331640" cy="1020731"/>
          </a:xfrm>
        </p:grpSpPr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86796" y="3285150"/>
            <a:ext cx="756000" cy="707886"/>
            <a:chOff x="4986796" y="3285150"/>
            <a:chExt cx="756000" cy="707886"/>
          </a:xfrm>
        </p:grpSpPr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5231379" y="3323039"/>
              <a:ext cx="250180" cy="617022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>
            <a:xfrm>
              <a:off x="4986796" y="3285150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25456" y="3285149"/>
            <a:ext cx="756000" cy="707886"/>
            <a:chOff x="4276574" y="4663244"/>
            <a:chExt cx="1331640" cy="1020731"/>
          </a:xfrm>
        </p:grpSpPr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ctangle 44"/>
            <p:cNvSpPr>
              <a:spLocks/>
            </p:cNvSpPr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724128" y="3281602"/>
            <a:ext cx="756000" cy="707886"/>
            <a:chOff x="5809588" y="3281602"/>
            <a:chExt cx="756000" cy="707886"/>
          </a:xfrm>
        </p:grpSpPr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6054171" y="3319491"/>
              <a:ext cx="250180" cy="617022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7"/>
            <p:cNvSpPr>
              <a:spLocks/>
            </p:cNvSpPr>
            <p:nvPr/>
          </p:nvSpPr>
          <p:spPr>
            <a:xfrm>
              <a:off x="5809588" y="3281602"/>
              <a:ext cx="756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76240" y="3281601"/>
            <a:ext cx="756000" cy="707886"/>
            <a:chOff x="4276574" y="4663244"/>
            <a:chExt cx="1331640" cy="1020731"/>
          </a:xfrm>
        </p:grpSpPr>
        <p:sp>
          <p:nvSpPr>
            <p:cNvPr id="50" name="Rectangle 49"/>
            <p:cNvSpPr>
              <a:spLocks/>
            </p:cNvSpPr>
            <p:nvPr/>
          </p:nvSpPr>
          <p:spPr bwMode="auto">
            <a:xfrm>
              <a:off x="4722584" y="4717879"/>
              <a:ext cx="440674" cy="8897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kumimoji="0" lang="de-DE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50"/>
            <p:cNvSpPr>
              <a:spLocks/>
            </p:cNvSpPr>
            <p:nvPr/>
          </p:nvSpPr>
          <p:spPr>
            <a:xfrm>
              <a:off x="4276574" y="4663244"/>
              <a:ext cx="1331640" cy="1020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569.24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572.33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580.30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581.46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582.63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606.32 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610.24</a:t>
              </a:r>
            </a:p>
            <a:p>
              <a:pPr algn="ctr"/>
              <a:r>
                <a:rPr lang="de-DE" sz="500" b="0" smtClean="0">
                  <a:solidFill>
                    <a:schemeClr val="bg1"/>
                  </a:solidFill>
                  <a:uFillTx/>
                  <a:latin typeface="Calibri" pitchFamily="34" charset="0"/>
                  <a:cs typeface="Calibri" pitchFamily="34" charset="0"/>
                </a:rPr>
                <a:t>616.14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7127905" y="3189300"/>
          <a:ext cx="1944216" cy="73758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60040"/>
                <a:gridCol w="1008112"/>
                <a:gridCol w="576064"/>
              </a:tblGrid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QRESTATDILQK</a:t>
                      </a:r>
                      <a:endParaRPr lang="de-DE" sz="90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aseline="0" smtClean="0">
                          <a:solidFill>
                            <a:schemeClr val="tx1"/>
                          </a:solidFill>
                          <a:uFillTx/>
                        </a:rPr>
                        <a:t>18.77</a:t>
                      </a:r>
                      <a:endParaRPr lang="de-DE" sz="900" baseline="-2500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EIEEDSLEGLKK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de-DE" sz="900" baseline="0" smtClean="0">
                          <a:solidFill>
                            <a:schemeClr val="tx1"/>
                          </a:solidFill>
                          <a:uFillTx/>
                        </a:rPr>
                        <a:t>14.78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3</a:t>
                      </a:r>
                      <a:endParaRPr lang="de-DE" sz="90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GIEDDLMDLIKK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de-DE" sz="900" smtClean="0">
                          <a:solidFill>
                            <a:schemeClr val="tx1"/>
                          </a:solidFill>
                          <a:uFillTx/>
                        </a:rPr>
                        <a:t>12.63</a:t>
                      </a:r>
                      <a:endParaRPr lang="de-DE" sz="900" baseline="-25000" smtClean="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>
            <a:spLocks/>
          </p:cNvSpPr>
          <p:nvPr/>
        </p:nvSpPr>
        <p:spPr>
          <a:xfrm>
            <a:off x="7092280" y="2738180"/>
            <a:ext cx="20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Score hits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3707904" y="2012647"/>
            <a:ext cx="72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5435852" y="2726952"/>
            <a:ext cx="18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5400000" flipH="1" flipV="1">
            <a:off x="5313242" y="4342768"/>
            <a:ext cx="36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5" idx="3"/>
          </p:cNvCxnSpPr>
          <p:nvPr/>
        </p:nvCxnSpPr>
        <p:spPr bwMode="auto">
          <a:xfrm flipV="1">
            <a:off x="6609242" y="3573016"/>
            <a:ext cx="468000" cy="41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6" name="Picture 65" descr="overlay-withRED-100-1000-OnlyTheoretical-No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005" y="5660777"/>
            <a:ext cx="850605" cy="90000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979712" y="4124368"/>
            <a:ext cx="648072" cy="1945334"/>
            <a:chOff x="1860408" y="4124368"/>
            <a:chExt cx="545174" cy="1945334"/>
          </a:xfrm>
        </p:grpSpPr>
        <p:grpSp>
          <p:nvGrpSpPr>
            <p:cNvPr id="78" name="Group 77"/>
            <p:cNvGrpSpPr/>
            <p:nvPr/>
          </p:nvGrpSpPr>
          <p:grpSpPr>
            <a:xfrm>
              <a:off x="2111372" y="4124368"/>
              <a:ext cx="294210" cy="1945334"/>
              <a:chOff x="2111372" y="4130546"/>
              <a:chExt cx="294210" cy="1945334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1145508" y="5103772"/>
                <a:ext cx="194421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2117550" y="4130546"/>
                <a:ext cx="28803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2111372" y="6073174"/>
                <a:ext cx="28803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>
              <a:off x="1860408" y="5132480"/>
              <a:ext cx="540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3582423" y="4123250"/>
            <a:ext cx="557529" cy="1944216"/>
            <a:chOff x="3450763" y="4123250"/>
            <a:chExt cx="557529" cy="1944216"/>
          </a:xfrm>
        </p:grpSpPr>
        <p:cxnSp>
          <p:nvCxnSpPr>
            <p:cNvPr id="81" name="Straight Connector 80"/>
            <p:cNvCxnSpPr/>
            <p:nvPr/>
          </p:nvCxnSpPr>
          <p:spPr bwMode="auto">
            <a:xfrm rot="16200000">
              <a:off x="2776704" y="5095358"/>
              <a:ext cx="19442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450763" y="4124368"/>
              <a:ext cx="2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10800000">
              <a:off x="3467169" y="6058356"/>
              <a:ext cx="288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3468292" y="5085184"/>
              <a:ext cx="540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3" name="TextBox 92"/>
          <p:cNvSpPr txBox="1">
            <a:spLocks/>
          </p:cNvSpPr>
          <p:nvPr/>
        </p:nvSpPr>
        <p:spPr>
          <a:xfrm>
            <a:off x="1717558" y="335699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Theoretical spectra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auto">
          <a:xfrm>
            <a:off x="2698666" y="5634476"/>
            <a:ext cx="10800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auto">
          <a:xfrm>
            <a:off x="2759454" y="6525344"/>
            <a:ext cx="86409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de-DE" sz="800" b="0" i="0" u="none" strike="noStrike" cap="none" normalizeH="0" baseline="0" smtClean="0">
                <a:solidFill>
                  <a:srgbClr val="000000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m/z</a:t>
            </a:r>
            <a:endParaRPr kumimoji="0" lang="de-DE" sz="800" b="0" i="0" u="none" strike="noStrike" cap="none" normalizeH="0" baseline="0">
              <a:solidFill>
                <a:srgbClr val="000000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2502303" y="594425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[%]</a:t>
            </a:r>
            <a:endParaRPr lang="de-DE" sz="8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722232" y="4638709"/>
            <a:ext cx="952012" cy="900000"/>
            <a:chOff x="2722232" y="4710717"/>
            <a:chExt cx="952012" cy="900000"/>
          </a:xfrm>
        </p:grpSpPr>
        <p:pic>
          <p:nvPicPr>
            <p:cNvPr id="67" name="Picture 66" descr="overlay-withRED-100-1000-OnlyTheoretical-blu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2232" y="4710717"/>
              <a:ext cx="850614" cy="900000"/>
            </a:xfrm>
            <a:prstGeom prst="rect">
              <a:avLst/>
            </a:prstGeom>
          </p:spPr>
        </p:pic>
        <p:cxnSp>
          <p:nvCxnSpPr>
            <p:cNvPr id="106" name="Straight Arrow Connector 105"/>
            <p:cNvCxnSpPr/>
            <p:nvPr/>
          </p:nvCxnSpPr>
          <p:spPr bwMode="auto">
            <a:xfrm>
              <a:off x="2810244" y="5566134"/>
              <a:ext cx="864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05" name="Straight Arrow Connector 104"/>
          <p:cNvCxnSpPr/>
          <p:nvPr/>
        </p:nvCxnSpPr>
        <p:spPr bwMode="auto">
          <a:xfrm rot="5400000" flipH="1" flipV="1">
            <a:off x="2364009" y="503112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rot="5400000" flipH="1" flipV="1">
            <a:off x="2364835" y="6059053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2811070" y="6516441"/>
            <a:ext cx="864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497256" y="3645024"/>
            <a:ext cx="1177814" cy="972008"/>
            <a:chOff x="2497256" y="3753136"/>
            <a:chExt cx="1177814" cy="972008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97256" y="3767095"/>
              <a:ext cx="1177814" cy="958049"/>
              <a:chOff x="2497256" y="3615764"/>
              <a:chExt cx="1177814" cy="958049"/>
            </a:xfrm>
          </p:grpSpPr>
          <p:pic>
            <p:nvPicPr>
              <p:cNvPr id="68" name="Picture 67" descr="overlay-withRED-100-1000-OnlyTheoretical-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17211" y="3645024"/>
                <a:ext cx="850608" cy="900000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>
                <a:spLocks/>
              </p:cNvSpPr>
              <p:nvPr/>
            </p:nvSpPr>
            <p:spPr bwMode="auto">
              <a:xfrm>
                <a:off x="2693619" y="3615764"/>
                <a:ext cx="108000" cy="9361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Rectangle 69"/>
              <p:cNvSpPr>
                <a:spLocks/>
              </p:cNvSpPr>
              <p:nvPr/>
            </p:nvSpPr>
            <p:spPr bwMode="auto">
              <a:xfrm>
                <a:off x="2765627" y="4501805"/>
                <a:ext cx="864096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0" lang="de-DE" sz="800" b="0" i="0" u="none" strike="noStrike" cap="none" normalizeH="0" baseline="0" smtClean="0">
                    <a:solidFill>
                      <a:srgbClr val="000000"/>
                    </a:solidFill>
                    <a:effectLst/>
                    <a:uFillTx/>
                    <a:latin typeface="Calibri" pitchFamily="34" charset="0"/>
                    <a:cs typeface="Calibri" pitchFamily="34" charset="0"/>
                  </a:rPr>
                  <a:t>m/z</a:t>
                </a:r>
                <a:endParaRPr kumimoji="0" lang="de-DE" sz="800" b="0" i="0" u="none" strike="noStrike" cap="none" normalizeH="0" baseline="0">
                  <a:solidFill>
                    <a:srgbClr val="000000"/>
                  </a:solidFill>
                  <a:effectLst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TextBox 70"/>
              <p:cNvSpPr txBox="1">
                <a:spLocks/>
              </p:cNvSpPr>
              <p:nvPr/>
            </p:nvSpPr>
            <p:spPr>
              <a:xfrm>
                <a:off x="2497256" y="3962425"/>
                <a:ext cx="5040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0" smtClean="0">
                    <a:solidFill>
                      <a:schemeClr val="tx1"/>
                    </a:solidFill>
                    <a:uFillTx/>
                    <a:latin typeface="Calibri" pitchFamily="34" charset="0"/>
                    <a:cs typeface="Calibri" pitchFamily="34" charset="0"/>
                  </a:rPr>
                  <a:t>[%]</a:t>
                </a:r>
                <a:endParaRPr lang="de-DE" sz="800" b="0">
                  <a:solidFill>
                    <a:schemeClr val="tx1"/>
                  </a:solidFill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2811070" y="4491624"/>
                <a:ext cx="8640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03" name="Straight Arrow Connector 102"/>
            <p:cNvCxnSpPr/>
            <p:nvPr/>
          </p:nvCxnSpPr>
          <p:spPr bwMode="auto">
            <a:xfrm rot="5400000" flipH="1" flipV="1">
              <a:off x="2359225" y="4203136"/>
              <a:ext cx="900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4" name="Rectangle 73"/>
          <p:cNvSpPr>
            <a:spLocks/>
          </p:cNvSpPr>
          <p:nvPr/>
        </p:nvSpPr>
        <p:spPr bwMode="auto">
          <a:xfrm>
            <a:off x="2733452" y="5501117"/>
            <a:ext cx="864096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de-DE" sz="800" b="0" i="0" u="none" strike="noStrike" cap="none" normalizeH="0" baseline="0" smtClean="0">
                <a:solidFill>
                  <a:srgbClr val="000000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m/z</a:t>
            </a:r>
            <a:endParaRPr kumimoji="0" lang="de-DE" sz="800" b="0" i="0" u="none" strike="noStrike" cap="none" normalizeH="0" baseline="0">
              <a:solidFill>
                <a:srgbClr val="000000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>
            <a:spLocks/>
          </p:cNvSpPr>
          <p:nvPr/>
        </p:nvSpPr>
        <p:spPr bwMode="auto">
          <a:xfrm>
            <a:off x="2699369" y="4598246"/>
            <a:ext cx="108000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 rot="5400000" flipH="1" flipV="1">
            <a:off x="2366680" y="503673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TextBox 114"/>
          <p:cNvSpPr txBox="1">
            <a:spLocks/>
          </p:cNvSpPr>
          <p:nvPr/>
        </p:nvSpPr>
        <p:spPr>
          <a:xfrm>
            <a:off x="2500598" y="501317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[%]</a:t>
            </a:r>
            <a:endParaRPr lang="de-DE" sz="8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179704" y="1484784"/>
            <a:ext cx="1600205" cy="930494"/>
            <a:chOff x="1630122" y="1709192"/>
            <a:chExt cx="2293806" cy="930494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30122" y="1709192"/>
              <a:ext cx="2293806" cy="930494"/>
              <a:chOff x="-530118" y="1556792"/>
              <a:chExt cx="2293806" cy="930494"/>
            </a:xfrm>
          </p:grpSpPr>
          <p:pic>
            <p:nvPicPr>
              <p:cNvPr id="118" name="Picture 117" descr="no-overlay-100-1000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2044" y="1585445"/>
                <a:ext cx="1477338" cy="864000"/>
              </a:xfrm>
              <a:prstGeom prst="rect">
                <a:avLst/>
              </a:prstGeom>
            </p:spPr>
          </p:pic>
          <p:sp>
            <p:nvSpPr>
              <p:cNvPr id="119" name="Rectangle 118"/>
              <p:cNvSpPr>
                <a:spLocks/>
              </p:cNvSpPr>
              <p:nvPr/>
            </p:nvSpPr>
            <p:spPr bwMode="auto">
              <a:xfrm>
                <a:off x="323528" y="2415278"/>
                <a:ext cx="1440160" cy="72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kumimoji="0" lang="de-DE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itchFamily="34" charset="0"/>
                    <a:cs typeface="Calibri" pitchFamily="34" charset="0"/>
                  </a:rPr>
                  <a:t>m/z</a:t>
                </a:r>
                <a:endParaRPr kumimoji="0" lang="de-DE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Rectangle 119"/>
              <p:cNvSpPr>
                <a:spLocks/>
              </p:cNvSpPr>
              <p:nvPr/>
            </p:nvSpPr>
            <p:spPr bwMode="auto">
              <a:xfrm>
                <a:off x="179512" y="1556792"/>
                <a:ext cx="216024" cy="8640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kumimoji="0" lang="de-DE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1" name="TextBox 120"/>
              <p:cNvSpPr txBox="1">
                <a:spLocks/>
              </p:cNvSpPr>
              <p:nvPr/>
            </p:nvSpPr>
            <p:spPr>
              <a:xfrm>
                <a:off x="-530118" y="1956102"/>
                <a:ext cx="15482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0" smtClean="0">
                    <a:solidFill>
                      <a:schemeClr val="tx1"/>
                    </a:solidFill>
                    <a:uFillTx/>
                    <a:latin typeface="Calibri" pitchFamily="34" charset="0"/>
                    <a:cs typeface="Calibri" pitchFamily="34" charset="0"/>
                  </a:rPr>
                  <a:t> [%]</a:t>
                </a:r>
                <a:endParaRPr lang="de-DE" sz="800" b="0">
                  <a:solidFill>
                    <a:schemeClr val="tx1"/>
                  </a:solidFill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 bwMode="auto">
              <a:xfrm rot="5400000" flipH="1" flipV="1">
                <a:off x="-24749" y="2013668"/>
                <a:ext cx="792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23" name="Straight Arrow Connector 122"/>
            <p:cNvCxnSpPr/>
            <p:nvPr/>
          </p:nvCxnSpPr>
          <p:spPr bwMode="auto">
            <a:xfrm>
              <a:off x="2528648" y="2562068"/>
              <a:ext cx="1368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26" name="Straight Connector 125"/>
          <p:cNvCxnSpPr/>
          <p:nvPr/>
        </p:nvCxnSpPr>
        <p:spPr bwMode="auto">
          <a:xfrm rot="10800000">
            <a:off x="1907704" y="2011280"/>
            <a:ext cx="64807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>
            <a:spLocks/>
          </p:cNvSpPr>
          <p:nvPr/>
        </p:nvSpPr>
        <p:spPr>
          <a:xfrm>
            <a:off x="1763688" y="118534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Experimental spectra</a:t>
            </a:r>
            <a:endParaRPr lang="de-DE" sz="12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462" y="1496658"/>
            <a:ext cx="1716157" cy="10440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31" name="Group 130"/>
          <p:cNvGrpSpPr/>
          <p:nvPr/>
        </p:nvGrpSpPr>
        <p:grpSpPr>
          <a:xfrm>
            <a:off x="227595" y="1366034"/>
            <a:ext cx="1872000" cy="1188495"/>
            <a:chOff x="238887" y="1257643"/>
            <a:chExt cx="1872000" cy="1188495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 rot="5400000" flipH="1" flipV="1">
              <a:off x="-335130" y="1833643"/>
              <a:ext cx="115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238887" y="2444550"/>
              <a:ext cx="1872000" cy="158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2" name="TextBox 131"/>
          <p:cNvSpPr txBox="1">
            <a:spLocks/>
          </p:cNvSpPr>
          <p:nvPr/>
        </p:nvSpPr>
        <p:spPr>
          <a:xfrm>
            <a:off x="514701" y="251722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m/z</a:t>
            </a:r>
            <a:endParaRPr lang="de-DE" sz="8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TextBox 132"/>
          <p:cNvSpPr txBox="1">
            <a:spLocks/>
          </p:cNvSpPr>
          <p:nvPr/>
        </p:nvSpPr>
        <p:spPr>
          <a:xfrm>
            <a:off x="-408427" y="184482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b="0" smtClean="0">
                <a:solidFill>
                  <a:schemeClr val="tx1"/>
                </a:solidFill>
                <a:uFillTx/>
                <a:latin typeface="Calibri" pitchFamily="34" charset="0"/>
                <a:cs typeface="Calibri" pitchFamily="34" charset="0"/>
              </a:rPr>
              <a:t>RT</a:t>
            </a:r>
            <a:endParaRPr lang="de-DE" sz="800" b="0">
              <a:solidFill>
                <a:schemeClr val="tx1"/>
              </a:solidFill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228600" y="3048000"/>
            <a:ext cx="1905000" cy="1295400"/>
          </a:xfrm>
          <a:prstGeom prst="wedgeRectCallout">
            <a:avLst>
              <a:gd name="adj1" fmla="val 58097"/>
              <a:gd name="adj2" fmla="val 10979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rPr>
              <a:t>PTMs can be integrated here by enumerating all possible modified sequences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8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High </a:t>
            </a:r>
            <a:r>
              <a:rPr lang="en-US" dirty="0"/>
              <a:t>M</a:t>
            </a:r>
            <a:r>
              <a:rPr lang="en-US" dirty="0" smtClean="0"/>
              <a:t>ass Accuracy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Modifications often have similar masses</a:t>
            </a:r>
            <a:endParaRPr lang="en-US" sz="2800" dirty="0"/>
          </a:p>
          <a:p>
            <a:r>
              <a:rPr lang="en-US" sz="2800" dirty="0"/>
              <a:t>Accurate precursor measurement improves discrimination of these </a:t>
            </a:r>
            <a:r>
              <a:rPr lang="en-US" sz="2800" dirty="0" smtClean="0"/>
              <a:t>possibilities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253" b="44154"/>
          <a:stretch/>
        </p:blipFill>
        <p:spPr>
          <a:xfrm>
            <a:off x="304800" y="2667000"/>
            <a:ext cx="8740599" cy="3505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318" y="6611779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tx1"/>
                </a:solidFill>
                <a:hlinkClick r:id="rId3"/>
              </a:rPr>
              <a:t>www.unimod.org</a:t>
            </a:r>
            <a:r>
              <a:rPr lang="en-US" sz="1000" b="0" dirty="0" smtClean="0">
                <a:solidFill>
                  <a:schemeClr val="tx1"/>
                </a:solidFill>
              </a:rPr>
              <a:t>  [accessed 01/19/2015]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6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PTMs Increase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448" y="990600"/>
            <a:ext cx="5178552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PTMs are considered variable modifications for database search: they can be present at a certain amino acid, but do not have to be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Each PTM position thus increases the search space: the original sequence and the modified sequence need to be generated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Search space is further increased by nearby PTMs – multiple PTMs within one (</a:t>
            </a:r>
            <a:r>
              <a:rPr lang="en-US" sz="2400" dirty="0" err="1" smtClean="0"/>
              <a:t>tryptic</a:t>
            </a:r>
            <a:r>
              <a:rPr lang="en-US" sz="2400" dirty="0" smtClean="0"/>
              <a:t>) peptide lead to an exponential number of sequence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638800" y="1019175"/>
            <a:ext cx="350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 I G S E S T 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 I G S*E S T 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 I G S E S*T 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 I G S E S T*E K</a:t>
            </a:r>
            <a:b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 I G S*E S*T 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 I G S*E S T*E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 I G S E S*T*E K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D60093"/>
                </a:solidFill>
                <a:latin typeface="Courier New" pitchFamily="49" charset="0"/>
                <a:cs typeface="Courier New" pitchFamily="49" charset="0"/>
              </a:rPr>
              <a:t>D I G S*E S*T*E K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646473"/>
            <a:ext cx="327660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Example:</a:t>
            </a:r>
          </a:p>
          <a:p>
            <a:pPr algn="l"/>
            <a:r>
              <a:rPr lang="en-US" sz="1800" b="0" dirty="0" smtClean="0"/>
              <a:t>This peptide contains three potential phosphorylation sites (marked by asterisks). We thus obtain 2</a:t>
            </a:r>
            <a:r>
              <a:rPr lang="en-US" sz="1800" b="0" baseline="30000" dirty="0" smtClean="0"/>
              <a:t>3</a:t>
            </a:r>
            <a:r>
              <a:rPr lang="en-US" sz="1800" b="0" dirty="0" smtClean="0"/>
              <a:t> = 8 potential peptide sequences.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912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667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Typical </a:t>
            </a:r>
            <a:r>
              <a:rPr lang="en-US" dirty="0" err="1" smtClean="0"/>
              <a:t>phosphoproteomics</a:t>
            </a:r>
            <a:r>
              <a:rPr lang="en-US" dirty="0" smtClean="0"/>
              <a:t> workflows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Enrichments techniques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MS techniques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Unit </a:t>
            </a:r>
            <a:r>
              <a:rPr lang="en-US" dirty="0" smtClean="0"/>
              <a:t>10B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Experimental Methods for </a:t>
            </a:r>
            <a:r>
              <a:rPr lang="en-US" dirty="0" err="1" smtClean="0"/>
              <a:t>Phosphoproteomics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1720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Phosphoproteomics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4559598" y="6280299"/>
            <a:ext cx="4572000" cy="210312"/>
          </a:xfrm>
        </p:spPr>
        <p:txBody>
          <a:bodyPr/>
          <a:lstStyle/>
          <a:p>
            <a:pPr algn="r"/>
            <a:r>
              <a:rPr lang="en-US" sz="1000" dirty="0"/>
              <a:t>http://employees.csbsju.edu/hjakubowski/classes</a:t>
            </a:r>
            <a:r>
              <a:rPr lang="en-US" sz="1000" dirty="0" smtClean="0"/>
              <a:t>/</a:t>
            </a:r>
            <a:br>
              <a:rPr lang="en-US" sz="1000" dirty="0" smtClean="0"/>
            </a:br>
            <a:r>
              <a:rPr lang="en-US" sz="1000" dirty="0" smtClean="0"/>
              <a:t>Chem%20and%20Society/</a:t>
            </a:r>
            <a:r>
              <a:rPr lang="en-US" sz="1000" dirty="0" err="1" smtClean="0"/>
              <a:t>Signal_Transduction</a:t>
            </a:r>
            <a:r>
              <a:rPr lang="en-US" sz="1000" dirty="0" smtClean="0"/>
              <a:t>/cellsdifferentsig.htm</a:t>
            </a:r>
            <a:endParaRPr lang="en-US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6" y="990600"/>
            <a:ext cx="8336140" cy="532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316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3152"/>
            <a:ext cx="7391400" cy="685800"/>
          </a:xfrm>
        </p:spPr>
        <p:txBody>
          <a:bodyPr/>
          <a:lstStyle/>
          <a:p>
            <a:r>
              <a:rPr lang="en-US" sz="3200" dirty="0" smtClean="0"/>
              <a:t>Problems of Analyzing </a:t>
            </a:r>
            <a:r>
              <a:rPr lang="en-US" dirty="0" err="1"/>
              <a:t>P</a:t>
            </a:r>
            <a:r>
              <a:rPr lang="en-US" sz="3200" dirty="0" err="1" smtClean="0"/>
              <a:t>hosphoproteins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ite-specific </a:t>
            </a:r>
            <a:r>
              <a:rPr lang="en-US" sz="2800" dirty="0"/>
              <a:t>phosphorylation is often </a:t>
            </a:r>
            <a:r>
              <a:rPr lang="en-US" sz="2800" dirty="0" err="1" smtClean="0"/>
              <a:t>substoichiometric</a:t>
            </a:r>
            <a:r>
              <a:rPr lang="en-US" sz="2800" dirty="0" smtClean="0"/>
              <a:t>, thus, phosphopeptides represent </a:t>
            </a:r>
            <a:r>
              <a:rPr lang="en-US" sz="2800" dirty="0"/>
              <a:t>a small proportion of all peptides present in a total cell </a:t>
            </a:r>
            <a:r>
              <a:rPr lang="en-US" sz="2800" dirty="0" smtClean="0"/>
              <a:t>lysate</a:t>
            </a:r>
          </a:p>
          <a:p>
            <a:r>
              <a:rPr lang="en-US" sz="2800" dirty="0" smtClean="0"/>
              <a:t>Biochemical enrichment strategies have been developed. The most important methods include affinity- and antibody-based methods</a:t>
            </a:r>
          </a:p>
          <a:p>
            <a:r>
              <a:rPr lang="en-US" sz="2800" dirty="0" smtClean="0"/>
              <a:t>The mass spectrometric analysis of phosphopeptides is difficult since </a:t>
            </a:r>
            <a:r>
              <a:rPr lang="en-US" sz="2800" dirty="0" err="1" smtClean="0"/>
              <a:t>phospho</a:t>
            </a:r>
            <a:r>
              <a:rPr lang="en-US" sz="2800" dirty="0" smtClean="0"/>
              <a:t> groups might get lost during fragmentation or they suppress other ions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731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Phosphoproteomics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21649" y="6647688"/>
            <a:ext cx="4572000" cy="21031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 smtClean="0"/>
              <a:t>Macek</a:t>
            </a:r>
            <a:r>
              <a:rPr lang="en-US" sz="1000" dirty="0" smtClean="0"/>
              <a:t> et al, </a:t>
            </a:r>
            <a:r>
              <a:rPr lang="en-US" sz="1000" dirty="0" err="1"/>
              <a:t>Annu</a:t>
            </a:r>
            <a:r>
              <a:rPr lang="en-US" sz="1000" dirty="0"/>
              <a:t> Rev </a:t>
            </a:r>
            <a:r>
              <a:rPr lang="en-US" sz="1000" dirty="0" err="1"/>
              <a:t>Pharmacol</a:t>
            </a:r>
            <a:r>
              <a:rPr lang="en-US" sz="1000" dirty="0"/>
              <a:t> </a:t>
            </a:r>
            <a:r>
              <a:rPr lang="en-US" sz="1000" dirty="0" err="1"/>
              <a:t>Toxicol</a:t>
            </a:r>
            <a:r>
              <a:rPr lang="en-US" sz="1000" dirty="0"/>
              <a:t>. 2009;49:199-221. PMID: 18834307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1" y="691562"/>
            <a:ext cx="3714389" cy="60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57690" y="1123890"/>
            <a:ext cx="37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Sample preparation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57690" y="1752600"/>
            <a:ext cx="37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Quantification strategy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57690" y="2438400"/>
            <a:ext cx="37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Digestion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57690" y="3943290"/>
            <a:ext cx="37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solidFill>
                  <a:schemeClr val="tx1"/>
                </a:solidFill>
              </a:rPr>
              <a:t>Phosphopeptide</a:t>
            </a:r>
            <a:r>
              <a:rPr lang="en-US" sz="2000" b="0" dirty="0" smtClean="0">
                <a:solidFill>
                  <a:schemeClr val="tx1"/>
                </a:solidFill>
              </a:rPr>
              <a:t> enrichment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57690" y="5543490"/>
            <a:ext cx="375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Mass spectrometric measurement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 bwMode="auto">
          <a:xfrm>
            <a:off x="7036545" y="1524000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5724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650" y="62519"/>
            <a:ext cx="6702552" cy="685800"/>
          </a:xfrm>
        </p:spPr>
        <p:txBody>
          <a:bodyPr/>
          <a:lstStyle/>
          <a:p>
            <a:r>
              <a:rPr lang="en-US" sz="3000" dirty="0" err="1" smtClean="0"/>
              <a:t>Phosphopeptide</a:t>
            </a:r>
            <a:r>
              <a:rPr lang="en-US" sz="3000" dirty="0" smtClean="0"/>
              <a:t> Enrichment</a:t>
            </a:r>
            <a:endParaRPr lang="en-US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Immobilized metal-affinity chromatography (IMAC)</a:t>
            </a:r>
          </a:p>
          <a:p>
            <a:pPr lvl="1"/>
            <a:r>
              <a:rPr lang="en-US" sz="2000" dirty="0"/>
              <a:t>Phosphates have high affinity to trivalent metal ions</a:t>
            </a:r>
          </a:p>
          <a:p>
            <a:pPr lvl="1"/>
            <a:r>
              <a:rPr lang="en-US" sz="2000" dirty="0"/>
              <a:t>Metal ions are immobilized on columns</a:t>
            </a:r>
          </a:p>
          <a:p>
            <a:pPr lvl="1"/>
            <a:r>
              <a:rPr lang="en-US" sz="2000" dirty="0"/>
              <a:t>A variety of metals has been used, including Fe</a:t>
            </a:r>
            <a:r>
              <a:rPr lang="en-US" sz="2000" baseline="30000" dirty="0"/>
              <a:t>3+</a:t>
            </a:r>
            <a:r>
              <a:rPr lang="en-US" sz="2000" dirty="0"/>
              <a:t>, Ga</a:t>
            </a:r>
            <a:r>
              <a:rPr lang="en-US" sz="2000" baseline="30000" dirty="0"/>
              <a:t>3+</a:t>
            </a:r>
            <a:r>
              <a:rPr lang="en-US" sz="2000" dirty="0"/>
              <a:t>, Al</a:t>
            </a:r>
            <a:r>
              <a:rPr lang="en-US" sz="2000" baseline="30000" dirty="0"/>
              <a:t>3+</a:t>
            </a:r>
            <a:r>
              <a:rPr lang="en-US" sz="2000" dirty="0"/>
              <a:t> and Zr</a:t>
            </a:r>
            <a:r>
              <a:rPr lang="en-US" sz="2000" baseline="30000" dirty="0"/>
              <a:t>3</a:t>
            </a:r>
            <a:r>
              <a:rPr lang="en-US" sz="2000" baseline="30000" dirty="0" smtClean="0"/>
              <a:t>+</a:t>
            </a:r>
            <a:endParaRPr lang="en-US" sz="2000" dirty="0" smtClean="0"/>
          </a:p>
          <a:p>
            <a:r>
              <a:rPr lang="en-US" sz="2800" dirty="0" smtClean="0"/>
              <a:t>Problem with IMAC</a:t>
            </a:r>
          </a:p>
          <a:p>
            <a:pPr lvl="1"/>
            <a:r>
              <a:rPr lang="en-US" sz="2000" dirty="0" smtClean="0"/>
              <a:t>If the pH during the loading is out of [2,3.5], then non-phosphopeptides bind as well</a:t>
            </a:r>
          </a:p>
          <a:p>
            <a:pPr lvl="1"/>
            <a:r>
              <a:rPr lang="en-US" sz="2000" dirty="0" smtClean="0"/>
              <a:t>Strongly acidic peptides (rich in E and D) are also affine to the metal complexes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 smtClean="0"/>
              <a:t>Macek</a:t>
            </a:r>
            <a:r>
              <a:rPr lang="en-US" sz="1000" dirty="0" smtClean="0"/>
              <a:t> et al, </a:t>
            </a:r>
            <a:r>
              <a:rPr lang="en-US" sz="1000" dirty="0" err="1"/>
              <a:t>Annu</a:t>
            </a:r>
            <a:r>
              <a:rPr lang="en-US" sz="1000" dirty="0"/>
              <a:t> Rev </a:t>
            </a:r>
            <a:r>
              <a:rPr lang="en-US" sz="1000" dirty="0" err="1"/>
              <a:t>Pharmacol</a:t>
            </a:r>
            <a:r>
              <a:rPr lang="en-US" sz="1000" dirty="0"/>
              <a:t> </a:t>
            </a:r>
            <a:r>
              <a:rPr lang="en-US" sz="1000" dirty="0" err="1"/>
              <a:t>Toxicol</a:t>
            </a:r>
            <a:r>
              <a:rPr lang="en-US" sz="1000" dirty="0"/>
              <a:t>. 2009;49:199-221. PMID: 18834307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67" y="4100955"/>
            <a:ext cx="21145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99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Titanium Dioxide (TiO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enrichment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chemical stability</a:t>
            </a:r>
          </a:p>
          <a:p>
            <a:r>
              <a:rPr lang="en-US" dirty="0" smtClean="0"/>
              <a:t>Unique </a:t>
            </a:r>
            <a:r>
              <a:rPr lang="en-US" dirty="0"/>
              <a:t>amphoteric ion-exchange </a:t>
            </a:r>
            <a:r>
              <a:rPr lang="en-US" dirty="0" smtClean="0"/>
              <a:t>properties</a:t>
            </a:r>
          </a:p>
          <a:p>
            <a:r>
              <a:rPr lang="en-US" dirty="0"/>
              <a:t>O</a:t>
            </a:r>
            <a:r>
              <a:rPr lang="en-US" dirty="0" smtClean="0"/>
              <a:t>rganic </a:t>
            </a:r>
            <a:r>
              <a:rPr lang="en-US" dirty="0"/>
              <a:t>phosphates are effectively adsorbed to </a:t>
            </a:r>
            <a:r>
              <a:rPr lang="en-US" dirty="0" smtClean="0"/>
              <a:t>TiO</a:t>
            </a:r>
            <a:r>
              <a:rPr lang="en-US" baseline="-25000" dirty="0" smtClean="0"/>
              <a:t>2 </a:t>
            </a:r>
            <a:r>
              <a:rPr lang="en-US" dirty="0"/>
              <a:t>in acidic conditions and desorbed in </a:t>
            </a:r>
            <a:r>
              <a:rPr lang="en-US" dirty="0" smtClean="0"/>
              <a:t>alkaline conditions</a:t>
            </a:r>
          </a:p>
          <a:p>
            <a:pPr lvl="1"/>
            <a:r>
              <a:rPr lang="en-US" dirty="0"/>
              <a:t>Selective enrichment for </a:t>
            </a:r>
            <a:r>
              <a:rPr lang="en-US" dirty="0" smtClean="0"/>
              <a:t>phosphopeptides</a:t>
            </a:r>
          </a:p>
          <a:p>
            <a:r>
              <a:rPr lang="en-US" dirty="0" err="1" smtClean="0"/>
              <a:t>Dihydroxy</a:t>
            </a:r>
            <a:r>
              <a:rPr lang="en-US" dirty="0" smtClean="0"/>
              <a:t> </a:t>
            </a:r>
            <a:r>
              <a:rPr lang="en-US" dirty="0"/>
              <a:t>benzoic acid (DHB) 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a competitive binder </a:t>
            </a:r>
            <a:r>
              <a:rPr lang="en-US" dirty="0" smtClean="0"/>
              <a:t>in </a:t>
            </a:r>
            <a:r>
              <a:rPr lang="en-US" dirty="0"/>
              <a:t>TiO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enrichment to avoid unspecific </a:t>
            </a:r>
            <a:br>
              <a:rPr lang="en-US" dirty="0" smtClean="0"/>
            </a:br>
            <a:r>
              <a:rPr lang="en-US" dirty="0" smtClean="0"/>
              <a:t>binding of D and 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 smtClean="0"/>
              <a:t>Macek</a:t>
            </a:r>
            <a:r>
              <a:rPr lang="en-US" sz="1000" dirty="0" smtClean="0"/>
              <a:t> et al, </a:t>
            </a:r>
            <a:r>
              <a:rPr lang="en-US" sz="1000" dirty="0" err="1"/>
              <a:t>Annu</a:t>
            </a:r>
            <a:r>
              <a:rPr lang="en-US" sz="1000" dirty="0"/>
              <a:t> Rev </a:t>
            </a:r>
            <a:r>
              <a:rPr lang="en-US" sz="1000" dirty="0" err="1"/>
              <a:t>Pharmacol</a:t>
            </a:r>
            <a:r>
              <a:rPr lang="en-US" sz="1000" dirty="0"/>
              <a:t> </a:t>
            </a:r>
            <a:r>
              <a:rPr lang="en-US" sz="1000" dirty="0" err="1"/>
              <a:t>Toxicol</a:t>
            </a:r>
            <a:r>
              <a:rPr lang="en-US" sz="1000" dirty="0"/>
              <a:t>. 2009;49:199-221. PMID: 18834307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279162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792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 err="1" smtClean="0"/>
              <a:t>Cation</a:t>
            </a:r>
            <a:r>
              <a:rPr lang="en-US" dirty="0" smtClean="0"/>
              <a:t> Exchange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is based on the difference in the solution charge state of phosphorylated and non-phosphorylated peptides</a:t>
            </a:r>
          </a:p>
          <a:p>
            <a:pPr lvl="1"/>
            <a:r>
              <a:rPr lang="en-US" dirty="0" smtClean="0"/>
              <a:t>At pH 2.7 a (typical) </a:t>
            </a:r>
            <a:r>
              <a:rPr lang="en-US" dirty="0" err="1" smtClean="0"/>
              <a:t>tryptic</a:t>
            </a:r>
            <a:r>
              <a:rPr lang="en-US" dirty="0" smtClean="0"/>
              <a:t> peptide has charge z = +2 (N-terminal amine group + C-terminal K or R)</a:t>
            </a:r>
          </a:p>
          <a:p>
            <a:pPr lvl="1"/>
            <a:r>
              <a:rPr lang="en-US" dirty="0" smtClean="0"/>
              <a:t>If this peptide is phosphorylated -&gt; z = +1, since the phosphate group is negatively charged</a:t>
            </a:r>
          </a:p>
          <a:p>
            <a:pPr lvl="1"/>
            <a:r>
              <a:rPr lang="en-US" dirty="0" smtClean="0"/>
              <a:t>Using a linear salt gradient the phosphopeptides can be enriched in early SCX fraction. Note that multiply phosphorylated peptides will be in the flow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19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667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PTMs introduced by sample handling, in vivo PTMs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Post-translational processing of proteins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Phosphorylation, acetylation, glycosylation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UniMOD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Advantage of high mass accuracy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PTMs increase size of search space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Unit 10A</a:t>
            </a:r>
            <a:br>
              <a:rPr lang="en-US" dirty="0"/>
            </a:br>
            <a:r>
              <a:rPr lang="en-US" dirty="0"/>
              <a:t>Protein post-translational modifications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631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Antibody-based Enrichment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Immunopurification</a:t>
            </a:r>
            <a:r>
              <a:rPr lang="en-US" dirty="0" smtClean="0"/>
              <a:t> with immobilized anti-</a:t>
            </a:r>
            <a:r>
              <a:rPr lang="en-US" dirty="0" err="1" smtClean="0"/>
              <a:t>phospho</a:t>
            </a:r>
            <a:r>
              <a:rPr lang="en-US" dirty="0"/>
              <a:t>-</a:t>
            </a:r>
            <a:r>
              <a:rPr lang="en-US" dirty="0" smtClean="0"/>
              <a:t>Y antibodies</a:t>
            </a:r>
          </a:p>
          <a:p>
            <a:r>
              <a:rPr lang="en-US" dirty="0" smtClean="0"/>
              <a:t>Antibody-based method is well established for Y, but not for other residues</a:t>
            </a:r>
          </a:p>
          <a:p>
            <a:r>
              <a:rPr lang="en-US" dirty="0" smtClean="0"/>
              <a:t>It is limited in throughput and hard to automate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02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for Phosphopeptides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Detection of phosphopeptides by MS is difficult, because:</a:t>
            </a:r>
          </a:p>
          <a:p>
            <a:pPr lvl="1"/>
            <a:r>
              <a:rPr lang="en-US" dirty="0" smtClean="0"/>
              <a:t>Phosphopeptides are very low abundant</a:t>
            </a:r>
          </a:p>
          <a:p>
            <a:pPr lvl="1"/>
            <a:r>
              <a:rPr lang="en-US" dirty="0" smtClean="0"/>
              <a:t>They have low MS response values</a:t>
            </a:r>
          </a:p>
          <a:p>
            <a:pPr lvl="1"/>
            <a:r>
              <a:rPr lang="en-US" dirty="0" smtClean="0"/>
              <a:t>They show inadequate fragmentation patterns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That is why alternative methods emerged: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Precursor ion scanning and reporter ions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Neutral loss dependent </a:t>
            </a:r>
            <a:r>
              <a:rPr lang="en-US" dirty="0" err="1" smtClean="0"/>
              <a:t>MS</a:t>
            </a:r>
            <a:r>
              <a:rPr lang="en-US" baseline="30000" dirty="0" err="1" smtClean="0"/>
              <a:t>n</a:t>
            </a:r>
            <a:endParaRPr lang="en-US" baseline="30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Alternative fragmentation methods (</a:t>
            </a:r>
            <a:r>
              <a:rPr lang="en-US" dirty="0" err="1" smtClean="0"/>
              <a:t>e.g</a:t>
            </a:r>
            <a:r>
              <a:rPr lang="en-US" dirty="0" smtClean="0"/>
              <a:t> ETD)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374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Precursor/ Reporter ion scanning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QQQ instruments can be used to detect diagnostic fragment ions at m/z 79 (HPO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-) using precursor ion scanning in negative mode</a:t>
            </a:r>
          </a:p>
          <a:p>
            <a:pPr lvl="1"/>
            <a:r>
              <a:rPr lang="en-US" sz="2200" dirty="0" smtClean="0"/>
              <a:t>Very </a:t>
            </a:r>
            <a:r>
              <a:rPr lang="en-US" sz="2200" dirty="0"/>
              <a:t>sensitive, </a:t>
            </a:r>
            <a:r>
              <a:rPr lang="en-US" sz="2200" dirty="0" smtClean="0"/>
              <a:t>however, </a:t>
            </a:r>
            <a:r>
              <a:rPr lang="en-US" sz="2200" dirty="0"/>
              <a:t>fragment </a:t>
            </a:r>
            <a:r>
              <a:rPr lang="en-US" sz="2200" dirty="0" smtClean="0"/>
              <a:t>spectra </a:t>
            </a:r>
            <a:r>
              <a:rPr lang="en-US" sz="2200" dirty="0"/>
              <a:t>recorded in negative mode are of poor quality </a:t>
            </a:r>
          </a:p>
          <a:p>
            <a:pPr lvl="1"/>
            <a:r>
              <a:rPr lang="en-US" sz="2200" dirty="0"/>
              <a:t>Switching between ionization modes takes time </a:t>
            </a:r>
            <a:endParaRPr lang="en-US" sz="2600" dirty="0" smtClean="0"/>
          </a:p>
          <a:p>
            <a:r>
              <a:rPr lang="en-US" sz="2600" dirty="0" smtClean="0"/>
              <a:t>For the analysis of Y-phosphorylation, the reporter ion scanning method is used to detect the </a:t>
            </a:r>
            <a:r>
              <a:rPr lang="en-US" sz="2600" dirty="0" err="1" smtClean="0"/>
              <a:t>pY</a:t>
            </a:r>
            <a:r>
              <a:rPr lang="en-US" sz="2600" dirty="0" smtClean="0"/>
              <a:t> </a:t>
            </a:r>
            <a:r>
              <a:rPr lang="en-US" sz="2600" dirty="0" err="1" smtClean="0"/>
              <a:t>immonium</a:t>
            </a:r>
            <a:r>
              <a:rPr lang="en-US" sz="2600" dirty="0" smtClean="0"/>
              <a:t> ion (cleavage at either side of </a:t>
            </a:r>
            <a:r>
              <a:rPr lang="en-US" sz="2600" dirty="0" err="1" smtClean="0"/>
              <a:t>pY</a:t>
            </a:r>
            <a:r>
              <a:rPr lang="en-US" sz="2600" dirty="0" smtClean="0"/>
              <a:t>) at m/z 216.043 (very specific for </a:t>
            </a:r>
            <a:r>
              <a:rPr lang="en-US" sz="2600" dirty="0" err="1" smtClean="0"/>
              <a:t>pY</a:t>
            </a:r>
            <a:r>
              <a:rPr lang="en-US" sz="2600" dirty="0" smtClean="0"/>
              <a:t>!)</a:t>
            </a:r>
          </a:p>
          <a:p>
            <a:r>
              <a:rPr lang="en-US" sz="2600" dirty="0" smtClean="0"/>
              <a:t>The </a:t>
            </a:r>
            <a:r>
              <a:rPr lang="en-US" sz="2600" dirty="0" err="1" smtClean="0"/>
              <a:t>pY</a:t>
            </a:r>
            <a:r>
              <a:rPr lang="en-US" sz="2600" dirty="0" smtClean="0"/>
              <a:t> </a:t>
            </a:r>
            <a:r>
              <a:rPr lang="en-US" sz="2600" dirty="0" err="1" smtClean="0"/>
              <a:t>immonium</a:t>
            </a:r>
            <a:r>
              <a:rPr lang="en-US" sz="2600" dirty="0" smtClean="0"/>
              <a:t> ion is mass deficient due to the high content of O and P, thus high resolution instruments can easily distinguish between ions with the same nominal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899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Neutral-Loss-Dependent </a:t>
            </a:r>
            <a:r>
              <a:rPr lang="en-US" dirty="0" err="1" smtClean="0"/>
              <a:t>MS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Fragmentation (using CID) occurs via the lowest energy dissociation pathway (e.g. the O-P bond in S and T phosphorylated peptides)</a:t>
            </a:r>
          </a:p>
          <a:p>
            <a:r>
              <a:rPr lang="en-US" sz="2600" dirty="0" smtClean="0"/>
              <a:t>Poor coverage of peptide backbone ions in the MS/MS spectrum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r>
              <a:rPr lang="en-US" sz="1000" dirty="0" err="1" smtClean="0"/>
              <a:t>Macek</a:t>
            </a:r>
            <a:r>
              <a:rPr lang="en-US" sz="1000" dirty="0" smtClean="0"/>
              <a:t> et al, </a:t>
            </a:r>
            <a:r>
              <a:rPr lang="en-US" sz="1000" dirty="0" err="1"/>
              <a:t>Annu</a:t>
            </a:r>
            <a:r>
              <a:rPr lang="en-US" sz="1000" dirty="0"/>
              <a:t> Rev </a:t>
            </a:r>
            <a:r>
              <a:rPr lang="en-US" sz="1000" dirty="0" err="1"/>
              <a:t>Pharmacol</a:t>
            </a:r>
            <a:r>
              <a:rPr lang="en-US" sz="1000" dirty="0"/>
              <a:t> </a:t>
            </a:r>
            <a:r>
              <a:rPr lang="en-US" sz="1000" dirty="0" err="1"/>
              <a:t>Toxicol</a:t>
            </a:r>
            <a:r>
              <a:rPr lang="en-US" sz="1000" dirty="0"/>
              <a:t>. 2009;49:199-221. PMID: 18834307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0400"/>
            <a:ext cx="8077316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4343400" y="3213536"/>
            <a:ext cx="4724400" cy="298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4327634" y="3228868"/>
            <a:ext cx="4724400" cy="2988000"/>
            <a:chOff x="4327634" y="3228868"/>
            <a:chExt cx="4724400" cy="2988000"/>
          </a:xfrm>
        </p:grpSpPr>
        <p:sp>
          <p:nvSpPr>
            <p:cNvPr id="7" name="Rechteck 6"/>
            <p:cNvSpPr/>
            <p:nvPr/>
          </p:nvSpPr>
          <p:spPr bwMode="auto">
            <a:xfrm>
              <a:off x="4327634" y="3228868"/>
              <a:ext cx="4724400" cy="29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800600" y="3733800"/>
              <a:ext cx="3962400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0" dirty="0" smtClean="0">
                  <a:solidFill>
                    <a:schemeClr val="tx1"/>
                  </a:solidFill>
                </a:rPr>
                <a:t>On modern mass spectrometers an additional MS event (MS3) can be triggered at m/z [m/z precursor – neutral loss (98 Da)/z]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542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667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Site assignment in </a:t>
            </a:r>
            <a:r>
              <a:rPr lang="en-US" dirty="0" err="1" smtClean="0"/>
              <a:t>phosphoproteomics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Unit </a:t>
            </a:r>
            <a:r>
              <a:rPr lang="en-US" dirty="0" smtClean="0"/>
              <a:t>10C</a:t>
            </a:r>
            <a:br>
              <a:rPr lang="en-US" dirty="0" smtClean="0"/>
            </a:br>
            <a:r>
              <a:rPr lang="en-US" dirty="0" smtClean="0"/>
              <a:t>Algorithms for </a:t>
            </a:r>
            <a:r>
              <a:rPr lang="en-US" dirty="0" err="1" smtClean="0"/>
              <a:t>Phosphoproteomics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1720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Phosphopeptide</a:t>
            </a:r>
            <a:r>
              <a:rPr lang="en-US" dirty="0" smtClean="0"/>
              <a:t> Identification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Precise phosphorylation site assignment can be difficult</a:t>
            </a:r>
          </a:p>
          <a:p>
            <a:r>
              <a:rPr lang="en-US" dirty="0" smtClean="0"/>
              <a:t>Search engines often suggest the correct </a:t>
            </a:r>
            <a:r>
              <a:rPr lang="en-US" dirty="0" err="1" smtClean="0"/>
              <a:t>phosphopeptide</a:t>
            </a:r>
            <a:r>
              <a:rPr lang="en-US" dirty="0" smtClean="0"/>
              <a:t>, but fail to correctly localize the phosphorylation site, if more than one residue can potentially carry the </a:t>
            </a:r>
            <a:r>
              <a:rPr lang="en-US" dirty="0" err="1" smtClean="0"/>
              <a:t>phospho</a:t>
            </a:r>
            <a:r>
              <a:rPr lang="en-US" dirty="0" smtClean="0"/>
              <a:t> group</a:t>
            </a:r>
          </a:p>
          <a:p>
            <a:pPr lvl="1"/>
            <a:r>
              <a:rPr lang="en-US" dirty="0" smtClean="0"/>
              <a:t>Note that in eukaryotes </a:t>
            </a:r>
            <a:r>
              <a:rPr lang="en-US" dirty="0" err="1" smtClean="0"/>
              <a:t>phospho</a:t>
            </a:r>
            <a:r>
              <a:rPr lang="en-US" dirty="0" smtClean="0"/>
              <a:t> groups are predominately attached the S, T and Y residues (other phosphorylated amino acids exists (H,L or R), but are very rare)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526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Phosphorylated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828675"/>
            <a:ext cx="8836152" cy="1381125"/>
          </a:xfrm>
        </p:spPr>
        <p:txBody>
          <a:bodyPr/>
          <a:lstStyle/>
          <a:p>
            <a:r>
              <a:rPr lang="en-US" sz="2400" dirty="0" smtClean="0"/>
              <a:t>QSSVTQVTEQSPK is phosphorylated at one position (precursor weight of </a:t>
            </a:r>
            <a:r>
              <a:rPr lang="en-US" sz="2400" dirty="0" err="1" smtClean="0"/>
              <a:t>unphosphorylated</a:t>
            </a:r>
            <a:r>
              <a:rPr lang="en-US" sz="2400" dirty="0" smtClean="0"/>
              <a:t> version + weight of </a:t>
            </a:r>
            <a:r>
              <a:rPr lang="en-US" sz="2400" dirty="0" err="1" smtClean="0"/>
              <a:t>phospho</a:t>
            </a:r>
            <a:r>
              <a:rPr lang="en-US" sz="2400" dirty="0" smtClean="0"/>
              <a:t> group)</a:t>
            </a:r>
          </a:p>
          <a:p>
            <a:r>
              <a:rPr lang="en-US" sz="2400" dirty="0" smtClean="0"/>
              <a:t>Which fragment ions are changed in the MS2 spectrum?</a:t>
            </a:r>
            <a:endParaRPr lang="en-US" sz="2400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1981200" y="2219325"/>
            <a:ext cx="7162800" cy="722531"/>
            <a:chOff x="1981200" y="2219325"/>
            <a:chExt cx="7162800" cy="722531"/>
          </a:xfrm>
        </p:grpSpPr>
        <p:sp>
          <p:nvSpPr>
            <p:cNvPr id="6" name="Textfeld 5"/>
            <p:cNvSpPr txBox="1"/>
            <p:nvPr/>
          </p:nvSpPr>
          <p:spPr>
            <a:xfrm>
              <a:off x="1981200" y="2219325"/>
              <a:ext cx="5181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500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5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5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5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K</a:t>
              </a:r>
              <a:endParaRPr lang="en-US" sz="2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7239000" y="2295525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</a:rPr>
                <a:t>Assume T</a:t>
              </a:r>
              <a:r>
                <a:rPr lang="en-US" sz="1800" b="0" baseline="-25000" dirty="0" smtClean="0">
                  <a:solidFill>
                    <a:schemeClr val="tx1"/>
                  </a:solidFill>
                </a:rPr>
                <a:t>8</a:t>
              </a:r>
              <a:r>
                <a:rPr lang="en-US" sz="1800" b="0" dirty="0" smtClean="0">
                  <a:solidFill>
                    <a:schemeClr val="tx1"/>
                  </a:solidFill>
                </a:rPr>
                <a:t> is phosphorylated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Gewinkelte Verbindung 8"/>
            <p:cNvCxnSpPr/>
            <p:nvPr/>
          </p:nvCxnSpPr>
          <p:spPr bwMode="auto">
            <a:xfrm rot="16200000" flipV="1">
              <a:off x="6553200" y="676275"/>
              <a:ext cx="12700" cy="3238500"/>
            </a:xfrm>
            <a:prstGeom prst="bentConnector4">
              <a:avLst>
                <a:gd name="adj1" fmla="val 2025000"/>
                <a:gd name="adj2" fmla="val 1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uppieren 25"/>
          <p:cNvGrpSpPr/>
          <p:nvPr/>
        </p:nvGrpSpPr>
        <p:grpSpPr>
          <a:xfrm>
            <a:off x="2409825" y="2705100"/>
            <a:ext cx="4295775" cy="4708981"/>
            <a:chOff x="2409825" y="2705100"/>
            <a:chExt cx="4295775" cy="4708981"/>
          </a:xfrm>
        </p:grpSpPr>
        <p:sp>
          <p:nvSpPr>
            <p:cNvPr id="15" name="Rechteck 14"/>
            <p:cNvSpPr/>
            <p:nvPr/>
          </p:nvSpPr>
          <p:spPr bwMode="auto">
            <a:xfrm>
              <a:off x="2409825" y="3095625"/>
              <a:ext cx="648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409825" y="3409950"/>
              <a:ext cx="900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2409825" y="3717825"/>
              <a:ext cx="1224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2409825" y="4032150"/>
              <a:ext cx="1512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2409825" y="4343400"/>
              <a:ext cx="1836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2409825" y="4629150"/>
              <a:ext cx="2124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5100750" y="4956075"/>
              <a:ext cx="1440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5410200" y="5251350"/>
              <a:ext cx="1116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5615100" y="5572125"/>
              <a:ext cx="900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5857575" y="5870475"/>
              <a:ext cx="648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200775" y="6165750"/>
              <a:ext cx="324000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2409825" y="2809875"/>
              <a:ext cx="381000" cy="228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438400" y="2705100"/>
              <a:ext cx="42672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 S </a:t>
              </a:r>
              <a:r>
                <a:rPr lang="en-US" sz="2000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K</a:t>
              </a:r>
            </a:p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 </a:t>
              </a:r>
              <a:r>
                <a:rPr lang="en-US" sz="2000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K</a:t>
              </a:r>
            </a:p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T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V T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Q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E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 Q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 P 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S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</a:p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P K</a:t>
              </a:r>
              <a:b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</a:t>
              </a:r>
              <a:r>
                <a:rPr lang="en-US" sz="2000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V T Q V </a:t>
              </a:r>
              <a:r>
                <a:rPr lang="en-US" sz="2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Q S P </a:t>
              </a:r>
              <a:r>
                <a:rPr lang="en-US" sz="20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K</a:t>
              </a:r>
              <a:endPara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endPara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endPara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l"/>
              <a:endPara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9525" y="2787600"/>
            <a:ext cx="8982075" cy="3689400"/>
            <a:chOff x="9525" y="2787600"/>
            <a:chExt cx="8982075" cy="3689400"/>
          </a:xfrm>
        </p:grpSpPr>
        <p:sp>
          <p:nvSpPr>
            <p:cNvPr id="29" name="Geschweifte Klammer links 28"/>
            <p:cNvSpPr/>
            <p:nvPr/>
          </p:nvSpPr>
          <p:spPr bwMode="auto">
            <a:xfrm>
              <a:off x="2133600" y="2787600"/>
              <a:ext cx="144000" cy="20766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sp>
          <p:nvSpPr>
            <p:cNvPr id="30" name="Geschweifte Klammer rechts 29"/>
            <p:cNvSpPr/>
            <p:nvPr/>
          </p:nvSpPr>
          <p:spPr bwMode="auto">
            <a:xfrm>
              <a:off x="6559550" y="4956075"/>
              <a:ext cx="144000" cy="142567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9525" y="3200400"/>
              <a:ext cx="8982075" cy="3276600"/>
              <a:chOff x="9525" y="3200400"/>
              <a:chExt cx="8982075" cy="3276600"/>
            </a:xfrm>
          </p:grpSpPr>
          <p:sp>
            <p:nvSpPr>
              <p:cNvPr id="28" name="Textfeld 27"/>
              <p:cNvSpPr txBox="1"/>
              <p:nvPr/>
            </p:nvSpPr>
            <p:spPr>
              <a:xfrm>
                <a:off x="9525" y="3200936"/>
                <a:ext cx="204787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dirty="0" smtClean="0">
                    <a:solidFill>
                      <a:schemeClr val="tx1"/>
                    </a:solidFill>
                  </a:rPr>
                  <a:t>All these fragment ions do not contain the modification, thus, they do not change the mass</a:t>
                </a:r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Gruppieren 59"/>
              <p:cNvGrpSpPr/>
              <p:nvPr/>
            </p:nvGrpSpPr>
            <p:grpSpPr>
              <a:xfrm>
                <a:off x="962025" y="4524376"/>
                <a:ext cx="6048375" cy="1952624"/>
                <a:chOff x="962025" y="4524376"/>
                <a:chExt cx="6048375" cy="1952624"/>
              </a:xfrm>
            </p:grpSpPr>
            <p:cxnSp>
              <p:nvCxnSpPr>
                <p:cNvPr id="51" name="Gerade Verbindung 50"/>
                <p:cNvCxnSpPr>
                  <a:stCxn id="30" idx="1"/>
                </p:cNvCxnSpPr>
                <p:nvPr/>
              </p:nvCxnSpPr>
              <p:spPr bwMode="auto">
                <a:xfrm flipV="1">
                  <a:off x="6703550" y="5668912"/>
                  <a:ext cx="306850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Gerade Verbindung 52"/>
                <p:cNvCxnSpPr/>
                <p:nvPr/>
              </p:nvCxnSpPr>
              <p:spPr bwMode="auto">
                <a:xfrm>
                  <a:off x="7010400" y="5668912"/>
                  <a:ext cx="0" cy="8080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Gerade Verbindung 54"/>
                <p:cNvCxnSpPr/>
                <p:nvPr/>
              </p:nvCxnSpPr>
              <p:spPr bwMode="auto">
                <a:xfrm flipH="1">
                  <a:off x="962025" y="6477000"/>
                  <a:ext cx="604837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Gerade Verbindung 56"/>
                <p:cNvCxnSpPr/>
                <p:nvPr/>
              </p:nvCxnSpPr>
              <p:spPr bwMode="auto">
                <a:xfrm flipV="1">
                  <a:off x="962025" y="4524376"/>
                  <a:ext cx="0" cy="19526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1" name="Textfeld 60"/>
              <p:cNvSpPr txBox="1"/>
              <p:nvPr/>
            </p:nvSpPr>
            <p:spPr>
              <a:xfrm>
                <a:off x="6943725" y="3200400"/>
                <a:ext cx="204787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0" dirty="0" smtClean="0">
                    <a:solidFill>
                      <a:schemeClr val="tx1"/>
                    </a:solidFill>
                  </a:rPr>
                  <a:t>All other fragment ions are shifted by the mass of the </a:t>
                </a:r>
                <a:r>
                  <a:rPr lang="en-US" sz="1600" b="0" dirty="0" err="1" smtClean="0">
                    <a:solidFill>
                      <a:schemeClr val="tx1"/>
                    </a:solidFill>
                  </a:rPr>
                  <a:t>phospho</a:t>
                </a:r>
                <a:r>
                  <a:rPr lang="en-US" sz="1600" b="0" dirty="0" smtClean="0">
                    <a:solidFill>
                      <a:schemeClr val="tx1"/>
                    </a:solidFill>
                  </a:rPr>
                  <a:t> group</a:t>
                </a:r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733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Localization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err="1" smtClean="0"/>
              <a:t>Ascore</a:t>
            </a:r>
            <a:r>
              <a:rPr lang="en-US" sz="2800" b="1" dirty="0" smtClean="0"/>
              <a:t> </a:t>
            </a:r>
            <a:r>
              <a:rPr lang="en-US" sz="2800" dirty="0" smtClean="0"/>
              <a:t>algorithm has been published in 2006 by the </a:t>
            </a:r>
            <a:r>
              <a:rPr lang="en-US" sz="2800" dirty="0" err="1" smtClean="0"/>
              <a:t>Gygi</a:t>
            </a:r>
            <a:r>
              <a:rPr lang="en-US" sz="2800" dirty="0" smtClean="0"/>
              <a:t> lab</a:t>
            </a:r>
          </a:p>
          <a:p>
            <a:r>
              <a:rPr lang="en-US" sz="2800" dirty="0" smtClean="0"/>
              <a:t>Two step algorithm: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800" dirty="0" smtClean="0"/>
              <a:t>Determine the most likely site locations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sz="2800" dirty="0" smtClean="0"/>
              <a:t>Use </a:t>
            </a:r>
            <a:r>
              <a:rPr lang="en-US" sz="2800" i="1" dirty="0" smtClean="0"/>
              <a:t>site-determining ions </a:t>
            </a:r>
            <a:r>
              <a:rPr lang="en-US" sz="2800" dirty="0" smtClean="0"/>
              <a:t>to calculate the probability for correct assignment</a:t>
            </a:r>
            <a:endParaRPr lang="en-US" sz="3600" dirty="0"/>
          </a:p>
          <a:p>
            <a:r>
              <a:rPr lang="en-US" sz="2600" dirty="0" smtClean="0"/>
              <a:t>One of the first algorithms addressing the problem of modification site localization</a:t>
            </a:r>
          </a:p>
          <a:p>
            <a:r>
              <a:rPr lang="en-US" sz="2600" dirty="0" smtClean="0"/>
              <a:t>Similar version is also implemented in </a:t>
            </a:r>
            <a:r>
              <a:rPr lang="en-US" sz="2600" dirty="0" err="1" smtClean="0"/>
              <a:t>MaxQuant</a:t>
            </a:r>
            <a:endParaRPr lang="en-US" sz="2600" dirty="0" smtClean="0"/>
          </a:p>
          <a:p>
            <a:r>
              <a:rPr lang="en-US" sz="2600" dirty="0" smtClean="0"/>
              <a:t>OpenMS implementation (OpenMS::TOPP::</a:t>
            </a:r>
            <a:r>
              <a:rPr lang="en-US" sz="2600" dirty="0" err="1" smtClean="0"/>
              <a:t>PhosphoScoring</a:t>
            </a:r>
            <a:r>
              <a:rPr lang="en-US" sz="2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6342" y="6611779"/>
            <a:ext cx="4539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1000" b="0" dirty="0" err="1" smtClean="0"/>
              <a:t>Beausoleil</a:t>
            </a:r>
            <a:r>
              <a:rPr lang="en-US" sz="1000" b="0" dirty="0" smtClean="0"/>
              <a:t> </a:t>
            </a:r>
            <a:r>
              <a:rPr lang="en-US" sz="1000" b="0" dirty="0"/>
              <a:t>et al., </a:t>
            </a:r>
            <a:r>
              <a:rPr lang="en-US" sz="1000" b="0" dirty="0" smtClean="0"/>
              <a:t>Nat </a:t>
            </a:r>
            <a:r>
              <a:rPr lang="en-US" sz="1000" b="0" dirty="0" err="1"/>
              <a:t>Biotechnol</a:t>
            </a:r>
            <a:r>
              <a:rPr lang="en-US" sz="1000" b="0" dirty="0"/>
              <a:t>. 2006 Oct;24(10):1285-92. PMID: </a:t>
            </a:r>
            <a:r>
              <a:rPr lang="en-US" sz="1000" b="0" dirty="0" smtClean="0"/>
              <a:t>16964243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68597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Localization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13 residue peptide from </a:t>
            </a:r>
            <a:r>
              <a:rPr lang="en-US" i="1" dirty="0" smtClean="0"/>
              <a:t>Zinc finger protein 638</a:t>
            </a:r>
          </a:p>
          <a:p>
            <a:r>
              <a:rPr lang="en-US" dirty="0" smtClean="0"/>
              <a:t>Multiple possibilities for </a:t>
            </a:r>
            <a:r>
              <a:rPr lang="en-US" dirty="0" err="1" smtClean="0"/>
              <a:t>phosphosite</a:t>
            </a:r>
            <a:r>
              <a:rPr lang="en-US" dirty="0" smtClean="0"/>
              <a:t> </a:t>
            </a:r>
            <a:r>
              <a:rPr lang="en-US" dirty="0" err="1" smtClean="0"/>
              <a:t>assigment</a:t>
            </a:r>
            <a:endParaRPr lang="en-US" dirty="0" smtClean="0"/>
          </a:p>
          <a:p>
            <a:r>
              <a:rPr lang="en-US" dirty="0" smtClean="0"/>
              <a:t>Phosphorylation </a:t>
            </a:r>
            <a:r>
              <a:rPr lang="en-US" i="1" dirty="0" smtClean="0"/>
              <a:t>is allowed</a:t>
            </a:r>
            <a:r>
              <a:rPr lang="en-US" dirty="0" smtClean="0"/>
              <a:t> (by search settings) on STY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one is the correct </a:t>
            </a:r>
            <a:r>
              <a:rPr lang="en-US" dirty="0" err="1" smtClean="0"/>
              <a:t>phospho</a:t>
            </a:r>
            <a:r>
              <a:rPr lang="en-US" dirty="0" smtClean="0"/>
              <a:t> site?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lvl="3" indent="0">
              <a:buNone/>
            </a:pPr>
            <a:r>
              <a:rPr lang="en-US" sz="1000" dirty="0" err="1"/>
              <a:t>Beausoleil</a:t>
            </a:r>
            <a:r>
              <a:rPr lang="en-US" sz="1000" dirty="0"/>
              <a:t> et al., </a:t>
            </a:r>
            <a:r>
              <a:rPr lang="en-US" sz="1000" dirty="0" smtClean="0"/>
              <a:t>Nat </a:t>
            </a:r>
            <a:r>
              <a:rPr lang="en-US" sz="1000" dirty="0" err="1"/>
              <a:t>Biotechnol</a:t>
            </a:r>
            <a:r>
              <a:rPr lang="en-US" sz="1000" dirty="0"/>
              <a:t>. 2006 Oct;24(10):1285-92. PMID: 16964243</a:t>
            </a:r>
          </a:p>
          <a:p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686175"/>
            <a:ext cx="73437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78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785035"/>
            <a:ext cx="8836152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(</a:t>
            </a:r>
            <a:r>
              <a:rPr lang="en-US" sz="2600" dirty="0" err="1" smtClean="0"/>
              <a:t>i</a:t>
            </a:r>
            <a:r>
              <a:rPr lang="en-US" sz="2600" dirty="0" smtClean="0"/>
              <a:t>) Determine the most likely phosphorylation site </a:t>
            </a:r>
            <a:endParaRPr lang="en-US" sz="2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lvl="3" indent="0">
              <a:buNone/>
            </a:pPr>
            <a:r>
              <a:rPr lang="en-US" sz="1000" dirty="0" err="1"/>
              <a:t>Beausoleil</a:t>
            </a:r>
            <a:r>
              <a:rPr lang="en-US" sz="1000" dirty="0"/>
              <a:t> et al., Nat </a:t>
            </a:r>
            <a:r>
              <a:rPr lang="en-US" sz="1000" dirty="0" err="1"/>
              <a:t>Biotechnol</a:t>
            </a:r>
            <a:r>
              <a:rPr lang="en-US" sz="1000" dirty="0"/>
              <a:t>. 2006 Oct;24(10):1285-92. PMID: 16964243</a:t>
            </a:r>
          </a:p>
          <a:p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38" y="1240466"/>
            <a:ext cx="4693296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4800" y="3048000"/>
            <a:ext cx="838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MS/MS spectrum is separated into windows of 100 m/z units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Retain </a:t>
            </a:r>
            <a:r>
              <a:rPr lang="en-US" sz="1800" b="0" i="1" dirty="0" err="1" smtClean="0">
                <a:solidFill>
                  <a:schemeClr val="tx1"/>
                </a:solidFill>
              </a:rPr>
              <a:t>i</a:t>
            </a:r>
            <a:r>
              <a:rPr lang="en-US" sz="1800" b="0" i="1" dirty="0" smtClean="0">
                <a:solidFill>
                  <a:schemeClr val="tx1"/>
                </a:solidFill>
              </a:rPr>
              <a:t>,</a:t>
            </a:r>
            <a:r>
              <a:rPr lang="en-US" sz="1800" b="0" dirty="0" smtClean="0">
                <a:solidFill>
                  <a:schemeClr val="tx1"/>
                </a:solidFill>
              </a:rPr>
              <a:t> with	 	     , of the most intense peaks per spectrum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Predicted </a:t>
            </a:r>
            <a:r>
              <a:rPr lang="en-US" sz="1800" b="0" i="1" dirty="0" smtClean="0">
                <a:solidFill>
                  <a:schemeClr val="tx1"/>
                </a:solidFill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</a:rPr>
              <a:t> and </a:t>
            </a:r>
            <a:r>
              <a:rPr lang="en-US" sz="1800" b="0" i="1" dirty="0" smtClean="0">
                <a:solidFill>
                  <a:schemeClr val="tx1"/>
                </a:solidFill>
              </a:rPr>
              <a:t>y</a:t>
            </a:r>
            <a:r>
              <a:rPr lang="en-US" sz="1800" b="0" dirty="0" smtClean="0">
                <a:solidFill>
                  <a:schemeClr val="tx1"/>
                </a:solidFill>
              </a:rPr>
              <a:t> ions are then overlaid with the processed spectrum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The cumulative binomial probability </a:t>
            </a:r>
            <a:r>
              <a:rPr lang="en-US" sz="1800" b="0" i="1" dirty="0" smtClean="0">
                <a:solidFill>
                  <a:schemeClr val="tx1"/>
                </a:solidFill>
              </a:rPr>
              <a:t>P</a:t>
            </a:r>
            <a:r>
              <a:rPr lang="en-US" sz="1800" b="0" dirty="0" smtClean="0">
                <a:solidFill>
                  <a:schemeClr val="tx1"/>
                </a:solidFill>
              </a:rPr>
              <a:t> is then calculated using the number of trials </a:t>
            </a:r>
            <a:r>
              <a:rPr lang="en-US" sz="1800" b="0" i="1" dirty="0" smtClean="0">
                <a:solidFill>
                  <a:schemeClr val="tx1"/>
                </a:solidFill>
              </a:rPr>
              <a:t>N</a:t>
            </a:r>
            <a:r>
              <a:rPr lang="en-US" sz="1800" b="0" dirty="0" smtClean="0">
                <a:solidFill>
                  <a:schemeClr val="tx1"/>
                </a:solidFill>
              </a:rPr>
              <a:t>, the number of successes n and the probability of success </a:t>
            </a:r>
            <a:r>
              <a:rPr lang="en-US" sz="1800" b="0" i="1" dirty="0" smtClean="0">
                <a:solidFill>
                  <a:schemeClr val="tx1"/>
                </a:solidFill>
              </a:rPr>
              <a:t>p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1200"/>
              </a:spcAft>
              <a:buFont typeface="Arial" pitchFamily="34" charset="0"/>
              <a:buChar char="•"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1400" b="0" i="1" dirty="0" smtClean="0">
                <a:solidFill>
                  <a:schemeClr val="tx1"/>
                </a:solidFill>
              </a:rPr>
              <a:t>P</a:t>
            </a:r>
            <a:r>
              <a:rPr lang="en-US" sz="1400" b="0" dirty="0" smtClean="0">
                <a:solidFill>
                  <a:schemeClr val="tx1"/>
                </a:solidFill>
              </a:rPr>
              <a:t> is the probability for random </a:t>
            </a:r>
            <a:r>
              <a:rPr lang="en-US" sz="1400" b="0" dirty="0" err="1" smtClean="0">
                <a:solidFill>
                  <a:schemeClr val="tx1"/>
                </a:solidFill>
              </a:rPr>
              <a:t>matchings</a:t>
            </a:r>
            <a:r>
              <a:rPr lang="en-US" sz="1400" b="0" dirty="0" smtClean="0">
                <a:solidFill>
                  <a:schemeClr val="tx1"/>
                </a:solidFill>
              </a:rPr>
              <a:t> of the given number of fragment ions; the total number of trials (</a:t>
            </a:r>
            <a:r>
              <a:rPr lang="en-US" sz="1400" b="0" i="1" dirty="0" smtClean="0">
                <a:solidFill>
                  <a:schemeClr val="tx1"/>
                </a:solidFill>
              </a:rPr>
              <a:t>N</a:t>
            </a:r>
            <a:r>
              <a:rPr lang="en-US" sz="1400" b="0" dirty="0" smtClean="0">
                <a:solidFill>
                  <a:schemeClr val="tx1"/>
                </a:solidFill>
              </a:rPr>
              <a:t>) equals the number of fragment ions; the number of successes (</a:t>
            </a:r>
            <a:r>
              <a:rPr lang="en-US" sz="1400" b="0" i="1" dirty="0" smtClean="0">
                <a:solidFill>
                  <a:schemeClr val="tx1"/>
                </a:solidFill>
              </a:rPr>
              <a:t>n</a:t>
            </a:r>
            <a:r>
              <a:rPr lang="en-US" sz="1400" b="0" dirty="0" smtClean="0">
                <a:solidFill>
                  <a:schemeClr val="tx1"/>
                </a:solidFill>
              </a:rPr>
              <a:t>) is the number of matches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698" y="5029200"/>
            <a:ext cx="3379175" cy="7880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81" y="3543300"/>
            <a:ext cx="1269494" cy="2788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789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5334000" cy="5334000"/>
          </a:xfrm>
        </p:spPr>
        <p:txBody>
          <a:bodyPr/>
          <a:lstStyle/>
          <a:p>
            <a:r>
              <a:rPr lang="en-US" sz="2800" dirty="0" smtClean="0"/>
              <a:t>Cells can rapidly respond to stimuli and perturbations</a:t>
            </a:r>
          </a:p>
          <a:p>
            <a:r>
              <a:rPr lang="en-US" sz="2800" dirty="0" smtClean="0"/>
              <a:t>Important cellular mechanisms are tightly controlled</a:t>
            </a:r>
          </a:p>
          <a:p>
            <a:r>
              <a:rPr lang="en-US" sz="2800" dirty="0" smtClean="0"/>
              <a:t>Often, diseases (e.g. cancer) are due to aberrantly activated proteins</a:t>
            </a:r>
          </a:p>
          <a:p>
            <a:pPr lvl="1"/>
            <a:r>
              <a:rPr lang="en-US" sz="2400" dirty="0" smtClean="0"/>
              <a:t>Protein expression is much too slow for quick adaption</a:t>
            </a:r>
          </a:p>
          <a:p>
            <a:pPr lvl="1"/>
            <a:r>
              <a:rPr lang="en-US" sz="2400" dirty="0" smtClean="0"/>
              <a:t>PTMs are crucial regulator</a:t>
            </a:r>
          </a:p>
          <a:p>
            <a:pPr lvl="1"/>
            <a:r>
              <a:rPr lang="en-US" sz="2400" dirty="0" smtClean="0"/>
              <a:t>MS-based proteomics allows to analyze complex networks of post-</a:t>
            </a:r>
            <a:r>
              <a:rPr lang="en-US" sz="2400" dirty="0" err="1" smtClean="0"/>
              <a:t>translationally</a:t>
            </a:r>
            <a:r>
              <a:rPr lang="en-US" sz="2400" dirty="0" smtClean="0"/>
              <a:t> modified proteins</a:t>
            </a:r>
            <a:endParaRPr lang="en-US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5" y="1665288"/>
            <a:ext cx="4041775" cy="3668712"/>
          </a:xfrm>
        </p:spPr>
      </p:pic>
      <p:sp>
        <p:nvSpPr>
          <p:cNvPr id="10" name="Rechteck 9"/>
          <p:cNvSpPr/>
          <p:nvPr/>
        </p:nvSpPr>
        <p:spPr>
          <a:xfrm>
            <a:off x="5670" y="6629400"/>
            <a:ext cx="5252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</a:rPr>
              <a:t>http://www.omicsonline.org/ArchiveJPB/2010/April/03/JPB-03-113.php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120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785035"/>
            <a:ext cx="8836152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(</a:t>
            </a:r>
            <a:r>
              <a:rPr lang="en-US" sz="2600" dirty="0" err="1" smtClean="0"/>
              <a:t>i</a:t>
            </a:r>
            <a:r>
              <a:rPr lang="en-US" sz="2600" dirty="0" smtClean="0"/>
              <a:t>) Determine the most likely phosphorylation site </a:t>
            </a:r>
            <a:endParaRPr lang="en-US" sz="2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lvl="3" indent="0">
              <a:buNone/>
            </a:pPr>
            <a:r>
              <a:rPr lang="en-US" sz="1000" dirty="0" err="1"/>
              <a:t>Beausoleil</a:t>
            </a:r>
            <a:r>
              <a:rPr lang="en-US" sz="1000" dirty="0"/>
              <a:t> et al., Nat </a:t>
            </a:r>
            <a:r>
              <a:rPr lang="en-US" sz="1000" dirty="0" err="1"/>
              <a:t>Biotechnol</a:t>
            </a:r>
            <a:r>
              <a:rPr lang="en-US" sz="1000" dirty="0"/>
              <a:t>. 2006 Oct;24(10):1285-92. PMID: 16964243</a:t>
            </a:r>
          </a:p>
          <a:p>
            <a:endParaRPr lang="en-US" sz="1000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38" y="1240466"/>
            <a:ext cx="4693296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2537635" y="3184497"/>
            <a:ext cx="4060834" cy="3365165"/>
            <a:chOff x="2537635" y="3184497"/>
            <a:chExt cx="4060834" cy="33651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635" y="3184497"/>
              <a:ext cx="4060834" cy="33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3657600" y="6072965"/>
              <a:ext cx="1828800" cy="4766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7067550" y="3184497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dirty="0" smtClean="0">
                <a:solidFill>
                  <a:schemeClr val="tx1"/>
                </a:solidFill>
              </a:rPr>
              <a:t>(</a:t>
            </a:r>
            <a:r>
              <a:rPr lang="en-US" sz="1500" b="0" dirty="0" err="1" smtClean="0">
                <a:solidFill>
                  <a:schemeClr val="tx1"/>
                </a:solidFill>
              </a:rPr>
              <a:t>i</a:t>
            </a:r>
            <a:r>
              <a:rPr lang="en-US" sz="1500" b="0" dirty="0" smtClean="0">
                <a:solidFill>
                  <a:schemeClr val="tx1"/>
                </a:solidFill>
              </a:rPr>
              <a:t>) Retain top </a:t>
            </a:r>
            <a:r>
              <a:rPr lang="en-US" sz="1500" b="0" i="1" dirty="0" smtClean="0">
                <a:solidFill>
                  <a:schemeClr val="tx1"/>
                </a:solidFill>
              </a:rPr>
              <a:t>N</a:t>
            </a:r>
            <a:r>
              <a:rPr lang="en-US" sz="1500" b="0" dirty="0" smtClean="0">
                <a:solidFill>
                  <a:schemeClr val="tx1"/>
                </a:solidFill>
              </a:rPr>
              <a:t> peaks per window</a:t>
            </a:r>
            <a:endParaRPr lang="en-US" sz="1500" b="0" dirty="0">
              <a:solidFill>
                <a:schemeClr val="tx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791200" y="3461496"/>
            <a:ext cx="1143000" cy="276999"/>
            <a:chOff x="5715000" y="3461496"/>
            <a:chExt cx="1352550" cy="276999"/>
          </a:xfrm>
        </p:grpSpPr>
        <p:cxnSp>
          <p:nvCxnSpPr>
            <p:cNvPr id="10" name="Gerade Verbindung 9"/>
            <p:cNvCxnSpPr>
              <a:stCxn id="8" idx="1"/>
            </p:cNvCxnSpPr>
            <p:nvPr/>
          </p:nvCxnSpPr>
          <p:spPr bwMode="auto">
            <a:xfrm flipH="1">
              <a:off x="5715000" y="3461496"/>
              <a:ext cx="135255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5715000" y="3461496"/>
              <a:ext cx="0" cy="27699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feld 18"/>
          <p:cNvSpPr txBox="1"/>
          <p:nvPr/>
        </p:nvSpPr>
        <p:spPr>
          <a:xfrm>
            <a:off x="7077075" y="3789402"/>
            <a:ext cx="190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dirty="0" smtClean="0">
                <a:solidFill>
                  <a:schemeClr val="tx1"/>
                </a:solidFill>
              </a:rPr>
              <a:t>(ii) This is repeated for 1 to N (here 10) ions per window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077074" y="4648200"/>
            <a:ext cx="20669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dirty="0" smtClean="0">
                <a:solidFill>
                  <a:schemeClr val="tx1"/>
                </a:solidFill>
              </a:rPr>
              <a:t>(iii) The cumulative binomial probability uses the number of trials (all </a:t>
            </a:r>
            <a:r>
              <a:rPr lang="en-US" sz="1500" b="0" i="1" dirty="0" smtClean="0">
                <a:solidFill>
                  <a:schemeClr val="tx1"/>
                </a:solidFill>
              </a:rPr>
              <a:t>b</a:t>
            </a:r>
            <a:r>
              <a:rPr lang="en-US" sz="1500" b="0" dirty="0" smtClean="0">
                <a:solidFill>
                  <a:schemeClr val="tx1"/>
                </a:solidFill>
              </a:rPr>
              <a:t> and </a:t>
            </a:r>
            <a:r>
              <a:rPr lang="en-US" sz="1500" b="0" i="1" dirty="0" smtClean="0">
                <a:solidFill>
                  <a:schemeClr val="tx1"/>
                </a:solidFill>
              </a:rPr>
              <a:t>y</a:t>
            </a:r>
            <a:r>
              <a:rPr lang="en-US" sz="1500" b="0" dirty="0" smtClean="0">
                <a:solidFill>
                  <a:schemeClr val="tx1"/>
                </a:solidFill>
              </a:rPr>
              <a:t> ions) and the number of successes (matched ions)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384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a given window, the probability of matching a peak is 		(this is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final peptide score is calculated with: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ambiguity score (</a:t>
            </a:r>
            <a:r>
              <a:rPr lang="en-US" dirty="0" err="1" smtClean="0"/>
              <a:t>Ascore</a:t>
            </a:r>
            <a:r>
              <a:rPr lang="en-US" dirty="0" smtClean="0"/>
              <a:t>) 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330708" cy="3307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096" y="2721934"/>
            <a:ext cx="2209808" cy="2788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057400" y="3732031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tx1"/>
                </a:solidFill>
              </a:rPr>
              <a:t>Ascore</a:t>
            </a:r>
            <a:r>
              <a:rPr lang="en-US" sz="2000" b="0" dirty="0" smtClean="0">
                <a:solidFill>
                  <a:schemeClr val="tx1"/>
                </a:solidFill>
              </a:rPr>
              <a:t> = Score(top hit) – Score(2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2000" b="0" dirty="0" smtClean="0">
                <a:solidFill>
                  <a:schemeClr val="tx1"/>
                </a:solidFill>
              </a:rPr>
              <a:t> hit)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815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-1117" y="6647688"/>
            <a:ext cx="4572000" cy="210312"/>
          </a:xfrm>
        </p:spPr>
        <p:txBody>
          <a:bodyPr/>
          <a:lstStyle/>
          <a:p>
            <a:pPr marL="0" lvl="3" indent="0">
              <a:buNone/>
            </a:pPr>
            <a:r>
              <a:rPr lang="en-US" sz="1000" dirty="0" err="1"/>
              <a:t>Beausoleil</a:t>
            </a:r>
            <a:r>
              <a:rPr lang="en-US" sz="1000" dirty="0"/>
              <a:t> et al., Nat </a:t>
            </a:r>
            <a:r>
              <a:rPr lang="en-US" sz="1000" dirty="0" err="1"/>
              <a:t>Biotechnol</a:t>
            </a:r>
            <a:r>
              <a:rPr lang="en-US" sz="1000" dirty="0"/>
              <a:t>. 2006 Oct;24(10):1285-92. PMID: 16964243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3471532" y="803511"/>
            <a:ext cx="2169190" cy="2124000"/>
            <a:chOff x="2219638" y="1240466"/>
            <a:chExt cx="4693296" cy="530919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638" y="1240466"/>
              <a:ext cx="4693296" cy="16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2537635" y="3184497"/>
              <a:ext cx="4060834" cy="3365165"/>
              <a:chOff x="2537635" y="3184497"/>
              <a:chExt cx="4060834" cy="3365165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7635" y="3184497"/>
                <a:ext cx="4060834" cy="331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hteck 8"/>
              <p:cNvSpPr/>
              <p:nvPr/>
            </p:nvSpPr>
            <p:spPr bwMode="auto">
              <a:xfrm>
                <a:off x="3657600" y="6072965"/>
                <a:ext cx="1828800" cy="4766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rebuchet MS" pitchFamily="-65" charset="0"/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1795568" y="3276600"/>
            <a:ext cx="5542667" cy="2704206"/>
            <a:chOff x="1795568" y="3276600"/>
            <a:chExt cx="5542667" cy="27042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568" y="3496806"/>
              <a:ext cx="5542667" cy="24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hteck 14"/>
            <p:cNvSpPr/>
            <p:nvPr/>
          </p:nvSpPr>
          <p:spPr bwMode="auto">
            <a:xfrm>
              <a:off x="4309732" y="3276600"/>
              <a:ext cx="11430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</p:grpSp>
      <p:cxnSp>
        <p:nvCxnSpPr>
          <p:cNvPr id="18" name="Gerade Verbindung mit Pfeil 17"/>
          <p:cNvCxnSpPr/>
          <p:nvPr/>
        </p:nvCxnSpPr>
        <p:spPr bwMode="auto">
          <a:xfrm>
            <a:off x="4556127" y="2920404"/>
            <a:ext cx="10774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6400800" y="914400"/>
            <a:ext cx="26669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0" dirty="0" smtClean="0">
                <a:solidFill>
                  <a:schemeClr val="tx1"/>
                </a:solidFill>
              </a:rPr>
              <a:t>(iv) Each possibility is plotted as -10 log(P) vs. peak depth (peaks per m/z window)</a:t>
            </a:r>
          </a:p>
          <a:p>
            <a:pPr algn="l"/>
            <a:r>
              <a:rPr lang="en-US" sz="1500" b="0" dirty="0" smtClean="0">
                <a:solidFill>
                  <a:schemeClr val="tx1"/>
                </a:solidFill>
              </a:rPr>
              <a:t>(v) Now the </a:t>
            </a:r>
            <a:r>
              <a:rPr lang="en-US" sz="1500" b="0" i="1" dirty="0" smtClean="0">
                <a:solidFill>
                  <a:schemeClr val="tx1"/>
                </a:solidFill>
              </a:rPr>
              <a:t>site-determining</a:t>
            </a:r>
            <a:r>
              <a:rPr lang="en-US" sz="1500" b="0" dirty="0" smtClean="0">
                <a:solidFill>
                  <a:schemeClr val="tx1"/>
                </a:solidFill>
              </a:rPr>
              <a:t> ions can be identified. Here only six ions can potentially differentiate between the 2 sites. The corresponds to the earliest maximal difference</a:t>
            </a:r>
            <a:endParaRPr lang="en-US" sz="1500" b="0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4566901" y="60198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249555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Earliest maximal difference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210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Ascore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calculate the final </a:t>
            </a:r>
            <a:r>
              <a:rPr lang="en-US" dirty="0" err="1" smtClean="0"/>
              <a:t>Ascore</a:t>
            </a:r>
            <a:r>
              <a:rPr lang="en-US" dirty="0" smtClean="0"/>
              <a:t> only the two top scoring sequences (based on the peptide score) are used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lvl="3" indent="0">
              <a:buNone/>
            </a:pPr>
            <a:r>
              <a:rPr lang="en-US" sz="1000" dirty="0" err="1"/>
              <a:t>Beausoleil</a:t>
            </a:r>
            <a:r>
              <a:rPr lang="en-US" sz="1000" dirty="0"/>
              <a:t> et al., Nat </a:t>
            </a:r>
            <a:r>
              <a:rPr lang="en-US" sz="1000" dirty="0" err="1"/>
              <a:t>Biotechnol</a:t>
            </a:r>
            <a:r>
              <a:rPr lang="en-US" sz="1000" dirty="0"/>
              <a:t>. 2006 Oct;24(10):1285-92. PMID: 16964243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211574" y="2057400"/>
            <a:ext cx="4752000" cy="4428000"/>
            <a:chOff x="2286006" y="2218102"/>
            <a:chExt cx="4404513" cy="4212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6" y="2218102"/>
              <a:ext cx="4404513" cy="42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hteck 5"/>
            <p:cNvSpPr/>
            <p:nvPr/>
          </p:nvSpPr>
          <p:spPr bwMode="auto">
            <a:xfrm>
              <a:off x="2417134" y="2218102"/>
              <a:ext cx="228600" cy="220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168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quantitative (</a:t>
            </a:r>
            <a:r>
              <a:rPr lang="en-US" dirty="0" err="1" smtClean="0"/>
              <a:t>phospho</a:t>
            </a:r>
            <a:r>
              <a:rPr lang="en-US" dirty="0" smtClean="0"/>
              <a:t>)proteomics studies it is often important to differentiate between differential protein expression and differential protein phosphorylation</a:t>
            </a:r>
          </a:p>
          <a:p>
            <a:r>
              <a:rPr lang="en-US" dirty="0" smtClean="0"/>
              <a:t>Note that phosphorylation can be a very rapid event (in the range of seconds and minutes), whereas protein expression takes more time (hours). However, differential phosphorylation can still be present after longer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768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SILAC pair of a phosphorylated  peptide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the protein of origin more abundantly expressed in the state with the heavy (H) label?</a:t>
            </a:r>
          </a:p>
          <a:p>
            <a:r>
              <a:rPr lang="en-US" dirty="0" smtClean="0"/>
              <a:t>Is the </a:t>
            </a:r>
            <a:r>
              <a:rPr lang="en-US" dirty="0" err="1" smtClean="0"/>
              <a:t>phosphosite</a:t>
            </a:r>
            <a:r>
              <a:rPr lang="en-US" dirty="0" smtClean="0"/>
              <a:t> more abundantly occupied in the H state?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412002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41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Olsen et al. published a strategy for the calculation of </a:t>
            </a:r>
            <a:r>
              <a:rPr lang="en-US" sz="2600" dirty="0" err="1" smtClean="0"/>
              <a:t>phosphosite</a:t>
            </a:r>
            <a:r>
              <a:rPr lang="en-US" sz="2600" dirty="0" smtClean="0"/>
              <a:t> occupancy (stoichiometry)</a:t>
            </a:r>
          </a:p>
          <a:p>
            <a:r>
              <a:rPr lang="en-US" sz="2600" dirty="0" smtClean="0"/>
              <a:t>This information can only be inferred if non-phosphorylated form of the peptide has also been identified and if the protein ratio has been calculated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In the initial paper SILAC was used as a quantification approach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58" y="3276600"/>
            <a:ext cx="4615578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11779"/>
            <a:ext cx="4967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000" b="0" dirty="0"/>
              <a:t>Olsen et al., </a:t>
            </a:r>
            <a:r>
              <a:rPr lang="en-US" sz="1000" b="0" dirty="0" smtClean="0"/>
              <a:t>2010</a:t>
            </a:r>
            <a:r>
              <a:rPr lang="en-US" sz="1000" b="0" dirty="0"/>
              <a:t>. </a:t>
            </a:r>
            <a:r>
              <a:rPr lang="fr-FR" sz="1000" b="0" i="1" dirty="0"/>
              <a:t>Science </a:t>
            </a:r>
            <a:r>
              <a:rPr lang="fr-FR" sz="1000" b="0" i="1" dirty="0" err="1"/>
              <a:t>Signaling</a:t>
            </a:r>
            <a:r>
              <a:rPr lang="fr-FR" sz="1000" b="0" i="1" dirty="0"/>
              <a:t> </a:t>
            </a:r>
            <a:r>
              <a:rPr lang="fr-FR" sz="1000" b="0" dirty="0"/>
              <a:t>3 (104), ra3. [DOI: 10.1126/scisignal.2000475</a:t>
            </a:r>
            <a:r>
              <a:rPr lang="fr-FR" sz="1000" b="0" dirty="0" smtClean="0"/>
              <a:t>]</a:t>
            </a:r>
            <a:endParaRPr lang="en-US" sz="1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929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Known:</a:t>
            </a:r>
            <a:r>
              <a:rPr lang="en-US" sz="2400" dirty="0" smtClean="0"/>
              <a:t> The ratio (heavy SILAC/light SILAC) of the phosphorylated peptide as </a:t>
            </a:r>
            <a:r>
              <a:rPr lang="en-US" sz="2400" i="1" dirty="0" smtClean="0"/>
              <a:t>x</a:t>
            </a:r>
            <a:r>
              <a:rPr lang="en-US" sz="2400" dirty="0" smtClean="0"/>
              <a:t>, the non-phosphorylated peptide as </a:t>
            </a:r>
            <a:r>
              <a:rPr lang="en-US" sz="2400" i="1" dirty="0" smtClean="0"/>
              <a:t>y</a:t>
            </a:r>
            <a:r>
              <a:rPr lang="en-US" sz="2400" dirty="0" smtClean="0"/>
              <a:t> and the ratio of the protein (median of all ratios of peptides assigned to the same protein) as </a:t>
            </a:r>
            <a:r>
              <a:rPr lang="en-US" sz="2400" i="1" dirty="0" smtClean="0"/>
              <a:t>z</a:t>
            </a:r>
          </a:p>
          <a:p>
            <a:r>
              <a:rPr lang="en-US" sz="2400" i="1" dirty="0" smtClean="0"/>
              <a:t>Unknown: </a:t>
            </a:r>
            <a:r>
              <a:rPr lang="en-US" sz="2400" dirty="0"/>
              <a:t>Absolute phosphorylation site </a:t>
            </a:r>
            <a:r>
              <a:rPr lang="en-US" sz="2400" dirty="0" smtClean="0"/>
              <a:t>stoichiometry in the L and H state</a:t>
            </a:r>
          </a:p>
          <a:p>
            <a:pPr lvl="1"/>
            <a:r>
              <a:rPr lang="en-US" sz="2000" i="1" dirty="0" smtClean="0"/>
              <a:t>N</a:t>
            </a:r>
            <a:r>
              <a:rPr lang="en-US" sz="2000" i="1" baseline="-25000" dirty="0" smtClean="0"/>
              <a:t>L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Phos</a:t>
            </a:r>
            <a:r>
              <a:rPr lang="en-US" sz="2000" i="1" dirty="0" smtClean="0"/>
              <a:t>) </a:t>
            </a:r>
            <a:r>
              <a:rPr lang="en-US" sz="2000" dirty="0" smtClean="0"/>
              <a:t>and 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L</a:t>
            </a:r>
            <a:r>
              <a:rPr lang="en-US" sz="2000" i="1" dirty="0" smtClean="0"/>
              <a:t>(Pep) </a:t>
            </a:r>
            <a:r>
              <a:rPr lang="en-US" sz="2000" dirty="0" smtClean="0"/>
              <a:t>are the amounts (copy numbers) of the phosphorylated and non-phosphorylated version of the same peptide. The proportion of phosphorylated peptide in the L SILAC state is given by a,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the H state as b, respectively,</a:t>
            </a:r>
          </a:p>
          <a:p>
            <a:endParaRPr lang="en-US" sz="2400" i="1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585" y="4441902"/>
            <a:ext cx="1780283" cy="540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3683" y="5708400"/>
            <a:ext cx="1779650" cy="5398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93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protein copy number </a:t>
            </a:r>
            <a:r>
              <a:rPr lang="en-US" sz="2400" i="1" dirty="0" smtClean="0"/>
              <a:t>N(</a:t>
            </a:r>
            <a:r>
              <a:rPr lang="en-US" sz="2400" i="1" dirty="0" err="1" smtClean="0"/>
              <a:t>Prot</a:t>
            </a:r>
            <a:r>
              <a:rPr lang="en-US" sz="2400" i="1" dirty="0" smtClean="0"/>
              <a:t>) </a:t>
            </a:r>
            <a:r>
              <a:rPr lang="en-US" sz="2400" dirty="0" smtClean="0"/>
              <a:t>is modeled by the copy number of the peptides, we can thus assume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 far these are theoretical considerations, but the MS data delivers: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986" y="1981200"/>
            <a:ext cx="5339482" cy="5396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7214" y="3451302"/>
            <a:ext cx="1875025" cy="5398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700" y="4426509"/>
            <a:ext cx="1716130" cy="5396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808" y="5343538"/>
            <a:ext cx="1779060" cy="5396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247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Phosphosite</a:t>
            </a:r>
            <a:r>
              <a:rPr lang="en-US" dirty="0" smtClean="0"/>
              <a:t> Stoichiometry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information allows to calculate the </a:t>
            </a:r>
            <a:r>
              <a:rPr lang="en-US" sz="2400" dirty="0" err="1" smtClean="0"/>
              <a:t>phosphopeptide</a:t>
            </a:r>
            <a:r>
              <a:rPr lang="en-US" sz="2400" dirty="0" smtClean="0"/>
              <a:t> proportions as follows: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Furthermore, with the assumption,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the exact occupancies for light and heavy are calculated as,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290" y="2050993"/>
            <a:ext cx="2764873" cy="5396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276" y="2923550"/>
            <a:ext cx="3083318" cy="5396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389" y="4592004"/>
            <a:ext cx="5928411" cy="288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3366" y="5867400"/>
            <a:ext cx="1748546" cy="4442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597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handling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Several Modification can be induced during the sample preparation</a:t>
            </a:r>
          </a:p>
          <a:p>
            <a:pPr lvl="1"/>
            <a:r>
              <a:rPr lang="en-US" sz="2400" dirty="0" err="1" smtClean="0"/>
              <a:t>Carbamidomethylation</a:t>
            </a:r>
            <a:r>
              <a:rPr lang="en-US" sz="2400" dirty="0" smtClean="0"/>
              <a:t> (</a:t>
            </a:r>
            <a:r>
              <a:rPr lang="en-US" sz="2400" dirty="0" err="1" smtClean="0"/>
              <a:t>Cys</a:t>
            </a:r>
            <a:r>
              <a:rPr lang="en-US" sz="2400" dirty="0" smtClean="0"/>
              <a:t> + 57 Da): protection of reduced sulfide groups with </a:t>
            </a:r>
            <a:r>
              <a:rPr lang="en-US" sz="2400" dirty="0" err="1"/>
              <a:t>i</a:t>
            </a:r>
            <a:r>
              <a:rPr lang="en-US" sz="2400" dirty="0" err="1" smtClean="0"/>
              <a:t>odacetamide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Oxidation (Met + 16 Da): Exposure to air</a:t>
            </a:r>
          </a:p>
          <a:p>
            <a:pPr lvl="1"/>
            <a:r>
              <a:rPr lang="en-US" sz="2400" dirty="0" smtClean="0"/>
              <a:t>Pyro-</a:t>
            </a:r>
            <a:r>
              <a:rPr lang="en-US" sz="2400" dirty="0" err="1" smtClean="0"/>
              <a:t>Glu</a:t>
            </a:r>
            <a:r>
              <a:rPr lang="en-US" sz="2400" dirty="0" smtClean="0"/>
              <a:t> (N-terminal </a:t>
            </a:r>
            <a:r>
              <a:rPr lang="en-US" sz="2400" dirty="0" err="1" smtClean="0"/>
              <a:t>Glu</a:t>
            </a:r>
            <a:r>
              <a:rPr lang="en-US" sz="2400" dirty="0" smtClean="0"/>
              <a:t> – 17 Da): spontaneously </a:t>
            </a:r>
          </a:p>
          <a:p>
            <a:pPr lvl="1"/>
            <a:r>
              <a:rPr lang="en-US" sz="2400" dirty="0" err="1" smtClean="0"/>
              <a:t>Deamidation</a:t>
            </a:r>
            <a:r>
              <a:rPr lang="en-US" sz="2400" dirty="0" smtClean="0"/>
              <a:t> ([</a:t>
            </a:r>
            <a:r>
              <a:rPr lang="en-US" sz="2400" dirty="0" err="1" smtClean="0"/>
              <a:t>Asn</a:t>
            </a:r>
            <a:r>
              <a:rPr lang="en-US" sz="2400" dirty="0" smtClean="0"/>
              <a:t> – </a:t>
            </a:r>
            <a:r>
              <a:rPr lang="en-US" sz="2400" dirty="0" err="1" smtClean="0"/>
              <a:t>Gly</a:t>
            </a:r>
            <a:r>
              <a:rPr lang="en-US" sz="2400" dirty="0" smtClean="0"/>
              <a:t>] – 1 Da): spontaneously</a:t>
            </a:r>
          </a:p>
          <a:p>
            <a:pPr lvl="1"/>
            <a:r>
              <a:rPr lang="en-US" sz="2400" dirty="0" smtClean="0"/>
              <a:t>Sodium adducts (Asp, </a:t>
            </a:r>
            <a:r>
              <a:rPr lang="en-US" sz="2400" dirty="0" err="1" smtClean="0"/>
              <a:t>Glu</a:t>
            </a:r>
            <a:r>
              <a:rPr lang="en-US" sz="2400" dirty="0" smtClean="0"/>
              <a:t> + 22 Da) from salt</a:t>
            </a:r>
          </a:p>
          <a:p>
            <a:pPr lvl="1"/>
            <a:r>
              <a:rPr lang="en-US" sz="2400" dirty="0" err="1" smtClean="0"/>
              <a:t>Carbamylation</a:t>
            </a:r>
            <a:r>
              <a:rPr lang="en-US" sz="2400" dirty="0" smtClean="0"/>
              <a:t> (N-terminus and Lys + 43 Da): from metabolites of urea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Note</a:t>
            </a:r>
            <a:r>
              <a:rPr lang="en-US" sz="2800" dirty="0">
                <a:solidFill>
                  <a:schemeClr val="tx1"/>
                </a:solidFill>
              </a:rPr>
              <a:t>: the modification masses here are nominal masses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54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2667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Function and relevance of glycosylation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Glycan structure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Glycan enrichment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MS methods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Glycan identification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Unit </a:t>
            </a:r>
            <a:r>
              <a:rPr lang="en-US" dirty="0" smtClean="0"/>
              <a:t>10D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Glycoproteomics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42929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9314"/>
            <a:ext cx="5605514" cy="47948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Glycoproteomics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i="1" dirty="0" err="1" smtClean="0">
                <a:solidFill>
                  <a:srgbClr val="D06B20"/>
                </a:solidFill>
              </a:rPr>
              <a:t>glyco</a:t>
            </a:r>
            <a:r>
              <a:rPr lang="en-US" sz="2600" b="1" i="1" dirty="0">
                <a:solidFill>
                  <a:srgbClr val="D06B20"/>
                </a:solidFill>
              </a:rPr>
              <a:t>-</a:t>
            </a:r>
            <a:r>
              <a:rPr lang="en-US" sz="2600" dirty="0"/>
              <a:t> or before a vowel </a:t>
            </a:r>
            <a:r>
              <a:rPr lang="en-US" sz="2600" b="1" i="1" dirty="0" err="1"/>
              <a:t>glyc</a:t>
            </a:r>
            <a:r>
              <a:rPr lang="en-US" sz="2600" b="1" i="1" dirty="0"/>
              <a:t>-</a:t>
            </a:r>
          </a:p>
          <a:p>
            <a:pPr marL="0" indent="0">
              <a:buNone/>
            </a:pPr>
            <a:r>
              <a:rPr lang="en-US" sz="2600" dirty="0"/>
              <a:t>combining </a:t>
            </a:r>
            <a:r>
              <a:rPr lang="en-US" sz="2600" dirty="0" smtClean="0"/>
              <a:t>form -- indicating </a:t>
            </a:r>
            <a:r>
              <a:rPr lang="en-US" sz="2600" dirty="0"/>
              <a:t>sugar: </a:t>
            </a:r>
            <a:r>
              <a:rPr lang="en-US" sz="2600" dirty="0" smtClean="0"/>
              <a:t>glycogen. [</a:t>
            </a:r>
            <a:r>
              <a:rPr lang="en-US" sz="2600" dirty="0"/>
              <a:t>from Greek </a:t>
            </a:r>
            <a:r>
              <a:rPr lang="en-US" sz="2600" i="1" dirty="0" err="1"/>
              <a:t>glukus</a:t>
            </a:r>
            <a:r>
              <a:rPr lang="en-US" sz="2600" dirty="0"/>
              <a:t> sweet</a:t>
            </a:r>
            <a:r>
              <a:rPr lang="en-US" sz="2600" dirty="0" smtClean="0"/>
              <a:t>]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D06B20"/>
                </a:solidFill>
              </a:rPr>
              <a:t>Glycoproteomics</a:t>
            </a:r>
            <a:r>
              <a:rPr lang="en-US" sz="2600" dirty="0" smtClean="0">
                <a:solidFill>
                  <a:srgbClr val="D06B20"/>
                </a:solidFill>
              </a:rPr>
              <a:t> </a:t>
            </a:r>
            <a:r>
              <a:rPr lang="en-US" sz="2600" dirty="0" smtClean="0"/>
              <a:t>thus analyzes the totality of </a:t>
            </a:r>
            <a:r>
              <a:rPr lang="en-US" sz="2600" b="1" dirty="0" smtClean="0">
                <a:solidFill>
                  <a:srgbClr val="D06B20"/>
                </a:solidFill>
              </a:rPr>
              <a:t>glycoproteins</a:t>
            </a:r>
            <a:r>
              <a:rPr lang="en-US" sz="2600" dirty="0" smtClean="0">
                <a:solidFill>
                  <a:srgbClr val="D06B20"/>
                </a:solidFill>
              </a:rPr>
              <a:t> </a:t>
            </a:r>
            <a:r>
              <a:rPr lang="en-US" sz="2600" dirty="0" smtClean="0"/>
              <a:t>(i.e., molecules consisting of a protein part and a sugar part [</a:t>
            </a:r>
            <a:r>
              <a:rPr lang="en-US" sz="2600" b="1" dirty="0" smtClean="0">
                <a:solidFill>
                  <a:srgbClr val="D06B20"/>
                </a:solidFill>
              </a:rPr>
              <a:t>glycan</a:t>
            </a:r>
            <a:r>
              <a:rPr lang="en-US" sz="2600" dirty="0" smtClean="0"/>
              <a:t>]).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6878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/>
              <a:t>http://graphics8.nytimes.com/images/2012/11/18/magazine/18WMT-t_CA0/mag-18WMT-t_CA0-superJumbo.jpg</a:t>
            </a:r>
          </a:p>
        </p:txBody>
      </p:sp>
    </p:spTree>
    <p:extLst>
      <p:ext uri="{BB962C8B-B14F-4D97-AF65-F5344CB8AC3E}">
        <p14:creationId xmlns:p14="http://schemas.microsoft.com/office/powerpoint/2010/main" val="19165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Glycoproteomics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Glycosylation is the most complex of all PTMs</a:t>
            </a:r>
          </a:p>
          <a:p>
            <a:r>
              <a:rPr lang="en-US" sz="2600" dirty="0" err="1" smtClean="0"/>
              <a:t>Glycans</a:t>
            </a:r>
            <a:r>
              <a:rPr lang="en-US" sz="2600" dirty="0" smtClean="0"/>
              <a:t> (polysaccharides) represent a huge variety in their composition</a:t>
            </a:r>
          </a:p>
          <a:p>
            <a:r>
              <a:rPr lang="en-US" sz="2600" dirty="0" smtClean="0"/>
              <a:t>Glycosylation of proteins takes mainly place in the endoplasmic  reticulum (ER) and the Golgi</a:t>
            </a:r>
          </a:p>
          <a:p>
            <a:r>
              <a:rPr lang="en-US" sz="2600" dirty="0" smtClean="0"/>
              <a:t>There, enzymes, such as </a:t>
            </a:r>
            <a:r>
              <a:rPr lang="en-US" sz="2600" dirty="0" err="1" smtClean="0"/>
              <a:t>glycosyltransferases</a:t>
            </a:r>
            <a:r>
              <a:rPr lang="en-US" sz="2600" dirty="0" smtClean="0"/>
              <a:t> and </a:t>
            </a:r>
            <a:r>
              <a:rPr lang="en-US" sz="2600" dirty="0" err="1" smtClean="0"/>
              <a:t>glycosidases</a:t>
            </a:r>
            <a:r>
              <a:rPr lang="en-US" sz="2600" dirty="0" smtClean="0"/>
              <a:t> attach the sugar groups to the proteins</a:t>
            </a:r>
          </a:p>
          <a:p>
            <a:r>
              <a:rPr lang="en-US" sz="2600" dirty="0" smtClean="0"/>
              <a:t>These enzymes mainly target S, T and N</a:t>
            </a:r>
          </a:p>
          <a:p>
            <a:r>
              <a:rPr lang="en-US" sz="2600" dirty="0" smtClean="0"/>
              <a:t>It impacts on charge, conformation and protein stability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596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Glycoproteomics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protein glycosylation has been correlated with numerous diseases</a:t>
            </a:r>
          </a:p>
          <a:p>
            <a:pPr lvl="1"/>
            <a:r>
              <a:rPr lang="en-US" dirty="0" smtClean="0"/>
              <a:t>Cancer</a:t>
            </a:r>
          </a:p>
          <a:p>
            <a:pPr lvl="2"/>
            <a:r>
              <a:rPr lang="en-US" dirty="0" smtClean="0"/>
              <a:t>Aberrant glycosylation can serve as biomarker for certain cancers</a:t>
            </a:r>
          </a:p>
          <a:p>
            <a:pPr lvl="1"/>
            <a:r>
              <a:rPr lang="en-US" dirty="0" smtClean="0"/>
              <a:t>Inflammatory diseases </a:t>
            </a:r>
          </a:p>
          <a:p>
            <a:pPr lvl="1"/>
            <a:r>
              <a:rPr lang="en-US" dirty="0" smtClean="0"/>
              <a:t>Neurodegenerative diseases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493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l"/>
            <a:r>
              <a:rPr lang="en-US" sz="1000" b="0" dirty="0" smtClean="0"/>
              <a:t>Kim </a:t>
            </a:r>
            <a:r>
              <a:rPr lang="en-US" sz="1000" b="0" dirty="0"/>
              <a:t>et al</a:t>
            </a:r>
            <a:r>
              <a:rPr lang="en-US" sz="1000" b="0" dirty="0" smtClean="0"/>
              <a:t>.. </a:t>
            </a:r>
            <a:r>
              <a:rPr lang="en-US" sz="1000" b="0" dirty="0"/>
              <a:t>Protein </a:t>
            </a:r>
            <a:r>
              <a:rPr lang="en-US" sz="1000" b="0" dirty="0" err="1"/>
              <a:t>Pept</a:t>
            </a:r>
            <a:r>
              <a:rPr lang="en-US" sz="1000" b="0" dirty="0"/>
              <a:t> </a:t>
            </a:r>
            <a:r>
              <a:rPr lang="en-US" sz="1000" b="0" dirty="0" err="1"/>
              <a:t>Lett</a:t>
            </a:r>
            <a:r>
              <a:rPr lang="en-US" sz="1000" b="0" dirty="0"/>
              <a:t>. 2009;16(5):499-507. PMID: </a:t>
            </a:r>
            <a:r>
              <a:rPr lang="en-US" sz="1000" b="0" dirty="0" smtClean="0"/>
              <a:t>19442229</a:t>
            </a:r>
          </a:p>
          <a:p>
            <a:pPr marL="0" lvl="2" algn="l"/>
            <a:r>
              <a:rPr lang="en-US" sz="1000" b="0" dirty="0" smtClean="0"/>
              <a:t>Brooks</a:t>
            </a:r>
            <a:r>
              <a:rPr lang="en-US" sz="1000" b="0" dirty="0"/>
              <a:t>. </a:t>
            </a:r>
            <a:r>
              <a:rPr lang="en-US" sz="1000" b="0" dirty="0" smtClean="0"/>
              <a:t>s</a:t>
            </a:r>
            <a:r>
              <a:rPr lang="en-US" sz="1000" b="0" dirty="0"/>
              <a:t>. </a:t>
            </a:r>
            <a:r>
              <a:rPr lang="nl-NL" sz="1000" b="0" dirty="0"/>
              <a:t>Mol </a:t>
            </a:r>
            <a:r>
              <a:rPr lang="nl-NL" sz="1000" b="0" dirty="0" err="1"/>
              <a:t>Biotechnol</a:t>
            </a:r>
            <a:r>
              <a:rPr lang="nl-NL" sz="1000" b="0" dirty="0"/>
              <a:t>. 2009 Sep;43(1):76-88. </a:t>
            </a:r>
            <a:r>
              <a:rPr lang="nl-NL" sz="1000" b="0" dirty="0" err="1"/>
              <a:t>Epub</a:t>
            </a:r>
            <a:r>
              <a:rPr lang="nl-NL" sz="1000" b="0" dirty="0"/>
              <a:t> 2009 Jun 9. </a:t>
            </a:r>
            <a:r>
              <a:rPr lang="en-US" sz="1000" b="0" dirty="0"/>
              <a:t>PMID: </a:t>
            </a:r>
            <a:r>
              <a:rPr lang="en-US" sz="1000" b="0" dirty="0" smtClean="0"/>
              <a:t>19507069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41103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 – Hexoses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0" y="6610350"/>
            <a:ext cx="4572000" cy="21113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http://</a:t>
            </a:r>
            <a:r>
              <a:rPr lang="en-US" sz="1000" dirty="0" err="1"/>
              <a:t>tonga.usp.edu</a:t>
            </a:r>
            <a:r>
              <a:rPr lang="en-US" sz="1000" dirty="0"/>
              <a:t>/</a:t>
            </a:r>
            <a:r>
              <a:rPr lang="en-US" sz="1000" dirty="0" err="1"/>
              <a:t>gmoyna</a:t>
            </a:r>
            <a:r>
              <a:rPr lang="en-US" sz="1000" dirty="0"/>
              <a:t>/biochem341/</a:t>
            </a:r>
            <a:r>
              <a:rPr lang="en-US" sz="1000" dirty="0" err="1"/>
              <a:t>hexoses.gif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7403" r="-27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3074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 of Glycoproteins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contrast to other </a:t>
            </a:r>
            <a:r>
              <a:rPr lang="en-US" sz="2400" dirty="0" err="1" smtClean="0"/>
              <a:t>biomacromolecules</a:t>
            </a:r>
            <a:r>
              <a:rPr lang="en-US" sz="2400" dirty="0" smtClean="0"/>
              <a:t> (proteins, NAs), sugars can form </a:t>
            </a:r>
            <a:r>
              <a:rPr lang="en-US" sz="2400" b="1" dirty="0" smtClean="0">
                <a:solidFill>
                  <a:srgbClr val="D06B20"/>
                </a:solidFill>
              </a:rPr>
              <a:t>branched structures</a:t>
            </a:r>
          </a:p>
          <a:p>
            <a:r>
              <a:rPr lang="en-US" sz="2400" dirty="0" smtClean="0">
                <a:solidFill>
                  <a:srgbClr val="D06B20"/>
                </a:solidFill>
              </a:rPr>
              <a:t>This</a:t>
            </a:r>
            <a:endParaRPr lang="en-US" sz="2400" dirty="0">
              <a:solidFill>
                <a:srgbClr val="D06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0" y="6622451"/>
            <a:ext cx="5766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/>
              <a:t>http://</a:t>
            </a:r>
            <a:r>
              <a:rPr lang="en-US" sz="1000" b="0" dirty="0" err="1"/>
              <a:t>www.genomebc.ca</a:t>
            </a:r>
            <a:r>
              <a:rPr lang="en-US" sz="1000" b="0" dirty="0"/>
              <a:t>/files/9612/7446/9353/6.6.1.3%20branched%20sugar%20image.png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4800600" cy="38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5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Glycan Monomers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990600"/>
            <a:ext cx="8759952" cy="5410200"/>
          </a:xfrm>
        </p:spPr>
        <p:txBody>
          <a:bodyPr/>
          <a:lstStyle/>
          <a:p>
            <a:r>
              <a:rPr lang="en-US" dirty="0" smtClean="0"/>
              <a:t>Human </a:t>
            </a:r>
            <a:r>
              <a:rPr lang="en-US" dirty="0" err="1" smtClean="0"/>
              <a:t>glycans</a:t>
            </a:r>
            <a:r>
              <a:rPr lang="en-US" dirty="0" smtClean="0"/>
              <a:t> are </a:t>
            </a:r>
            <a:r>
              <a:rPr lang="en-US" dirty="0"/>
              <a:t>composed of eight different </a:t>
            </a:r>
            <a:r>
              <a:rPr lang="en-US" dirty="0" err="1"/>
              <a:t>monosaccharides</a:t>
            </a:r>
            <a:r>
              <a:rPr lang="en-US" dirty="0"/>
              <a:t>:</a:t>
            </a:r>
          </a:p>
          <a:p>
            <a:pPr marL="800100" lvl="3" indent="-342900"/>
            <a:r>
              <a:rPr lang="en-US" sz="2800" dirty="0"/>
              <a:t>Mannose (Man)</a:t>
            </a:r>
          </a:p>
          <a:p>
            <a:pPr marL="800100" lvl="3" indent="-342900"/>
            <a:r>
              <a:rPr lang="en-US" sz="2800" dirty="0"/>
              <a:t>Glucose (</a:t>
            </a:r>
            <a:r>
              <a:rPr lang="en-US" sz="2800" dirty="0" err="1"/>
              <a:t>Glc</a:t>
            </a:r>
            <a:r>
              <a:rPr lang="en-US" sz="2800" dirty="0"/>
              <a:t>)</a:t>
            </a:r>
          </a:p>
          <a:p>
            <a:pPr marL="800100" lvl="3" indent="-342900"/>
            <a:r>
              <a:rPr lang="en-US" sz="2800" dirty="0" err="1"/>
              <a:t>Galactose</a:t>
            </a:r>
            <a:r>
              <a:rPr lang="en-US" sz="2800" dirty="0"/>
              <a:t> (Gal)</a:t>
            </a:r>
          </a:p>
          <a:p>
            <a:pPr marL="800100" lvl="3" indent="-342900"/>
            <a:r>
              <a:rPr lang="en-US" sz="2800" dirty="0" err="1"/>
              <a:t>Fucose</a:t>
            </a:r>
            <a:r>
              <a:rPr lang="en-US" sz="2800" dirty="0"/>
              <a:t> (</a:t>
            </a:r>
            <a:r>
              <a:rPr lang="en-US" sz="2800" dirty="0" err="1"/>
              <a:t>Fuc</a:t>
            </a:r>
            <a:r>
              <a:rPr lang="en-US" sz="2800" dirty="0"/>
              <a:t>)</a:t>
            </a:r>
          </a:p>
          <a:p>
            <a:pPr marL="800100" lvl="3" indent="-342900"/>
            <a:r>
              <a:rPr lang="en-US" sz="2800" dirty="0"/>
              <a:t>N-</a:t>
            </a:r>
            <a:r>
              <a:rPr lang="en-US" sz="2800" dirty="0" err="1"/>
              <a:t>acetylgalactosamine</a:t>
            </a:r>
            <a:r>
              <a:rPr lang="en-US" sz="2800" dirty="0"/>
              <a:t>(</a:t>
            </a:r>
            <a:r>
              <a:rPr lang="en-US" sz="2800" dirty="0" err="1"/>
              <a:t>GalNAc</a:t>
            </a:r>
            <a:r>
              <a:rPr lang="en-US" sz="2800" dirty="0"/>
              <a:t>)</a:t>
            </a:r>
          </a:p>
          <a:p>
            <a:pPr marL="800100" lvl="3" indent="-342900"/>
            <a:r>
              <a:rPr lang="en-US" sz="2800" dirty="0"/>
              <a:t>N-</a:t>
            </a:r>
            <a:r>
              <a:rPr lang="en-US" sz="2800" dirty="0" err="1"/>
              <a:t>Acetylglucosamine</a:t>
            </a:r>
            <a:r>
              <a:rPr lang="en-US" sz="2800" dirty="0"/>
              <a:t> (</a:t>
            </a:r>
            <a:r>
              <a:rPr lang="en-US" sz="2800" dirty="0" err="1"/>
              <a:t>GlcNAc</a:t>
            </a:r>
            <a:r>
              <a:rPr lang="en-US" sz="2800" dirty="0"/>
              <a:t>)</a:t>
            </a:r>
          </a:p>
          <a:p>
            <a:pPr marL="800100" lvl="3" indent="-342900"/>
            <a:r>
              <a:rPr lang="en-US" sz="2800" dirty="0"/>
              <a:t>N-</a:t>
            </a:r>
            <a:r>
              <a:rPr lang="en-US" sz="2800" dirty="0" err="1"/>
              <a:t>Acetylneuraminic</a:t>
            </a:r>
            <a:r>
              <a:rPr lang="en-US" sz="2800" dirty="0"/>
              <a:t> acid (</a:t>
            </a:r>
            <a:r>
              <a:rPr lang="en-US" sz="2800" dirty="0" err="1"/>
              <a:t>NeuNAc</a:t>
            </a:r>
            <a:r>
              <a:rPr lang="en-US" sz="2800" dirty="0"/>
              <a:t>)</a:t>
            </a:r>
          </a:p>
          <a:p>
            <a:pPr marL="800100" lvl="3" indent="-342900"/>
            <a:r>
              <a:rPr lang="en-US" sz="2800" dirty="0"/>
              <a:t>Xylose (</a:t>
            </a:r>
            <a:r>
              <a:rPr lang="en-US" sz="2800" dirty="0" err="1"/>
              <a:t>Xyl</a:t>
            </a:r>
            <a:r>
              <a:rPr lang="en-US" sz="2800" dirty="0"/>
              <a:t>)</a:t>
            </a:r>
            <a:endParaRPr lang="en-US" sz="36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156665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Glycoproteome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the complete glycoprotein picture one needs: the peptide sequence, glycosylation site and the glycan structure</a:t>
            </a:r>
          </a:p>
          <a:p>
            <a:r>
              <a:rPr lang="en-US" sz="2800" dirty="0" smtClean="0"/>
              <a:t>Glycosylation does not conform to a single structure and there is no underlying template</a:t>
            </a:r>
            <a:endParaRPr lang="en-US" sz="2800" dirty="0"/>
          </a:p>
          <a:p>
            <a:r>
              <a:rPr lang="en-US" sz="2800" dirty="0"/>
              <a:t>These sugars can be linked in linear or branching chains of various sequences and lengths</a:t>
            </a:r>
          </a:p>
          <a:p>
            <a:r>
              <a:rPr lang="en-US" sz="2800" dirty="0" err="1"/>
              <a:t>Glc</a:t>
            </a:r>
            <a:r>
              <a:rPr lang="en-US" sz="2800" dirty="0"/>
              <a:t>, Gal and Man have identical masses and charges</a:t>
            </a:r>
          </a:p>
          <a:p>
            <a:r>
              <a:rPr lang="en-US" sz="2800" dirty="0"/>
              <a:t>These are different stereoisomers and their permutations in complex </a:t>
            </a:r>
            <a:r>
              <a:rPr lang="en-US" sz="2800" dirty="0" err="1"/>
              <a:t>glycans</a:t>
            </a:r>
            <a:r>
              <a:rPr lang="en-US" sz="2800" dirty="0"/>
              <a:t> can result in a broad range of different </a:t>
            </a:r>
            <a:r>
              <a:rPr lang="en-US" sz="2800" dirty="0" err="1" smtClean="0"/>
              <a:t>glycoforms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449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Protein-linked </a:t>
            </a:r>
            <a:r>
              <a:rPr lang="en-US" smtClean="0"/>
              <a:t>Glycans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N-linked </a:t>
            </a:r>
            <a:r>
              <a:rPr lang="en-US" sz="2800" dirty="0" err="1" smtClean="0"/>
              <a:t>glycans</a:t>
            </a:r>
            <a:r>
              <a:rPr lang="en-US" sz="2800" dirty="0" smtClean="0"/>
              <a:t>, with the glycan attached to the amide group of N via a </a:t>
            </a:r>
            <a:r>
              <a:rPr lang="en-US" sz="2800" dirty="0" err="1" smtClean="0"/>
              <a:t>GlcNAc</a:t>
            </a:r>
            <a:r>
              <a:rPr lang="en-US" sz="2800" dirty="0" smtClean="0"/>
              <a:t> in a consensus sequence N-X-S/T (X any amino acid except P)</a:t>
            </a:r>
          </a:p>
          <a:p>
            <a:r>
              <a:rPr lang="en-US" sz="2800" dirty="0" smtClean="0"/>
              <a:t>O-linked </a:t>
            </a:r>
            <a:r>
              <a:rPr lang="en-US" sz="2800" dirty="0" err="1" smtClean="0"/>
              <a:t>glycans</a:t>
            </a:r>
            <a:r>
              <a:rPr lang="en-US" sz="2800" dirty="0" smtClean="0"/>
              <a:t>, with glycan attached to S or T</a:t>
            </a:r>
          </a:p>
          <a:p>
            <a:r>
              <a:rPr lang="en-US" sz="2800" dirty="0" smtClean="0"/>
              <a:t>C-</a:t>
            </a:r>
            <a:r>
              <a:rPr lang="en-US" sz="2800" dirty="0" err="1" smtClean="0"/>
              <a:t>glycans</a:t>
            </a:r>
            <a:r>
              <a:rPr lang="en-US" sz="2800" dirty="0" smtClean="0"/>
              <a:t>, with the glycan (Man) attached to W with a C-C bond in a consensus sequences W-X-X-W or W-S-X-C</a:t>
            </a:r>
          </a:p>
          <a:p>
            <a:r>
              <a:rPr lang="en-US" sz="2800" dirty="0" err="1" smtClean="0"/>
              <a:t>Glycosylphosphatidylinositol</a:t>
            </a:r>
            <a:r>
              <a:rPr lang="en-US" sz="2800" dirty="0" smtClean="0"/>
              <a:t> anchors, with the glycan attached to the protein C-terminus by a </a:t>
            </a:r>
            <a:r>
              <a:rPr lang="en-US" sz="2800" dirty="0" err="1" smtClean="0"/>
              <a:t>phosphoethanolamine</a:t>
            </a:r>
            <a:r>
              <a:rPr lang="en-US" sz="2800" dirty="0" smtClean="0"/>
              <a:t> bridge with Man (this occurs only on membrane associated proteins)</a:t>
            </a:r>
          </a:p>
          <a:p>
            <a:r>
              <a:rPr lang="en-US" sz="2800" b="1" dirty="0" smtClean="0">
                <a:solidFill>
                  <a:srgbClr val="D06B20"/>
                </a:solidFill>
              </a:rPr>
              <a:t>The two most common forms are O- and N- linked glycosylation</a:t>
            </a:r>
            <a:endParaRPr lang="en-US" sz="2800" b="1" dirty="0">
              <a:solidFill>
                <a:srgbClr val="D06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14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84" y="762000"/>
            <a:ext cx="7071316" cy="60248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Protein-linked </a:t>
            </a:r>
            <a:r>
              <a:rPr lang="en-US" dirty="0" err="1" smtClean="0"/>
              <a:t>Glycans</a:t>
            </a:r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idx="1"/>
          </p:nvPr>
        </p:nvSpPr>
        <p:spPr>
          <a:xfrm>
            <a:off x="0" y="6629400"/>
            <a:ext cx="6781800" cy="2286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http://</a:t>
            </a:r>
            <a:r>
              <a:rPr lang="en-US" sz="1000" dirty="0" err="1"/>
              <a:t>www.nature.com</a:t>
            </a:r>
            <a:r>
              <a:rPr lang="en-US" sz="1000" dirty="0"/>
              <a:t>/</a:t>
            </a:r>
            <a:r>
              <a:rPr lang="en-US" sz="1000" dirty="0" err="1"/>
              <a:t>nrgastro</a:t>
            </a:r>
            <a:r>
              <a:rPr lang="en-US" sz="1000" dirty="0"/>
              <a:t>/journal/v11/n10/images/nrgastro.2014.78-f1.jpg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6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</a:t>
            </a:r>
            <a:r>
              <a:rPr lang="en-US" dirty="0" smtClean="0"/>
              <a:t> PTMs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Phosphorylation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Ser</a:t>
            </a:r>
            <a:r>
              <a:rPr lang="en-US" sz="2800" dirty="0"/>
              <a:t>, </a:t>
            </a:r>
            <a:r>
              <a:rPr lang="en-US" sz="2800" dirty="0" err="1"/>
              <a:t>Thr</a:t>
            </a:r>
            <a:r>
              <a:rPr lang="en-US" sz="2800" dirty="0"/>
              <a:t>, </a:t>
            </a:r>
            <a:r>
              <a:rPr lang="en-US" sz="2800" dirty="0" smtClean="0"/>
              <a:t>Tyr; </a:t>
            </a:r>
            <a:r>
              <a:rPr lang="en-US" sz="2800" dirty="0"/>
              <a:t>+</a:t>
            </a:r>
            <a:r>
              <a:rPr lang="en-US" sz="2800" dirty="0" smtClean="0"/>
              <a:t>80 Da)</a:t>
            </a:r>
          </a:p>
          <a:p>
            <a:pPr lvl="1"/>
            <a:r>
              <a:rPr lang="en-US" sz="2400" dirty="0" smtClean="0"/>
              <a:t>Phosphorylation is one of the most important PTMs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key event in signaling</a:t>
            </a:r>
          </a:p>
          <a:p>
            <a:pPr lvl="1"/>
            <a:r>
              <a:rPr lang="en-US" sz="2400" dirty="0" smtClean="0"/>
              <a:t>Catalyzed by kinases/phosphatases</a:t>
            </a:r>
            <a:endParaRPr lang="en-US" sz="2400" dirty="0"/>
          </a:p>
          <a:p>
            <a:r>
              <a:rPr lang="en-US" sz="2800" b="1" dirty="0" smtClean="0">
                <a:solidFill>
                  <a:srgbClr val="D06B20"/>
                </a:solidFill>
              </a:rPr>
              <a:t>Acetylation</a:t>
            </a:r>
            <a:r>
              <a:rPr lang="en-US" sz="2800" dirty="0" smtClean="0">
                <a:solidFill>
                  <a:srgbClr val="D06B20"/>
                </a:solidFill>
              </a:rPr>
              <a:t> </a:t>
            </a:r>
            <a:r>
              <a:rPr lang="en-US" sz="2800" dirty="0" smtClean="0"/>
              <a:t>(N-termini </a:t>
            </a:r>
            <a:r>
              <a:rPr lang="en-US" sz="2800" dirty="0"/>
              <a:t>and Lys +</a:t>
            </a:r>
            <a:r>
              <a:rPr lang="en-US" sz="2800" dirty="0" smtClean="0"/>
              <a:t>42 Da)</a:t>
            </a:r>
          </a:p>
          <a:p>
            <a:pPr lvl="1"/>
            <a:r>
              <a:rPr lang="en-US" sz="2400" dirty="0" smtClean="0"/>
              <a:t>often </a:t>
            </a:r>
            <a:r>
              <a:rPr lang="en-US" sz="2400" dirty="0"/>
              <a:t>combined with removal of protein initial Met</a:t>
            </a:r>
          </a:p>
          <a:p>
            <a:r>
              <a:rPr lang="fr-FR" sz="2800" b="1" dirty="0" err="1" smtClean="0">
                <a:solidFill>
                  <a:srgbClr val="D06B20"/>
                </a:solidFill>
              </a:rPr>
              <a:t>Hydroxyprolination</a:t>
            </a:r>
            <a:r>
              <a:rPr lang="fr-FR" sz="2800" dirty="0" smtClean="0"/>
              <a:t> (Pro; </a:t>
            </a:r>
            <a:r>
              <a:rPr lang="fr-FR" sz="2800" dirty="0"/>
              <a:t>+</a:t>
            </a:r>
            <a:r>
              <a:rPr lang="fr-FR" sz="2800" dirty="0" smtClean="0"/>
              <a:t>16 Da) </a:t>
            </a:r>
          </a:p>
          <a:p>
            <a:pPr lvl="1"/>
            <a:r>
              <a:rPr lang="fr-FR" sz="2400" dirty="0" err="1" smtClean="0"/>
              <a:t>stabilizes</a:t>
            </a:r>
            <a:r>
              <a:rPr lang="fr-FR" sz="2400" dirty="0" smtClean="0"/>
              <a:t> </a:t>
            </a:r>
            <a:r>
              <a:rPr lang="fr-FR" sz="2400" dirty="0"/>
              <a:t>extra-cellular matrix on </a:t>
            </a:r>
            <a:r>
              <a:rPr lang="fr-FR" sz="2400" dirty="0" err="1"/>
              <a:t>collagens</a:t>
            </a:r>
            <a:endParaRPr lang="fr-FR" sz="2400" dirty="0"/>
          </a:p>
          <a:p>
            <a:r>
              <a:rPr lang="en-US" sz="2800" b="1" dirty="0" err="1" smtClean="0">
                <a:solidFill>
                  <a:srgbClr val="D06B20"/>
                </a:solidFill>
              </a:rPr>
              <a:t>Ubiquitination</a:t>
            </a:r>
            <a:r>
              <a:rPr lang="en-US" sz="2800" dirty="0" smtClean="0">
                <a:solidFill>
                  <a:srgbClr val="D06B20"/>
                </a:solidFill>
              </a:rPr>
              <a:t> </a:t>
            </a:r>
            <a:r>
              <a:rPr lang="en-US" sz="2800" dirty="0" smtClean="0"/>
              <a:t>(Lys; </a:t>
            </a:r>
            <a:r>
              <a:rPr lang="en-US" sz="2800" dirty="0"/>
              <a:t>+</a:t>
            </a:r>
            <a:r>
              <a:rPr lang="en-US" sz="2800" dirty="0" smtClean="0"/>
              <a:t>114 </a:t>
            </a:r>
            <a:r>
              <a:rPr lang="en-US" sz="2800" dirty="0"/>
              <a:t>D</a:t>
            </a:r>
            <a:r>
              <a:rPr lang="en-US" sz="2800" dirty="0" smtClean="0"/>
              <a:t>a) </a:t>
            </a:r>
          </a:p>
          <a:p>
            <a:pPr lvl="1"/>
            <a:r>
              <a:rPr lang="en-US" sz="2400" dirty="0" smtClean="0"/>
              <a:t>marks </a:t>
            </a:r>
            <a:r>
              <a:rPr lang="en-US" sz="2400" dirty="0"/>
              <a:t>proteins for </a:t>
            </a:r>
            <a:r>
              <a:rPr lang="en-US" sz="2400" dirty="0" smtClean="0"/>
              <a:t>degradation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560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of </a:t>
            </a:r>
            <a:r>
              <a:rPr lang="en-US" dirty="0" err="1" smtClean="0"/>
              <a:t>Glycopeptides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5178552" cy="5410200"/>
          </a:xfrm>
        </p:spPr>
        <p:txBody>
          <a:bodyPr/>
          <a:lstStyle/>
          <a:p>
            <a:r>
              <a:rPr lang="en-US" sz="2600" dirty="0" smtClean="0"/>
              <a:t>Due to low abundance glycoproteins/</a:t>
            </a:r>
            <a:r>
              <a:rPr lang="en-US" sz="2600" dirty="0" err="1" smtClean="0"/>
              <a:t>glycopeptides</a:t>
            </a:r>
            <a:r>
              <a:rPr lang="en-US" sz="2600" dirty="0" smtClean="0"/>
              <a:t> usually need to be enriched</a:t>
            </a:r>
          </a:p>
          <a:p>
            <a:r>
              <a:rPr lang="en-US" sz="2600" b="1" dirty="0" err="1" smtClean="0">
                <a:solidFill>
                  <a:srgbClr val="D06B20"/>
                </a:solidFill>
              </a:rPr>
              <a:t>Lectin</a:t>
            </a:r>
            <a:r>
              <a:rPr lang="en-US" sz="2600" b="1" dirty="0">
                <a:solidFill>
                  <a:srgbClr val="D06B20"/>
                </a:solidFill>
              </a:rPr>
              <a:t>-based enrichment of glycoproteins</a:t>
            </a:r>
          </a:p>
          <a:p>
            <a:pPr marL="971550" lvl="1" indent="-514350">
              <a:lnSpc>
                <a:spcPct val="90000"/>
              </a:lnSpc>
              <a:buFont typeface="Arial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Lectins</a:t>
            </a:r>
            <a:r>
              <a:rPr lang="en-US" sz="2600" dirty="0">
                <a:solidFill>
                  <a:schemeClr val="tx1"/>
                </a:solidFill>
              </a:rPr>
              <a:t> are sugar-binding proteins</a:t>
            </a:r>
          </a:p>
          <a:p>
            <a:pPr marL="971550" lvl="1" indent="-514350">
              <a:lnSpc>
                <a:spcPct val="90000"/>
              </a:lnSpc>
              <a:buFont typeface="Arial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Lectins</a:t>
            </a:r>
            <a:r>
              <a:rPr lang="en-US" sz="2600" dirty="0">
                <a:solidFill>
                  <a:schemeClr val="tx1"/>
                </a:solidFill>
              </a:rPr>
              <a:t> play a role in many cellular processes, for example in virus attachment to host cells, where the </a:t>
            </a:r>
            <a:r>
              <a:rPr lang="en-US" sz="2600" dirty="0" err="1">
                <a:solidFill>
                  <a:schemeClr val="tx1"/>
                </a:solidFill>
              </a:rPr>
              <a:t>lectin’s</a:t>
            </a:r>
            <a:r>
              <a:rPr lang="en-US" sz="2600" dirty="0">
                <a:solidFill>
                  <a:schemeClr val="tx1"/>
                </a:solidFill>
              </a:rPr>
              <a:t> affinity to glycosylated membrane proteins is used by the virus</a:t>
            </a:r>
          </a:p>
          <a:p>
            <a:endParaRPr lang="en-US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899639" cy="59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platzhalter 4"/>
          <p:cNvSpPr txBox="1">
            <a:spLocks/>
          </p:cNvSpPr>
          <p:nvPr/>
        </p:nvSpPr>
        <p:spPr bwMode="auto">
          <a:xfrm>
            <a:off x="0" y="6647688"/>
            <a:ext cx="4953000" cy="2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/>
              <a:t>www.galab.de/technologies/img/trennung.gif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827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of Glycoproteins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44083"/>
              </p:ext>
            </p:extLst>
          </p:nvPr>
        </p:nvGraphicFramePr>
        <p:xfrm>
          <a:off x="155575" y="990600"/>
          <a:ext cx="88360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013"/>
                <a:gridCol w="4418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Lectins</a:t>
                      </a:r>
                      <a:r>
                        <a:rPr lang="en-US" sz="2400" dirty="0" smtClean="0"/>
                        <a:t> for the enrichment of N-</a:t>
                      </a:r>
                      <a:r>
                        <a:rPr lang="en-US" sz="2400" dirty="0" err="1" smtClean="0"/>
                        <a:t>glycans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Lectins</a:t>
                      </a:r>
                      <a:r>
                        <a:rPr lang="en-US" sz="2400" dirty="0" smtClean="0"/>
                        <a:t> for the enrichment of O-</a:t>
                      </a:r>
                      <a:r>
                        <a:rPr lang="en-US" sz="2400" dirty="0" err="1" smtClean="0"/>
                        <a:t>glycans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Concanavaline</a:t>
                      </a:r>
                      <a:r>
                        <a:rPr lang="en-US" dirty="0" smtClean="0"/>
                        <a:t> A (</a:t>
                      </a:r>
                      <a:r>
                        <a:rPr lang="en-US" dirty="0" err="1" smtClean="0"/>
                        <a:t>ConA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Helix </a:t>
                      </a:r>
                      <a:r>
                        <a:rPr lang="en-US" i="1" dirty="0" err="1" smtClean="0"/>
                        <a:t>pomatia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agglutinin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Lens </a:t>
                      </a:r>
                      <a:r>
                        <a:rPr lang="en-US" i="1" dirty="0" err="1" smtClean="0"/>
                        <a:t>culinaris</a:t>
                      </a:r>
                      <a:r>
                        <a:rPr lang="en-US" dirty="0" smtClean="0"/>
                        <a:t> agglutinin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AIL (</a:t>
                      </a:r>
                      <a:r>
                        <a:rPr lang="en-US" i="1" dirty="0" err="1" smtClean="0"/>
                        <a:t>Artocarpus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integrifolia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lectin</a:t>
                      </a:r>
                      <a:r>
                        <a:rPr lang="en-US" dirty="0" smtClean="0"/>
                        <a:t>)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Aleuria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aurantia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lectin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Peanut</a:t>
                      </a:r>
                      <a:r>
                        <a:rPr lang="en-US" baseline="0" dirty="0" smtClean="0"/>
                        <a:t> agglutinin</a:t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97" y="3919868"/>
            <a:ext cx="340800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6581001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dirty="0"/>
              <a:t>http://</a:t>
            </a:r>
            <a:r>
              <a:rPr lang="en-US" sz="1200" b="0" dirty="0" smtClean="0"/>
              <a:t>en.wikipedia.org/wiki/Concanavalin_A. 02/01/012 2 PM CET</a:t>
            </a:r>
            <a:endParaRPr lang="en-US" sz="1200" b="0" dirty="0"/>
          </a:p>
        </p:txBody>
      </p:sp>
      <p:sp>
        <p:nvSpPr>
          <p:cNvPr id="8" name="Rechteck 7"/>
          <p:cNvSpPr/>
          <p:nvPr/>
        </p:nvSpPr>
        <p:spPr>
          <a:xfrm>
            <a:off x="4114800" y="6103975"/>
            <a:ext cx="4572000" cy="3730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/>
              <a:t>Structure of </a:t>
            </a:r>
            <a:r>
              <a:rPr lang="en-US" sz="1800" dirty="0" err="1"/>
              <a:t>c</a:t>
            </a:r>
            <a:r>
              <a:rPr lang="en-US" sz="1800" dirty="0" err="1" smtClean="0"/>
              <a:t>oncanavaline</a:t>
            </a:r>
            <a:r>
              <a:rPr lang="en-US" sz="1800" dirty="0" smtClean="0"/>
              <a:t>  A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496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 of Glycoproteins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7" y="1428600"/>
            <a:ext cx="8322564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4"/>
          <p:cNvSpPr txBox="1">
            <a:spLocks/>
          </p:cNvSpPr>
          <p:nvPr/>
        </p:nvSpPr>
        <p:spPr bwMode="auto">
          <a:xfrm>
            <a:off x="8419" y="6647688"/>
            <a:ext cx="6781800" cy="2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err="1"/>
              <a:t>Schiess</a:t>
            </a:r>
            <a:r>
              <a:rPr lang="en-US" sz="1000" b="0" dirty="0" smtClean="0"/>
              <a:t> et al.,. Molecular and Cellular Proteomics  </a:t>
            </a:r>
            <a:r>
              <a:rPr lang="fr-FR" sz="1000" b="0" dirty="0"/>
              <a:t>2009 Apr;8(4):624-38. </a:t>
            </a:r>
            <a:r>
              <a:rPr lang="fr-FR" sz="1000" b="0" dirty="0" err="1"/>
              <a:t>doi</a:t>
            </a:r>
            <a:r>
              <a:rPr lang="fr-FR" sz="1000" b="0" dirty="0"/>
              <a:t>: 10.1074/mcp.M800172-MCP200</a:t>
            </a:r>
            <a:endParaRPr lang="en-US" sz="1000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253404" y="762000"/>
            <a:ext cx="7747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sz="2600" dirty="0" smtClean="0">
                <a:solidFill>
                  <a:srgbClr val="D06B20"/>
                </a:solidFill>
              </a:rPr>
              <a:t>Linker-based enrichment of glycoproteins</a:t>
            </a:r>
            <a:endParaRPr lang="en-US" sz="2600" dirty="0">
              <a:solidFill>
                <a:srgbClr val="D06B2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86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 </a:t>
            </a:r>
            <a:r>
              <a:rPr lang="en-US" dirty="0" err="1" smtClean="0"/>
              <a:t>glycopeptides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hydrophilic nature of </a:t>
            </a:r>
            <a:r>
              <a:rPr lang="en-US" sz="2400" dirty="0" err="1" smtClean="0"/>
              <a:t>glycans</a:t>
            </a:r>
            <a:r>
              <a:rPr lang="en-US" sz="2400" dirty="0" smtClean="0"/>
              <a:t> limits the surface activity and the ionization efficiency</a:t>
            </a:r>
          </a:p>
          <a:p>
            <a:pPr lvl="1"/>
            <a:r>
              <a:rPr lang="en-US" sz="2000" dirty="0"/>
              <a:t>Natural and basic </a:t>
            </a:r>
            <a:r>
              <a:rPr lang="en-US" sz="2000" dirty="0" err="1"/>
              <a:t>glycoconjugates</a:t>
            </a:r>
            <a:r>
              <a:rPr lang="en-US" sz="2000" dirty="0"/>
              <a:t> can be protonated</a:t>
            </a:r>
          </a:p>
          <a:p>
            <a:pPr lvl="1"/>
            <a:r>
              <a:rPr lang="en-US" sz="2000" dirty="0"/>
              <a:t>Acidic </a:t>
            </a:r>
            <a:r>
              <a:rPr lang="en-US" sz="2000" dirty="0" err="1"/>
              <a:t>glycoconjugates</a:t>
            </a:r>
            <a:r>
              <a:rPr lang="en-US" sz="2000" dirty="0"/>
              <a:t> can only be deprotonated (negative ESI mode</a:t>
            </a:r>
            <a:r>
              <a:rPr lang="en-US" sz="2000" dirty="0" smtClean="0"/>
              <a:t>!)</a:t>
            </a:r>
          </a:p>
          <a:p>
            <a:r>
              <a:rPr lang="en-US" sz="2400" dirty="0" smtClean="0"/>
              <a:t>Often, </a:t>
            </a:r>
            <a:r>
              <a:rPr lang="en-US" sz="2400" dirty="0" err="1" smtClean="0"/>
              <a:t>derivatization</a:t>
            </a:r>
            <a:r>
              <a:rPr lang="en-US" sz="2400" dirty="0" smtClean="0"/>
              <a:t> is used to increase hydrophobicity and volatility (and thereby ionization efficiency)</a:t>
            </a:r>
          </a:p>
          <a:p>
            <a:r>
              <a:rPr lang="en-US" sz="2400" dirty="0" smtClean="0"/>
              <a:t>As for unmodified peptides, MS/MS can be performed to sequence the glycan as well as the underlying peptides</a:t>
            </a:r>
          </a:p>
          <a:p>
            <a:r>
              <a:rPr lang="en-US" sz="2400" dirty="0" smtClean="0"/>
              <a:t>MS/MS of </a:t>
            </a:r>
            <a:r>
              <a:rPr lang="en-US" sz="2400" dirty="0" err="1" smtClean="0"/>
              <a:t>glycopeptides</a:t>
            </a:r>
            <a:r>
              <a:rPr lang="en-US" sz="2400" dirty="0" smtClean="0"/>
              <a:t> is more complicated than with unmodified peptides, since the chemical properties of the peptide and glycan are dissimilar</a:t>
            </a:r>
          </a:p>
          <a:p>
            <a:r>
              <a:rPr lang="en-US" sz="2400" dirty="0" smtClean="0"/>
              <a:t>Using CID, the collision energy is highly important to the content of the MS/MS spectrum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18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MS/MS of </a:t>
            </a:r>
            <a:r>
              <a:rPr lang="en-US" dirty="0" err="1" smtClean="0"/>
              <a:t>glycopeptides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low-energy CID, the tandem spectrum is dominated by ions from the sequential loss of sugars and occasionally the precursor ion, but there is no fragmentation of the peptide backbone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0" y="3015000"/>
            <a:ext cx="7675760" cy="33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platzhalter 4"/>
          <p:cNvSpPr txBox="1">
            <a:spLocks/>
          </p:cNvSpPr>
          <p:nvPr/>
        </p:nvSpPr>
        <p:spPr bwMode="auto">
          <a:xfrm>
            <a:off x="0" y="6495288"/>
            <a:ext cx="4572000" cy="2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smtClean="0"/>
              <a:t>Lazar et al., Recent advances in the MS analysis of glycoproteins: Theoretical considerations. Electrophoresis 2011, 32, 2-13</a:t>
            </a: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449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MS/MS of </a:t>
            </a:r>
            <a:r>
              <a:rPr lang="en-US" dirty="0" err="1" smtClean="0"/>
              <a:t>glycopeptides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Increasing the collision energy during CID fragmentation, signals for the sugar residues diminish, but the peptide backbone ions become visible 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370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8" name="Textplatzhalter 4"/>
          <p:cNvSpPr txBox="1">
            <a:spLocks/>
          </p:cNvSpPr>
          <p:nvPr/>
        </p:nvSpPr>
        <p:spPr bwMode="auto">
          <a:xfrm>
            <a:off x="0" y="6495288"/>
            <a:ext cx="4572000" cy="2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smtClean="0"/>
              <a:t>Lazar et al., Recent advances in the MS analysis of glycoproteins: Theoretical considerations. Electrophoresis 2011, 32, 2-13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96400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MS/MS of </a:t>
            </a:r>
            <a:r>
              <a:rPr lang="en-US" dirty="0" err="1" smtClean="0"/>
              <a:t>glycopeptides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988552" cy="5410200"/>
          </a:xfrm>
        </p:spPr>
        <p:txBody>
          <a:bodyPr/>
          <a:lstStyle/>
          <a:p>
            <a:r>
              <a:rPr lang="en-US" sz="2400" dirty="0" smtClean="0"/>
              <a:t>Information in the sugar stereochemistry (which </a:t>
            </a:r>
            <a:r>
              <a:rPr lang="en-US" sz="2400" dirty="0" err="1" smtClean="0"/>
              <a:t>Glc</a:t>
            </a:r>
            <a:r>
              <a:rPr lang="en-US" sz="2400" dirty="0" smtClean="0"/>
              <a:t>, Gal or Man ?), the linkage (1-&gt;4 or 1-&gt;6 ?) or branching pattern cannot be obtained using conventional CID fragmentation</a:t>
            </a:r>
          </a:p>
          <a:p>
            <a:r>
              <a:rPr lang="en-US" sz="2400" dirty="0" smtClean="0"/>
              <a:t>This can be achieved by “cross-ring” fragmentation on MALDI-TOF-TOF instruments. Very high collision energy is needed (orders of </a:t>
            </a:r>
            <a:r>
              <a:rPr lang="en-US" sz="2400" dirty="0" err="1" smtClean="0"/>
              <a:t>KeV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69" y="2982433"/>
            <a:ext cx="390186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6705600" y="3276600"/>
            <a:ext cx="182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</a:rPr>
              <a:t>Nomenclature for tandem mass spectrometric product ions of </a:t>
            </a:r>
            <a:r>
              <a:rPr lang="en-US" sz="1400" b="0" dirty="0" err="1">
                <a:solidFill>
                  <a:schemeClr val="tx1"/>
                </a:solidFill>
              </a:rPr>
              <a:t>glycans</a:t>
            </a:r>
            <a:r>
              <a:rPr lang="en-US" sz="1400" b="0" dirty="0">
                <a:solidFill>
                  <a:schemeClr val="tx1"/>
                </a:solidFill>
              </a:rPr>
              <a:t> and </a:t>
            </a:r>
            <a:r>
              <a:rPr lang="en-US" sz="1400" b="0" dirty="0" err="1">
                <a:solidFill>
                  <a:schemeClr val="tx1"/>
                </a:solidFill>
              </a:rPr>
              <a:t>glycoconjugates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952762"/>
            <a:ext cx="2667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</a:rPr>
              <a:t>D-ion (not part of the original nomenclature) consists of combined C- and Z-type </a:t>
            </a:r>
            <a:r>
              <a:rPr lang="en-US" sz="1400" b="0" dirty="0" smtClean="0">
                <a:solidFill>
                  <a:schemeClr val="tx1"/>
                </a:solidFill>
              </a:rPr>
              <a:t>fragmentation. They differentiate </a:t>
            </a:r>
            <a:r>
              <a:rPr lang="en-US" sz="1400" b="0" i="1" dirty="0">
                <a:solidFill>
                  <a:schemeClr val="tx1"/>
                </a:solidFill>
              </a:rPr>
              <a:t>N</a:t>
            </a:r>
            <a:r>
              <a:rPr lang="en-US" sz="1400" b="0" dirty="0">
                <a:solidFill>
                  <a:schemeClr val="tx1"/>
                </a:solidFill>
              </a:rPr>
              <a:t>-</a:t>
            </a:r>
            <a:r>
              <a:rPr lang="en-US" sz="1400" b="0" dirty="0" err="1">
                <a:solidFill>
                  <a:schemeClr val="tx1"/>
                </a:solidFill>
              </a:rPr>
              <a:t>acetyllactosamine</a:t>
            </a:r>
            <a:r>
              <a:rPr lang="en-US" sz="1400" b="0" dirty="0">
                <a:solidFill>
                  <a:schemeClr val="tx1"/>
                </a:solidFill>
              </a:rPr>
              <a:t> linkages and mannose branching structure</a:t>
            </a:r>
          </a:p>
        </p:txBody>
      </p:sp>
      <p:sp>
        <p:nvSpPr>
          <p:cNvPr id="9" name="Textplatzhalter 4"/>
          <p:cNvSpPr txBox="1">
            <a:spLocks/>
          </p:cNvSpPr>
          <p:nvPr/>
        </p:nvSpPr>
        <p:spPr bwMode="auto">
          <a:xfrm>
            <a:off x="-28815" y="6629401"/>
            <a:ext cx="735773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err="1" smtClean="0"/>
              <a:t>Zaia</a:t>
            </a:r>
            <a:r>
              <a:rPr lang="en-US" sz="1000" b="0" dirty="0"/>
              <a:t>, Mass Spectrometry and the Emerging Field of </a:t>
            </a:r>
            <a:r>
              <a:rPr lang="en-US" sz="1000" b="0" dirty="0" err="1"/>
              <a:t>Glycomics</a:t>
            </a:r>
            <a:r>
              <a:rPr lang="en-US" sz="1000" b="0" dirty="0"/>
              <a:t>. </a:t>
            </a:r>
            <a:r>
              <a:rPr lang="en-US" sz="1000" b="0" dirty="0" err="1" smtClean="0"/>
              <a:t>Chem</a:t>
            </a:r>
            <a:r>
              <a:rPr lang="en-US" sz="1000" b="0" dirty="0" smtClean="0"/>
              <a:t> Biol. </a:t>
            </a:r>
            <a:r>
              <a:rPr lang="en-US" sz="1000" b="0" dirty="0"/>
              <a:t>2008 September 22; 15(9): 881–892.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10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58" y="809500"/>
            <a:ext cx="6835642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N-</a:t>
            </a:r>
            <a:r>
              <a:rPr lang="en-US" dirty="0" err="1" smtClean="0"/>
              <a:t>Glycoproteomics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7" name="Textplatzhalter 4"/>
          <p:cNvSpPr txBox="1">
            <a:spLocks/>
          </p:cNvSpPr>
          <p:nvPr/>
        </p:nvSpPr>
        <p:spPr bwMode="auto">
          <a:xfrm>
            <a:off x="-30154" y="6629400"/>
            <a:ext cx="658335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err="1" smtClean="0"/>
              <a:t>Joenväärä</a:t>
            </a:r>
            <a:r>
              <a:rPr lang="en-US" sz="1000" b="0" dirty="0" smtClean="0"/>
              <a:t> et al., N-</a:t>
            </a:r>
            <a:r>
              <a:rPr lang="en-US" sz="1000" b="0" dirty="0" err="1" smtClean="0"/>
              <a:t>Glycoproteomics</a:t>
            </a:r>
            <a:r>
              <a:rPr lang="en-US" sz="1000" b="0" dirty="0" smtClean="0"/>
              <a:t> – An automated workflow approach. </a:t>
            </a:r>
            <a:r>
              <a:rPr lang="en-US" sz="1000" b="0" dirty="0" err="1" smtClean="0"/>
              <a:t>Glycobiology</a:t>
            </a:r>
            <a:r>
              <a:rPr lang="en-US" sz="1000" b="0" dirty="0" smtClean="0"/>
              <a:t>. </a:t>
            </a:r>
            <a:r>
              <a:rPr lang="en-US" sz="1000" b="0" dirty="0"/>
              <a:t>2008 </a:t>
            </a:r>
            <a:r>
              <a:rPr lang="en-US" sz="1000" b="0" dirty="0" smtClean="0"/>
              <a:t>Vol. 18 no. 4 pp. 339-349. </a:t>
            </a:r>
            <a:endParaRPr lang="en-US" sz="1000" b="0" dirty="0"/>
          </a:p>
        </p:txBody>
      </p:sp>
      <p:sp>
        <p:nvSpPr>
          <p:cNvPr id="6" name="Rechteck 5"/>
          <p:cNvSpPr/>
          <p:nvPr/>
        </p:nvSpPr>
        <p:spPr bwMode="auto">
          <a:xfrm>
            <a:off x="1342900" y="4802575"/>
            <a:ext cx="2521525" cy="3147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235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function </a:t>
            </a:r>
            <a:r>
              <a:rPr lang="en-US" i="1" dirty="0" err="1" smtClean="0"/>
              <a:t>Joenväärä</a:t>
            </a:r>
            <a:r>
              <a:rPr lang="en-US" i="1" dirty="0" smtClean="0"/>
              <a:t> et al.</a:t>
            </a:r>
            <a:endParaRPr lang="en-US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Score </a:t>
            </a:r>
            <a:r>
              <a:rPr lang="en-US" sz="2400" i="1" dirty="0" smtClean="0"/>
              <a:t>S</a:t>
            </a:r>
            <a:r>
              <a:rPr lang="en-US" sz="2400" dirty="0" smtClean="0"/>
              <a:t> for </a:t>
            </a:r>
            <a:r>
              <a:rPr lang="en-US" sz="2400" dirty="0" err="1" smtClean="0"/>
              <a:t>glycopeptide</a:t>
            </a:r>
            <a:r>
              <a:rPr lang="en-US" sz="2400" dirty="0" smtClean="0"/>
              <a:t> </a:t>
            </a:r>
            <a:r>
              <a:rPr lang="en-US" sz="2400" i="1" dirty="0" smtClean="0"/>
              <a:t>G,</a:t>
            </a: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600" i="1" dirty="0" smtClean="0"/>
              <a:t/>
            </a:r>
            <a:br>
              <a:rPr lang="en-US" sz="26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SPC </a:t>
            </a:r>
            <a:r>
              <a:rPr lang="en-US" sz="2400" dirty="0" smtClean="0"/>
              <a:t>is the shared peak count,</a:t>
            </a:r>
            <a:r>
              <a:rPr lang="en-US" sz="2400" i="1" dirty="0" smtClean="0"/>
              <a:t> R </a:t>
            </a:r>
            <a:r>
              <a:rPr lang="en-US" sz="2400" dirty="0" smtClean="0"/>
              <a:t>a random spectrum, </a:t>
            </a:r>
            <a:r>
              <a:rPr lang="en-US" sz="2400" i="1" dirty="0" smtClean="0"/>
              <a:t>s the measured</a:t>
            </a:r>
            <a:r>
              <a:rPr lang="en-US" sz="2400" dirty="0" smtClean="0"/>
              <a:t>  spectrum. </a:t>
            </a:r>
          </a:p>
          <a:p>
            <a:r>
              <a:rPr lang="en-US" sz="2400" dirty="0" smtClean="0"/>
              <a:t>Furthermore, </a:t>
            </a:r>
            <a:r>
              <a:rPr lang="en-US" sz="2400" i="1" dirty="0" smtClean="0"/>
              <a:t>s</a:t>
            </a:r>
            <a:r>
              <a:rPr lang="en-US" sz="2400" dirty="0" smtClean="0"/>
              <a:t> has </a:t>
            </a:r>
            <a:r>
              <a:rPr lang="en-US" sz="2400" i="1" dirty="0" smtClean="0"/>
              <a:t>M</a:t>
            </a:r>
            <a:r>
              <a:rPr lang="en-US" sz="2400" dirty="0" smtClean="0"/>
              <a:t> mass values 		and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possible mass values with the given mass range and tolerance 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r>
              <a:rPr lang="en-US" sz="2400" i="1" dirty="0" smtClean="0"/>
              <a:t>G</a:t>
            </a:r>
            <a:r>
              <a:rPr lang="en-US" sz="2400" dirty="0" smtClean="0"/>
              <a:t>, the theoretical </a:t>
            </a:r>
            <a:r>
              <a:rPr lang="en-US" sz="2400" dirty="0" err="1" smtClean="0"/>
              <a:t>glycopeptide</a:t>
            </a:r>
            <a:r>
              <a:rPr lang="en-US" sz="2400" dirty="0" smtClean="0"/>
              <a:t> spectrum has </a:t>
            </a:r>
            <a:r>
              <a:rPr lang="en-US" sz="2400" i="1" dirty="0" smtClean="0"/>
              <a:t>N</a:t>
            </a:r>
            <a:r>
              <a:rPr lang="en-US" sz="2400" dirty="0" smtClean="0"/>
              <a:t>,                    mass values. R has also </a:t>
            </a:r>
            <a:r>
              <a:rPr lang="en-US" sz="2400" i="1" dirty="0" smtClean="0"/>
              <a:t>N</a:t>
            </a:r>
            <a:r>
              <a:rPr lang="en-US" sz="2400" dirty="0" smtClean="0"/>
              <a:t> mass values </a:t>
            </a:r>
          </a:p>
          <a:p>
            <a:r>
              <a:rPr lang="en-US" sz="2400" i="1" dirty="0" smtClean="0"/>
              <a:t>SPC </a:t>
            </a:r>
            <a:r>
              <a:rPr lang="en-US" sz="2400" dirty="0" smtClean="0"/>
              <a:t>counts the number of peak pairs with  </a:t>
            </a:r>
          </a:p>
        </p:txBody>
      </p:sp>
      <p:sp>
        <p:nvSpPr>
          <p:cNvPr id="7" name="Textplatzhalter 4"/>
          <p:cNvSpPr txBox="1">
            <a:spLocks/>
          </p:cNvSpPr>
          <p:nvPr/>
        </p:nvSpPr>
        <p:spPr bwMode="auto">
          <a:xfrm>
            <a:off x="0" y="6629400"/>
            <a:ext cx="683768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algn="l"/>
            <a:r>
              <a:rPr lang="en-US" sz="1000" b="0" dirty="0" err="1" smtClean="0"/>
              <a:t>Joenväärä</a:t>
            </a:r>
            <a:r>
              <a:rPr lang="en-US" sz="1000" b="0" dirty="0" smtClean="0"/>
              <a:t> et al., N-</a:t>
            </a:r>
            <a:r>
              <a:rPr lang="en-US" sz="1000" b="0" dirty="0" err="1" smtClean="0"/>
              <a:t>Glycoproteomics</a:t>
            </a:r>
            <a:r>
              <a:rPr lang="en-US" sz="1000" b="0" dirty="0" smtClean="0"/>
              <a:t> – An automated workflow approach. </a:t>
            </a:r>
            <a:r>
              <a:rPr lang="en-US" sz="1000" b="0" dirty="0" err="1" smtClean="0"/>
              <a:t>Glycobiology</a:t>
            </a:r>
            <a:r>
              <a:rPr lang="en-US" sz="1000" b="0" dirty="0" smtClean="0"/>
              <a:t>. </a:t>
            </a:r>
            <a:r>
              <a:rPr lang="en-US" sz="1000" b="0" dirty="0"/>
              <a:t>2008 </a:t>
            </a:r>
            <a:r>
              <a:rPr lang="en-US" sz="1000" b="0" dirty="0" smtClean="0"/>
              <a:t>Vol. 18 no. 4 pp. 339-349. </a:t>
            </a:r>
            <a:endParaRPr lang="en-US" sz="1000" b="0" dirty="0"/>
          </a:p>
        </p:txBody>
      </p:sp>
      <p:pic>
        <p:nvPicPr>
          <p:cNvPr id="9" name="Grafi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5" y="1644908"/>
            <a:ext cx="4724410" cy="2788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82" y="3047198"/>
            <a:ext cx="1447802" cy="2788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449" y="4181283"/>
            <a:ext cx="1219204" cy="2788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858" y="5474525"/>
            <a:ext cx="4448525" cy="2790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061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function </a:t>
            </a:r>
            <a:r>
              <a:rPr lang="en-US" i="1" dirty="0" err="1"/>
              <a:t>Joenväärä</a:t>
            </a:r>
            <a:r>
              <a:rPr lang="en-US" i="1" dirty="0"/>
              <a:t> et al.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probability</a:t>
            </a:r>
            <a:r>
              <a:rPr lang="en-US" sz="2400" dirty="0" smtClean="0"/>
              <a:t>					is calculated using the binomial distribution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			and</a:t>
            </a:r>
          </a:p>
          <a:p>
            <a:endParaRPr lang="en-US" sz="2400" dirty="0"/>
          </a:p>
          <a:p>
            <a:r>
              <a:rPr lang="en-US" sz="2400" dirty="0" smtClean="0"/>
              <a:t>The score, designed for </a:t>
            </a:r>
            <a:r>
              <a:rPr lang="en-US" sz="2400" dirty="0" err="1" smtClean="0"/>
              <a:t>glycopeptide</a:t>
            </a:r>
            <a:r>
              <a:rPr lang="en-US" sz="2400" dirty="0" smtClean="0"/>
              <a:t> scoring by </a:t>
            </a:r>
            <a:r>
              <a:rPr lang="en-US" sz="2400" i="1" dirty="0" err="1" smtClean="0"/>
              <a:t>Joenväärä</a:t>
            </a:r>
            <a:r>
              <a:rPr lang="en-US" sz="2400" i="1" dirty="0" smtClean="0"/>
              <a:t> et al. </a:t>
            </a:r>
            <a:r>
              <a:rPr lang="en-US" sz="2400" dirty="0" smtClean="0"/>
              <a:t>has similarity to the </a:t>
            </a:r>
            <a:r>
              <a:rPr lang="en-US" sz="2400" dirty="0" err="1" smtClean="0"/>
              <a:t>Ascore</a:t>
            </a:r>
            <a:r>
              <a:rPr lang="en-US" sz="2400" dirty="0" smtClean="0"/>
              <a:t> designed for </a:t>
            </a:r>
            <a:r>
              <a:rPr lang="en-US" sz="2400" dirty="0" err="1" smtClean="0"/>
              <a:t>phosphosite</a:t>
            </a:r>
            <a:r>
              <a:rPr lang="en-US" sz="2400" dirty="0" smtClean="0"/>
              <a:t> assignment by </a:t>
            </a:r>
            <a:r>
              <a:rPr lang="en-US" sz="2400" i="1" dirty="0" err="1" smtClean="0"/>
              <a:t>Beausoleil</a:t>
            </a:r>
            <a:r>
              <a:rPr lang="en-US" sz="2400" i="1" dirty="0" smtClean="0"/>
              <a:t> et al.</a:t>
            </a:r>
            <a:endParaRPr lang="en-US" sz="2400" i="1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437" y="1131125"/>
            <a:ext cx="3759116" cy="2788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563" y="1998253"/>
            <a:ext cx="3733489" cy="7878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88" y="3326258"/>
            <a:ext cx="1854712" cy="278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43133"/>
            <a:ext cx="812518" cy="3811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96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Phosphorylation – Example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0" y="6647688"/>
            <a:ext cx="4572000" cy="21031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http://www.cellsignal.com/reference/pathway/pdfs/MAPK_Cascades.pdf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7" y="942975"/>
            <a:ext cx="7830983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2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Phosphoproteomics</a:t>
            </a:r>
            <a:endParaRPr lang="en-US" sz="2000" b="1" dirty="0" smtClean="0"/>
          </a:p>
          <a:p>
            <a:pPr lvl="1"/>
            <a:r>
              <a:rPr lang="en-US" sz="1600" dirty="0" err="1"/>
              <a:t>Macek</a:t>
            </a:r>
            <a:r>
              <a:rPr lang="en-US" sz="1600" dirty="0"/>
              <a:t> et al, </a:t>
            </a:r>
            <a:r>
              <a:rPr lang="en-US" sz="1600" dirty="0" err="1"/>
              <a:t>Annu</a:t>
            </a:r>
            <a:r>
              <a:rPr lang="en-US" sz="1600" dirty="0"/>
              <a:t> Rev </a:t>
            </a:r>
            <a:r>
              <a:rPr lang="en-US" sz="1600" dirty="0" err="1"/>
              <a:t>Pharmacol</a:t>
            </a:r>
            <a:r>
              <a:rPr lang="en-US" sz="1600" dirty="0"/>
              <a:t> </a:t>
            </a:r>
            <a:r>
              <a:rPr lang="en-US" sz="1600" dirty="0" err="1"/>
              <a:t>Toxicol</a:t>
            </a:r>
            <a:r>
              <a:rPr lang="en-US" sz="1600" dirty="0"/>
              <a:t>. 2009;49:199-221. PMID: </a:t>
            </a:r>
            <a:r>
              <a:rPr lang="en-US" sz="1600" dirty="0" smtClean="0"/>
              <a:t>18834307</a:t>
            </a:r>
          </a:p>
          <a:p>
            <a:pPr lvl="1"/>
            <a:r>
              <a:rPr lang="en-US" sz="1600" dirty="0" err="1"/>
              <a:t>Beausoleil</a:t>
            </a:r>
            <a:r>
              <a:rPr lang="en-US" sz="1600" dirty="0"/>
              <a:t> et al., A probability-based approach for high-throughput protein </a:t>
            </a:r>
            <a:r>
              <a:rPr lang="en-US" sz="1600" dirty="0" smtClean="0"/>
              <a:t>phosphorylation analysis </a:t>
            </a:r>
            <a:r>
              <a:rPr lang="en-US" sz="1600" dirty="0"/>
              <a:t>and site localization. Nat </a:t>
            </a:r>
            <a:r>
              <a:rPr lang="en-US" sz="1600" dirty="0" err="1"/>
              <a:t>Biotechnol</a:t>
            </a:r>
            <a:r>
              <a:rPr lang="en-US" sz="1600" dirty="0"/>
              <a:t>. 2006 Oct;24(10):1285-92. PMID: </a:t>
            </a:r>
            <a:r>
              <a:rPr lang="en-US" sz="1600" dirty="0" smtClean="0"/>
              <a:t>16964243</a:t>
            </a:r>
          </a:p>
          <a:p>
            <a:pPr lvl="1"/>
            <a:r>
              <a:rPr lang="en-US" sz="1600" dirty="0" smtClean="0"/>
              <a:t>Olsen </a:t>
            </a:r>
            <a:r>
              <a:rPr lang="en-US" sz="1600" dirty="0"/>
              <a:t>et al., Quantitative </a:t>
            </a:r>
            <a:r>
              <a:rPr lang="en-US" sz="1600" dirty="0" err="1"/>
              <a:t>Phosphoproteomics</a:t>
            </a:r>
            <a:r>
              <a:rPr lang="en-US" sz="1600" dirty="0"/>
              <a:t> Reveals Widespread Full Phosphorylation Site Occupancy During Mitosis. 2010. </a:t>
            </a:r>
            <a:r>
              <a:rPr lang="fr-FR" sz="1600" i="1" dirty="0"/>
              <a:t>Science </a:t>
            </a:r>
            <a:r>
              <a:rPr lang="fr-FR" sz="1600" i="1" dirty="0" err="1"/>
              <a:t>Signaling</a:t>
            </a:r>
            <a:r>
              <a:rPr lang="fr-FR" sz="1600" i="1" dirty="0"/>
              <a:t> </a:t>
            </a:r>
            <a:r>
              <a:rPr lang="fr-FR" sz="1600" b="1" dirty="0"/>
              <a:t>3 </a:t>
            </a:r>
            <a:r>
              <a:rPr lang="fr-FR" sz="1600" dirty="0"/>
              <a:t>(104), ra3. [DOI: 10.1126/scisignal.2000475</a:t>
            </a:r>
            <a:r>
              <a:rPr lang="fr-FR" sz="1600" dirty="0" smtClean="0"/>
              <a:t>]</a:t>
            </a:r>
            <a:endParaRPr lang="en-US" sz="1800" dirty="0" smtClean="0"/>
          </a:p>
          <a:p>
            <a:r>
              <a:rPr lang="en-US" sz="2000" b="1" dirty="0" smtClean="0"/>
              <a:t>Acetylation proteomics</a:t>
            </a:r>
          </a:p>
          <a:p>
            <a:pPr lvl="1"/>
            <a:r>
              <a:rPr lang="en-US" sz="1600" dirty="0" err="1"/>
              <a:t>Choudhary</a:t>
            </a:r>
            <a:r>
              <a:rPr lang="en-US" sz="1600" i="1" dirty="0"/>
              <a:t>, et al. </a:t>
            </a:r>
            <a:r>
              <a:rPr lang="en-US" sz="1600" dirty="0"/>
              <a:t>Lysine Acetylation Targets Protein Complexes and Co-Regulates. </a:t>
            </a:r>
            <a:r>
              <a:rPr lang="en-US" sz="1600" i="1" dirty="0"/>
              <a:t>Science </a:t>
            </a:r>
            <a:r>
              <a:rPr lang="en-US" sz="1600" dirty="0"/>
              <a:t>325, 834 (2009); DOI: </a:t>
            </a:r>
            <a:r>
              <a:rPr lang="en-US" sz="1600" dirty="0" smtClean="0"/>
              <a:t>10.1.126/science.1175371</a:t>
            </a:r>
          </a:p>
          <a:p>
            <a:r>
              <a:rPr lang="en-US" sz="2000" b="1" dirty="0" err="1" smtClean="0"/>
              <a:t>Gycoproteomics</a:t>
            </a:r>
            <a:endParaRPr lang="en-US" sz="2000" b="1" dirty="0" smtClean="0"/>
          </a:p>
          <a:p>
            <a:pPr lvl="1"/>
            <a:r>
              <a:rPr lang="en-US" sz="1600" dirty="0" err="1"/>
              <a:t>Joenväärä</a:t>
            </a:r>
            <a:r>
              <a:rPr lang="en-US" sz="1600" dirty="0"/>
              <a:t> et al., N-</a:t>
            </a:r>
            <a:r>
              <a:rPr lang="en-US" sz="1600" dirty="0" err="1"/>
              <a:t>Glycoproteomics</a:t>
            </a:r>
            <a:r>
              <a:rPr lang="en-US" sz="1600" dirty="0"/>
              <a:t> – An automated workflow approach. </a:t>
            </a:r>
            <a:r>
              <a:rPr lang="en-US" sz="1600" dirty="0" err="1"/>
              <a:t>Glycobiology</a:t>
            </a:r>
            <a:r>
              <a:rPr lang="en-US" sz="1600" dirty="0"/>
              <a:t>. 2008 Vol. 18 no. 4 pp. 339-349. </a:t>
            </a:r>
            <a:endParaRPr lang="en-US" sz="1600" dirty="0" smtClean="0"/>
          </a:p>
          <a:p>
            <a:pPr lvl="1"/>
            <a:r>
              <a:rPr lang="en-US" sz="1600" dirty="0" err="1"/>
              <a:t>Zaia</a:t>
            </a:r>
            <a:r>
              <a:rPr lang="en-US" sz="1600" dirty="0"/>
              <a:t>, Mass Spectrometry and the Emerging Field of </a:t>
            </a:r>
            <a:r>
              <a:rPr lang="en-US" sz="1600" dirty="0" err="1"/>
              <a:t>Glycomics</a:t>
            </a:r>
            <a:r>
              <a:rPr lang="en-US" sz="1600" dirty="0"/>
              <a:t>. </a:t>
            </a:r>
            <a:r>
              <a:rPr lang="en-US" sz="1600" dirty="0" err="1"/>
              <a:t>Chem</a:t>
            </a:r>
            <a:r>
              <a:rPr lang="en-US" sz="1600" dirty="0"/>
              <a:t> Biol. 2008 September 22; 15(9): 881–892. </a:t>
            </a:r>
            <a:endParaRPr lang="en-US" sz="1600" dirty="0" smtClean="0"/>
          </a:p>
          <a:p>
            <a:pPr lvl="1"/>
            <a:r>
              <a:rPr lang="en-US" sz="1600" dirty="0"/>
              <a:t>Lazar et al., Recent advances in the MS analysis of glycoproteins: Theoretical considerations. Electrophoresis 2011, 32, </a:t>
            </a:r>
            <a:r>
              <a:rPr lang="en-US" sz="1600" dirty="0" smtClean="0"/>
              <a:t>2-13</a:t>
            </a:r>
          </a:p>
          <a:p>
            <a:pPr lvl="1"/>
            <a:r>
              <a:rPr lang="en-US" sz="1600" dirty="0" err="1"/>
              <a:t>Schiess</a:t>
            </a:r>
            <a:r>
              <a:rPr lang="en-US" sz="1600" dirty="0"/>
              <a:t> et al., Analysis of Cell Surface Proteome Changes </a:t>
            </a:r>
            <a:r>
              <a:rPr lang="en-US" sz="1600" dirty="0" err="1"/>
              <a:t>viaLabel</a:t>
            </a:r>
            <a:r>
              <a:rPr lang="en-US" sz="1600" dirty="0"/>
              <a:t>-free, Quantitative Mass Spectrometry. Molecular and Cellular Proteomics  2009,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670364"/>
      </p:ext>
    </p:extLst>
  </p:cSld>
  <p:clrMapOvr>
    <a:masterClrMapping/>
  </p:clrMapOvr>
  <p:transition xmlns:p14="http://schemas.microsoft.com/office/powerpoint/2010/main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Units 10A-D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44760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504"/>
            <a:ext cx="6400800" cy="62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Acetylation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-3436" y="6647688"/>
            <a:ext cx="4572000" cy="21031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http://www.cellsignal.com/reference/pathway/pdfs/Protein_Acetylation.pdf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2400" y="1066800"/>
            <a:ext cx="259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Regulating </a:t>
            </a:r>
            <a:r>
              <a:rPr lang="en-US" sz="2000" b="0" dirty="0">
                <a:solidFill>
                  <a:schemeClr val="tx1"/>
                </a:solidFill>
              </a:rPr>
              <a:t>chromatin structure and transcriptional </a:t>
            </a:r>
            <a:r>
              <a:rPr lang="en-US" sz="2000" b="0" dirty="0" smtClean="0">
                <a:solidFill>
                  <a:schemeClr val="tx1"/>
                </a:solidFill>
              </a:rPr>
              <a:t>activity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endParaRPr lang="en-US" sz="2000" b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Important </a:t>
            </a:r>
            <a:r>
              <a:rPr lang="en-US" sz="2000" b="0" dirty="0">
                <a:solidFill>
                  <a:schemeClr val="tx1"/>
                </a:solidFill>
              </a:rPr>
              <a:t>role in immunity, circadian rhythmicity, and memory </a:t>
            </a:r>
            <a:r>
              <a:rPr lang="en-US" sz="2000" b="0" dirty="0" smtClean="0">
                <a:solidFill>
                  <a:schemeClr val="tx1"/>
                </a:solidFill>
              </a:rPr>
              <a:t>formation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endParaRPr lang="en-US" sz="2000" b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Favorable </a:t>
            </a:r>
            <a:r>
              <a:rPr lang="en-US" sz="2000" b="0" dirty="0">
                <a:solidFill>
                  <a:schemeClr val="tx1"/>
                </a:solidFill>
              </a:rPr>
              <a:t>target in drug design for numerous disease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710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for PTMs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Key </a:t>
            </a:r>
            <a:r>
              <a:rPr lang="en-US" sz="2400" dirty="0" smtClean="0"/>
              <a:t>issue in PTM analysis: modified proteins/peptides often have </a:t>
            </a:r>
            <a:r>
              <a:rPr lang="en-US" sz="2400" b="1" dirty="0" smtClean="0">
                <a:solidFill>
                  <a:schemeClr val="accent5"/>
                </a:solidFill>
              </a:rPr>
              <a:t>low abundance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5"/>
                </a:solidFill>
              </a:rPr>
              <a:t>Enrichment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can be used to increase their concentration in the sample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The most established methodology is </a:t>
            </a:r>
            <a:r>
              <a:rPr lang="en-US" sz="2400" b="1" dirty="0" err="1" smtClean="0">
                <a:solidFill>
                  <a:srgbClr val="D06B20"/>
                </a:solidFill>
              </a:rPr>
              <a:t>phosphoproteomics</a:t>
            </a:r>
            <a:endParaRPr lang="en-US" sz="2400" b="1" dirty="0" smtClean="0">
              <a:solidFill>
                <a:srgbClr val="D06B2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/>
              <a:t>Development of </a:t>
            </a:r>
            <a:r>
              <a:rPr lang="en-US" sz="2400" dirty="0" err="1" smtClean="0"/>
              <a:t>phosphoproteomics</a:t>
            </a:r>
            <a:r>
              <a:rPr lang="en-US" sz="2400" dirty="0"/>
              <a:t> </a:t>
            </a:r>
            <a:r>
              <a:rPr lang="en-US" sz="2400" dirty="0" smtClean="0"/>
              <a:t>has been driven by the deep interest in </a:t>
            </a:r>
            <a:r>
              <a:rPr lang="en-US" sz="2400" dirty="0" err="1" smtClean="0"/>
              <a:t>signalling</a:t>
            </a:r>
            <a:r>
              <a:rPr lang="en-US" sz="2400" dirty="0" smtClean="0"/>
              <a:t> research (</a:t>
            </a:r>
            <a:r>
              <a:rPr lang="en-US" sz="2400" dirty="0" err="1" smtClean="0"/>
              <a:t>pharma</a:t>
            </a:r>
            <a:r>
              <a:rPr lang="en-US" sz="2400" dirty="0" smtClean="0"/>
              <a:t> applications)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Phosphopeptides are relatively easy to enrich and mass spectrometric methods have been well established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The field is currently moving to high-throughput of profiling methods of other PTMs and the analysis of several PTMs in parallel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92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7083552" cy="685800"/>
          </a:xfrm>
        </p:spPr>
        <p:txBody>
          <a:bodyPr/>
          <a:lstStyle/>
          <a:p>
            <a:r>
              <a:rPr lang="en-US" dirty="0" err="1" smtClean="0"/>
              <a:t>UniMOD</a:t>
            </a:r>
            <a:r>
              <a:rPr lang="en-US" dirty="0" smtClean="0"/>
              <a:t> – A Modification Database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0318" y="6611779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tx1"/>
                </a:solidFill>
                <a:hlinkClick r:id="rId2"/>
              </a:rPr>
              <a:t>www.unimod.org</a:t>
            </a:r>
            <a:r>
              <a:rPr lang="en-US" sz="1000" b="0" dirty="0" smtClean="0">
                <a:solidFill>
                  <a:schemeClr val="tx1"/>
                </a:solidFill>
              </a:rPr>
              <a:t>  [accessed 01/19/2015]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362" b="39303"/>
          <a:stretch/>
        </p:blipFill>
        <p:spPr>
          <a:xfrm>
            <a:off x="228600" y="1066800"/>
            <a:ext cx="8686800" cy="532345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 bwMode="auto">
          <a:xfrm>
            <a:off x="6400800" y="1752600"/>
            <a:ext cx="1143000" cy="533400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34200" y="685800"/>
            <a:ext cx="2133600" cy="762000"/>
          </a:xfrm>
          <a:prstGeom prst="wedgeRoundRectCallout">
            <a:avLst>
              <a:gd name="adj1" fmla="val -41174"/>
              <a:gd name="adj2" fmla="val 1219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rPr>
              <a:t>Currently about 1,000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-65" charset="0"/>
              </a:rPr>
              <a:t> documented modifications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34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x) =\displaystyle\sum_{k=n}^{N}{ N \choose{k}} p^k(1-p)^{N-k}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1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= \frac{N_H(Prot)}{N_{L}(Prot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= \frac{N_L(Phos)}{N_{L}(Pep)} = \frac{z-y}{x-z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9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= \frac{N_H(Phos)}{N_{H}(Pep)} = \frac{x(z-y)}{y(x-z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8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(Phos) + N_H(Pep) = N_L(Phos) + N_L(Pep) = 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37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a}{1 + a}$ and $ \frac{b}{1+b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1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(G) = -log(P(SPC(R,s) \geq SPC(G,s)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ft\{m_1,...,m_M\right\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8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ft\{g_1,...,g_N\right\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g_i-m_j| &lt; T~\forall~i\in\left[1,N\right]~\wedge~~j\in\left[1,M\right]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9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R = P(SPC(R,s) \geq SPC(G,s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3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 \in [1,..,N]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48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R = 1 - \displaystyle\sum_{k=0}^{N_h-1}{N\choose{k}} p^k(1-p)^{N-k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41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h = SPC(G,s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=\frac{M}{M_p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i}{100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core = -10 ~ log(P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1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= \frac{N_L(Phos)}{N_{L}(Pep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= \frac{N_H(Phos)}{N_{H}(Pep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1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N_H(Phos) + N_H(Pep)}{N_{H}(Prot)} = \frac{N_L(Phos) + N_L(Pep)}{N_{L}(Prot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= \frac{N_H(Phos)}{N_{L}(Phos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= \frac{N_H(Pep)}{N_{L}(Pep)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966"/>
</p:tagLst>
</file>

<file path=ppt/theme/theme1.xml><?xml version="1.0" encoding="utf-8"?>
<a:theme xmlns:a="http://schemas.openxmlformats.org/drawingml/2006/main" name="CPM_Theme_2014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CPM_Theme_2014.thmx</Template>
  <TotalTime>0</TotalTime>
  <Words>4084</Words>
  <Application>Microsoft Macintosh PowerPoint</Application>
  <PresentationFormat>On-screen Show (4:3)</PresentationFormat>
  <Paragraphs>550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CPM_Theme_2014</vt:lpstr>
      <vt:lpstr>Computational Proteomics and Metabolomics</vt:lpstr>
      <vt:lpstr>Learning Unit 10A Protein post-translational modifications </vt:lpstr>
      <vt:lpstr>Motivation</vt:lpstr>
      <vt:lpstr>Sample handling</vt:lpstr>
      <vt:lpstr>In vivo PTMs</vt:lpstr>
      <vt:lpstr>Phosphorylation – Example</vt:lpstr>
      <vt:lpstr>Protein Acetylation</vt:lpstr>
      <vt:lpstr>Proteomics for PTMs</vt:lpstr>
      <vt:lpstr>UniMOD – A Modification Database</vt:lpstr>
      <vt:lpstr>Database Search for PTMs</vt:lpstr>
      <vt:lpstr>Advantage of High Mass Accuracy</vt:lpstr>
      <vt:lpstr>PTMs Increase Search Space</vt:lpstr>
      <vt:lpstr>Learning Unit 10B Experimental Methods for Phosphoproteomics </vt:lpstr>
      <vt:lpstr>Phosphoproteomics</vt:lpstr>
      <vt:lpstr>Problems of Analyzing Phosphoproteins</vt:lpstr>
      <vt:lpstr>Phosphoproteomics Workflow</vt:lpstr>
      <vt:lpstr>Phosphopeptide Enrichment</vt:lpstr>
      <vt:lpstr>Titanium Dioxide (TiO2) enrichment</vt:lpstr>
      <vt:lpstr>Strong Cation Exchange</vt:lpstr>
      <vt:lpstr>Antibody-based Enrichment</vt:lpstr>
      <vt:lpstr>MS for Phosphopeptides</vt:lpstr>
      <vt:lpstr>Precursor/ Reporter ion scanning</vt:lpstr>
      <vt:lpstr>Neutral-Loss-Dependent MSn</vt:lpstr>
      <vt:lpstr>Learning Unit 10C Algorithms for Phosphoproteomics</vt:lpstr>
      <vt:lpstr>Phosphopeptide Identification</vt:lpstr>
      <vt:lpstr>Phosphorylated Example</vt:lpstr>
      <vt:lpstr>Phosphosite Localization</vt:lpstr>
      <vt:lpstr>Ambiguous Localization</vt:lpstr>
      <vt:lpstr>Ascore Algorithm</vt:lpstr>
      <vt:lpstr>Ascore Algorithm</vt:lpstr>
      <vt:lpstr>Ascore Algorithm</vt:lpstr>
      <vt:lpstr>Ascore Algorithm</vt:lpstr>
      <vt:lpstr>Ascore Algorithm</vt:lpstr>
      <vt:lpstr>Phosphosite Stoichiometry</vt:lpstr>
      <vt:lpstr>Differential Analysis</vt:lpstr>
      <vt:lpstr>Phosphosite Stoichiometry</vt:lpstr>
      <vt:lpstr>Phosphosite Stoichiometry</vt:lpstr>
      <vt:lpstr>Phosphosite Stoichiometry</vt:lpstr>
      <vt:lpstr>Phosphosite Stoichiometry</vt:lpstr>
      <vt:lpstr>Learning Unit 10D Glycoproteomics</vt:lpstr>
      <vt:lpstr>Glycoproteomics</vt:lpstr>
      <vt:lpstr>Glycoproteomics</vt:lpstr>
      <vt:lpstr>Importance of Glycoproteomics</vt:lpstr>
      <vt:lpstr>Monosaccharides – Hexoses</vt:lpstr>
      <vt:lpstr>Monosaccharides of Glycoproteins</vt:lpstr>
      <vt:lpstr>Glycan Monomers</vt:lpstr>
      <vt:lpstr>Glycoproteome Analysis</vt:lpstr>
      <vt:lpstr>Protein-linked Glycans</vt:lpstr>
      <vt:lpstr>Protein-linked Glycans</vt:lpstr>
      <vt:lpstr>Enrichment of Glycopeptides</vt:lpstr>
      <vt:lpstr>Enrichment of Glycoproteins</vt:lpstr>
      <vt:lpstr>Enrichment of Glycoproteins</vt:lpstr>
      <vt:lpstr>MS of glycopeptides</vt:lpstr>
      <vt:lpstr>MS/MS of glycopeptides</vt:lpstr>
      <vt:lpstr>MS/MS of glycopeptides</vt:lpstr>
      <vt:lpstr>MS/MS of glycopeptides</vt:lpstr>
      <vt:lpstr>An N-Glycoproteomics Workflow</vt:lpstr>
      <vt:lpstr>Scoring function Joenväärä et al.</vt:lpstr>
      <vt:lpstr>Scoring function Joenväärä et al.</vt:lpstr>
      <vt:lpstr>References</vt:lpstr>
      <vt:lpstr>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Proteinstruktur und -modellierung</dc:title>
  <dc:creator/>
  <cp:lastModifiedBy/>
  <cp:revision>17</cp:revision>
  <cp:lastPrinted>1900-12-31T22:00:00Z</cp:lastPrinted>
  <dcterms:created xsi:type="dcterms:W3CDTF">2010-04-12T07:26:14Z</dcterms:created>
  <dcterms:modified xsi:type="dcterms:W3CDTF">2015-01-20T12:46:45Z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