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8" r:id="rId2"/>
    <p:sldId id="354" r:id="rId3"/>
    <p:sldId id="339" r:id="rId4"/>
    <p:sldId id="337" r:id="rId5"/>
    <p:sldId id="340" r:id="rId6"/>
    <p:sldId id="336" r:id="rId7"/>
    <p:sldId id="335" r:id="rId8"/>
    <p:sldId id="344" r:id="rId9"/>
    <p:sldId id="346" r:id="rId10"/>
    <p:sldId id="356" r:id="rId11"/>
    <p:sldId id="355" r:id="rId12"/>
    <p:sldId id="353" r:id="rId13"/>
    <p:sldId id="361" r:id="rId14"/>
    <p:sldId id="316" r:id="rId15"/>
    <p:sldId id="323" r:id="rId16"/>
    <p:sldId id="341" r:id="rId17"/>
    <p:sldId id="343" r:id="rId18"/>
    <p:sldId id="349" r:id="rId19"/>
    <p:sldId id="345" r:id="rId20"/>
    <p:sldId id="348" r:id="rId21"/>
    <p:sldId id="347" r:id="rId22"/>
    <p:sldId id="350" r:id="rId23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A0C86E70-B6A9-5B4F-8B54-FFB5C4824D79}">
          <p14:sldIdLst>
            <p14:sldId id="358"/>
            <p14:sldId id="354"/>
            <p14:sldId id="339"/>
            <p14:sldId id="337"/>
            <p14:sldId id="340"/>
            <p14:sldId id="336"/>
            <p14:sldId id="335"/>
            <p14:sldId id="344"/>
            <p14:sldId id="346"/>
            <p14:sldId id="356"/>
            <p14:sldId id="355"/>
            <p14:sldId id="353"/>
            <p14:sldId id="361"/>
            <p14:sldId id="316"/>
            <p14:sldId id="323"/>
            <p14:sldId id="341"/>
            <p14:sldId id="343"/>
            <p14:sldId id="349"/>
            <p14:sldId id="345"/>
            <p14:sldId id="348"/>
            <p14:sldId id="347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309"/>
    <a:srgbClr val="EAEBD4"/>
    <a:srgbClr val="800080"/>
    <a:srgbClr val="D00202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4" autoAdjust="0"/>
    <p:restoredTop sz="86285" autoAdjust="0"/>
  </p:normalViewPr>
  <p:slideViewPr>
    <p:cSldViewPr snapToGrid="0" snapToObjects="1">
      <p:cViewPr>
        <p:scale>
          <a:sx n="95" d="100"/>
          <a:sy n="95" d="100"/>
        </p:scale>
        <p:origin x="168" y="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5A9D-87E8-5840-84B0-EE3D6CB604EF}" type="datetime1">
              <a:rPr lang="en-US" smtClean="0"/>
              <a:t>9/26/17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3A61C-4662-A643-B480-B9513CC41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6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80D30-9332-9047-A1A6-2A9A5F28846A}" type="datetime1">
              <a:rPr lang="en-US" smtClean="0"/>
              <a:t>9/26/17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F6B1-A7C0-4C4B-B0A9-AE28F2202AF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295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2541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CDFGDC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CDEFGAHGC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F6B1-A7C0-4C4B-B0A9-AE28F2202AF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37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CDFGDC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CDEFGAHGC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F6B1-A7C0-4C4B-B0A9-AE28F2202AF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37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CDFGDC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CDEFGAHGC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F6B1-A7C0-4C4B-B0A9-AE28F2202AF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37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ViewToSourcePosition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Row1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toSourcePosition</a:t>
            </a:r>
            <a:r>
              <a:rPr lang="de-DE" baseline="0" dirty="0" smtClean="0"/>
              <a:t>(</a:t>
            </a:r>
            <a:r>
              <a:rPr lang="de-DE" baseline="0" dirty="0" err="1" smtClean="0"/>
              <a:t>row,pos</a:t>
            </a:r>
            <a:r>
              <a:rPr lang="de-DE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SourceToViewPosition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Row1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toViewPosition</a:t>
            </a:r>
            <a:r>
              <a:rPr lang="de-DE" baseline="0" dirty="0" smtClean="0"/>
              <a:t>(</a:t>
            </a:r>
            <a:r>
              <a:rPr lang="de-DE" baseline="0" dirty="0" err="1" smtClean="0"/>
              <a:t>row,pos</a:t>
            </a:r>
            <a:r>
              <a:rPr lang="de-DE" baseline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F6B1-A7C0-4C4B-B0A9-AE28F2202AF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37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strings</a:t>
            </a:r>
            <a:endParaRPr lang="de-DE" dirty="0" smtClean="0"/>
          </a:p>
          <a:p>
            <a:r>
              <a:rPr lang="de-DE" dirty="0" smtClean="0"/>
              <a:t>-  </a:t>
            </a:r>
            <a:r>
              <a:rPr lang="de-DE" dirty="0" err="1" smtClean="0"/>
              <a:t>Modifieres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nested</a:t>
            </a:r>
            <a:r>
              <a:rPr lang="de-DE" dirty="0" smtClean="0"/>
              <a:t>, </a:t>
            </a:r>
            <a:r>
              <a:rPr lang="de-DE" dirty="0" err="1" smtClean="0"/>
              <a:t>e.g</a:t>
            </a:r>
            <a:r>
              <a:rPr lang="de-DE" dirty="0" smtClean="0"/>
              <a:t> </a:t>
            </a:r>
            <a:r>
              <a:rPr lang="de-DE" dirty="0" err="1" smtClean="0"/>
              <a:t>reverse</a:t>
            </a:r>
            <a:r>
              <a:rPr lang="de-DE" dirty="0" smtClean="0"/>
              <a:t> </a:t>
            </a:r>
            <a:r>
              <a:rPr lang="de-DE" dirty="0" err="1" smtClean="0"/>
              <a:t>complement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F6B1-A7C0-4C4B-B0A9-AE28F2202AF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371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strings</a:t>
            </a:r>
            <a:endParaRPr lang="de-DE" dirty="0" smtClean="0"/>
          </a:p>
          <a:p>
            <a:r>
              <a:rPr lang="de-DE" dirty="0" smtClean="0"/>
              <a:t>-  </a:t>
            </a:r>
            <a:r>
              <a:rPr lang="de-DE" dirty="0" err="1" smtClean="0"/>
              <a:t>Modifieres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nested</a:t>
            </a:r>
            <a:r>
              <a:rPr lang="de-DE" dirty="0" smtClean="0"/>
              <a:t>, </a:t>
            </a:r>
            <a:r>
              <a:rPr lang="de-DE" dirty="0" err="1" smtClean="0"/>
              <a:t>e.g</a:t>
            </a:r>
            <a:r>
              <a:rPr lang="de-DE" dirty="0" smtClean="0"/>
              <a:t> </a:t>
            </a:r>
            <a:r>
              <a:rPr lang="de-DE" dirty="0" err="1" smtClean="0"/>
              <a:t>reverse</a:t>
            </a:r>
            <a:r>
              <a:rPr lang="de-DE" dirty="0" smtClean="0"/>
              <a:t> </a:t>
            </a:r>
            <a:r>
              <a:rPr lang="de-DE" dirty="0" err="1" smtClean="0"/>
              <a:t>complement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F6B1-A7C0-4C4B-B0A9-AE28F2202AF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37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Master-Untertitelformat bearbeiten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10802250" y="6340678"/>
            <a:ext cx="115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3F5A9F-A280-4F46-9261-CCDD661F0F89}" type="slidenum">
              <a:rPr lang="en-US" sz="1800" smtClean="0"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738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136" y="152859"/>
            <a:ext cx="10972800" cy="729011"/>
          </a:xfrm>
        </p:spPr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 flipV="1">
            <a:off x="-137989" y="5771992"/>
            <a:ext cx="12683111" cy="4571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41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 flipV="1">
            <a:off x="-137989" y="5771992"/>
            <a:ext cx="12683111" cy="4571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1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92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2859"/>
            <a:ext cx="10972800" cy="729011"/>
          </a:xfrm>
        </p:spPr>
        <p:txBody>
          <a:bodyPr/>
          <a:lstStyle/>
          <a:p>
            <a:r>
              <a:rPr lang="en-US" noProof="0" smtClean="0"/>
              <a:t>Mastertitelformat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357641"/>
            <a:ext cx="10972800" cy="4052359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/>
              <a:buChar char="•"/>
              <a:defRPr sz="2400"/>
            </a:lvl2pPr>
          </a:lstStyle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02250" y="6340678"/>
            <a:ext cx="115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3F5A9F-A280-4F46-9261-CCDD661F0F89}" type="slidenum">
              <a:rPr lang="en-US" sz="1800" smtClean="0"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843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 flipV="1">
            <a:off x="-137989" y="5771992"/>
            <a:ext cx="12683111" cy="4571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1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 flipV="1">
            <a:off x="-137989" y="5771992"/>
            <a:ext cx="12683111" cy="4571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5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 flipV="1">
            <a:off x="-137989" y="5771992"/>
            <a:ext cx="12683111" cy="4571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08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 flipV="1">
            <a:off x="-137989" y="5771992"/>
            <a:ext cx="12683111" cy="4571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05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 flipV="1">
            <a:off x="-137989" y="5771992"/>
            <a:ext cx="12683111" cy="4571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32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 flipV="1">
            <a:off x="-137989" y="5771992"/>
            <a:ext cx="12683111" cy="4571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8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 flipV="1">
            <a:off x="-137989" y="5771992"/>
            <a:ext cx="12683111" cy="4571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00B160-6F82-8E43-BB2E-B99DCD2E74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4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152859"/>
            <a:ext cx="10972800" cy="72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80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Mastertextformat bearbeiten</a:t>
            </a:r>
          </a:p>
          <a:p>
            <a:pPr lvl="1"/>
            <a:r>
              <a:rPr lang="x-none" dirty="0" smtClean="0"/>
              <a:t>Zweite Ebene</a:t>
            </a:r>
          </a:p>
          <a:p>
            <a:pPr lvl="2"/>
            <a:r>
              <a:rPr lang="x-none" dirty="0" smtClean="0"/>
              <a:t>Dritte Ebene</a:t>
            </a:r>
          </a:p>
          <a:p>
            <a:pPr lvl="3"/>
            <a:r>
              <a:rPr lang="x-none" dirty="0" smtClean="0"/>
              <a:t>Vierte Ebene</a:t>
            </a:r>
          </a:p>
          <a:p>
            <a:pPr lvl="4"/>
            <a:r>
              <a:rPr lang="x-non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2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ebi.ac.uk/ena/about/statistic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5477" y="5446808"/>
            <a:ext cx="11057353" cy="622677"/>
          </a:xfrm>
        </p:spPr>
        <p:txBody>
          <a:bodyPr>
            <a:normAutofit/>
          </a:bodyPr>
          <a:lstStyle/>
          <a:p>
            <a:pPr algn="l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sz="2000" b="1" dirty="0">
                <a:solidFill>
                  <a:srgbClr val="0066CC"/>
                </a:solidFill>
              </a:rPr>
              <a:t>René Rahn, Freie Universität Berlin</a:t>
            </a: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04" y="1550349"/>
            <a:ext cx="4140871" cy="26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4984" y="3718981"/>
            <a:ext cx="11079357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00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smtClean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sz="4800" dirty="0">
                <a:latin typeface="Calibri" charset="0"/>
              </a:rPr>
              <a:t>Journaled String Tree </a:t>
            </a:r>
            <a:r>
              <a:rPr lang="en-US" sz="4800" b="0" dirty="0" smtClean="0"/>
              <a:t> </a:t>
            </a:r>
            <a:r>
              <a:rPr lang="en-US" sz="4800" b="0" dirty="0"/>
              <a:t/>
            </a:r>
            <a:br>
              <a:rPr lang="en-US" sz="4800" b="0" dirty="0"/>
            </a:br>
            <a:r>
              <a:rPr lang="en-US" sz="2800" dirty="0">
                <a:latin typeface="Calibri" charset="0"/>
              </a:rPr>
              <a:t>A scalable data structure for analyzing thousands of similar genomes on your laptop</a:t>
            </a:r>
            <a:endParaRPr lang="en-US" sz="1800" dirty="0">
              <a:latin typeface="Calibri" charset="0"/>
            </a:endParaRPr>
          </a:p>
          <a:p>
            <a:endParaRPr lang="en-US" sz="2000" dirty="0">
              <a:solidFill>
                <a:srgbClr val="0066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0353" y="221456"/>
            <a:ext cx="4321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1000" b="1" dirty="0" smtClean="0">
                <a:solidFill>
                  <a:srgbClr val="5F5F5F"/>
                </a:solidFill>
                <a:cs typeface="Arial" charset="0"/>
              </a:rPr>
              <a:t>René Rahn</a:t>
            </a:r>
            <a:endParaRPr lang="de-DE" sz="1000" b="1" dirty="0">
              <a:solidFill>
                <a:srgbClr val="5F5F5F"/>
              </a:solidFill>
              <a:cs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1000" b="1" dirty="0" smtClean="0">
                <a:solidFill>
                  <a:srgbClr val="5F5F5F"/>
                </a:solidFill>
                <a:cs typeface="Arial" charset="0"/>
              </a:rPr>
              <a:t>Algorithmische Bioinformatik, FB Mathematik und Informatik</a:t>
            </a:r>
            <a:endParaRPr lang="de-DE" sz="1000" b="1" dirty="0">
              <a:solidFill>
                <a:srgbClr val="5F5F5F"/>
              </a:solidFill>
              <a:cs typeface="Arial" charset="0"/>
            </a:endParaRPr>
          </a:p>
        </p:txBody>
      </p:sp>
      <p:pic>
        <p:nvPicPr>
          <p:cNvPr id="17" name="Picture 16" descr="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3" y="153299"/>
            <a:ext cx="4899235" cy="7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4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497" y="992053"/>
            <a:ext cx="8040649" cy="49092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Result: Approx. </a:t>
            </a:r>
            <a:r>
              <a:rPr lang="en-US" dirty="0"/>
              <a:t>S</a:t>
            </a:r>
            <a:r>
              <a:rPr lang="en-US" dirty="0" smtClean="0"/>
              <a:t>earch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785567" y="813700"/>
            <a:ext cx="7224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Total runtime on hs_chr1 + block size 100K + pattern length 64 </a:t>
            </a:r>
          </a:p>
        </p:txBody>
      </p:sp>
    </p:spTree>
    <p:extLst>
      <p:ext uri="{BB962C8B-B14F-4D97-AF65-F5344CB8AC3E}">
        <p14:creationId xmlns:p14="http://schemas.microsoft.com/office/powerpoint/2010/main" val="28338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32" y="1019720"/>
            <a:ext cx="8093470" cy="49415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Result: Approx. Search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496778" y="847120"/>
            <a:ext cx="7381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Solely search time on hs_chr1 + block size 100K + pattern length 64 </a:t>
            </a:r>
          </a:p>
        </p:txBody>
      </p:sp>
    </p:spTree>
    <p:extLst>
      <p:ext uri="{BB962C8B-B14F-4D97-AF65-F5344CB8AC3E}">
        <p14:creationId xmlns:p14="http://schemas.microsoft.com/office/powerpoint/2010/main" val="7014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4-07-07 um 11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00" y="1286351"/>
            <a:ext cx="8252300" cy="46887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Result: Memory </a:t>
            </a:r>
            <a:r>
              <a:rPr lang="en-US" dirty="0" smtClean="0"/>
              <a:t>footprint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689590" y="847120"/>
            <a:ext cx="3294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hs_chr1 + block size 100K</a:t>
            </a:r>
          </a:p>
        </p:txBody>
      </p:sp>
    </p:spTree>
    <p:extLst>
      <p:ext uri="{BB962C8B-B14F-4D97-AF65-F5344CB8AC3E}">
        <p14:creationId xmlns:p14="http://schemas.microsoft.com/office/powerpoint/2010/main" val="22486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Indexing </a:t>
            </a:r>
            <a:r>
              <a:rPr lang="en-US" dirty="0" smtClean="0"/>
              <a:t>JST - random access</a:t>
            </a:r>
          </a:p>
          <a:p>
            <a:r>
              <a:rPr lang="en-US" dirty="0" smtClean="0"/>
              <a:t>Parallelizing JST Search</a:t>
            </a:r>
          </a:p>
          <a:p>
            <a:r>
              <a:rPr lang="en-US" dirty="0" smtClean="0"/>
              <a:t>Index-based filter working on JST</a:t>
            </a:r>
          </a:p>
        </p:txBody>
      </p:sp>
    </p:spTree>
    <p:extLst>
      <p:ext uri="{BB962C8B-B14F-4D97-AF65-F5344CB8AC3E}">
        <p14:creationId xmlns:p14="http://schemas.microsoft.com/office/powerpoint/2010/main" val="19855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2135188" y="4995864"/>
            <a:ext cx="79184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>
              <a:latin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2398" y="4406901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Questions</a:t>
            </a:r>
            <a:r>
              <a:rPr lang="de-DE" dirty="0"/>
              <a:t>?</a:t>
            </a:r>
          </a:p>
        </p:txBody>
      </p:sp>
      <p:sp>
        <p:nvSpPr>
          <p:cNvPr id="41988" name="Text Placeholder 16"/>
          <p:cNvSpPr>
            <a:spLocks noGrp="1"/>
          </p:cNvSpPr>
          <p:nvPr>
            <p:ph type="body" idx="1"/>
          </p:nvPr>
        </p:nvSpPr>
        <p:spPr>
          <a:xfrm>
            <a:off x="1652398" y="2906713"/>
            <a:ext cx="10363200" cy="1500187"/>
          </a:xfrm>
        </p:spPr>
        <p:txBody>
          <a:bodyPr/>
          <a:lstStyle/>
          <a:p>
            <a:r>
              <a:rPr lang="de-DE" dirty="0" err="1">
                <a:latin typeface="Calibri" charset="0"/>
              </a:rPr>
              <a:t>Thank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you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for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your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attention</a:t>
            </a:r>
            <a:r>
              <a:rPr lang="de-DE" dirty="0">
                <a:latin typeface="Calibri" charset="0"/>
              </a:rPr>
              <a:t>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13582" y="1081354"/>
            <a:ext cx="28299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Acknowledgements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Prof. Dr. Knut </a:t>
            </a:r>
            <a:r>
              <a:rPr lang="en-US" sz="2000" dirty="0" err="1"/>
              <a:t>Reinert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Dr. David </a:t>
            </a:r>
            <a:r>
              <a:rPr lang="en-US" sz="2000" dirty="0" err="1"/>
              <a:t>Weese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15" y="3836631"/>
            <a:ext cx="2721439" cy="956390"/>
          </a:xfrm>
          <a:prstGeom prst="rect">
            <a:avLst/>
          </a:prstGeom>
        </p:spPr>
      </p:pic>
      <p:pic>
        <p:nvPicPr>
          <p:cNvPr id="9" name="Picture 7" descr="seqan_logo_800_pres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5126" y="1010329"/>
            <a:ext cx="3568054" cy="22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46" y="5695966"/>
            <a:ext cx="7136108" cy="10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Background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033506"/>
            <a:ext cx="8229600" cy="4052359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endParaRPr lang="en-US" sz="800" b="1" dirty="0"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en-US" sz="1400" b="1" dirty="0"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en-US" sz="1400" b="1" dirty="0"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en-US" sz="1400" b="1" dirty="0"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en-US" sz="1400" b="1" dirty="0"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en-US" sz="1400" b="1" dirty="0"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de-DE" sz="1400" b="1" dirty="0">
              <a:solidFill>
                <a:srgbClr val="0000FF"/>
              </a:solidFill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de-DE" sz="1400" b="1" dirty="0">
              <a:solidFill>
                <a:srgbClr val="0000FF"/>
              </a:solidFill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de-DE" sz="1400" b="1" dirty="0">
              <a:solidFill>
                <a:srgbClr val="0000FF"/>
              </a:solidFill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de-DE" sz="1400" b="1" dirty="0">
              <a:solidFill>
                <a:srgbClr val="0000FF"/>
              </a:solidFill>
              <a:ea typeface="ＭＳ Ｐゴシック" charset="0"/>
              <a:cs typeface="Courier New" charset="0"/>
            </a:endParaRPr>
          </a:p>
          <a:p>
            <a:pPr lvl="1">
              <a:buFontTx/>
              <a:buNone/>
            </a:pPr>
            <a:endParaRPr lang="de-DE" sz="1400" b="1" dirty="0">
              <a:solidFill>
                <a:srgbClr val="0000FF"/>
              </a:solidFill>
              <a:ea typeface="ＭＳ Ｐゴシック" charset="0"/>
              <a:cs typeface="Courier New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endParaRPr lang="de-DE" sz="1400" b="1" dirty="0">
              <a:solidFill>
                <a:srgbClr val="0000FF"/>
              </a:solidFill>
              <a:ea typeface="ＭＳ Ｐゴシック" charset="0"/>
              <a:cs typeface="Courier New" charset="0"/>
            </a:endParaRP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981200" y="5287017"/>
            <a:ext cx="107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/>
          <a:srcRect l="15609" t="13641" r="14012" b="12501"/>
          <a:stretch/>
        </p:blipFill>
        <p:spPr>
          <a:xfrm>
            <a:off x="7767412" y="3896954"/>
            <a:ext cx="2655146" cy="1488243"/>
          </a:xfrm>
          <a:prstGeom prst="rect">
            <a:avLst/>
          </a:prstGeom>
        </p:spPr>
      </p:pic>
      <p:pic>
        <p:nvPicPr>
          <p:cNvPr id="7" name="Bild 6" descr="Bildschirmfoto 2014-06-01 um 15.03.00.pn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7730" r="6370" b="29201"/>
          <a:stretch/>
        </p:blipFill>
        <p:spPr>
          <a:xfrm>
            <a:off x="2502188" y="4791476"/>
            <a:ext cx="5430446" cy="99108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2456793"/>
            <a:ext cx="3527346" cy="1509704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537" y="2744826"/>
            <a:ext cx="4196443" cy="1909165"/>
          </a:xfrm>
          <a:prstGeom prst="rect">
            <a:avLst/>
          </a:prstGeom>
        </p:spPr>
      </p:pic>
      <p:pic>
        <p:nvPicPr>
          <p:cNvPr id="11" name="Bild 10" descr="Bildschirmfoto 2014-06-01 um 19.06.2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6221"/>
            <a:ext cx="9155340" cy="11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05" y="1259620"/>
            <a:ext cx="5713017" cy="415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7754192" y="5784346"/>
            <a:ext cx="2858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http://www.ebi.ac.uk/ena/about/statistics</a:t>
            </a:r>
            <a:r>
              <a:rPr lang="en-US" sz="800" dirty="0"/>
              <a:t>; Accessed 01.06.2014</a:t>
            </a:r>
          </a:p>
        </p:txBody>
      </p:sp>
    </p:spTree>
    <p:extLst>
      <p:ext uri="{BB962C8B-B14F-4D97-AF65-F5344CB8AC3E}">
        <p14:creationId xmlns:p14="http://schemas.microsoft.com/office/powerpoint/2010/main" val="12895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Abgerundetes Rechteck 483"/>
          <p:cNvSpPr/>
          <p:nvPr/>
        </p:nvSpPr>
        <p:spPr>
          <a:xfrm>
            <a:off x="7322685" y="1480943"/>
            <a:ext cx="3286830" cy="4493435"/>
          </a:xfrm>
          <a:prstGeom prst="roundRect">
            <a:avLst>
              <a:gd name="adj" fmla="val 92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Abgerundetes Rechteck 442"/>
          <p:cNvSpPr/>
          <p:nvPr/>
        </p:nvSpPr>
        <p:spPr>
          <a:xfrm>
            <a:off x="1582496" y="1038145"/>
            <a:ext cx="5188732" cy="4936232"/>
          </a:xfrm>
          <a:prstGeom prst="roundRect">
            <a:avLst>
              <a:gd name="adj" fmla="val 5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Journaled</a:t>
            </a:r>
            <a:r>
              <a:rPr lang="en-US" dirty="0" smtClean="0"/>
              <a:t> String Tree</a:t>
            </a:r>
            <a:endParaRPr lang="en-US" dirty="0"/>
          </a:p>
        </p:txBody>
      </p:sp>
      <p:grpSp>
        <p:nvGrpSpPr>
          <p:cNvPr id="4" name="Gruppierung 3"/>
          <p:cNvGrpSpPr/>
          <p:nvPr/>
        </p:nvGrpSpPr>
        <p:grpSpPr>
          <a:xfrm>
            <a:off x="8760272" y="4113451"/>
            <a:ext cx="1174195" cy="1544550"/>
            <a:chOff x="3109575" y="1162304"/>
            <a:chExt cx="1439334" cy="1654240"/>
          </a:xfrm>
        </p:grpSpPr>
        <p:sp>
          <p:nvSpPr>
            <p:cNvPr id="5" name="Eine Ecke des Rechtecks schneiden 4"/>
            <p:cNvSpPr/>
            <p:nvPr/>
          </p:nvSpPr>
          <p:spPr>
            <a:xfrm>
              <a:off x="3144215" y="1215574"/>
              <a:ext cx="1404694" cy="1600970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3144215" y="1493212"/>
              <a:ext cx="140469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3488654" y="1162304"/>
              <a:ext cx="721588" cy="32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cs typeface="Apple Chancery"/>
                </a:rPr>
                <a:t>State</a:t>
              </a:r>
              <a:endParaRPr lang="en-US" dirty="0">
                <a:latin typeface="+mj-lt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109575" y="1662545"/>
              <a:ext cx="1417587" cy="102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counter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position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bit mask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…</a:t>
              </a:r>
            </a:p>
          </p:txBody>
        </p:sp>
      </p:grpSp>
      <p:sp>
        <p:nvSpPr>
          <p:cNvPr id="15" name="Rechteck 14"/>
          <p:cNvSpPr/>
          <p:nvPr/>
        </p:nvSpPr>
        <p:spPr>
          <a:xfrm>
            <a:off x="7480089" y="2970506"/>
            <a:ext cx="749561" cy="4507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</a:t>
            </a:r>
          </a:p>
          <a:p>
            <a:pPr algn="ctr"/>
            <a:r>
              <a:rPr lang="en-US" sz="1400" dirty="0"/>
              <a:t>context</a:t>
            </a:r>
          </a:p>
        </p:txBody>
      </p:sp>
      <p:sp>
        <p:nvSpPr>
          <p:cNvPr id="16" name="Rechteck 15"/>
          <p:cNvSpPr/>
          <p:nvPr/>
        </p:nvSpPr>
        <p:spPr>
          <a:xfrm>
            <a:off x="9839725" y="2937935"/>
            <a:ext cx="724716" cy="2920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report</a:t>
            </a:r>
          </a:p>
        </p:txBody>
      </p:sp>
      <p:sp>
        <p:nvSpPr>
          <p:cNvPr id="17" name="Rechteck 16"/>
          <p:cNvSpPr/>
          <p:nvPr/>
        </p:nvSpPr>
        <p:spPr>
          <a:xfrm>
            <a:off x="8722511" y="3286621"/>
            <a:ext cx="860612" cy="4258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compute shift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548374" y="1060100"/>
            <a:ext cx="130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Traversal</a:t>
            </a:r>
          </a:p>
        </p:txBody>
      </p:sp>
      <p:grpSp>
        <p:nvGrpSpPr>
          <p:cNvPr id="52" name="Gruppierung 51"/>
          <p:cNvGrpSpPr/>
          <p:nvPr/>
        </p:nvGrpSpPr>
        <p:grpSpPr>
          <a:xfrm>
            <a:off x="8739222" y="2233698"/>
            <a:ext cx="818955" cy="746606"/>
            <a:chOff x="8076492" y="1729098"/>
            <a:chExt cx="818955" cy="746606"/>
          </a:xfrm>
        </p:grpSpPr>
        <p:sp>
          <p:nvSpPr>
            <p:cNvPr id="11" name="Raute 10"/>
            <p:cNvSpPr/>
            <p:nvPr/>
          </p:nvSpPr>
          <p:spPr>
            <a:xfrm>
              <a:off x="8097542" y="1729098"/>
              <a:ext cx="785091" cy="746606"/>
            </a:xfrm>
            <a:prstGeom prst="diamon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8076492" y="1923444"/>
              <a:ext cx="8189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success?</a:t>
              </a:r>
            </a:p>
          </p:txBody>
        </p:sp>
      </p:grpSp>
      <p:sp>
        <p:nvSpPr>
          <p:cNvPr id="35" name="Rechteck 34"/>
          <p:cNvSpPr/>
          <p:nvPr/>
        </p:nvSpPr>
        <p:spPr>
          <a:xfrm>
            <a:off x="3057602" y="1615012"/>
            <a:ext cx="948330" cy="2920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initialize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1624272" y="1611668"/>
            <a:ext cx="854361" cy="292486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start</a:t>
            </a:r>
            <a:endParaRPr lang="en-US" dirty="0"/>
          </a:p>
        </p:txBody>
      </p:sp>
      <p:sp>
        <p:nvSpPr>
          <p:cNvPr id="38" name="Abgerundetes Rechteck 37"/>
          <p:cNvSpPr/>
          <p:nvPr/>
        </p:nvSpPr>
        <p:spPr>
          <a:xfrm>
            <a:off x="1624272" y="2314818"/>
            <a:ext cx="854361" cy="292486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stop</a:t>
            </a:r>
            <a:endParaRPr lang="en-US" dirty="0"/>
          </a:p>
        </p:txBody>
      </p:sp>
      <p:sp>
        <p:nvSpPr>
          <p:cNvPr id="39" name="Rechteck 38"/>
          <p:cNvSpPr/>
          <p:nvPr/>
        </p:nvSpPr>
        <p:spPr>
          <a:xfrm>
            <a:off x="4655586" y="1763597"/>
            <a:ext cx="1223810" cy="7753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</a:t>
            </a:r>
          </a:p>
          <a:p>
            <a:pPr algn="ctr"/>
            <a:r>
              <a:rPr lang="en-US" sz="1400" dirty="0"/>
              <a:t>reference segment</a:t>
            </a:r>
          </a:p>
        </p:txBody>
      </p:sp>
      <p:cxnSp>
        <p:nvCxnSpPr>
          <p:cNvPr id="42" name="Gerade Verbindung mit Pfeil 41"/>
          <p:cNvCxnSpPr>
            <a:stCxn id="34" idx="1"/>
            <a:endCxn id="38" idx="3"/>
          </p:cNvCxnSpPr>
          <p:nvPr/>
        </p:nvCxnSpPr>
        <p:spPr>
          <a:xfrm flipH="1">
            <a:off x="2478633" y="2461061"/>
            <a:ext cx="6605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2798996" y="2197795"/>
            <a:ext cx="38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903720" y="2197795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grpSp>
        <p:nvGrpSpPr>
          <p:cNvPr id="603" name="Gruppierung 602"/>
          <p:cNvGrpSpPr/>
          <p:nvPr/>
        </p:nvGrpSpPr>
        <p:grpSpPr>
          <a:xfrm>
            <a:off x="3125213" y="2087759"/>
            <a:ext cx="818955" cy="762077"/>
            <a:chOff x="1601212" y="2087758"/>
            <a:chExt cx="818955" cy="762077"/>
          </a:xfrm>
        </p:grpSpPr>
        <p:sp>
          <p:nvSpPr>
            <p:cNvPr id="34" name="Raute 33"/>
            <p:cNvSpPr/>
            <p:nvPr/>
          </p:nvSpPr>
          <p:spPr>
            <a:xfrm>
              <a:off x="1615221" y="2087758"/>
              <a:ext cx="785091" cy="746606"/>
            </a:xfrm>
            <a:prstGeom prst="diamon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1601212" y="2111171"/>
              <a:ext cx="8189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next</a:t>
              </a:r>
            </a:p>
            <a:p>
              <a:pPr algn="ctr"/>
              <a:r>
                <a:rPr lang="en-US" sz="1400" dirty="0"/>
                <a:t>segment?</a:t>
              </a:r>
            </a:p>
          </p:txBody>
        </p:sp>
      </p:grpSp>
      <p:cxnSp>
        <p:nvCxnSpPr>
          <p:cNvPr id="70" name="Gewinkelte Verbindung 69"/>
          <p:cNvCxnSpPr>
            <a:stCxn id="11" idx="3"/>
            <a:endCxn id="16" idx="0"/>
          </p:cNvCxnSpPr>
          <p:nvPr/>
        </p:nvCxnSpPr>
        <p:spPr>
          <a:xfrm>
            <a:off x="9545363" y="2607001"/>
            <a:ext cx="656721" cy="3309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winkelte Verbindung 72"/>
          <p:cNvCxnSpPr>
            <a:stCxn id="16" idx="2"/>
            <a:endCxn id="17" idx="3"/>
          </p:cNvCxnSpPr>
          <p:nvPr/>
        </p:nvCxnSpPr>
        <p:spPr>
          <a:xfrm rot="5400000">
            <a:off x="9757854" y="3055291"/>
            <a:ext cx="269501" cy="6189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3" name="Gruppierung 612"/>
          <p:cNvGrpSpPr/>
          <p:nvPr/>
        </p:nvGrpSpPr>
        <p:grpSpPr>
          <a:xfrm>
            <a:off x="2106655" y="3820991"/>
            <a:ext cx="818955" cy="746606"/>
            <a:chOff x="582654" y="3820991"/>
            <a:chExt cx="818955" cy="746606"/>
          </a:xfrm>
        </p:grpSpPr>
        <p:sp>
          <p:nvSpPr>
            <p:cNvPr id="134" name="Raute 133"/>
            <p:cNvSpPr/>
            <p:nvPr/>
          </p:nvSpPr>
          <p:spPr>
            <a:xfrm>
              <a:off x="599808" y="3820991"/>
              <a:ext cx="785091" cy="746606"/>
            </a:xfrm>
            <a:prstGeom prst="diamon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feld 134"/>
            <p:cNvSpPr txBox="1"/>
            <p:nvPr/>
          </p:nvSpPr>
          <p:spPr>
            <a:xfrm>
              <a:off x="582654" y="3876936"/>
              <a:ext cx="818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stack</a:t>
              </a:r>
            </a:p>
            <a:p>
              <a:pPr algn="ctr"/>
              <a:r>
                <a:rPr lang="en-US" sz="1400" dirty="0"/>
                <a:t>empty?</a:t>
              </a:r>
            </a:p>
          </p:txBody>
        </p:sp>
      </p:grpSp>
      <p:sp>
        <p:nvSpPr>
          <p:cNvPr id="152" name="Rechteck 151"/>
          <p:cNvSpPr/>
          <p:nvPr/>
        </p:nvSpPr>
        <p:spPr>
          <a:xfrm>
            <a:off x="2183227" y="5027436"/>
            <a:ext cx="662205" cy="5141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pop state</a:t>
            </a:r>
          </a:p>
        </p:txBody>
      </p:sp>
      <p:grpSp>
        <p:nvGrpSpPr>
          <p:cNvPr id="483" name="Gruppierung 482"/>
          <p:cNvGrpSpPr/>
          <p:nvPr/>
        </p:nvGrpSpPr>
        <p:grpSpPr>
          <a:xfrm>
            <a:off x="4874946" y="2823121"/>
            <a:ext cx="818955" cy="746606"/>
            <a:chOff x="3350945" y="2823121"/>
            <a:chExt cx="818955" cy="746606"/>
          </a:xfrm>
        </p:grpSpPr>
        <p:sp>
          <p:nvSpPr>
            <p:cNvPr id="204" name="Raute 203"/>
            <p:cNvSpPr/>
            <p:nvPr/>
          </p:nvSpPr>
          <p:spPr>
            <a:xfrm>
              <a:off x="3350945" y="2823121"/>
              <a:ext cx="785091" cy="746606"/>
            </a:xfrm>
            <a:prstGeom prst="diamon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feld 204"/>
            <p:cNvSpPr txBox="1"/>
            <p:nvPr/>
          </p:nvSpPr>
          <p:spPr>
            <a:xfrm>
              <a:off x="3350945" y="3031804"/>
              <a:ext cx="8189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at end?</a:t>
              </a:r>
            </a:p>
          </p:txBody>
        </p:sp>
      </p:grpSp>
      <p:sp>
        <p:nvSpPr>
          <p:cNvPr id="215" name="Rechteck 214"/>
          <p:cNvSpPr/>
          <p:nvPr/>
        </p:nvSpPr>
        <p:spPr>
          <a:xfrm>
            <a:off x="3384523" y="4898471"/>
            <a:ext cx="1223810" cy="7753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</a:t>
            </a:r>
          </a:p>
          <a:p>
            <a:pPr algn="ctr"/>
            <a:r>
              <a:rPr lang="en-US" sz="1400" dirty="0"/>
              <a:t>branch</a:t>
            </a:r>
          </a:p>
          <a:p>
            <a:pPr algn="ctr"/>
            <a:r>
              <a:rPr lang="en-US" sz="1400" dirty="0"/>
              <a:t>segment</a:t>
            </a:r>
          </a:p>
        </p:txBody>
      </p:sp>
      <p:sp>
        <p:nvSpPr>
          <p:cNvPr id="219" name="Rechteck 218"/>
          <p:cNvSpPr/>
          <p:nvPr/>
        </p:nvSpPr>
        <p:spPr>
          <a:xfrm>
            <a:off x="5302747" y="5262425"/>
            <a:ext cx="676151" cy="458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 state</a:t>
            </a:r>
          </a:p>
        </p:txBody>
      </p:sp>
      <p:grpSp>
        <p:nvGrpSpPr>
          <p:cNvPr id="531" name="Gruppierung 530"/>
          <p:cNvGrpSpPr/>
          <p:nvPr/>
        </p:nvGrpSpPr>
        <p:grpSpPr>
          <a:xfrm>
            <a:off x="3599684" y="3820992"/>
            <a:ext cx="818955" cy="746606"/>
            <a:chOff x="2159233" y="3820992"/>
            <a:chExt cx="818955" cy="746606"/>
          </a:xfrm>
        </p:grpSpPr>
        <p:sp>
          <p:nvSpPr>
            <p:cNvPr id="154" name="Raute 153"/>
            <p:cNvSpPr/>
            <p:nvPr/>
          </p:nvSpPr>
          <p:spPr>
            <a:xfrm>
              <a:off x="2159233" y="3820992"/>
              <a:ext cx="785091" cy="746606"/>
            </a:xfrm>
            <a:prstGeom prst="diamon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feld 250"/>
            <p:cNvSpPr txBox="1"/>
            <p:nvPr/>
          </p:nvSpPr>
          <p:spPr>
            <a:xfrm>
              <a:off x="2159233" y="4019821"/>
              <a:ext cx="8189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at end?</a:t>
              </a:r>
            </a:p>
          </p:txBody>
        </p:sp>
      </p:grpSp>
      <p:cxnSp>
        <p:nvCxnSpPr>
          <p:cNvPr id="302" name="Gerade Verbindung mit Pfeil 301"/>
          <p:cNvCxnSpPr>
            <a:stCxn id="215" idx="0"/>
            <a:endCxn id="154" idx="2"/>
          </p:cNvCxnSpPr>
          <p:nvPr/>
        </p:nvCxnSpPr>
        <p:spPr>
          <a:xfrm flipH="1" flipV="1">
            <a:off x="3992230" y="4567598"/>
            <a:ext cx="4199" cy="33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" name="Gewinkelte Verbindung 310"/>
          <p:cNvCxnSpPr>
            <a:stCxn id="15" idx="0"/>
            <a:endCxn id="39" idx="3"/>
          </p:cNvCxnSpPr>
          <p:nvPr/>
        </p:nvCxnSpPr>
        <p:spPr>
          <a:xfrm rot="16200000" flipV="1">
            <a:off x="6457528" y="1573165"/>
            <a:ext cx="819210" cy="197547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Gewinkelte Verbindung 314"/>
          <p:cNvCxnSpPr>
            <a:endCxn id="215" idx="2"/>
          </p:cNvCxnSpPr>
          <p:nvPr/>
        </p:nvCxnSpPr>
        <p:spPr>
          <a:xfrm rot="10800000" flipV="1">
            <a:off x="3996428" y="3428746"/>
            <a:ext cx="3702254" cy="2245123"/>
          </a:xfrm>
          <a:prstGeom prst="bentConnector4">
            <a:avLst>
              <a:gd name="adj1" fmla="val -242"/>
              <a:gd name="adj2" fmla="val 11129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Gerade Verbindung mit Pfeil 320"/>
          <p:cNvCxnSpPr>
            <a:stCxn id="11" idx="2"/>
            <a:endCxn id="17" idx="0"/>
          </p:cNvCxnSpPr>
          <p:nvPr/>
        </p:nvCxnSpPr>
        <p:spPr>
          <a:xfrm>
            <a:off x="9152817" y="2980304"/>
            <a:ext cx="0" cy="306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Gewinkelte Verbindung 326"/>
          <p:cNvCxnSpPr/>
          <p:nvPr/>
        </p:nvCxnSpPr>
        <p:spPr>
          <a:xfrm flipV="1">
            <a:off x="8229649" y="2607001"/>
            <a:ext cx="530622" cy="4976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Gewinkelte Verbindung 328"/>
          <p:cNvCxnSpPr>
            <a:stCxn id="17" idx="1"/>
          </p:cNvCxnSpPr>
          <p:nvPr/>
        </p:nvCxnSpPr>
        <p:spPr>
          <a:xfrm rot="10800000">
            <a:off x="8229649" y="3286620"/>
            <a:ext cx="492862" cy="2129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Gewinkelte Verbindung 355"/>
          <p:cNvCxnSpPr>
            <a:endCxn id="5" idx="2"/>
          </p:cNvCxnSpPr>
          <p:nvPr/>
        </p:nvCxnSpPr>
        <p:spPr>
          <a:xfrm rot="16200000" flipH="1">
            <a:off x="7673969" y="3796032"/>
            <a:ext cx="1481849" cy="747276"/>
          </a:xfrm>
          <a:prstGeom prst="bentConnector2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7" name="Textfeld 356"/>
          <p:cNvSpPr txBox="1"/>
          <p:nvPr/>
        </p:nvSpPr>
        <p:spPr>
          <a:xfrm>
            <a:off x="8077141" y="4642642"/>
            <a:ext cx="84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read</a:t>
            </a:r>
          </a:p>
          <a:p>
            <a:r>
              <a:rPr lang="en-US" sz="1400" dirty="0"/>
              <a:t>update</a:t>
            </a:r>
            <a:endParaRPr lang="en-US" dirty="0"/>
          </a:p>
        </p:txBody>
      </p:sp>
      <p:cxnSp>
        <p:nvCxnSpPr>
          <p:cNvPr id="367" name="Gerade Verbindung mit Pfeil 366"/>
          <p:cNvCxnSpPr>
            <a:stCxn id="134" idx="2"/>
            <a:endCxn id="152" idx="0"/>
          </p:cNvCxnSpPr>
          <p:nvPr/>
        </p:nvCxnSpPr>
        <p:spPr>
          <a:xfrm flipH="1">
            <a:off x="2514330" y="4567597"/>
            <a:ext cx="2025" cy="459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Gerade Verbindung mit Pfeil 369"/>
          <p:cNvCxnSpPr>
            <a:stCxn id="152" idx="3"/>
            <a:endCxn id="215" idx="1"/>
          </p:cNvCxnSpPr>
          <p:nvPr/>
        </p:nvCxnSpPr>
        <p:spPr>
          <a:xfrm>
            <a:off x="2845431" y="5284518"/>
            <a:ext cx="539092" cy="1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Gewinkelte Verbindung 388"/>
          <p:cNvCxnSpPr>
            <a:stCxn id="134" idx="1"/>
            <a:endCxn id="34" idx="2"/>
          </p:cNvCxnSpPr>
          <p:nvPr/>
        </p:nvCxnSpPr>
        <p:spPr>
          <a:xfrm rot="10800000" flipH="1">
            <a:off x="2123808" y="2834364"/>
            <a:ext cx="1407959" cy="1359930"/>
          </a:xfrm>
          <a:prstGeom prst="bentConnector4">
            <a:avLst>
              <a:gd name="adj1" fmla="val -20984"/>
              <a:gd name="adj2" fmla="val 8154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Gerade Verbindung mit Pfeil 392"/>
          <p:cNvCxnSpPr>
            <a:stCxn id="35" idx="2"/>
            <a:endCxn id="34" idx="0"/>
          </p:cNvCxnSpPr>
          <p:nvPr/>
        </p:nvCxnSpPr>
        <p:spPr>
          <a:xfrm>
            <a:off x="3531767" y="1907098"/>
            <a:ext cx="0" cy="180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5" name="Gerade Verbindung mit Pfeil 394"/>
          <p:cNvCxnSpPr>
            <a:stCxn id="37" idx="3"/>
            <a:endCxn id="35" idx="1"/>
          </p:cNvCxnSpPr>
          <p:nvPr/>
        </p:nvCxnSpPr>
        <p:spPr>
          <a:xfrm>
            <a:off x="2478632" y="1757911"/>
            <a:ext cx="578970" cy="3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Gerade Verbindung mit Pfeil 404"/>
          <p:cNvCxnSpPr>
            <a:stCxn id="204" idx="3"/>
            <a:endCxn id="15" idx="1"/>
          </p:cNvCxnSpPr>
          <p:nvPr/>
        </p:nvCxnSpPr>
        <p:spPr>
          <a:xfrm flipV="1">
            <a:off x="5660036" y="3195902"/>
            <a:ext cx="1820052" cy="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2" name="Rechteck 431"/>
          <p:cNvSpPr/>
          <p:nvPr/>
        </p:nvSpPr>
        <p:spPr>
          <a:xfrm>
            <a:off x="2958112" y="3328400"/>
            <a:ext cx="676151" cy="458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 state</a:t>
            </a:r>
          </a:p>
        </p:txBody>
      </p:sp>
      <p:sp>
        <p:nvSpPr>
          <p:cNvPr id="441" name="Textfeld 440"/>
          <p:cNvSpPr txBox="1"/>
          <p:nvPr/>
        </p:nvSpPr>
        <p:spPr>
          <a:xfrm>
            <a:off x="5591301" y="3944636"/>
            <a:ext cx="38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442" name="Textfeld 441"/>
          <p:cNvSpPr txBox="1"/>
          <p:nvPr/>
        </p:nvSpPr>
        <p:spPr>
          <a:xfrm>
            <a:off x="5978898" y="4319459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cxnSp>
        <p:nvCxnSpPr>
          <p:cNvPr id="486" name="Gerade Verbindung mit Pfeil 485"/>
          <p:cNvCxnSpPr>
            <a:stCxn id="39" idx="2"/>
          </p:cNvCxnSpPr>
          <p:nvPr/>
        </p:nvCxnSpPr>
        <p:spPr>
          <a:xfrm>
            <a:off x="5267491" y="2538995"/>
            <a:ext cx="0" cy="27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7" name="Textfeld 486"/>
          <p:cNvSpPr txBox="1"/>
          <p:nvPr/>
        </p:nvSpPr>
        <p:spPr>
          <a:xfrm>
            <a:off x="4468325" y="2934080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488" name="Textfeld 487"/>
          <p:cNvSpPr txBox="1"/>
          <p:nvPr/>
        </p:nvSpPr>
        <p:spPr>
          <a:xfrm>
            <a:off x="5643625" y="2937042"/>
            <a:ext cx="38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489" name="Textfeld 488"/>
          <p:cNvSpPr txBox="1"/>
          <p:nvPr/>
        </p:nvSpPr>
        <p:spPr>
          <a:xfrm>
            <a:off x="1795916" y="3926139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491" name="Textfeld 490"/>
          <p:cNvSpPr txBox="1"/>
          <p:nvPr/>
        </p:nvSpPr>
        <p:spPr>
          <a:xfrm>
            <a:off x="2183227" y="4488754"/>
            <a:ext cx="38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492" name="Textfeld 491"/>
          <p:cNvSpPr txBox="1"/>
          <p:nvPr/>
        </p:nvSpPr>
        <p:spPr>
          <a:xfrm>
            <a:off x="3229809" y="3920771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493" name="Textfeld 492"/>
          <p:cNvSpPr txBox="1"/>
          <p:nvPr/>
        </p:nvSpPr>
        <p:spPr>
          <a:xfrm>
            <a:off x="4368065" y="3935403"/>
            <a:ext cx="38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494" name="Textfeld 493"/>
          <p:cNvSpPr txBox="1"/>
          <p:nvPr/>
        </p:nvSpPr>
        <p:spPr>
          <a:xfrm>
            <a:off x="6031222" y="1864024"/>
            <a:ext cx="103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shift size</a:t>
            </a:r>
          </a:p>
        </p:txBody>
      </p:sp>
      <p:sp>
        <p:nvSpPr>
          <p:cNvPr id="495" name="Textfeld 494"/>
          <p:cNvSpPr txBox="1"/>
          <p:nvPr/>
        </p:nvSpPr>
        <p:spPr>
          <a:xfrm>
            <a:off x="4147719" y="5658002"/>
            <a:ext cx="103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shift size</a:t>
            </a:r>
          </a:p>
        </p:txBody>
      </p:sp>
      <p:sp>
        <p:nvSpPr>
          <p:cNvPr id="498" name="Textfeld 497"/>
          <p:cNvSpPr txBox="1"/>
          <p:nvPr/>
        </p:nvSpPr>
        <p:spPr>
          <a:xfrm>
            <a:off x="7854871" y="1520438"/>
            <a:ext cx="217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Sequential Algorithm </a:t>
            </a:r>
          </a:p>
        </p:txBody>
      </p:sp>
      <p:cxnSp>
        <p:nvCxnSpPr>
          <p:cNvPr id="501" name="Gewinkelte Verbindung 500"/>
          <p:cNvCxnSpPr>
            <a:endCxn id="39" idx="1"/>
          </p:cNvCxnSpPr>
          <p:nvPr/>
        </p:nvCxnSpPr>
        <p:spPr>
          <a:xfrm flipV="1">
            <a:off x="3924312" y="2151297"/>
            <a:ext cx="731274" cy="30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6" name="Gewinkelte Verbindung 505"/>
          <p:cNvCxnSpPr>
            <a:stCxn id="205" idx="1"/>
          </p:cNvCxnSpPr>
          <p:nvPr/>
        </p:nvCxnSpPr>
        <p:spPr>
          <a:xfrm rot="10800000" flipV="1">
            <a:off x="3634266" y="3185693"/>
            <a:ext cx="1240681" cy="2430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7" name="Gewinkelte Verbindung 506"/>
          <p:cNvCxnSpPr>
            <a:stCxn id="432" idx="1"/>
            <a:endCxn id="134" idx="0"/>
          </p:cNvCxnSpPr>
          <p:nvPr/>
        </p:nvCxnSpPr>
        <p:spPr>
          <a:xfrm rot="10800000" flipV="1">
            <a:off x="2516356" y="3557520"/>
            <a:ext cx="441757" cy="26347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Gerade Verbindung mit Pfeil 532"/>
          <p:cNvCxnSpPr>
            <a:stCxn id="154" idx="1"/>
            <a:endCxn id="134" idx="3"/>
          </p:cNvCxnSpPr>
          <p:nvPr/>
        </p:nvCxnSpPr>
        <p:spPr>
          <a:xfrm flipH="1" flipV="1">
            <a:off x="2908899" y="4194295"/>
            <a:ext cx="6907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7" name="Gruppierung 536"/>
          <p:cNvGrpSpPr/>
          <p:nvPr/>
        </p:nvGrpSpPr>
        <p:grpSpPr>
          <a:xfrm>
            <a:off x="5241090" y="4217822"/>
            <a:ext cx="818955" cy="746606"/>
            <a:chOff x="2145441" y="3804280"/>
            <a:chExt cx="818955" cy="746606"/>
          </a:xfrm>
        </p:grpSpPr>
        <p:sp>
          <p:nvSpPr>
            <p:cNvPr id="538" name="Raute 537"/>
            <p:cNvSpPr/>
            <p:nvPr/>
          </p:nvSpPr>
          <p:spPr>
            <a:xfrm>
              <a:off x="2159233" y="3804280"/>
              <a:ext cx="785091" cy="746606"/>
            </a:xfrm>
            <a:prstGeom prst="diamon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Textfeld 538"/>
            <p:cNvSpPr txBox="1"/>
            <p:nvPr/>
          </p:nvSpPr>
          <p:spPr>
            <a:xfrm>
              <a:off x="2145441" y="3975451"/>
              <a:ext cx="8189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split?</a:t>
              </a:r>
            </a:p>
          </p:txBody>
        </p:sp>
      </p:grpSp>
      <p:cxnSp>
        <p:nvCxnSpPr>
          <p:cNvPr id="557" name="Gewinkelte Verbindung 556"/>
          <p:cNvCxnSpPr>
            <a:stCxn id="538" idx="3"/>
            <a:endCxn id="219" idx="3"/>
          </p:cNvCxnSpPr>
          <p:nvPr/>
        </p:nvCxnSpPr>
        <p:spPr>
          <a:xfrm flipH="1">
            <a:off x="5978898" y="4591125"/>
            <a:ext cx="61075" cy="900420"/>
          </a:xfrm>
          <a:prstGeom prst="bentConnector3">
            <a:avLst>
              <a:gd name="adj1" fmla="val -37429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1" name="Gerade Verbindung mit Pfeil 560"/>
          <p:cNvCxnSpPr>
            <a:stCxn id="219" idx="0"/>
            <a:endCxn id="538" idx="2"/>
          </p:cNvCxnSpPr>
          <p:nvPr/>
        </p:nvCxnSpPr>
        <p:spPr>
          <a:xfrm flipV="1">
            <a:off x="5640823" y="4964429"/>
            <a:ext cx="6605" cy="297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3" name="Gewinkelte Verbindung 562"/>
          <p:cNvCxnSpPr>
            <a:stCxn id="154" idx="3"/>
            <a:endCxn id="538" idx="1"/>
          </p:cNvCxnSpPr>
          <p:nvPr/>
        </p:nvCxnSpPr>
        <p:spPr>
          <a:xfrm>
            <a:off x="4384775" y="4194295"/>
            <a:ext cx="870107" cy="39683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0" name="Gewinkelte Verbindung 579"/>
          <p:cNvCxnSpPr>
            <a:stCxn id="538" idx="0"/>
          </p:cNvCxnSpPr>
          <p:nvPr/>
        </p:nvCxnSpPr>
        <p:spPr>
          <a:xfrm rot="5400000" flipH="1" flipV="1">
            <a:off x="5589745" y="3253584"/>
            <a:ext cx="1021920" cy="906556"/>
          </a:xfrm>
          <a:prstGeom prst="bentConnector3">
            <a:avLst>
              <a:gd name="adj1" fmla="val 3691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Gewinkelte Verbindung 581"/>
          <p:cNvCxnSpPr/>
          <p:nvPr/>
        </p:nvCxnSpPr>
        <p:spPr>
          <a:xfrm>
            <a:off x="3634263" y="3712424"/>
            <a:ext cx="5145913" cy="687733"/>
          </a:xfrm>
          <a:prstGeom prst="bentConnector3">
            <a:avLst>
              <a:gd name="adj1" fmla="val 65588"/>
            </a:avLst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Gewinkelte Verbindung 587"/>
          <p:cNvCxnSpPr/>
          <p:nvPr/>
        </p:nvCxnSpPr>
        <p:spPr>
          <a:xfrm rot="5400000" flipH="1" flipV="1">
            <a:off x="5874247" y="4527068"/>
            <a:ext cx="1235585" cy="1026284"/>
          </a:xfrm>
          <a:prstGeom prst="bentConnector3">
            <a:avLst>
              <a:gd name="adj1" fmla="val -43"/>
            </a:avLst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" name="Gewinkelte Verbindung 592"/>
          <p:cNvCxnSpPr>
            <a:stCxn id="152" idx="2"/>
            <a:endCxn id="5" idx="1"/>
          </p:cNvCxnSpPr>
          <p:nvPr/>
        </p:nvCxnSpPr>
        <p:spPr>
          <a:xfrm rot="16200000" flipH="1">
            <a:off x="5879714" y="2176216"/>
            <a:ext cx="116401" cy="6847169"/>
          </a:xfrm>
          <a:prstGeom prst="bentConnector3">
            <a:avLst>
              <a:gd name="adj1" fmla="val 353817"/>
            </a:avLst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0" name="Textfeld 599"/>
          <p:cNvSpPr txBox="1"/>
          <p:nvPr/>
        </p:nvSpPr>
        <p:spPr>
          <a:xfrm>
            <a:off x="6950325" y="4106880"/>
            <a:ext cx="103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getState</a:t>
            </a:r>
            <a:endParaRPr lang="en-US" sz="1400" dirty="0"/>
          </a:p>
        </p:txBody>
      </p:sp>
      <p:sp>
        <p:nvSpPr>
          <p:cNvPr id="601" name="Textfeld 600"/>
          <p:cNvSpPr txBox="1"/>
          <p:nvPr/>
        </p:nvSpPr>
        <p:spPr>
          <a:xfrm>
            <a:off x="7746380" y="5654992"/>
            <a:ext cx="103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setState</a:t>
            </a:r>
            <a:endParaRPr lang="en-US" sz="1400" dirty="0"/>
          </a:p>
        </p:txBody>
      </p:sp>
      <p:sp>
        <p:nvSpPr>
          <p:cNvPr id="607" name="Textfeld 606"/>
          <p:cNvSpPr txBox="1"/>
          <p:nvPr/>
        </p:nvSpPr>
        <p:spPr>
          <a:xfrm>
            <a:off x="9121444" y="2888126"/>
            <a:ext cx="38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608" name="Textfeld 607"/>
          <p:cNvSpPr txBox="1"/>
          <p:nvPr/>
        </p:nvSpPr>
        <p:spPr>
          <a:xfrm>
            <a:off x="9509041" y="2314819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cxnSp>
        <p:nvCxnSpPr>
          <p:cNvPr id="610" name="Gewinkelte Verbindung 609"/>
          <p:cNvCxnSpPr/>
          <p:nvPr/>
        </p:nvCxnSpPr>
        <p:spPr>
          <a:xfrm rot="10800000">
            <a:off x="6771230" y="1295145"/>
            <a:ext cx="3651331" cy="1638934"/>
          </a:xfrm>
          <a:prstGeom prst="bentConnector3">
            <a:avLst>
              <a:gd name="adj1" fmla="val -114"/>
            </a:avLst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2" name="Textfeld 611"/>
          <p:cNvSpPr txBox="1"/>
          <p:nvPr/>
        </p:nvSpPr>
        <p:spPr>
          <a:xfrm>
            <a:off x="7182460" y="1012565"/>
            <a:ext cx="119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getPositions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77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animBg="1"/>
      <p:bldP spid="443" grpId="0" animBg="1"/>
      <p:bldP spid="15" grpId="0" animBg="1"/>
      <p:bldP spid="16" grpId="0" animBg="1"/>
      <p:bldP spid="17" grpId="0" animBg="1"/>
      <p:bldP spid="32" grpId="0"/>
      <p:bldP spid="35" grpId="0" animBg="1"/>
      <p:bldP spid="37" grpId="0" animBg="1"/>
      <p:bldP spid="38" grpId="0" animBg="1"/>
      <p:bldP spid="39" grpId="0" animBg="1"/>
      <p:bldP spid="45" grpId="0"/>
      <p:bldP spid="46" grpId="0"/>
      <p:bldP spid="152" grpId="0" animBg="1"/>
      <p:bldP spid="215" grpId="0" animBg="1"/>
      <p:bldP spid="219" grpId="0" animBg="1"/>
      <p:bldP spid="357" grpId="0"/>
      <p:bldP spid="432" grpId="0" animBg="1"/>
      <p:bldP spid="441" grpId="0"/>
      <p:bldP spid="442" grpId="0"/>
      <p:bldP spid="487" grpId="0"/>
      <p:bldP spid="488" grpId="0"/>
      <p:bldP spid="489" grpId="0"/>
      <p:bldP spid="491" grpId="0"/>
      <p:bldP spid="492" grpId="0"/>
      <p:bldP spid="493" grpId="0"/>
      <p:bldP spid="494" grpId="0"/>
      <p:bldP spid="495" grpId="0"/>
      <p:bldP spid="498" grpId="0"/>
      <p:bldP spid="600" grpId="0"/>
      <p:bldP spid="601" grpId="0"/>
      <p:bldP spid="607" grpId="0"/>
      <p:bldP spid="608" grpId="0"/>
      <p:bldP spid="6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Parallelization</a:t>
            </a:r>
            <a:endParaRPr lang="en-US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859332" y="4093394"/>
            <a:ext cx="819710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2063552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11624" y="4021386"/>
            <a:ext cx="144016" cy="144016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15680" y="4021386"/>
            <a:ext cx="144016" cy="144016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3712" y="4021386"/>
            <a:ext cx="144016" cy="144016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007768" y="4021386"/>
            <a:ext cx="144016" cy="144016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67808" y="4021386"/>
            <a:ext cx="144016" cy="144016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55840" y="4021386"/>
            <a:ext cx="144016" cy="144016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159896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47928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63952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023992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312024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16080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104112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608168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12224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00256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616280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976320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408368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9768408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27" name="Gerade Verbindung mit Pfeil 26"/>
          <p:cNvCxnSpPr/>
          <p:nvPr/>
        </p:nvCxnSpPr>
        <p:spPr bwMode="auto">
          <a:xfrm>
            <a:off x="2135560" y="4309418"/>
            <a:ext cx="30963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feld 27"/>
          <p:cNvSpPr txBox="1"/>
          <p:nvPr/>
        </p:nvSpPr>
        <p:spPr>
          <a:xfrm>
            <a:off x="7713219" y="180674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713219" y="238281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713219" y="29588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503712" y="43814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</a:t>
            </a:r>
          </a:p>
        </p:txBody>
      </p:sp>
      <p:sp>
        <p:nvSpPr>
          <p:cNvPr id="32" name="Mehrere Dokumente 31"/>
          <p:cNvSpPr/>
          <p:nvPr/>
        </p:nvSpPr>
        <p:spPr bwMode="auto">
          <a:xfrm>
            <a:off x="5303912" y="2033322"/>
            <a:ext cx="1456953" cy="1484009"/>
          </a:xfrm>
          <a:prstGeom prst="flowChartMulti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Concurrent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Queue</a:t>
            </a:r>
            <a:endParaRPr lang="en-US" dirty="0">
              <a:latin typeface="Arial" charset="0"/>
            </a:endParaRPr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8217275" y="1878754"/>
            <a:ext cx="576064" cy="216024"/>
          </a:xfrm>
          <a:prstGeom prst="round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8217275" y="2454818"/>
            <a:ext cx="1224136" cy="216024"/>
          </a:xfrm>
          <a:prstGeom prst="round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8217275" y="3030882"/>
            <a:ext cx="1080120" cy="216024"/>
          </a:xfrm>
          <a:prstGeom prst="round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351584" y="402138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37" name="Gerade Verbindung mit Pfeil 36"/>
          <p:cNvCxnSpPr>
            <a:endCxn id="28" idx="1"/>
          </p:cNvCxnSpPr>
          <p:nvPr/>
        </p:nvCxnSpPr>
        <p:spPr bwMode="auto">
          <a:xfrm flipV="1">
            <a:off x="6777115" y="1991412"/>
            <a:ext cx="936104" cy="319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Gerade Verbindung mit Pfeil 37"/>
          <p:cNvCxnSpPr/>
          <p:nvPr/>
        </p:nvCxnSpPr>
        <p:spPr bwMode="auto">
          <a:xfrm>
            <a:off x="6777115" y="2598834"/>
            <a:ext cx="936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Gerade Verbindung mit Pfeil 38"/>
          <p:cNvCxnSpPr>
            <a:endCxn id="30" idx="1"/>
          </p:cNvCxnSpPr>
          <p:nvPr/>
        </p:nvCxnSpPr>
        <p:spPr bwMode="auto">
          <a:xfrm>
            <a:off x="6777115" y="2886866"/>
            <a:ext cx="936104" cy="256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Gerade Verbindung mit Pfeil 39"/>
          <p:cNvCxnSpPr>
            <a:stCxn id="13" idx="0"/>
          </p:cNvCxnSpPr>
          <p:nvPr/>
        </p:nvCxnSpPr>
        <p:spPr bwMode="auto">
          <a:xfrm flipV="1">
            <a:off x="5231904" y="3517330"/>
            <a:ext cx="14401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96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JST </a:t>
            </a:r>
            <a:r>
              <a:rPr lang="en-US" dirty="0"/>
              <a:t>Traversal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896200" y="326850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333333"/>
                </a:solidFill>
                <a:latin typeface="Andale Mono"/>
                <a:cs typeface="Andale Mono"/>
              </a:rPr>
              <a:t>G A C </a:t>
            </a:r>
            <a:endParaRPr lang="en-US" dirty="0">
              <a:solidFill>
                <a:srgbClr val="333333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 flipV="1">
            <a:off x="7896200" y="3133780"/>
            <a:ext cx="0" cy="504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feld 5"/>
          <p:cNvSpPr txBox="1"/>
          <p:nvPr/>
        </p:nvSpPr>
        <p:spPr>
          <a:xfrm>
            <a:off x="7032104" y="3266763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333333"/>
                </a:solidFill>
                <a:latin typeface="Andale Mono"/>
                <a:cs typeface="Andale Mono"/>
              </a:rPr>
              <a:t>A G C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7104112" y="3349804"/>
            <a:ext cx="1008112" cy="216024"/>
          </a:xfrm>
          <a:prstGeom prst="roundRect">
            <a:avLst/>
          </a:prstGeom>
          <a:solidFill>
            <a:srgbClr val="FF9933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8" name="Gerade Verbindung 7"/>
          <p:cNvCxnSpPr>
            <a:endCxn id="35" idx="2"/>
          </p:cNvCxnSpPr>
          <p:nvPr/>
        </p:nvCxnSpPr>
        <p:spPr bwMode="auto">
          <a:xfrm>
            <a:off x="1847528" y="4348624"/>
            <a:ext cx="15841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1811016" y="436139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ndale Mono"/>
                <a:cs typeface="Andale Mono"/>
              </a:rPr>
              <a:t>T A G C G T A G C A G C T A T G A G G A G G A C C G A G T T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ndale Mono"/>
                <a:cs typeface="Andale Mono"/>
              </a:rPr>
              <a:t>0 1 2 3 4 5 6 7 8 9 0 1 2 3 4 5 6 7 8 9 0 1 2 3 4 5 6 7 8 9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ndale Mono"/>
                <a:cs typeface="Andale Mono"/>
              </a:rPr>
              <a:t>0                   1                   2</a:t>
            </a:r>
            <a:r>
              <a:rPr lang="de-DE" dirty="0">
                <a:latin typeface="Andale Mono"/>
                <a:cs typeface="Andale Mono"/>
              </a:rPr>
              <a:t>             </a:t>
            </a:r>
            <a:endParaRPr lang="de-DE" dirty="0">
              <a:solidFill>
                <a:schemeClr val="bg1">
                  <a:lumMod val="65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39008" y="4265583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51376" y="4265583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36160" y="427661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824192" y="427661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 flipV="1">
            <a:off x="5123384" y="3689519"/>
            <a:ext cx="0" cy="5760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 flipV="1">
            <a:off x="4367808" y="3689520"/>
            <a:ext cx="1619672" cy="110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>
            <a:stCxn id="12" idx="0"/>
          </p:cNvCxnSpPr>
          <p:nvPr/>
        </p:nvCxnSpPr>
        <p:spPr bwMode="auto">
          <a:xfrm flipV="1">
            <a:off x="7608168" y="3639578"/>
            <a:ext cx="0" cy="6370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 flipV="1">
            <a:off x="7104112" y="3637837"/>
            <a:ext cx="1656184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7824192" y="3565828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7104112" y="3133780"/>
            <a:ext cx="15841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 flipV="1">
            <a:off x="7896200" y="3977551"/>
            <a:ext cx="0" cy="288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/>
          <p:nvPr/>
        </p:nvCxnSpPr>
        <p:spPr bwMode="auto">
          <a:xfrm>
            <a:off x="7896200" y="3977551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7824192" y="361751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333333"/>
                </a:solidFill>
                <a:latin typeface="Andale Mono"/>
                <a:cs typeface="Andale Mono"/>
              </a:rPr>
              <a:t>G A C C G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3" name="Sechseck 22"/>
          <p:cNvSpPr/>
          <p:nvPr/>
        </p:nvSpPr>
        <p:spPr bwMode="auto">
          <a:xfrm>
            <a:off x="9155832" y="3905543"/>
            <a:ext cx="144016" cy="144016"/>
          </a:xfrm>
          <a:prstGeom prst="hexag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4" name="Sechseck 23"/>
          <p:cNvSpPr/>
          <p:nvPr/>
        </p:nvSpPr>
        <p:spPr bwMode="auto">
          <a:xfrm>
            <a:off x="8688288" y="3061772"/>
            <a:ext cx="144016" cy="144016"/>
          </a:xfrm>
          <a:prstGeom prst="hexag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5" name="Sechseck 24"/>
          <p:cNvSpPr/>
          <p:nvPr/>
        </p:nvSpPr>
        <p:spPr bwMode="auto">
          <a:xfrm>
            <a:off x="8688288" y="3565828"/>
            <a:ext cx="144016" cy="144016"/>
          </a:xfrm>
          <a:prstGeom prst="hexag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032104" y="27737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333333"/>
                </a:solidFill>
                <a:latin typeface="Andale Mono"/>
                <a:cs typeface="Andale Mono"/>
              </a:rPr>
              <a:t>A G C A C C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295800" y="3329479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333333"/>
                </a:solidFill>
                <a:latin typeface="Andale Mono"/>
                <a:cs typeface="Andale Mono"/>
              </a:rPr>
              <a:t>A G C G A G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8" name="Sechseck 27"/>
          <p:cNvSpPr/>
          <p:nvPr/>
        </p:nvSpPr>
        <p:spPr bwMode="auto">
          <a:xfrm>
            <a:off x="5915472" y="3617511"/>
            <a:ext cx="144016" cy="144016"/>
          </a:xfrm>
          <a:prstGeom prst="hexag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919536" y="1233252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ndale Mono"/>
              <a:cs typeface="Andale Mono"/>
            </a:endParaRPr>
          </a:p>
          <a:p>
            <a:r>
              <a:rPr lang="en-US" u="dbl" dirty="0">
                <a:latin typeface="Andale Mono"/>
                <a:cs typeface="Andale Mono"/>
              </a:rPr>
              <a:t>r-</a:t>
            </a:r>
            <a:r>
              <a:rPr lang="en-US" u="dbl" dirty="0" err="1">
                <a:latin typeface="Andale Mono"/>
                <a:cs typeface="Andale Mono"/>
              </a:rPr>
              <a:t>pos</a:t>
            </a:r>
            <a:r>
              <a:rPr lang="en-US" u="dbl" dirty="0">
                <a:latin typeface="Andale Mono"/>
                <a:cs typeface="Andale Mono"/>
              </a:rPr>
              <a:t>		Delta          </a:t>
            </a:r>
            <a:r>
              <a:rPr lang="en-US" u="dbl" dirty="0">
                <a:solidFill>
                  <a:srgbClr val="FFFFFF"/>
                </a:solidFill>
                <a:latin typeface="Andale Mono"/>
                <a:cs typeface="Andale Mono"/>
              </a:rPr>
              <a:t>a</a:t>
            </a:r>
          </a:p>
          <a:p>
            <a:r>
              <a:rPr lang="en-US" dirty="0">
                <a:latin typeface="Andale Mono"/>
                <a:cs typeface="Andale Mono"/>
              </a:rPr>
              <a:t>  6	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	</a:t>
            </a:r>
            <a:r>
              <a:rPr lang="en-US" dirty="0">
                <a:latin typeface="Andale Mono"/>
                <a:cs typeface="Andale Mono"/>
              </a:rPr>
              <a:t>R-(  ‘G’,{2,3})</a:t>
            </a:r>
          </a:p>
          <a:p>
            <a:r>
              <a:rPr lang="en-US" dirty="0">
                <a:latin typeface="Andale Mono"/>
                <a:cs typeface="Andale Mono"/>
              </a:rPr>
              <a:t> 12	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	</a:t>
            </a:r>
            <a:r>
              <a:rPr lang="en-US" dirty="0">
                <a:latin typeface="Andale Mono"/>
                <a:ea typeface="Wingdings"/>
                <a:cs typeface="Andale Mono"/>
                <a:sym typeface="Wingdings"/>
              </a:rPr>
              <a:t>D-(‘TAT’,{1,2})</a:t>
            </a:r>
          </a:p>
          <a:p>
            <a:r>
              <a:rPr lang="en-US" dirty="0">
                <a:latin typeface="Andale Mono"/>
                <a:ea typeface="Wingdings"/>
                <a:cs typeface="Andale Mono"/>
                <a:sym typeface="Wingdings"/>
              </a:rPr>
              <a:t> 21	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	</a:t>
            </a:r>
            <a:r>
              <a:rPr lang="en-US" dirty="0">
                <a:latin typeface="Andale Mono"/>
                <a:ea typeface="Wingdings"/>
                <a:cs typeface="Andale Mono"/>
                <a:sym typeface="Wingdings"/>
              </a:rPr>
              <a:t>R-(  ‘C’,{1,2,3})</a:t>
            </a:r>
          </a:p>
          <a:p>
            <a:r>
              <a:rPr lang="en-US" dirty="0">
                <a:latin typeface="Andale Mono"/>
                <a:ea typeface="Wingdings"/>
                <a:cs typeface="Andale Mono"/>
                <a:sym typeface="Wingdings"/>
              </a:rPr>
              <a:t> 22	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latin typeface="Andale Mono"/>
                <a:ea typeface="Wingdings"/>
                <a:cs typeface="Andale Mono"/>
                <a:sym typeface="Wingdings"/>
              </a:rPr>
              <a:t>	I-(  ‘G’,{1})</a:t>
            </a:r>
          </a:p>
          <a:p>
            <a:endParaRPr lang="en-US" dirty="0">
              <a:latin typeface="Andale Mono"/>
              <a:cs typeface="Andale Mono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775520" y="101722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Delta-Map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8760296" y="32057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{1*,2,3}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8328248" y="25484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{2*,3}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904312" y="34032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{1*}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591944" y="30652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{1*,2}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3431704" y="427661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36" name="Gerade Verbindung 35"/>
          <p:cNvCxnSpPr>
            <a:stCxn id="35" idx="0"/>
          </p:cNvCxnSpPr>
          <p:nvPr/>
        </p:nvCxnSpPr>
        <p:spPr bwMode="auto">
          <a:xfrm flipV="1">
            <a:off x="3503712" y="3772560"/>
            <a:ext cx="0" cy="504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>
            <a:endCxn id="39" idx="3"/>
          </p:cNvCxnSpPr>
          <p:nvPr/>
        </p:nvCxnSpPr>
        <p:spPr bwMode="auto">
          <a:xfrm flipV="1">
            <a:off x="2711624" y="3772561"/>
            <a:ext cx="1907704" cy="110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feld 37"/>
          <p:cNvSpPr txBox="1"/>
          <p:nvPr/>
        </p:nvSpPr>
        <p:spPr>
          <a:xfrm>
            <a:off x="2639616" y="347523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ndale Mono"/>
                <a:cs typeface="Andale Mono"/>
              </a:rPr>
              <a:t>C G T G G C A</a:t>
            </a:r>
            <a:endParaRPr lang="en-US" dirty="0"/>
          </a:p>
        </p:txBody>
      </p:sp>
      <p:sp>
        <p:nvSpPr>
          <p:cNvPr id="39" name="Sechseck 38"/>
          <p:cNvSpPr/>
          <p:nvPr/>
        </p:nvSpPr>
        <p:spPr bwMode="auto">
          <a:xfrm>
            <a:off x="4619328" y="3700552"/>
            <a:ext cx="144016" cy="144016"/>
          </a:xfrm>
          <a:prstGeom prst="hexag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079776" y="31244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{2*,3}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636060" y="1761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 size: 4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636060" y="1401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Pattern: AGCG</a:t>
            </a:r>
          </a:p>
        </p:txBody>
      </p:sp>
      <p:cxnSp>
        <p:nvCxnSpPr>
          <p:cNvPr id="43" name="Gerade Verbindung 42"/>
          <p:cNvCxnSpPr>
            <a:stCxn id="35" idx="6"/>
            <a:endCxn id="11" idx="2"/>
          </p:cNvCxnSpPr>
          <p:nvPr/>
        </p:nvCxnSpPr>
        <p:spPr bwMode="auto">
          <a:xfrm flipV="1">
            <a:off x="3575720" y="4337592"/>
            <a:ext cx="1475656" cy="110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>
            <a:stCxn id="11" idx="6"/>
            <a:endCxn id="12" idx="2"/>
          </p:cNvCxnSpPr>
          <p:nvPr/>
        </p:nvCxnSpPr>
        <p:spPr bwMode="auto">
          <a:xfrm>
            <a:off x="5195392" y="4337592"/>
            <a:ext cx="2340768" cy="110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>
            <a:stCxn id="12" idx="6"/>
            <a:endCxn id="13" idx="2"/>
          </p:cNvCxnSpPr>
          <p:nvPr/>
        </p:nvCxnSpPr>
        <p:spPr bwMode="auto">
          <a:xfrm>
            <a:off x="7680176" y="4348624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Gerade Verbindung 45"/>
          <p:cNvCxnSpPr>
            <a:stCxn id="13" idx="6"/>
            <a:endCxn id="47" idx="2"/>
          </p:cNvCxnSpPr>
          <p:nvPr/>
        </p:nvCxnSpPr>
        <p:spPr bwMode="auto">
          <a:xfrm>
            <a:off x="7968208" y="4348624"/>
            <a:ext cx="2016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9984432" y="427661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8436260" y="139196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A: 3 C: 1 G: 2 T: 4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636568" y="101722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Horspool</a:t>
            </a:r>
            <a:r>
              <a:rPr lang="en-US" dirty="0"/>
              <a:t>: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1991545" y="1824416"/>
            <a:ext cx="3441341" cy="288032"/>
          </a:xfrm>
          <a:prstGeom prst="rect">
            <a:avLst/>
          </a:prstGeom>
          <a:noFill/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1847528" y="4420632"/>
            <a:ext cx="1080120" cy="28803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41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41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" name="Abgerundetes Rechteck 51"/>
          <p:cNvSpPr/>
          <p:nvPr/>
        </p:nvSpPr>
        <p:spPr bwMode="auto">
          <a:xfrm>
            <a:off x="2711624" y="3556536"/>
            <a:ext cx="1008112" cy="216024"/>
          </a:xfrm>
          <a:prstGeom prst="roundRect">
            <a:avLst/>
          </a:prstGeom>
          <a:solidFill>
            <a:srgbClr val="FF9933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3" name="Abgerundetes Rechteck 52"/>
          <p:cNvSpPr/>
          <p:nvPr/>
        </p:nvSpPr>
        <p:spPr bwMode="auto">
          <a:xfrm>
            <a:off x="4367808" y="3412520"/>
            <a:ext cx="1080120" cy="216024"/>
          </a:xfrm>
          <a:prstGeom prst="roundRect">
            <a:avLst/>
          </a:prstGeom>
          <a:solidFill>
            <a:srgbClr val="FF9933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8760296" y="32057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{1*}</a:t>
            </a:r>
          </a:p>
        </p:txBody>
      </p:sp>
      <p:sp>
        <p:nvSpPr>
          <p:cNvPr id="55" name="Abgerundetes Rechteck 54"/>
          <p:cNvSpPr/>
          <p:nvPr/>
        </p:nvSpPr>
        <p:spPr bwMode="auto">
          <a:xfrm>
            <a:off x="7104112" y="2845748"/>
            <a:ext cx="1008112" cy="216024"/>
          </a:xfrm>
          <a:prstGeom prst="roundRect">
            <a:avLst/>
          </a:prstGeom>
          <a:solidFill>
            <a:srgbClr val="FF9933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6" name="Abgerundetes Rechteck 55"/>
          <p:cNvSpPr/>
          <p:nvPr/>
        </p:nvSpPr>
        <p:spPr bwMode="auto">
          <a:xfrm>
            <a:off x="7896200" y="3700552"/>
            <a:ext cx="1008112" cy="216024"/>
          </a:xfrm>
          <a:prstGeom prst="roundRect">
            <a:avLst/>
          </a:prstGeom>
          <a:solidFill>
            <a:srgbClr val="FF993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8" name="Abgerundetes Rechteck 57"/>
          <p:cNvSpPr/>
          <p:nvPr/>
        </p:nvSpPr>
        <p:spPr bwMode="auto">
          <a:xfrm>
            <a:off x="2132976" y="4420632"/>
            <a:ext cx="1080120" cy="2880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7000"/>
                </a:schemeClr>
              </a:gs>
              <a:gs pos="35000">
                <a:schemeClr val="accent3">
                  <a:tint val="37000"/>
                  <a:satMod val="300000"/>
                  <a:alpha val="77000"/>
                </a:schemeClr>
              </a:gs>
              <a:gs pos="100000">
                <a:schemeClr val="accent3">
                  <a:tint val="15000"/>
                  <a:satMod val="350000"/>
                  <a:alpha val="77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135560" y="5113734"/>
            <a:ext cx="10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1</a:t>
            </a:r>
            <a:r>
              <a:rPr lang="en-US" dirty="0"/>
              <a:t> : 1</a:t>
            </a:r>
          </a:p>
          <a:p>
            <a:r>
              <a:rPr lang="en-US" dirty="0"/>
              <a:t>s</a:t>
            </a:r>
            <a:r>
              <a:rPr lang="en-US" baseline="30000" dirty="0"/>
              <a:t>2</a:t>
            </a:r>
            <a:r>
              <a:rPr lang="en-US" dirty="0"/>
              <a:t> : 1</a:t>
            </a:r>
          </a:p>
          <a:p>
            <a:r>
              <a:rPr lang="en-US" dirty="0"/>
              <a:t>s</a:t>
            </a:r>
            <a:r>
              <a:rPr lang="en-US" baseline="30000" dirty="0"/>
              <a:t>3</a:t>
            </a:r>
            <a:r>
              <a:rPr lang="en-US" dirty="0"/>
              <a:t> : 1</a:t>
            </a:r>
          </a:p>
        </p:txBody>
      </p:sp>
      <p:sp>
        <p:nvSpPr>
          <p:cNvPr id="61" name="Abgerundetes Rechteck 60"/>
          <p:cNvSpPr/>
          <p:nvPr/>
        </p:nvSpPr>
        <p:spPr bwMode="auto">
          <a:xfrm>
            <a:off x="4352765" y="3396884"/>
            <a:ext cx="1080120" cy="2328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7000"/>
                </a:schemeClr>
              </a:gs>
              <a:gs pos="35000">
                <a:schemeClr val="accent3">
                  <a:tint val="37000"/>
                  <a:satMod val="300000"/>
                  <a:alpha val="77000"/>
                </a:schemeClr>
              </a:gs>
              <a:gs pos="100000">
                <a:schemeClr val="accent3">
                  <a:tint val="15000"/>
                  <a:satMod val="350000"/>
                  <a:alpha val="77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529318" y="5393357"/>
            <a:ext cx="104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1</a:t>
            </a:r>
            <a:r>
              <a:rPr lang="en-US" dirty="0"/>
              <a:t> : 9</a:t>
            </a:r>
          </a:p>
          <a:p>
            <a:r>
              <a:rPr lang="en-US" dirty="0"/>
              <a:t>s</a:t>
            </a:r>
            <a:r>
              <a:rPr lang="en-US" baseline="30000" dirty="0"/>
              <a:t>2</a:t>
            </a:r>
            <a:r>
              <a:rPr lang="en-US" dirty="0"/>
              <a:t> : 9</a:t>
            </a:r>
          </a:p>
        </p:txBody>
      </p:sp>
      <p:sp>
        <p:nvSpPr>
          <p:cNvPr id="63" name="Abgerundetes Rechteck 62"/>
          <p:cNvSpPr/>
          <p:nvPr/>
        </p:nvSpPr>
        <p:spPr bwMode="auto">
          <a:xfrm>
            <a:off x="7104112" y="3342254"/>
            <a:ext cx="1080120" cy="2328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7000"/>
                </a:schemeClr>
              </a:gs>
              <a:gs pos="35000">
                <a:schemeClr val="accent3">
                  <a:tint val="37000"/>
                  <a:satMod val="300000"/>
                  <a:alpha val="77000"/>
                </a:schemeClr>
              </a:gs>
              <a:gs pos="100000">
                <a:schemeClr val="accent3">
                  <a:tint val="15000"/>
                  <a:satMod val="350000"/>
                  <a:alpha val="77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068108" y="5642247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1</a:t>
            </a:r>
            <a:r>
              <a:rPr lang="en-US" dirty="0"/>
              <a:t> : 16</a:t>
            </a:r>
          </a:p>
        </p:txBody>
      </p:sp>
      <p:sp>
        <p:nvSpPr>
          <p:cNvPr id="66" name="Interaktive Schaltfläche: Anpassen 65">
            <a:hlinkClick r:id="" action="ppaction://hlinkshowjump?jump=nextslide" highlightClick="1"/>
          </p:cNvPr>
          <p:cNvSpPr/>
          <p:nvPr/>
        </p:nvSpPr>
        <p:spPr>
          <a:xfrm>
            <a:off x="10342747" y="6542570"/>
            <a:ext cx="312285" cy="307075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1.2969E-7 L 0.09064 1.2969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014E-6 2.03335E-6 L 0.06303 2.03335E-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3 -2.53821E-6 L 0.09446 -2.53821E-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215 " pathEditMode="relative" ptsTypes="AA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4 1.2969E-7 L 0.17729 1.2969E-7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9 1.2969E-7 L 0.27175 1.2969E-7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04 0 " pathEditMode="relative" ptsTypes="AA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403E-6 0.04215 L -2.42403E-6 0.08407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75 1.2969E-7 L 0.38982 1.2969E-7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83 1.2969E-7 L 0.47647 1.2969E-7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7 1.2969E-7 L 0.57111 1.2969E-7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303 0 " pathEditMode="relative" ptsTypes="AA">
                                      <p:cBhvr>
                                        <p:cTn id="2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403E-6 0.08405 L -2.42403E-6 0.11508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126E-6 5.04863E-6 L 0.03143 5.04863E-6 " pathEditMode="relative" ptsTypes="AA">
                                      <p:cBhvr>
                                        <p:cTn id="3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11 1.2969E-7 L 0.65775 1.2969E-7 " pathEditMode="relative" rAng="0" ptsTypes="AA">
                                      <p:cBhvr>
                                        <p:cTn id="3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75 1.2969E-7 L 0.72061 1.2969E-7 " pathEditMode="relative" rAng="0" ptsTypes="AA">
                                      <p:cBhvr>
                                        <p:cTn id="3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056 4.75816E-6 L 0.78117 0.00023 " pathEditMode="relative" rAng="0" ptsTypes="AA">
                                      <p:cBhvr>
                                        <p:cTn id="3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 animBg="1"/>
      <p:bldP spid="7" grpId="1" animBg="1"/>
      <p:bldP spid="7" grpId="2" animBg="1"/>
      <p:bldP spid="9" grpId="0"/>
      <p:bldP spid="10" grpId="0" animBg="1"/>
      <p:bldP spid="11" grpId="0" animBg="1"/>
      <p:bldP spid="12" grpId="0" animBg="1"/>
      <p:bldP spid="13" grpId="0" animBg="1"/>
      <p:bldP spid="18" grpId="0" animBg="1"/>
      <p:bldP spid="18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 animBg="1"/>
      <p:bldP spid="28" grpId="1" animBg="1"/>
      <p:bldP spid="29" grpId="0"/>
      <p:bldP spid="30" grpId="0"/>
      <p:bldP spid="31" grpId="0"/>
      <p:bldP spid="31" grpId="1"/>
      <p:bldP spid="31" grpId="2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38" grpId="0"/>
      <p:bldP spid="38" grpId="1"/>
      <p:bldP spid="39" grpId="0" animBg="1"/>
      <p:bldP spid="39" grpId="1" animBg="1"/>
      <p:bldP spid="40" grpId="0"/>
      <p:bldP spid="40" grpId="1"/>
      <p:bldP spid="41" grpId="0"/>
      <p:bldP spid="42" grpId="0"/>
      <p:bldP spid="47" grpId="0" animBg="1"/>
      <p:bldP spid="48" grpId="0"/>
      <p:bldP spid="49" grpId="0"/>
      <p:bldP spid="50" grpId="0" animBg="1"/>
      <p:bldP spid="50" grpId="1" animBg="1"/>
      <p:bldP spid="50" grpId="2" animBg="1"/>
      <p:bldP spid="50" grpId="3" animBg="1"/>
      <p:bldP spid="50" grpId="4" animBg="1"/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  <p:bldP spid="51" grpId="8" animBg="1"/>
      <p:bldP spid="51" grpId="9" animBg="1"/>
      <p:bldP spid="51" grpId="10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4" grpId="0"/>
      <p:bldP spid="54" grpId="1"/>
      <p:bldP spid="55" grpId="0" animBg="1"/>
      <p:bldP spid="55" grpId="1" animBg="1"/>
      <p:bldP spid="56" grpId="0" animBg="1"/>
      <p:bldP spid="56" grpId="1" animBg="1"/>
      <p:bldP spid="56" grpId="2" animBg="1"/>
      <p:bldP spid="58" grpId="0" animBg="1"/>
      <p:bldP spid="58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Algorithms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nline pattern matching </a:t>
            </a:r>
          </a:p>
          <a:p>
            <a:r>
              <a:rPr lang="en-US" dirty="0" smtClean="0"/>
              <a:t>k-order Markov chain</a:t>
            </a:r>
          </a:p>
          <a:p>
            <a:r>
              <a:rPr lang="en-US" dirty="0" smtClean="0"/>
              <a:t>PSSM</a:t>
            </a:r>
          </a:p>
          <a:p>
            <a:r>
              <a:rPr lang="en-US" dirty="0"/>
              <a:t>R</a:t>
            </a:r>
            <a:r>
              <a:rPr lang="en-US" dirty="0" smtClean="0"/>
              <a:t>ead mapping</a:t>
            </a:r>
          </a:p>
          <a:p>
            <a:pPr lvl="1"/>
            <a:r>
              <a:rPr lang="en-US" dirty="0" err="1" smtClean="0"/>
              <a:t>qGram</a:t>
            </a:r>
            <a:r>
              <a:rPr lang="en-US" dirty="0"/>
              <a:t>-</a:t>
            </a:r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Verifier (Hamming/ Edit distance)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7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Journaled</a:t>
            </a:r>
            <a:r>
              <a:rPr lang="en-US" dirty="0" smtClean="0"/>
              <a:t> String Interface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233537" y="1124528"/>
            <a:ext cx="7609515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0080"/>
                </a:solidFill>
                <a:latin typeface="Andale Mono"/>
                <a:cs typeface="Andale Mono"/>
              </a:rPr>
              <a:t>template</a:t>
            </a:r>
            <a:r>
              <a:rPr lang="en-US" sz="1400" dirty="0">
                <a:solidFill>
                  <a:srgbClr val="800080"/>
                </a:solidFill>
                <a:latin typeface="Andale Mono"/>
                <a:cs typeface="Andale Mono"/>
              </a:rPr>
              <a:t> </a:t>
            </a:r>
            <a:r>
              <a:rPr lang="en-US" sz="1400" dirty="0">
                <a:latin typeface="Andale Mono"/>
                <a:cs typeface="Andale Mono"/>
              </a:rPr>
              <a:t>&lt;</a:t>
            </a:r>
            <a:r>
              <a:rPr lang="en-US" sz="1400" b="1" dirty="0" err="1">
                <a:solidFill>
                  <a:srgbClr val="800080"/>
                </a:solidFill>
                <a:latin typeface="Andale Mono"/>
                <a:cs typeface="Andale Mono"/>
              </a:rPr>
              <a:t>typename</a:t>
            </a:r>
            <a:r>
              <a:rPr lang="en-US" sz="1400" dirty="0">
                <a:solidFill>
                  <a:srgbClr val="800080"/>
                </a:solidFill>
                <a:latin typeface="Andale Mono"/>
                <a:cs typeface="Andale Mono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ndale Mono"/>
                <a:cs typeface="Andale Mono"/>
              </a:rPr>
              <a:t>TValue</a:t>
            </a:r>
            <a:r>
              <a:rPr lang="en-US" sz="1400" dirty="0">
                <a:latin typeface="Andale Mono"/>
                <a:cs typeface="Andale Mono"/>
              </a:rPr>
              <a:t>, </a:t>
            </a:r>
            <a:r>
              <a:rPr lang="en-US" sz="1400" b="1" dirty="0" err="1">
                <a:solidFill>
                  <a:srgbClr val="800080"/>
                </a:solidFill>
                <a:latin typeface="Andale Mono"/>
                <a:cs typeface="Andale Mono"/>
              </a:rPr>
              <a:t>typename</a:t>
            </a:r>
            <a:r>
              <a:rPr lang="en-US" sz="1400" dirty="0">
                <a:solidFill>
                  <a:srgbClr val="800080"/>
                </a:solidFill>
                <a:latin typeface="Andale Mono"/>
                <a:cs typeface="Andale Mono"/>
              </a:rPr>
              <a:t> </a:t>
            </a:r>
            <a:r>
              <a:rPr lang="en-US" sz="1400" dirty="0" err="1">
                <a:solidFill>
                  <a:srgbClr val="984807"/>
                </a:solidFill>
                <a:latin typeface="Andale Mono"/>
                <a:cs typeface="Andale Mono"/>
              </a:rPr>
              <a:t>THostSpec</a:t>
            </a:r>
            <a:r>
              <a:rPr lang="en-US" sz="1400" dirty="0">
                <a:latin typeface="Andale Mono"/>
                <a:cs typeface="Andale Mono"/>
              </a:rPr>
              <a:t>, </a:t>
            </a:r>
            <a:r>
              <a:rPr lang="en-US" sz="1400" b="1" dirty="0" err="1">
                <a:solidFill>
                  <a:srgbClr val="800080"/>
                </a:solidFill>
                <a:latin typeface="Andale Mono"/>
                <a:cs typeface="Andale Mono"/>
              </a:rPr>
              <a:t>typename</a:t>
            </a:r>
            <a:r>
              <a:rPr lang="en-US" sz="1400" dirty="0">
                <a:solidFill>
                  <a:srgbClr val="800080"/>
                </a:solidFill>
                <a:latin typeface="Andale Mono"/>
                <a:cs typeface="Andale Mono"/>
              </a:rPr>
              <a:t> </a:t>
            </a:r>
            <a:r>
              <a:rPr lang="en-US" sz="1400" dirty="0" err="1">
                <a:solidFill>
                  <a:srgbClr val="984807"/>
                </a:solidFill>
                <a:latin typeface="Andale Mono"/>
                <a:cs typeface="Andale Mono"/>
              </a:rPr>
              <a:t>TJournalSpec</a:t>
            </a:r>
            <a:r>
              <a:rPr lang="en-US" sz="1400" dirty="0">
                <a:latin typeface="Andale Mono"/>
                <a:cs typeface="Andale Mono"/>
              </a:rPr>
              <a:t>, </a:t>
            </a:r>
          </a:p>
          <a:p>
            <a:r>
              <a:rPr lang="en-US" sz="1400" b="1" dirty="0">
                <a:solidFill>
                  <a:srgbClr val="800080"/>
                </a:solidFill>
                <a:latin typeface="Andale Mono"/>
                <a:cs typeface="Andale Mono"/>
              </a:rPr>
              <a:t>          </a:t>
            </a:r>
            <a:r>
              <a:rPr lang="en-US" sz="1400" b="1" dirty="0" err="1">
                <a:solidFill>
                  <a:srgbClr val="800080"/>
                </a:solidFill>
                <a:latin typeface="Andale Mono"/>
                <a:cs typeface="Andale Mono"/>
              </a:rPr>
              <a:t>typename</a:t>
            </a:r>
            <a:r>
              <a:rPr lang="en-US" sz="1400" dirty="0">
                <a:solidFill>
                  <a:srgbClr val="800080"/>
                </a:solidFill>
                <a:latin typeface="Andale Mono"/>
                <a:cs typeface="Andale Mono"/>
              </a:rPr>
              <a:t> </a:t>
            </a:r>
            <a:r>
              <a:rPr lang="en-US" sz="1400" dirty="0" err="1">
                <a:solidFill>
                  <a:srgbClr val="984807"/>
                </a:solidFill>
                <a:latin typeface="Andale Mono"/>
                <a:cs typeface="Andale Mono"/>
              </a:rPr>
              <a:t>TBuffSpec</a:t>
            </a:r>
            <a:r>
              <a:rPr lang="en-US" sz="1400" dirty="0">
                <a:latin typeface="Andale Mono"/>
                <a:cs typeface="Andale Mono"/>
              </a:rPr>
              <a:t>&gt;</a:t>
            </a:r>
          </a:p>
          <a:p>
            <a:r>
              <a:rPr lang="en-US" sz="1400" b="1" dirty="0">
                <a:solidFill>
                  <a:srgbClr val="800080"/>
                </a:solidFill>
                <a:latin typeface="Andale Mono"/>
                <a:cs typeface="Andale Mono"/>
              </a:rPr>
              <a:t>class</a:t>
            </a:r>
            <a:r>
              <a:rPr lang="en-US" sz="1400" dirty="0">
                <a:latin typeface="Andale Mono"/>
                <a:cs typeface="Andale Mono"/>
              </a:rPr>
              <a:t> </a:t>
            </a:r>
            <a:r>
              <a:rPr lang="en-US" sz="1400" dirty="0">
                <a:solidFill>
                  <a:srgbClr val="005400"/>
                </a:solidFill>
                <a:latin typeface="Andale Mono"/>
                <a:cs typeface="Andale Mono"/>
              </a:rPr>
              <a:t>String</a:t>
            </a:r>
            <a:r>
              <a:rPr lang="en-US" sz="1400" dirty="0">
                <a:latin typeface="Andale Mono"/>
                <a:cs typeface="Andale Mono"/>
              </a:rPr>
              <a:t>&lt;</a:t>
            </a:r>
            <a:r>
              <a:rPr lang="en-US" sz="1400" dirty="0" err="1">
                <a:solidFill>
                  <a:srgbClr val="984807"/>
                </a:solidFill>
                <a:latin typeface="Andale Mono"/>
                <a:cs typeface="Andale Mono"/>
              </a:rPr>
              <a:t>TValue</a:t>
            </a:r>
            <a:r>
              <a:rPr lang="en-US" sz="1400" dirty="0">
                <a:latin typeface="Andale Mono"/>
                <a:cs typeface="Andale Mono"/>
              </a:rPr>
              <a:t>, </a:t>
            </a:r>
            <a:r>
              <a:rPr lang="en-US" sz="1400" dirty="0" err="1">
                <a:solidFill>
                  <a:srgbClr val="0C4309"/>
                </a:solidFill>
                <a:latin typeface="Andale Mono"/>
                <a:cs typeface="Andale Mono"/>
              </a:rPr>
              <a:t>Journaled</a:t>
            </a:r>
            <a:r>
              <a:rPr lang="en-US" sz="1400" dirty="0">
                <a:latin typeface="Andale Mono"/>
                <a:cs typeface="Andale Mono"/>
              </a:rPr>
              <a:t>&lt;</a:t>
            </a:r>
            <a:r>
              <a:rPr lang="en-US" sz="1400" dirty="0" err="1">
                <a:solidFill>
                  <a:srgbClr val="984807"/>
                </a:solidFill>
                <a:latin typeface="Andale Mono"/>
                <a:cs typeface="Andale Mono"/>
              </a:rPr>
              <a:t>THostSpec</a:t>
            </a:r>
            <a:r>
              <a:rPr lang="en-US" sz="1400" dirty="0">
                <a:latin typeface="Andale Mono"/>
                <a:cs typeface="Andale Mono"/>
              </a:rPr>
              <a:t>, </a:t>
            </a:r>
            <a:r>
              <a:rPr lang="en-US" sz="1400" dirty="0" err="1">
                <a:solidFill>
                  <a:srgbClr val="984807"/>
                </a:solidFill>
                <a:latin typeface="Andale Mono"/>
                <a:cs typeface="Andale Mono"/>
              </a:rPr>
              <a:t>TJournalSpec</a:t>
            </a:r>
            <a:r>
              <a:rPr lang="en-US" sz="1400" dirty="0">
                <a:latin typeface="Andale Mono"/>
                <a:cs typeface="Andale Mono"/>
              </a:rPr>
              <a:t>, </a:t>
            </a:r>
            <a:r>
              <a:rPr lang="en-US" sz="1400" dirty="0" err="1">
                <a:solidFill>
                  <a:srgbClr val="984807"/>
                </a:solidFill>
                <a:latin typeface="Andale Mono"/>
                <a:cs typeface="Andale Mono"/>
              </a:rPr>
              <a:t>TBuffSpec</a:t>
            </a:r>
            <a:r>
              <a:rPr lang="en-US" sz="1400" dirty="0">
                <a:latin typeface="Andale Mono"/>
                <a:cs typeface="Andale Mono"/>
              </a:rPr>
              <a:t>&gt;&gt;</a:t>
            </a:r>
          </a:p>
          <a:p>
            <a:r>
              <a:rPr lang="en-US" sz="1400" dirty="0">
                <a:latin typeface="Andale Mono"/>
                <a:cs typeface="Andale Mono"/>
              </a:rPr>
              <a:t>{</a:t>
            </a:r>
          </a:p>
          <a:p>
            <a:r>
              <a:rPr lang="en-US" sz="1400" dirty="0">
                <a:latin typeface="Andale Mono"/>
                <a:cs typeface="Andale Mono"/>
              </a:rPr>
              <a:t> …</a:t>
            </a:r>
            <a:br>
              <a:rPr lang="en-US" sz="1400" dirty="0">
                <a:latin typeface="Andale Mono"/>
                <a:cs typeface="Andale Mono"/>
              </a:rPr>
            </a:br>
            <a:r>
              <a:rPr lang="en-US" sz="1400" dirty="0">
                <a:latin typeface="Andale Mono"/>
                <a:cs typeface="Andale Mono"/>
              </a:rPr>
              <a:t>};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33537" y="2612274"/>
            <a:ext cx="7609515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800080"/>
                </a:solidFill>
                <a:latin typeface="Andale Mono"/>
                <a:cs typeface="Andale Mono"/>
              </a:rPr>
              <a:t>typedef</a:t>
            </a:r>
            <a:r>
              <a:rPr lang="en-US" sz="1400" dirty="0">
                <a:solidFill>
                  <a:srgbClr val="800080"/>
                </a:solidFill>
                <a:latin typeface="Andale Mono"/>
                <a:cs typeface="Andale Mono"/>
              </a:rPr>
              <a:t> </a:t>
            </a:r>
            <a:r>
              <a:rPr lang="en-US" sz="1400" dirty="0">
                <a:solidFill>
                  <a:srgbClr val="0C4309"/>
                </a:solidFill>
                <a:latin typeface="Andale Mono"/>
                <a:cs typeface="Andale Mono"/>
              </a:rPr>
              <a:t>String</a:t>
            </a:r>
            <a:r>
              <a:rPr lang="en-US" sz="1400" dirty="0">
                <a:latin typeface="Andale Mono"/>
                <a:cs typeface="Andale Mono"/>
              </a:rPr>
              <a:t>&lt;</a:t>
            </a:r>
            <a:r>
              <a:rPr lang="en-US" sz="1400" dirty="0" err="1">
                <a:solidFill>
                  <a:srgbClr val="0C4309"/>
                </a:solidFill>
                <a:latin typeface="Andale Mono"/>
                <a:cs typeface="Andale Mono"/>
              </a:rPr>
              <a:t>Dna</a:t>
            </a:r>
            <a:r>
              <a:rPr lang="en-US" sz="1400" dirty="0">
                <a:latin typeface="Andale Mono"/>
                <a:cs typeface="Andale Mono"/>
              </a:rPr>
              <a:t>, </a:t>
            </a:r>
            <a:r>
              <a:rPr lang="en-US" sz="1400" dirty="0" err="1">
                <a:solidFill>
                  <a:srgbClr val="0C4309"/>
                </a:solidFill>
                <a:latin typeface="Andale Mono"/>
                <a:cs typeface="Andale Mono"/>
              </a:rPr>
              <a:t>Journaled</a:t>
            </a:r>
            <a:r>
              <a:rPr lang="en-US" sz="1400" dirty="0">
                <a:latin typeface="Andale Mono"/>
                <a:cs typeface="Andale Mono"/>
              </a:rPr>
              <a:t>&lt;&gt;&gt; </a:t>
            </a:r>
            <a:r>
              <a:rPr lang="en-US" sz="1400" dirty="0" err="1">
                <a:solidFill>
                  <a:srgbClr val="0C4309"/>
                </a:solidFill>
                <a:latin typeface="Andale Mono"/>
                <a:cs typeface="Andale Mono"/>
              </a:rPr>
              <a:t>TJournalString</a:t>
            </a:r>
            <a:r>
              <a:rPr lang="en-US" sz="1400" dirty="0">
                <a:latin typeface="Andale Mono"/>
                <a:cs typeface="Andale Mono"/>
              </a:rPr>
              <a:t>;</a:t>
            </a:r>
          </a:p>
          <a:p>
            <a:r>
              <a:rPr lang="en-US" sz="1400" b="1" dirty="0" err="1">
                <a:solidFill>
                  <a:srgbClr val="800080"/>
                </a:solidFill>
                <a:latin typeface="Andale Mono"/>
                <a:cs typeface="Andale Mono"/>
              </a:rPr>
              <a:t>typedef</a:t>
            </a:r>
            <a:r>
              <a:rPr lang="en-US" sz="1400" dirty="0">
                <a:solidFill>
                  <a:srgbClr val="800080"/>
                </a:solidFill>
                <a:latin typeface="Andale Mono"/>
                <a:cs typeface="Andale Mono"/>
              </a:rPr>
              <a:t> </a:t>
            </a:r>
            <a:r>
              <a:rPr lang="en-US" sz="1400" b="1" dirty="0" err="1">
                <a:solidFill>
                  <a:srgbClr val="800080"/>
                </a:solidFill>
                <a:latin typeface="Andale Mono"/>
                <a:cs typeface="Andale Mono"/>
              </a:rPr>
              <a:t>typename</a:t>
            </a:r>
            <a:r>
              <a:rPr lang="en-US" sz="1400" dirty="0">
                <a:solidFill>
                  <a:srgbClr val="800080"/>
                </a:solidFill>
                <a:latin typeface="Andale Mono"/>
                <a:cs typeface="Andale Mono"/>
              </a:rPr>
              <a:t> </a:t>
            </a:r>
            <a:r>
              <a:rPr lang="en-US" sz="1400" dirty="0">
                <a:solidFill>
                  <a:srgbClr val="0C4309"/>
                </a:solidFill>
                <a:latin typeface="Andale Mono"/>
                <a:cs typeface="Andale Mono"/>
              </a:rPr>
              <a:t>Iterator</a:t>
            </a:r>
            <a:r>
              <a:rPr lang="en-US" sz="1400" dirty="0">
                <a:latin typeface="Andale Mono"/>
                <a:cs typeface="Andale Mono"/>
              </a:rPr>
              <a:t>&lt;</a:t>
            </a:r>
            <a:r>
              <a:rPr lang="en-US" sz="1400" dirty="0" err="1">
                <a:solidFill>
                  <a:srgbClr val="0C4309"/>
                </a:solidFill>
                <a:latin typeface="Andale Mono"/>
                <a:cs typeface="Andale Mono"/>
              </a:rPr>
              <a:t>TJournalString</a:t>
            </a:r>
            <a:r>
              <a:rPr lang="en-US" sz="1400" dirty="0">
                <a:latin typeface="Andale Mono"/>
                <a:cs typeface="Andale Mono"/>
              </a:rPr>
              <a:t>, </a:t>
            </a:r>
            <a:r>
              <a:rPr lang="en-US" sz="1400" dirty="0">
                <a:solidFill>
                  <a:srgbClr val="0C4309"/>
                </a:solidFill>
                <a:latin typeface="Andale Mono"/>
                <a:cs typeface="Andale Mono"/>
              </a:rPr>
              <a:t>Standard</a:t>
            </a:r>
            <a:r>
              <a:rPr lang="en-US" sz="1400" dirty="0">
                <a:latin typeface="Andale Mono"/>
                <a:cs typeface="Andale Mono"/>
              </a:rPr>
              <a:t>&gt;::</a:t>
            </a:r>
            <a:r>
              <a:rPr lang="en-US" sz="1400" dirty="0">
                <a:solidFill>
                  <a:srgbClr val="0C4309"/>
                </a:solidFill>
                <a:latin typeface="Andale Mono"/>
                <a:cs typeface="Andale Mono"/>
              </a:rPr>
              <a:t>Type</a:t>
            </a:r>
            <a:r>
              <a:rPr lang="en-US" sz="1400" dirty="0">
                <a:latin typeface="Andale Mono"/>
                <a:cs typeface="Andale Mono"/>
              </a:rPr>
              <a:t> </a:t>
            </a:r>
            <a:r>
              <a:rPr lang="en-US" sz="1400" dirty="0" err="1">
                <a:solidFill>
                  <a:srgbClr val="0C4309"/>
                </a:solidFill>
                <a:latin typeface="Andale Mono"/>
                <a:cs typeface="Andale Mono"/>
              </a:rPr>
              <a:t>TIter</a:t>
            </a:r>
            <a:r>
              <a:rPr lang="en-US" sz="1400" dirty="0">
                <a:latin typeface="Andale Mono"/>
                <a:cs typeface="Andale Mono"/>
              </a:rPr>
              <a:t>;</a:t>
            </a:r>
          </a:p>
          <a:p>
            <a:endParaRPr lang="en-US" sz="1400" dirty="0">
              <a:latin typeface="Andale Mono"/>
              <a:cs typeface="Andale Mono"/>
            </a:endParaRPr>
          </a:p>
          <a:p>
            <a:r>
              <a:rPr lang="en-US" sz="1400" dirty="0" err="1">
                <a:solidFill>
                  <a:srgbClr val="0C4309"/>
                </a:solidFill>
                <a:latin typeface="Andale Mono"/>
                <a:cs typeface="Andale Mono"/>
              </a:rPr>
              <a:t>DnaString</a:t>
            </a:r>
            <a:r>
              <a:rPr lang="en-US" sz="1400" dirty="0">
                <a:solidFill>
                  <a:srgbClr val="0C4309"/>
                </a:solidFill>
                <a:latin typeface="Andale Mono"/>
                <a:cs typeface="Andale Mono"/>
              </a:rPr>
              <a:t> </a:t>
            </a:r>
            <a:r>
              <a:rPr lang="en-US" sz="1400" dirty="0">
                <a:latin typeface="Andale Mono"/>
                <a:cs typeface="Andale Mono"/>
              </a:rPr>
              <a:t>ref = </a:t>
            </a:r>
            <a:r>
              <a:rPr lang="en-US" sz="1400" dirty="0">
                <a:solidFill>
                  <a:srgbClr val="0000FF"/>
                </a:solidFill>
                <a:latin typeface="Andale Mono"/>
                <a:cs typeface="Andale Mono"/>
              </a:rPr>
              <a:t>”ACGTACGT”</a:t>
            </a:r>
            <a:r>
              <a:rPr lang="en-US" sz="1400" dirty="0">
                <a:latin typeface="Andale Mono"/>
                <a:cs typeface="Andale Mono"/>
              </a:rPr>
              <a:t>;</a:t>
            </a:r>
          </a:p>
          <a:p>
            <a:r>
              <a:rPr lang="en-US" sz="1400" dirty="0" err="1">
                <a:solidFill>
                  <a:srgbClr val="0C4309"/>
                </a:solidFill>
                <a:latin typeface="Andale Mono"/>
                <a:cs typeface="Andale Mono"/>
              </a:rPr>
              <a:t>TJournalString</a:t>
            </a:r>
            <a:r>
              <a:rPr lang="en-US" sz="1400" dirty="0">
                <a:solidFill>
                  <a:srgbClr val="0C4309"/>
                </a:solidFill>
                <a:latin typeface="Andale Mono"/>
                <a:cs typeface="Andale Mono"/>
              </a:rPr>
              <a:t> </a:t>
            </a:r>
            <a:r>
              <a:rPr lang="en-US" sz="1400" dirty="0" err="1">
                <a:latin typeface="Andale Mono"/>
                <a:cs typeface="Andale Mono"/>
              </a:rPr>
              <a:t>jString</a:t>
            </a:r>
            <a:r>
              <a:rPr lang="en-US" sz="1400" dirty="0">
                <a:latin typeface="Andale Mono"/>
                <a:cs typeface="Andale Mono"/>
              </a:rPr>
              <a:t>(ref);</a:t>
            </a:r>
          </a:p>
          <a:p>
            <a:endParaRPr lang="en-US" sz="1400" dirty="0">
              <a:latin typeface="Andale Mono"/>
              <a:cs typeface="Andale Mono"/>
            </a:endParaRPr>
          </a:p>
          <a:p>
            <a:r>
              <a:rPr lang="en-US" sz="1400" dirty="0">
                <a:latin typeface="Andale Mono"/>
                <a:cs typeface="Andale Mono"/>
              </a:rPr>
              <a:t>insert(</a:t>
            </a:r>
            <a:r>
              <a:rPr lang="en-US" sz="1400" dirty="0" err="1">
                <a:latin typeface="Andale Mono"/>
                <a:cs typeface="Andale Mono"/>
              </a:rPr>
              <a:t>jString</a:t>
            </a:r>
            <a:r>
              <a:rPr lang="en-US" sz="1400" dirty="0">
                <a:latin typeface="Andale Mono"/>
                <a:cs typeface="Andale Mono"/>
              </a:rPr>
              <a:t>, 5, </a:t>
            </a:r>
            <a:r>
              <a:rPr lang="en-US" sz="1400" dirty="0">
                <a:solidFill>
                  <a:srgbClr val="0000FF"/>
                </a:solidFill>
                <a:latin typeface="Andale Mono"/>
                <a:cs typeface="Andale Mono"/>
              </a:rPr>
              <a:t>”CCC”</a:t>
            </a:r>
            <a:r>
              <a:rPr lang="en-US" sz="1400" dirty="0">
                <a:latin typeface="Andale Mono"/>
                <a:cs typeface="Andale Mono"/>
              </a:rPr>
              <a:t>);</a:t>
            </a:r>
          </a:p>
          <a:p>
            <a:r>
              <a:rPr lang="en-US" sz="1400" dirty="0">
                <a:latin typeface="Andale Mono"/>
                <a:cs typeface="Andale Mono"/>
              </a:rPr>
              <a:t>erase(</a:t>
            </a:r>
            <a:r>
              <a:rPr lang="en-US" sz="1400" dirty="0" err="1">
                <a:latin typeface="Andale Mono"/>
                <a:cs typeface="Andale Mono"/>
              </a:rPr>
              <a:t>jString</a:t>
            </a:r>
            <a:r>
              <a:rPr lang="en-US" sz="1400" dirty="0">
                <a:latin typeface="Andale Mono"/>
                <a:cs typeface="Andale Mono"/>
              </a:rPr>
              <a:t>, 2, 4);</a:t>
            </a:r>
          </a:p>
          <a:p>
            <a:r>
              <a:rPr lang="en-US" sz="1400" dirty="0" err="1">
                <a:latin typeface="Andale Mono"/>
                <a:cs typeface="Andale Mono"/>
              </a:rPr>
              <a:t>jString</a:t>
            </a:r>
            <a:r>
              <a:rPr lang="en-US" sz="1400" dirty="0">
                <a:latin typeface="Andale Mono"/>
                <a:cs typeface="Andale Mono"/>
              </a:rPr>
              <a:t>[8] = </a:t>
            </a:r>
            <a:r>
              <a:rPr lang="en-US" sz="1400" dirty="0">
                <a:solidFill>
                  <a:srgbClr val="0000FF"/>
                </a:solidFill>
                <a:latin typeface="Andale Mono"/>
                <a:cs typeface="Andale Mono"/>
              </a:rPr>
              <a:t>’A’</a:t>
            </a:r>
            <a:r>
              <a:rPr lang="en-US" sz="1400" dirty="0">
                <a:latin typeface="Andale Mono"/>
                <a:cs typeface="Andale Mono"/>
              </a:rPr>
              <a:t>;</a:t>
            </a:r>
          </a:p>
          <a:p>
            <a:endParaRPr lang="en-US" sz="1400" dirty="0">
              <a:latin typeface="Andale Mono"/>
              <a:cs typeface="Andale Mono"/>
            </a:endParaRPr>
          </a:p>
          <a:p>
            <a:r>
              <a:rPr lang="en-US" sz="1400" b="1" dirty="0">
                <a:solidFill>
                  <a:srgbClr val="800080"/>
                </a:solidFill>
                <a:latin typeface="Andale Mono"/>
                <a:cs typeface="Andale Mono"/>
              </a:rPr>
              <a:t>for</a:t>
            </a:r>
            <a:r>
              <a:rPr lang="en-US" sz="1400" dirty="0">
                <a:latin typeface="Andale Mono"/>
                <a:cs typeface="Andale Mono"/>
              </a:rPr>
              <a:t>(</a:t>
            </a:r>
            <a:r>
              <a:rPr lang="en-US" sz="1400" dirty="0" err="1">
                <a:solidFill>
                  <a:srgbClr val="0C4309"/>
                </a:solidFill>
                <a:latin typeface="Andale Mono"/>
                <a:cs typeface="Andale Mono"/>
              </a:rPr>
              <a:t>TIter</a:t>
            </a:r>
            <a:r>
              <a:rPr lang="en-US" sz="1400" dirty="0">
                <a:solidFill>
                  <a:srgbClr val="0C4309"/>
                </a:solidFill>
                <a:latin typeface="Andale Mono"/>
                <a:cs typeface="Andale Mono"/>
              </a:rPr>
              <a:t> </a:t>
            </a:r>
            <a:r>
              <a:rPr lang="en-US" sz="1400" dirty="0">
                <a:latin typeface="Andale Mono"/>
                <a:cs typeface="Andale Mono"/>
              </a:rPr>
              <a:t>it = begin(</a:t>
            </a:r>
            <a:r>
              <a:rPr lang="en-US" sz="1400" dirty="0" err="1">
                <a:latin typeface="Andale Mono"/>
                <a:cs typeface="Andale Mono"/>
              </a:rPr>
              <a:t>jString</a:t>
            </a:r>
            <a:r>
              <a:rPr lang="en-US" sz="1400" dirty="0">
                <a:latin typeface="Andale Mono"/>
                <a:cs typeface="Andale Mono"/>
              </a:rPr>
              <a:t>); it != end(</a:t>
            </a:r>
            <a:r>
              <a:rPr lang="en-US" sz="1400" dirty="0" err="1">
                <a:latin typeface="Andale Mono"/>
                <a:cs typeface="Andale Mono"/>
              </a:rPr>
              <a:t>jString</a:t>
            </a:r>
            <a:r>
              <a:rPr lang="en-US" sz="1400" dirty="0">
                <a:latin typeface="Andale Mono"/>
                <a:cs typeface="Andale Mono"/>
              </a:rPr>
              <a:t>); ++it)</a:t>
            </a:r>
          </a:p>
          <a:p>
            <a:r>
              <a:rPr lang="en-US" sz="1400" dirty="0">
                <a:latin typeface="Andale Mono"/>
                <a:cs typeface="Andale Mono"/>
              </a:rPr>
              <a:t>    </a:t>
            </a:r>
            <a:r>
              <a:rPr lang="en-US" sz="1400" dirty="0" err="1">
                <a:latin typeface="Andale Mono"/>
                <a:cs typeface="Andale Mono"/>
              </a:rPr>
              <a:t>std</a:t>
            </a:r>
            <a:r>
              <a:rPr lang="en-US" sz="1400" dirty="0">
                <a:latin typeface="Andale Mono"/>
                <a:cs typeface="Andale Mono"/>
              </a:rPr>
              <a:t>::</a:t>
            </a:r>
            <a:r>
              <a:rPr lang="en-US" sz="1400" dirty="0" err="1">
                <a:latin typeface="Andale Mono"/>
                <a:cs typeface="Andale Mono"/>
              </a:rPr>
              <a:t>cout</a:t>
            </a:r>
            <a:r>
              <a:rPr lang="en-US" sz="1400" dirty="0">
                <a:latin typeface="Andale Mono"/>
                <a:cs typeface="Andale Mono"/>
              </a:rPr>
              <a:t> &lt;&lt; *it &lt;&lt; </a:t>
            </a:r>
            <a:r>
              <a:rPr lang="en-US" sz="1400" dirty="0" err="1">
                <a:latin typeface="Andale Mono"/>
                <a:cs typeface="Andale Mono"/>
              </a:rPr>
              <a:t>std</a:t>
            </a:r>
            <a:r>
              <a:rPr lang="en-US" sz="1400" dirty="0">
                <a:latin typeface="Andale Mono"/>
                <a:cs typeface="Andale Mono"/>
              </a:rPr>
              <a:t>::flush;</a:t>
            </a:r>
          </a:p>
          <a:p>
            <a:r>
              <a:rPr lang="en-US" sz="1400" dirty="0" err="1">
                <a:latin typeface="Andale Mono"/>
                <a:cs typeface="Andale Mono"/>
              </a:rPr>
              <a:t>std</a:t>
            </a:r>
            <a:r>
              <a:rPr lang="en-US" sz="1400" dirty="0">
                <a:latin typeface="Andale Mono"/>
                <a:cs typeface="Andale Mono"/>
              </a:rPr>
              <a:t>::</a:t>
            </a:r>
            <a:r>
              <a:rPr lang="en-US" sz="1400" dirty="0" err="1">
                <a:latin typeface="Andale Mono"/>
                <a:cs typeface="Andale Mono"/>
              </a:rPr>
              <a:t>cout</a:t>
            </a:r>
            <a:r>
              <a:rPr lang="en-US" sz="1400" dirty="0">
                <a:latin typeface="Andale Mono"/>
                <a:cs typeface="Andale Mono"/>
              </a:rPr>
              <a:t> &lt;&lt; </a:t>
            </a:r>
            <a:r>
              <a:rPr lang="en-US" sz="1400" dirty="0" err="1">
                <a:latin typeface="Andale Mono"/>
                <a:cs typeface="Andale Mono"/>
              </a:rPr>
              <a:t>std</a:t>
            </a:r>
            <a:r>
              <a:rPr lang="en-US" sz="1400" dirty="0">
                <a:latin typeface="Andale Mono"/>
                <a:cs typeface="Andale Mono"/>
              </a:rPr>
              <a:t>::</a:t>
            </a:r>
            <a:r>
              <a:rPr lang="en-US" sz="1400" dirty="0" err="1">
                <a:latin typeface="Andale Mono"/>
                <a:cs typeface="Andale Mono"/>
              </a:rPr>
              <a:t>endl</a:t>
            </a:r>
            <a:r>
              <a:rPr lang="en-US" sz="1400" dirty="0">
                <a:latin typeface="Andale Mono"/>
                <a:cs typeface="Andale Mono"/>
              </a:rPr>
              <a:t>;  						</a:t>
            </a:r>
            <a:r>
              <a:rPr lang="en-US" sz="1400" dirty="0">
                <a:solidFill>
                  <a:srgbClr val="77933C"/>
                </a:solidFill>
                <a:latin typeface="Andale Mono"/>
                <a:cs typeface="Andale Mono"/>
              </a:rPr>
              <a:t>// ACACCCCGA</a:t>
            </a:r>
          </a:p>
          <a:p>
            <a:endParaRPr lang="en-US" sz="1400" dirty="0">
              <a:latin typeface="Andale Mono"/>
              <a:cs typeface="Andale Mono"/>
            </a:endParaRPr>
          </a:p>
          <a:p>
            <a:r>
              <a:rPr lang="en-US" sz="1400" dirty="0" err="1">
                <a:latin typeface="Andale Mono"/>
                <a:cs typeface="Andale Mono"/>
              </a:rPr>
              <a:t>std</a:t>
            </a:r>
            <a:r>
              <a:rPr lang="en-US" sz="1400" dirty="0">
                <a:latin typeface="Andale Mono"/>
                <a:cs typeface="Andale Mono"/>
              </a:rPr>
              <a:t>::</a:t>
            </a:r>
            <a:r>
              <a:rPr lang="en-US" sz="1400" dirty="0" err="1">
                <a:latin typeface="Andale Mono"/>
                <a:cs typeface="Andale Mono"/>
              </a:rPr>
              <a:t>cout</a:t>
            </a:r>
            <a:r>
              <a:rPr lang="en-US" sz="1400" dirty="0">
                <a:latin typeface="Andale Mono"/>
                <a:cs typeface="Andale Mono"/>
              </a:rPr>
              <a:t> &lt;&lt; host(</a:t>
            </a:r>
            <a:r>
              <a:rPr lang="en-US" sz="1400" dirty="0" err="1">
                <a:latin typeface="Andale Mono"/>
                <a:cs typeface="Andale Mono"/>
              </a:rPr>
              <a:t>jString</a:t>
            </a:r>
            <a:r>
              <a:rPr lang="en-US" sz="1400" dirty="0">
                <a:latin typeface="Andale Mono"/>
                <a:cs typeface="Andale Mono"/>
              </a:rPr>
              <a:t>) &lt;&lt; </a:t>
            </a:r>
            <a:r>
              <a:rPr lang="en-US" sz="1400" dirty="0" err="1">
                <a:latin typeface="Andale Mono"/>
                <a:cs typeface="Andale Mono"/>
              </a:rPr>
              <a:t>std</a:t>
            </a:r>
            <a:r>
              <a:rPr lang="en-US" sz="1400" dirty="0">
                <a:latin typeface="Andale Mono"/>
                <a:cs typeface="Andale Mono"/>
              </a:rPr>
              <a:t>::</a:t>
            </a:r>
            <a:r>
              <a:rPr lang="en-US" sz="1400" dirty="0" err="1">
                <a:latin typeface="Andale Mono"/>
                <a:cs typeface="Andale Mono"/>
              </a:rPr>
              <a:t>endl</a:t>
            </a:r>
            <a:r>
              <a:rPr lang="en-US" sz="1400" dirty="0">
                <a:latin typeface="Andale Mono"/>
                <a:cs typeface="Andale Mono"/>
              </a:rPr>
              <a:t>;   	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ndale Mono"/>
                <a:cs typeface="Andale Mono"/>
              </a:rPr>
              <a:t>// ACGTACGT</a:t>
            </a:r>
          </a:p>
        </p:txBody>
      </p:sp>
      <p:sp>
        <p:nvSpPr>
          <p:cNvPr id="5" name="Textfeld 4"/>
          <p:cNvSpPr txBox="1"/>
          <p:nvPr/>
        </p:nvSpPr>
        <p:spPr>
          <a:xfrm rot="903191">
            <a:off x="3764848" y="2870824"/>
            <a:ext cx="43086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be used as any other </a:t>
            </a:r>
            <a:r>
              <a:rPr lang="en-US" sz="1400" dirty="0">
                <a:latin typeface="Andale Mono"/>
                <a:cs typeface="Andale Mono"/>
              </a:rPr>
              <a:t>String&lt;&gt;</a:t>
            </a:r>
            <a:r>
              <a:rPr lang="en-US" dirty="0"/>
              <a:t> in </a:t>
            </a:r>
            <a:r>
              <a:rPr lang="en-US" dirty="0" err="1"/>
              <a:t>SeqAn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4-07-07 um 11.2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84" y="1093837"/>
            <a:ext cx="8686800" cy="48740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2375490" y="847120"/>
            <a:ext cx="741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Total times </a:t>
            </a:r>
            <a:r>
              <a:rPr lang="en-US" sz="2000" dirty="0" err="1"/>
              <a:t>Horspool</a:t>
            </a:r>
            <a:r>
              <a:rPr lang="en-US" sz="2000" dirty="0"/>
              <a:t> on hs_chr1 + block size 100K + pattern length 64 </a:t>
            </a:r>
          </a:p>
        </p:txBody>
      </p:sp>
    </p:spTree>
    <p:extLst>
      <p:ext uri="{BB962C8B-B14F-4D97-AF65-F5344CB8AC3E}">
        <p14:creationId xmlns:p14="http://schemas.microsoft.com/office/powerpoint/2010/main" val="17932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4-07-07 um 11.2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71" y="1112565"/>
            <a:ext cx="8868260" cy="48778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275604" y="847120"/>
            <a:ext cx="76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Search times </a:t>
            </a:r>
            <a:r>
              <a:rPr lang="en-US" sz="2000" dirty="0" err="1"/>
              <a:t>Horspool</a:t>
            </a:r>
            <a:r>
              <a:rPr lang="en-US" sz="2000" dirty="0"/>
              <a:t> on hs_chr1 + block size 100K + pattern length 64 </a:t>
            </a:r>
          </a:p>
        </p:txBody>
      </p:sp>
    </p:spTree>
    <p:extLst>
      <p:ext uri="{BB962C8B-B14F-4D97-AF65-F5344CB8AC3E}">
        <p14:creationId xmlns:p14="http://schemas.microsoft.com/office/powerpoint/2010/main" val="32003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Algorithms</a:t>
            </a:r>
            <a:endParaRPr lang="en-US" dirty="0"/>
          </a:p>
        </p:txBody>
      </p:sp>
      <p:grpSp>
        <p:nvGrpSpPr>
          <p:cNvPr id="3" name="Gruppierung 2"/>
          <p:cNvGrpSpPr/>
          <p:nvPr/>
        </p:nvGrpSpPr>
        <p:grpSpPr>
          <a:xfrm>
            <a:off x="8452392" y="2772620"/>
            <a:ext cx="1174195" cy="1544550"/>
            <a:chOff x="3109575" y="1162304"/>
            <a:chExt cx="1439334" cy="1654240"/>
          </a:xfrm>
        </p:grpSpPr>
        <p:sp>
          <p:nvSpPr>
            <p:cNvPr id="12" name="Eine Ecke des Rechtecks schneiden 11"/>
            <p:cNvSpPr/>
            <p:nvPr/>
          </p:nvSpPr>
          <p:spPr>
            <a:xfrm>
              <a:off x="3144215" y="1215574"/>
              <a:ext cx="1404694" cy="1600970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14" name="Gerade Verbindung 13"/>
            <p:cNvCxnSpPr/>
            <p:nvPr/>
          </p:nvCxnSpPr>
          <p:spPr>
            <a:xfrm>
              <a:off x="3144215" y="1493212"/>
              <a:ext cx="140469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3488654" y="1162304"/>
              <a:ext cx="721588" cy="32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cs typeface="Apple Chancery"/>
                </a:rPr>
                <a:t>State</a:t>
              </a:r>
              <a:endParaRPr lang="en-US" dirty="0">
                <a:latin typeface="+mj-lt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109575" y="1662545"/>
              <a:ext cx="1417587" cy="102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counter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position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bit mask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…</a:t>
              </a:r>
            </a:p>
          </p:txBody>
        </p:sp>
      </p:grpSp>
      <p:cxnSp>
        <p:nvCxnSpPr>
          <p:cNvPr id="92" name="Gewinkelte Verbindung 91"/>
          <p:cNvCxnSpPr>
            <a:stCxn id="117" idx="2"/>
            <a:endCxn id="119" idx="3"/>
          </p:cNvCxnSpPr>
          <p:nvPr/>
        </p:nvCxnSpPr>
        <p:spPr>
          <a:xfrm rot="5400000">
            <a:off x="6932550" y="4684149"/>
            <a:ext cx="648415" cy="8064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07" name="Raute 106"/>
          <p:cNvSpPr/>
          <p:nvPr/>
        </p:nvSpPr>
        <p:spPr>
          <a:xfrm>
            <a:off x="5857556" y="2409879"/>
            <a:ext cx="785091" cy="746606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aute 107"/>
          <p:cNvSpPr/>
          <p:nvPr/>
        </p:nvSpPr>
        <p:spPr>
          <a:xfrm>
            <a:off x="5849860" y="4245606"/>
            <a:ext cx="785091" cy="746606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hteck 108"/>
          <p:cNvSpPr/>
          <p:nvPr/>
        </p:nvSpPr>
        <p:spPr>
          <a:xfrm>
            <a:off x="5634917" y="1824909"/>
            <a:ext cx="1223810" cy="2920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initialize</a:t>
            </a:r>
          </a:p>
        </p:txBody>
      </p:sp>
      <p:sp>
        <p:nvSpPr>
          <p:cNvPr id="112" name="Abgerundetes Rechteck 111"/>
          <p:cNvSpPr/>
          <p:nvPr/>
        </p:nvSpPr>
        <p:spPr>
          <a:xfrm>
            <a:off x="5819642" y="1263029"/>
            <a:ext cx="854361" cy="292486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start</a:t>
            </a:r>
            <a:endParaRPr lang="en-US" dirty="0"/>
          </a:p>
        </p:txBody>
      </p:sp>
      <p:sp>
        <p:nvSpPr>
          <p:cNvPr id="113" name="Abgerundetes Rechteck 112"/>
          <p:cNvSpPr/>
          <p:nvPr/>
        </p:nvSpPr>
        <p:spPr>
          <a:xfrm>
            <a:off x="7187596" y="2640788"/>
            <a:ext cx="854361" cy="292486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stop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5634917" y="3472061"/>
            <a:ext cx="1223810" cy="4507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</a:t>
            </a:r>
          </a:p>
          <a:p>
            <a:pPr algn="ctr"/>
            <a:r>
              <a:rPr lang="en-US" sz="1400" dirty="0"/>
              <a:t>context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7048072" y="4471077"/>
            <a:ext cx="1223810" cy="2920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report</a:t>
            </a:r>
          </a:p>
        </p:txBody>
      </p:sp>
      <p:sp>
        <p:nvSpPr>
          <p:cNvPr id="119" name="Rechteck 118"/>
          <p:cNvSpPr/>
          <p:nvPr/>
        </p:nvSpPr>
        <p:spPr>
          <a:xfrm>
            <a:off x="5629725" y="5265535"/>
            <a:ext cx="1223810" cy="2920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move forward</a:t>
            </a:r>
          </a:p>
        </p:txBody>
      </p:sp>
      <p:cxnSp>
        <p:nvCxnSpPr>
          <p:cNvPr id="122" name="Gerade Verbindung mit Pfeil 121"/>
          <p:cNvCxnSpPr>
            <a:stCxn id="112" idx="2"/>
            <a:endCxn id="109" idx="0"/>
          </p:cNvCxnSpPr>
          <p:nvPr/>
        </p:nvCxnSpPr>
        <p:spPr>
          <a:xfrm>
            <a:off x="6246822" y="1555515"/>
            <a:ext cx="0" cy="269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4" name="Gerade Verbindung mit Pfeil 123"/>
          <p:cNvCxnSpPr>
            <a:stCxn id="109" idx="2"/>
            <a:endCxn id="107" idx="0"/>
          </p:cNvCxnSpPr>
          <p:nvPr/>
        </p:nvCxnSpPr>
        <p:spPr>
          <a:xfrm>
            <a:off x="6246823" y="2116995"/>
            <a:ext cx="3279" cy="29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7" name="Gerade Verbindung mit Pfeil 126"/>
          <p:cNvCxnSpPr>
            <a:stCxn id="107" idx="3"/>
            <a:endCxn id="113" idx="1"/>
          </p:cNvCxnSpPr>
          <p:nvPr/>
        </p:nvCxnSpPr>
        <p:spPr>
          <a:xfrm>
            <a:off x="6642647" y="2783183"/>
            <a:ext cx="544949" cy="3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0" name="Gerade Verbindung mit Pfeil 129"/>
          <p:cNvCxnSpPr>
            <a:stCxn id="107" idx="2"/>
            <a:endCxn id="10" idx="0"/>
          </p:cNvCxnSpPr>
          <p:nvPr/>
        </p:nvCxnSpPr>
        <p:spPr>
          <a:xfrm flipH="1">
            <a:off x="6246823" y="3156485"/>
            <a:ext cx="3279" cy="31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3" name="Gerade Verbindung mit Pfeil 132"/>
          <p:cNvCxnSpPr>
            <a:stCxn id="10" idx="2"/>
            <a:endCxn id="108" idx="0"/>
          </p:cNvCxnSpPr>
          <p:nvPr/>
        </p:nvCxnSpPr>
        <p:spPr>
          <a:xfrm flipH="1">
            <a:off x="6242406" y="3922854"/>
            <a:ext cx="4417" cy="322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6" name="Gerade Verbindung mit Pfeil 135"/>
          <p:cNvCxnSpPr>
            <a:stCxn id="108" idx="3"/>
            <a:endCxn id="117" idx="1"/>
          </p:cNvCxnSpPr>
          <p:nvPr/>
        </p:nvCxnSpPr>
        <p:spPr>
          <a:xfrm flipV="1">
            <a:off x="6634950" y="4617121"/>
            <a:ext cx="413122" cy="1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9" name="Gerade Verbindung mit Pfeil 138"/>
          <p:cNvCxnSpPr>
            <a:stCxn id="108" idx="2"/>
            <a:endCxn id="119" idx="0"/>
          </p:cNvCxnSpPr>
          <p:nvPr/>
        </p:nvCxnSpPr>
        <p:spPr>
          <a:xfrm flipH="1">
            <a:off x="6241631" y="4992213"/>
            <a:ext cx="775" cy="273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2" name="Gewinkelte Verbindung 141"/>
          <p:cNvCxnSpPr>
            <a:stCxn id="119" idx="1"/>
            <a:endCxn id="107" idx="1"/>
          </p:cNvCxnSpPr>
          <p:nvPr/>
        </p:nvCxnSpPr>
        <p:spPr>
          <a:xfrm rot="10800000" flipH="1">
            <a:off x="5629725" y="2783182"/>
            <a:ext cx="227830" cy="2628396"/>
          </a:xfrm>
          <a:prstGeom prst="bentConnector3">
            <a:avLst>
              <a:gd name="adj1" fmla="val -100338"/>
            </a:avLst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3" name="Gerade Verbindung mit Pfeil 152"/>
          <p:cNvCxnSpPr>
            <a:stCxn id="10" idx="3"/>
            <a:endCxn id="20" idx="1"/>
          </p:cNvCxnSpPr>
          <p:nvPr/>
        </p:nvCxnSpPr>
        <p:spPr>
          <a:xfrm>
            <a:off x="6858727" y="3697457"/>
            <a:ext cx="1593664" cy="19288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Textfeld 156"/>
          <p:cNvSpPr txBox="1"/>
          <p:nvPr/>
        </p:nvSpPr>
        <p:spPr>
          <a:xfrm>
            <a:off x="7215854" y="3422724"/>
            <a:ext cx="84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read</a:t>
            </a:r>
          </a:p>
          <a:p>
            <a:r>
              <a:rPr lang="en-US" sz="1400" dirty="0"/>
              <a:t>update</a:t>
            </a:r>
            <a:endParaRPr lang="en-US" dirty="0"/>
          </a:p>
        </p:txBody>
      </p:sp>
      <p:sp>
        <p:nvSpPr>
          <p:cNvPr id="177" name="Textfeld 176"/>
          <p:cNvSpPr txBox="1"/>
          <p:nvPr/>
        </p:nvSpPr>
        <p:spPr>
          <a:xfrm>
            <a:off x="6653417" y="2499188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6184462" y="3076463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179" name="Textfeld 178"/>
          <p:cNvSpPr txBox="1"/>
          <p:nvPr/>
        </p:nvSpPr>
        <p:spPr>
          <a:xfrm>
            <a:off x="6573163" y="4357263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180" name="Textfeld 179"/>
          <p:cNvSpPr txBox="1"/>
          <p:nvPr/>
        </p:nvSpPr>
        <p:spPr>
          <a:xfrm>
            <a:off x="6210843" y="4899287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183" name="Rechteck 182"/>
          <p:cNvSpPr/>
          <p:nvPr/>
        </p:nvSpPr>
        <p:spPr>
          <a:xfrm>
            <a:off x="2201333" y="3815332"/>
            <a:ext cx="2740123" cy="159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feld 183"/>
          <p:cNvSpPr txBox="1"/>
          <p:nvPr/>
        </p:nvSpPr>
        <p:spPr>
          <a:xfrm>
            <a:off x="1608667" y="3692240"/>
            <a:ext cx="7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s</a:t>
            </a:r>
            <a:r>
              <a:rPr lang="en-US" baseline="30000" dirty="0">
                <a:latin typeface="Andale Mono"/>
                <a:cs typeface="Andale Mono"/>
              </a:rPr>
              <a:t>1</a:t>
            </a:r>
            <a:r>
              <a:rPr lang="en-US" dirty="0">
                <a:latin typeface="Andale Mono"/>
                <a:cs typeface="Andale Mono"/>
              </a:rPr>
              <a:t>:</a:t>
            </a:r>
          </a:p>
        </p:txBody>
      </p:sp>
      <p:grpSp>
        <p:nvGrpSpPr>
          <p:cNvPr id="196" name="Gruppierung 195"/>
          <p:cNvGrpSpPr/>
          <p:nvPr/>
        </p:nvGrpSpPr>
        <p:grpSpPr>
          <a:xfrm>
            <a:off x="2127440" y="3086721"/>
            <a:ext cx="912861" cy="954857"/>
            <a:chOff x="949804" y="3086720"/>
            <a:chExt cx="912861" cy="954857"/>
          </a:xfrm>
        </p:grpSpPr>
        <p:sp>
          <p:nvSpPr>
            <p:cNvPr id="185" name="Abgerundetes Rechteck 184"/>
            <p:cNvSpPr/>
            <p:nvPr/>
          </p:nvSpPr>
          <p:spPr>
            <a:xfrm>
              <a:off x="1015526" y="3749153"/>
              <a:ext cx="723514" cy="292424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50000"/>
                  </a:schemeClr>
                </a:gs>
                <a:gs pos="35000">
                  <a:schemeClr val="dk1">
                    <a:tint val="37000"/>
                    <a:satMod val="300000"/>
                    <a:alpha val="50000"/>
                  </a:schemeClr>
                </a:gs>
                <a:gs pos="100000">
                  <a:schemeClr val="dk1">
                    <a:tint val="15000"/>
                    <a:satMod val="350000"/>
                    <a:alpha val="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ple Chancery"/>
                <a:cs typeface="Apple Chancery"/>
              </a:endParaRPr>
            </a:p>
          </p:txBody>
        </p:sp>
        <p:sp>
          <p:nvSpPr>
            <p:cNvPr id="188" name="Textfeld 187"/>
            <p:cNvSpPr txBox="1"/>
            <p:nvPr/>
          </p:nvSpPr>
          <p:spPr>
            <a:xfrm>
              <a:off x="949804" y="3086720"/>
              <a:ext cx="912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Context</a:t>
              </a:r>
            </a:p>
          </p:txBody>
        </p:sp>
        <p:cxnSp>
          <p:nvCxnSpPr>
            <p:cNvPr id="190" name="Gerade Verbindung 189"/>
            <p:cNvCxnSpPr>
              <a:stCxn id="188" idx="1"/>
              <a:endCxn id="185" idx="1"/>
            </p:cNvCxnSpPr>
            <p:nvPr/>
          </p:nvCxnSpPr>
          <p:spPr>
            <a:xfrm>
              <a:off x="949804" y="3271386"/>
              <a:ext cx="65722" cy="623979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>
              <a:stCxn id="188" idx="3"/>
            </p:cNvCxnSpPr>
            <p:nvPr/>
          </p:nvCxnSpPr>
          <p:spPr>
            <a:xfrm flipH="1">
              <a:off x="1739040" y="3271386"/>
              <a:ext cx="123625" cy="67455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Abgerundetes Rechteck 196"/>
          <p:cNvSpPr/>
          <p:nvPr/>
        </p:nvSpPr>
        <p:spPr>
          <a:xfrm>
            <a:off x="3421189" y="3749153"/>
            <a:ext cx="723514" cy="292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pple Chancery"/>
                <a:cs typeface="Apple Chancery"/>
              </a:rPr>
              <a:t>	</a:t>
            </a:r>
          </a:p>
        </p:txBody>
      </p:sp>
      <p:sp>
        <p:nvSpPr>
          <p:cNvPr id="199" name="Abgerundetes Rechteck 198"/>
          <p:cNvSpPr/>
          <p:nvPr/>
        </p:nvSpPr>
        <p:spPr>
          <a:xfrm>
            <a:off x="5818098" y="1263029"/>
            <a:ext cx="854361" cy="29248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start</a:t>
            </a:r>
            <a:endParaRPr lang="en-US" dirty="0"/>
          </a:p>
        </p:txBody>
      </p:sp>
      <p:sp>
        <p:nvSpPr>
          <p:cNvPr id="200" name="Rechteck 199"/>
          <p:cNvSpPr/>
          <p:nvPr/>
        </p:nvSpPr>
        <p:spPr>
          <a:xfrm>
            <a:off x="5638197" y="1824909"/>
            <a:ext cx="1223810" cy="29208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initialize</a:t>
            </a:r>
          </a:p>
        </p:txBody>
      </p:sp>
      <p:sp>
        <p:nvSpPr>
          <p:cNvPr id="201" name="Raute 200"/>
          <p:cNvSpPr/>
          <p:nvPr/>
        </p:nvSpPr>
        <p:spPr>
          <a:xfrm>
            <a:off x="5856016" y="2408339"/>
            <a:ext cx="785091" cy="746606"/>
          </a:xfrm>
          <a:prstGeom prst="diamond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feld 150"/>
          <p:cNvSpPr txBox="1"/>
          <p:nvPr/>
        </p:nvSpPr>
        <p:spPr>
          <a:xfrm>
            <a:off x="5839656" y="2625446"/>
            <a:ext cx="818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at end?</a:t>
            </a:r>
          </a:p>
        </p:txBody>
      </p:sp>
      <p:sp>
        <p:nvSpPr>
          <p:cNvPr id="202" name="Rechteck 201"/>
          <p:cNvSpPr/>
          <p:nvPr/>
        </p:nvSpPr>
        <p:spPr>
          <a:xfrm>
            <a:off x="5634917" y="3469936"/>
            <a:ext cx="1223810" cy="45079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</a:t>
            </a:r>
          </a:p>
          <a:p>
            <a:pPr algn="ctr"/>
            <a:r>
              <a:rPr lang="en-US" sz="1400" dirty="0"/>
              <a:t>context</a:t>
            </a:r>
          </a:p>
        </p:txBody>
      </p:sp>
      <p:grpSp>
        <p:nvGrpSpPr>
          <p:cNvPr id="208" name="Gruppierung 207"/>
          <p:cNvGrpSpPr/>
          <p:nvPr/>
        </p:nvGrpSpPr>
        <p:grpSpPr>
          <a:xfrm>
            <a:off x="8449863" y="2771637"/>
            <a:ext cx="1174195" cy="1544550"/>
            <a:chOff x="3109575" y="1162304"/>
            <a:chExt cx="1439334" cy="1654240"/>
          </a:xfrm>
          <a:effectLst/>
        </p:grpSpPr>
        <p:sp>
          <p:nvSpPr>
            <p:cNvPr id="209" name="Eine Ecke des Rechtecks schneiden 208"/>
            <p:cNvSpPr/>
            <p:nvPr/>
          </p:nvSpPr>
          <p:spPr>
            <a:xfrm>
              <a:off x="3144215" y="1215574"/>
              <a:ext cx="1404694" cy="1600970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210" name="Gerade Verbindung 209"/>
            <p:cNvCxnSpPr/>
            <p:nvPr/>
          </p:nvCxnSpPr>
          <p:spPr>
            <a:xfrm>
              <a:off x="3144215" y="1493212"/>
              <a:ext cx="1404694" cy="0"/>
            </a:xfrm>
            <a:prstGeom prst="line">
              <a:avLst/>
            </a:prstGeom>
            <a:ln w="28575" cmpd="sng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211" name="Textfeld 210"/>
            <p:cNvSpPr txBox="1"/>
            <p:nvPr/>
          </p:nvSpPr>
          <p:spPr>
            <a:xfrm>
              <a:off x="3488654" y="1162304"/>
              <a:ext cx="721588" cy="3296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cs typeface="Apple Chancery"/>
                </a:rPr>
                <a:t>State</a:t>
              </a:r>
              <a:endParaRPr lang="en-US" dirty="0">
                <a:latin typeface="+mj-lt"/>
              </a:endParaRPr>
            </a:p>
          </p:txBody>
        </p:sp>
        <p:sp>
          <p:nvSpPr>
            <p:cNvPr id="212" name="Textfeld 211"/>
            <p:cNvSpPr txBox="1"/>
            <p:nvPr/>
          </p:nvSpPr>
          <p:spPr>
            <a:xfrm>
              <a:off x="3109575" y="1662545"/>
              <a:ext cx="1417587" cy="10218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counter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position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bit mask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…</a:t>
              </a:r>
            </a:p>
          </p:txBody>
        </p:sp>
      </p:grpSp>
      <p:sp>
        <p:nvSpPr>
          <p:cNvPr id="213" name="Raute 212"/>
          <p:cNvSpPr/>
          <p:nvPr/>
        </p:nvSpPr>
        <p:spPr>
          <a:xfrm>
            <a:off x="5846216" y="4243669"/>
            <a:ext cx="785091" cy="746606"/>
          </a:xfrm>
          <a:prstGeom prst="diamond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feld 151"/>
          <p:cNvSpPr txBox="1"/>
          <p:nvPr/>
        </p:nvSpPr>
        <p:spPr>
          <a:xfrm>
            <a:off x="5845807" y="4441930"/>
            <a:ext cx="818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success?</a:t>
            </a:r>
          </a:p>
        </p:txBody>
      </p:sp>
      <p:sp>
        <p:nvSpPr>
          <p:cNvPr id="215" name="Rechteck 214"/>
          <p:cNvSpPr/>
          <p:nvPr/>
        </p:nvSpPr>
        <p:spPr>
          <a:xfrm>
            <a:off x="5630500" y="5264195"/>
            <a:ext cx="1223810" cy="29208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move forward</a:t>
            </a:r>
          </a:p>
        </p:txBody>
      </p:sp>
      <p:sp>
        <p:nvSpPr>
          <p:cNvPr id="216" name="Rechteck 215"/>
          <p:cNvSpPr/>
          <p:nvPr/>
        </p:nvSpPr>
        <p:spPr>
          <a:xfrm>
            <a:off x="7050081" y="4473689"/>
            <a:ext cx="1223810" cy="29208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report</a:t>
            </a:r>
          </a:p>
        </p:txBody>
      </p:sp>
      <p:sp>
        <p:nvSpPr>
          <p:cNvPr id="217" name="Abgerundetes Rechteck 216"/>
          <p:cNvSpPr/>
          <p:nvPr/>
        </p:nvSpPr>
        <p:spPr>
          <a:xfrm>
            <a:off x="7187596" y="2641771"/>
            <a:ext cx="854361" cy="292486"/>
          </a:xfrm>
          <a:prstGeom prst="roundRect">
            <a:avLst>
              <a:gd name="adj" fmla="val 50000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stop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345100" y="3858590"/>
            <a:ext cx="93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</a:t>
            </a:r>
            <a:r>
              <a:rPr lang="en-US" sz="1400" dirty="0" err="1"/>
              <a:t>pos</a:t>
            </a:r>
            <a:r>
              <a:rPr lang="en-US" sz="1400" dirty="0"/>
              <a:t> 350</a:t>
            </a:r>
          </a:p>
        </p:txBody>
      </p:sp>
    </p:spTree>
    <p:extLst>
      <p:ext uri="{BB962C8B-B14F-4D97-AF65-F5344CB8AC3E}">
        <p14:creationId xmlns:p14="http://schemas.microsoft.com/office/powerpoint/2010/main" val="20838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707E-6 -0.00046 L 0.10125 -0.00023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-3.7037E-6 L -6.25E-7 0.1585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13 -0.00024 L 0.19349 -0.00093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" presetClass="exit" presetSubtype="0" fill="hold" grpId="9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2" grpId="0" animBg="1"/>
      <p:bldP spid="113" grpId="0" animBg="1"/>
      <p:bldP spid="10" grpId="0" animBg="1"/>
      <p:bldP spid="117" grpId="0" animBg="1"/>
      <p:bldP spid="119" grpId="0" animBg="1"/>
      <p:bldP spid="157" grpId="0"/>
      <p:bldP spid="177" grpId="0"/>
      <p:bldP spid="178" grpId="0"/>
      <p:bldP spid="179" grpId="0"/>
      <p:bldP spid="180" grpId="0"/>
      <p:bldP spid="183" grpId="0" animBg="1"/>
      <p:bldP spid="184" grpId="0"/>
      <p:bldP spid="197" grpId="0" animBg="1"/>
      <p:bldP spid="197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1" grpId="2" animBg="1"/>
      <p:bldP spid="201" grpId="3" animBg="1"/>
      <p:bldP spid="201" grpId="8" animBg="1"/>
      <p:bldP spid="201" grpId="9" animBg="1"/>
      <p:bldP spid="151" grpId="0"/>
      <p:bldP spid="202" grpId="0" animBg="1"/>
      <p:bldP spid="202" grpId="1" animBg="1"/>
      <p:bldP spid="202" grpId="2" animBg="1"/>
      <p:bldP spid="202" grpId="3" animBg="1"/>
      <p:bldP spid="213" grpId="0" animBg="1"/>
      <p:bldP spid="213" grpId="1" animBg="1"/>
      <p:bldP spid="213" grpId="2" animBg="1"/>
      <p:bldP spid="213" grpId="3" animBg="1"/>
      <p:bldP spid="152" grpId="0"/>
      <p:bldP spid="215" grpId="0" animBg="1"/>
      <p:bldP spid="215" grpId="1" animBg="1"/>
      <p:bldP spid="215" grpId="2" animBg="1"/>
      <p:bldP spid="215" grpId="5" animBg="1"/>
      <p:bldP spid="216" grpId="0" animBg="1"/>
      <p:bldP spid="216" grpId="1" animBg="1"/>
      <p:bldP spid="217" grpId="0" animBg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sequences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317396" y="2390684"/>
            <a:ext cx="5441757" cy="169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3317396" y="2897144"/>
            <a:ext cx="5441757" cy="169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3317396" y="3388210"/>
            <a:ext cx="5441756" cy="169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317396" y="3894671"/>
            <a:ext cx="5441757" cy="1693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2767062" y="2267652"/>
            <a:ext cx="7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s</a:t>
            </a:r>
            <a:r>
              <a:rPr lang="en-US" baseline="30000" dirty="0">
                <a:latin typeface="Andale Mono"/>
                <a:cs typeface="Andale Mono"/>
              </a:rPr>
              <a:t>0</a:t>
            </a:r>
            <a:r>
              <a:rPr lang="en-US" dirty="0">
                <a:latin typeface="Andale Mono"/>
                <a:cs typeface="Andale Mono"/>
              </a:rPr>
              <a:t>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84766" y="2757177"/>
            <a:ext cx="7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s</a:t>
            </a:r>
            <a:r>
              <a:rPr lang="en-US" baseline="30000" dirty="0">
                <a:latin typeface="Andale Mono"/>
                <a:cs typeface="Andale Mono"/>
              </a:rPr>
              <a:t>1</a:t>
            </a:r>
            <a:r>
              <a:rPr lang="en-US" dirty="0">
                <a:latin typeface="Andale Mono"/>
                <a:cs typeface="Andale Mono"/>
              </a:rPr>
              <a:t>: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769372" y="3225152"/>
            <a:ext cx="7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s</a:t>
            </a:r>
            <a:r>
              <a:rPr lang="en-US" baseline="30000" dirty="0">
                <a:latin typeface="Andale Mono"/>
                <a:cs typeface="Andale Mono"/>
              </a:rPr>
              <a:t>2</a:t>
            </a:r>
            <a:r>
              <a:rPr lang="en-US" dirty="0">
                <a:latin typeface="Andale Mono"/>
                <a:cs typeface="Andale Mono"/>
              </a:rPr>
              <a:t>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787076" y="3714677"/>
            <a:ext cx="7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s</a:t>
            </a:r>
            <a:r>
              <a:rPr lang="en-US" baseline="30000" dirty="0">
                <a:latin typeface="Andale Mono"/>
                <a:cs typeface="Andale Mono"/>
              </a:rPr>
              <a:t>3</a:t>
            </a:r>
            <a:r>
              <a:rPr lang="en-US" dirty="0">
                <a:latin typeface="Andale Mono"/>
                <a:cs typeface="Andale Mono"/>
              </a:rPr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57396" y="4394970"/>
            <a:ext cx="800219" cy="3693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911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/>
      <p:bldP spid="14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similar sequences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971804" y="2412476"/>
            <a:ext cx="7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s</a:t>
            </a:r>
            <a:r>
              <a:rPr lang="en-US" baseline="30000" dirty="0">
                <a:latin typeface="Andale Mono"/>
                <a:cs typeface="Andale Mono"/>
              </a:rPr>
              <a:t>1</a:t>
            </a:r>
            <a:r>
              <a:rPr lang="en-US" dirty="0">
                <a:latin typeface="Andale Mono"/>
                <a:cs typeface="Andale Mono"/>
              </a:rPr>
              <a:t>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89508" y="2902001"/>
            <a:ext cx="7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s</a:t>
            </a:r>
            <a:r>
              <a:rPr lang="en-US" baseline="30000" dirty="0">
                <a:latin typeface="Andale Mono"/>
                <a:cs typeface="Andale Mono"/>
              </a:rPr>
              <a:t>2</a:t>
            </a:r>
            <a:r>
              <a:rPr lang="en-US" dirty="0">
                <a:latin typeface="Andale Mono"/>
                <a:cs typeface="Andale Mono"/>
              </a:rPr>
              <a:t>: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974114" y="3369976"/>
            <a:ext cx="7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s</a:t>
            </a:r>
            <a:r>
              <a:rPr lang="en-US" baseline="30000" dirty="0">
                <a:latin typeface="Andale Mono"/>
                <a:cs typeface="Andale Mono"/>
              </a:rPr>
              <a:t>3</a:t>
            </a:r>
            <a:r>
              <a:rPr lang="en-US" dirty="0">
                <a:latin typeface="Andale Mono"/>
                <a:cs typeface="Andale Mono"/>
              </a:rPr>
              <a:t>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991818" y="3859501"/>
            <a:ext cx="7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s</a:t>
            </a:r>
            <a:r>
              <a:rPr lang="en-US" baseline="30000" dirty="0">
                <a:latin typeface="Andale Mono"/>
                <a:cs typeface="Andale Mono"/>
              </a:rPr>
              <a:t>4</a:t>
            </a:r>
            <a:r>
              <a:rPr lang="en-US" dirty="0">
                <a:latin typeface="Andale Mono"/>
                <a:cs typeface="Andale Mono"/>
              </a:rPr>
              <a:t>:</a:t>
            </a:r>
          </a:p>
        </p:txBody>
      </p:sp>
      <p:sp>
        <p:nvSpPr>
          <p:cNvPr id="3" name="Rechteck 2"/>
          <p:cNvSpPr/>
          <p:nvPr/>
        </p:nvSpPr>
        <p:spPr>
          <a:xfrm>
            <a:off x="3522138" y="2523558"/>
            <a:ext cx="972893" cy="2078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6" name="Rechteck 15"/>
          <p:cNvSpPr/>
          <p:nvPr/>
        </p:nvSpPr>
        <p:spPr>
          <a:xfrm>
            <a:off x="3522138" y="3006685"/>
            <a:ext cx="972893" cy="207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3522138" y="3469273"/>
            <a:ext cx="972893" cy="207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3522138" y="3974715"/>
            <a:ext cx="972893" cy="2078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5067690" y="2523558"/>
            <a:ext cx="1705645" cy="2078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23" name="Rechteck 22"/>
          <p:cNvSpPr/>
          <p:nvPr/>
        </p:nvSpPr>
        <p:spPr>
          <a:xfrm>
            <a:off x="5067689" y="3006685"/>
            <a:ext cx="1705645" cy="207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5067689" y="3469273"/>
            <a:ext cx="1705644" cy="207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5067689" y="3974715"/>
            <a:ext cx="1705644" cy="2078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4616642" y="3006685"/>
            <a:ext cx="332511" cy="207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4616642" y="3974715"/>
            <a:ext cx="332511" cy="2078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Gerade Verbindung 5"/>
          <p:cNvCxnSpPr>
            <a:stCxn id="3" idx="3"/>
            <a:endCxn id="22" idx="1"/>
          </p:cNvCxnSpPr>
          <p:nvPr/>
        </p:nvCxnSpPr>
        <p:spPr>
          <a:xfrm>
            <a:off x="4495031" y="2627467"/>
            <a:ext cx="57265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16" idx="3"/>
            <a:endCxn id="26" idx="1"/>
          </p:cNvCxnSpPr>
          <p:nvPr/>
        </p:nvCxnSpPr>
        <p:spPr>
          <a:xfrm>
            <a:off x="4495031" y="3110594"/>
            <a:ext cx="1216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26" idx="3"/>
            <a:endCxn id="23" idx="1"/>
          </p:cNvCxnSpPr>
          <p:nvPr/>
        </p:nvCxnSpPr>
        <p:spPr>
          <a:xfrm>
            <a:off x="4949152" y="3110594"/>
            <a:ext cx="11853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21" idx="3"/>
            <a:endCxn id="27" idx="1"/>
          </p:cNvCxnSpPr>
          <p:nvPr/>
        </p:nvCxnSpPr>
        <p:spPr>
          <a:xfrm>
            <a:off x="4495031" y="4078624"/>
            <a:ext cx="1216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27" idx="3"/>
            <a:endCxn id="25" idx="1"/>
          </p:cNvCxnSpPr>
          <p:nvPr/>
        </p:nvCxnSpPr>
        <p:spPr>
          <a:xfrm>
            <a:off x="4949153" y="4078624"/>
            <a:ext cx="1185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20" idx="3"/>
            <a:endCxn id="24" idx="1"/>
          </p:cNvCxnSpPr>
          <p:nvPr/>
        </p:nvCxnSpPr>
        <p:spPr>
          <a:xfrm>
            <a:off x="4495031" y="3573182"/>
            <a:ext cx="57265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966708" y="3469273"/>
            <a:ext cx="155120" cy="207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hteck 43"/>
          <p:cNvSpPr/>
          <p:nvPr/>
        </p:nvSpPr>
        <p:spPr>
          <a:xfrm>
            <a:off x="6958952" y="3974715"/>
            <a:ext cx="170632" cy="2078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hteck 44"/>
          <p:cNvSpPr/>
          <p:nvPr/>
        </p:nvSpPr>
        <p:spPr>
          <a:xfrm>
            <a:off x="7220709" y="3006685"/>
            <a:ext cx="155120" cy="207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hteck 45"/>
          <p:cNvSpPr/>
          <p:nvPr/>
        </p:nvSpPr>
        <p:spPr>
          <a:xfrm>
            <a:off x="7573823" y="2523558"/>
            <a:ext cx="1390072" cy="2078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hteck 46"/>
          <p:cNvSpPr/>
          <p:nvPr/>
        </p:nvSpPr>
        <p:spPr>
          <a:xfrm>
            <a:off x="7573824" y="3006685"/>
            <a:ext cx="1390071" cy="207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hteck 47"/>
          <p:cNvSpPr/>
          <p:nvPr/>
        </p:nvSpPr>
        <p:spPr>
          <a:xfrm>
            <a:off x="7573824" y="3469273"/>
            <a:ext cx="1390071" cy="207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hteck 48"/>
          <p:cNvSpPr/>
          <p:nvPr/>
        </p:nvSpPr>
        <p:spPr>
          <a:xfrm>
            <a:off x="7573824" y="3974715"/>
            <a:ext cx="1390071" cy="2078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Gerade Verbindung 49"/>
          <p:cNvCxnSpPr>
            <a:stCxn id="22" idx="3"/>
            <a:endCxn id="85" idx="1"/>
          </p:cNvCxnSpPr>
          <p:nvPr/>
        </p:nvCxnSpPr>
        <p:spPr>
          <a:xfrm>
            <a:off x="6773335" y="2627467"/>
            <a:ext cx="4473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23" idx="3"/>
            <a:endCxn id="45" idx="1"/>
          </p:cNvCxnSpPr>
          <p:nvPr/>
        </p:nvCxnSpPr>
        <p:spPr>
          <a:xfrm>
            <a:off x="6773333" y="3110594"/>
            <a:ext cx="44737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45" idx="3"/>
            <a:endCxn id="47" idx="1"/>
          </p:cNvCxnSpPr>
          <p:nvPr/>
        </p:nvCxnSpPr>
        <p:spPr>
          <a:xfrm>
            <a:off x="7375829" y="3110594"/>
            <a:ext cx="1979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43" idx="3"/>
            <a:endCxn id="48" idx="1"/>
          </p:cNvCxnSpPr>
          <p:nvPr/>
        </p:nvCxnSpPr>
        <p:spPr>
          <a:xfrm>
            <a:off x="7121829" y="3573182"/>
            <a:ext cx="45199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24" idx="3"/>
            <a:endCxn id="43" idx="1"/>
          </p:cNvCxnSpPr>
          <p:nvPr/>
        </p:nvCxnSpPr>
        <p:spPr>
          <a:xfrm>
            <a:off x="6773334" y="3573182"/>
            <a:ext cx="1933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25" idx="3"/>
            <a:endCxn id="44" idx="1"/>
          </p:cNvCxnSpPr>
          <p:nvPr/>
        </p:nvCxnSpPr>
        <p:spPr>
          <a:xfrm>
            <a:off x="6773334" y="4078624"/>
            <a:ext cx="1856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44" idx="3"/>
            <a:endCxn id="49" idx="1"/>
          </p:cNvCxnSpPr>
          <p:nvPr/>
        </p:nvCxnSpPr>
        <p:spPr>
          <a:xfrm>
            <a:off x="7129585" y="4078624"/>
            <a:ext cx="44423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hteck 84"/>
          <p:cNvSpPr/>
          <p:nvPr/>
        </p:nvSpPr>
        <p:spPr>
          <a:xfrm>
            <a:off x="7220709" y="2523558"/>
            <a:ext cx="155120" cy="2078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8" name="Gerade Verbindung 87"/>
          <p:cNvCxnSpPr>
            <a:stCxn id="85" idx="3"/>
            <a:endCxn id="46" idx="1"/>
          </p:cNvCxnSpPr>
          <p:nvPr/>
        </p:nvCxnSpPr>
        <p:spPr>
          <a:xfrm>
            <a:off x="7375829" y="2627467"/>
            <a:ext cx="1979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hteck 90"/>
          <p:cNvSpPr/>
          <p:nvPr/>
        </p:nvSpPr>
        <p:spPr>
          <a:xfrm>
            <a:off x="3522137" y="2523558"/>
            <a:ext cx="972893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92" name="Rechteck 91"/>
          <p:cNvSpPr/>
          <p:nvPr/>
        </p:nvSpPr>
        <p:spPr>
          <a:xfrm>
            <a:off x="3522137" y="3006685"/>
            <a:ext cx="972893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hteck 92"/>
          <p:cNvSpPr/>
          <p:nvPr/>
        </p:nvSpPr>
        <p:spPr>
          <a:xfrm>
            <a:off x="3522137" y="3469273"/>
            <a:ext cx="972893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hteck 93"/>
          <p:cNvSpPr/>
          <p:nvPr/>
        </p:nvSpPr>
        <p:spPr>
          <a:xfrm>
            <a:off x="3522137" y="3974715"/>
            <a:ext cx="972893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hteck 94"/>
          <p:cNvSpPr/>
          <p:nvPr/>
        </p:nvSpPr>
        <p:spPr>
          <a:xfrm>
            <a:off x="5067689" y="2523558"/>
            <a:ext cx="1705645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96" name="Rechteck 95"/>
          <p:cNvSpPr/>
          <p:nvPr/>
        </p:nvSpPr>
        <p:spPr>
          <a:xfrm>
            <a:off x="5067688" y="3006685"/>
            <a:ext cx="1705645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hteck 96"/>
          <p:cNvSpPr/>
          <p:nvPr/>
        </p:nvSpPr>
        <p:spPr>
          <a:xfrm>
            <a:off x="5067688" y="3469273"/>
            <a:ext cx="1705644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hteck 97"/>
          <p:cNvSpPr/>
          <p:nvPr/>
        </p:nvSpPr>
        <p:spPr>
          <a:xfrm>
            <a:off x="5067688" y="3974715"/>
            <a:ext cx="1705644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hteck 98"/>
          <p:cNvSpPr/>
          <p:nvPr/>
        </p:nvSpPr>
        <p:spPr>
          <a:xfrm>
            <a:off x="4616641" y="3006685"/>
            <a:ext cx="332511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hteck 99"/>
          <p:cNvSpPr/>
          <p:nvPr/>
        </p:nvSpPr>
        <p:spPr>
          <a:xfrm>
            <a:off x="4616641" y="3974715"/>
            <a:ext cx="332511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Gerade Verbindung 100"/>
          <p:cNvCxnSpPr>
            <a:stCxn id="91" idx="3"/>
            <a:endCxn id="95" idx="1"/>
          </p:cNvCxnSpPr>
          <p:nvPr/>
        </p:nvCxnSpPr>
        <p:spPr>
          <a:xfrm>
            <a:off x="4495030" y="2627467"/>
            <a:ext cx="57265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>
            <a:stCxn id="92" idx="3"/>
            <a:endCxn id="99" idx="1"/>
          </p:cNvCxnSpPr>
          <p:nvPr/>
        </p:nvCxnSpPr>
        <p:spPr>
          <a:xfrm>
            <a:off x="4495030" y="3110594"/>
            <a:ext cx="1216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>
            <a:stCxn id="99" idx="3"/>
            <a:endCxn id="96" idx="1"/>
          </p:cNvCxnSpPr>
          <p:nvPr/>
        </p:nvCxnSpPr>
        <p:spPr>
          <a:xfrm>
            <a:off x="4949151" y="3110594"/>
            <a:ext cx="11853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>
            <a:stCxn id="94" idx="3"/>
            <a:endCxn id="100" idx="1"/>
          </p:cNvCxnSpPr>
          <p:nvPr/>
        </p:nvCxnSpPr>
        <p:spPr>
          <a:xfrm>
            <a:off x="4495030" y="4078624"/>
            <a:ext cx="1216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>
            <a:stCxn id="100" idx="3"/>
            <a:endCxn id="98" idx="1"/>
          </p:cNvCxnSpPr>
          <p:nvPr/>
        </p:nvCxnSpPr>
        <p:spPr>
          <a:xfrm>
            <a:off x="4949152" y="4078624"/>
            <a:ext cx="1185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>
            <a:stCxn id="93" idx="3"/>
            <a:endCxn id="97" idx="1"/>
          </p:cNvCxnSpPr>
          <p:nvPr/>
        </p:nvCxnSpPr>
        <p:spPr>
          <a:xfrm>
            <a:off x="4495030" y="3573182"/>
            <a:ext cx="57265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hteck 106"/>
          <p:cNvSpPr/>
          <p:nvPr/>
        </p:nvSpPr>
        <p:spPr>
          <a:xfrm>
            <a:off x="6966707" y="3469273"/>
            <a:ext cx="155120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hteck 107"/>
          <p:cNvSpPr/>
          <p:nvPr/>
        </p:nvSpPr>
        <p:spPr>
          <a:xfrm>
            <a:off x="6958951" y="3974715"/>
            <a:ext cx="170632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hteck 108"/>
          <p:cNvSpPr/>
          <p:nvPr/>
        </p:nvSpPr>
        <p:spPr>
          <a:xfrm>
            <a:off x="7220708" y="3006685"/>
            <a:ext cx="155120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hteck 109"/>
          <p:cNvSpPr/>
          <p:nvPr/>
        </p:nvSpPr>
        <p:spPr>
          <a:xfrm>
            <a:off x="7573822" y="2523558"/>
            <a:ext cx="1390072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hteck 110"/>
          <p:cNvSpPr/>
          <p:nvPr/>
        </p:nvSpPr>
        <p:spPr>
          <a:xfrm>
            <a:off x="7573823" y="3006685"/>
            <a:ext cx="1390071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hteck 111"/>
          <p:cNvSpPr/>
          <p:nvPr/>
        </p:nvSpPr>
        <p:spPr>
          <a:xfrm>
            <a:off x="7573823" y="3469273"/>
            <a:ext cx="1390071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hteck 112"/>
          <p:cNvSpPr/>
          <p:nvPr/>
        </p:nvSpPr>
        <p:spPr>
          <a:xfrm>
            <a:off x="7573823" y="3974715"/>
            <a:ext cx="1390071" cy="207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Gerade Verbindung 113"/>
          <p:cNvCxnSpPr>
            <a:stCxn id="95" idx="3"/>
            <a:endCxn id="121" idx="1"/>
          </p:cNvCxnSpPr>
          <p:nvPr/>
        </p:nvCxnSpPr>
        <p:spPr>
          <a:xfrm>
            <a:off x="6773334" y="2627467"/>
            <a:ext cx="4473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>
            <a:stCxn id="96" idx="3"/>
            <a:endCxn id="109" idx="1"/>
          </p:cNvCxnSpPr>
          <p:nvPr/>
        </p:nvCxnSpPr>
        <p:spPr>
          <a:xfrm>
            <a:off x="6773332" y="3110594"/>
            <a:ext cx="44737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>
            <a:stCxn id="109" idx="3"/>
            <a:endCxn id="111" idx="1"/>
          </p:cNvCxnSpPr>
          <p:nvPr/>
        </p:nvCxnSpPr>
        <p:spPr>
          <a:xfrm>
            <a:off x="7375828" y="3110594"/>
            <a:ext cx="1979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>
            <a:stCxn id="107" idx="3"/>
            <a:endCxn id="112" idx="1"/>
          </p:cNvCxnSpPr>
          <p:nvPr/>
        </p:nvCxnSpPr>
        <p:spPr>
          <a:xfrm>
            <a:off x="7121828" y="3573182"/>
            <a:ext cx="45199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>
            <a:stCxn id="97" idx="3"/>
            <a:endCxn id="107" idx="1"/>
          </p:cNvCxnSpPr>
          <p:nvPr/>
        </p:nvCxnSpPr>
        <p:spPr>
          <a:xfrm>
            <a:off x="6773333" y="3573182"/>
            <a:ext cx="1933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>
            <a:stCxn id="98" idx="3"/>
            <a:endCxn id="108" idx="1"/>
          </p:cNvCxnSpPr>
          <p:nvPr/>
        </p:nvCxnSpPr>
        <p:spPr>
          <a:xfrm>
            <a:off x="6773333" y="4078624"/>
            <a:ext cx="1856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>
            <a:stCxn id="108" idx="3"/>
            <a:endCxn id="113" idx="1"/>
          </p:cNvCxnSpPr>
          <p:nvPr/>
        </p:nvCxnSpPr>
        <p:spPr>
          <a:xfrm>
            <a:off x="7129584" y="4078624"/>
            <a:ext cx="44423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hteck 120"/>
          <p:cNvSpPr/>
          <p:nvPr/>
        </p:nvSpPr>
        <p:spPr>
          <a:xfrm>
            <a:off x="7220708" y="2523558"/>
            <a:ext cx="155120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2" name="Gerade Verbindung 121"/>
          <p:cNvCxnSpPr>
            <a:stCxn id="121" idx="3"/>
            <a:endCxn id="110" idx="1"/>
          </p:cNvCxnSpPr>
          <p:nvPr/>
        </p:nvCxnSpPr>
        <p:spPr>
          <a:xfrm>
            <a:off x="7375828" y="2627467"/>
            <a:ext cx="1979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514439" y="2481255"/>
            <a:ext cx="723514" cy="292424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pple Chancery"/>
              <a:cs typeface="Apple Chancery"/>
            </a:endParaRPr>
          </a:p>
        </p:txBody>
      </p:sp>
      <p:sp>
        <p:nvSpPr>
          <p:cNvPr id="136" name="Freihandform 135"/>
          <p:cNvSpPr/>
          <p:nvPr/>
        </p:nvSpPr>
        <p:spPr>
          <a:xfrm>
            <a:off x="4495031" y="2454979"/>
            <a:ext cx="572659" cy="68579"/>
          </a:xfrm>
          <a:custGeom>
            <a:avLst/>
            <a:gdLst>
              <a:gd name="connsiteX0" fmla="*/ 0 w 915939"/>
              <a:gd name="connsiteY0" fmla="*/ 315595 h 315595"/>
              <a:gd name="connsiteX1" fmla="*/ 461818 w 915939"/>
              <a:gd name="connsiteY1" fmla="*/ 19 h 315595"/>
              <a:gd name="connsiteX2" fmla="*/ 915939 w 915939"/>
              <a:gd name="connsiteY2" fmla="*/ 300201 h 31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939" h="315595">
                <a:moveTo>
                  <a:pt x="0" y="315595"/>
                </a:moveTo>
                <a:cubicBezTo>
                  <a:pt x="154581" y="159090"/>
                  <a:pt x="309162" y="2585"/>
                  <a:pt x="461818" y="19"/>
                </a:cubicBezTo>
                <a:cubicBezTo>
                  <a:pt x="614474" y="-2547"/>
                  <a:pt x="841535" y="248888"/>
                  <a:pt x="915939" y="300201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ihandform 137"/>
          <p:cNvSpPr/>
          <p:nvPr/>
        </p:nvSpPr>
        <p:spPr>
          <a:xfrm>
            <a:off x="4471941" y="2755516"/>
            <a:ext cx="144701" cy="323273"/>
          </a:xfrm>
          <a:custGeom>
            <a:avLst/>
            <a:gdLst>
              <a:gd name="connsiteX0" fmla="*/ 0 w 277091"/>
              <a:gd name="connsiteY0" fmla="*/ 0 h 323273"/>
              <a:gd name="connsiteX1" fmla="*/ 130849 w 277091"/>
              <a:gd name="connsiteY1" fmla="*/ 230909 h 323273"/>
              <a:gd name="connsiteX2" fmla="*/ 277091 w 277091"/>
              <a:gd name="connsiteY2" fmla="*/ 323273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91" h="323273">
                <a:moveTo>
                  <a:pt x="0" y="0"/>
                </a:moveTo>
                <a:cubicBezTo>
                  <a:pt x="42333" y="88515"/>
                  <a:pt x="84667" y="177030"/>
                  <a:pt x="130849" y="230909"/>
                </a:cubicBezTo>
                <a:cubicBezTo>
                  <a:pt x="177031" y="284788"/>
                  <a:pt x="277091" y="323273"/>
                  <a:pt x="277091" y="323273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ihandform 138"/>
          <p:cNvSpPr/>
          <p:nvPr/>
        </p:nvSpPr>
        <p:spPr>
          <a:xfrm>
            <a:off x="4941456" y="2747819"/>
            <a:ext cx="132273" cy="258867"/>
          </a:xfrm>
          <a:custGeom>
            <a:avLst/>
            <a:gdLst>
              <a:gd name="connsiteX0" fmla="*/ 0 w 132273"/>
              <a:gd name="connsiteY0" fmla="*/ 230909 h 230909"/>
              <a:gd name="connsiteX1" fmla="*/ 123151 w 132273"/>
              <a:gd name="connsiteY1" fmla="*/ 84667 h 230909"/>
              <a:gd name="connsiteX2" fmla="*/ 123151 w 132273"/>
              <a:gd name="connsiteY2" fmla="*/ 0 h 23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73" h="230909">
                <a:moveTo>
                  <a:pt x="0" y="230909"/>
                </a:moveTo>
                <a:cubicBezTo>
                  <a:pt x="51313" y="177030"/>
                  <a:pt x="102626" y="123152"/>
                  <a:pt x="123151" y="84667"/>
                </a:cubicBezTo>
                <a:cubicBezTo>
                  <a:pt x="143676" y="46182"/>
                  <a:pt x="123151" y="0"/>
                  <a:pt x="123151" y="0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ihandform 139"/>
          <p:cNvSpPr/>
          <p:nvPr/>
        </p:nvSpPr>
        <p:spPr>
          <a:xfrm>
            <a:off x="6773333" y="2432322"/>
            <a:ext cx="447376" cy="94653"/>
          </a:xfrm>
          <a:custGeom>
            <a:avLst/>
            <a:gdLst>
              <a:gd name="connsiteX0" fmla="*/ 0 w 915939"/>
              <a:gd name="connsiteY0" fmla="*/ 315595 h 315595"/>
              <a:gd name="connsiteX1" fmla="*/ 461818 w 915939"/>
              <a:gd name="connsiteY1" fmla="*/ 19 h 315595"/>
              <a:gd name="connsiteX2" fmla="*/ 915939 w 915939"/>
              <a:gd name="connsiteY2" fmla="*/ 300201 h 31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939" h="315595">
                <a:moveTo>
                  <a:pt x="0" y="315595"/>
                </a:moveTo>
                <a:cubicBezTo>
                  <a:pt x="154581" y="159090"/>
                  <a:pt x="309162" y="2585"/>
                  <a:pt x="461818" y="19"/>
                </a:cubicBezTo>
                <a:cubicBezTo>
                  <a:pt x="614474" y="-2547"/>
                  <a:pt x="841535" y="248888"/>
                  <a:pt x="915939" y="300201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ihandform 140"/>
          <p:cNvSpPr/>
          <p:nvPr/>
        </p:nvSpPr>
        <p:spPr>
          <a:xfrm>
            <a:off x="7375829" y="2454978"/>
            <a:ext cx="197994" cy="71996"/>
          </a:xfrm>
          <a:custGeom>
            <a:avLst/>
            <a:gdLst>
              <a:gd name="connsiteX0" fmla="*/ 0 w 915939"/>
              <a:gd name="connsiteY0" fmla="*/ 315595 h 315595"/>
              <a:gd name="connsiteX1" fmla="*/ 461818 w 915939"/>
              <a:gd name="connsiteY1" fmla="*/ 19 h 315595"/>
              <a:gd name="connsiteX2" fmla="*/ 915939 w 915939"/>
              <a:gd name="connsiteY2" fmla="*/ 300201 h 31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939" h="315595">
                <a:moveTo>
                  <a:pt x="0" y="315595"/>
                </a:moveTo>
                <a:cubicBezTo>
                  <a:pt x="154581" y="159090"/>
                  <a:pt x="309162" y="2585"/>
                  <a:pt x="461818" y="19"/>
                </a:cubicBezTo>
                <a:cubicBezTo>
                  <a:pt x="614474" y="-2547"/>
                  <a:pt x="841535" y="248888"/>
                  <a:pt x="915939" y="300201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ihandform 141"/>
          <p:cNvSpPr/>
          <p:nvPr/>
        </p:nvSpPr>
        <p:spPr>
          <a:xfrm>
            <a:off x="6773332" y="2718049"/>
            <a:ext cx="193376" cy="751225"/>
          </a:xfrm>
          <a:custGeom>
            <a:avLst/>
            <a:gdLst>
              <a:gd name="connsiteX0" fmla="*/ 0 w 277091"/>
              <a:gd name="connsiteY0" fmla="*/ 0 h 323273"/>
              <a:gd name="connsiteX1" fmla="*/ 130849 w 277091"/>
              <a:gd name="connsiteY1" fmla="*/ 230909 h 323273"/>
              <a:gd name="connsiteX2" fmla="*/ 277091 w 277091"/>
              <a:gd name="connsiteY2" fmla="*/ 323273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91" h="323273">
                <a:moveTo>
                  <a:pt x="0" y="0"/>
                </a:moveTo>
                <a:cubicBezTo>
                  <a:pt x="42333" y="88515"/>
                  <a:pt x="84667" y="177030"/>
                  <a:pt x="130849" y="230909"/>
                </a:cubicBezTo>
                <a:cubicBezTo>
                  <a:pt x="177031" y="284788"/>
                  <a:pt x="277091" y="323273"/>
                  <a:pt x="277091" y="323273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ihandform 143"/>
          <p:cNvSpPr/>
          <p:nvPr/>
        </p:nvSpPr>
        <p:spPr>
          <a:xfrm>
            <a:off x="7127394" y="2763213"/>
            <a:ext cx="431030" cy="692727"/>
          </a:xfrm>
          <a:custGeom>
            <a:avLst/>
            <a:gdLst>
              <a:gd name="connsiteX0" fmla="*/ 0 w 431030"/>
              <a:gd name="connsiteY0" fmla="*/ 692727 h 692727"/>
              <a:gd name="connsiteX1" fmla="*/ 169333 w 431030"/>
              <a:gd name="connsiteY1" fmla="*/ 569576 h 692727"/>
              <a:gd name="connsiteX2" fmla="*/ 315576 w 431030"/>
              <a:gd name="connsiteY2" fmla="*/ 400243 h 692727"/>
              <a:gd name="connsiteX3" fmla="*/ 431030 w 431030"/>
              <a:gd name="connsiteY3" fmla="*/ 0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30" h="692727">
                <a:moveTo>
                  <a:pt x="0" y="692727"/>
                </a:moveTo>
                <a:cubicBezTo>
                  <a:pt x="58368" y="655525"/>
                  <a:pt x="116737" y="618323"/>
                  <a:pt x="169333" y="569576"/>
                </a:cubicBezTo>
                <a:cubicBezTo>
                  <a:pt x="221929" y="520829"/>
                  <a:pt x="271960" y="495172"/>
                  <a:pt x="315576" y="400243"/>
                </a:cubicBezTo>
                <a:cubicBezTo>
                  <a:pt x="359192" y="305314"/>
                  <a:pt x="431030" y="0"/>
                  <a:pt x="431030" y="0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bgerundetes Rechteck 144"/>
          <p:cNvSpPr/>
          <p:nvPr/>
        </p:nvSpPr>
        <p:spPr>
          <a:xfrm>
            <a:off x="3775649" y="2477800"/>
            <a:ext cx="723514" cy="29242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79000"/>
                </a:schemeClr>
              </a:gs>
              <a:gs pos="35000">
                <a:schemeClr val="accent6">
                  <a:tint val="37000"/>
                  <a:satMod val="300000"/>
                  <a:alpha val="79000"/>
                </a:schemeClr>
              </a:gs>
              <a:gs pos="100000">
                <a:schemeClr val="accent6">
                  <a:tint val="15000"/>
                  <a:satMod val="350000"/>
                  <a:alpha val="7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pple Chancery"/>
              <a:cs typeface="Apple Chancery"/>
            </a:endParaRPr>
          </a:p>
        </p:txBody>
      </p:sp>
      <p:sp>
        <p:nvSpPr>
          <p:cNvPr id="146" name="Textfeld 145"/>
          <p:cNvSpPr txBox="1"/>
          <p:nvPr/>
        </p:nvSpPr>
        <p:spPr>
          <a:xfrm>
            <a:off x="4007094" y="2869194"/>
            <a:ext cx="84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ndale Mono"/>
                <a:cs typeface="Andale Mono"/>
              </a:rPr>
              <a:t>2: 245</a:t>
            </a:r>
          </a:p>
          <a:p>
            <a:r>
              <a:rPr lang="en-US" sz="1200" dirty="0">
                <a:latin typeface="Andale Mono"/>
                <a:cs typeface="Andale Mono"/>
              </a:rPr>
              <a:t>4: 245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036374" y="2957062"/>
            <a:ext cx="723514" cy="292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pple Chancery"/>
              <a:cs typeface="Apple Chancery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5465414" y="2432322"/>
            <a:ext cx="8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ndale Mono"/>
                <a:cs typeface="Andale Mono"/>
              </a:rPr>
              <a:t>1: 531</a:t>
            </a:r>
          </a:p>
          <a:p>
            <a:r>
              <a:rPr lang="en-US" sz="1200" dirty="0">
                <a:latin typeface="Andale Mono"/>
                <a:cs typeface="Andale Mono"/>
              </a:rPr>
              <a:t>2: 545</a:t>
            </a:r>
          </a:p>
          <a:p>
            <a:r>
              <a:rPr lang="en-US" sz="1200" dirty="0">
                <a:latin typeface="Andale Mono"/>
                <a:cs typeface="Andale Mono"/>
              </a:rPr>
              <a:t>3: 531</a:t>
            </a:r>
          </a:p>
          <a:p>
            <a:r>
              <a:rPr lang="en-US" sz="1200" dirty="0">
                <a:latin typeface="Andale Mono"/>
                <a:cs typeface="Andale Mono"/>
              </a:rPr>
              <a:t>4: 545</a:t>
            </a:r>
          </a:p>
        </p:txBody>
      </p:sp>
      <p:sp>
        <p:nvSpPr>
          <p:cNvPr id="83" name="Abgerundetes Rechteck 82"/>
          <p:cNvSpPr/>
          <p:nvPr/>
        </p:nvSpPr>
        <p:spPr>
          <a:xfrm>
            <a:off x="5458798" y="2481255"/>
            <a:ext cx="723514" cy="292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pple Chancery"/>
              <a:cs typeface="Apple Chancery"/>
            </a:endParaRPr>
          </a:p>
        </p:txBody>
      </p:sp>
      <p:sp>
        <p:nvSpPr>
          <p:cNvPr id="87" name="Interaktive Schaltfläche: Anpassen 86">
            <a:hlinkClick r:id="" action="ppaction://hlinkshowjump?jump=nextslide" highlightClick="1"/>
          </p:cNvPr>
          <p:cNvSpPr/>
          <p:nvPr/>
        </p:nvSpPr>
        <p:spPr>
          <a:xfrm>
            <a:off x="10342747" y="6542570"/>
            <a:ext cx="312285" cy="307075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0224 -0.0002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2.91667E-6 0.03449 C -2.91667E-6 0.05 0.0056 0.06945 0.01042 0.06945 L 0.02084 0.06945 " pathEditMode="relative" rAng="0" ptsTypes="AAAA">
                                      <p:cBhvr>
                                        <p:cTn id="17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016E-6 -1.56445E-6 L 0.00018 0.29183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6991 L 0.06563 0.06991 C 0.08295 0.06991 0.10495 0.05069 0.10495 0.03542 L 0.10495 0.00185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00023 L 0.16029 -1.85185E-6 " pathEditMode="relative" rAng="0" ptsTypes="AA">
                                      <p:cBhvr>
                                        <p:cTn id="19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18826E-6 2.62208E-6 L -2.18826E-6 0.32909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29 -1.85185E-6 L 0.20807 -1.85185E-6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3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85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21" grpId="0" animBg="1"/>
      <p:bldP spid="10" grpId="0" animBg="1"/>
      <p:bldP spid="10" grpId="1" animBg="1"/>
      <p:bldP spid="10" grpId="2" animBg="1"/>
      <p:bldP spid="10" grpId="3" animBg="1"/>
      <p:bldP spid="136" grpId="0" animBg="1"/>
      <p:bldP spid="138" grpId="0" animBg="1"/>
      <p:bldP spid="139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4" grpId="0" animBg="1"/>
      <p:bldP spid="145" grpId="0" animBg="1"/>
      <p:bldP spid="145" grpId="1" animBg="1"/>
      <p:bldP spid="145" grpId="3" animBg="1"/>
      <p:bldP spid="145" grpId="4" animBg="1"/>
      <p:bldP spid="146" grpId="0"/>
      <p:bldP spid="146" grpId="1"/>
      <p:bldP spid="11" grpId="0" animBg="1"/>
      <p:bldP spid="11" grpId="1" animBg="1"/>
      <p:bldP spid="86" grpId="0"/>
      <p:bldP spid="86" grpId="1"/>
      <p:bldP spid="83" grpId="0" animBg="1"/>
      <p:bldP spid="8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/>
          <p:cNvSpPr/>
          <p:nvPr/>
        </p:nvSpPr>
        <p:spPr>
          <a:xfrm>
            <a:off x="2451446" y="2648780"/>
            <a:ext cx="7264761" cy="3175194"/>
          </a:xfrm>
          <a:prstGeom prst="roundRect">
            <a:avLst>
              <a:gd name="adj" fmla="val 4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Referential Compression</a:t>
            </a:r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4293382" y="1376865"/>
            <a:ext cx="444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urier"/>
                <a:cs typeface="Courier"/>
              </a:rPr>
              <a:t>TAGCGTAGCAGCTATGAGGAGG-ACCGAGTT</a:t>
            </a: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6385088" y="2847354"/>
            <a:ext cx="1728192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"/>
                <a:cs typeface="Courier"/>
              </a:rPr>
              <a:t>(19,1,1,1)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G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385088" y="5079602"/>
            <a:ext cx="1728192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"/>
                <a:cs typeface="Courier"/>
              </a:rPr>
              <a:t>(18,0,1,1)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C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720792" y="5079602"/>
            <a:ext cx="1728192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"/>
                <a:cs typeface="Courier"/>
              </a:rPr>
              <a:t>(0,0,12,0)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TAGCGTAGCAGC</a:t>
            </a: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5088944" y="3927474"/>
            <a:ext cx="1728192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"/>
                <a:cs typeface="Courier"/>
              </a:rPr>
              <a:t>(12,15,6,0)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GAGGAG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7753240" y="3927474"/>
            <a:ext cx="1728192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"/>
                <a:cs typeface="Courier"/>
              </a:rPr>
              <a:t>(20,22,8,0)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ACCGAGTT</a:t>
            </a:r>
          </a:p>
        </p:txBody>
      </p:sp>
      <p:cxnSp>
        <p:nvCxnSpPr>
          <p:cNvPr id="10" name="Gerade Verbindung 9"/>
          <p:cNvCxnSpPr>
            <a:stCxn id="5" idx="2"/>
            <a:endCxn id="8" idx="0"/>
          </p:cNvCxnSpPr>
          <p:nvPr/>
        </p:nvCxnSpPr>
        <p:spPr bwMode="auto">
          <a:xfrm flipH="1">
            <a:off x="5953040" y="3495426"/>
            <a:ext cx="1296144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>
            <a:stCxn id="5" idx="2"/>
            <a:endCxn id="9" idx="0"/>
          </p:cNvCxnSpPr>
          <p:nvPr/>
        </p:nvCxnSpPr>
        <p:spPr bwMode="auto">
          <a:xfrm>
            <a:off x="7249184" y="3495426"/>
            <a:ext cx="1368152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>
            <a:stCxn id="8" idx="2"/>
            <a:endCxn id="7" idx="0"/>
          </p:cNvCxnSpPr>
          <p:nvPr/>
        </p:nvCxnSpPr>
        <p:spPr bwMode="auto">
          <a:xfrm flipH="1">
            <a:off x="4584888" y="4575546"/>
            <a:ext cx="1368152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>
            <a:stCxn id="8" idx="2"/>
            <a:endCxn id="6" idx="0"/>
          </p:cNvCxnSpPr>
          <p:nvPr/>
        </p:nvCxnSpPr>
        <p:spPr bwMode="auto">
          <a:xfrm>
            <a:off x="5953040" y="4575546"/>
            <a:ext cx="1296144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6097056" y="29889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819225" y="40305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57819" y="517845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0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97056" y="517845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2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444596" y="40305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4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293382" y="1874039"/>
            <a:ext cx="444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urier"/>
                <a:cs typeface="Courier"/>
              </a:rPr>
              <a:t>TAGCGTAGCAGC---GAGGAGCGACCGAGTT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678563" y="3012012"/>
            <a:ext cx="95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     </a:t>
            </a:r>
          </a:p>
          <a:p>
            <a:r>
              <a:rPr lang="en-US" sz="1600" dirty="0" err="1">
                <a:latin typeface="Courier"/>
                <a:cs typeface="Courier"/>
              </a:rPr>
              <a:t>ib</a:t>
            </a:r>
            <a:r>
              <a:rPr lang="en-US" sz="1600" dirty="0">
                <a:latin typeface="Courier"/>
                <a:cs typeface="Courier"/>
              </a:rPr>
              <a:t>: 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295392" y="1885010"/>
            <a:ext cx="4447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TAGCGTAGCAGC</a:t>
            </a: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---</a:t>
            </a:r>
            <a:r>
              <a:rPr lang="de-DE" dirty="0">
                <a:solidFill>
                  <a:srgbClr val="A6A6A6"/>
                </a:solidFill>
                <a:latin typeface="Courier"/>
                <a:cs typeface="Courier"/>
              </a:rPr>
              <a:t>GAGGAG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r>
              <a:rPr lang="de-DE" b="1" dirty="0">
                <a:solidFill>
                  <a:srgbClr val="008000"/>
                </a:solidFill>
                <a:latin typeface="Courier"/>
                <a:cs typeface="Courier"/>
              </a:rPr>
              <a:t>G</a:t>
            </a:r>
            <a:r>
              <a:rPr lang="de-DE" dirty="0">
                <a:solidFill>
                  <a:srgbClr val="A6A6A6"/>
                </a:solidFill>
                <a:latin typeface="Courier"/>
                <a:cs typeface="Courier"/>
              </a:rPr>
              <a:t>ACCGAGTT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295393" y="1612825"/>
            <a:ext cx="460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urier"/>
                <a:cs typeface="Courier"/>
              </a:rPr>
              <a:t>||||||||||||   ||||||  ||||||||</a:t>
            </a:r>
          </a:p>
        </p:txBody>
      </p:sp>
      <p:sp>
        <p:nvSpPr>
          <p:cNvPr id="28" name="Rechteck 27"/>
          <p:cNvSpPr/>
          <p:nvPr/>
        </p:nvSpPr>
        <p:spPr>
          <a:xfrm>
            <a:off x="3438499" y="1859621"/>
            <a:ext cx="7387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ourier"/>
                <a:cs typeface="Courier"/>
              </a:rPr>
              <a:t>tar</a:t>
            </a:r>
            <a:r>
              <a:rPr lang="de-DE" dirty="0">
                <a:latin typeface="Courier"/>
                <a:cs typeface="Courier"/>
              </a:rPr>
              <a:t>: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438499" y="1366792"/>
            <a:ext cx="73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ourier"/>
                <a:cs typeface="Courier"/>
              </a:rPr>
              <a:t>src</a:t>
            </a:r>
            <a:r>
              <a:rPr lang="de-DE" dirty="0">
                <a:latin typeface="Courier"/>
                <a:cs typeface="Courier"/>
              </a:rPr>
              <a:t>: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445128" y="1846893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ourier"/>
                <a:cs typeface="Courier"/>
              </a:rPr>
              <a:t>tar</a:t>
            </a:r>
            <a:r>
              <a:rPr lang="de-DE" baseline="30000" dirty="0" err="1">
                <a:solidFill>
                  <a:srgbClr val="000000"/>
                </a:solidFill>
                <a:latin typeface="Courier"/>
                <a:cs typeface="Courier"/>
              </a:rPr>
              <a:t>Δ</a:t>
            </a:r>
            <a:r>
              <a:rPr lang="de-DE" dirty="0">
                <a:latin typeface="Courier"/>
                <a:cs typeface="Courier"/>
              </a:rPr>
              <a:t>: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661852" y="2788863"/>
            <a:ext cx="10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ref: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*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35" name="Freihandform 34"/>
          <p:cNvSpPr/>
          <p:nvPr/>
        </p:nvSpPr>
        <p:spPr>
          <a:xfrm rot="20997385">
            <a:off x="2629849" y="1691045"/>
            <a:ext cx="1010826" cy="1294984"/>
          </a:xfrm>
          <a:custGeom>
            <a:avLst/>
            <a:gdLst>
              <a:gd name="connsiteX0" fmla="*/ 635091 w 1044508"/>
              <a:gd name="connsiteY0" fmla="*/ 1839519 h 1839519"/>
              <a:gd name="connsiteX1" fmla="*/ 175541 w 1044508"/>
              <a:gd name="connsiteY1" fmla="*/ 1329817 h 1839519"/>
              <a:gd name="connsiteX2" fmla="*/ 77 w 1044508"/>
              <a:gd name="connsiteY2" fmla="*/ 795047 h 1839519"/>
              <a:gd name="connsiteX3" fmla="*/ 158830 w 1044508"/>
              <a:gd name="connsiteY3" fmla="*/ 327124 h 1839519"/>
              <a:gd name="connsiteX4" fmla="*/ 534826 w 1044508"/>
              <a:gd name="connsiteY4" fmla="*/ 43028 h 1839519"/>
              <a:gd name="connsiteX5" fmla="*/ 1044508 w 1044508"/>
              <a:gd name="connsiteY5" fmla="*/ 1249 h 183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508" h="1839519">
                <a:moveTo>
                  <a:pt x="635091" y="1839519"/>
                </a:moveTo>
                <a:cubicBezTo>
                  <a:pt x="458234" y="1671707"/>
                  <a:pt x="281377" y="1503896"/>
                  <a:pt x="175541" y="1329817"/>
                </a:cubicBezTo>
                <a:cubicBezTo>
                  <a:pt x="69705" y="1155738"/>
                  <a:pt x="2862" y="962162"/>
                  <a:pt x="77" y="795047"/>
                </a:cubicBezTo>
                <a:cubicBezTo>
                  <a:pt x="-2708" y="627932"/>
                  <a:pt x="69705" y="452460"/>
                  <a:pt x="158830" y="327124"/>
                </a:cubicBezTo>
                <a:cubicBezTo>
                  <a:pt x="247955" y="201788"/>
                  <a:pt x="387213" y="97340"/>
                  <a:pt x="534826" y="43028"/>
                </a:cubicBezTo>
                <a:cubicBezTo>
                  <a:pt x="682439" y="-11284"/>
                  <a:pt x="1044508" y="1249"/>
                  <a:pt x="1044508" y="1249"/>
                </a:cubicBezTo>
              </a:path>
            </a:pathLst>
          </a:custGeom>
          <a:ln w="38100">
            <a:solidFill>
              <a:schemeClr val="tx1"/>
            </a:solidFill>
            <a:prstDash val="dot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bgerundetes Rechteck 35"/>
          <p:cNvSpPr/>
          <p:nvPr/>
        </p:nvSpPr>
        <p:spPr>
          <a:xfrm>
            <a:off x="2737048" y="2847355"/>
            <a:ext cx="957313" cy="40317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bgerundetes Rechteck 36"/>
          <p:cNvSpPr/>
          <p:nvPr/>
        </p:nvSpPr>
        <p:spPr>
          <a:xfrm>
            <a:off x="2737048" y="3292308"/>
            <a:ext cx="957313" cy="40317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7265895" y="1973801"/>
            <a:ext cx="131989" cy="181988"/>
          </a:xfrm>
          <a:prstGeom prst="rect">
            <a:avLst/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7418295" y="1975793"/>
            <a:ext cx="131989" cy="181988"/>
          </a:xfrm>
          <a:prstGeom prst="rect">
            <a:avLst/>
          </a:prstGeom>
          <a:noFill/>
          <a:ln w="127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nteraktive Schaltfläche: Anpassen 33">
            <a:hlinkClick r:id="" action="ppaction://hlinkshowjump?jump=nextslide" highlightClick="1"/>
          </p:cNvPr>
          <p:cNvSpPr/>
          <p:nvPr/>
        </p:nvSpPr>
        <p:spPr>
          <a:xfrm>
            <a:off x="10342747" y="6542570"/>
            <a:ext cx="312285" cy="307075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2508548" y="4021945"/>
            <a:ext cx="139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Journal Entry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3405913" y="4358494"/>
            <a:ext cx="629759" cy="721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2950882" y="2282551"/>
            <a:ext cx="676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Journaled</a:t>
            </a:r>
            <a:r>
              <a:rPr lang="en-US" dirty="0"/>
              <a:t> String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8171768" y="2847354"/>
            <a:ext cx="163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Position</a:t>
            </a:r>
          </a:p>
        </p:txBody>
      </p:sp>
      <p:cxnSp>
        <p:nvCxnSpPr>
          <p:cNvPr id="52" name="Gerade Verbindung mit Pfeil 51"/>
          <p:cNvCxnSpPr/>
          <p:nvPr/>
        </p:nvCxnSpPr>
        <p:spPr>
          <a:xfrm flipH="1">
            <a:off x="8171769" y="3227270"/>
            <a:ext cx="730087" cy="794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 flipV="1">
            <a:off x="7631837" y="2157781"/>
            <a:ext cx="1270018" cy="710596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4035671" y="2932174"/>
            <a:ext cx="191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Position</a:t>
            </a:r>
          </a:p>
        </p:txBody>
      </p:sp>
      <p:cxnSp>
        <p:nvCxnSpPr>
          <p:cNvPr id="60" name="Gerade Verbindung mit Pfeil 59"/>
          <p:cNvCxnSpPr>
            <a:stCxn id="59" idx="2"/>
          </p:cNvCxnSpPr>
          <p:nvPr/>
        </p:nvCxnSpPr>
        <p:spPr>
          <a:xfrm>
            <a:off x="4994356" y="3301506"/>
            <a:ext cx="841059" cy="72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59" idx="0"/>
          </p:cNvCxnSpPr>
          <p:nvPr/>
        </p:nvCxnSpPr>
        <p:spPr>
          <a:xfrm flipV="1">
            <a:off x="4994356" y="1736126"/>
            <a:ext cx="1451007" cy="1196049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V="1">
            <a:off x="5693372" y="3064251"/>
            <a:ext cx="1403716" cy="60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3546021" y="3250528"/>
            <a:ext cx="568170" cy="203379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4103904" y="4337499"/>
            <a:ext cx="98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</a:t>
            </a:r>
          </a:p>
        </p:txBody>
      </p:sp>
      <p:cxnSp>
        <p:nvCxnSpPr>
          <p:cNvPr id="78" name="Gerade Verbindung mit Pfeil 77"/>
          <p:cNvCxnSpPr>
            <a:stCxn id="77" idx="2"/>
          </p:cNvCxnSpPr>
          <p:nvPr/>
        </p:nvCxnSpPr>
        <p:spPr>
          <a:xfrm>
            <a:off x="4597432" y="4706831"/>
            <a:ext cx="135063" cy="471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8790914" y="4750627"/>
            <a:ext cx="92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cxnSp>
        <p:nvCxnSpPr>
          <p:cNvPr id="82" name="Gerade Verbindung mit Pfeil 81"/>
          <p:cNvCxnSpPr/>
          <p:nvPr/>
        </p:nvCxnSpPr>
        <p:spPr>
          <a:xfrm flipH="1">
            <a:off x="7832369" y="5090187"/>
            <a:ext cx="958544" cy="224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V="1">
            <a:off x="9160886" y="4236377"/>
            <a:ext cx="0" cy="572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7" grpId="0" animBg="1"/>
      <p:bldP spid="22" grpId="0"/>
      <p:bldP spid="28" grpId="0" animBg="1"/>
      <p:bldP spid="29" grpId="0"/>
      <p:bldP spid="30" grpId="0" animBg="1"/>
      <p:bldP spid="31" grpId="0"/>
      <p:bldP spid="35" grpId="0" animBg="1"/>
      <p:bldP spid="36" grpId="0" animBg="1"/>
      <p:bldP spid="37" grpId="0" animBg="1"/>
      <p:bldP spid="4" grpId="0" animBg="1"/>
      <p:bldP spid="33" grpId="0" animBg="1"/>
      <p:bldP spid="20" grpId="0"/>
      <p:bldP spid="20" grpId="1"/>
      <p:bldP spid="49" grpId="0"/>
      <p:bldP spid="50" grpId="0"/>
      <p:bldP spid="50" grpId="1"/>
      <p:bldP spid="59" grpId="0"/>
      <p:bldP spid="59" grpId="1"/>
      <p:bldP spid="77" grpId="0"/>
      <p:bldP spid="77" grpId="1"/>
      <p:bldP spid="81" grpId="0"/>
      <p:bldP spid="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Journaled</a:t>
            </a:r>
            <a:r>
              <a:rPr lang="en-US" dirty="0" smtClean="0"/>
              <a:t> String Tree (JST)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628617" y="159396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ourier"/>
                <a:cs typeface="Courier"/>
              </a:rPr>
              <a:t>ref</a:t>
            </a:r>
            <a:r>
              <a:rPr lang="de-DE" dirty="0">
                <a:latin typeface="Courier"/>
                <a:cs typeface="Courier"/>
              </a:rPr>
              <a:t>: TAGCGTAGCAGCTATGAGGAGG-ACCGAGTT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930164" y="2255265"/>
            <a:ext cx="3624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urier"/>
              <a:cs typeface="Courier"/>
            </a:endParaRPr>
          </a:p>
          <a:p>
            <a:r>
              <a:rPr lang="en-US" u="dbl" dirty="0">
                <a:latin typeface="Courier"/>
                <a:cs typeface="Courier"/>
              </a:rPr>
              <a:t>r-</a:t>
            </a:r>
            <a:r>
              <a:rPr lang="en-US" u="dbl" dirty="0" err="1">
                <a:latin typeface="Courier"/>
                <a:cs typeface="Courier"/>
              </a:rPr>
              <a:t>pos</a:t>
            </a:r>
            <a:r>
              <a:rPr lang="en-US" u="dbl" dirty="0">
                <a:latin typeface="Courier"/>
                <a:cs typeface="Courier"/>
              </a:rPr>
              <a:t>		Delta         </a:t>
            </a:r>
            <a:r>
              <a:rPr lang="en-US" u="dbl" dirty="0">
                <a:solidFill>
                  <a:srgbClr val="FFFFFF"/>
                </a:solidFill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  6	</a:t>
            </a:r>
            <a:r>
              <a:rPr lang="en-US" dirty="0">
                <a:latin typeface="Courier"/>
                <a:ea typeface="Wingdings"/>
                <a:cs typeface="Courier"/>
                <a:sym typeface="Wingdings"/>
              </a:rPr>
              <a:t>	</a:t>
            </a:r>
            <a:r>
              <a:rPr lang="en-US" dirty="0">
                <a:latin typeface="Courier"/>
                <a:cs typeface="Courier"/>
              </a:rPr>
              <a:t>R-(  ‘G’,{2,3})</a:t>
            </a:r>
          </a:p>
          <a:p>
            <a:r>
              <a:rPr lang="en-US" dirty="0">
                <a:latin typeface="Courier"/>
                <a:cs typeface="Courier"/>
              </a:rPr>
              <a:t> 12	</a:t>
            </a:r>
            <a:r>
              <a:rPr lang="en-US" dirty="0">
                <a:latin typeface="Courier"/>
                <a:ea typeface="Wingdings"/>
                <a:cs typeface="Courier"/>
                <a:sym typeface="Wingdings"/>
              </a:rPr>
              <a:t>	D-(‘TAT’,{1,2})</a:t>
            </a:r>
          </a:p>
          <a:p>
            <a:r>
              <a:rPr lang="en-US" dirty="0">
                <a:latin typeface="Courier"/>
                <a:ea typeface="Wingdings"/>
                <a:cs typeface="Courier"/>
                <a:sym typeface="Wingdings"/>
              </a:rPr>
              <a:t> 21		R-(  ‘C’,{1,2,3})</a:t>
            </a:r>
          </a:p>
          <a:p>
            <a:r>
              <a:rPr lang="en-US" dirty="0">
                <a:latin typeface="Courier"/>
                <a:ea typeface="Wingdings"/>
                <a:cs typeface="Courier"/>
                <a:sym typeface="Wingdings"/>
              </a:rPr>
              <a:t> 22		I-(  ‘G’,{1})</a:t>
            </a: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15662" y="211183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 Map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821101" y="4127502"/>
            <a:ext cx="49504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j</a:t>
            </a:r>
            <a:r>
              <a:rPr lang="de-DE" baseline="300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1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: TAGCGTAGCAGC</a:t>
            </a: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---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GAGGAG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r>
              <a:rPr lang="de-DE" b="1" dirty="0">
                <a:solidFill>
                  <a:srgbClr val="008000"/>
                </a:solidFill>
                <a:latin typeface="Courier"/>
                <a:cs typeface="Courier"/>
              </a:rPr>
              <a:t>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ACCGAGTT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j</a:t>
            </a:r>
            <a:r>
              <a:rPr lang="de-DE" baseline="300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2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: TAGCGT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GCAGC</a:t>
            </a: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---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GAGGAG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-ACCGAGTT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j</a:t>
            </a:r>
            <a:r>
              <a:rPr lang="de-DE" baseline="300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3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: TAGCGT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GCAGCTATGAGGAG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-ACCGAGTT </a:t>
            </a:r>
          </a:p>
        </p:txBody>
      </p:sp>
      <p:sp>
        <p:nvSpPr>
          <p:cNvPr id="10" name="Rechteck 9"/>
          <p:cNvSpPr/>
          <p:nvPr/>
        </p:nvSpPr>
        <p:spPr>
          <a:xfrm>
            <a:off x="1821100" y="1963298"/>
            <a:ext cx="54759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Courier"/>
                <a:cs typeface="Courier"/>
              </a:rPr>
              <a:t>s</a:t>
            </a:r>
            <a:r>
              <a:rPr lang="de-DE" baseline="30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: TAGCGTAGCAGC---GAGGAGCGACCGAGTT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ourier"/>
                <a:cs typeface="Courier"/>
              </a:rPr>
              <a:t>s</a:t>
            </a:r>
            <a:r>
              <a:rPr lang="de-DE" baseline="30000" dirty="0">
                <a:latin typeface="Courier"/>
                <a:cs typeface="Courier"/>
              </a:rPr>
              <a:t>2</a:t>
            </a:r>
            <a:r>
              <a:rPr lang="de-DE" dirty="0">
                <a:latin typeface="Courier"/>
                <a:cs typeface="Courier"/>
              </a:rPr>
              <a:t>: TAGCGTGGCAGC---GAGGAGC-ACCGAGTT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ourier"/>
                <a:cs typeface="Courier"/>
              </a:rPr>
              <a:t>s</a:t>
            </a:r>
            <a:r>
              <a:rPr lang="de-DE" baseline="30000" dirty="0">
                <a:latin typeface="Courier"/>
                <a:cs typeface="Courier"/>
              </a:rPr>
              <a:t>3</a:t>
            </a:r>
            <a:r>
              <a:rPr lang="de-DE" dirty="0">
                <a:latin typeface="Courier"/>
                <a:cs typeface="Courier"/>
              </a:rPr>
              <a:t>: TAGCGTGGCAGCTATGAGGAGC-ACCGAGTT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16176" y="3807529"/>
            <a:ext cx="231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Journaled</a:t>
            </a:r>
            <a:r>
              <a:rPr lang="en-US" dirty="0"/>
              <a:t> String Set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28617" y="1580455"/>
            <a:ext cx="51845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ourier"/>
                <a:cs typeface="Courier"/>
              </a:rPr>
              <a:t>ref</a:t>
            </a:r>
            <a:r>
              <a:rPr lang="de-DE" dirty="0">
                <a:latin typeface="Courier"/>
                <a:cs typeface="Courier"/>
              </a:rPr>
              <a:t>: TAGCGTAGCAGCTATGAGGAGGACCGAGTT</a:t>
            </a:r>
          </a:p>
        </p:txBody>
      </p:sp>
      <p:sp>
        <p:nvSpPr>
          <p:cNvPr id="23" name="Freihandform 22"/>
          <p:cNvSpPr/>
          <p:nvPr/>
        </p:nvSpPr>
        <p:spPr>
          <a:xfrm>
            <a:off x="4531965" y="3223421"/>
            <a:ext cx="2297750" cy="1079803"/>
          </a:xfrm>
          <a:custGeom>
            <a:avLst/>
            <a:gdLst>
              <a:gd name="connsiteX0" fmla="*/ 1604247 w 1604247"/>
              <a:gd name="connsiteY0" fmla="*/ 26975 h 1079803"/>
              <a:gd name="connsiteX1" fmla="*/ 618304 w 1604247"/>
              <a:gd name="connsiteY1" fmla="*/ 43687 h 1079803"/>
              <a:gd name="connsiteX2" fmla="*/ 100265 w 1604247"/>
              <a:gd name="connsiteY2" fmla="*/ 436408 h 1079803"/>
              <a:gd name="connsiteX3" fmla="*/ 0 w 1604247"/>
              <a:gd name="connsiteY3" fmla="*/ 1079803 h 107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247" h="1079803">
                <a:moveTo>
                  <a:pt x="1604247" y="26975"/>
                </a:moveTo>
                <a:cubicBezTo>
                  <a:pt x="1236607" y="1211"/>
                  <a:pt x="868968" y="-24552"/>
                  <a:pt x="618304" y="43687"/>
                </a:cubicBezTo>
                <a:cubicBezTo>
                  <a:pt x="367640" y="111926"/>
                  <a:pt x="203316" y="263722"/>
                  <a:pt x="100265" y="436408"/>
                </a:cubicBezTo>
                <a:cubicBezTo>
                  <a:pt x="-2786" y="609094"/>
                  <a:pt x="18103" y="980926"/>
                  <a:pt x="0" y="1079803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Gerade Verbindung 24"/>
          <p:cNvCxnSpPr/>
          <p:nvPr/>
        </p:nvCxnSpPr>
        <p:spPr>
          <a:xfrm>
            <a:off x="4548675" y="2111837"/>
            <a:ext cx="0" cy="2015664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Interaktive Schaltfläche: Anpassen 12">
            <a:hlinkClick r:id="" action="ppaction://hlinkshowjump?jump=nextslide" highlightClick="1"/>
          </p:cNvPr>
          <p:cNvSpPr/>
          <p:nvPr/>
        </p:nvSpPr>
        <p:spPr>
          <a:xfrm>
            <a:off x="10342747" y="6542570"/>
            <a:ext cx="312285" cy="307075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3223648" y="1491589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042220" y="1491589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276963" y="1493033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35987" y="1490277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40970" y="1176053"/>
            <a:ext cx="38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6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11007" y="1185997"/>
            <a:ext cx="63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12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026273" y="1182331"/>
            <a:ext cx="55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21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420979" y="1176053"/>
            <a:ext cx="61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5289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034E-7 2.52025E-6 L 0.41664 0.07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3" y="38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0" grpId="1"/>
      <p:bldP spid="10" grpId="2"/>
      <p:bldP spid="11" grpId="0"/>
      <p:bldP spid="12" grpId="1" animBg="1"/>
      <p:bldP spid="23" grpId="0" animBg="1"/>
      <p:bldP spid="14" grpId="0" animBg="1"/>
      <p:bldP spid="15" grpId="0" animBg="1"/>
      <p:bldP spid="16" grpId="0" animBg="1"/>
      <p:bldP spid="17" grpId="0" animBg="1"/>
      <p:bldP spid="3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bgerundetes Rechteck 62"/>
          <p:cNvSpPr/>
          <p:nvPr/>
        </p:nvSpPr>
        <p:spPr>
          <a:xfrm>
            <a:off x="5952385" y="1263029"/>
            <a:ext cx="4258416" cy="4148550"/>
          </a:xfrm>
          <a:prstGeom prst="roundRect">
            <a:avLst>
              <a:gd name="adj" fmla="val 11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bgerundetes Rechteck 61"/>
          <p:cNvSpPr/>
          <p:nvPr/>
        </p:nvSpPr>
        <p:spPr>
          <a:xfrm>
            <a:off x="1774665" y="1263029"/>
            <a:ext cx="2648679" cy="4148550"/>
          </a:xfrm>
          <a:prstGeom prst="roundRect">
            <a:avLst>
              <a:gd name="adj" fmla="val 160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JST-Traversal</a:t>
            </a:r>
            <a:endParaRPr lang="en-US" dirty="0"/>
          </a:p>
        </p:txBody>
      </p:sp>
      <p:grpSp>
        <p:nvGrpSpPr>
          <p:cNvPr id="4" name="Gruppierung 3"/>
          <p:cNvGrpSpPr/>
          <p:nvPr/>
        </p:nvGrpSpPr>
        <p:grpSpPr>
          <a:xfrm>
            <a:off x="8904572" y="2772620"/>
            <a:ext cx="1174195" cy="1544550"/>
            <a:chOff x="3109575" y="1162304"/>
            <a:chExt cx="1439334" cy="1654240"/>
          </a:xfrm>
        </p:grpSpPr>
        <p:sp>
          <p:nvSpPr>
            <p:cNvPr id="5" name="Eine Ecke des Rechtecks schneiden 4"/>
            <p:cNvSpPr/>
            <p:nvPr/>
          </p:nvSpPr>
          <p:spPr>
            <a:xfrm>
              <a:off x="3144215" y="1215574"/>
              <a:ext cx="1404694" cy="1600970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3144215" y="1493212"/>
              <a:ext cx="140469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3488654" y="1162304"/>
              <a:ext cx="721588" cy="32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cs typeface="Apple Chancery"/>
                </a:rPr>
                <a:t>State</a:t>
              </a:r>
              <a:endParaRPr lang="en-US" dirty="0">
                <a:latin typeface="+mj-lt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109575" y="1662545"/>
              <a:ext cx="1417587" cy="102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counter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position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bit mask</a:t>
              </a:r>
            </a:p>
            <a:p>
              <a:pPr marL="9144" indent="-285750">
                <a:buSzPct val="100000"/>
                <a:buFont typeface="Wingdings" charset="2"/>
                <a:buChar char="§"/>
              </a:pPr>
              <a:r>
                <a:rPr lang="en-US" sz="1400" dirty="0"/>
                <a:t>…</a:t>
              </a:r>
            </a:p>
          </p:txBody>
        </p:sp>
      </p:grpSp>
      <p:cxnSp>
        <p:nvCxnSpPr>
          <p:cNvPr id="9" name="Gewinkelte Verbindung 8"/>
          <p:cNvCxnSpPr>
            <a:stCxn id="16" idx="2"/>
            <a:endCxn id="17" idx="3"/>
          </p:cNvCxnSpPr>
          <p:nvPr/>
        </p:nvCxnSpPr>
        <p:spPr>
          <a:xfrm rot="5400000">
            <a:off x="7384730" y="4684149"/>
            <a:ext cx="648415" cy="8064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0" name="Raute 9"/>
          <p:cNvSpPr/>
          <p:nvPr/>
        </p:nvSpPr>
        <p:spPr>
          <a:xfrm>
            <a:off x="6309736" y="2409879"/>
            <a:ext cx="785091" cy="746606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aute 10"/>
          <p:cNvSpPr/>
          <p:nvPr/>
        </p:nvSpPr>
        <p:spPr>
          <a:xfrm>
            <a:off x="6302040" y="4245606"/>
            <a:ext cx="785091" cy="746606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87097" y="1824909"/>
            <a:ext cx="1223810" cy="2920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initialize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271822" y="1263029"/>
            <a:ext cx="854361" cy="292486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start</a:t>
            </a:r>
            <a:endParaRPr lang="en-US" dirty="0"/>
          </a:p>
        </p:txBody>
      </p:sp>
      <p:sp>
        <p:nvSpPr>
          <p:cNvPr id="14" name="Abgerundetes Rechteck 13"/>
          <p:cNvSpPr/>
          <p:nvPr/>
        </p:nvSpPr>
        <p:spPr>
          <a:xfrm>
            <a:off x="7639776" y="2640788"/>
            <a:ext cx="854361" cy="292486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stop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6087097" y="3472061"/>
            <a:ext cx="1223810" cy="4507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</a:t>
            </a:r>
          </a:p>
          <a:p>
            <a:pPr algn="ctr"/>
            <a:r>
              <a:rPr lang="en-US" sz="1400" dirty="0"/>
              <a:t>context</a:t>
            </a:r>
          </a:p>
        </p:txBody>
      </p:sp>
      <p:sp>
        <p:nvSpPr>
          <p:cNvPr id="16" name="Rechteck 15"/>
          <p:cNvSpPr/>
          <p:nvPr/>
        </p:nvSpPr>
        <p:spPr>
          <a:xfrm>
            <a:off x="7500252" y="4471077"/>
            <a:ext cx="1223810" cy="2920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report</a:t>
            </a:r>
          </a:p>
        </p:txBody>
      </p:sp>
      <p:sp>
        <p:nvSpPr>
          <p:cNvPr id="17" name="Rechteck 16"/>
          <p:cNvSpPr/>
          <p:nvPr/>
        </p:nvSpPr>
        <p:spPr>
          <a:xfrm>
            <a:off x="6081905" y="5265535"/>
            <a:ext cx="1223810" cy="2920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move forward</a:t>
            </a:r>
          </a:p>
        </p:txBody>
      </p:sp>
      <p:cxnSp>
        <p:nvCxnSpPr>
          <p:cNvPr id="18" name="Gerade Verbindung mit Pfeil 17"/>
          <p:cNvCxnSpPr>
            <a:stCxn id="13" idx="2"/>
            <a:endCxn id="12" idx="0"/>
          </p:cNvCxnSpPr>
          <p:nvPr/>
        </p:nvCxnSpPr>
        <p:spPr>
          <a:xfrm>
            <a:off x="6699002" y="1555515"/>
            <a:ext cx="0" cy="269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9" name="Gerade Verbindung mit Pfeil 18"/>
          <p:cNvCxnSpPr>
            <a:stCxn id="12" idx="2"/>
            <a:endCxn id="10" idx="0"/>
          </p:cNvCxnSpPr>
          <p:nvPr/>
        </p:nvCxnSpPr>
        <p:spPr>
          <a:xfrm>
            <a:off x="6699003" y="2116995"/>
            <a:ext cx="3279" cy="29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0" name="Gerade Verbindung mit Pfeil 19"/>
          <p:cNvCxnSpPr>
            <a:stCxn id="10" idx="3"/>
            <a:endCxn id="14" idx="1"/>
          </p:cNvCxnSpPr>
          <p:nvPr/>
        </p:nvCxnSpPr>
        <p:spPr>
          <a:xfrm>
            <a:off x="7094827" y="2783183"/>
            <a:ext cx="544949" cy="3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1" name="Gerade Verbindung mit Pfeil 20"/>
          <p:cNvCxnSpPr>
            <a:stCxn id="10" idx="2"/>
            <a:endCxn id="15" idx="0"/>
          </p:cNvCxnSpPr>
          <p:nvPr/>
        </p:nvCxnSpPr>
        <p:spPr>
          <a:xfrm flipH="1">
            <a:off x="6699003" y="3156485"/>
            <a:ext cx="3279" cy="31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2" name="Gerade Verbindung mit Pfeil 21"/>
          <p:cNvCxnSpPr>
            <a:stCxn id="15" idx="2"/>
            <a:endCxn id="11" idx="0"/>
          </p:cNvCxnSpPr>
          <p:nvPr/>
        </p:nvCxnSpPr>
        <p:spPr>
          <a:xfrm flipH="1">
            <a:off x="6694586" y="3922854"/>
            <a:ext cx="4417" cy="322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3" name="Gerade Verbindung mit Pfeil 22"/>
          <p:cNvCxnSpPr>
            <a:stCxn id="11" idx="3"/>
            <a:endCxn id="16" idx="1"/>
          </p:cNvCxnSpPr>
          <p:nvPr/>
        </p:nvCxnSpPr>
        <p:spPr>
          <a:xfrm flipV="1">
            <a:off x="7087130" y="4617121"/>
            <a:ext cx="413122" cy="1789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4" name="Gerade Verbindung mit Pfeil 23"/>
          <p:cNvCxnSpPr>
            <a:stCxn id="11" idx="2"/>
            <a:endCxn id="17" idx="0"/>
          </p:cNvCxnSpPr>
          <p:nvPr/>
        </p:nvCxnSpPr>
        <p:spPr>
          <a:xfrm flipH="1">
            <a:off x="6693811" y="4992213"/>
            <a:ext cx="775" cy="273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5" name="Gewinkelte Verbindung 24"/>
          <p:cNvCxnSpPr>
            <a:stCxn id="17" idx="1"/>
            <a:endCxn id="10" idx="1"/>
          </p:cNvCxnSpPr>
          <p:nvPr/>
        </p:nvCxnSpPr>
        <p:spPr>
          <a:xfrm rot="10800000" flipH="1">
            <a:off x="6081905" y="2783182"/>
            <a:ext cx="227830" cy="2628396"/>
          </a:xfrm>
          <a:prstGeom prst="bentConnector3">
            <a:avLst>
              <a:gd name="adj1" fmla="val -100338"/>
            </a:avLst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6" name="Gerade Verbindung mit Pfeil 25"/>
          <p:cNvCxnSpPr>
            <a:stCxn id="15" idx="3"/>
            <a:endCxn id="8" idx="1"/>
          </p:cNvCxnSpPr>
          <p:nvPr/>
        </p:nvCxnSpPr>
        <p:spPr>
          <a:xfrm>
            <a:off x="7310907" y="3697457"/>
            <a:ext cx="1593664" cy="192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7" name="Textfeld 26"/>
          <p:cNvSpPr txBox="1"/>
          <p:nvPr/>
        </p:nvSpPr>
        <p:spPr>
          <a:xfrm>
            <a:off x="7668034" y="3422724"/>
            <a:ext cx="84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read</a:t>
            </a:r>
          </a:p>
          <a:p>
            <a:r>
              <a:rPr lang="en-US" sz="1400" dirty="0"/>
              <a:t>update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7105597" y="2499188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636642" y="3076463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025343" y="4357263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663023" y="4899287"/>
            <a:ext cx="48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291836" y="2625446"/>
            <a:ext cx="818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at end?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297987" y="4441930"/>
            <a:ext cx="818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success?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7246232" y="1263029"/>
            <a:ext cx="217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Sequential Algorithm 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536546" y="1370849"/>
            <a:ext cx="106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Traversal</a:t>
            </a:r>
          </a:p>
        </p:txBody>
      </p:sp>
      <p:grpSp>
        <p:nvGrpSpPr>
          <p:cNvPr id="61" name="Gruppierung 60"/>
          <p:cNvGrpSpPr/>
          <p:nvPr/>
        </p:nvGrpSpPr>
        <p:grpSpPr>
          <a:xfrm>
            <a:off x="2211670" y="3730133"/>
            <a:ext cx="1641326" cy="1033030"/>
            <a:chOff x="800703" y="2476867"/>
            <a:chExt cx="1641326" cy="1033030"/>
          </a:xfrm>
        </p:grpSpPr>
        <p:sp>
          <p:nvSpPr>
            <p:cNvPr id="50" name="Rounded Rectangle 32"/>
            <p:cNvSpPr/>
            <p:nvPr/>
          </p:nvSpPr>
          <p:spPr>
            <a:xfrm>
              <a:off x="800703" y="2476867"/>
              <a:ext cx="1641326" cy="103303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61740" y="3165553"/>
              <a:ext cx="113550" cy="13988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533623" y="2812601"/>
              <a:ext cx="113550" cy="13988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762789" y="2612452"/>
              <a:ext cx="113550" cy="13988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773112" y="2999839"/>
              <a:ext cx="113550" cy="13988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157116" y="3165553"/>
              <a:ext cx="113550" cy="13988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15"/>
            <p:cNvCxnSpPr>
              <a:stCxn id="51" idx="6"/>
              <a:endCxn id="55" idx="2"/>
            </p:cNvCxnSpPr>
            <p:nvPr/>
          </p:nvCxnSpPr>
          <p:spPr>
            <a:xfrm>
              <a:off x="1075290" y="3235498"/>
              <a:ext cx="10818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24"/>
            <p:cNvCxnSpPr>
              <a:stCxn id="51" idx="0"/>
              <a:endCxn id="52" idx="2"/>
            </p:cNvCxnSpPr>
            <p:nvPr/>
          </p:nvCxnSpPr>
          <p:spPr>
            <a:xfrm rot="5400000" flipH="1" flipV="1">
              <a:off x="1134566" y="2766496"/>
              <a:ext cx="283007" cy="515107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27"/>
            <p:cNvCxnSpPr>
              <a:stCxn id="52" idx="0"/>
            </p:cNvCxnSpPr>
            <p:nvPr/>
          </p:nvCxnSpPr>
          <p:spPr>
            <a:xfrm rot="5400000" flipH="1" flipV="1">
              <a:off x="1605035" y="2654848"/>
              <a:ext cx="143117" cy="172390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29"/>
            <p:cNvCxnSpPr>
              <a:stCxn id="52" idx="4"/>
              <a:endCxn id="54" idx="2"/>
            </p:cNvCxnSpPr>
            <p:nvPr/>
          </p:nvCxnSpPr>
          <p:spPr>
            <a:xfrm rot="16200000" flipH="1">
              <a:off x="1623108" y="2919780"/>
              <a:ext cx="117295" cy="182713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Mehrere Dokumente 59"/>
          <p:cNvSpPr/>
          <p:nvPr/>
        </p:nvSpPr>
        <p:spPr>
          <a:xfrm>
            <a:off x="2517224" y="2025322"/>
            <a:ext cx="1076758" cy="1200247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feld 64"/>
          <p:cNvSpPr txBox="1"/>
          <p:nvPr/>
        </p:nvSpPr>
        <p:spPr>
          <a:xfrm>
            <a:off x="2429483" y="3199573"/>
            <a:ext cx="125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Stack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908359" y="4714620"/>
            <a:ext cx="238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Journaled</a:t>
            </a:r>
            <a:r>
              <a:rPr lang="en-US" dirty="0"/>
              <a:t> String Tree</a:t>
            </a:r>
          </a:p>
        </p:txBody>
      </p:sp>
      <p:cxnSp>
        <p:nvCxnSpPr>
          <p:cNvPr id="68" name="Gekrümmte Verbindung 67"/>
          <p:cNvCxnSpPr>
            <a:endCxn id="7" idx="0"/>
          </p:cNvCxnSpPr>
          <p:nvPr/>
        </p:nvCxnSpPr>
        <p:spPr>
          <a:xfrm>
            <a:off x="4423343" y="1824910"/>
            <a:ext cx="5084810" cy="94771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 rot="505788">
            <a:off x="6981203" y="1742910"/>
            <a:ext cx="195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setState</a:t>
            </a:r>
            <a:r>
              <a:rPr lang="en-US" dirty="0"/>
              <a:t>(state s)</a:t>
            </a:r>
          </a:p>
        </p:txBody>
      </p:sp>
      <p:sp>
        <p:nvSpPr>
          <p:cNvPr id="70" name="Textfeld 69"/>
          <p:cNvSpPr txBox="1"/>
          <p:nvPr/>
        </p:nvSpPr>
        <p:spPr>
          <a:xfrm rot="505788">
            <a:off x="6695486" y="2017472"/>
            <a:ext cx="20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: </a:t>
            </a:r>
            <a:r>
              <a:rPr lang="en-US" dirty="0" err="1"/>
              <a:t>getState</a:t>
            </a:r>
            <a:r>
              <a:rPr lang="en-US" dirty="0"/>
              <a:t>()</a:t>
            </a:r>
          </a:p>
        </p:txBody>
      </p:sp>
      <p:cxnSp>
        <p:nvCxnSpPr>
          <p:cNvPr id="72" name="Gerade Verbindung mit Pfeil 71"/>
          <p:cNvCxnSpPr/>
          <p:nvPr/>
        </p:nvCxnSpPr>
        <p:spPr>
          <a:xfrm>
            <a:off x="4423343" y="3568905"/>
            <a:ext cx="1529042" cy="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4373206" y="3202785"/>
            <a:ext cx="189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: execute(…)</a:t>
            </a:r>
          </a:p>
        </p:txBody>
      </p:sp>
      <p:cxnSp>
        <p:nvCxnSpPr>
          <p:cNvPr id="76" name="Gerade Verbindung mit Pfeil 75"/>
          <p:cNvCxnSpPr/>
          <p:nvPr/>
        </p:nvCxnSpPr>
        <p:spPr>
          <a:xfrm flipH="1">
            <a:off x="4423343" y="3730133"/>
            <a:ext cx="15290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4390940" y="3658308"/>
            <a:ext cx="187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: </a:t>
            </a:r>
            <a:r>
              <a:rPr lang="en-US" dirty="0" err="1"/>
              <a:t>getContext</a:t>
            </a:r>
            <a:r>
              <a:rPr lang="en-US" dirty="0"/>
              <a:t>(…)</a:t>
            </a:r>
          </a:p>
        </p:txBody>
      </p:sp>
      <p:cxnSp>
        <p:nvCxnSpPr>
          <p:cNvPr id="81" name="Gekrümmte Verbindung 80"/>
          <p:cNvCxnSpPr>
            <a:stCxn id="16" idx="2"/>
          </p:cNvCxnSpPr>
          <p:nvPr/>
        </p:nvCxnSpPr>
        <p:spPr>
          <a:xfrm rot="5400000">
            <a:off x="6020732" y="3115639"/>
            <a:ext cx="443900" cy="37389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 rot="21386389">
            <a:off x="4854635" y="5101537"/>
            <a:ext cx="211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vec</a:t>
            </a:r>
            <a:r>
              <a:rPr lang="en-US" dirty="0"/>
              <a:t> : </a:t>
            </a:r>
            <a:r>
              <a:rPr lang="en-US" dirty="0" err="1"/>
              <a:t>getPositions</a:t>
            </a:r>
            <a:r>
              <a:rPr lang="en-US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6040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27" grpId="0"/>
      <p:bldP spid="28" grpId="0"/>
      <p:bldP spid="28" grpId="1"/>
      <p:bldP spid="28" grpId="2"/>
      <p:bldP spid="29" grpId="0"/>
      <p:bldP spid="29" grpId="1"/>
      <p:bldP spid="30" grpId="0"/>
      <p:bldP spid="31" grpId="0"/>
      <p:bldP spid="31" grpId="1"/>
      <p:bldP spid="35" grpId="0"/>
      <p:bldP spid="35" grpId="1"/>
      <p:bldP spid="43" grpId="0"/>
      <p:bldP spid="48" grpId="0"/>
      <p:bldP spid="60" grpId="0" animBg="1"/>
      <p:bldP spid="65" grpId="0"/>
      <p:bldP spid="66" grpId="0"/>
      <p:bldP spid="69" grpId="0"/>
      <p:bldP spid="70" grpId="0"/>
      <p:bldP spid="74" grpId="0"/>
      <p:bldP spid="77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 Memory Footprint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847528" y="1008492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Process in blocks</a:t>
            </a: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2135560" y="2544954"/>
            <a:ext cx="79208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2423592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92425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762356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007768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67808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159896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47928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23992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104112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08168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12224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616280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976320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9408368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768408" y="2472946"/>
            <a:ext cx="144016" cy="144016"/>
          </a:xfrm>
          <a:prstGeom prst="ellipse">
            <a:avLst/>
          </a:prstGeom>
          <a:solidFill>
            <a:srgbClr val="434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9" name="Geschweifte Klammer links 28"/>
          <p:cNvSpPr/>
          <p:nvPr/>
        </p:nvSpPr>
        <p:spPr bwMode="auto">
          <a:xfrm rot="5400000">
            <a:off x="3035660" y="1284814"/>
            <a:ext cx="216024" cy="216024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0" name="Geschweifte Klammer links 29"/>
          <p:cNvSpPr/>
          <p:nvPr/>
        </p:nvSpPr>
        <p:spPr bwMode="auto">
          <a:xfrm rot="5400000">
            <a:off x="5267908" y="1212806"/>
            <a:ext cx="216024" cy="230425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1" name="Geschweifte Klammer links 30"/>
          <p:cNvSpPr/>
          <p:nvPr/>
        </p:nvSpPr>
        <p:spPr bwMode="auto">
          <a:xfrm rot="5400000">
            <a:off x="7572164" y="1212806"/>
            <a:ext cx="216024" cy="230425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2" name="Geschweifte Klammer links 31"/>
          <p:cNvSpPr/>
          <p:nvPr/>
        </p:nvSpPr>
        <p:spPr bwMode="auto">
          <a:xfrm rot="5400000">
            <a:off x="9300356" y="1788870"/>
            <a:ext cx="216024" cy="1152128"/>
          </a:xfrm>
          <a:prstGeom prst="leftBrace">
            <a:avLst>
              <a:gd name="adj1" fmla="val 1373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639616" y="165656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Block 1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871864" y="165656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Block 2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176120" y="165656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Block 3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904312" y="165656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Block 4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1802592" y="3731326"/>
            <a:ext cx="61526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        ---	 </a:t>
            </a:r>
            <a:r>
              <a:rPr lang="de-DE" b="1" dirty="0">
                <a:solidFill>
                  <a:srgbClr val="008000"/>
                </a:solidFill>
                <a:latin typeface="Courier"/>
                <a:cs typeface="Courier"/>
              </a:rPr>
              <a:t>GA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 	G			</a:t>
            </a: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	G			 </a:t>
            </a:r>
            <a:r>
              <a:rPr lang="de-DE" b="1" dirty="0">
                <a:solidFill>
                  <a:srgbClr val="008000"/>
                </a:solidFill>
                <a:latin typeface="Courier"/>
                <a:cs typeface="Courier"/>
              </a:rPr>
              <a:t>GA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1885213" y="3945385"/>
            <a:ext cx="1076759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1878699" y="4304684"/>
            <a:ext cx="437253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1885213" y="4721059"/>
            <a:ext cx="437253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2579330" y="4297550"/>
            <a:ext cx="1572454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3429102" y="3926558"/>
            <a:ext cx="385135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2573470" y="4723635"/>
            <a:ext cx="1292885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80" name="Abgerundetes Rechteck 79"/>
          <p:cNvSpPr/>
          <p:nvPr/>
        </p:nvSpPr>
        <p:spPr>
          <a:xfrm>
            <a:off x="4367808" y="4304684"/>
            <a:ext cx="5538755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81" name="Abgerundetes Rechteck 80"/>
          <p:cNvSpPr/>
          <p:nvPr/>
        </p:nvSpPr>
        <p:spPr>
          <a:xfrm>
            <a:off x="4223793" y="4723635"/>
            <a:ext cx="5825619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82" name="Abgerundetes Rechteck 81"/>
          <p:cNvSpPr/>
          <p:nvPr/>
        </p:nvSpPr>
        <p:spPr>
          <a:xfrm>
            <a:off x="4223793" y="3945385"/>
            <a:ext cx="5538755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3129307" y="2703963"/>
            <a:ext cx="7135" cy="1027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3906372" y="3731326"/>
            <a:ext cx="61526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        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C  T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 	</a:t>
            </a: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--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	 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T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--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			 G 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1885213" y="4321954"/>
            <a:ext cx="2511161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90" name="Abgerundetes Rechteck 89"/>
          <p:cNvSpPr/>
          <p:nvPr/>
        </p:nvSpPr>
        <p:spPr>
          <a:xfrm>
            <a:off x="1922089" y="3936694"/>
            <a:ext cx="3106248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91" name="Abgerundetes Rechteck 90"/>
          <p:cNvSpPr/>
          <p:nvPr/>
        </p:nvSpPr>
        <p:spPr>
          <a:xfrm>
            <a:off x="1887663" y="4748039"/>
            <a:ext cx="2517022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92" name="Abgerundetes Rechteck 91"/>
          <p:cNvSpPr/>
          <p:nvPr/>
        </p:nvSpPr>
        <p:spPr>
          <a:xfrm>
            <a:off x="5720404" y="4321954"/>
            <a:ext cx="3988292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93" name="Abgerundetes Rechteck 92"/>
          <p:cNvSpPr/>
          <p:nvPr/>
        </p:nvSpPr>
        <p:spPr>
          <a:xfrm>
            <a:off x="6204886" y="4748039"/>
            <a:ext cx="3500736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94" name="Abgerundetes Rechteck 93"/>
          <p:cNvSpPr/>
          <p:nvPr/>
        </p:nvSpPr>
        <p:spPr>
          <a:xfrm>
            <a:off x="5689537" y="3950962"/>
            <a:ext cx="4223036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95" name="Abgerundetes Rechteck 94"/>
          <p:cNvSpPr/>
          <p:nvPr/>
        </p:nvSpPr>
        <p:spPr>
          <a:xfrm>
            <a:off x="4771489" y="4321954"/>
            <a:ext cx="713316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96" name="Abgerundetes Rechteck 95"/>
          <p:cNvSpPr/>
          <p:nvPr/>
        </p:nvSpPr>
        <p:spPr>
          <a:xfrm>
            <a:off x="4771489" y="4748039"/>
            <a:ext cx="1120146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97" name="Abgerundetes Rechteck 96"/>
          <p:cNvSpPr/>
          <p:nvPr/>
        </p:nvSpPr>
        <p:spPr>
          <a:xfrm>
            <a:off x="5316589" y="3950962"/>
            <a:ext cx="168217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cxnSp>
        <p:nvCxnSpPr>
          <p:cNvPr id="98" name="Gerade Verbindung mit Pfeil 97"/>
          <p:cNvCxnSpPr/>
          <p:nvPr/>
        </p:nvCxnSpPr>
        <p:spPr>
          <a:xfrm>
            <a:off x="5421962" y="2703963"/>
            <a:ext cx="7135" cy="1027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6545230" y="3731326"/>
            <a:ext cx="26330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       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G       T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 		</a:t>
            </a: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de-DE" b="1" dirty="0">
                <a:solidFill>
                  <a:srgbClr val="008000"/>
                </a:solidFill>
                <a:latin typeface="Courier"/>
                <a:cs typeface="Courier"/>
              </a:rPr>
              <a:t>CA   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T</a:t>
            </a:r>
            <a:endParaRPr lang="de-DE" dirty="0">
              <a:solidFill>
                <a:srgbClr val="008000"/>
              </a:solidFill>
              <a:latin typeface="Courier"/>
              <a:cs typeface="Courier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   A			  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</p:txBody>
      </p:sp>
      <p:cxnSp>
        <p:nvCxnSpPr>
          <p:cNvPr id="109" name="Gerade Verbindung mit Pfeil 108"/>
          <p:cNvCxnSpPr/>
          <p:nvPr/>
        </p:nvCxnSpPr>
        <p:spPr>
          <a:xfrm>
            <a:off x="7686637" y="2739633"/>
            <a:ext cx="7135" cy="1027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Abgerundetes Rechteck 99"/>
          <p:cNvSpPr/>
          <p:nvPr/>
        </p:nvSpPr>
        <p:spPr>
          <a:xfrm>
            <a:off x="1750826" y="4321954"/>
            <a:ext cx="6224561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01" name="Abgerundetes Rechteck 100"/>
          <p:cNvSpPr/>
          <p:nvPr/>
        </p:nvSpPr>
        <p:spPr>
          <a:xfrm>
            <a:off x="1750825" y="3943828"/>
            <a:ext cx="5798973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02" name="Abgerundetes Rechteck 101"/>
          <p:cNvSpPr/>
          <p:nvPr/>
        </p:nvSpPr>
        <p:spPr>
          <a:xfrm>
            <a:off x="1741860" y="4748039"/>
            <a:ext cx="5225414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03" name="Abgerundetes Rechteck 102"/>
          <p:cNvSpPr/>
          <p:nvPr/>
        </p:nvSpPr>
        <p:spPr>
          <a:xfrm>
            <a:off x="8892858" y="4321954"/>
            <a:ext cx="1181104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05" name="Abgerundetes Rechteck 104"/>
          <p:cNvSpPr/>
          <p:nvPr/>
        </p:nvSpPr>
        <p:spPr>
          <a:xfrm>
            <a:off x="8937521" y="3950962"/>
            <a:ext cx="975052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06" name="Abgerundetes Rechteck 105"/>
          <p:cNvSpPr/>
          <p:nvPr/>
        </p:nvSpPr>
        <p:spPr>
          <a:xfrm>
            <a:off x="8355806" y="4321954"/>
            <a:ext cx="267652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7330361" y="4748039"/>
            <a:ext cx="2582212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08" name="Abgerundetes Rechteck 107"/>
          <p:cNvSpPr/>
          <p:nvPr/>
        </p:nvSpPr>
        <p:spPr>
          <a:xfrm>
            <a:off x="7807170" y="3950962"/>
            <a:ext cx="816289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8073156" y="3714008"/>
            <a:ext cx="24619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      -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 		</a:t>
            </a:r>
            <a:r>
              <a:rPr lang="de-DE" b="1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de-DE" dirty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de-DE" b="1" dirty="0">
                <a:solidFill>
                  <a:srgbClr val="3366FF"/>
                </a:solidFill>
                <a:latin typeface="Courier"/>
                <a:cs typeface="Courier"/>
              </a:rPr>
              <a:t>C			  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</p:txBody>
      </p:sp>
      <p:cxnSp>
        <p:nvCxnSpPr>
          <p:cNvPr id="111" name="Gerade Verbindung mit Pfeil 110"/>
          <p:cNvCxnSpPr/>
          <p:nvPr/>
        </p:nvCxnSpPr>
        <p:spPr>
          <a:xfrm>
            <a:off x="9424493" y="2703963"/>
            <a:ext cx="7135" cy="1027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Abgerundetes Rechteck 111"/>
          <p:cNvSpPr/>
          <p:nvPr/>
        </p:nvSpPr>
        <p:spPr>
          <a:xfrm>
            <a:off x="1732646" y="4321954"/>
            <a:ext cx="7761874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13" name="Abgerundetes Rechteck 112"/>
          <p:cNvSpPr/>
          <p:nvPr/>
        </p:nvSpPr>
        <p:spPr>
          <a:xfrm>
            <a:off x="1723682" y="3936694"/>
            <a:ext cx="7234460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14" name="Abgerundetes Rechteck 113"/>
          <p:cNvSpPr/>
          <p:nvPr/>
        </p:nvSpPr>
        <p:spPr>
          <a:xfrm>
            <a:off x="1723682" y="4728815"/>
            <a:ext cx="8600620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15" name="Abgerundetes Rechteck 114"/>
          <p:cNvSpPr/>
          <p:nvPr/>
        </p:nvSpPr>
        <p:spPr>
          <a:xfrm>
            <a:off x="10147138" y="4321954"/>
            <a:ext cx="177164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16" name="Abgerundetes Rechteck 115"/>
          <p:cNvSpPr/>
          <p:nvPr/>
        </p:nvSpPr>
        <p:spPr>
          <a:xfrm>
            <a:off x="9218424" y="3950962"/>
            <a:ext cx="974198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17" name="Abgerundetes Rechteck 116"/>
          <p:cNvSpPr/>
          <p:nvPr/>
        </p:nvSpPr>
        <p:spPr>
          <a:xfrm>
            <a:off x="9737320" y="4321954"/>
            <a:ext cx="192751" cy="1997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663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74" grpId="0"/>
      <p:bldP spid="74" grpId="1"/>
      <p:bldP spid="3" grpId="0" animBg="1"/>
      <p:bldP spid="3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5" grpId="0"/>
      <p:bldP spid="85" grpId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/>
      <p:bldP spid="99" grpId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10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832</Words>
  <Application>Microsoft Macintosh PowerPoint</Application>
  <PresentationFormat>Widescreen</PresentationFormat>
  <Paragraphs>337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Andale Mono</vt:lpstr>
      <vt:lpstr>Apple Chancery</vt:lpstr>
      <vt:lpstr>Calibri</vt:lpstr>
      <vt:lpstr>Courier</vt:lpstr>
      <vt:lpstr>Courier New</vt:lpstr>
      <vt:lpstr>ＭＳ Ｐゴシック</vt:lpstr>
      <vt:lpstr>Wingdings</vt:lpstr>
      <vt:lpstr>Arial</vt:lpstr>
      <vt:lpstr>Office-Design</vt:lpstr>
      <vt:lpstr>PowerPoint Presentation</vt:lpstr>
      <vt:lpstr>Sequential Algorithms </vt:lpstr>
      <vt:lpstr>Sequential Algorithms</vt:lpstr>
      <vt:lpstr>Multiple sequences</vt:lpstr>
      <vt:lpstr>Multiple similar sequences</vt:lpstr>
      <vt:lpstr>Referential Compression</vt:lpstr>
      <vt:lpstr>Journaled String Tree (JST)</vt:lpstr>
      <vt:lpstr>JST-Traversal</vt:lpstr>
      <vt:lpstr>Reduce Memory Footprint</vt:lpstr>
      <vt:lpstr>Result: Approx. Search</vt:lpstr>
      <vt:lpstr>Result: Approx. Search</vt:lpstr>
      <vt:lpstr>Result: Memory footprint</vt:lpstr>
      <vt:lpstr>Outlook</vt:lpstr>
      <vt:lpstr>Questions?</vt:lpstr>
      <vt:lpstr>Background</vt:lpstr>
      <vt:lpstr>Background</vt:lpstr>
      <vt:lpstr>Journaled String Tree</vt:lpstr>
      <vt:lpstr>Core Parallelization</vt:lpstr>
      <vt:lpstr>JST Traversal</vt:lpstr>
      <vt:lpstr>Journaled String Interface</vt:lpstr>
      <vt:lpstr>Results</vt:lpstr>
      <vt:lpstr>Results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Sabrina Krakau</dc:creator>
  <cp:lastModifiedBy>Microsoft Office User</cp:lastModifiedBy>
  <cp:revision>496</cp:revision>
  <dcterms:created xsi:type="dcterms:W3CDTF">2012-08-22T10:25:20Z</dcterms:created>
  <dcterms:modified xsi:type="dcterms:W3CDTF">2017-09-26T13:15:49Z</dcterms:modified>
</cp:coreProperties>
</file>