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83" r:id="rId4"/>
    <p:sldId id="315" r:id="rId5"/>
    <p:sldId id="316" r:id="rId6"/>
    <p:sldId id="317" r:id="rId7"/>
    <p:sldId id="302" r:id="rId8"/>
    <p:sldId id="311" r:id="rId9"/>
    <p:sldId id="312" r:id="rId10"/>
    <p:sldId id="313" r:id="rId11"/>
    <p:sldId id="314" r:id="rId12"/>
    <p:sldId id="285" r:id="rId13"/>
    <p:sldId id="287" r:id="rId14"/>
    <p:sldId id="290" r:id="rId15"/>
    <p:sldId id="310" r:id="rId16"/>
    <p:sldId id="307" r:id="rId17"/>
    <p:sldId id="308" r:id="rId18"/>
    <p:sldId id="309" r:id="rId19"/>
    <p:sldId id="318" r:id="rId20"/>
    <p:sldId id="321" r:id="rId21"/>
    <p:sldId id="319" r:id="rId22"/>
    <p:sldId id="320" r:id="rId23"/>
    <p:sldId id="294" r:id="rId24"/>
    <p:sldId id="295" r:id="rId25"/>
    <p:sldId id="291" r:id="rId26"/>
    <p:sldId id="277" r:id="rId27"/>
    <p:sldId id="296" r:id="rId28"/>
    <p:sldId id="297" r:id="rId29"/>
    <p:sldId id="298" r:id="rId30"/>
    <p:sldId id="282" r:id="rId31"/>
    <p:sldId id="262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43"/>
  </p:normalViewPr>
  <p:slideViewPr>
    <p:cSldViewPr snapToGrid="0" snapToObjects="1">
      <p:cViewPr varScale="1">
        <p:scale>
          <a:sx n="124" d="100"/>
          <a:sy n="124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11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62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49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51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28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2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97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7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2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46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2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500D-3E39-FD41-9195-952176EC751E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38E1-0694-414B-B0FD-A736DF552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3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F2B34-5A3C-FB42-9489-6ADF703E8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Coarse-graining Markov state models with PCCA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61508E-94B1-7E46-89A5-AA9156E54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45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E4CE2-CA40-BD46-A3E7-014E9222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truncated </a:t>
            </a:r>
            <a:r>
              <a:rPr lang="en-US" sz="3600" dirty="0" err="1"/>
              <a:t>eigendecomposition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4FFA3-CA1A-6D44-A213-6F36D1101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086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now have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also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dirty="0"/>
                  <a:t>   since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Id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 did we find what we wanted?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replaces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small matrix </a:t>
                </a:r>
                <a:r>
                  <a:rPr lang="en-US" dirty="0">
                    <a:solidFill>
                      <a:srgbClr val="00B050"/>
                    </a:solidFill>
                  </a:rPr>
                  <a:t>✓</a:t>
                </a:r>
              </a:p>
              <a:p>
                <a:pPr lvl="1"/>
                <a:r>
                  <a:rPr lang="en-US" dirty="0"/>
                  <a:t>But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a transition matrix. </a:t>
                </a:r>
                <a:r>
                  <a:rPr lang="en-US" sz="3000" dirty="0"/>
                  <a:t>🙁</a:t>
                </a:r>
                <a:br>
                  <a:rPr lang="en-US" dirty="0"/>
                </a:br>
                <a:r>
                  <a:rPr lang="en-US" dirty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/>
              </a:p>
              <a:p>
                <a:pPr lvl="1"/>
                <a:endParaRPr lang="en-US" sz="2800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Can we correct the last point?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4FFA3-CA1A-6D44-A213-6F36D1101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08629"/>
              </a:xfrm>
              <a:blipFill>
                <a:blip r:embed="rId2"/>
                <a:stretch>
                  <a:fillRect l="-1447" t="-2204" b="-3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90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E4CE2-CA40-BD46-A3E7-014E9222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truncated </a:t>
            </a:r>
            <a:r>
              <a:rPr lang="en-US" sz="3600" dirty="0" err="1"/>
              <a:t>eigendecomposition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4FFA3-CA1A-6D44-A213-6F36D1101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086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now have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also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dirty="0"/>
                  <a:t>   since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Id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 did we find what we wanted?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replaces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small matrix </a:t>
                </a:r>
                <a:r>
                  <a:rPr lang="en-US" dirty="0">
                    <a:solidFill>
                      <a:srgbClr val="00B050"/>
                    </a:solidFill>
                  </a:rPr>
                  <a:t>✓</a:t>
                </a:r>
              </a:p>
              <a:p>
                <a:pPr lvl="1"/>
                <a:r>
                  <a:rPr lang="en-US" dirty="0"/>
                  <a:t>But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a transition matrix. </a:t>
                </a:r>
                <a:r>
                  <a:rPr lang="en-US" sz="3000" dirty="0"/>
                  <a:t>🙁</a:t>
                </a:r>
                <a:br>
                  <a:rPr lang="en-US" dirty="0"/>
                </a:br>
                <a:r>
                  <a:rPr lang="en-US" dirty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/>
              </a:p>
              <a:p>
                <a:pPr lvl="1"/>
                <a:endParaRPr lang="en-US" sz="2800" dirty="0"/>
              </a:p>
              <a:p>
                <a:r>
                  <a:rPr lang="en-US" dirty="0"/>
                  <a:t>Can we correct the last problem?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4FFA3-CA1A-6D44-A213-6F36D1101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08629"/>
              </a:xfrm>
              <a:blipFill>
                <a:blip r:embed="rId2"/>
                <a:stretch>
                  <a:fillRect l="-1447" t="-2204" b="-3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17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B82343C2-A2EE-DE43-91BC-F934EF2FA0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3600" dirty="0"/>
                  <a:t>A closer look at the eigenvectors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600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B82343C2-A2EE-DE43-91BC-F934EF2FA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0FC88D-6772-AA49-960A-0552ED7A1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11">
            <a:extLst>
              <a:ext uri="{FF2B5EF4-FFF2-40B4-BE49-F238E27FC236}">
                <a16:creationId xmlns:a16="http://schemas.microsoft.com/office/drawing/2014/main" id="{E8290DDD-4056-0340-B7CD-B180E8ED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60" y="3519488"/>
            <a:ext cx="3784600" cy="25230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931884A-BEEC-DF42-85FC-B4753630D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32" y="1333014"/>
            <a:ext cx="3754828" cy="25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7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8B5CB51-C55A-D646-AF1F-F66752893C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3600" dirty="0"/>
                  <a:t>A closer look at the eigenvectors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600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8B5CB51-C55A-D646-AF1F-F66752893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CAB68F1E-43AD-8F49-A1AA-7368962C8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60" y="3519488"/>
            <a:ext cx="3784600" cy="2523067"/>
          </a:xfr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AA67A86-E213-0E46-8EBF-CD33FBB3C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40" y="3519488"/>
            <a:ext cx="3784600" cy="2523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70250C8-4E87-0E4D-9360-3D3B7A7F7DC3}"/>
                  </a:ext>
                </a:extLst>
              </p:cNvPr>
              <p:cNvSpPr txBox="1"/>
              <p:nvPr/>
            </p:nvSpPr>
            <p:spPr>
              <a:xfrm>
                <a:off x="3300960" y="4272901"/>
                <a:ext cx="2747099" cy="10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70250C8-4E87-0E4D-9360-3D3B7A7F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60" y="4272901"/>
                <a:ext cx="2747099" cy="1034642"/>
              </a:xfrm>
              <a:prstGeom prst="rect">
                <a:avLst/>
              </a:prstGeom>
              <a:blipFill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08BB390-18F0-604D-87F2-3E76E0782D46}"/>
                  </a:ext>
                </a:extLst>
              </p:cNvPr>
              <p:cNvSpPr txBox="1"/>
              <p:nvPr/>
            </p:nvSpPr>
            <p:spPr>
              <a:xfrm>
                <a:off x="2426403" y="6060956"/>
                <a:ext cx="4183261" cy="504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3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1" i="0" smtClean="0">
                            <a:latin typeface="Cambria Math" panose="02040503050406030204" pitchFamily="18" charset="0"/>
                          </a:rPr>
                          <m:t>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de-DE" b="1" dirty="0"/>
                  <a:t>	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b="1" dirty="0"/>
                  <a:t>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de-DE" b="1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3200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de-DE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de-DE" sz="3000" b="1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08BB390-18F0-604D-87F2-3E76E0782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403" y="6060956"/>
                <a:ext cx="4183261" cy="504818"/>
              </a:xfrm>
              <a:prstGeom prst="rect">
                <a:avLst/>
              </a:prstGeom>
              <a:blipFill>
                <a:blip r:embed="rId6"/>
                <a:stretch>
                  <a:fillRect l="-3030" t="-14634" r="-1212" b="-195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19">
            <a:extLst>
              <a:ext uri="{FF2B5EF4-FFF2-40B4-BE49-F238E27FC236}">
                <a16:creationId xmlns:a16="http://schemas.microsoft.com/office/drawing/2014/main" id="{E363FAE7-4EEF-834D-838E-C7AAA73FF4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32" y="1333014"/>
            <a:ext cx="3754828" cy="2503219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F31DCA22-A843-7842-8971-6D49500FC240}"/>
              </a:ext>
            </a:extLst>
          </p:cNvPr>
          <p:cNvSpPr/>
          <p:nvPr/>
        </p:nvSpPr>
        <p:spPr>
          <a:xfrm>
            <a:off x="414768" y="1872253"/>
            <a:ext cx="53269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dominant eigenvectors can be linearly transformed into indicator functions for the metastable 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These indicators are called </a:t>
            </a:r>
            <a:r>
              <a:rPr lang="en-US" sz="2200" b="1" dirty="0"/>
              <a:t>metastable</a:t>
            </a:r>
            <a:r>
              <a:rPr lang="en-US" sz="2200" dirty="0"/>
              <a:t> </a:t>
            </a:r>
            <a:r>
              <a:rPr lang="en-US" sz="2200" b="1" dirty="0"/>
              <a:t>memberships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92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CBD87-A231-5645-BFC8-2F2983EA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Coarse-graining with PCCA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insert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en-US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Are we done now?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replaces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 Same eigenvalue as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small matrix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(without proof)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can be interpreted as the transition matrix between the metastable states.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dirty="0" err="1">
                    <a:solidFill>
                      <a:schemeClr val="bg1"/>
                    </a:solidFill>
                  </a:rPr>
                  <a:t>Koopman</a:t>
                </a:r>
                <a:r>
                  <a:rPr lang="en-US" dirty="0">
                    <a:solidFill>
                      <a:schemeClr val="bg1"/>
                    </a:solidFill>
                  </a:rPr>
                  <a:t> matrix. (without proof)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≱</m:t>
                    </m:r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  <a:blipFill>
                <a:blip r:embed="rId2"/>
                <a:stretch>
                  <a:fillRect l="-1286" t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93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CBD87-A231-5645-BFC8-2F2983EA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Coarse-graining with PCCA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insert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en-US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Are we done now?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replaces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 Same eigenvalue as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small matrix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(without proof)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can be interpreted as the transition matrix between the metastable states.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dirty="0" err="1">
                    <a:solidFill>
                      <a:schemeClr val="bg1"/>
                    </a:solidFill>
                  </a:rPr>
                  <a:t>Koopman</a:t>
                </a:r>
                <a:r>
                  <a:rPr lang="en-US" dirty="0">
                    <a:solidFill>
                      <a:schemeClr val="bg1"/>
                    </a:solidFill>
                  </a:rPr>
                  <a:t> matrix. (without proof)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≱</m:t>
                    </m:r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  <a:blipFill>
                <a:blip r:embed="rId2"/>
                <a:stretch>
                  <a:fillRect l="-1286" t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5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CBD87-A231-5645-BFC8-2F2983EA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Coarse-graining with PCCA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insert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en-US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Are we done now?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replaces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 Same eigenvalue as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small matrix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(without proof)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can be interpreted as the transition matrix between the metastable states.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dirty="0" err="1">
                    <a:solidFill>
                      <a:schemeClr val="bg1"/>
                    </a:solidFill>
                  </a:rPr>
                  <a:t>Koopman</a:t>
                </a:r>
                <a:r>
                  <a:rPr lang="en-US" dirty="0">
                    <a:solidFill>
                      <a:schemeClr val="bg1"/>
                    </a:solidFill>
                  </a:rPr>
                  <a:t> matrix. (without proof)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≱</m:t>
                    </m:r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  <a:blipFill>
                <a:blip r:embed="rId2"/>
                <a:stretch>
                  <a:fillRect l="-1286" t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80E171D-072E-C84A-9668-2360082EF300}"/>
              </a:ext>
            </a:extLst>
          </p:cNvPr>
          <p:cNvGrpSpPr/>
          <p:nvPr/>
        </p:nvGrpSpPr>
        <p:grpSpPr>
          <a:xfrm>
            <a:off x="4780342" y="2560320"/>
            <a:ext cx="1427417" cy="715830"/>
            <a:chOff x="4780342" y="2560320"/>
            <a:chExt cx="1427417" cy="715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hteck 3">
                  <a:extLst>
                    <a:ext uri="{FF2B5EF4-FFF2-40B4-BE49-F238E27FC236}">
                      <a16:creationId xmlns:a16="http://schemas.microsoft.com/office/drawing/2014/main" id="{38B79F7E-AE5B-B242-BB17-25BAEB974EBB}"/>
                    </a:ext>
                  </a:extLst>
                </p:cNvPr>
                <p:cNvSpPr/>
                <p:nvPr/>
              </p:nvSpPr>
              <p:spPr>
                <a:xfrm>
                  <a:off x="5260757" y="2783707"/>
                  <a:ext cx="61330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1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6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de-DE" sz="2600" dirty="0"/>
                </a:p>
              </p:txBody>
            </p:sp>
          </mc:Choice>
          <mc:Fallback xmlns="">
            <p:sp>
              <p:nvSpPr>
                <p:cNvPr id="4" name="Rechteck 3">
                  <a:extLst>
                    <a:ext uri="{FF2B5EF4-FFF2-40B4-BE49-F238E27FC236}">
                      <a16:creationId xmlns:a16="http://schemas.microsoft.com/office/drawing/2014/main" id="{38B79F7E-AE5B-B242-BB17-25BAEB974E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757" y="2783707"/>
                  <a:ext cx="61330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Geschweifte Klammer rechts 4">
              <a:extLst>
                <a:ext uri="{FF2B5EF4-FFF2-40B4-BE49-F238E27FC236}">
                  <a16:creationId xmlns:a16="http://schemas.microsoft.com/office/drawing/2014/main" id="{1C9CCE29-F771-204A-9424-FFC5E60A9C2E}"/>
                </a:ext>
              </a:extLst>
            </p:cNvPr>
            <p:cNvSpPr/>
            <p:nvPr/>
          </p:nvSpPr>
          <p:spPr>
            <a:xfrm rot="5400000">
              <a:off x="5382357" y="1958305"/>
              <a:ext cx="223387" cy="142741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900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CBD87-A231-5645-BFC8-2F2983EA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Coarse-graining with PCCA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insert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en-US" b="1" smtClean="0">
                        <a:latin typeface="Cambria Math" panose="02040503050406030204" pitchFamily="18" charset="0"/>
                      </a:rPr>
                      <m:t>𝐀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Are we done now?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replaces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 Same eigenvalue as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small matrix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(without proof)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can be interpreted as the transition matrix between the metastable states.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dirty="0" err="1">
                    <a:solidFill>
                      <a:schemeClr val="bg1"/>
                    </a:solidFill>
                  </a:rPr>
                  <a:t>Koopman</a:t>
                </a:r>
                <a:r>
                  <a:rPr lang="en-US" dirty="0">
                    <a:solidFill>
                      <a:schemeClr val="bg1"/>
                    </a:solidFill>
                  </a:rPr>
                  <a:t> matrix. (without proof)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≱</m:t>
                    </m:r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  <a:blipFill>
                <a:blip r:embed="rId2"/>
                <a:stretch>
                  <a:fillRect l="-1286" t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80E171D-072E-C84A-9668-2360082EF300}"/>
              </a:ext>
            </a:extLst>
          </p:cNvPr>
          <p:cNvGrpSpPr/>
          <p:nvPr/>
        </p:nvGrpSpPr>
        <p:grpSpPr>
          <a:xfrm>
            <a:off x="4780342" y="2560320"/>
            <a:ext cx="1427417" cy="715830"/>
            <a:chOff x="4780342" y="2560320"/>
            <a:chExt cx="1427417" cy="715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hteck 3">
                  <a:extLst>
                    <a:ext uri="{FF2B5EF4-FFF2-40B4-BE49-F238E27FC236}">
                      <a16:creationId xmlns:a16="http://schemas.microsoft.com/office/drawing/2014/main" id="{38B79F7E-AE5B-B242-BB17-25BAEB974EBB}"/>
                    </a:ext>
                  </a:extLst>
                </p:cNvPr>
                <p:cNvSpPr/>
                <p:nvPr/>
              </p:nvSpPr>
              <p:spPr>
                <a:xfrm>
                  <a:off x="5260757" y="2783707"/>
                  <a:ext cx="61330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1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6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de-DE" sz="2600" dirty="0"/>
                </a:p>
              </p:txBody>
            </p:sp>
          </mc:Choice>
          <mc:Fallback xmlns="">
            <p:sp>
              <p:nvSpPr>
                <p:cNvPr id="4" name="Rechteck 3">
                  <a:extLst>
                    <a:ext uri="{FF2B5EF4-FFF2-40B4-BE49-F238E27FC236}">
                      <a16:creationId xmlns:a16="http://schemas.microsoft.com/office/drawing/2014/main" id="{38B79F7E-AE5B-B242-BB17-25BAEB974E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757" y="2783707"/>
                  <a:ext cx="61330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Geschweifte Klammer rechts 4">
              <a:extLst>
                <a:ext uri="{FF2B5EF4-FFF2-40B4-BE49-F238E27FC236}">
                  <a16:creationId xmlns:a16="http://schemas.microsoft.com/office/drawing/2014/main" id="{1C9CCE29-F771-204A-9424-FFC5E60A9C2E}"/>
                </a:ext>
              </a:extLst>
            </p:cNvPr>
            <p:cNvSpPr/>
            <p:nvPr/>
          </p:nvSpPr>
          <p:spPr>
            <a:xfrm rot="5400000">
              <a:off x="5382357" y="1958305"/>
              <a:ext cx="223387" cy="142741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6547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CBD87-A231-5645-BFC8-2F2983EA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Coarse-graining with PCCA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insert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acc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en-US" b="1" smtClean="0">
                        <a:latin typeface="Cambria Math" panose="02040503050406030204" pitchFamily="18" charset="0"/>
                      </a:rPr>
                      <m:t>𝐀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Are we done now?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/>
                  <a:t> replaces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✓</a:t>
                </a:r>
                <a:r>
                  <a:rPr lang="en-US" dirty="0"/>
                  <a:t> Same eigenvalue 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/>
                  <a:t> is a small matrix </a:t>
                </a:r>
                <a:r>
                  <a:rPr lang="en-US" dirty="0">
                    <a:solidFill>
                      <a:srgbClr val="00B050"/>
                    </a:solidFill>
                  </a:rPr>
                  <a:t>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 (without proof) </a:t>
                </a:r>
                <a:r>
                  <a:rPr lang="en-US" dirty="0">
                    <a:solidFill>
                      <a:srgbClr val="00B050"/>
                    </a:solidFill>
                  </a:rPr>
                  <a:t>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/>
                  <a:t> can be interpreted as the transition matrix between the metastable states. </a:t>
                </a:r>
                <a:r>
                  <a:rPr lang="en-US" dirty="0">
                    <a:solidFill>
                      <a:srgbClr val="00B050"/>
                    </a:solidFill>
                  </a:rPr>
                  <a:t>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𝐂</m:t>
                    </m:r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err="1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(no proof) </a:t>
                </a:r>
                <a:r>
                  <a:rPr lang="en-US" dirty="0">
                    <a:solidFill>
                      <a:srgbClr val="00B050"/>
                    </a:solidFill>
                  </a:rPr>
                  <a:t>✓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≱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🙁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30F9CD-69AD-AB4B-AB7E-DCACE20F1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29818"/>
              </a:xfrm>
              <a:blipFill>
                <a:blip r:embed="rId2"/>
                <a:stretch>
                  <a:fillRect l="-1286" t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80E171D-072E-C84A-9668-2360082EF300}"/>
              </a:ext>
            </a:extLst>
          </p:cNvPr>
          <p:cNvGrpSpPr/>
          <p:nvPr/>
        </p:nvGrpSpPr>
        <p:grpSpPr>
          <a:xfrm>
            <a:off x="4780342" y="2560320"/>
            <a:ext cx="1427417" cy="715830"/>
            <a:chOff x="4780342" y="2560320"/>
            <a:chExt cx="1427417" cy="715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hteck 3">
                  <a:extLst>
                    <a:ext uri="{FF2B5EF4-FFF2-40B4-BE49-F238E27FC236}">
                      <a16:creationId xmlns:a16="http://schemas.microsoft.com/office/drawing/2014/main" id="{38B79F7E-AE5B-B242-BB17-25BAEB974EBB}"/>
                    </a:ext>
                  </a:extLst>
                </p:cNvPr>
                <p:cNvSpPr/>
                <p:nvPr/>
              </p:nvSpPr>
              <p:spPr>
                <a:xfrm>
                  <a:off x="5260757" y="2783707"/>
                  <a:ext cx="61330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1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6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de-DE" sz="2600" dirty="0"/>
                </a:p>
              </p:txBody>
            </p:sp>
          </mc:Choice>
          <mc:Fallback xmlns="">
            <p:sp>
              <p:nvSpPr>
                <p:cNvPr id="4" name="Rechteck 3">
                  <a:extLst>
                    <a:ext uri="{FF2B5EF4-FFF2-40B4-BE49-F238E27FC236}">
                      <a16:creationId xmlns:a16="http://schemas.microsoft.com/office/drawing/2014/main" id="{38B79F7E-AE5B-B242-BB17-25BAEB974E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757" y="2783707"/>
                  <a:ext cx="61330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Geschweifte Klammer rechts 4">
              <a:extLst>
                <a:ext uri="{FF2B5EF4-FFF2-40B4-BE49-F238E27FC236}">
                  <a16:creationId xmlns:a16="http://schemas.microsoft.com/office/drawing/2014/main" id="{1C9CCE29-F771-204A-9424-FFC5E60A9C2E}"/>
                </a:ext>
              </a:extLst>
            </p:cNvPr>
            <p:cNvSpPr/>
            <p:nvPr/>
          </p:nvSpPr>
          <p:spPr>
            <a:xfrm rot="5400000">
              <a:off x="5382357" y="1958305"/>
              <a:ext cx="223387" cy="142741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445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A4EB4-4361-B249-A64A-D1C0B8C2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Connection to HMMs (Simon‘s talk)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796B631-B2C3-EE4B-B016-C6BD9EF3F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605895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“Metastable memberships” are the degree of membership of microstate </a:t>
                </a:r>
                <a:r>
                  <a:rPr lang="en-US" i="1" dirty="0" err="1"/>
                  <a:t>i</a:t>
                </a:r>
                <a:r>
                  <a:rPr lang="en-US" dirty="0"/>
                  <a:t> in microstate </a:t>
                </a:r>
                <a:r>
                  <a:rPr lang="en-US" i="1" dirty="0"/>
                  <a:t>j</a:t>
                </a:r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macrostate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microstate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br>
                  <a:rPr lang="de-DE" dirty="0"/>
                </a:br>
                <a:br>
                  <a:rPr lang="en-US" dirty="0"/>
                </a:br>
                <a:r>
                  <a:rPr lang="en-US" dirty="0"/>
                  <a:t>Quantifies to which </a:t>
                </a:r>
                <a:r>
                  <a:rPr lang="en-US" dirty="0" err="1"/>
                  <a:t>macrostate</a:t>
                </a:r>
                <a:r>
                  <a:rPr lang="en-US" dirty="0"/>
                  <a:t> does a microstate “belong”.</a:t>
                </a:r>
                <a:br>
                  <a:rPr lang="de-DE" dirty="0"/>
                </a:br>
                <a:endParaRPr lang="en-US" dirty="0"/>
              </a:p>
              <a:p>
                <a:r>
                  <a:rPr lang="en-US" dirty="0"/>
                  <a:t>Can also consider the reverse relation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microstate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macrostate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br>
                  <a:rPr lang="de-DE" dirty="0"/>
                </a:br>
                <a:br>
                  <a:rPr lang="en-US" dirty="0"/>
                </a:br>
                <a:r>
                  <a:rPr lang="en-US" dirty="0"/>
                  <a:t>Probability to observe microstate </a:t>
                </a:r>
                <a:r>
                  <a:rPr lang="en-US" i="1" dirty="0"/>
                  <a:t>j</a:t>
                </a:r>
                <a:r>
                  <a:rPr lang="en-US" dirty="0"/>
                  <a:t> given that the system is in </a:t>
                </a:r>
                <a:r>
                  <a:rPr lang="en-US" dirty="0" err="1"/>
                  <a:t>macrostate</a:t>
                </a:r>
                <a:r>
                  <a:rPr lang="en-US" dirty="0"/>
                  <a:t> </a:t>
                </a:r>
                <a:r>
                  <a:rPr lang="en-US" i="1" dirty="0" err="1"/>
                  <a:t>i</a:t>
                </a:r>
                <a:r>
                  <a:rPr lang="en-US" i="1" dirty="0"/>
                  <a:t>.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the basis of a entirely different formulation of MSMs: hidden Markov models (HMMs).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796B631-B2C3-EE4B-B016-C6BD9EF3F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605895" cy="4351338"/>
              </a:xfrm>
              <a:blipFill>
                <a:blip r:embed="rId2"/>
                <a:stretch>
                  <a:fillRect l="-1131" t="-3216" r="-13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E900DCD3-5BBD-D64F-B017-3C63B330D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670481"/>
            <a:ext cx="3009592" cy="20063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B5EF234-F883-7148-93C0-FA87375EF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4001294"/>
            <a:ext cx="3009593" cy="200639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96E2822-028D-1746-9D79-B3864EF0F2DA}"/>
              </a:ext>
            </a:extLst>
          </p:cNvPr>
          <p:cNvSpPr/>
          <p:nvPr/>
        </p:nvSpPr>
        <p:spPr>
          <a:xfrm>
            <a:off x="6481842" y="1557103"/>
            <a:ext cx="2547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" pitchFamily="2" charset="0"/>
              </a:rPr>
              <a:t>metastable_memberships</a:t>
            </a:r>
            <a:endParaRPr lang="de-DE" sz="1400" dirty="0">
              <a:latin typeface="Courier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0AB0CC-A32D-DB4F-A82A-03E5287D7867}"/>
              </a:ext>
            </a:extLst>
          </p:cNvPr>
          <p:cNvSpPr/>
          <p:nvPr/>
        </p:nvSpPr>
        <p:spPr>
          <a:xfrm>
            <a:off x="6374440" y="3891847"/>
            <a:ext cx="2762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latin typeface="Courier" pitchFamily="2" charset="0"/>
              </a:rPr>
              <a:t>metastable_distributions</a:t>
            </a:r>
            <a:endParaRPr lang="de-DE" sz="1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6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584C9-C9DA-D144-B11F-5DE6810F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Coarse-graining Markov state models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09FAD8-EE0C-D04C-9A57-5CC54215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Coarse-graining Markov state models </a:t>
            </a:r>
            <a:r>
              <a:rPr lang="en-US" dirty="0"/>
              <a:t>here means</a:t>
            </a:r>
            <a:br>
              <a:rPr lang="en-US" dirty="0"/>
            </a:br>
            <a:r>
              <a:rPr lang="en-US" dirty="0"/>
              <a:t>finding a smaller transition matrix that does a similar job as the large original transition matrix.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36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amp" descr="vamp">
            <a:hlinkClick r:id="" action="ppaction://media"/>
            <a:extLst>
              <a:ext uri="{FF2B5EF4-FFF2-40B4-BE49-F238E27FC236}">
                <a16:creationId xmlns:a16="http://schemas.microsoft.com/office/drawing/2014/main" id="{30D443AB-7A36-4448-ACD6-95F6BE7A018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8100" y="2506662"/>
            <a:ext cx="6527800" cy="435133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4C5D0D-B335-BE43-BD46-F1C06332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Connection to </a:t>
            </a:r>
            <a:r>
              <a:rPr lang="en-US" dirty="0" err="1"/>
              <a:t>VAMPnets</a:t>
            </a: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622E2F1-2241-394A-BBB5-2E1D562A9BAB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Soft-max </a:t>
            </a:r>
            <a:r>
              <a:rPr lang="en-US" sz="2200" dirty="0" err="1"/>
              <a:t>VAMPnets</a:t>
            </a:r>
            <a:r>
              <a:rPr lang="en-US" sz="2200" dirty="0"/>
              <a:t> fit indicator functions directly to the transition pairs.</a:t>
            </a:r>
          </a:p>
          <a:p>
            <a:r>
              <a:rPr lang="en-US" sz="2200" dirty="0"/>
              <a:t>The indicator functions are modelled as </a:t>
            </a:r>
            <a:r>
              <a:rPr lang="en-US" sz="2200" dirty="0" err="1"/>
              <a:t>sigmoids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8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D80A5-7E94-7C4E-A999-5F6C61A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Finding the metastable memberships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E98C59-15EB-2C42-94C8-D4100632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11">
            <a:extLst>
              <a:ext uri="{FF2B5EF4-FFF2-40B4-BE49-F238E27FC236}">
                <a16:creationId xmlns:a16="http://schemas.microsoft.com/office/drawing/2014/main" id="{A2447365-EAD7-874A-A4BA-EE043937E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4" y="1589420"/>
            <a:ext cx="3784600" cy="25230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B154F8-972C-4C42-A885-2EDBC512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4" y="4011218"/>
            <a:ext cx="3754828" cy="25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3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D80A5-7E94-7C4E-A999-5F6C61A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Finding the metastable memberships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E98C59-15EB-2C42-94C8-D4100632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ut">
            <a:hlinkClick r:id="" action="ppaction://media"/>
            <a:extLst>
              <a:ext uri="{FF2B5EF4-FFF2-40B4-BE49-F238E27FC236}">
                <a16:creationId xmlns:a16="http://schemas.microsoft.com/office/drawing/2014/main" id="{F298547A-93BE-5543-A96A-C228F8E9B2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704320" y="1346049"/>
            <a:ext cx="5511950" cy="551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5">
            <a:extLst>
              <a:ext uri="{FF2B5EF4-FFF2-40B4-BE49-F238E27FC236}">
                <a16:creationId xmlns:a16="http://schemas.microsoft.com/office/drawing/2014/main" id="{A668271F-BE0A-BB48-9D55-2F349E7EC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70" y="3236925"/>
            <a:ext cx="2112907" cy="19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9F8A9-F49D-C946-90ED-51C6450B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PCCA in </a:t>
            </a:r>
            <a:r>
              <a:rPr lang="en-US" sz="3600" dirty="0" err="1"/>
              <a:t>PyEmma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D4E9315-F8FA-9642-AF60-C783317126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85457"/>
                <a:ext cx="7886700" cy="156258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𝛘</m:t>
                    </m:r>
                  </m:oMath>
                </a14:m>
                <a:r>
                  <a:rPr lang="en-US" dirty="0"/>
                  <a:t> ... metastable memberships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𝛘</m:t>
                    </m:r>
                  </m:oMath>
                </a14:m>
                <a:r>
                  <a:rPr lang="en-US" dirty="0"/>
                  <a:t> ... metastable distributions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… metastable assignments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… metastable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D4E9315-F8FA-9642-AF60-C783317126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85457"/>
                <a:ext cx="7886700" cy="1562583"/>
              </a:xfrm>
              <a:blipFill>
                <a:blip r:embed="rId2"/>
                <a:stretch>
                  <a:fillRect l="-965" t="-8943" b="-7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C84C335B-8A5E-8441-8AFB-4B0FBCB2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1517069"/>
            <a:ext cx="82042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5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0255C-B066-964D-8574-756395A2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Further reading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795717-7458-4D45-8D44-41000FDD2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Susanna </a:t>
            </a:r>
            <a:r>
              <a:rPr lang="en-US" dirty="0" err="1"/>
              <a:t>Röblitz</a:t>
            </a:r>
            <a:r>
              <a:rPr lang="en-US" dirty="0"/>
              <a:t>, Marcus Weber, “Fuzzy spectral clustering by PCCA+: application to Markov state models and data classification”, </a:t>
            </a:r>
            <a:r>
              <a:rPr lang="en-US" i="1" dirty="0"/>
              <a:t>Advances in Data Analysis and Classification</a:t>
            </a:r>
            <a:r>
              <a:rPr lang="en-US" dirty="0"/>
              <a:t>, </a:t>
            </a:r>
            <a:r>
              <a:rPr lang="en-US" b="1" dirty="0"/>
              <a:t>7</a:t>
            </a:r>
            <a:r>
              <a:rPr lang="en-US" dirty="0"/>
              <a:t>, 147 (2013)</a:t>
            </a:r>
          </a:p>
          <a:p>
            <a:r>
              <a:rPr lang="en-US" dirty="0"/>
              <a:t>Marcus Weber, Konstantin </a:t>
            </a:r>
            <a:r>
              <a:rPr lang="en-US" dirty="0" err="1"/>
              <a:t>Fackeldey</a:t>
            </a:r>
            <a:r>
              <a:rPr lang="en-US" dirty="0"/>
              <a:t>, "G-PCCA: Spectral Clustering for Non-reversible Markov Chains", </a:t>
            </a:r>
            <a:r>
              <a:rPr lang="en-US" i="1" dirty="0"/>
              <a:t>Konrad-</a:t>
            </a:r>
            <a:r>
              <a:rPr lang="en-US" i="1" dirty="0" err="1"/>
              <a:t>Zuse</a:t>
            </a:r>
            <a:r>
              <a:rPr lang="en-US" i="1" dirty="0"/>
              <a:t>-</a:t>
            </a:r>
            <a:r>
              <a:rPr lang="en-US" i="1" dirty="0" err="1"/>
              <a:t>Zentrum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Informationstechnik</a:t>
            </a:r>
            <a:r>
              <a:rPr lang="en-US" i="1" dirty="0"/>
              <a:t> Berlin, ZIB-Report </a:t>
            </a:r>
            <a:r>
              <a:rPr lang="en-US" dirty="0"/>
              <a:t>15-35 (2015)</a:t>
            </a:r>
          </a:p>
        </p:txBody>
      </p:sp>
    </p:spTree>
    <p:extLst>
      <p:ext uri="{BB962C8B-B14F-4D97-AF65-F5344CB8AC3E}">
        <p14:creationId xmlns:p14="http://schemas.microsoft.com/office/powerpoint/2010/main" val="269870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76EA4B0-DA5A-BF40-B7F3-F90BB51994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3600" dirty="0"/>
                  <a:t>Appendix: Proof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76EA4B0-DA5A-BF40-B7F3-F90BB5199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48CED9-DB86-C046-B87F-D7276D8CBC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Memberships must sum to one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first right eigenvector is constant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Use definition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𝛘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𝐑𝐀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US" dirty="0"/>
                  <a:t> which is satisfied by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48CED9-DB86-C046-B87F-D7276D8CBC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479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A8036-9DB5-0946-8A1F-C76DE1D5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Appendix: Computing A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2E90309-8F65-BB46-A96C-DA649ECDC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2" y="2307336"/>
            <a:ext cx="3657600" cy="36576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4E8E0E-DB49-1042-A271-1B80A4FA8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64" y="2307336"/>
            <a:ext cx="36576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81FF6CA-DE6C-3741-B513-32CCC8D4545F}"/>
                  </a:ext>
                </a:extLst>
              </p:cNvPr>
              <p:cNvSpPr txBox="1"/>
              <p:nvPr/>
            </p:nvSpPr>
            <p:spPr>
              <a:xfrm>
                <a:off x="4366579" y="3828359"/>
                <a:ext cx="492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de-DE" sz="40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81FF6CA-DE6C-3741-B513-32CCC8D45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79" y="3828359"/>
                <a:ext cx="492122" cy="615553"/>
              </a:xfrm>
              <a:prstGeom prst="rect">
                <a:avLst/>
              </a:prstGeom>
              <a:blipFill>
                <a:blip r:embed="rId4"/>
                <a:stretch>
                  <a:fillRect l="-12500"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B5D19A5-E107-B141-B83E-DDCD12C9A6AF}"/>
                  </a:ext>
                </a:extLst>
              </p:cNvPr>
              <p:cNvSpPr txBox="1"/>
              <p:nvPr/>
            </p:nvSpPr>
            <p:spPr>
              <a:xfrm>
                <a:off x="5088565" y="1441466"/>
                <a:ext cx="3546997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𝚷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𝐑𝐀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Overlap matrix of metastable states,</a:t>
                </a:r>
              </a:p>
              <a:p>
                <a:r>
                  <a:rPr lang="en-US" dirty="0"/>
                  <a:t>weighted by stationary distribution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B5D19A5-E107-B141-B83E-DDCD12C9A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65" y="1441466"/>
                <a:ext cx="3546997" cy="928267"/>
              </a:xfrm>
              <a:prstGeom prst="rect">
                <a:avLst/>
              </a:prstGeom>
              <a:blipFill>
                <a:blip r:embed="rId5"/>
                <a:stretch>
                  <a:fillRect l="-1429" r="-1071" b="-81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A59E7BC-FB7B-5F4D-BCCE-F9E45A38ED2B}"/>
                  </a:ext>
                </a:extLst>
              </p:cNvPr>
              <p:cNvSpPr txBox="1"/>
              <p:nvPr/>
            </p:nvSpPr>
            <p:spPr>
              <a:xfrm>
                <a:off x="360565" y="1419892"/>
                <a:ext cx="4145558" cy="1482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diag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Stationary weight of the metastable states</a:t>
                </a:r>
              </a:p>
              <a:p>
                <a:r>
                  <a:rPr lang="en-US" dirty="0"/>
                  <a:t>Inserted into the diagonal of a matrix.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A59E7BC-FB7B-5F4D-BCCE-F9E45A38E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65" y="1419892"/>
                <a:ext cx="4145558" cy="1482265"/>
              </a:xfrm>
              <a:prstGeom prst="rect">
                <a:avLst/>
              </a:prstGeom>
              <a:blipFill>
                <a:blip r:embed="rId6"/>
                <a:stretch>
                  <a:fillRect l="-9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733A7814-AAE0-1048-9FCA-49DF7EA74EAB}"/>
                  </a:ext>
                </a:extLst>
              </p:cNvPr>
              <p:cNvSpPr txBox="1"/>
              <p:nvPr/>
            </p:nvSpPr>
            <p:spPr>
              <a:xfrm>
                <a:off x="3484880" y="6096000"/>
                <a:ext cx="2682657" cy="38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de-DE" b="1" dirty="0">
                        <a:latin typeface="Cambria Math" panose="02040503050406030204" pitchFamily="18" charset="0"/>
                      </a:rPr>
                      <m:t>𝚷</m:t>
                    </m:r>
                    <m:r>
                      <a:rPr lang="de-DE" b="1" dirty="0">
                        <a:latin typeface="Cambria Math" panose="02040503050406030204" pitchFamily="18" charset="0"/>
                      </a:rPr>
                      <m:t>𝐑𝐀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min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733A7814-AAE0-1048-9FCA-49DF7EA74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880" y="6096000"/>
                <a:ext cx="2682657" cy="381771"/>
              </a:xfrm>
              <a:prstGeom prst="rect">
                <a:avLst/>
              </a:prstGeom>
              <a:blipFill>
                <a:blip r:embed="rId7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529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57FF2-DFE3-774B-BD3A-55AF3C73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970263-2A9D-B640-8D94-A26ED073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FAC78C-CF04-2E4A-8E4A-28448A7D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92"/>
            <a:ext cx="9144000" cy="66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57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86AAA-322F-4847-92FF-572E2754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20CAB8-32AA-D94A-8D7D-03CD4D5C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BB9112-4D76-6749-B26B-31209F70F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63"/>
            <a:ext cx="9144000" cy="678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42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8E0C4-73C1-5943-8814-7BBD2F3C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BB9E70-8B5A-D043-BED3-0AAD708FC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F91C00-3C0D-1144-A234-9172A10C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01"/>
            <a:ext cx="9144000" cy="66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3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584C9-C9DA-D144-B11F-5DE6810F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Coarse-graining Markov state models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09FAD8-EE0C-D04C-9A57-5CC54215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Coarse-graining Markov state models </a:t>
            </a:r>
            <a:r>
              <a:rPr lang="en-US" dirty="0"/>
              <a:t>here means</a:t>
            </a:r>
            <a:br>
              <a:rPr lang="en-US" dirty="0"/>
            </a:br>
            <a:r>
              <a:rPr lang="en-US" dirty="0"/>
              <a:t>finding a smaller transition matrix that does a similar job as the large original transition matrix.</a:t>
            </a:r>
          </a:p>
          <a:p>
            <a:endParaRPr lang="en-US" dirty="0"/>
          </a:p>
          <a:p>
            <a:r>
              <a:rPr lang="en-US" dirty="0"/>
              <a:t>We have already seen </a:t>
            </a:r>
            <a:r>
              <a:rPr lang="en-US" dirty="0" err="1"/>
              <a:t>eigendecomposition</a:t>
            </a:r>
            <a:r>
              <a:rPr lang="en-US" dirty="0"/>
              <a:t> as a way of reducing the dimension of a transition matrix. Let’s take this as our starting point…</a:t>
            </a:r>
          </a:p>
        </p:txBody>
      </p:sp>
    </p:spTree>
    <p:extLst>
      <p:ext uri="{BB962C8B-B14F-4D97-AF65-F5344CB8AC3E}">
        <p14:creationId xmlns:p14="http://schemas.microsoft.com/office/powerpoint/2010/main" val="2303938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77C3C-7B83-CC44-8AAE-01261FFA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02C61-79CC-9546-B105-61582ACB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80CDFE-E5C2-A147-8998-CE5F294E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1" y="1825625"/>
            <a:ext cx="7672039" cy="40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9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28980-FF98-C441-AC99-9DADC077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C4080AE-8F10-2243-B52E-0F5BCFF5C0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		matrix of dominant eigenvectors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		matrix of memberships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𝛘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non-negativity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	partition of 1</a:t>
                </a:r>
              </a:p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b="1" dirty="0"/>
                  <a:t>	</a:t>
                </a:r>
                <a:r>
                  <a:rPr lang="en-US" dirty="0"/>
                  <a:t>	spectral clustering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C4080AE-8F10-2243-B52E-0F5BCFF5C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19" t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1633F-7915-434D-8A8E-EF447D31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truncated </a:t>
            </a:r>
            <a:r>
              <a:rPr lang="en-US" sz="3600" dirty="0" err="1"/>
              <a:t>eigendecomposition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0101BE9-BE2B-8B4A-9C1F-041BFF171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024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22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b="1" i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reads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de-DE" sz="22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sz="2200" b="1" i="0" smtClean="0"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US" sz="2200" b="1" dirty="0"/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We have seen that for sufficiently large lag times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the majority of eigenvalues become almost zero.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We can therefore truncate the matrix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  <a:br>
                  <a:rPr lang="en-US" sz="2200" dirty="0">
                    <a:solidFill>
                      <a:schemeClr val="bg1"/>
                    </a:solidFill>
                  </a:rPr>
                </a:br>
                <a:endParaRPr lang="en-US" sz="2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0.99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bg1"/>
                    </a:solidFill>
                  </a:rPr>
                  <a:t>Delete this and call the reduced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 We can also ignore the corresponding eigenvectors in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and call the reduced matrix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0101BE9-BE2B-8B4A-9C1F-041BFF171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02497"/>
              </a:xfrm>
              <a:blipFill>
                <a:blip r:embed="rId2"/>
                <a:stretch>
                  <a:fillRect l="-965" t="-2432" b="-8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77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1633F-7915-434D-8A8E-EF447D31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truncated </a:t>
            </a:r>
            <a:r>
              <a:rPr lang="en-US" sz="3600" dirty="0" err="1"/>
              <a:t>eigendecomposition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0101BE9-BE2B-8B4A-9C1F-041BFF171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024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22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b="1" i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reads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de-DE" sz="22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sz="2200" b="1" i="0" smtClean="0"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US" sz="2200" b="1" dirty="0"/>
              </a:p>
              <a:p>
                <a:r>
                  <a:rPr lang="en-US" sz="2200" dirty="0"/>
                  <a:t>We have seen that for sufficiently large lag times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, the majority of eigenvalues become almost zero.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We can therefore truncate the matrix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  <a:br>
                  <a:rPr lang="en-US" sz="2200" dirty="0">
                    <a:solidFill>
                      <a:schemeClr val="bg1"/>
                    </a:solidFill>
                  </a:rPr>
                </a:br>
                <a:endParaRPr lang="en-US" sz="2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0.99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bg1"/>
                    </a:solidFill>
                  </a:rPr>
                  <a:t>Delete this and call the reduced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 We can also ignore the corresponding eigenvectors in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and call the reduced matrix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0101BE9-BE2B-8B4A-9C1F-041BFF171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02497"/>
              </a:xfrm>
              <a:blipFill>
                <a:blip r:embed="rId2"/>
                <a:stretch>
                  <a:fillRect l="-965" t="-2432" b="-8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4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1633F-7915-434D-8A8E-EF447D31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truncated </a:t>
            </a:r>
            <a:r>
              <a:rPr lang="en-US" sz="3600" dirty="0" err="1"/>
              <a:t>eigendecomposition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0101BE9-BE2B-8B4A-9C1F-041BFF171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024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22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b="1" i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reads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de-DE" sz="22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sz="2200" b="1" i="0" smtClean="0"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US" sz="2200" b="1" dirty="0"/>
              </a:p>
              <a:p>
                <a:r>
                  <a:rPr lang="en-US" sz="2200" dirty="0"/>
                  <a:t>We have seen that for sufficiently large lag times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, the majority of eigenvalues become almost zero.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We can therefore truncate the matrix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  <a:br>
                  <a:rPr lang="en-US" sz="2200" dirty="0">
                    <a:solidFill>
                      <a:schemeClr val="bg1"/>
                    </a:solidFill>
                  </a:rPr>
                </a:br>
                <a:endParaRPr lang="en-US" sz="2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0.99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bg1"/>
                    </a:solidFill>
                  </a:rPr>
                  <a:t>Delete this and call the reduced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 We can also ignore the corresponding eigenvectors in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and call the reduced matrix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0101BE9-BE2B-8B4A-9C1F-041BFF171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02497"/>
              </a:xfrm>
              <a:blipFill>
                <a:blip r:embed="rId2"/>
                <a:stretch>
                  <a:fillRect l="-965" t="-2432" b="-8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6DD30EF-5252-DA41-846E-84225AD66DA7}"/>
              </a:ext>
            </a:extLst>
          </p:cNvPr>
          <p:cNvGrpSpPr/>
          <p:nvPr/>
        </p:nvGrpSpPr>
        <p:grpSpPr>
          <a:xfrm>
            <a:off x="1326995" y="3195868"/>
            <a:ext cx="6924907" cy="3332253"/>
            <a:chOff x="0" y="2096429"/>
            <a:chExt cx="9144000" cy="440007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3897BB1-B6E7-9D41-9425-F6D96262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34898"/>
              <a:ext cx="9144000" cy="4261607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9A2689A-81D1-684E-A078-A58F2DC2847E}"/>
                </a:ext>
              </a:extLst>
            </p:cNvPr>
            <p:cNvSpPr/>
            <p:nvPr/>
          </p:nvSpPr>
          <p:spPr>
            <a:xfrm>
              <a:off x="7571678" y="2096429"/>
              <a:ext cx="1349298" cy="301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4680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1633F-7915-434D-8A8E-EF447D31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truncated </a:t>
            </a:r>
            <a:r>
              <a:rPr lang="en-US" sz="3600" dirty="0" err="1"/>
              <a:t>eigendecomposition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0101BE9-BE2B-8B4A-9C1F-041BFF171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024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22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eigendecomposition</a:t>
                </a:r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b="1" i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reads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de-DE" sz="22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𝚲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sz="2200" b="1" i="0" smtClean="0"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US" sz="2200" b="1" dirty="0"/>
              </a:p>
              <a:p>
                <a:r>
                  <a:rPr lang="en-US" sz="2200" dirty="0"/>
                  <a:t>We have seen that for sufficiently large lag times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/>
                  <a:t>, the majority of eigenvalues become almost zero.</a:t>
                </a:r>
              </a:p>
              <a:p>
                <a:r>
                  <a:rPr lang="en-US" sz="2200" dirty="0"/>
                  <a:t>We can therefore truncate the matrix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  <a:br>
                  <a:rPr lang="en-US" sz="2200" dirty="0"/>
                </a:b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0.99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Delete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this</a:t>
                </a:r>
                <a:r>
                  <a:rPr lang="en-US" sz="2200" dirty="0"/>
                  <a:t> and call the reduced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2200" dirty="0"/>
                  <a:t>. We can also ignore the corresponding eigenvectors in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sz="2200" dirty="0"/>
                  <a:t> and call the reduced matrices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0101BE9-BE2B-8B4A-9C1F-041BFF171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02497"/>
              </a:xfrm>
              <a:blipFill>
                <a:blip r:embed="rId2"/>
                <a:stretch>
                  <a:fillRect l="-965" t="-2432" r="-1125" b="-8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89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E4CE2-CA40-BD46-A3E7-014E9222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truncated </a:t>
            </a:r>
            <a:r>
              <a:rPr lang="en-US" sz="3600" dirty="0" err="1"/>
              <a:t>eigendecomposition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4FFA3-CA1A-6D44-A213-6F36D1101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086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now have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And also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sSup>
                      <m:sSupPr>
                        <m:ctrlPr>
                          <a:rPr lang="de-D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since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Id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So did we find what we wanted?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replaces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large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small matrix ✓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But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a transition matrix.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endParaRPr lang="en-US" sz="2800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Can we correct the last point?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4FFA3-CA1A-6D44-A213-6F36D1101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08629"/>
              </a:xfrm>
              <a:blipFill>
                <a:blip r:embed="rId2"/>
                <a:stretch>
                  <a:fillRect l="-1447" t="-2204" b="-1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78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E4CE2-CA40-BD46-A3E7-014E9222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truncated </a:t>
            </a:r>
            <a:r>
              <a:rPr lang="en-US" sz="3600" dirty="0" err="1"/>
              <a:t>eigendecomposition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4FFA3-CA1A-6D44-A213-6F36D1101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086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now have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also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</m:oMath>
                </a14:m>
                <a:r>
                  <a:rPr lang="en-US" dirty="0"/>
                  <a:t>   since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Id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So did we find what we wanted?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replaces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large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✓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small matrix ✓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But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a transition matrix.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acc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endParaRPr lang="en-US" sz="2800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Can we correct the last point?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4FFA3-CA1A-6D44-A213-6F36D1101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08629"/>
              </a:xfrm>
              <a:blipFill>
                <a:blip r:embed="rId2"/>
                <a:stretch>
                  <a:fillRect l="-1447" t="-2204" b="-1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01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1672</Words>
  <Application>Microsoft Macintosh PowerPoint</Application>
  <PresentationFormat>Bildschirmpräsentation (4:3)</PresentationFormat>
  <Paragraphs>206</Paragraphs>
  <Slides>31</Slides>
  <Notes>0</Notes>
  <HiddenSlides>1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</vt:lpstr>
      <vt:lpstr>Office</vt:lpstr>
      <vt:lpstr>Coarse-graining Markov state models with PCCA</vt:lpstr>
      <vt:lpstr>Coarse-graining Markov state models</vt:lpstr>
      <vt:lpstr>Coarse-graining Markov state models</vt:lpstr>
      <vt:lpstr>The truncated eigendecomposition</vt:lpstr>
      <vt:lpstr>The truncated eigendecomposition</vt:lpstr>
      <vt:lpstr>The truncated eigendecomposition</vt:lpstr>
      <vt:lpstr>The truncated eigendecomposition</vt:lpstr>
      <vt:lpstr>The truncated eigendecomposition</vt:lpstr>
      <vt:lpstr>The truncated eigendecomposition</vt:lpstr>
      <vt:lpstr>The truncated eigendecomposition</vt:lpstr>
      <vt:lpstr>The truncated eigendecomposition</vt:lpstr>
      <vt:lpstr>A closer look at the eigenvectors R ̃</vt:lpstr>
      <vt:lpstr>A closer look at the eigenvectors R ̃</vt:lpstr>
      <vt:lpstr>Coarse-graining with PCCA</vt:lpstr>
      <vt:lpstr>Coarse-graining with PCCA</vt:lpstr>
      <vt:lpstr>Coarse-graining with PCCA</vt:lpstr>
      <vt:lpstr>Coarse-graining with PCCA</vt:lpstr>
      <vt:lpstr>Coarse-graining with PCCA</vt:lpstr>
      <vt:lpstr>Connection to HMMs (Simon‘s talk)</vt:lpstr>
      <vt:lpstr>Connection to VAMPnets</vt:lpstr>
      <vt:lpstr>Finding the metastable memberships</vt:lpstr>
      <vt:lpstr>Finding the metastable memberships</vt:lpstr>
      <vt:lpstr>PCCA in PyEmma</vt:lpstr>
      <vt:lpstr>Further reading</vt:lpstr>
      <vt:lpstr>Appendix: Proof that P_C 1=1</vt:lpstr>
      <vt:lpstr>Appendix: Computing 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D84pYYYfBoOnII5P</dc:creator>
  <cp:lastModifiedBy>D84pYYYfBoOnII5P</cp:lastModifiedBy>
  <cp:revision>49</cp:revision>
  <dcterms:created xsi:type="dcterms:W3CDTF">2018-02-13T16:14:41Z</dcterms:created>
  <dcterms:modified xsi:type="dcterms:W3CDTF">2020-01-23T04:02:04Z</dcterms:modified>
</cp:coreProperties>
</file>