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60" r:id="rId2"/>
    <p:sldId id="324" r:id="rId3"/>
    <p:sldId id="271" r:id="rId4"/>
    <p:sldId id="270" r:id="rId5"/>
    <p:sldId id="312" r:id="rId6"/>
    <p:sldId id="261" r:id="rId7"/>
    <p:sldId id="294" r:id="rId8"/>
    <p:sldId id="311" r:id="rId9"/>
    <p:sldId id="282" r:id="rId10"/>
    <p:sldId id="286" r:id="rId11"/>
    <p:sldId id="302" r:id="rId12"/>
    <p:sldId id="316" r:id="rId13"/>
    <p:sldId id="285" r:id="rId14"/>
    <p:sldId id="303" r:id="rId15"/>
    <p:sldId id="304" r:id="rId16"/>
    <p:sldId id="305" r:id="rId17"/>
    <p:sldId id="306" r:id="rId18"/>
    <p:sldId id="307" r:id="rId19"/>
    <p:sldId id="308" r:id="rId20"/>
    <p:sldId id="265" r:id="rId21"/>
    <p:sldId id="323" r:id="rId22"/>
    <p:sldId id="319" r:id="rId23"/>
    <p:sldId id="314" r:id="rId24"/>
    <p:sldId id="315" r:id="rId25"/>
    <p:sldId id="317" r:id="rId26"/>
    <p:sldId id="320" r:id="rId27"/>
    <p:sldId id="318" r:id="rId28"/>
    <p:sldId id="321" r:id="rId29"/>
    <p:sldId id="313" r:id="rId30"/>
    <p:sldId id="322" r:id="rId31"/>
    <p:sldId id="281" r:id="rId32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17" autoAdjust="0"/>
    <p:restoredTop sz="90028" autoAdjust="0"/>
  </p:normalViewPr>
  <p:slideViewPr>
    <p:cSldViewPr>
      <p:cViewPr varScale="1">
        <p:scale>
          <a:sx n="111" d="100"/>
          <a:sy n="111" d="100"/>
        </p:scale>
        <p:origin x="1512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405"/>
    </p:cViewPr>
  </p:outlineViewPr>
  <p:notesTextViewPr>
    <p:cViewPr>
      <p:scale>
        <a:sx n="85" d="100"/>
        <a:sy n="8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43940A-DCB8-4648-A093-B38918A87058}" type="datetimeFigureOut">
              <a:rPr lang="de-DE" smtClean="0"/>
              <a:t>22.01.20</a:t>
            </a:fld>
            <a:endParaRPr lang="de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603386-DA3A-40E6-ADA5-36F77799156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209556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Ganz </a:t>
            </a:r>
            <a:r>
              <a:rPr lang="de-DE" dirty="0" err="1"/>
              <a:t>witchtig</a:t>
            </a:r>
            <a:r>
              <a:rPr lang="de-DE" dirty="0"/>
              <a:t>:</a:t>
            </a:r>
            <a:r>
              <a:rPr lang="de-DE" baseline="0" dirty="0"/>
              <a:t> </a:t>
            </a:r>
            <a:r>
              <a:rPr lang="de-DE" baseline="0" dirty="0" err="1"/>
              <a:t>ensemble</a:t>
            </a:r>
            <a:r>
              <a:rPr lang="de-DE" baseline="0" dirty="0"/>
              <a:t> von Reaktiven Pfaden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603386-DA3A-40E6-ADA5-36F777991561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039471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603386-DA3A-40E6-ADA5-36F777991561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319460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Net </a:t>
            </a:r>
            <a:r>
              <a:rPr lang="de-DE" dirty="0" err="1"/>
              <a:t>flux</a:t>
            </a:r>
            <a:r>
              <a:rPr lang="de-DE" dirty="0"/>
              <a:t> </a:t>
            </a:r>
            <a:r>
              <a:rPr lang="de-DE" dirty="0" err="1"/>
              <a:t>corresponds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baseline="0" dirty="0"/>
              <a:t> </a:t>
            </a:r>
            <a:r>
              <a:rPr lang="de-DE" baseline="0" dirty="0" err="1"/>
              <a:t>electrical</a:t>
            </a:r>
            <a:r>
              <a:rPr lang="de-DE" baseline="0" dirty="0"/>
              <a:t> </a:t>
            </a:r>
            <a:r>
              <a:rPr lang="de-DE" baseline="0" dirty="0" err="1"/>
              <a:t>current</a:t>
            </a:r>
            <a:r>
              <a:rPr lang="de-DE" baseline="0" dirty="0"/>
              <a:t>. </a:t>
            </a:r>
            <a:r>
              <a:rPr lang="de-DE" baseline="0" dirty="0" err="1"/>
              <a:t>Ohm‘s</a:t>
            </a:r>
            <a:r>
              <a:rPr lang="de-DE" baseline="0" dirty="0"/>
              <a:t> </a:t>
            </a:r>
            <a:r>
              <a:rPr lang="de-DE" baseline="0" dirty="0" err="1"/>
              <a:t>law</a:t>
            </a:r>
            <a:r>
              <a:rPr lang="de-DE" baseline="0" dirty="0"/>
              <a:t> </a:t>
            </a:r>
            <a:r>
              <a:rPr lang="de-DE" baseline="0" dirty="0" err="1"/>
              <a:t>applies</a:t>
            </a:r>
            <a:r>
              <a:rPr lang="de-DE" baseline="0" dirty="0"/>
              <a:t> </a:t>
            </a:r>
            <a:r>
              <a:rPr lang="de-DE" baseline="0" dirty="0" err="1"/>
              <a:t>to</a:t>
            </a:r>
            <a:r>
              <a:rPr lang="de-DE" baseline="0" dirty="0"/>
              <a:t> </a:t>
            </a:r>
            <a:r>
              <a:rPr lang="de-DE" baseline="0" dirty="0" err="1"/>
              <a:t>the</a:t>
            </a:r>
            <a:r>
              <a:rPr lang="de-DE" baseline="0" dirty="0"/>
              <a:t> </a:t>
            </a:r>
            <a:r>
              <a:rPr lang="de-DE" baseline="0" dirty="0" err="1"/>
              <a:t>net</a:t>
            </a:r>
            <a:r>
              <a:rPr lang="de-DE" baseline="0" dirty="0"/>
              <a:t> </a:t>
            </a:r>
            <a:r>
              <a:rPr lang="de-DE" baseline="0" dirty="0" err="1"/>
              <a:t>flux</a:t>
            </a:r>
            <a:endParaRPr lang="de-DE" baseline="0" dirty="0"/>
          </a:p>
          <a:p>
            <a:r>
              <a:rPr lang="de-DE" baseline="0" dirty="0" err="1"/>
              <a:t>only</a:t>
            </a:r>
            <a:r>
              <a:rPr lang="de-DE" baseline="0" dirty="0"/>
              <a:t> \</a:t>
            </a:r>
            <a:r>
              <a:rPr lang="de-DE" baseline="0" dirty="0" err="1"/>
              <a:t>neq</a:t>
            </a:r>
            <a:r>
              <a:rPr lang="de-DE" baseline="0" dirty="0"/>
              <a:t> 0, </a:t>
            </a:r>
            <a:r>
              <a:rPr lang="de-DE" baseline="0" dirty="0" err="1"/>
              <a:t>if</a:t>
            </a:r>
            <a:r>
              <a:rPr lang="de-DE" baseline="0" dirty="0"/>
              <a:t> </a:t>
            </a:r>
            <a:r>
              <a:rPr lang="de-DE" baseline="0" dirty="0" err="1"/>
              <a:t>target</a:t>
            </a:r>
            <a:r>
              <a:rPr lang="de-DE" baseline="0" dirty="0"/>
              <a:t> </a:t>
            </a:r>
            <a:r>
              <a:rPr lang="de-DE" baseline="0" dirty="0" err="1"/>
              <a:t>state</a:t>
            </a:r>
            <a:r>
              <a:rPr lang="de-DE" baseline="0" dirty="0"/>
              <a:t> i </a:t>
            </a:r>
            <a:r>
              <a:rPr lang="de-DE" baseline="0" dirty="0" err="1"/>
              <a:t>has</a:t>
            </a:r>
            <a:r>
              <a:rPr lang="de-DE" baseline="0" dirty="0"/>
              <a:t> a </a:t>
            </a:r>
            <a:r>
              <a:rPr lang="de-DE" baseline="0" dirty="0" err="1"/>
              <a:t>higher</a:t>
            </a:r>
            <a:r>
              <a:rPr lang="de-DE" baseline="0" dirty="0"/>
              <a:t> </a:t>
            </a:r>
            <a:r>
              <a:rPr lang="de-DE" baseline="0" dirty="0" err="1"/>
              <a:t>probability</a:t>
            </a:r>
            <a:r>
              <a:rPr lang="de-DE" baseline="0" dirty="0"/>
              <a:t> </a:t>
            </a:r>
            <a:r>
              <a:rPr lang="de-DE" baseline="0" dirty="0" err="1"/>
              <a:t>to</a:t>
            </a:r>
            <a:r>
              <a:rPr lang="de-DE" baseline="0" dirty="0"/>
              <a:t> </a:t>
            </a:r>
            <a:r>
              <a:rPr lang="de-DE" baseline="0" dirty="0" err="1"/>
              <a:t>commit</a:t>
            </a:r>
            <a:r>
              <a:rPr lang="de-DE" baseline="0" dirty="0"/>
              <a:t> </a:t>
            </a:r>
            <a:r>
              <a:rPr lang="de-DE" baseline="0" dirty="0" err="1"/>
              <a:t>than</a:t>
            </a:r>
            <a:r>
              <a:rPr lang="de-DE" baseline="0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603386-DA3A-40E6-ADA5-36F777991561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08322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Flux</a:t>
            </a:r>
            <a:r>
              <a:rPr lang="de-DE" baseline="0" dirty="0"/>
              <a:t> </a:t>
            </a:r>
            <a:r>
              <a:rPr lang="de-DE" baseline="0" dirty="0" err="1"/>
              <a:t>of</a:t>
            </a:r>
            <a:r>
              <a:rPr lang="de-DE" baseline="0" dirty="0"/>
              <a:t> </a:t>
            </a:r>
            <a:r>
              <a:rPr lang="de-DE" baseline="0" dirty="0" err="1"/>
              <a:t>red</a:t>
            </a:r>
            <a:r>
              <a:rPr lang="de-DE" baseline="0" dirty="0"/>
              <a:t> </a:t>
            </a:r>
            <a:r>
              <a:rPr lang="de-DE" baseline="0" dirty="0" err="1"/>
              <a:t>arrows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603386-DA3A-40E6-ADA5-36F777991561}" type="slidenum">
              <a:rPr lang="de-DE" smtClean="0"/>
              <a:t>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137620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Net </a:t>
            </a:r>
            <a:r>
              <a:rPr lang="de-DE" dirty="0" err="1"/>
              <a:t>flux</a:t>
            </a:r>
            <a:r>
              <a:rPr lang="de-DE" dirty="0"/>
              <a:t> </a:t>
            </a:r>
            <a:r>
              <a:rPr lang="de-DE" dirty="0" err="1"/>
              <a:t>corresponds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baseline="0" dirty="0"/>
              <a:t> </a:t>
            </a:r>
            <a:r>
              <a:rPr lang="de-DE" baseline="0" dirty="0" err="1"/>
              <a:t>electrical</a:t>
            </a:r>
            <a:r>
              <a:rPr lang="de-DE" baseline="0" dirty="0"/>
              <a:t> </a:t>
            </a:r>
            <a:r>
              <a:rPr lang="de-DE" baseline="0" dirty="0" err="1"/>
              <a:t>current</a:t>
            </a:r>
            <a:r>
              <a:rPr lang="de-DE" baseline="0" dirty="0"/>
              <a:t>. </a:t>
            </a:r>
            <a:r>
              <a:rPr lang="de-DE" baseline="0" dirty="0" err="1"/>
              <a:t>Ohm‘s</a:t>
            </a:r>
            <a:r>
              <a:rPr lang="de-DE" baseline="0" dirty="0"/>
              <a:t> </a:t>
            </a:r>
            <a:r>
              <a:rPr lang="de-DE" baseline="0" dirty="0" err="1"/>
              <a:t>law</a:t>
            </a:r>
            <a:r>
              <a:rPr lang="de-DE" baseline="0" dirty="0"/>
              <a:t> </a:t>
            </a:r>
            <a:r>
              <a:rPr lang="de-DE" baseline="0" dirty="0" err="1"/>
              <a:t>applies</a:t>
            </a:r>
            <a:r>
              <a:rPr lang="de-DE" baseline="0" dirty="0"/>
              <a:t> </a:t>
            </a:r>
            <a:r>
              <a:rPr lang="de-DE" baseline="0" dirty="0" err="1"/>
              <a:t>to</a:t>
            </a:r>
            <a:r>
              <a:rPr lang="de-DE" baseline="0" dirty="0"/>
              <a:t> </a:t>
            </a:r>
            <a:r>
              <a:rPr lang="de-DE" baseline="0" dirty="0" err="1"/>
              <a:t>the</a:t>
            </a:r>
            <a:r>
              <a:rPr lang="de-DE" baseline="0" dirty="0"/>
              <a:t> </a:t>
            </a:r>
            <a:r>
              <a:rPr lang="de-DE" baseline="0" dirty="0" err="1"/>
              <a:t>net</a:t>
            </a:r>
            <a:r>
              <a:rPr lang="de-DE" baseline="0" dirty="0"/>
              <a:t> </a:t>
            </a:r>
            <a:r>
              <a:rPr lang="de-DE" baseline="0" dirty="0" err="1"/>
              <a:t>flux</a:t>
            </a:r>
            <a:r>
              <a:rPr lang="de-DE" baseline="0" dirty="0"/>
              <a:t>.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603386-DA3A-40E6-ADA5-36F777991561}" type="slidenum">
              <a:rPr lang="de-DE" smtClean="0"/>
              <a:t>27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289213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  <a:p>
            <a:r>
              <a:rPr lang="de-DE" dirty="0"/>
              <a:t>250ns</a:t>
            </a:r>
          </a:p>
          <a:p>
            <a:endParaRPr lang="de-DE" dirty="0"/>
          </a:p>
          <a:p>
            <a:r>
              <a:rPr lang="de-DE" dirty="0"/>
              <a:t>time </a:t>
            </a:r>
            <a:r>
              <a:rPr lang="de-DE" dirty="0" err="1"/>
              <a:t>step</a:t>
            </a:r>
            <a:r>
              <a:rPr lang="de-DE" dirty="0"/>
              <a:t> </a:t>
            </a:r>
            <a:r>
              <a:rPr lang="de-DE" dirty="0" err="1"/>
              <a:t>orig</a:t>
            </a:r>
            <a:r>
              <a:rPr lang="de-DE" dirty="0"/>
              <a:t> 250 </a:t>
            </a:r>
            <a:r>
              <a:rPr lang="de-DE" dirty="0" err="1"/>
              <a:t>ps</a:t>
            </a:r>
            <a:endParaRPr lang="de-DE" dirty="0"/>
          </a:p>
          <a:p>
            <a:r>
              <a:rPr lang="de-DE" dirty="0" err="1"/>
              <a:t>subs</a:t>
            </a:r>
            <a:r>
              <a:rPr lang="de-DE" dirty="0"/>
              <a:t> 2.5 </a:t>
            </a:r>
            <a:r>
              <a:rPr lang="de-DE" dirty="0" err="1"/>
              <a:t>ns</a:t>
            </a:r>
            <a:endParaRPr lang="de-DE" dirty="0"/>
          </a:p>
          <a:p>
            <a:r>
              <a:rPr lang="de-DE" dirty="0" err="1"/>
              <a:t>length</a:t>
            </a:r>
            <a:r>
              <a:rPr lang="de-DE" dirty="0"/>
              <a:t> 100k </a:t>
            </a:r>
            <a:r>
              <a:rPr lang="de-DE" dirty="0" err="1"/>
              <a:t>frames</a:t>
            </a:r>
            <a:endParaRPr lang="de-DE" dirty="0"/>
          </a:p>
          <a:p>
            <a:endParaRPr lang="de-DE" dirty="0"/>
          </a:p>
          <a:p>
            <a:r>
              <a:rPr lang="de-DE" dirty="0"/>
              <a:t>400k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F6A86-F549-4F81-891B-8CD8A4D4F3F9}" type="slidenum">
              <a:rPr lang="de-DE" smtClean="0"/>
              <a:t>28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785064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603386-DA3A-40E6-ADA5-36F777991561}" type="slidenum">
              <a:rPr lang="de-DE" smtClean="0"/>
              <a:t>29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246531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60163-4B61-4B01-BB46-61EC98DABC7F}" type="datetimeFigureOut">
              <a:rPr lang="de-DE" smtClean="0"/>
              <a:t>22.01.20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3B83E-9D81-4011-934E-BFA693EFDE0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592245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60163-4B61-4B01-BB46-61EC98DABC7F}" type="datetimeFigureOut">
              <a:rPr lang="de-DE" smtClean="0"/>
              <a:t>22.01.20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3B83E-9D81-4011-934E-BFA693EFDE0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288424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60163-4B61-4B01-BB46-61EC98DABC7F}" type="datetimeFigureOut">
              <a:rPr lang="de-DE" smtClean="0"/>
              <a:t>22.01.20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3B83E-9D81-4011-934E-BFA693EFDE0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92114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60163-4B61-4B01-BB46-61EC98DABC7F}" type="datetimeFigureOut">
              <a:rPr lang="de-DE" smtClean="0"/>
              <a:t>22.01.20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3B83E-9D81-4011-934E-BFA693EFDE0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32032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60163-4B61-4B01-BB46-61EC98DABC7F}" type="datetimeFigureOut">
              <a:rPr lang="de-DE" smtClean="0"/>
              <a:t>22.01.20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3B83E-9D81-4011-934E-BFA693EFDE0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54031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60163-4B61-4B01-BB46-61EC98DABC7F}" type="datetimeFigureOut">
              <a:rPr lang="de-DE" smtClean="0"/>
              <a:t>22.01.20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3B83E-9D81-4011-934E-BFA693EFDE0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3877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60163-4B61-4B01-BB46-61EC98DABC7F}" type="datetimeFigureOut">
              <a:rPr lang="de-DE" smtClean="0"/>
              <a:t>22.01.20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3B83E-9D81-4011-934E-BFA693EFDE0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644993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60163-4B61-4B01-BB46-61EC98DABC7F}" type="datetimeFigureOut">
              <a:rPr lang="de-DE" smtClean="0"/>
              <a:t>22.01.20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3B83E-9D81-4011-934E-BFA693EFDE0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21693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60163-4B61-4B01-BB46-61EC98DABC7F}" type="datetimeFigureOut">
              <a:rPr lang="de-DE" smtClean="0"/>
              <a:t>22.01.20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3B83E-9D81-4011-934E-BFA693EFDE0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335034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60163-4B61-4B01-BB46-61EC98DABC7F}" type="datetimeFigureOut">
              <a:rPr lang="de-DE" smtClean="0"/>
              <a:t>22.01.20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3B83E-9D81-4011-934E-BFA693EFDE0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75614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60163-4B61-4B01-BB46-61EC98DABC7F}" type="datetimeFigureOut">
              <a:rPr lang="de-DE" smtClean="0"/>
              <a:t>22.01.20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3B83E-9D81-4011-934E-BFA693EFDE0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59485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960163-4B61-4B01-BB46-61EC98DABC7F}" type="datetimeFigureOut">
              <a:rPr lang="de-DE" smtClean="0"/>
              <a:t>22.01.20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43B83E-9D81-4011-934E-BFA693EFDE0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16672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0.png"/><Relationship Id="rId3" Type="http://schemas.openxmlformats.org/officeDocument/2006/relationships/image" Target="../media/image110.png"/><Relationship Id="rId7" Type="http://schemas.openxmlformats.org/officeDocument/2006/relationships/image" Target="../media/image150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0.png"/><Relationship Id="rId5" Type="http://schemas.openxmlformats.org/officeDocument/2006/relationships/image" Target="../media/image130.png"/><Relationship Id="rId10" Type="http://schemas.openxmlformats.org/officeDocument/2006/relationships/image" Target="../media/image180.png"/><Relationship Id="rId4" Type="http://schemas.openxmlformats.org/officeDocument/2006/relationships/image" Target="../media/image120.png"/><Relationship Id="rId9" Type="http://schemas.openxmlformats.org/officeDocument/2006/relationships/image" Target="../media/image170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8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Transition Path Theory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200" dirty="0"/>
                  <a:t>TPT: method to study the ensemble of reactive trajectories.</a:t>
                </a:r>
              </a:p>
              <a:p>
                <a:endParaRPr lang="en-US" sz="2200" dirty="0"/>
              </a:p>
              <a:p>
                <a:endParaRPr lang="en-US" sz="2200" dirty="0"/>
              </a:p>
              <a:p>
                <a:endParaRPr lang="en-US" sz="2200" dirty="0"/>
              </a:p>
              <a:p>
                <a:endParaRPr lang="en-US" sz="2200" dirty="0"/>
              </a:p>
              <a:p>
                <a:endParaRPr lang="en-US" sz="2200" dirty="0"/>
              </a:p>
              <a:p>
                <a:r>
                  <a:rPr lang="en-US" sz="2200" b="1" dirty="0"/>
                  <a:t>reactive trajectory : came from A and goes next to B</a:t>
                </a:r>
              </a:p>
              <a:p>
                <a:pPr lvl="1"/>
                <a:r>
                  <a:rPr lang="en-US" sz="1800" dirty="0"/>
                  <a:t>rate at which they occur</a:t>
                </a:r>
              </a:p>
              <a:p>
                <a:pPr lvl="1"/>
                <a:r>
                  <a:rPr lang="en-US" sz="1800" dirty="0"/>
                  <a:t>mechanisms (parallel pathways, traps, sequence of events, …)</a:t>
                </a:r>
              </a:p>
              <a:p>
                <a:pPr lvl="1"/>
                <a:r>
                  <a:rPr lang="en-US" sz="1800" dirty="0" err="1"/>
                  <a:t>committor</a:t>
                </a:r>
                <a:r>
                  <a:rPr lang="en-US" sz="1800" dirty="0"/>
                  <a:t>: trajectory start starts in </a:t>
                </a:r>
                <a:r>
                  <a:rPr lang="en-US" sz="1800" i="1" dirty="0" err="1"/>
                  <a:t>i</a:t>
                </a:r>
                <a:r>
                  <a:rPr lang="en-US" sz="1800" dirty="0"/>
                  <a:t>, goes it next to A or to B?</a:t>
                </a:r>
                <a:br>
                  <a:rPr lang="en-US" sz="1800" dirty="0"/>
                </a:br>
                <a:r>
                  <a:rPr lang="en-US" sz="1800" dirty="0"/>
                  <a:t>also known as “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18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 dirty="0" smtClean="0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de-DE" sz="1800" b="0" i="0" dirty="0" smtClean="0">
                            <a:latin typeface="Cambria Math"/>
                          </a:rPr>
                          <m:t>fold</m:t>
                        </m:r>
                      </m:sub>
                    </m:sSub>
                  </m:oMath>
                </a14:m>
                <a:r>
                  <a:rPr lang="en-US" sz="1800" dirty="0"/>
                  <a:t>”</a:t>
                </a:r>
                <a:br>
                  <a:rPr lang="en-US" sz="1800" dirty="0"/>
                </a:br>
                <a:r>
                  <a:rPr lang="en-US" sz="1800" dirty="0"/>
                  <a:t>transition states have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1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 dirty="0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de-DE" sz="1800" dirty="0">
                            <a:latin typeface="Cambria Math"/>
                          </a:rPr>
                          <m:t>fold</m:t>
                        </m:r>
                      </m:sub>
                    </m:sSub>
                    <m:r>
                      <a:rPr lang="de-DE" sz="1800" b="0" i="1" dirty="0" smtClean="0">
                        <a:latin typeface="Cambria Math"/>
                      </a:rPr>
                      <m:t>=1/2</m:t>
                    </m:r>
                  </m:oMath>
                </a14:m>
                <a:endParaRPr lang="en-US" sz="1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926" t="-84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756"/>
          <a:stretch/>
        </p:blipFill>
        <p:spPr bwMode="auto">
          <a:xfrm>
            <a:off x="2411758" y="1988840"/>
            <a:ext cx="4772025" cy="1916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24266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900" dirty="0"/>
              <a:t>reactive </a:t>
            </a:r>
            <a:r>
              <a:rPr lang="en-US" sz="1900" b="1" dirty="0"/>
              <a:t>gross</a:t>
            </a:r>
            <a:r>
              <a:rPr lang="en-US" sz="1900" dirty="0"/>
              <a:t> flux:</a:t>
            </a:r>
          </a:p>
          <a:p>
            <a:pPr marL="0" indent="0">
              <a:buNone/>
            </a:pPr>
            <a:endParaRPr lang="de-DE" sz="19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91680" y="1168803"/>
            <a:ext cx="6185892" cy="6185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875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reactive </a:t>
            </a:r>
            <a:r>
              <a:rPr lang="en-US" sz="2000" b="1" dirty="0"/>
              <a:t>net</a:t>
            </a:r>
            <a:r>
              <a:rPr lang="en-US" sz="2000" dirty="0"/>
              <a:t> flux: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91680" y="1168803"/>
            <a:ext cx="6185891" cy="6185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63973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Coarse-graining of fluxes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200" dirty="0"/>
                  <a:t>Markov model construction is best done with many states. </a:t>
                </a:r>
              </a:p>
              <a:p>
                <a:r>
                  <a:rPr lang="en-US" sz="2200" dirty="0"/>
                  <a:t>For better interpretation you may be interested in a coarse-grained version of the state space (e.g. PCCA sets / metastable sets).</a:t>
                </a:r>
              </a:p>
              <a:p>
                <a:r>
                  <a:rPr lang="en-US" sz="2200" dirty="0"/>
                  <a:t>Reactive currents are a quantity that can be coarse-grained without systematic error. (In contrast a to coarse-grained transition matrix).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200" b="0" i="1" smtClean="0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US" sz="2200" b="0" i="1" smtClean="0">
                            <a:latin typeface="Cambria Math"/>
                          </a:rPr>
                          <m:t>𝐼𝐽</m:t>
                        </m:r>
                      </m:sub>
                      <m:sup>
                        <m:r>
                          <a:rPr lang="en-US" sz="2200" b="0" i="1" smtClean="0">
                            <a:latin typeface="Cambria Math"/>
                          </a:rPr>
                          <m:t>𝐴𝐵</m:t>
                        </m:r>
                      </m:sup>
                    </m:sSubSup>
                    <m:r>
                      <a:rPr lang="en-US" sz="2200" b="0" i="1" smtClean="0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2200" i="1">
                            <a:latin typeface="Cambria Math"/>
                          </a:rPr>
                          <m:t>𝑖</m:t>
                        </m:r>
                        <m:r>
                          <a:rPr lang="en-US" sz="2200" i="1">
                            <a:latin typeface="Cambria Math"/>
                          </a:rPr>
                          <m:t>∈</m:t>
                        </m:r>
                        <m:r>
                          <a:rPr lang="en-US" sz="2200" b="0" i="1" smtClean="0">
                            <a:latin typeface="Cambria Math"/>
                          </a:rPr>
                          <m:t>𝐼</m:t>
                        </m:r>
                        <m:r>
                          <a:rPr lang="en-US" sz="2200" i="1">
                            <a:latin typeface="Cambria Math"/>
                          </a:rPr>
                          <m:t>,</m:t>
                        </m:r>
                        <m:r>
                          <a:rPr lang="en-US" sz="2200" i="1">
                            <a:latin typeface="Cambria Math"/>
                          </a:rPr>
                          <m:t>𝑗</m:t>
                        </m:r>
                        <m:r>
                          <a:rPr lang="en-US" sz="2200" i="1">
                            <a:latin typeface="Cambria Math"/>
                          </a:rPr>
                          <m:t>∈</m:t>
                        </m:r>
                        <m:r>
                          <a:rPr lang="en-US" sz="2200" i="1">
                            <a:latin typeface="Cambria Math"/>
                          </a:rPr>
                          <m:t>𝐽</m:t>
                        </m:r>
                      </m:sub>
                      <m:sup/>
                      <m:e>
                        <m:sSubSup>
                          <m:sSubSup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200" i="1">
                                <a:latin typeface="Cambria Math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200" i="1">
                                <a:latin typeface="Cambria Math"/>
                              </a:rPr>
                              <m:t>𝑖𝑗</m:t>
                            </m:r>
                          </m:sub>
                          <m:sup>
                            <m:r>
                              <a:rPr lang="en-US" sz="2200" b="0" i="1" smtClean="0">
                                <a:latin typeface="Cambria Math"/>
                              </a:rPr>
                              <m:t>𝐴𝐵</m:t>
                            </m:r>
                          </m:sup>
                        </m:sSubSup>
                      </m:e>
                    </m:nary>
                  </m:oMath>
                </a14:m>
                <a:r>
                  <a:rPr lang="en-US" sz="2200" b="0" dirty="0"/>
                  <a:t> where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/>
                      </a:rPr>
                      <m:t>𝐼</m:t>
                    </m:r>
                    <m:r>
                      <a:rPr lang="en-US" sz="2200" b="0" i="1" smtClean="0">
                        <a:latin typeface="Cambria Math"/>
                        <a:ea typeface="Cambria Math"/>
                      </a:rPr>
                      <m:t>∩</m:t>
                    </m:r>
                    <m:r>
                      <a:rPr lang="de-DE" sz="2200" b="0" i="1" smtClean="0">
                        <a:latin typeface="Cambria Math"/>
                        <a:ea typeface="Cambria Math"/>
                      </a:rPr>
                      <m:t>(</m:t>
                    </m:r>
                    <m:r>
                      <a:rPr lang="en-US" sz="2200" b="0" i="1" smtClean="0">
                        <a:latin typeface="Cambria Math"/>
                        <a:ea typeface="Cambria Math"/>
                      </a:rPr>
                      <m:t>𝐴</m:t>
                    </m:r>
                    <m:r>
                      <a:rPr lang="de-DE" sz="2200" b="0" i="1" smtClean="0">
                        <a:latin typeface="Cambria Math"/>
                        <a:ea typeface="Cambria Math"/>
                      </a:rPr>
                      <m:t>∪</m:t>
                    </m:r>
                    <m:r>
                      <a:rPr lang="de-DE" sz="2200" b="0" i="1" smtClean="0">
                        <a:latin typeface="Cambria Math"/>
                        <a:ea typeface="Cambria Math"/>
                      </a:rPr>
                      <m:t>𝐵</m:t>
                    </m:r>
                    <m:r>
                      <a:rPr lang="de-DE" sz="2200" b="0" i="1" smtClean="0">
                        <a:latin typeface="Cambria Math"/>
                        <a:ea typeface="Cambria Math"/>
                      </a:rPr>
                      <m:t>)=∅</m:t>
                    </m:r>
                  </m:oMath>
                </a14:m>
                <a:r>
                  <a:rPr lang="en-US" sz="2200" dirty="0"/>
                  <a:t> and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/>
                        <a:ea typeface="Cambria Math"/>
                      </a:rPr>
                      <m:t>𝐽</m:t>
                    </m:r>
                    <m:r>
                      <a:rPr lang="en-US" sz="2200" i="1">
                        <a:latin typeface="Cambria Math"/>
                        <a:ea typeface="Cambria Math"/>
                      </a:rPr>
                      <m:t>∩</m:t>
                    </m:r>
                    <m:r>
                      <a:rPr lang="de-DE" sz="2200" i="1">
                        <a:latin typeface="Cambria Math"/>
                        <a:ea typeface="Cambria Math"/>
                      </a:rPr>
                      <m:t>(</m:t>
                    </m:r>
                    <m:r>
                      <a:rPr lang="en-US" sz="2200" i="1">
                        <a:latin typeface="Cambria Math"/>
                        <a:ea typeface="Cambria Math"/>
                      </a:rPr>
                      <m:t>𝐴</m:t>
                    </m:r>
                    <m:r>
                      <a:rPr lang="de-DE" sz="2200" i="1">
                        <a:latin typeface="Cambria Math"/>
                        <a:ea typeface="Cambria Math"/>
                      </a:rPr>
                      <m:t>∪</m:t>
                    </m:r>
                    <m:r>
                      <a:rPr lang="de-DE" sz="2200" i="1">
                        <a:latin typeface="Cambria Math"/>
                        <a:ea typeface="Cambria Math"/>
                      </a:rPr>
                      <m:t>𝐵</m:t>
                    </m:r>
                    <m:r>
                      <a:rPr lang="de-DE" sz="2200" i="1">
                        <a:latin typeface="Cambria Math"/>
                        <a:ea typeface="Cambria Math"/>
                      </a:rPr>
                      <m:t>)=∅</m:t>
                    </m:r>
                  </m:oMath>
                </a14:m>
                <a:endParaRPr lang="en-US" sz="22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6" t="-840" r="-61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1315656" y="4104330"/>
            <a:ext cx="6053627" cy="2634266"/>
            <a:chOff x="720083" y="2345200"/>
            <a:chExt cx="7272297" cy="3164576"/>
          </a:xfrm>
        </p:grpSpPr>
        <p:cxnSp>
          <p:nvCxnSpPr>
            <p:cNvPr id="5" name="Straight Arrow Connector 4"/>
            <p:cNvCxnSpPr/>
            <p:nvPr/>
          </p:nvCxnSpPr>
          <p:spPr>
            <a:xfrm flipH="1" flipV="1">
              <a:off x="1422983" y="4486888"/>
              <a:ext cx="278210" cy="66901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/>
            <p:cNvCxnSpPr/>
            <p:nvPr/>
          </p:nvCxnSpPr>
          <p:spPr>
            <a:xfrm flipH="1" flipV="1">
              <a:off x="1656187" y="3931764"/>
              <a:ext cx="180020" cy="115212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 flipV="1">
              <a:off x="972111" y="2816932"/>
              <a:ext cx="576064" cy="68278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 flipV="1">
              <a:off x="1636343" y="2923652"/>
              <a:ext cx="109854" cy="51929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 flipH="1" flipV="1">
              <a:off x="2016227" y="2816932"/>
              <a:ext cx="468052" cy="78735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flipV="1">
              <a:off x="2016227" y="4075780"/>
              <a:ext cx="468052" cy="93610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Oval 10"/>
            <p:cNvSpPr/>
            <p:nvPr/>
          </p:nvSpPr>
          <p:spPr>
            <a:xfrm>
              <a:off x="1627333" y="2419596"/>
              <a:ext cx="324036" cy="32403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" name="Oval 11"/>
            <p:cNvSpPr/>
            <p:nvPr/>
          </p:nvSpPr>
          <p:spPr>
            <a:xfrm>
              <a:off x="1390464" y="3501008"/>
              <a:ext cx="324036" cy="32403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" name="Oval 12"/>
            <p:cNvSpPr/>
            <p:nvPr/>
          </p:nvSpPr>
          <p:spPr>
            <a:xfrm>
              <a:off x="810093" y="3604286"/>
              <a:ext cx="324036" cy="32403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" name="Oval 13"/>
            <p:cNvSpPr/>
            <p:nvPr/>
          </p:nvSpPr>
          <p:spPr>
            <a:xfrm>
              <a:off x="1134129" y="4138764"/>
              <a:ext cx="324036" cy="32403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" name="Oval 14"/>
            <p:cNvSpPr/>
            <p:nvPr/>
          </p:nvSpPr>
          <p:spPr>
            <a:xfrm>
              <a:off x="1674189" y="5155900"/>
              <a:ext cx="324036" cy="32403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" name="Oval 15"/>
            <p:cNvSpPr/>
            <p:nvPr/>
          </p:nvSpPr>
          <p:spPr>
            <a:xfrm>
              <a:off x="2376226" y="3669744"/>
              <a:ext cx="324036" cy="32403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 flipV="1">
              <a:off x="1384883" y="3892528"/>
              <a:ext cx="129540" cy="18288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 flipH="1" flipV="1">
              <a:off x="1102943" y="3953488"/>
              <a:ext cx="99060" cy="16764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Rectangle 18"/>
            <p:cNvSpPr/>
            <p:nvPr/>
          </p:nvSpPr>
          <p:spPr>
            <a:xfrm>
              <a:off x="720083" y="3355700"/>
              <a:ext cx="1116124" cy="1368152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 flipH="1" flipV="1">
              <a:off x="4086850" y="4516728"/>
              <a:ext cx="278210" cy="66901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flipH="1" flipV="1">
              <a:off x="4320054" y="3961604"/>
              <a:ext cx="180020" cy="115212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 flipV="1">
              <a:off x="3635978" y="2846772"/>
              <a:ext cx="576064" cy="68278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flipV="1">
              <a:off x="4300210" y="2953492"/>
              <a:ext cx="109854" cy="51929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 flipH="1" flipV="1">
              <a:off x="4680094" y="2846772"/>
              <a:ext cx="468052" cy="78735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 flipV="1">
              <a:off x="4680094" y="4105620"/>
              <a:ext cx="468052" cy="93610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Oval 25"/>
            <p:cNvSpPr/>
            <p:nvPr/>
          </p:nvSpPr>
          <p:spPr>
            <a:xfrm>
              <a:off x="4291200" y="2449436"/>
              <a:ext cx="324036" cy="32403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" name="Oval 26"/>
            <p:cNvSpPr/>
            <p:nvPr/>
          </p:nvSpPr>
          <p:spPr>
            <a:xfrm>
              <a:off x="4338056" y="5185740"/>
              <a:ext cx="324036" cy="32403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" name="Oval 27"/>
            <p:cNvSpPr/>
            <p:nvPr/>
          </p:nvSpPr>
          <p:spPr>
            <a:xfrm>
              <a:off x="5040093" y="3699584"/>
              <a:ext cx="324036" cy="32403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3383950" y="3385540"/>
              <a:ext cx="1116124" cy="1368152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3975676" y="3012060"/>
              <a:ext cx="391303" cy="5176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sz="2200" b="1" dirty="0">
                  <a:solidFill>
                    <a:srgbClr val="FFC000"/>
                  </a:solidFill>
                </a:rPr>
                <a:t>+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4212042" y="4723852"/>
              <a:ext cx="391303" cy="5176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sz="2200" b="1" dirty="0">
                  <a:solidFill>
                    <a:srgbClr val="FFC000"/>
                  </a:solidFill>
                </a:rPr>
                <a:t>+</a:t>
              </a:r>
            </a:p>
          </p:txBody>
        </p:sp>
        <p:cxnSp>
          <p:nvCxnSpPr>
            <p:cNvPr id="32" name="Straight Arrow Connector 31"/>
            <p:cNvCxnSpPr/>
            <p:nvPr/>
          </p:nvCxnSpPr>
          <p:spPr>
            <a:xfrm flipH="1" flipV="1">
              <a:off x="6562846" y="4097438"/>
              <a:ext cx="451413" cy="879676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 flipV="1">
              <a:off x="6516547" y="2731626"/>
              <a:ext cx="416688" cy="914399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 flipH="1" flipV="1">
              <a:off x="7308345" y="2742536"/>
              <a:ext cx="468052" cy="78735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>
            <a:xfrm flipV="1">
              <a:off x="7308345" y="4001384"/>
              <a:ext cx="468052" cy="93610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Oval 35"/>
            <p:cNvSpPr/>
            <p:nvPr/>
          </p:nvSpPr>
          <p:spPr>
            <a:xfrm>
              <a:off x="6919451" y="2345200"/>
              <a:ext cx="324036" cy="32403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7" name="Oval 36"/>
            <p:cNvSpPr/>
            <p:nvPr/>
          </p:nvSpPr>
          <p:spPr>
            <a:xfrm>
              <a:off x="6966307" y="5081504"/>
              <a:ext cx="324036" cy="32403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8" name="Oval 37"/>
            <p:cNvSpPr/>
            <p:nvPr/>
          </p:nvSpPr>
          <p:spPr>
            <a:xfrm>
              <a:off x="7668344" y="3595348"/>
              <a:ext cx="324036" cy="32403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9" name="Oval 38"/>
            <p:cNvSpPr/>
            <p:nvPr/>
          </p:nvSpPr>
          <p:spPr>
            <a:xfrm>
              <a:off x="6292004" y="3713272"/>
              <a:ext cx="324036" cy="324036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10118117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Pathway decomposition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sz="2200" dirty="0"/>
                  <a:t>A pathway is a sequence of states that starts with a state in </a:t>
                </a:r>
                <a:r>
                  <a:rPr lang="en-US" sz="2200" i="1" dirty="0"/>
                  <a:t>A</a:t>
                </a:r>
                <a:r>
                  <a:rPr lang="en-US" sz="2200" dirty="0"/>
                  <a:t> and ends with a state in </a:t>
                </a:r>
                <a:r>
                  <a:rPr lang="en-US" sz="2200" i="1" dirty="0"/>
                  <a:t>B</a:t>
                </a:r>
                <a:r>
                  <a:rPr lang="en-US" sz="2200" dirty="0"/>
                  <a:t> 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/>
                      </a:rPr>
                      <m:t>𝑃</m:t>
                    </m:r>
                    <m:r>
                      <a:rPr lang="en-US" sz="2200" b="0" i="1" smtClean="0">
                        <a:latin typeface="Cambria Math"/>
                      </a:rPr>
                      <m:t>=(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/>
                          </a:rPr>
                          <m:t>𝑖</m:t>
                        </m:r>
                      </m:e>
                      <m:sub>
                        <m:r>
                          <a:rPr lang="en-US" sz="22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200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/>
                          </a:rPr>
                          <m:t>𝑖</m:t>
                        </m:r>
                      </m:e>
                      <m:sub>
                        <m:r>
                          <a:rPr lang="en-US" sz="2200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200" b="0" i="1" smtClean="0">
                        <a:latin typeface="Cambria Math"/>
                      </a:rPr>
                      <m:t>,…, 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/>
                          </a:rPr>
                          <m:t>𝑖</m:t>
                        </m:r>
                      </m:e>
                      <m:sub>
                        <m:r>
                          <a:rPr lang="en-US" sz="2200" b="0" i="1" smtClean="0"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en-US" sz="22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200" dirty="0"/>
                  <a:t> such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/>
                          </a:rPr>
                          <m:t>𝑖</m:t>
                        </m:r>
                      </m:e>
                      <m:sub>
                        <m:r>
                          <a:rPr lang="en-US" sz="22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200" b="0" i="1" smtClean="0">
                        <a:latin typeface="Cambria Math"/>
                      </a:rPr>
                      <m:t>∈</m:t>
                    </m:r>
                    <m:r>
                      <a:rPr lang="en-US" sz="2200" b="0" i="1" smtClean="0">
                        <a:latin typeface="Cambria Math"/>
                      </a:rPr>
                      <m:t>𝐴</m:t>
                    </m:r>
                  </m:oMath>
                </a14:m>
                <a:r>
                  <a:rPr lang="en-US" sz="22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/>
                          </a:rPr>
                          <m:t>𝑖</m:t>
                        </m:r>
                      </m:e>
                      <m:sub>
                        <m:r>
                          <a:rPr lang="en-US" sz="2200" b="0" i="1" smtClean="0"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en-US" sz="2200" b="0" i="1" smtClean="0">
                        <a:latin typeface="Cambria Math"/>
                      </a:rPr>
                      <m:t>∈</m:t>
                    </m:r>
                    <m:r>
                      <a:rPr lang="en-US" sz="2200" b="0" i="1" smtClean="0">
                        <a:latin typeface="Cambria Math"/>
                      </a:rPr>
                      <m:t>𝐵</m:t>
                    </m:r>
                  </m:oMath>
                </a14:m>
                <a:endParaRPr lang="en-US" sz="2200" dirty="0"/>
              </a:p>
              <a:p>
                <a:pPr marL="0" indent="0" algn="ctr">
                  <a:buNone/>
                </a:pPr>
                <a:endParaRPr lang="en-US" sz="2200" dirty="0"/>
              </a:p>
              <a:p>
                <a:pPr marL="0" indent="0" algn="ctr">
                  <a:buNone/>
                </a:pPr>
                <a:endParaRPr lang="en-US" sz="2200" dirty="0"/>
              </a:p>
              <a:p>
                <a:pPr marL="0" indent="0">
                  <a:buNone/>
                </a:pPr>
                <a:endParaRPr lang="en-US" sz="2200" dirty="0"/>
              </a:p>
              <a:p>
                <a:r>
                  <a:rPr lang="en-US" sz="2200" dirty="0"/>
                  <a:t>You can think of a pathway a special network without meshes (loops). There is also a flux matrix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200" b="1" i="0" smtClean="0">
                            <a:latin typeface="Cambria Math" panose="02040503050406030204" pitchFamily="18" charset="0"/>
                          </a:rPr>
                          <m:t>𝐅</m:t>
                        </m:r>
                      </m:e>
                      <m:sub>
                        <m:r>
                          <a:rPr lang="de-DE" sz="22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sz="2200" dirty="0"/>
                  <a:t> for the pathway.</a:t>
                </a:r>
              </a:p>
              <a:p>
                <a:r>
                  <a:rPr lang="en-US" sz="2200" dirty="0"/>
                  <a:t>We aim to decompose the network into a number of pathways.</a:t>
                </a:r>
              </a:p>
              <a:p>
                <a:r>
                  <a:rPr lang="en-US" sz="2200" dirty="0"/>
                  <a:t>The original network should be the “sum” of all the pathways.</a:t>
                </a:r>
                <a:br>
                  <a:rPr lang="en-US" sz="2200" dirty="0"/>
                </a:br>
                <a14:m>
                  <m:oMath xmlns:m="http://schemas.openxmlformats.org/officeDocument/2006/math">
                    <m:sSup>
                      <m:sSupPr>
                        <m:ctrlPr>
                          <a:rPr lang="de-DE" sz="2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2200" b="1" i="0" smtClean="0">
                            <a:latin typeface="Cambria Math" panose="02040503050406030204" pitchFamily="18" charset="0"/>
                          </a:rPr>
                          <m:t>𝐅</m:t>
                        </m:r>
                      </m:e>
                      <m:sup>
                        <m:r>
                          <a:rPr lang="de-DE" sz="2200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de-DE" sz="22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de-DE" sz="22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de-DE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2200" b="1">
                                <a:latin typeface="Cambria Math" panose="02040503050406030204" pitchFamily="18" charset="0"/>
                              </a:rPr>
                              <m:t>𝐅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de-DE" sz="2200" i="0">
                                <a:latin typeface="Cambria Math" panose="02040503050406030204" pitchFamily="18" charset="0"/>
                              </a:rPr>
                              <m:t>p</m:t>
                            </m:r>
                            <m:r>
                              <m:rPr>
                                <m:sty m:val="p"/>
                              </m:rPr>
                              <a:rPr lang="de-DE" sz="2200" b="0" i="0" smtClean="0">
                                <a:latin typeface="Cambria Math" panose="02040503050406030204" pitchFamily="18" charset="0"/>
                              </a:rPr>
                              <m:t>ath</m:t>
                            </m:r>
                            <m:r>
                              <a:rPr lang="de-DE" sz="22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de-DE" sz="22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nary>
                  </m:oMath>
                </a14:m>
                <a:endParaRPr lang="en-US" sz="2200" dirty="0"/>
              </a:p>
              <a:p>
                <a:r>
                  <a:rPr lang="en-US" sz="2200" dirty="0"/>
                  <a:t>The pathway decomposition of the network will use an algorithm that “subtracts” pathways from the original network.</a:t>
                </a:r>
              </a:p>
              <a:p>
                <a:endParaRPr lang="en-US" sz="22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17" t="-1401" b="-1960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Grafik 4">
            <a:extLst>
              <a:ext uri="{FF2B5EF4-FFF2-40B4-BE49-F238E27FC236}">
                <a16:creationId xmlns:a16="http://schemas.microsoft.com/office/drawing/2014/main" id="{2431854A-4811-E449-B854-08FCC2F6DC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648" y="2708920"/>
            <a:ext cx="5904656" cy="875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9820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Example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91680" y="980728"/>
            <a:ext cx="6185891" cy="6274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60924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Example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91680" y="980728"/>
            <a:ext cx="6185891" cy="6274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0544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Example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91680" y="1024787"/>
            <a:ext cx="6185891" cy="6185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25189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Example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35120" y="1024787"/>
            <a:ext cx="6099010" cy="6185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90633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Example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91680" y="1024787"/>
            <a:ext cx="6185891" cy="6185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90633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Example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35120" y="1024787"/>
            <a:ext cx="6099010" cy="6185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97635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291A3FB-6E13-374B-A41F-DE766168E3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Transition Path Theory: application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4799E81-25B1-3541-8164-022FD3949D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08BFDAAF-90EC-E54B-8F10-C2618CC8B0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91368"/>
            <a:ext cx="8229600" cy="4439861"/>
          </a:xfrm>
          <a:prstGeom prst="rect">
            <a:avLst/>
          </a:prstGeom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9F0359DF-7337-2941-925E-1E7E52F4EE80}"/>
              </a:ext>
            </a:extLst>
          </p:cNvPr>
          <p:cNvSpPr/>
          <p:nvPr/>
        </p:nvSpPr>
        <p:spPr>
          <a:xfrm>
            <a:off x="-23027" y="6519446"/>
            <a:ext cx="355667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600" dirty="0"/>
              <a:t>Paul </a:t>
            </a:r>
            <a:r>
              <a:rPr lang="de-DE" sz="1600" i="1" dirty="0"/>
              <a:t>et al.</a:t>
            </a:r>
            <a:r>
              <a:rPr lang="de-DE" sz="1600" dirty="0"/>
              <a:t>,</a:t>
            </a:r>
            <a:r>
              <a:rPr lang="de-DE" sz="1600" i="1" dirty="0"/>
              <a:t> Nat. </a:t>
            </a:r>
            <a:r>
              <a:rPr lang="de-DE" sz="1600" i="1" dirty="0" err="1"/>
              <a:t>Commun</a:t>
            </a:r>
            <a:r>
              <a:rPr lang="de-DE" sz="1600" i="1" dirty="0"/>
              <a:t>. </a:t>
            </a:r>
            <a:r>
              <a:rPr lang="de-DE" sz="1600" b="1" dirty="0"/>
              <a:t>8</a:t>
            </a:r>
            <a:r>
              <a:rPr lang="de-DE" sz="1600" dirty="0"/>
              <a:t>, 1095 (2017)</a:t>
            </a:r>
          </a:p>
        </p:txBody>
      </p:sp>
    </p:spTree>
    <p:extLst>
      <p:ext uri="{BB962C8B-B14F-4D97-AF65-F5344CB8AC3E}">
        <p14:creationId xmlns:p14="http://schemas.microsoft.com/office/powerpoint/2010/main" val="23849362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Further reading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F. </a:t>
            </a:r>
            <a:r>
              <a:rPr lang="en-US" dirty="0" err="1"/>
              <a:t>Noé</a:t>
            </a:r>
            <a:r>
              <a:rPr lang="en-US" dirty="0"/>
              <a:t>, C. </a:t>
            </a:r>
            <a:r>
              <a:rPr lang="en-US" dirty="0" err="1"/>
              <a:t>Schütte</a:t>
            </a:r>
            <a:r>
              <a:rPr lang="en-US" dirty="0"/>
              <a:t>, E. </a:t>
            </a:r>
            <a:r>
              <a:rPr lang="en-US" dirty="0" err="1"/>
              <a:t>Vanden-Eijnden</a:t>
            </a:r>
            <a:r>
              <a:rPr lang="en-US" dirty="0"/>
              <a:t>, L. Reich, T. </a:t>
            </a:r>
            <a:r>
              <a:rPr lang="en-US" dirty="0" err="1"/>
              <a:t>Weikl</a:t>
            </a:r>
            <a:r>
              <a:rPr lang="en-US" dirty="0"/>
              <a:t>: “Constructing the Full Ensemble of Folding Pathways from Short Off-Equilibrium Simulations”.</a:t>
            </a:r>
          </a:p>
          <a:p>
            <a:r>
              <a:rPr lang="en-US" dirty="0"/>
              <a:t>P. </a:t>
            </a:r>
            <a:r>
              <a:rPr lang="en-US" dirty="0" err="1"/>
              <a:t>Metzner</a:t>
            </a:r>
            <a:r>
              <a:rPr lang="en-US" dirty="0"/>
              <a:t>, C. </a:t>
            </a:r>
            <a:r>
              <a:rPr lang="en-US" dirty="0" err="1"/>
              <a:t>Schütte</a:t>
            </a:r>
            <a:r>
              <a:rPr lang="en-US" dirty="0"/>
              <a:t>, and E. </a:t>
            </a:r>
            <a:r>
              <a:rPr lang="en-US" dirty="0" err="1"/>
              <a:t>Vanden-Eijnden</a:t>
            </a:r>
            <a:r>
              <a:rPr lang="en-US" dirty="0"/>
              <a:t>: “Transition Path Theory for Markov Jump Processes”. </a:t>
            </a:r>
            <a:r>
              <a:rPr lang="en-US" dirty="0" err="1"/>
              <a:t>Mult</a:t>
            </a:r>
            <a:r>
              <a:rPr lang="en-US" dirty="0"/>
              <a:t>. Mod. Sim. (2007)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93592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DEBC64-CB66-244B-84B1-8D8D079D7F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993E29C9-85F7-C347-BABE-FB1DB5F6552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 capacity (or flux) of pathway is its weakest link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𝑃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min</m:t>
                        </m:r>
                      </m:fName>
                      <m:e>
                        <m:r>
                          <a:rPr lang="en-US" i="1">
                            <a:latin typeface="Cambria Math"/>
                          </a:rPr>
                          <m:t>{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𝑓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𝑖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𝑙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𝑖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𝑙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+1</m:t>
                                </m:r>
                              </m:sub>
                            </m:sSub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∣</m:t>
                        </m:r>
                        <m:r>
                          <a:rPr lang="en-US" i="1">
                            <a:latin typeface="Cambria Math"/>
                          </a:rPr>
                          <m:t>𝑙</m:t>
                        </m:r>
                        <m:r>
                          <a:rPr lang="en-US" i="1">
                            <a:latin typeface="Cambria Math"/>
                          </a:rPr>
                          <m:t>=1…</m:t>
                        </m:r>
                        <m:r>
                          <a:rPr lang="en-US" i="1">
                            <a:latin typeface="Cambria Math"/>
                          </a:rPr>
                          <m:t>𝑘</m:t>
                        </m:r>
                        <m:r>
                          <a:rPr lang="en-US" i="1">
                            <a:latin typeface="Cambria Math"/>
                          </a:rPr>
                          <m:t>−1}</m:t>
                        </m:r>
                      </m:e>
                    </m:func>
                  </m:oMath>
                </a14:m>
                <a:endParaRPr lang="en-US" dirty="0"/>
              </a:p>
              <a:p>
                <a:r>
                  <a:rPr lang="en-US" dirty="0"/>
                  <a:t>Pathway decomposition: chose a pathway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and remove its capacity from the flux along all edges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. Repeat until no flux remains.</a:t>
                </a:r>
              </a:p>
              <a:p>
                <a:endParaRPr lang="de-DE" dirty="0"/>
              </a:p>
            </p:txBody>
          </p:sp>
        </mc:Choice>
        <mc:Fallback xmlns="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993E29C9-85F7-C347-BABE-FB1DB5F6552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852" t="-1401" r="-231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072455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Words of caution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200" dirty="0"/>
                  <a:t>Unlike the implied time scales of MSM,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200" i="1" smtClean="0">
                            <a:latin typeface="Cambria Math"/>
                          </a:rPr>
                          <m:t>𝑞</m:t>
                        </m:r>
                      </m:e>
                      <m:sub>
                        <m:r>
                          <a:rPr lang="en-US" sz="2200" b="0" i="1" smtClean="0"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en-US" sz="2200" b="0" i="1" smtClean="0">
                            <a:latin typeface="Cambria Math"/>
                          </a:rPr>
                          <m:t>+</m:t>
                        </m:r>
                      </m:sup>
                    </m:sSubSup>
                  </m:oMath>
                </a14:m>
                <a:r>
                  <a:rPr lang="en-US" sz="2200" dirty="0"/>
                  <a:t>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200" b="0" i="1" smtClean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sz="2200" i="1">
                            <a:latin typeface="Cambria Math"/>
                          </a:rPr>
                          <m:t>𝑖</m:t>
                        </m:r>
                        <m:r>
                          <a:rPr lang="en-US" sz="2200" b="0" i="1" smtClean="0">
                            <a:latin typeface="Cambria Math"/>
                          </a:rPr>
                          <m:t>𝑗</m:t>
                        </m:r>
                      </m:sub>
                      <m:sup>
                        <m:r>
                          <a:rPr lang="en-US" sz="2200" b="0" i="1" smtClean="0">
                            <a:latin typeface="Cambria Math"/>
                          </a:rPr>
                          <m:t>𝐴𝐵</m:t>
                        </m:r>
                      </m:sup>
                    </m:sSubSup>
                  </m:oMath>
                </a14:m>
                <a:r>
                  <a:rPr lang="en-US" sz="2200" dirty="0"/>
                  <a:t>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200" i="1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sz="2200" i="1">
                            <a:latin typeface="Cambria Math"/>
                          </a:rPr>
                          <m:t>𝑖𝑗</m:t>
                        </m:r>
                      </m:sub>
                      <m:sup>
                        <m:r>
                          <a:rPr lang="en-US" sz="2200" b="0" i="1" smtClean="0">
                            <a:latin typeface="Cambria Math"/>
                          </a:rPr>
                          <m:t>+</m:t>
                        </m:r>
                      </m:sup>
                    </m:sSubSup>
                  </m:oMath>
                </a14:m>
                <a:r>
                  <a:rPr lang="en-US" sz="2200" dirty="0"/>
                  <a:t>,… are not invariant under the change of lag-time in the MSM.</a:t>
                </a:r>
                <a:br>
                  <a:rPr lang="en-US" sz="2200" dirty="0"/>
                </a:br>
                <a14:m>
                  <m:oMath xmlns:m="http://schemas.openxmlformats.org/officeDocument/2006/math">
                    <m:r>
                      <a:rPr lang="en-US" sz="2200" i="1" smtClean="0">
                        <a:latin typeface="Cambria Math"/>
                        <a:ea typeface="Cambria Math"/>
                      </a:rPr>
                      <m:t>→</m:t>
                    </m:r>
                  </m:oMath>
                </a14:m>
                <a:r>
                  <a:rPr lang="en-US" sz="2200" dirty="0"/>
                  <a:t> see exercise 1 (of session 2)</a:t>
                </a:r>
              </a:p>
              <a:p>
                <a:r>
                  <a:rPr lang="en-US" sz="2200" dirty="0"/>
                  <a:t>TPT was originally derived for the time-continuous Master equation. </a:t>
                </a:r>
                <a:br>
                  <a:rPr lang="en-US" sz="2200" dirty="0"/>
                </a:br>
                <a:r>
                  <a:rPr lang="en-US" sz="2200" dirty="0"/>
                  <a:t>TPT with the transition matrix relies on the approximation </a:t>
                </a:r>
                <a:br>
                  <a:rPr lang="en-US" sz="2200" dirty="0"/>
                </a:br>
                <a:br>
                  <a:rPr lang="en-US" sz="2200" b="0" i="1" dirty="0">
                    <a:latin typeface="Cambria Math"/>
                  </a:rPr>
                </a:b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/>
                      </a:rPr>
                      <m:t>𝑇</m:t>
                    </m:r>
                    <m:r>
                      <a:rPr lang="en-US" sz="22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sz="2200" b="0" i="1" smtClean="0">
                            <a:latin typeface="Cambria Math"/>
                          </a:rPr>
                          <m:t>𝜏</m:t>
                        </m:r>
                        <m:r>
                          <a:rPr lang="en-US" sz="2200" b="0" i="1" smtClean="0">
                            <a:latin typeface="Cambria Math"/>
                          </a:rPr>
                          <m:t>𝐾</m:t>
                        </m:r>
                      </m:sup>
                    </m:sSup>
                    <m:r>
                      <a:rPr lang="en-US" sz="2200" b="0" i="1" smtClean="0">
                        <a:latin typeface="Cambria Math"/>
                      </a:rPr>
                      <m:t>≈1+</m:t>
                    </m:r>
                    <m:r>
                      <a:rPr lang="en-US" sz="2200" b="0" i="1" smtClean="0">
                        <a:latin typeface="Cambria Math"/>
                      </a:rPr>
                      <m:t>𝜏</m:t>
                    </m:r>
                    <m:r>
                      <a:rPr lang="en-US" sz="2200" b="0" i="1" smtClean="0">
                        <a:latin typeface="Cambria Math"/>
                      </a:rPr>
                      <m:t>𝐾</m:t>
                    </m:r>
                  </m:oMath>
                </a14:m>
                <a:endParaRPr lang="en-US" sz="2200" dirty="0"/>
              </a:p>
              <a:p>
                <a:pPr marL="0" indent="0">
                  <a:buNone/>
                </a:pPr>
                <a:br>
                  <a:rPr lang="en-US" sz="2200" dirty="0"/>
                </a:br>
                <a:r>
                  <a:rPr lang="en-US" sz="2200" dirty="0"/>
                  <a:t>But: results don‘t depend so much on the lag time, when A and B are metastable sets, like PCCA sets.</a:t>
                </a:r>
              </a:p>
              <a:p>
                <a:pPr marL="0" indent="0">
                  <a:buNone/>
                </a:pPr>
                <a:endParaRPr lang="en-US" sz="22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889" t="-27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054524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74067" y="1372714"/>
                <a:ext cx="8229600" cy="4525963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de-DE" sz="2600" b="0" i="1" smtClean="0">
                        <a:latin typeface="Cambria Math"/>
                      </a:rPr>
                      <m:t>𝑇</m:t>
                    </m:r>
                    <m:r>
                      <a:rPr lang="de-DE" sz="2600" b="0" i="1" smtClean="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de-DE" sz="26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de-DE" sz="260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de-DE" sz="2600" b="0" i="1" smtClean="0">
                                  <a:latin typeface="Cambria Math"/>
                                </a:rPr>
                                <m:t>0</m:t>
                              </m:r>
                              <m:r>
                                <a:rPr lang="de-DE" sz="2600" b="0" i="1" smtClean="0">
                                  <a:latin typeface="Cambria Math"/>
                                </a:rPr>
                                <m:t>.5</m:t>
                              </m:r>
                            </m:e>
                            <m:e>
                              <m:r>
                                <a:rPr lang="de-DE" sz="2600" b="0" i="1" smtClean="0">
                                  <a:latin typeface="Cambria Math"/>
                                </a:rPr>
                                <m:t>0.5</m:t>
                              </m:r>
                            </m:e>
                            <m:e>
                              <m:r>
                                <a:rPr lang="de-DE" sz="2600" b="0" i="1" smtClean="0">
                                  <a:latin typeface="Cambria Math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de-DE" sz="2600" b="0" i="1" smtClean="0">
                                  <a:latin typeface="Cambria Math"/>
                                </a:rPr>
                                <m:t>0.1</m:t>
                              </m:r>
                            </m:e>
                            <m:e>
                              <m:r>
                                <a:rPr lang="de-DE" sz="2600" b="0" i="1" smtClean="0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de-DE" sz="2600" b="0" i="1" smtClean="0">
                                  <a:latin typeface="Cambria Math"/>
                                </a:rPr>
                                <m:t>0.9</m:t>
                              </m:r>
                            </m:e>
                          </m:mr>
                          <m:mr>
                            <m:e>
                              <m:r>
                                <a:rPr lang="de-DE" sz="2600" b="0" i="1" smtClean="0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de-DE" sz="2600" b="0" i="1" smtClean="0">
                                  <a:latin typeface="Cambria Math"/>
                                </a:rPr>
                                <m:t>0.5</m:t>
                              </m:r>
                            </m:e>
                            <m:e>
                              <m:r>
                                <a:rPr lang="de-DE" sz="2600" b="0" i="1" smtClean="0">
                                  <a:latin typeface="Cambria Math"/>
                                </a:rPr>
                                <m:t>0.5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de-DE" sz="2600" dirty="0"/>
                  <a:t>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sz="26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2600" b="0" i="1" dirty="0" smtClean="0">
                            <a:latin typeface="Cambria Math"/>
                          </a:rPr>
                          <m:t>𝑞</m:t>
                        </m:r>
                      </m:e>
                      <m:sup>
                        <m:r>
                          <a:rPr lang="de-DE" sz="2600" b="0" i="1" dirty="0" smtClean="0">
                            <a:latin typeface="Cambria Math"/>
                          </a:rPr>
                          <m:t>+</m:t>
                        </m:r>
                      </m:sup>
                    </m:sSup>
                    <m:r>
                      <a:rPr lang="de-DE" sz="2600" b="0" i="1" dirty="0" smtClean="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de-DE" sz="26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de-DE" sz="2600" b="0" i="1" dirty="0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de-DE" sz="2600" b="0" i="1" dirty="0" smtClean="0">
                                  <a:latin typeface="Cambria Math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de-DE" sz="2600" b="0" i="1" dirty="0" smtClean="0">
                                  <a:latin typeface="Cambria Math"/>
                                </a:rPr>
                                <m:t>0.9</m:t>
                              </m:r>
                            </m:e>
                          </m:mr>
                          <m:mr>
                            <m:e>
                              <m:r>
                                <a:rPr lang="de-DE" sz="2600" b="0" i="1" dirty="0" smtClean="0">
                                  <a:latin typeface="Cambria Math"/>
                                </a:rPr>
                                <m:t>1.0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de-DE" sz="2600" dirty="0"/>
              </a:p>
              <a:p>
                <a:pPr marL="0" indent="0">
                  <a:buNone/>
                </a:pPr>
                <a:endParaRPr lang="de-DE" sz="2600" dirty="0"/>
              </a:p>
              <a:p>
                <a:pPr marL="0" indent="0">
                  <a:buNone/>
                </a:pPr>
                <a:endParaRPr lang="de-DE" sz="2600" dirty="0"/>
              </a:p>
              <a:p>
                <a:pPr marL="0" indent="0">
                  <a:buNone/>
                </a:pPr>
                <a:br>
                  <a:rPr lang="de-DE" sz="2600" i="1" dirty="0">
                    <a:latin typeface="Cambria Math"/>
                  </a:rPr>
                </a:br>
                <a:endParaRPr lang="de-DE" sz="2600" i="1" dirty="0">
                  <a:latin typeface="Cambria Math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de-DE" sz="2600" i="1">
                        <a:latin typeface="Cambria Math"/>
                      </a:rPr>
                      <m:t>𝑇</m:t>
                    </m:r>
                    <m:r>
                      <a:rPr lang="de-DE" sz="2600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de-DE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de-DE" sz="26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de-DE" sz="2600" i="1">
                                  <a:latin typeface="Cambria Math"/>
                                </a:rPr>
                                <m:t>0</m:t>
                              </m:r>
                              <m:r>
                                <a:rPr lang="de-DE" sz="2600" i="1">
                                  <a:latin typeface="Cambria Math"/>
                                </a:rPr>
                                <m:t>.5</m:t>
                              </m:r>
                            </m:e>
                            <m:e>
                              <m:r>
                                <a:rPr lang="de-DE" sz="2600" i="1">
                                  <a:latin typeface="Cambria Math"/>
                                </a:rPr>
                                <m:t>0.5</m:t>
                              </m:r>
                            </m:e>
                            <m:e>
                              <m:r>
                                <a:rPr lang="de-DE" sz="2600" i="1">
                                  <a:latin typeface="Cambria Math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de-DE" sz="2600" i="1">
                                  <a:latin typeface="Cambria Math"/>
                                </a:rPr>
                                <m:t>0.</m:t>
                              </m:r>
                              <m:r>
                                <a:rPr lang="de-DE" sz="2600" b="0" i="1" smtClean="0">
                                  <a:latin typeface="Cambria Math"/>
                                </a:rPr>
                                <m:t>5</m:t>
                              </m:r>
                            </m:e>
                            <m:e>
                              <m:r>
                                <a:rPr lang="de-DE" sz="2600" i="1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de-DE" sz="2600" i="1">
                                  <a:latin typeface="Cambria Math"/>
                                </a:rPr>
                                <m:t>0.</m:t>
                              </m:r>
                              <m:r>
                                <a:rPr lang="de-DE" sz="2600" b="0" i="1" smtClean="0">
                                  <a:latin typeface="Cambria Math"/>
                                </a:rPr>
                                <m:t>5</m:t>
                              </m:r>
                            </m:e>
                          </m:mr>
                          <m:mr>
                            <m:e>
                              <m:r>
                                <a:rPr lang="de-DE" sz="2600" i="1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de-DE" sz="2600" i="1">
                                  <a:latin typeface="Cambria Math"/>
                                </a:rPr>
                                <m:t>0.5</m:t>
                              </m:r>
                            </m:e>
                            <m:e>
                              <m:r>
                                <a:rPr lang="de-DE" sz="2600" i="1">
                                  <a:latin typeface="Cambria Math"/>
                                </a:rPr>
                                <m:t>0.5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de-DE" sz="2600" dirty="0"/>
                  <a:t>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sz="26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2600" i="1" dirty="0">
                            <a:latin typeface="Cambria Math"/>
                          </a:rPr>
                          <m:t>𝑞</m:t>
                        </m:r>
                      </m:e>
                      <m:sup>
                        <m:r>
                          <a:rPr lang="de-DE" sz="2600" b="0" i="1" dirty="0" smtClean="0">
                            <a:latin typeface="Cambria Math"/>
                          </a:rPr>
                          <m:t>+</m:t>
                        </m:r>
                      </m:sup>
                    </m:sSup>
                    <m:r>
                      <a:rPr lang="de-DE" sz="2600" i="1" dirty="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de-DE" sz="26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de-DE" sz="2600" i="1" dirty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de-DE" sz="2600" i="1" dirty="0">
                                  <a:latin typeface="Cambria Math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de-DE" sz="2600" i="1" dirty="0">
                                  <a:latin typeface="Cambria Math"/>
                                </a:rPr>
                                <m:t>0.</m:t>
                              </m:r>
                              <m:r>
                                <a:rPr lang="de-DE" sz="2600" b="0" i="1" dirty="0" smtClean="0">
                                  <a:latin typeface="Cambria Math"/>
                                </a:rPr>
                                <m:t>5</m:t>
                              </m:r>
                            </m:e>
                          </m:mr>
                          <m:mr>
                            <m:e>
                              <m:r>
                                <a:rPr lang="de-DE" sz="2600" i="1" dirty="0">
                                  <a:latin typeface="Cambria Math"/>
                                </a:rPr>
                                <m:t>1.0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de-DE" sz="26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74067" y="1372714"/>
                <a:ext cx="8229600" cy="4525963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AutoShape 2" descr="data:image/png;base64,iVBORw0KGgoAAAANSUhEUgAAAqsAAACUCAYAAAC0qGCgAAAABHNCSVQICAgIfAhkiAAAAAlwSFlzAAALEgAACxIB0t1+/AAAIABJREFUeJzt3Xl81dWd//HXSUIgQBJAQDYFccENqi3SDrWA4q5tXdq0tXab1qXtjNq9ndqenOlMlxntqCPOr63WVqt2olYdLa1KRdyoVVBEUFQQq2waEAhZyHZ+f3y+l9zEBLLcJDfJ+/l43MdNbu793u+9YXnfzznnc1yMERERERGRbJTT2ycgIiIiItIWhVURERERyVoKqyIiIiKStRRWRURERCRrKayKiIiISNZSWBURERGRrKWwKiIiIiJZK6+3T0BERESkV5W4HGAIVsSroSzW9/IZSRqnTQFERERkQClx44BzgTnA+4EDgFQgygW2AsuBJcBCyuJzvXGaYhRWRUREpP8rcQ74EPAt4GSgARi6j0fVJZfXgJ8Cd1AWd3fnacq7KayKiIhI/1bi9gd+g4XVoYDrxFF2AduAEsriU5k7OdkXhVURERHpv0rcx4EbsDmp+Rk4YjXwC+DblMW6DBxP9kFhVURERLpdCGECUAL8xnu/vUeetMR9D7iCfQ/3d1QV8BRwJmWxOsPHlhbUukpERER6wjHAfwIbQghXhhD279ZnK3HfoXuCKskxPwD8mRKXiWqt7IXCqoiIiPSEWqASC3r/BKwPIdwQQpic8WcqcR8Bfkj3BNWUAmAmcH03PoegsCoiIiI9I30V/WBsDulngZdCCHeEEI7IyLOUuFHYYqruDKopQ4HzKXEn9sBzDVgKqyIiItITalu5bRAWWs8BloUQHgghHNfF5/klPRNUUwqA2ylxhT34nAOKdrASERGRnrCbtltG5WKh72Tg+BDCCuD7wCPe+/avBC9xRwNnYJXbnjQcuBi4soefd0BQNwARERHZpxBCDlAM7Jd2GYFVMYdiYXNocp/hQGFyPSy5fSQwgfZXPSuBtcDXgYfbFVpL3A3A5+idYtxmYCJlsbEXnrtfU1gVEREZYEIIQ2keOkelfT0+uYwBRmOBtAgLo/XYcH5DcqgcrCqaiwXE3G443UpgDfB17/2SNu9lw/BbkvNst5+8CH/YAC9XwOBc+MAo+Ml0OKq4w+dZAXyMsvhghx8pe6WwKiIi0g+EEHKxyuXk5HIQcCgWPEdjgTRV9XTYsHw9ELHQmYcNn2frepZKYDUWWh9/109L3EeBm7Fg3W6nPQqfOhCOGwWNEX64CpZuhdWnwsiONaWKwM2Uxc936FGyTwqrIiIifUAIIR+YhAXRKVgYPRw4JLl9FBZA62iaA9odlc7eVgWsAL7hvV+659YS9+/Ad+jia66sh+J74N4PwpnjO/zwlymL07ry/PJuCqsiIiJZIIRQQFNVdDIwFTgiuZ6IVUWrsWpoHp3f476/qAKWYaH1aUrc48AHu3rQTdUw8X54/ASYPbrDD68DhlMWW+t8IJ2ksCoiItJDkkVKU4CjgenA+4HDaFp4VI3NBx2EVUYHchhtj4i9Z09dsepfj8mlcWRXD1iyFNbugmdOAtfxd78CmEVZfKmr5yFN1LpKREQkw0IIDhiHhdKjsVB6LBZU65PLUN79//DwnjvLfsFh7+Pc+pw8l9vYtYLm15+DJ7daVbUTQRWgkQ4u8JJ9U1gVERHpghDCSOAorFL6PmwLzkOwuZO7sab36X0/tZd85lRjAfGa/MbaS+lC2P/ac1D2BiyeB1OGdemcVA3PME0DEBERaYek3dMRWCg9FpgFTMMCUhUWQlVV6xlVWEi9Crjae7+dEvc21vWgwy57Fu5404LqtK7tQ6VpAN1AlVUREekTnHOFwI+As4GxwLPAZTHGZ7p43OnAdcBxwDbgF6WlpVcl38/evn376Q8++OBxb7311pCtW7cyffr0+nPPPbfl/58d78opnVGFzen9KfDf3vuKtJ+9TCfC6leXw+9eh3s+CMWDYHON3V6YB8M6npKGAK91+FGyVwqrIiLSV9yAzf/8LPAm8BlgkXPuyBjjxs4c0DlXBDw0ZMiQp8844wxfWVl5yuLFi0uffPJJP3v27EqsUjqosLCQww47jGXLlpGTk6P/O3teJTbP99+B6733la3cZwk2N7hDrav+Z62N289vsd1A6VHwwyM7fJ7rKYu7O/wo2Sv9hRMRkaznnCsAzgXOjTE+mtwcnHMfBr4M/MA5l49VXs/Heo6uAq6IsfmOQkmLqJnA7BNOOOHzTz755P7f/OY35+fl5c0DhtfV1bF06VJmz55dBDBixAhOP/10AFavXt3tr1WaqcR2zPpX4Bfe++r0H4YQDgLqvPdvAk8n9+/QpgCNH8/QmZql+76LdJTCqoiI9AWprTxbVq1qaOqteRPWKP9TWOX1TOC+GTNmfOS8884bCcwFTsD6llYDQ7Zu3Zo/efJk8vLy9sw1Pfjgg3n44YfZvn07I0aM6NYX1UfV8u4tV1OXvOTSiPUcrcV+R7ux93wq7cseVcljfgjc4L2vSf0gaf91KrYBwAeB57ApG3/BWn71lgrg9734/P2WwqqIiGS9GGOFc24pcIVz7gVsD/hPAR8AXnHOTQU+OX78+GkXX3zx/sDHgZNvu+22nMGDB9+PBaXUNqOQhJpdu3ZRXNx8uumwYbYUfNeuXf09rNZjYTK15arD3pfByW0VwA5sHu/bwGZgI7C1xWUn9v5WJZdq7319a08YQngD222rLak+sz8GrvHeV6U9diTwReAb2O8ytfL/qBDCDF8Wn6fE/R6bHtIb+aYaeKAXnrffU1gVEZG+4jPAr7GqaQOwLDc39468vLwPzpkz5/qHHnooZ+vWra/8+Mc/3vOA+vp6pk6dClC4YMECduzYAcDkyZP59Kc/3fOvoGdUYyE0B5tzuxt4J7lsBd7CQucWmgLntvSv0yuZGdZWI9RUaL4O+In3fnvqByGEY7GAeh5WsR3a4rH5wHex6R9XA5+g5/NNNfBzymJjDz/vgKCwKiIifUKMcV0I4cTy8vIPNDY2fnjs2LGnlpWVldTW1jYWFxdPcs5x0UUXkZOT0+xxgwbZyPAFF1xAQ0NDs9sKCwvZtWtXs/tXVtraneHDs7I/f8Sql/XYtIgCrAK6EVuFvhpYB7wOrAf+3sZipN7SMqymNki4Gfih934LQAhhMBZOv4dNHRhM2wuncoFzQghjkurqQ8BpNO9t290qgf/pwecbUBRWRUQkq4UQJgCnAOcAJ44ePToCg6urq/PXrVvHySefnDN+/HhijFRUVHDQQQe1epyWw/0AkyZNYtGiRdTX15OXZ/8lrl27lqKiot6aAtBIU3um1JD8O8AGYC3wIhZK12OB9A3vfV9afZ4Kq41Yxfc+4Dve+/UAIYSDgQuxRXMO6EjX00uwBXZfAl6l58JqFfBpyuLOHnq+AUdhVUREskqyWv9DwFnAR7BtS+teffXV4TFGRo8ezbZt23jwwQcZPXo0xx57LDk5OcyYMYN77rmHU089lXHjxlFdXc369esZNWoURxxxRKvPNX36dJYsWcI999zDnDlzKC8v54knnmDevHnN7rdp0yYAampqcM6xadMmcnNzGTt2bGdf5m5s4dEQLMC9AqwBXsLC6OvJZUNb8z/7qN1YEP8L8DXv/eoQQmEI4QvAP2ObLuTQ8V2+hgBfCyH81JfFckrcF4Df8e4pA5lWDdxJWfOOE5JZ2sFKRER6VQjBYduVnoYN/b4XC3LDseACwKpVq1i0aBE7d+6koKCAI488kvnz5zN4sBXQGhoaeOyxx1ixYsWe+0ycOJF58+Yxfvz4Np9/y5YtLFy4kA0bNlBQUMDMmTOZO3dus/uUlpYC4Jwj9f/miBEjuPzyy/f18uqwytug5LWsBZZjbZZeAFZ5799qx9vUL4QQTgG2A89g3Rm+gn0oqafzW6XuxqZHLAI+tqfSXOJ+gM1l7a7AWgMsA+art2r3UlgVEZEeF0IYDZyM7UZ1ChbmcrEKWV/UCOzCAulg4A2spdLfgJVYMH3Dez+g/9MNIUzFVvRfhP2uh9HUoaGjdmEhdwG2UUDzjSFKnMNaX32bzAfWaiyonkZZzKY5wf2SwqqIiHS7EEIe1hPzDGzu6WSsIta1ndh7XsQW00RscdMWLIg+BTyffL22nw3dd0kIYTjwMeBSOj/Mn9KA/bl5Gdty9W7vfVsdBkyJ+zTw/7APEZnow1qNdaX4hiqqPUNhVUREukUIYRBwItZy6qNY9XEYHdwOs5elgmkusAJ4AquYvgC81I0tnvq0pHH/HGyY/8N0bZgfbCpFDvC/wM+998936NElbgJwCzCLzldzK7EpDJ+kLD7eicdLJymsiohIxiQth07CAmoqpBTS+aHentSABZJUxfRxbCHQk1gwVQ/NfUi2P00N8xfQtWF+sKH+ncCVwE3p/Vc7zKYFnAh8C5svC/uedlKPVXI3YJXc31MWq/f+EMk0hVUREemSZPX+KcBngdOxRUUd2p+9l6SqpnnYEP5DWEB9ynv/Tm+eWF+SNsz/z8CRWDjtStuoKqyS/RfgGmBRxj8olLhJ2GK+udhWrROwYEry3DuxCvqjwELK4t8y+vzSIQqrIiLSYSGEYdjq/c9hC6Vqye6AmqqaDgHKaaqaLgVWe+8b9vJYaSEZ5v8Q1g/1I9j725Vh/rrk8ndsF6vbvffbunqe7VbiBmGV4FygmrKo6R1ZRGFVRETaJYRQCJwJfB6Yhw2PZmtATTXWz8dW4y/CAupfvfdbe/PE+qqkxdhMbDvTz2DhbjhdG+avwOYy3wTc4L1f1dXzlP5HYVVERNoUQijG5p5+Hjgeq6Bm4wr+Giyc1gKLsXD6JPCCqqadl3RxOB74FDbUn49Vp7uyqVBqmP9hrIr6oLonyN4orIqISDMhhFHY0O4XgA+QnS2mUn1Nh2AN5u8EHgBeHOi9TLsqhDAEWyR3PvZBJWILpXL29rh9qMc+SPTOML/0aQqrIiKSCigfxRbJHIcFi67MQewOu7A+mRuBe4E/Ao+rfVTXJVM8zsCG9+fTVEHvaheHnVjY/Q3wKw3zS2corIqIDGAhhGOxRTLnY9XKbKqg1iaXiC2G+gO2MnxTr55VP5HsIvYRbJHc+8ncFI/0Yf4FwAMa5peuUFgVERlgQgj7AZ/GdhQaj7UZyoZG/RFbcDMEayX1B+DPwAr1OM2MEMIB2A5inwOOxlbgD8vAoVPD/G/QNMyvhWySEQqrIiIDQAghF2sx9c/YMG8Dmd8vvTMqsaC8FbgvuSzx3mu/9QwJIUzDFkd9BtvmNrVVbCakhvl/iw3zv5Ch44rs0ZXVfCIikuVCCIcAX8J2FMqj94f5U9XTPGAJVj190Hv/9149q34k+WByLBZQzwf2wz4QdKVRf0pqYVsOcD/wOzTML91MYVVEpJ9JGvZ/DLgMOAILFvm9eEqRpoDzf9ge7X/x3tf24jn1G0n/00OwFfxnAx/E3vPB2IK0rqoHqpPrO4DfA48poEpPUVgVEekHksDyAeCrwLl0fUehrmrEhvgB7sYqcI947+t675T6jxDCeGyf+49gITW1x32mpnbUYvNZdwC3A2XAM5o7LL1BYVVEpA8LIYzDGvZ/FRiBhZWu9MPsilRAbcT6nt6KKnAZkWzOMBc4HdtFbCyZ36ChGmtVtQGrft+B+tZKFtACKxGRPiaEMAgLLJcCs7Eh3yF7fVD3acBaFdVj1bdbgSe1a1TXhBAGA/8AnIpVTw/BdunKRO/TdJVY4WoNtkjqbu/9axk8vkiXKayKiPQRSRX1y1hIzaX3FkvVY8GpBpu/eBvwlIaIOy9ZFHUMNqR/DrZAqgZrK5XptmIV2HzWZ7CAeq/3fkuGn0MkYxRWRUSyWDIX9f3At7EhYOidKmodNuy8Cwunt2NzGPWfSCe0sijqeKxKnU9mVu23tDM57iPYEP8fvffbu+F5RDJOc1ZFRLqixOVgoeN9WGVsVPKTbcBzwDLgVcpih6qOyfannwC+B0zC5qJmcvi3PRqA3dgim1uwKupzCqgdF0IYCczEFsGdALyXppX63dHvthb73eUCC7HpGQ9676u64blEupUqqyIinVHiDgL+CbgQW9DUiK2+TwXK9HZNjcCvgOsoi3udDxhCOBBr3H9xcqzeWNFfkTz3rcAvUEDtkBBCATaMPwsLprOwXqdVWDDNRDuplhqw+adDgBXAPcBDwHLNH5a+TmFVRKQjStx+WIA7k471L63FQusfgYspi822okx2GboWmNPB42ZKDRZQnwauAe7z3u/u4XPISs65UuCHLW7eHGOcEELIA47CAukcrMfpAVgwHcxehvS3bNnCwoUL2bBhAwUFBcycOZO5c+fu+XlFRQUPPPAAmzdvZuvWrbznPe/h7LPPTv04fWvaddjOX3/GFrfVdP1Vi2QPTQMQEWmvEnc2cBO2VWVH5xWmwudZwKuUuM9TFu9N+/lxWGui7piv2JaIVeN2AdcDN3nv3+zB5+9LXho0aNC8U089dcq4cePeO3z48JkhhJXAYdhwew62GCqlaG8Hq6mp4eabb2bKlClcdNFFlJeXc8899zBo0CBmz54NQENDA8OGDeP4449n2bJlxBjrsQpqOTa0vxDrXau5p9KvKayKiLRHifsu8AO6Pr8wVW27jRL3I8riT5Pb7wQW0DNhtRKby3hv8pyPa5j/3ZLG+7OOPvro+Rs3bpxy6aWXvoYF/GZTPurr6/MXL17MypUrqa6uZsyYMZx44okccsghbR575cqV1NfXc84555CXl8fYsWMpLy9n6dKle8LqiBEjqk8//fQI7H7mmWdqNm/e/Apwvvd+Qze/dJGsorAqIrIvJe5bZCaophsK/IASV09ZvNJ7XxNCuA74Ot2z2r8Oazn1KjbMX+a9r+iG5+lTQgg5wIHA4cnlGGAGMBX7Pezeb7/9CtesWeOuuuoqcnNzmTRpEvPnz2fkyJEA3Hvvvbzzzjucd955FBUV8corr3D77bdz4YUXMm7cuFaf94033mDy5Mnk5TX9Nzx16tS6hx9+eNA777xTPXLkyCeweaeLgJfffPPN/wPeVlCVgUhhVURkb0rcSUAp3bNieygQKHHPUhb/Avw3FlYzqQKrBN4I/Mp7/1KGj98nhBCGYUP2hwNHYt0bDsc6LdRiQX4I765sD540aRJnn302o0ePprKykkcffZQbb7yRr3zlK9TU1PDCCy9w+eWXU1xcDMCsWbNYu3Yty5Yt48wzz2z1fHbt2kVxcXEjNgVjCNY54hHgW9dff/382trapen3Ly0tzcTbINInKayKiLSlxBViPUW7I6imDAVup8Qd7Mvi5hDC/cC5dG3L1Ork8Y9ii7b+PBC2PE16l06gqUo6A6uUHoLNIa3Chu6H0fz93evq/EMPPbTZ95MmTeKaa65hxYoVFBUVEWNkwYIFze5TX1/P1KlTAViwYAE7duwA4MADD2y84IILtu/evZvy8vJ1WP/cpd77GufcgcC36urqtLmCSBqFVRHp10IIU4H/AH7mvX+6gw+/ip7ZJaoQuBJrV/UT4Aw6HpAbsBX95ViF9hbv/VuZPMlskATSkVhF9DDgCKxKeiQ2nN+IVUrzsYVw6fa66Km98vPzGTNmDFu3bqWwsBDnHBdddBE5OXvybwQq8/LycgA++clPvlRVVfXUzp07n920adPfvPcrSktLfwvs571fnHbo/ZPrzZk4T5H+QmFVRPq7g4APA6eHEJ4Cvu29f2afjypxI4HP0DO7RQ0BPkuJ+44vi8tDCGuwPp3tkWpTdAcWUvvsrlIhhKFYZXQCMDG5noLNH50EjMM2XWjEVuBHWt+OtGVIzai6ujrKy8s56KCDGD9+PDFGdu7cWTV16tQ84GVgCfAE8Ddg3bXXXtva72Mp8DPn3OAYY6pF2MnAhhjj6915/iJ9jcKqiAwE1UAxMA9Y0s7Q+nmsWtkuj74NV66B5dthYzXcdBx8bkqHzrExec6rgR9he7bvrapbjVUPhwCnee8f6NCz9aCkF+n+NAXQiVj4PASrhk7AmubnY6+rARumH0zb/WZ7rA/tAw88wLRp0yguLmbXrl21S5Ysyamrq8ubMWPG6yNHjnxs//33P+TWW2890Dl3eX19/TIsUM8DZsQY17Zx2NsAD/zGOfdvwDTgO9j86D2cc8ckXxYDjcn3tTHG1Zl/pSLZSWFVRLJOCGEQNmRbhP0nXZR2ycf+7Updclt8n4fNQcxPLlNo2lXKYcPr87DQ+lfgm977Z1s5ja/SvG/mXlXWw4wRFlA/+7dO7Ys6NHnOq4H/wyqmLcNqHU2tkxz22ndgi3S6TTL0PjQ5n6LkurWvi7DQOYqmcDom+XlNcv7Q+hB9Sm/s2NWWWqB6586dhXfeeSdVVVXk5eVV5+fnLy8uLv761Vdf/RxAaWlpHvB94KdYCN8GPAX8pa0Dxxh3OudOxlqHPZM85soY43+1uOvy1EOw3/mHgfVYtVlkQNAOViKSMUkFrbWQmf71CGA0FmpGJD8rxkLK0OSSiwWFOiyYpf6hykkursUlJ+26IwuTIhaiFmOh9UUAStxQLAR26gN94d2w4Fj47JQOP7QeKKIsVocQvgH8K/Z+VCbnsju5Tp/PugO4HHie1gN8a18PpilkjsB+FyOTr1MBdDgW1lMbIDTQ1P4qfQFQDs0/JPRFldjrKsDe49ew9/M5YCXwtPf+nd47PZGBTZVVEdmrpKpWjFWMDki7noZVLSdgAacA+zcl1QaogeYhM5emqmh77HWrygxx2HmfCpyQrMT/rreqYBUZWpDTAVXAe4C/AjdgYbUce/9iG+eTj/VN3VflIb267GgKly3ne7YlFUj7qnqaugEUAG8Da7DK5QvAS8Aa7/22XjtDEWlVX/6HR0S6KAmiI7AAmgqhB2CrrA/CguhoLCzVYBW1Qdh/9m2NdPdEyMy0XOw1nQN8ePGYec/Me/uR3E4M5XdVDnBECOFZ4JPY8P5Q9j40XkA3LyjqY6qwCvAQ7M/reiyMPgu8iIXSdd772t46QRHpGIVVkX6qRRBNVUQnA4diFdGJWBAFC6KRvQfRvjrE2xF5ANW5Qz8YcXVun8XKzIqQ+9yIY87CWmbl04E5swNII7YIqx4L90Ox+Z6vYIH0eaxi+hLwVl/tjCAiTRRWRfq4EEIucDBwFHA0cBwwHauKQvuCaI+trM5itVgQ+v1x2/62Lof4vZ4+gUZc7oaCief29PNmkRrs95D68zoE24GrHHgTeB1YC2wANia3veq9r+6VsxWRHqGwKtJHJKF0Kk2hdBYWSidii0IasSpTy7/XCqJ7lwrzNwI/8d5vpKT0U9hQco8Or+cQa6ZUrr9y2ajjzsaq4P2lslpH0zSS1JSLWmArsAkLoeuAv2MhdCMWSLd47+taO6CIDBwKqzKgOOdKgR+2uHlzjHFCK3fvyHGnA9dhVc1twC9ijD9K+/k44OdYo/dDgVtijF9o7VhpofRImofS1B7mDbw7lPanIfp63r3qPNWmKY+mFf+pDgCNyaWhlesGmhZ2tQx+1cn9rgOu9N6Xp/3sWTq43WllPbySNJBqjPB6FTy3HfbLhwPauReVg5yjd666+S4+fgXWouhqrPVTb7ZzirS+aC79d5JP0w5aVdjq+goscK7FwmiqGroB2OS9r+y5lyAifZlaV8mAkoTVEqzPZkpDjHFrF45ZhO1a8wi2evsI4CagNMb48+Q+k4GvA8uwLTXXlJaWXogtYmo5fH8AbYfSbNZWyEy1Nsqnab5hFRZmdmKtl7ZjVbby5OvU7TvTLjuSx6TmK9YDjfuakxhCmIP1LS1ObkqF1KuxkLr9XQ8qcTnJObZ7odgjb8GJS5pedOqkPj8Ffn1ce4/CbmAoZbExOfcc7M/rVVgngNZCa03yuHSpFf/pX7ds9TWIpopnFbaYqyK5bAfewT54vYO9/6mfpX+953tVQEWku/SV/wRFMqkhxtjqnunOuXxs96Dzscbmq4ArYowP7uV4n8bm1n0u2TZxtXPucCyc/hygtLT0LeBOYPaNN944tbi4eDpwAX2jUhqxgFeHBZ3U9qPlWKVsPdaXchutB8w93/fiCuxBtCekppTFRkrcU8Cc9j7BvLHQ+PGuniZPpYIqgPe+Efh9COFObOvXn2AV4vTQuhv4AfA0TdXP+la+Tv++Dqj03rd7hy4Rkd6isCoD0VTn3AbsP/mngH+JMb6W/OwmrNr5KWzxxpnAfc6542KMz7dxvH8AHkvt7x1CcNOmTVuxZs2aCZdccskt48ePn5UcsxoYUlBQkJ+Xt+evXjaE0lSrn/Qg+jZNQfRlbC7hm8AbyfX2PrTKegcWUq9hXyG1uauwaRt72/I0kyqAK1v7gfe+HrgphPA7LLT+mOahdaX3/q89cpYiIj1MYVUGmr8Cn8Pa2uwPXAE86Zw7CtvB55PAlBjjG8n9FyRbIl6MbYX5Ls658UVFRVUhhK8DpwCzTj/99II1a9a4hoaGC9Lu2tPBNL0imtpnHSyIbsCC6CvYfML0ILqjDwXRffLerwghFLVjukAx8HngROA8D3/EPtD0VFjdDSzc2x2SofZfhxBuoanSOoZO7e4qItI3KKzKgBJj/HPaty8455ZiQ9ifw4Kaw4bx0x82mGSPb+fcKmByTk5O7tixYzdfcskllQcddNCRRUVF9dguSL3VDH8XTd0A3sHC+NPJdSqEvoENxfebINpee3vNIYSjgG9gH1RSOzt9mLJ4NyXuO8C1dP+q/ErgO5TFdg3LtwitH8F+1yIi/ZLCqgxoMcaqJIAeilUbIzATq0ZSVFSUN3v27MMPOOCAo0MI/3f55Zfv39jYOAjYPWjQoMmAKywspLKyslnVtLLSFjoPH57xRdzpoXQ7TaH0OWA18KJWWe9bCCEP+CjwXWyB22CaFobdjS2EA5sW8llgNt1XGa/Dfoc3dfSBSWi9K+NnJCKSRRRWZUBzzg3BVu8/jLUrcscff/y5J5100kjg5ORntdjflYIRI0akHrqnd+mkSZNYtGgR9fX1pOairl27lqKiItLu31GVNC282o7tyJMKpauAl7z3uzo4oUSPAAAPr0lEQVR78IEqhDAWuAS4DAuow7D3ehu28OqX3vu39zygLEZK3AXYdp3F7zpgZlQBF1Cm1iwiIq1RWJUBxTl3JdbG6A1gbG5u7r/GGIu+/OUvHzdmzJiv3HXXXXHlypX/PmHChDhu3Lic6upq1q9fP3jUqFEcccQRrR5z+vTpLFmyhHvuuYc5c+ZQXl7OE088wbx585rdb9OmTQDU1NTgnGPTpk3k5uZWjR07th5rkr4DW8yUHkpfVCjtmmTb2fcD3wZOp6mVVmqB3U+A+9tcGV8W36TEnQQsJrP9TiMWlOdTFjdk8LgiIv2K+qzKgOKcuz03N3d+Y2PjqKFDh8YDDzww58QTT6weM2bMMICGhgYee+wxVqxYwc6dOykoKGDixInMmzeP8ePHt3ncLVu2sHDhQjZs2EBBQQEzZ85k7ty5ze5TWlqaOgdSf+8GDx789ve+972zsFBa0T2vemAKIRQCHwe+g+3yNRQLqBG4Ffi59/7Fdh+wxL0XWIRVY7u6K1gtFlRPoiwu7+KxRET6NYVV6fdCCGOwxU/nAfOTm4fQvavz67CV+AVYFfcRrDL3JPDaQFzk1BOSJvrzgK9gbcdS83srsYVnPwNu9t7v7NQTlLgx2LasJ9L5RVeV2IK9L1IWy/d1ZxGRgU5hVfqdZLvSWcBZwMeAKVglqzu3rEwtanLAcuBB4AngbxrG734hhEOAfwQuxD6IDKdpV6clwH8AD2fsQ0KJOwf4KVaxLWDfW7OmtiLdAHyXsnh3Rs5DRGQAUFiVfiGEMA44DQunJ2DhoLuqpw1YOC0ANgOPYpWypcDLya5D0s1CCEXYMP8/A9Oweag5WCjcCFwH3NZswVSmlbjjgH/CqrkTsMVSqX9UHVbV3YhV1q+jLKrFlIhIBymsSp8UQhiE7Rx1FnAuMAkbeu+O6mkVNpycBzwPPAQ8BjzVgd2QJAOSqvkJ2DD/6VgwLMBaekXgt8CvvPdt7TbWfUrcMKx7RGoTgQpgNWWxqsfPRUSkH1FYlT4jhDAJq55+HNuzvRarXGWyq0UjFnyGAFuxofxF2FzT1dpLvXeEEA4Fvgh8CWs51XKY/zrgz0nfURER6UcUViVrJYtljscqp2cD47DG7ZneTWgXNl3gDeBeLPz8tVuHj2Wfku1PS7Bh/kNpPsz/JrAAG+bXIiURkX5MYVWyStIT8zhs16DzsYAyFMjN4NPUYYEnB5trehfwgPd+SwafQzohGeafjw3zn0rzYf5Gmob5V/baSYqISI9SWJVelwTUGcBnkstQLKBkMqBWYMPH64A7gT8CT2tYPzuEEKZhQ/xfxKrcw7EPFA7bXex67AOFhvlFRAYYhVXpNUlAOR9rOTQKCymZWr1fS9Ocxoew6umDGjLOHiGEEcAnsGH+qTQ12t8N/B0b5r/de7+1d85QRESygcKq9KgQwhTgk1gFbSJWPe3qbkApO7GFUS/TVD1drlZS2SPZoOHDWAX9H7Ch/dQwfwNwE3CD935Vr52kiIhkFYVV6XYhhPHYQpkLgYOTm4dk4NC1yaUB+DPwB+Ah7/07GTi2ZEgIYSpwDhZQD6cpoFbTNG94AVb5ru+t8xQRkeyksCrdIoQwGtve9ELgaCxQDs3AoVPV09XAHcBCYIW2L80eyRzkY7Hf//lYF4ccrIKe6rzwV+AW4G7v/bZeOlUREekDFFYlY5JWQx8FLgJmkpk2U43YblERuA+rnv7Fe7+ji8eVDEo2afgQNgf1PGwxW2ob0l3YdI8/A7diFVRtQSsiIu2isCpdEkIYBpyJreSeQ+Z2kdqJBZy7gN8Aj2rlfnZJfvenYtXT07Hq+XDsA0Y1tlDqLuB/gce0kl9ERDpDYVU6LGnWfwJwKXAKFlAL9/qg9tmJDRH/Efg1sEgBJ7u0skAq9eEkNXd4C3A7tsDtWU3PEBGRrlJYlXZL5qH+I3A5Fk4zUUGtwOYyLgJuBP7kva/JwHElQ9qxQOolbP7pPd77tb11niIi0j8prMpeJYtljge+DpxG045CXbELC6iPAzcA92kOY/ZoZYHU/jS1GEstkFqKBdT7vfdv9dKpiojIAJDX2ycg2Slp2P45LKSOwhZKuS4csgoLPMuBX2FVOLWYyhIhhMnY1I4zsO1O82m+QCoC96MFUiIi0sNUWZU9koraLGyY/2xsuLcr7aZSw8SrgV8Cd3nv3+7qeUrXhRAOAObRFE5TUzoKsLmnWiAlIiJZQWFVCCEUAp8Gvon1xExV1DojNd/0NayCWua939Dlk5QuCSFMpHk4Labpw0gD1h5sCPAc1iLsT9juX/oHQkREepXC6gAWQjgGq6KWYMGlsz1Ra7GeqpuxRVK/996vy8hJSqcku4bNoymcjsRC6TCah9PnsXD6MPA3731tb5yviIhIWxRWB5gQwlCscfs3gSlY8/bcTh6uAgu5vwRu8t6/mIlzlI4LIeyPhdPTsHZi+9G0KUMjNu90CPACNvf0L8BT3vvdvXG+IiIi7aUFVgNECOFIrC/qZ7Dw0tm2U3VYCFoJ/Cdwr+Yyto9zbg72IeG9wATgCzHG33bmWEm/03nAqZs2bTrrT3/609iNGze6goICZs6cGefOnVuBhdMVb7311uJbb711+o4dOyYB7wGejzE+mpEXJSIi0s0UVvuxEMJgrP3Qt4BpWMuhzv7OU6u/fw1c571/petnOOAMw4bdfwvcjK2w36dk4duB2Ba2pyaXcUBtTU3N8N/97ndMnjy57qKLLmLjxo2b7rvvvnHr1q277Qtf+MI3vPdVzrnJWFeHm4GL2/u8IiIi2UDTAPqhEMJBwGVYA3/o/O5S9VgldQ1WRf2DGvZnhnOuAvhqjPHmtNvynXP/5pz7TIxxZHFx8fZTTjllx5FHHjkRaxuWqohHbApGwRNPPFG+ePHiUZdddtm5hYWFS7z3lc657wNfjjFOauV57wPejjH+Y8ufiYiIZCNVVvuREMIswAMnYvNQB3XyULuwbgC3AP/tvV+VmTOUdHl5ebnJIrf3Ah84/PDDS3bt2lV00kkn1RQXFze88sor+9911137jxo1qnbcuHE12Mr9l4CFwIPAEw899ND1wMgrr7xyYdqhHwR+5JybHGN8vadfl4iISCYprPZxIYQc4CwgAIdhbac607y/Aeur+TpWRf1f731Vps5zoEsWts3AgukHBw0aNOzMM8/8FbZZQt62bdsK1qxZw2WXXVY9YsSIemDIrFmz1jz//PND77///rVf+tKXvg284L2vTj9uaWnpOODvLZ5uS3I9Dvt9ioiI9FkKq31UCKEA22HqCqxnZmcXTFViVdQy4Brv/bOZOcOBK9n969jkMgd4HxYcq7BFT/nOOWKMddh7715//fX1McYp1157rYsx5sYYdwMTsW4Nq7z3TzvnVpWWlh6YPM2jMcYze/q1iYiI9DSF1T4mWQV+KTYnNYfO9UZtxHYo2gxcCdzqva/I2EkOECGEXOAA4AgskH4IC6gjsPd3KPZ3rBH7UJCPVa+XNzQ0vO+111674dhjj70GWHfvvfd+HLitsbHxGGyecLpUNfU0mqZ2pG7bhAXhdPsn15u7/CJFRER6mRZY9REhhMOAf8F6pIJV6DqqCgu49wL/hTWB1x+AvQghDAOmAgcn10cBRwIHAaOx8FmPVbZzaN5wvwJb/f8osAxYDmz03seWC6ycc4dh81FPjDE+0t7zc85dAvwMGJtUY3HO/Qu2wOqAVu6vBVYiItKnKKxmIefcV7B2U+OAVeedd97fp0+fnqqqdbQaHrHw9A5wFXCz9/6dTJ5vX5a0hRqDhdGDgUOB6cn1AVjlOlXFLKDp/W9Ibo/J7W9jgfTx5Po57315+nM554YlxwV4AvgptnvU1hjjG865W7Dq7DeAZ4FRWC/VtTHGu1s7f+dcEdat4RHg37AWZTcBpTHG/0q73zHJl9difxY8UBtjXN2uN0pERKSXKKxmGefcJ7BV+F/Ggs9Xc3NzL7n00ksbi4uLB3fgUHVYoFqMhaLHBmoVNYQwCOtTmgqk04Cjk6/HJ3erwT4MpC9Q251ccrFKaTm2YOlFbCeotcA6YK33PtWHtk3OuXnYtqZgITf1PL+JMf6jcy4P+D7wWWASsA14CggxxjbnEjvnjgYWALOSx/y/GOOPWtynsZXnXR9jnLqv8xYREelNCqtZxjn3FPBcjPHi1G05OTlrZ8+efeDJJ5/cnqpqDRZIbgF+5r1f102n2utCCEOwofgxyXXq6zHYVrLTkutR2PvSQLLAKTlExKqj9dhCJoCNWAh9ARuWX5d8/3fvfX03vyQRERFpQQussohzLh947+GF/IISdzmwHfhdjPzp5ZdfPu/kk0/ej733Tt2JLZha4L3f1gOnnDHJYqWRtB4+JySXccltI4EirOKZmjMasfcmn+Z/ruuxubpgQ/q7sGHzNdiWsWvTLuUDtfosIiKSrRRWs8toIPf69/IfWLBqiHDW+PHjd1RVVRWz96DaCEzpjvmoSS/XVBAcnFynX1re1tZ9hgBjsZZM47EgOgprvTUMC551yWvJSXtsy76xdUAtVhV1ybkNTm7bis3JLMcC6Sqawuhr6h0rIiLStyisZqEcxxCS1f4Rd960ww5rWPnCC7n7eFgDUB5CaEy+bnmdutS3+LplRTK1iCv1dS5Nq9zTjxnTrltWI11yyWnl0vJ1NGAhsyI5Ti7W8iknuW0TFjzfwoboN2CLmd5Obi9Pvt7qva/dx3skIiIifYzCanYpBxq21Oz5vTTWu7y3d1ZUFA4fPnww7w566eppqjSmLrnY7zj9tpwW30NT8ExdUt/vTvs+XcvnSF2nh9FUKK5PjlOLVUS3Y+FyExY8N9MUONPD5y4NyYuIiIjCahaJMdY655b9aDU7Sg5gIrA1P9Z9afny5X885JBD1gMfwKqdrfVYHYT1YM1r5TKojdvzsIBZm1x2p33d6e+99w2Ze1dERERkIFNYzT4/f2Ent7g7+ArwJPBPwLhXX311PjYs7oGLeXfP1Vrv/X09frYiIiIi3UhhNcvEGMucc/sBV2CLkFYCZ8QY30ju8rUQwtXAfwJnYVVWh1U2RURERPoV9Vntw0IIM4D/Bt4P7PTej+3lUxIRERHJKFVW+zDv/fPA3BDCCcCxvX0+IiIiIpmmyqqIiIiIZK2c3j4BEREREZG2KKyKiIiISNZSWBURERGRrKWwKiIiIiJZS2FVRERERLKWwqqIiIiIZC2FVRERERHJWgqrIiIiIpK1FFZFREREJGsprIqIiIhI1lJYFREREZGspbAqIiIiIllLYVVEREREspbCqoiIiIhkLYVVEREREclaCqsiIiIikrUUVkVEREQkaymsioiIiEjWUlgVERERkaz1/wEXjyyslZOtlw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5" name="AutoShape 4" descr="data:image/png;base64,iVBORw0KGgoAAAANSUhEUgAAAqsAAACUCAYAAAC0qGCgAAAABHNCSVQICAgIfAhkiAAAAAlwSFlzAAALEgAACxIB0t1+/AAAIABJREFUeJzt3Xl81dWd//HXSUIgQBJAQDYFccENqi3SDrWA4q5tXdq0tXab1qXtjNq9ndqenOlMlxntqCPOr63WVqt2olYdLa1KRdyoVVBEUFQQq2waEAhZyHZ+f3y+l9zEBLLcJDfJ+/l43MdNbu793u+9YXnfzznnc1yMERERERGRbJTT2ycgIiIiItIWhVURERERyVoKqyIiIiKStRRWRURERCRrKayKiIiISNZSWBURERGRrKWwKiIiIiJZK6+3T0BERESkV5W4HGAIVsSroSzW9/IZSRqnTQFERERkQClx44BzgTnA+4EDgFQgygW2AsuBJcBCyuJzvXGaYhRWRUREpP8rcQ74EPAt4GSgARi6j0fVJZfXgJ8Cd1AWd3fnacq7KayKiIhI/1bi9gd+g4XVoYDrxFF2AduAEsriU5k7OdkXhVURERHpv0rcx4EbsDmp+Rk4YjXwC+DblMW6DBxP9kFhVURERLpdCGECUAL8xnu/vUeetMR9D7iCfQ/3d1QV8BRwJmWxOsPHlhbUukpERER6wjHAfwIbQghXhhD279ZnK3HfoXuCKskxPwD8mRKXiWqt7IXCqoiIiPSEWqASC3r/BKwPIdwQQpic8WcqcR8Bfkj3BNWUAmAmcH03PoegsCoiIiI9I30V/WBsDulngZdCCHeEEI7IyLOUuFHYYqruDKopQ4HzKXEn9sBzDVgKqyIiItITalu5bRAWWs8BloUQHgghHNfF5/klPRNUUwqA2ylxhT34nAOKdrASERGRnrCbtltG5WKh72Tg+BDCCuD7wCPe+/avBC9xRwNnYJXbnjQcuBi4soefd0BQNwARERHZpxBCDlAM7Jd2GYFVMYdiYXNocp/hQGFyPSy5fSQwgfZXPSuBtcDXgYfbFVpL3A3A5+idYtxmYCJlsbEXnrtfU1gVEREZYEIIQ2keOkelfT0+uYwBRmOBtAgLo/XYcH5DcqgcrCqaiwXE3G443UpgDfB17/2SNu9lw/BbkvNst5+8CH/YAC9XwOBc+MAo+Ml0OKq4w+dZAXyMsvhghx8pe6WwKiIi0g+EEHKxyuXk5HIQcCgWPEdjgTRV9XTYsHw9ELHQmYcNn2frepZKYDUWWh9/109L3EeBm7Fg3W6nPQqfOhCOGwWNEX64CpZuhdWnwsiONaWKwM2Uxc936FGyTwqrIiIifUAIIR+YhAXRKVgYPRw4JLl9FBZA62iaA9odlc7eVgWsAL7hvV+659YS9+/Ad+jia66sh+J74N4PwpnjO/zwlymL07ry/PJuCqsiIiJZIIRQQFNVdDIwFTgiuZ6IVUWrsWpoHp3f476/qAKWYaH1aUrc48AHu3rQTdUw8X54/ASYPbrDD68DhlMWW+t8IJ2ksCoiItJDkkVKU4CjgenA+4HDaFp4VI3NBx2EVUYHchhtj4i9Z09dsepfj8mlcWRXD1iyFNbugmdOAtfxd78CmEVZfKmr5yFN1LpKREQkw0IIDhiHhdKjsVB6LBZU65PLUN79//DwnjvLfsFh7+Pc+pw8l9vYtYLm15+DJ7daVbUTQRWgkQ4u8JJ9U1gVERHpghDCSOAorFL6PmwLzkOwuZO7sab36X0/tZd85lRjAfGa/MbaS+lC2P/ac1D2BiyeB1OGdemcVA3PME0DEBERaYek3dMRWCg9FpgFTMMCUhUWQlVV6xlVWEi9Crjae7+dEvc21vWgwy57Fu5404LqtK7tQ6VpAN1AlVUREekTnHOFwI+As4GxwLPAZTHGZ7p43OnAdcBxwDbgF6WlpVcl38/evn376Q8++OBxb7311pCtW7cyffr0+nPPPbfl/58d78opnVGFzen9KfDf3vuKtJ+9TCfC6leXw+9eh3s+CMWDYHON3V6YB8M6npKGAK91+FGyVwqrIiLSV9yAzf/8LPAm8BlgkXPuyBjjxs4c0DlXBDw0ZMiQp8844wxfWVl5yuLFi0uffPJJP3v27EqsUjqosLCQww47jGXLlpGTk6P/O3teJTbP99+B6733la3cZwk2N7hDrav+Z62N289vsd1A6VHwwyM7fJ7rKYu7O/wo2Sv9hRMRkaznnCsAzgXOjTE+mtwcnHMfBr4M/MA5l49VXs/Heo6uAq6IsfmOQkmLqJnA7BNOOOHzTz755P7f/OY35+fl5c0DhtfV1bF06VJmz55dBDBixAhOP/10AFavXt3tr1WaqcR2zPpX4Bfe++r0H4YQDgLqvPdvAk8n9+/QpgCNH8/QmZql+76LdJTCqoiI9AWprTxbVq1qaOqteRPWKP9TWOX1TOC+GTNmfOS8884bCcwFTsD6llYDQ7Zu3Zo/efJk8vLy9sw1Pfjgg3n44YfZvn07I0aM6NYX1UfV8u4tV1OXvOTSiPUcrcV+R7ux93wq7cseVcljfgjc4L2vSf0gaf91KrYBwAeB57ApG3/BWn71lgrg9734/P2WwqqIiGS9GGOFc24pcIVz7gVsD/hPAR8AXnHOTQU+OX78+GkXX3zx/sDHgZNvu+22nMGDB9+PBaXUNqOQhJpdu3ZRXNx8uumwYbYUfNeuXf09rNZjYTK15arD3pfByW0VwA5sHu/bwGZgI7C1xWUn9v5WJZdq7319a08YQngD222rLak+sz8GrvHeV6U9diTwReAb2O8ytfL/qBDCDF8Wn6fE/R6bHtIb+aYaeKAXnrffU1gVEZG+4jPAr7GqaQOwLDc39468vLwPzpkz5/qHHnooZ+vWra/8+Mc/3vOA+vp6pk6dClC4YMECduzYAcDkyZP59Kc/3fOvoGdUYyE0B5tzuxt4J7lsBd7CQucWmgLntvSv0yuZGdZWI9RUaL4O+In3fnvqByGEY7GAeh5WsR3a4rH5wHex6R9XA5+g5/NNNfBzymJjDz/vgKCwKiIifUKMcV0I4cTy8vIPNDY2fnjs2LGnlpWVldTW1jYWFxdPcs5x0UUXkZOT0+xxgwbZyPAFF1xAQ0NDs9sKCwvZtWtXs/tXVtraneHDs7I/f8Sql/XYtIgCrAK6EVuFvhpYB7wOrAf+3sZipN7SMqymNki4Gfih934LQAhhMBZOv4dNHRhM2wuncoFzQghjkurqQ8BpNO9t290qgf/pwecbUBRWRUQkq4UQJgCnAOcAJ44ePToCg6urq/PXrVvHySefnDN+/HhijFRUVHDQQQe1epyWw/0AkyZNYtGiRdTX15OXZ/8lrl27lqKiot6aAtBIU3um1JD8O8AGYC3wIhZK12OB9A3vfV9afZ4Kq41Yxfc+4Dve+/UAIYSDgQuxRXMO6EjX00uwBXZfAl6l58JqFfBpyuLOHnq+AUdhVUREskqyWv9DwFnAR7BtS+teffXV4TFGRo8ezbZt23jwwQcZPXo0xx57LDk5OcyYMYN77rmHU089lXHjxlFdXc369esZNWoURxxxRKvPNX36dJYsWcI999zDnDlzKC8v54knnmDevHnN7rdp0yYAampqcM6xadMmcnNzGTt2bGdf5m5s4dEQLMC9AqwBXsLC6OvJZUNb8z/7qN1YEP8L8DXv/eoQQmEI4QvAP2ObLuTQ8V2+hgBfCyH81JfFckrcF4Df8e4pA5lWDdxJWfOOE5JZ2sFKRER6VQjBYduVnoYN/b4XC3LDseACwKpVq1i0aBE7d+6koKCAI488kvnz5zN4sBXQGhoaeOyxx1ixYsWe+0ycOJF58+Yxfvz4Np9/y5YtLFy4kA0bNlBQUMDMmTOZO3dus/uUlpYC4Jwj9f/miBEjuPzyy/f18uqwytug5LWsBZZjbZZeAFZ5799qx9vUL4QQTgG2A89g3Rm+gn0oqafzW6XuxqZHLAI+tqfSXOJ+gM1l7a7AWgMsA+art2r3UlgVEZEeF0IYDZyM7UZ1ChbmcrEKWV/UCOzCAulg4A2spdLfgJVYMH3Dez+g/9MNIUzFVvRfhP2uh9HUoaGjdmEhdwG2UUDzjSFKnMNaX32bzAfWaiyonkZZzKY5wf2SwqqIiHS7EEIe1hPzDGzu6WSsIta1ndh7XsQW00RscdMWLIg+BTyffL22nw3dd0kIYTjwMeBSOj/Mn9KA/bl5Gdty9W7vfVsdBkyJ+zTw/7APEZnow1qNdaX4hiqqPUNhVUREukUIYRBwItZy6qNY9XEYHdwOs5elgmkusAJ4AquYvgC81I0tnvq0pHH/HGyY/8N0bZgfbCpFDvC/wM+998936NElbgJwCzCLzldzK7EpDJ+kLD7eicdLJymsiohIxiQth07CAmoqpBTS+aHentSABZJUxfRxbCHQk1gwVQ/NfUi2P00N8xfQtWF+sKH+ncCVwE3p/Vc7zKYFnAh8C5svC/uedlKPVXI3YJXc31MWq/f+EMk0hVUREemSZPX+KcBngdOxRUUd2p+9l6SqpnnYEP5DWEB9ynv/Tm+eWF+SNsz/z8CRWDjtStuoKqyS/RfgGmBRxj8olLhJ2GK+udhWrROwYEry3DuxCvqjwELK4t8y+vzSIQqrIiLSYSGEYdjq/c9hC6Vqye6AmqqaDgHKaaqaLgVWe+8b9vJYaSEZ5v8Q1g/1I9j725Vh/rrk8ndsF6vbvffbunqe7VbiBmGV4FygmrKo6R1ZRGFVRETaJYRQCJwJfB6Yhw2PZmtATTXWz8dW4y/CAupfvfdbe/PE+qqkxdhMbDvTz2DhbjhdG+avwOYy3wTc4L1f1dXzlP5HYVVERNoUQijG5p5+Hjgeq6Bm4wr+Giyc1gKLsXD6JPCCqqadl3RxOB74FDbUn49Vp7uyqVBqmP9hrIr6oLonyN4orIqISDMhhFHY0O4XgA+QnS2mUn1Nh2AN5u8EHgBeHOi9TLsqhDAEWyR3PvZBJWILpXL29rh9qMc+SPTOML/0aQqrIiKSCigfxRbJHIcFi67MQewOu7A+mRuBe4E/Ao+rfVTXJVM8zsCG9+fTVEHvaheHnVjY/Q3wKw3zS2corIqIDGAhhGOxRTLnY9XKbKqg1iaXiC2G+gO2MnxTr55VP5HsIvYRbJHc+8ncFI/0Yf4FwAMa5peuUFgVERlgQgj7AZ/GdhQaj7UZyoZG/RFbcDMEayX1B+DPwAr1OM2MEMIB2A5inwOOxlbgD8vAoVPD/G/QNMyvhWySEQqrIiIDQAghF2sx9c/YMG8Dmd8vvTMqsaC8FbgvuSzx3mu/9QwJIUzDFkd9BtvmNrVVbCakhvl/iw3zv5Ch44rs0ZXVfCIikuVCCIcAX8J2FMqj94f5U9XTPGAJVj190Hv/9149q34k+WByLBZQzwf2wz4QdKVRf0pqYVsOcD/wOzTML91MYVVEpJ9JGvZ/DLgMOAILFvm9eEqRpoDzf9ge7X/x3tf24jn1G0n/00OwFfxnAx/E3vPB2IK0rqoHqpPrO4DfA48poEpPUVgVEekHksDyAeCrwLl0fUehrmrEhvgB7sYqcI947+t675T6jxDCeGyf+49gITW1x32mpnbUYvNZdwC3A2XAM5o7LL1BYVVEpA8LIYzDGvZ/FRiBhZWu9MPsilRAbcT6nt6KKnAZkWzOMBc4HdtFbCyZ36ChGmtVtQGrft+B+tZKFtACKxGRPiaEMAgLLJcCs7Eh3yF7fVD3acBaFdVj1bdbgSe1a1TXhBAGA/8AnIpVTw/BdunKRO/TdJVY4WoNtkjqbu/9axk8vkiXKayKiPQRSRX1y1hIzaX3FkvVY8GpBpu/eBvwlIaIOy9ZFHUMNqR/DrZAqgZrK5XptmIV2HzWZ7CAeq/3fkuGn0MkYxRWRUSyWDIX9f3At7EhYOidKmodNuy8Cwunt2NzGPWfSCe0sijqeKxKnU9mVu23tDM57iPYEP8fvffbu+F5RDJOc1ZFRLqixOVgoeN9WGVsVPKTbcBzwDLgVcpih6qOyfannwC+B0zC5qJmcvi3PRqA3dgim1uwKupzCqgdF0IYCczEFsGdALyXppX63dHvthb73eUCC7HpGQ9676u64blEupUqqyIinVHiDgL+CbgQW9DUiK2+TwXK9HZNjcCvgOsoi3udDxhCOBBr3H9xcqzeWNFfkTz3rcAvUEDtkBBCATaMPwsLprOwXqdVWDDNRDuplhqw+adDgBXAPcBDwHLNH5a+TmFVRKQjStx+WIA7k471L63FQusfgYspi822okx2GboWmNPB42ZKDRZQnwauAe7z3u/u4XPISs65UuCHLW7eHGOcEELIA47CAukcrMfpAVgwHcxehvS3bNnCwoUL2bBhAwUFBcycOZO5c+fu+XlFRQUPPPAAmzdvZuvWrbznPe/h7LPPTv04fWvaddjOX3/GFrfVdP1Vi2QPTQMQEWmvEnc2cBO2VWVH5xWmwudZwKuUuM9TFu9N+/lxWGui7piv2JaIVeN2AdcDN3nv3+zB5+9LXho0aNC8U089dcq4cePeO3z48JkhhJXAYdhwew62GCqlaG8Hq6mp4eabb2bKlClcdNFFlJeXc8899zBo0CBmz54NQENDA8OGDeP4449n2bJlxBjrsQpqOTa0vxDrXau5p9KvKayKiLRHifsu8AO6Pr8wVW27jRL3I8riT5Pb7wQW0DNhtRKby3hv8pyPa5j/3ZLG+7OOPvro+Rs3bpxy6aWXvoYF/GZTPurr6/MXL17MypUrqa6uZsyYMZx44okccsghbR575cqV1NfXc84555CXl8fYsWMpLy9n6dKle8LqiBEjqk8//fQI7H7mmWdqNm/e/Apwvvd+Qze/dJGsorAqIrIvJe5bZCaophsK/IASV09ZvNJ7XxNCuA74Ot2z2r8Oazn1KjbMX+a9r+iG5+lTQgg5wIHA4cnlGGAGMBX7Pezeb7/9CtesWeOuuuoqcnNzmTRpEvPnz2fkyJEA3Hvvvbzzzjucd955FBUV8corr3D77bdz4YUXMm7cuFaf94033mDy5Mnk5TX9Nzx16tS6hx9+eNA777xTPXLkyCeweaeLgJfffPPN/wPeVlCVgUhhVURkb0rcSUAp3bNieygQKHHPUhb/Avw3FlYzqQKrBN4I/Mp7/1KGj98nhBCGYUP2hwNHYt0bDsc6LdRiQX4I765sD540aRJnn302o0ePprKykkcffZQbb7yRr3zlK9TU1PDCCy9w+eWXU1xcDMCsWbNYu3Yty5Yt48wzz2z1fHbt2kVxcXEjNgVjCNY54hHgW9dff/382trapen3Ly0tzcTbINInKayKiLSlxBViPUW7I6imDAVup8Qd7Mvi5hDC/cC5dG3L1Ork8Y9ii7b+PBC2PE16l06gqUo6A6uUHoLNIa3Chu6H0fz93evq/EMPPbTZ95MmTeKaa65hxYoVFBUVEWNkwYIFze5TX1/P1KlTAViwYAE7duwA4MADD2y84IILtu/evZvy8vJ1WP/cpd77GufcgcC36urqtLmCSBqFVRHp10IIU4H/AH7mvX+6gw+/ip7ZJaoQuBJrV/UT4Aw6HpAbsBX95ViF9hbv/VuZPMlskATSkVhF9DDgCKxKeiQ2nN+IVUrzsYVw6fa66Km98vPzGTNmDFu3bqWwsBDnHBdddBE5OXvybwQq8/LycgA++clPvlRVVfXUzp07n920adPfvPcrSktLfwvs571fnHbo/ZPrzZk4T5H+QmFVRPq7g4APA6eHEJ4Cvu29f2afjypxI4HP0DO7RQ0BPkuJ+44vi8tDCGuwPp3tkWpTdAcWUvvsrlIhhKFYZXQCMDG5noLNH50EjMM2XWjEVuBHWt+OtGVIzai6ujrKy8s56KCDGD9+PDFGdu7cWTV16tQ84GVgCfAE8Ddg3bXXXtva72Mp8DPn3OAYY6pF2MnAhhjj6915/iJ9jcKqiAwE1UAxMA9Y0s7Q+nmsWtkuj74NV66B5dthYzXcdBx8bkqHzrExec6rgR9he7bvrapbjVUPhwCnee8f6NCz9aCkF+n+NAXQiVj4PASrhk7AmubnY6+rARumH0zb/WZ7rA/tAw88wLRp0yguLmbXrl21S5Ysyamrq8ubMWPG6yNHjnxs//33P+TWW2890Dl3eX19/TIsUM8DZsQY17Zx2NsAD/zGOfdvwDTgO9j86D2cc8ckXxYDjcn3tTHG1Zl/pSLZSWFVRLJOCGEQNmRbhP0nXZR2ycf+7Updclt8n4fNQcxPLlNo2lXKYcPr87DQ+lfgm977Z1s5ja/SvG/mXlXWw4wRFlA/+7dO7Ys6NHnOq4H/wyqmLcNqHU2tkxz22ndgi3S6TTL0PjQ5n6LkurWvi7DQOYqmcDom+XlNcv7Q+hB9Sm/s2NWWWqB6586dhXfeeSdVVVXk5eVV5+fnLy8uLv761Vdf/RxAaWlpHvB94KdYCN8GPAX8pa0Dxxh3OudOxlqHPZM85soY43+1uOvy1EOw3/mHgfVYtVlkQNAOViKSMUkFrbWQmf71CGA0FmpGJD8rxkLK0OSSiwWFOiyYpf6hykkursUlJ+26IwuTIhaiFmOh9UUAStxQLAR26gN94d2w4Fj47JQOP7QeKKIsVocQvgH8K/Z+VCbnsju5Tp/PugO4HHie1gN8a18PpilkjsB+FyOTr1MBdDgW1lMbIDTQ1P4qfQFQDs0/JPRFldjrKsDe49ew9/M5YCXwtPf+nd47PZGBTZVVEdmrpKpWjFWMDki7noZVLSdgAacA+zcl1QaogeYhM5emqmh77HWrygxx2HmfCpyQrMT/rreqYBUZWpDTAVXAe4C/AjdgYbUce/9iG+eTj/VN3VflIb267GgKly3ne7YlFUj7qnqaugEUAG8Da7DK5QvAS8Aa7/22XjtDEWlVX/6HR0S6KAmiI7AAmgqhB2CrrA/CguhoLCzVYBW1Qdh/9m2NdPdEyMy0XOw1nQN8ePGYec/Me/uR3E4M5XdVDnBECOFZ4JPY8P5Q9j40XkA3LyjqY6qwCvAQ7M/reiyMPgu8iIXSdd772t46QRHpGIVVkX6qRRBNVUQnA4diFdGJWBAFC6KRvQfRvjrE2xF5ANW5Qz8YcXVun8XKzIqQ+9yIY87CWmbl04E5swNII7YIqx4L90Ox+Z6vYIH0eaxi+hLwVl/tjCAiTRRWRfq4EEIucDBwFHA0cBwwHauKQvuCaI+trM5itVgQ+v1x2/62Lof4vZ4+gUZc7oaCief29PNmkRrs95D68zoE24GrHHgTeB1YC2wANia3veq9r+6VsxWRHqGwKtJHJKF0Kk2hdBYWSidii0IasSpTy7/XCqJ7lwrzNwI/8d5vpKT0U9hQco8Or+cQa6ZUrr9y2ajjzsaq4P2lslpH0zSS1JSLWmArsAkLoeuAv2MhdCMWSLd47+taO6CIDBwKqzKgOOdKgR+2uHlzjHFCK3fvyHGnA9dhVc1twC9ijD9K+/k44OdYo/dDgVtijF9o7VhpofRImofS1B7mDbw7lPanIfp63r3qPNWmKY+mFf+pDgCNyaWhlesGmhZ2tQx+1cn9rgOu9N6Xp/3sWTq43WllPbySNJBqjPB6FTy3HfbLhwPauReVg5yjd666+S4+fgXWouhqrPVTb7ZzirS+aC79d5JP0w5aVdjq+goscK7FwmiqGroB2OS9r+y5lyAifZlaV8mAkoTVEqzPZkpDjHFrF45ZhO1a8wi2evsI4CagNMb48+Q+k4GvA8uwLTXXlJaWXogtYmo5fH8AbYfSbNZWyEy1Nsqnab5hFRZmdmKtl7ZjVbby5OvU7TvTLjuSx6TmK9YDjfuakxhCmIP1LS1ObkqF1KuxkLr9XQ8qcTnJObZ7odgjb8GJS5pedOqkPj8Ffn1ce4/CbmAoZbExOfcc7M/rVVgngNZCa03yuHSpFf/pX7ds9TWIpopnFbaYqyK5bAfewT54vYO9/6mfpX+953tVQEWku/SV/wRFMqkhxtjqnunOuXxs96Dzscbmq4ArYowP7uV4n8bm1n0u2TZxtXPucCyc/hygtLT0LeBOYPaNN944tbi4eDpwAX2jUhqxgFeHBZ3U9qPlWKVsPdaXchutB8w93/fiCuxBtCekppTFRkrcU8Cc9j7BvLHQ+PGuniZPpYIqgPe+Efh9COFObOvXn2AV4vTQuhv4AfA0TdXP+la+Tv++Dqj03rd7hy4Rkd6isCoD0VTn3AbsP/mngH+JMb6W/OwmrNr5KWzxxpnAfc6542KMz7dxvH8AHkvt7x1CcNOmTVuxZs2aCZdccskt48ePn5UcsxoYUlBQkJ+Xt+evXjaE0lSrn/Qg+jZNQfRlbC7hm8AbyfX2PrTKegcWUq9hXyG1uauwaRt72/I0kyqAK1v7gfe+HrgphPA7LLT+mOahdaX3/q89cpYiIj1MYVUGmr8Cn8Pa2uwPXAE86Zw7CtvB55PAlBjjG8n9FyRbIl6MbYX5Ls658UVFRVUhhK8DpwCzTj/99II1a9a4hoaGC9Lu2tPBNL0imtpnHSyIbsCC6CvYfML0ILqjDwXRffLerwghFLVjukAx8HngROA8D3/EPtD0VFjdDSzc2x2SofZfhxBuoanSOoZO7e4qItI3KKzKgBJj/HPaty8455ZiQ9ifw4Kaw4bx0x82mGSPb+fcKmByTk5O7tixYzdfcskllQcddNCRRUVF9dguSL3VDH8XTd0A3sHC+NPJdSqEvoENxfebINpee3vNIYSjgG9gH1RSOzt9mLJ4NyXuO8C1dP+q/ErgO5TFdg3LtwitH8F+1yIi/ZLCqgxoMcaqJIAeilUbIzATq0ZSVFSUN3v27MMPOOCAo0MI/3f55Zfv39jYOAjYPWjQoMmAKywspLKyslnVtLLSFjoPH57xRdzpoXQ7TaH0OWA18KJWWe9bCCEP+CjwXWyB22CaFobdjS2EA5sW8llgNt1XGa/Dfoc3dfSBSWi9K+NnJCKSRRRWZUBzzg3BVu8/jLUrcscff/y5J5100kjg5ORntdjflYIRI0akHrqnd+mkSZNYtGgR9fX1pOairl27lqKiItLu31GVNC282o7tyJMKpauAl7z3uzo4oUSPAAAPr0lEQVR78IEqhDAWuAS4DAuow7D3ehu28OqX3vu39zygLEZK3AXYdp3F7zpgZlQBF1Cm1iwiIq1RWJUBxTl3JdbG6A1gbG5u7r/GGIu+/OUvHzdmzJiv3HXXXXHlypX/PmHChDhu3Lic6upq1q9fP3jUqFEcccQRrR5z+vTpLFmyhHvuuYc5c+ZQXl7OE088wbx585rdb9OmTQDU1NTgnGPTpk3k5uZWjR07th5rkr4DW8yUHkpfVCjtmmTb2fcD3wZOp6mVVmqB3U+A+9tcGV8W36TEnQQsJrP9TiMWlOdTFjdk8LgiIv2K+qzKgOKcuz03N3d+Y2PjqKFDh8YDDzww58QTT6weM2bMMICGhgYee+wxVqxYwc6dOykoKGDixInMmzeP8ePHt3ncLVu2sHDhQjZs2EBBQQEzZ85k7ty5ze5TWlqaOgdSf+8GDx789ve+972zsFBa0T2vemAKIRQCHwe+g+3yNRQLqBG4Ffi59/7Fdh+wxL0XWIRVY7u6K1gtFlRPoiwu7+KxRET6NYVV6fdCCGOwxU/nAfOTm4fQvavz67CV+AVYFfcRrDL3JPDaQFzk1BOSJvrzgK9gbcdS83srsYVnPwNu9t7v7NQTlLgx2LasJ9L5RVeV2IK9L1IWy/d1ZxGRgU5hVfqdZLvSWcBZwMeAKVglqzu3rEwtanLAcuBB4AngbxrG734hhEOAfwQuxD6IDKdpV6clwH8AD2fsQ0KJOwf4KVaxLWDfW7OmtiLdAHyXsnh3Rs5DRGQAUFiVfiGEMA44DQunJ2DhoLuqpw1YOC0ANgOPYpWypcDLya5D0s1CCEXYMP8/A9Oweag5WCjcCFwH3NZswVSmlbjjgH/CqrkTsMVSqX9UHVbV3YhV1q+jLKrFlIhIBymsSp8UQhiE7Rx1FnAuMAkbeu+O6mkVNpycBzwPPAQ8BjzVgd2QJAOSqvkJ2DD/6VgwLMBaekXgt8CvvPdt7TbWfUrcMKx7RGoTgQpgNWWxqsfPRUSkH1FYlT4jhDAJq55+HNuzvRarXGWyq0UjFnyGAFuxofxF2FzT1dpLvXeEEA4Fvgh8CWs51XKY/zrgz0nfURER6UcUViVrJYtljscqp2cD47DG7ZneTWgXNl3gDeBeLPz8tVuHj2Wfku1PS7Bh/kNpPsz/JrAAG+bXIiURkX5MYVWyStIT8zhs16DzsYAyFMjN4NPUYYEnB5trehfwgPd+SwafQzohGeafjw3zn0rzYf5Gmob5V/baSYqISI9SWJVelwTUGcBnkstQLKBkMqBWYMPH64A7gT8CT2tYPzuEEKZhQ/xfxKrcw7EPFA7bXex67AOFhvlFRAYYhVXpNUlAOR9rOTQKCymZWr1fS9Ocxoew6umDGjLOHiGEEcAnsGH+qTQ12t8N/B0b5r/de7+1d85QRESygcKq9KgQwhTgk1gFbSJWPe3qbkApO7GFUS/TVD1drlZS2SPZoOHDWAX9H7Ch/dQwfwNwE3CD935Vr52kiIhkFYVV6XYhhPHYQpkLgYOTm4dk4NC1yaUB+DPwB+Ah7/07GTi2ZEgIYSpwDhZQD6cpoFbTNG94AVb5ru+t8xQRkeyksCrdIoQwGtve9ELgaCxQDs3AoVPV09XAHcBCYIW2L80eyRzkY7Hf//lYF4ccrIKe6rzwV+AW4G7v/bZeOlUREekDFFYlY5JWQx8FLgJmkpk2U43YblERuA+rnv7Fe7+ji8eVDEo2afgQNgf1PGwxW2ob0l3YdI8/A7diFVRtQSsiIu2isCpdEkIYBpyJreSeQ+Z2kdqJBZy7gN8Aj2rlfnZJfvenYtXT07Hq+XDsA0Y1tlDqLuB/gce0kl9ERDpDYVU6LGnWfwJwKXAKFlAL9/qg9tmJDRH/Efg1sEgBJ7u0skAq9eEkNXd4C3A7tsDtWU3PEBGRrlJYlXZL5qH+I3A5Fk4zUUGtwOYyLgJuBP7kva/JwHElQ9qxQOolbP7pPd77tb11niIi0j8prMpeJYtljge+DpxG045CXbELC6iPAzcA92kOY/ZoZYHU/jS1GEstkFqKBdT7vfdv9dKpiojIAJDX2ycg2Slp2P45LKSOwhZKuS4csgoLPMuBX2FVOLWYyhIhhMnY1I4zsO1O82m+QCoC96MFUiIi0sNUWZU9koraLGyY/2xsuLcr7aZSw8SrgV8Cd3nv3+7qeUrXhRAOAObRFE5TUzoKsLmnWiAlIiJZQWFVCCEUAp8Gvon1xExV1DojNd/0NayCWua939Dlk5QuCSFMpHk4Labpw0gD1h5sCPAc1iLsT9juX/oHQkREepXC6gAWQjgGq6KWYMGlsz1Ra7GeqpuxRVK/996vy8hJSqcku4bNoymcjsRC6TCah9PnsXD6MPA3731tb5yviIhIWxRWB5gQwlCscfs3gSlY8/bcTh6uAgu5vwRu8t6/mIlzlI4LIeyPhdPTsHZi+9G0KUMjNu90CPACNvf0L8BT3vvdvXG+IiIi7aUFVgNECOFIrC/qZ7Dw0tm2U3VYCFoJ/Cdwr+Yyto9zbg72IeG9wATgCzHG33bmWEm/03nAqZs2bTrrT3/609iNGze6goICZs6cGefOnVuBhdMVb7311uJbb711+o4dOyYB7wGejzE+mpEXJSIi0s0UVvuxEMJgrP3Qt4BpWMuhzv7OU6u/fw1c571/petnOOAMw4bdfwvcjK2w36dk4duB2Ba2pyaXcUBtTU3N8N/97ndMnjy57qKLLmLjxo2b7rvvvnHr1q277Qtf+MI3vPdVzrnJWFeHm4GL2/u8IiIi2UDTAPqhEMJBwGVYA3/o/O5S9VgldQ1WRf2DGvZnhnOuAvhqjPHmtNvynXP/5pz7TIxxZHFx8fZTTjllx5FHHjkRaxuWqohHbApGwRNPPFG+ePHiUZdddtm5hYWFS7z3lc657wNfjjFOauV57wPejjH+Y8ufiYiIZCNVVvuREMIswAMnYvNQB3XyULuwbgC3AP/tvV+VmTOUdHl5ebnJIrf3Ah84/PDDS3bt2lV00kkn1RQXFze88sor+9911137jxo1qnbcuHE12Mr9l4CFwIPAEw899ND1wMgrr7xyYdqhHwR+5JybHGN8vadfl4iISCYprPZxIYQc4CwgAIdhbac607y/Aeur+TpWRf1f731Vps5zoEsWts3AgukHBw0aNOzMM8/8FbZZQt62bdsK1qxZw2WXXVY9YsSIemDIrFmz1jz//PND77///rVf+tKXvg284L2vTj9uaWnpOODvLZ5uS3I9Dvt9ioiI9FkKq31UCKEA22HqCqxnZmcXTFViVdQy4Brv/bOZOcOBK9n969jkMgd4HxYcq7BFT/nOOWKMddh7715//fX1McYp1157rYsx5sYYdwMTsW4Nq7z3TzvnVpWWlh6YPM2jMcYze/q1iYiI9DSF1T4mWQV+KTYnNYfO9UZtxHYo2gxcCdzqva/I2EkOECGEXOAA4AgskH4IC6gjsPd3KPZ3rBH7UJCPVa+XNzQ0vO+111674dhjj70GWHfvvfd+HLitsbHxGGyecLpUNfU0mqZ2pG7bhAXhdPsn15u7/CJFRER6mRZY9REhhMOAf8F6pIJV6DqqCgu49wL/hTWB1x+AvQghDAOmAgcn10cBRwIHAaOx8FmPVbZzaN5wvwJb/f8osAxYDmz03seWC6ycc4dh81FPjDE+0t7zc85dAvwMGJtUY3HO/Qu2wOqAVu6vBVYiItKnKKxmIefcV7B2U+OAVeedd97fp0+fnqqqdbQaHrHw9A5wFXCz9/6dTJ5vX5a0hRqDhdGDgUOB6cn1AVjlOlXFLKDp/W9Ibo/J7W9jgfTx5Po57315+nM554YlxwV4AvgptnvU1hjjG865W7Dq7DeAZ4FRWC/VtTHGu1s7f+dcEdat4RHg37AWZTcBpTHG/0q73zHJl9difxY8UBtjXN2uN0pERKSXKKxmGefcJ7BV+F/Ggs9Xc3NzL7n00ksbi4uLB3fgUHVYoFqMhaLHBmoVNYQwCOtTmgqk04Cjk6/HJ3erwT4MpC9Q251ccrFKaTm2YOlFbCeotcA6YK33PtWHtk3OuXnYtqZgITf1PL+JMf6jcy4P+D7wWWASsA14CggxxjbnEjvnjgYWALOSx/y/GOOPWtynsZXnXR9jnLqv8xYREelNCqtZxjn3FPBcjPHi1G05OTlrZ8+efeDJJ5/cnqpqDRZIbgF+5r1f102n2utCCEOwofgxyXXq6zHYVrLTkutR2PvSQLLAKTlExKqj9dhCJoCNWAh9ARuWX5d8/3fvfX03vyQRERFpQQussohzLh947+GF/IISdzmwHfhdjPzp5ZdfPu/kk0/ej733Tt2JLZha4L3f1gOnnDHJYqWRtB4+JySXccltI4EirOKZmjMasfcmn+Z/ruuxubpgQ/q7sGHzNdiWsWvTLuUDtfosIiKSrRRWs8toIPf69/IfWLBqiHDW+PHjd1RVVRWz96DaCEzpjvmoSS/XVBAcnFynX1re1tZ9hgBjsZZM47EgOgprvTUMC551yWvJSXtsy76xdUAtVhV1ybkNTm7bis3JLMcC6Sqawuhr6h0rIiLStyisZqEcxxCS1f4Rd960ww5rWPnCC7n7eFgDUB5CaEy+bnmdutS3+LplRTK1iCv1dS5Nq9zTjxnTrltWI11yyWnl0vJ1NGAhsyI5Ti7W8iknuW0TFjzfwoboN2CLmd5Obi9Pvt7qva/dx3skIiIifYzCanYpBxq21Oz5vTTWu7y3d1ZUFA4fPnww7w566eppqjSmLrnY7zj9tpwW30NT8ExdUt/vTvs+XcvnSF2nh9FUKK5PjlOLVUS3Y+FyExY8N9MUONPD5y4NyYuIiIjCahaJMdY655b9aDU7Sg5gIrA1P9Z9afny5X885JBD1gMfwKqdrfVYHYT1YM1r5TKojdvzsIBZm1x2p33d6e+99w2Ze1dERERkIFNYzT4/f2Ent7g7+ArwJPBPwLhXX311PjYs7oGLeXfP1Vrv/X09frYiIiIi3UhhNcvEGMucc/sBV2CLkFYCZ8QY30ju8rUQwtXAfwJnYVVWh1U2RURERPoV9Vntw0IIM4D/Bt4P7PTej+3lUxIRERHJKFVW+zDv/fPA3BDCCcCxvX0+IiIiIpmmyqqIiIiIZK2c3j4BEREREZG2KKyKiIiISNZSWBURERGRrKWwKiIiIiJZS2FVRERERLKWwqqIiIiIZC2FVRERERHJWgqrIiIiIpK1FFZFREREJGsprIqIiIhI1lJYFREREZGspbAqIiIiIllLYVVEREREspbCqoiIiIhkLYVVEREREclaCqsiIiIikrUUVkVEREQkaymsioiIiEjWUlgVERERkaz1/wEXjyyslZOtlwAAAABJRU5ErkJggg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6" name="AutoShape 6" descr="data:image/png;base64,iVBORw0KGgoAAAANSUhEUgAAAqsAAACUCAYAAAC0qGCgAAAABHNCSVQICAgIfAhkiAAAAAlwSFlzAAALEgAACxIB0t1+/AAAIABJREFUeJzt3Xl81dWd//HXSUIgQBJAQDYFccENqi3SDrWA4q5tXdq0tXab1qXtjNq9ndqenOlMlxntqCPOr63WVqt2olYdLa1KRdyoVVBEUFQQq2waEAhZyHZ+f3y+l9zEBLLcJDfJ+/l43MdNbu793u+9YXnfzznnc1yMERERERGRbJTT2ycgIiIiItIWhVURERERyVoKqyIiIiKStRRWRURERCRrKayKiIiISNZSWBURERGRrKWwKiIiIiJZK6+3T0BERESkV5W4HGAIVsSroSzW9/IZSRqnTQFERERkQClx44BzgTnA+4EDgFQgygW2AsuBJcBCyuJzvXGaYhRWRUREpP8rcQ74EPAt4GSgARi6j0fVJZfXgJ8Cd1AWd3fnacq7KayKiIhI/1bi9gd+g4XVoYDrxFF2AduAEsriU5k7OdkXhVURERHpv0rcx4EbsDmp+Rk4YjXwC+DblMW6DBxP9kFhVURERLpdCGECUAL8xnu/vUeetMR9D7iCfQ/3d1QV8BRwJmWxOsPHlhbUukpERER6wjHAfwIbQghXhhD279ZnK3HfoXuCKskxPwD8mRKXiWqt7IXCqoiIiPSEWqASC3r/BKwPIdwQQpic8WcqcR8Bfkj3BNWUAmAmcH03PoegsCoiIiI9I30V/WBsDulngZdCCHeEEI7IyLOUuFHYYqruDKopQ4HzKXEn9sBzDVgKqyIiItITalu5bRAWWs8BloUQHgghHNfF5/klPRNUUwqA2ylxhT34nAOKdrASERGRnrCbtltG5WKh72Tg+BDCCuD7wCPe+/avBC9xRwNnYJXbnjQcuBi4soefd0BQNwARERHZpxBCDlAM7Jd2GYFVMYdiYXNocp/hQGFyPSy5fSQwgfZXPSuBtcDXgYfbFVpL3A3A5+idYtxmYCJlsbEXnrtfU1gVEREZYEIIQ2keOkelfT0+uYwBRmOBtAgLo/XYcH5DcqgcrCqaiwXE3G443UpgDfB17/2SNu9lw/BbkvNst5+8CH/YAC9XwOBc+MAo+Ml0OKq4w+dZAXyMsvhghx8pe6WwKiIi0g+EEHKxyuXk5HIQcCgWPEdjgTRV9XTYsHw9ELHQmYcNn2frepZKYDUWWh9/109L3EeBm7Fg3W6nPQqfOhCOGwWNEX64CpZuhdWnwsiONaWKwM2Uxc936FGyTwqrIiIifUAIIR+YhAXRKVgYPRw4JLl9FBZA62iaA9odlc7eVgWsAL7hvV+659YS9+/Ad+jia66sh+J74N4PwpnjO/zwlymL07ry/PJuCqsiIiJZIIRQQFNVdDIwFTgiuZ6IVUWrsWpoHp3f476/qAKWYaH1aUrc48AHu3rQTdUw8X54/ASYPbrDD68DhlMWW+t8IJ2ksCoiItJDkkVKU4CjgenA+4HDaFp4VI3NBx2EVUYHchhtj4i9Z09dsepfj8mlcWRXD1iyFNbugmdOAtfxd78CmEVZfKmr5yFN1LpKREQkw0IIDhiHhdKjsVB6LBZU65PLUN79//DwnjvLfsFh7+Pc+pw8l9vYtYLm15+DJ7daVbUTQRWgkQ4u8JJ9U1gVERHpghDCSOAorFL6PmwLzkOwuZO7sab36X0/tZd85lRjAfGa/MbaS+lC2P/ac1D2BiyeB1OGdemcVA3PME0DEBERaYek3dMRWCg9FpgFTMMCUhUWQlVV6xlVWEi9Crjae7+dEvc21vWgwy57Fu5404LqtK7tQ6VpAN1AlVUREekTnHOFwI+As4GxwLPAZTHGZ7p43OnAdcBxwDbgF6WlpVcl38/evn376Q8++OBxb7311pCtW7cyffr0+nPPPbfl/58d78opnVGFzen9KfDf3vuKtJ+9TCfC6leXw+9eh3s+CMWDYHON3V6YB8M6npKGAK91+FGyVwqrIiLSV9yAzf/8LPAm8BlgkXPuyBjjxs4c0DlXBDw0ZMiQp8844wxfWVl5yuLFi0uffPJJP3v27EqsUjqosLCQww47jGXLlpGTk6P/O3teJTbP99+B6733la3cZwk2N7hDrav+Z62N289vsd1A6VHwwyM7fJ7rKYu7O/wo2Sv9hRMRkaznnCsAzgXOjTE+mtwcnHMfBr4M/MA5l49VXs/Heo6uAq6IsfmOQkmLqJnA7BNOOOHzTz755P7f/OY35+fl5c0DhtfV1bF06VJmz55dBDBixAhOP/10AFavXt3tr1WaqcR2zPpX4Bfe++r0H4YQDgLqvPdvAk8n9+/QpgCNH8/QmZql+76LdJTCqoiI9AWprTxbVq1qaOqteRPWKP9TWOX1TOC+GTNmfOS8884bCcwFTsD6llYDQ7Zu3Zo/efJk8vLy9sw1Pfjgg3n44YfZvn07I0aM6NYX1UfV8u4tV1OXvOTSiPUcrcV+R7ux93wq7cseVcljfgjc4L2vSf0gaf91KrYBwAeB57ApG3/BWn71lgrg9734/P2WwqqIiGS9GGOFc24pcIVz7gVsD/hPAR8AXnHOTQU+OX78+GkXX3zx/sDHgZNvu+22nMGDB9+PBaXUNqOQhJpdu3ZRXNx8uumwYbYUfNeuXf09rNZjYTK15arD3pfByW0VwA5sHu/bwGZgI7C1xWUn9v5WJZdq7319a08YQngD222rLak+sz8GrvHeV6U9diTwReAb2O8ytfL/qBDCDF8Wn6fE/R6bHtIb+aYaeKAXnrffU1gVEZG+4jPAr7GqaQOwLDc39468vLwPzpkz5/qHHnooZ+vWra/8+Mc/3vOA+vp6pk6dClC4YMECduzYAcDkyZP59Kc/3fOvoGdUYyE0B5tzuxt4J7lsBd7CQucWmgLntvSv0yuZGdZWI9RUaL4O+In3fnvqByGEY7GAeh5WsR3a4rH5wHex6R9XA5+g5/NNNfBzymJjDz/vgKCwKiIifUKMcV0I4cTy8vIPNDY2fnjs2LGnlpWVldTW1jYWFxdPcs5x0UUXkZOT0+xxgwbZyPAFF1xAQ0NDs9sKCwvZtWtXs/tXVtraneHDs7I/f8Sql/XYtIgCrAK6EVuFvhpYB7wOrAf+3sZipN7SMqymNki4Gfih934LQAhhMBZOv4dNHRhM2wuncoFzQghjkurqQ8BpNO9t290qgf/pwecbUBRWRUQkq4UQJgCnAOcAJ44ePToCg6urq/PXrVvHySefnDN+/HhijFRUVHDQQQe1epyWw/0AkyZNYtGiRdTX15OXZ/8lrl27lqKiot6aAtBIU3um1JD8O8AGYC3wIhZK12OB9A3vfV9afZ4Kq41Yxfc+4Dve+/UAIYSDgQuxRXMO6EjX00uwBXZfAl6l58JqFfBpyuLOHnq+AUdhVUREskqyWv9DwFnAR7BtS+teffXV4TFGRo8ezbZt23jwwQcZPXo0xx57LDk5OcyYMYN77rmHU089lXHjxlFdXc369esZNWoURxxxRKvPNX36dJYsWcI999zDnDlzKC8v54knnmDevHnN7rdp0yYAampqcM6xadMmcnNzGTt2bGdf5m5s4dEQLMC9AqwBXsLC6OvJZUNb8z/7qN1YEP8L8DXv/eoQQmEI4QvAP2ObLuTQ8V2+hgBfCyH81JfFckrcF4Df8e4pA5lWDdxJWfOOE5JZ2sFKRER6VQjBYduVnoYN/b4XC3LDseACwKpVq1i0aBE7d+6koKCAI488kvnz5zN4sBXQGhoaeOyxx1ixYsWe+0ycOJF58+Yxfvz4Np9/y5YtLFy4kA0bNlBQUMDMmTOZO3dus/uUlpYC4Jwj9f/miBEjuPzyy/f18uqwytug5LWsBZZjbZZeAFZ5799qx9vUL4QQTgG2A89g3Rm+gn0oqafzW6XuxqZHLAI+tqfSXOJ+gM1l7a7AWgMsA+art2r3UlgVEZEeF0IYDZyM7UZ1ChbmcrEKWV/UCOzCAulg4A2spdLfgJVYMH3Dez+g/9MNIUzFVvRfhP2uh9HUoaGjdmEhdwG2UUDzjSFKnMNaX32bzAfWaiyonkZZzKY5wf2SwqqIiHS7EEIe1hPzDGzu6WSsIta1ndh7XsQW00RscdMWLIg+BTyffL22nw3dd0kIYTjwMeBSOj/Mn9KA/bl5Gdty9W7vfVsdBkyJ+zTw/7APEZnow1qNdaX4hiqqPUNhVUREukUIYRBwItZy6qNY9XEYHdwOs5elgmkusAJ4AquYvgC81I0tnvq0pHH/HGyY/8N0bZgfbCpFDvC/wM+998936NElbgJwCzCLzldzK7EpDJ+kLD7eicdLJymsiohIxiQth07CAmoqpBTS+aHentSABZJUxfRxbCHQk1gwVQ/NfUi2P00N8xfQtWF+sKH+ncCVwE3p/Vc7zKYFnAh8C5svC/uedlKPVXI3YJXc31MWq/f+EMk0hVUREemSZPX+KcBngdOxRUUd2p+9l6SqpnnYEP5DWEB9ynv/Tm+eWF+SNsz/z8CRWDjtStuoKqyS/RfgGmBRxj8olLhJ2GK+udhWrROwYEry3DuxCvqjwELK4t8y+vzSIQqrIiLSYSGEYdjq/c9hC6Vqye6AmqqaDgHKaaqaLgVWe+8b9vJYaSEZ5v8Q1g/1I9j725Vh/rrk8ndsF6vbvffbunqe7VbiBmGV4FygmrKo6R1ZRGFVRETaJYRQCJwJfB6Yhw2PZmtATTXWz8dW4y/CAupfvfdbe/PE+qqkxdhMbDvTz2DhbjhdG+avwOYy3wTc4L1f1dXzlP5HYVVERNoUQijG5p5+Hjgeq6Bm4wr+Giyc1gKLsXD6JPCCqqadl3RxOB74FDbUn49Vp7uyqVBqmP9hrIr6oLonyN4orIqISDMhhFHY0O4XgA+QnS2mUn1Nh2AN5u8EHgBeHOi9TLsqhDAEWyR3PvZBJWILpXL29rh9qMc+SPTOML/0aQqrIiKSCigfxRbJHIcFi67MQewOu7A+mRuBe4E/Ao+rfVTXJVM8zsCG9+fTVEHvaheHnVjY/Q3wKw3zS2corIqIDGAhhGOxRTLnY9XKbKqg1iaXiC2G+gO2MnxTr55VP5HsIvYRbJHc+8ncFI/0Yf4FwAMa5peuUFgVERlgQgj7AZ/GdhQaj7UZyoZG/RFbcDMEayX1B+DPwAr1OM2MEMIB2A5inwOOxlbgD8vAoVPD/G/QNMyvhWySEQqrIiIDQAghF2sx9c/YMG8Dmd8vvTMqsaC8FbgvuSzx3mu/9QwJIUzDFkd9BtvmNrVVbCakhvl/iw3zv5Ch44rs0ZXVfCIikuVCCIcAX8J2FMqj94f5U9XTPGAJVj190Hv/9149q34k+WByLBZQzwf2wz4QdKVRf0pqYVsOcD/wOzTML91MYVVEpJ9JGvZ/DLgMOAILFvm9eEqRpoDzf9ge7X/x3tf24jn1G0n/00OwFfxnAx/E3vPB2IK0rqoHqpPrO4DfA48poEpPUVgVEekHksDyAeCrwLl0fUehrmrEhvgB7sYqcI947+t675T6jxDCeGyf+49gITW1x32mpnbUYvNZdwC3A2XAM5o7LL1BYVVEpA8LIYzDGvZ/FRiBhZWu9MPsilRAbcT6nt6KKnAZkWzOMBc4HdtFbCyZ36ChGmtVtQGrft+B+tZKFtACKxGRPiaEMAgLLJcCs7Eh3yF7fVD3acBaFdVj1bdbgSe1a1TXhBAGA/8AnIpVTw/BdunKRO/TdJVY4WoNtkjqbu/9axk8vkiXKayKiPQRSRX1y1hIzaX3FkvVY8GpBpu/eBvwlIaIOy9ZFHUMNqR/DrZAqgZrK5XptmIV2HzWZ7CAeq/3fkuGn0MkYxRWRUSyWDIX9f3At7EhYOidKmodNuy8Cwunt2NzGPWfSCe0sijqeKxKnU9mVu23tDM57iPYEP8fvffbu+F5RDJOc1ZFRLqixOVgoeN9WGVsVPKTbcBzwDLgVcpih6qOyfannwC+B0zC5qJmcvi3PRqA3dgim1uwKupzCqgdF0IYCczEFsGdALyXppX63dHvthb73eUCC7HpGQ9676u64blEupUqqyIinVHiDgL+CbgQW9DUiK2+TwXK9HZNjcCvgOsoi3udDxhCOBBr3H9xcqzeWNFfkTz3rcAvUEDtkBBCATaMPwsLprOwXqdVWDDNRDuplhqw+adDgBXAPcBDwHLNH5a+TmFVRKQjStx+WIA7k471L63FQusfgYspi822okx2GboWmNPB42ZKDRZQnwauAe7z3u/u4XPISs65UuCHLW7eHGOcEELIA47CAukcrMfpAVgwHcxehvS3bNnCwoUL2bBhAwUFBcycOZO5c+fu+XlFRQUPPPAAmzdvZuvWrbznPe/h7LPPTv04fWvaddjOX3/GFrfVdP1Vi2QPTQMQEWmvEnc2cBO2VWVH5xWmwudZwKuUuM9TFu9N+/lxWGui7piv2JaIVeN2AdcDN3nv3+zB5+9LXho0aNC8U089dcq4cePeO3z48JkhhJXAYdhwew62GCqlaG8Hq6mp4eabb2bKlClcdNFFlJeXc8899zBo0CBmz54NQENDA8OGDeP4449n2bJlxBjrsQpqOTa0vxDrXau5p9KvKayKiLRHifsu8AO6Pr8wVW27jRL3I8riT5Pb7wQW0DNhtRKby3hv8pyPa5j/3ZLG+7OOPvro+Rs3bpxy6aWXvoYF/GZTPurr6/MXL17MypUrqa6uZsyYMZx44okccsghbR575cqV1NfXc84555CXl8fYsWMpLy9n6dKle8LqiBEjqk8//fQI7H7mmWdqNm/e/Apwvvd+Qze/dJGsorAqIrIvJe5bZCaophsK/IASV09ZvNJ7XxNCuA74Ot2z2r8Oazn1KjbMX+a9r+iG5+lTQgg5wIHA4cnlGGAGMBX7Pezeb7/9CtesWeOuuuoqcnNzmTRpEvPnz2fkyJEA3Hvvvbzzzjucd955FBUV8corr3D77bdz4YUXMm7cuFaf94033mDy5Mnk5TX9Nzx16tS6hx9+eNA777xTPXLkyCeweaeLgJfffPPN/wPeVlCVgUhhVURkb0rcSUAp3bNieygQKHHPUhb/Avw3FlYzqQKrBN4I/Mp7/1KGj98nhBCGYUP2hwNHYt0bDsc6LdRiQX4I765sD540aRJnn302o0ePprKykkcffZQbb7yRr3zlK9TU1PDCCy9w+eWXU1xcDMCsWbNYu3Yty5Yt48wzz2z1fHbt2kVxcXEjNgVjCNY54hHgW9dff/382trapen3Ly0tzcTbINInKayKiLSlxBViPUW7I6imDAVup8Qd7Mvi5hDC/cC5dG3L1Ork8Y9ii7b+PBC2PE16l06gqUo6A6uUHoLNIa3Chu6H0fz93evq/EMPPbTZ95MmTeKaa65hxYoVFBUVEWNkwYIFze5TX1/P1KlTAViwYAE7duwA4MADD2y84IILtu/evZvy8vJ1WP/cpd77GufcgcC36urqtLmCSBqFVRHp10IIU4H/AH7mvX+6gw+/ip7ZJaoQuBJrV/UT4Aw6HpAbsBX95ViF9hbv/VuZPMlskATSkVhF9DDgCKxKeiQ2nN+IVUrzsYVw6fa66Km98vPzGTNmDFu3bqWwsBDnHBdddBE5OXvybwQq8/LycgA++clPvlRVVfXUzp07n920adPfvPcrSktLfwvs571fnHbo/ZPrzZk4T5H+QmFVRPq7g4APA6eHEJ4Cvu29f2afjypxI4HP0DO7RQ0BPkuJ+44vi8tDCGuwPp3tkWpTdAcWUvvsrlIhhKFYZXQCMDG5noLNH50EjMM2XWjEVuBHWt+OtGVIzai6ujrKy8s56KCDGD9+PDFGdu7cWTV16tQ84GVgCfAE8Ddg3bXXXtva72Mp8DPn3OAYY6pF2MnAhhjj6915/iJ9jcKqiAwE1UAxMA9Y0s7Q+nmsWtkuj74NV66B5dthYzXcdBx8bkqHzrExec6rgR9he7bvrapbjVUPhwCnee8f6NCz9aCkF+n+NAXQiVj4PASrhk7AmubnY6+rARumH0zb/WZ7rA/tAw88wLRp0yguLmbXrl21S5Ysyamrq8ubMWPG6yNHjnxs//33P+TWW2890Dl3eX19/TIsUM8DZsQY17Zx2NsAD/zGOfdvwDTgO9j86D2cc8ckXxYDjcn3tTHG1Zl/pSLZSWFVRLJOCGEQNmRbhP0nXZR2ycf+7Updclt8n4fNQcxPLlNo2lXKYcPr87DQ+lfgm977Z1s5ja/SvG/mXlXWw4wRFlA/+7dO7Ys6NHnOq4H/wyqmLcNqHU2tkxz22ndgi3S6TTL0PjQ5n6LkurWvi7DQOYqmcDom+XlNcv7Q+hB9Sm/s2NWWWqB6586dhXfeeSdVVVXk5eVV5+fnLy8uLv761Vdf/RxAaWlpHvB94KdYCN8GPAX8pa0Dxxh3OudOxlqHPZM85soY43+1uOvy1EOw3/mHgfVYtVlkQNAOViKSMUkFrbWQmf71CGA0FmpGJD8rxkLK0OSSiwWFOiyYpf6hykkursUlJ+26IwuTIhaiFmOh9UUAStxQLAR26gN94d2w4Fj47JQOP7QeKKIsVocQvgH8K/Z+VCbnsju5Tp/PugO4HHie1gN8a18PpilkjsB+FyOTr1MBdDgW1lMbIDTQ1P4qfQFQDs0/JPRFldjrKsDe49ew9/M5YCXwtPf+nd47PZGBTZVVEdmrpKpWjFWMDki7noZVLSdgAacA+zcl1QaogeYhM5emqmh77HWrygxx2HmfCpyQrMT/rreqYBUZWpDTAVXAe4C/AjdgYbUce/9iG+eTj/VN3VflIb267GgKly3ne7YlFUj7qnqaugEUAG8Da7DK5QvAS8Aa7/22XjtDEWlVX/6HR0S6KAmiI7AAmgqhB2CrrA/CguhoLCzVYBW1Qdh/9m2NdPdEyMy0XOw1nQN8ePGYec/Me/uR3E4M5XdVDnBECOFZ4JPY8P5Q9j40XkA3LyjqY6qwCvAQ7M/reiyMPgu8iIXSdd772t46QRHpGIVVkX6qRRBNVUQnA4diFdGJWBAFC6KRvQfRvjrE2xF5ANW5Qz8YcXVun8XKzIqQ+9yIY87CWmbl04E5swNII7YIqx4L90Ox+Z6vYIH0eaxi+hLwVl/tjCAiTRRWRfq4EEIucDBwFHA0cBwwHauKQvuCaI+trM5itVgQ+v1x2/62Lof4vZ4+gUZc7oaCief29PNmkRrs95D68zoE24GrHHgTeB1YC2wANia3veq9r+6VsxWRHqGwKtJHJKF0Kk2hdBYWSidii0IasSpTy7/XCqJ7lwrzNwI/8d5vpKT0U9hQco8Or+cQa6ZUrr9y2ajjzsaq4P2lslpH0zSS1JSLWmArsAkLoeuAv2MhdCMWSLd47+taO6CIDBwKqzKgOOdKgR+2uHlzjHFCK3fvyHGnA9dhVc1twC9ijD9K+/k44OdYo/dDgVtijF9o7VhpofRImofS1B7mDbw7lPanIfp63r3qPNWmKY+mFf+pDgCNyaWhlesGmhZ2tQx+1cn9rgOu9N6Xp/3sWTq43WllPbySNJBqjPB6FTy3HfbLhwPauReVg5yjd666+S4+fgXWouhqrPVTb7ZzirS+aC79d5JP0w5aVdjq+goscK7FwmiqGroB2OS9r+y5lyAifZlaV8mAkoTVEqzPZkpDjHFrF45ZhO1a8wi2evsI4CagNMb48+Q+k4GvA8uwLTXXlJaWXogtYmo5fH8AbYfSbNZWyEy1Nsqnab5hFRZmdmKtl7ZjVbby5OvU7TvTLjuSx6TmK9YDjfuakxhCmIP1LS1ObkqF1KuxkLr9XQ8qcTnJObZ7odgjb8GJS5pedOqkPj8Ffn1ce4/CbmAoZbExOfcc7M/rVVgngNZCa03yuHSpFf/pX7ds9TWIpopnFbaYqyK5bAfewT54vYO9/6mfpX+953tVQEWku/SV/wRFMqkhxtjqnunOuXxs96Dzscbmq4ArYowP7uV4n8bm1n0u2TZxtXPucCyc/hygtLT0LeBOYPaNN944tbi4eDpwAX2jUhqxgFeHBZ3U9qPlWKVsPdaXchutB8w93/fiCuxBtCekppTFRkrcU8Cc9j7BvLHQ+PGuniZPpYIqgPe+Efh9COFObOvXn2AV4vTQuhv4AfA0TdXP+la+Tv++Dqj03rd7hy4Rkd6isCoD0VTn3AbsP/mngH+JMb6W/OwmrNr5KWzxxpnAfc6542KMz7dxvH8AHkvt7x1CcNOmTVuxZs2aCZdccskt48ePn5UcsxoYUlBQkJ+Xt+evXjaE0lSrn/Qg+jZNQfRlbC7hm8AbyfX2PrTKegcWUq9hXyG1uauwaRt72/I0kyqAK1v7gfe+HrgphPA7LLT+mOahdaX3/q89cpYiIj1MYVUGmr8Cn8Pa2uwPXAE86Zw7CtvB55PAlBjjG8n9FyRbIl6MbYX5Ls658UVFRVUhhK8DpwCzTj/99II1a9a4hoaGC9Lu2tPBNL0imtpnHSyIbsCC6CvYfML0ILqjDwXRffLerwghFLVjukAx8HngROA8D3/EPtD0VFjdDSzc2x2SofZfhxBuoanSOoZO7e4qItI3KKzKgBJj/HPaty8455ZiQ9ifw4Kaw4bx0x82mGSPb+fcKmByTk5O7tixYzdfcskllQcddNCRRUVF9dguSL3VDH8XTd0A3sHC+NPJdSqEvoENxfebINpee3vNIYSjgG9gH1RSOzt9mLJ4NyXuO8C1dP+q/ErgO5TFdg3LtwitH8F+1yIi/ZLCqgxoMcaqJIAeilUbIzATq0ZSVFSUN3v27MMPOOCAo0MI/3f55Zfv39jYOAjYPWjQoMmAKywspLKyslnVtLLSFjoPH57xRdzpoXQ7TaH0OWA18KJWWe9bCCEP+CjwXWyB22CaFobdjS2EA5sW8llgNt1XGa/Dfoc3dfSBSWi9K+NnJCKSRRRWZUBzzg3BVu8/jLUrcscff/y5J5100kjg5ORntdjflYIRI0akHrqnd+mkSZNYtGgR9fX1pOairl27lqKiItLu31GVNC282o7tyJMKpauAl7z3uzo4oUSPAAAPr0lEQVR78IEqhDAWuAS4DAuow7D3ehu28OqX3vu39zygLEZK3AXYdp3F7zpgZlQBF1Cm1iwiIq1RWJUBxTl3JdbG6A1gbG5u7r/GGIu+/OUvHzdmzJiv3HXXXXHlypX/PmHChDhu3Lic6upq1q9fP3jUqFEcccQRrR5z+vTpLFmyhHvuuYc5c+ZQXl7OE088wbx585rdb9OmTQDU1NTgnGPTpk3k5uZWjR07th5rkr4DW8yUHkpfVCjtmmTb2fcD3wZOp6mVVmqB3U+A+9tcGV8W36TEnQQsJrP9TiMWlOdTFjdk8LgiIv2K+qzKgOKcuz03N3d+Y2PjqKFDh8YDDzww58QTT6weM2bMMICGhgYee+wxVqxYwc6dOykoKGDixInMmzeP8ePHt3ncLVu2sHDhQjZs2EBBQQEzZ85k7ty5ze5TWlqaOgdSf+8GDx789ve+972zsFBa0T2vemAKIRQCHwe+g+3yNRQLqBG4Ffi59/7Fdh+wxL0XWIRVY7u6K1gtFlRPoiwu7+KxRET6NYVV6fdCCGOwxU/nAfOTm4fQvavz67CV+AVYFfcRrDL3JPDaQFzk1BOSJvrzgK9gbcdS83srsYVnPwNu9t7v7NQTlLgx2LasJ9L5RVeV2IK9L1IWy/d1ZxGRgU5hVfqdZLvSWcBZwMeAKVglqzu3rEwtanLAcuBB4AngbxrG734hhEOAfwQuxD6IDKdpV6clwH8AD2fsQ0KJOwf4KVaxLWDfW7OmtiLdAHyXsnh3Rs5DRGQAUFiVfiGEMA44DQunJ2DhoLuqpw1YOC0ANgOPYpWypcDLya5D0s1CCEXYMP8/A9Oweag5WCjcCFwH3NZswVSmlbjjgH/CqrkTsMVSqX9UHVbV3YhV1q+jLKrFlIhIBymsSp8UQhiE7Rx1FnAuMAkbeu+O6mkVNpycBzwPPAQ8BjzVgd2QJAOSqvkJ2DD/6VgwLMBaekXgt8CvvPdt7TbWfUrcMKx7RGoTgQpgNWWxqsfPRUSkH1FYlT4jhDAJq55+HNuzvRarXGWyq0UjFnyGAFuxofxF2FzT1dpLvXeEEA4Fvgh8CWs51XKY/zrgz0nfURER6UcUViVrJYtljscqp2cD47DG7ZneTWgXNl3gDeBeLPz8tVuHj2Wfku1PS7Bh/kNpPsz/JrAAG+bXIiURkX5MYVWyStIT8zhs16DzsYAyFMjN4NPUYYEnB5trehfwgPd+SwafQzohGeafjw3zn0rzYf5Gmob5V/baSYqISI9SWJVelwTUGcBnkstQLKBkMqBWYMPH64A7gT8CT2tYPzuEEKZhQ/xfxKrcw7EPFA7bXex67AOFhvlFRAYYhVXpNUlAOR9rOTQKCymZWr1fS9Ocxoew6umDGjLOHiGEEcAnsGH+qTQ12t8N/B0b5r/de7+1d85QRESygcKq9KgQwhTgk1gFbSJWPe3qbkApO7GFUS/TVD1drlZS2SPZoOHDWAX9H7Ch/dQwfwNwE3CD935Vr52kiIhkFYVV6XYhhPHYQpkLgYOTm4dk4NC1yaUB+DPwB+Ah7/07GTi2ZEgIYSpwDhZQD6cpoFbTNG94AVb5ru+t8xQRkeyksCrdIoQwGtve9ELgaCxQDs3AoVPV09XAHcBCYIW2L80eyRzkY7Hf//lYF4ccrIKe6rzwV+AW4G7v/bZeOlUREekDFFYlY5JWQx8FLgJmkpk2U43YblERuA+rnv7Fe7+ji8eVDEo2afgQNgf1PGwxW2ob0l3YdI8/A7diFVRtQSsiIu2isCpdEkIYBpyJreSeQ+Z2kdqJBZy7gN8Aj2rlfnZJfvenYtXT07Hq+XDsA0Y1tlDqLuB/gce0kl9ERDpDYVU6LGnWfwJwKXAKFlAL9/qg9tmJDRH/Efg1sEgBJ7u0skAq9eEkNXd4C3A7tsDtWU3PEBGRrlJYlXZL5qH+I3A5Fk4zUUGtwOYyLgJuBP7kva/JwHElQ9qxQOolbP7pPd77tb11niIi0j8prMpeJYtljge+DpxG045CXbELC6iPAzcA92kOY/ZoZYHU/jS1GEstkFqKBdT7vfdv9dKpiojIAJDX2ycg2Slp2P45LKSOwhZKuS4csgoLPMuBX2FVOLWYyhIhhMnY1I4zsO1O82m+QCoC96MFUiIi0sNUWZU9koraLGyY/2xsuLcr7aZSw8SrgV8Cd3nv3+7qeUrXhRAOAObRFE5TUzoKsLmnWiAlIiJZQWFVCCEUAp8Gvon1xExV1DojNd/0NayCWua939Dlk5QuCSFMpHk4Labpw0gD1h5sCPAc1iLsT9juX/oHQkREepXC6gAWQjgGq6KWYMGlsz1Ra7GeqpuxRVK/996vy8hJSqcku4bNoymcjsRC6TCah9PnsXD6MPA3731tb5yviIhIWxRWB5gQwlCscfs3gSlY8/bcTh6uAgu5vwRu8t6/mIlzlI4LIeyPhdPTsHZi+9G0KUMjNu90CPACNvf0L8BT3vvdvXG+IiIi7aUFVgNECOFIrC/qZ7Dw0tm2U3VYCFoJ/Cdwr+Yyto9zbg72IeG9wATgCzHG33bmWEm/03nAqZs2bTrrT3/609iNGze6goICZs6cGefOnVuBhdMVb7311uJbb711+o4dOyYB7wGejzE+mpEXJSIi0s0UVvuxEMJgrP3Qt4BpWMuhzv7OU6u/fw1c571/petnOOAMw4bdfwvcjK2w36dk4duB2Ba2pyaXcUBtTU3N8N/97ndMnjy57qKLLmLjxo2b7rvvvnHr1q277Qtf+MI3vPdVzrnJWFeHm4GL2/u8IiIi2UDTAPqhEMJBwGVYA3/o/O5S9VgldQ1WRf2DGvZnhnOuAvhqjPHmtNvynXP/5pz7TIxxZHFx8fZTTjllx5FHHjkRaxuWqohHbApGwRNPPFG+ePHiUZdddtm5hYWFS7z3lc657wNfjjFOauV57wPejjH+Y8ufiYiIZCNVVvuREMIswAMnYvNQB3XyULuwbgC3AP/tvV+VmTOUdHl5ebnJIrf3Ah84/PDDS3bt2lV00kkn1RQXFze88sor+9911137jxo1qnbcuHE12Mr9l4CFwIPAEw899ND1wMgrr7xyYdqhHwR+5JybHGN8vadfl4iISCYprPZxIYQc4CwgAIdhbac607y/Aeur+TpWRf1f731Vps5zoEsWts3AgukHBw0aNOzMM8/8FbZZQt62bdsK1qxZw2WXXVY9YsSIemDIrFmz1jz//PND77///rVf+tKXvg284L2vTj9uaWnpOODvLZ5uS3I9Dvt9ioiI9FkKq31UCKEA22HqCqxnZmcXTFViVdQy4Brv/bOZOcOBK9n969jkMgd4HxYcq7BFT/nOOWKMddh7715//fX1McYp1157rYsx5sYYdwMTsW4Nq7z3TzvnVpWWlh6YPM2jMcYze/q1iYiI9DSF1T4mWQV+KTYnNYfO9UZtxHYo2gxcCdzqva/I2EkOECGEXOAA4AgskH4IC6gjsPd3KPZ3rBH7UJCPVa+XNzQ0vO+111674dhjj70GWHfvvfd+HLitsbHxGGyecLpUNfU0mqZ2pG7bhAXhdPsn15u7/CJFRER6mRZY9REhhMOAf8F6pIJV6DqqCgu49wL/hTWB1x+AvQghDAOmAgcn10cBRwIHAaOx8FmPVbZzaN5wvwJb/f8osAxYDmz03seWC6ycc4dh81FPjDE+0t7zc85dAvwMGJtUY3HO/Qu2wOqAVu6vBVYiItKnKKxmIefcV7B2U+OAVeedd97fp0+fnqqqdbQaHrHw9A5wFXCz9/6dTJ5vX5a0hRqDhdGDgUOB6cn1AVjlOlXFLKDp/W9Ibo/J7W9jgfTx5Po57315+nM554YlxwV4AvgptnvU1hjjG865W7Dq7DeAZ4FRWC/VtTHGu1s7f+dcEdat4RHg37AWZTcBpTHG/0q73zHJl9difxY8UBtjXN2uN0pERKSXKKxmGefcJ7BV+F/Ggs9Xc3NzL7n00ksbi4uLB3fgUHVYoFqMhaLHBmoVNYQwCOtTmgqk04Cjk6/HJ3erwT4MpC9Q251ccrFKaTm2YOlFbCeotcA6YK33PtWHtk3OuXnYtqZgITf1PL+JMf6jcy4P+D7wWWASsA14CggxxjbnEjvnjgYWALOSx/y/GOOPWtynsZXnXR9jnLqv8xYREelNCqtZxjn3FPBcjPHi1G05OTlrZ8+efeDJJ5/cnqpqDRZIbgF+5r1f102n2utCCEOwofgxyXXq6zHYVrLTkutR2PvSQLLAKTlExKqj9dhCJoCNWAh9ARuWX5d8/3fvfX03vyQRERFpQQussohzLh947+GF/IISdzmwHfhdjPzp5ZdfPu/kk0/ej733Tt2JLZha4L3f1gOnnDHJYqWRtB4+JySXccltI4EirOKZmjMasfcmn+Z/ruuxubpgQ/q7sGHzNdiWsWvTLuUDtfosIiKSrRRWs8toIPf69/IfWLBqiHDW+PHjd1RVVRWz96DaCEzpjvmoSS/XVBAcnFynX1re1tZ9hgBjsZZM47EgOgprvTUMC551yWvJSXtsy76xdUAtVhV1ybkNTm7bis3JLMcC6Sqawuhr6h0rIiLStyisZqEcxxCS1f4Rd960ww5rWPnCC7n7eFgDUB5CaEy+bnmdutS3+LplRTK1iCv1dS5Nq9zTjxnTrltWI11yyWnl0vJ1NGAhsyI5Ti7W8iknuW0TFjzfwoboN2CLmd5Obi9Pvt7qva/dx3skIiIifYzCanYpBxq21Oz5vTTWu7y3d1ZUFA4fPnww7w566eppqjSmLrnY7zj9tpwW30NT8ExdUt/vTvs+XcvnSF2nh9FUKK5PjlOLVUS3Y+FyExY8N9MUONPD5y4NyYuIiIjCahaJMdY655b9aDU7Sg5gIrA1P9Z9afny5X885JBD1gMfwKqdrfVYHYT1YM1r5TKojdvzsIBZm1x2p33d6e+99w2Ze1dERERkIFNYzT4/f2Ent7g7+ArwJPBPwLhXX311PjYs7oGLeXfP1Vrv/X09frYiIiIi3UhhNcvEGMucc/sBV2CLkFYCZ8QY30ju8rUQwtXAfwJnYVVWh1U2RURERPoV9Vntw0IIM4D/Bt4P7PTej+3lUxIRERHJKFVW+zDv/fPA3BDCCcCxvX0+IiIiIpmmyqqIiIiIZK2c3j4BEREREZG2KKyKiIiISNZSWBURERGRrKWwKiIiIiJZS2FVRERERLKWwqqIiIiIZC2FVRERERHJWgqrIiIiIpK1FFZFREREJGsprIqIiIhI1lJYFREREZGspbAqIiIiIllLYVVEREREspbCqoiIiIhkLYVVEREREclaCqsiIiIikrUUVkVEREQkaymsioiIiEjWUlgVERERkaz1/wEXjyyslZOtlwAAAABJRU5ErkJggg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9" name="Oval 8"/>
          <p:cNvSpPr/>
          <p:nvPr/>
        </p:nvSpPr>
        <p:spPr>
          <a:xfrm>
            <a:off x="2185891" y="2853576"/>
            <a:ext cx="498422" cy="499711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Oval 9"/>
          <p:cNvSpPr/>
          <p:nvPr/>
        </p:nvSpPr>
        <p:spPr>
          <a:xfrm>
            <a:off x="6407037" y="2853576"/>
            <a:ext cx="498422" cy="499711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Oval 10"/>
          <p:cNvSpPr/>
          <p:nvPr/>
        </p:nvSpPr>
        <p:spPr>
          <a:xfrm>
            <a:off x="4269902" y="2853576"/>
            <a:ext cx="498422" cy="499711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tangle 11"/>
          <p:cNvSpPr/>
          <p:nvPr/>
        </p:nvSpPr>
        <p:spPr>
          <a:xfrm>
            <a:off x="4368270" y="2918766"/>
            <a:ext cx="301686" cy="369332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de-DE" dirty="0"/>
              <a:t>1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284259" y="2918766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0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505405" y="2918766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2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2898933" y="2961631"/>
            <a:ext cx="1152128" cy="0"/>
          </a:xfrm>
          <a:prstGeom prst="straightConnector1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5059173" y="2961631"/>
            <a:ext cx="1152128" cy="0"/>
          </a:xfrm>
          <a:prstGeom prst="straightConnector1">
            <a:avLst/>
          </a:prstGeom>
          <a:ln w="76200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5095178" y="3254372"/>
            <a:ext cx="1080118" cy="0"/>
          </a:xfrm>
          <a:prstGeom prst="straightConnector1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2898933" y="3254372"/>
            <a:ext cx="1080118" cy="0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3167924" y="2549434"/>
                <a:ext cx="54213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 dirty="0" smtClean="0">
                          <a:latin typeface="Cambria Math"/>
                        </a:rPr>
                        <m:t>0</m:t>
                      </m:r>
                      <m:r>
                        <a:rPr lang="de-DE" b="0" i="1" dirty="0" smtClean="0">
                          <a:latin typeface="Cambria Math"/>
                        </a:rPr>
                        <m:t>.5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7924" y="2549434"/>
                <a:ext cx="542136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5298154" y="3301017"/>
                <a:ext cx="54213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 dirty="0" smtClean="0">
                          <a:latin typeface="Cambria Math"/>
                        </a:rPr>
                        <m:t>0</m:t>
                      </m:r>
                      <m:r>
                        <a:rPr lang="de-DE" b="0" i="1" dirty="0" smtClean="0">
                          <a:latin typeface="Cambria Math"/>
                        </a:rPr>
                        <m:t>.5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8154" y="3301017"/>
                <a:ext cx="542136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3203929" y="3288098"/>
                <a:ext cx="54213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 dirty="0" smtClean="0">
                          <a:latin typeface="Cambria Math"/>
                        </a:rPr>
                        <m:t>0</m:t>
                      </m:r>
                      <m:r>
                        <a:rPr lang="de-DE" b="0" i="1" dirty="0" smtClean="0">
                          <a:latin typeface="Cambria Math"/>
                        </a:rPr>
                        <m:t>.1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3929" y="3288098"/>
                <a:ext cx="542136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tangle 21"/>
          <p:cNvSpPr/>
          <p:nvPr/>
        </p:nvSpPr>
        <p:spPr>
          <a:xfrm>
            <a:off x="5298154" y="2517785"/>
            <a:ext cx="4764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0.9</a:t>
            </a:r>
          </a:p>
        </p:txBody>
      </p:sp>
      <p:sp>
        <p:nvSpPr>
          <p:cNvPr id="45" name="Oval 44"/>
          <p:cNvSpPr/>
          <p:nvPr/>
        </p:nvSpPr>
        <p:spPr>
          <a:xfrm>
            <a:off x="2185891" y="5877541"/>
            <a:ext cx="498422" cy="499711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6" name="Oval 45"/>
          <p:cNvSpPr/>
          <p:nvPr/>
        </p:nvSpPr>
        <p:spPr>
          <a:xfrm>
            <a:off x="6407037" y="5877541"/>
            <a:ext cx="498422" cy="499711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7" name="Oval 46"/>
          <p:cNvSpPr/>
          <p:nvPr/>
        </p:nvSpPr>
        <p:spPr>
          <a:xfrm>
            <a:off x="4269902" y="5877541"/>
            <a:ext cx="498422" cy="499711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8" name="Rectangle 47"/>
          <p:cNvSpPr/>
          <p:nvPr/>
        </p:nvSpPr>
        <p:spPr>
          <a:xfrm>
            <a:off x="4368270" y="5942731"/>
            <a:ext cx="301686" cy="369332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de-DE" dirty="0"/>
              <a:t>1</a:t>
            </a:r>
          </a:p>
        </p:txBody>
      </p:sp>
      <p:sp>
        <p:nvSpPr>
          <p:cNvPr id="49" name="Rectangle 48"/>
          <p:cNvSpPr/>
          <p:nvPr/>
        </p:nvSpPr>
        <p:spPr>
          <a:xfrm>
            <a:off x="2284259" y="5942731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0</a:t>
            </a:r>
          </a:p>
        </p:txBody>
      </p:sp>
      <p:sp>
        <p:nvSpPr>
          <p:cNvPr id="50" name="Rectangle 49"/>
          <p:cNvSpPr/>
          <p:nvPr/>
        </p:nvSpPr>
        <p:spPr>
          <a:xfrm>
            <a:off x="6505405" y="5942731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2</a:t>
            </a:r>
          </a:p>
        </p:txBody>
      </p:sp>
      <p:cxnSp>
        <p:nvCxnSpPr>
          <p:cNvPr id="51" name="Straight Arrow Connector 50"/>
          <p:cNvCxnSpPr/>
          <p:nvPr/>
        </p:nvCxnSpPr>
        <p:spPr>
          <a:xfrm>
            <a:off x="2898933" y="5985596"/>
            <a:ext cx="1152128" cy="0"/>
          </a:xfrm>
          <a:prstGeom prst="straightConnector1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5059173" y="5985596"/>
            <a:ext cx="1152128" cy="0"/>
          </a:xfrm>
          <a:prstGeom prst="straightConnector1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flipH="1">
            <a:off x="5095178" y="6278337"/>
            <a:ext cx="1080118" cy="0"/>
          </a:xfrm>
          <a:prstGeom prst="straightConnector1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flipH="1">
            <a:off x="2898933" y="6278337"/>
            <a:ext cx="1080118" cy="0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3167924" y="5573399"/>
                <a:ext cx="54213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 dirty="0" smtClean="0">
                          <a:latin typeface="Cambria Math"/>
                        </a:rPr>
                        <m:t>0</m:t>
                      </m:r>
                      <m:r>
                        <a:rPr lang="de-DE" b="0" i="1" dirty="0" smtClean="0">
                          <a:latin typeface="Cambria Math"/>
                        </a:rPr>
                        <m:t>.5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7924" y="5573399"/>
                <a:ext cx="542136" cy="3693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/>
              <p:cNvSpPr/>
              <p:nvPr/>
            </p:nvSpPr>
            <p:spPr>
              <a:xfrm>
                <a:off x="5298154" y="6324982"/>
                <a:ext cx="54213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 dirty="0" smtClean="0">
                          <a:latin typeface="Cambria Math"/>
                        </a:rPr>
                        <m:t>0</m:t>
                      </m:r>
                      <m:r>
                        <a:rPr lang="de-DE" b="0" i="1" dirty="0" smtClean="0">
                          <a:latin typeface="Cambria Math"/>
                        </a:rPr>
                        <m:t>.5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56" name="Rectangle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8154" y="6324982"/>
                <a:ext cx="542136" cy="36933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angle 56"/>
              <p:cNvSpPr/>
              <p:nvPr/>
            </p:nvSpPr>
            <p:spPr>
              <a:xfrm>
                <a:off x="3203929" y="6312063"/>
                <a:ext cx="54213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 dirty="0" smtClean="0">
                          <a:latin typeface="Cambria Math"/>
                        </a:rPr>
                        <m:t>0</m:t>
                      </m:r>
                      <m:r>
                        <a:rPr lang="de-DE" b="0" i="1" dirty="0" smtClean="0">
                          <a:latin typeface="Cambria Math"/>
                        </a:rPr>
                        <m:t>.5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57" name="Rectangle 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3929" y="6312063"/>
                <a:ext cx="542136" cy="36933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Rectangle 57"/>
          <p:cNvSpPr/>
          <p:nvPr/>
        </p:nvSpPr>
        <p:spPr>
          <a:xfrm>
            <a:off x="5298154" y="5541750"/>
            <a:ext cx="4764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0.5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1888457" y="3510051"/>
                <a:ext cx="536711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de-DE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𝑞</m:t>
                        </m:r>
                      </m:e>
                      <m:sup>
                        <m:r>
                          <a:rPr lang="de-DE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+</m:t>
                        </m:r>
                      </m:sup>
                    </m:sSup>
                    <m:r>
                      <a:rPr lang="de-DE" b="0" i="0" dirty="0" smtClean="0">
                        <a:solidFill>
                          <a:srgbClr val="00B050"/>
                        </a:solidFill>
                        <a:latin typeface="Cambria Math"/>
                      </a:rPr>
                      <m:t>=0</m:t>
                    </m:r>
                  </m:oMath>
                </a14:m>
                <a:r>
                  <a:rPr lang="de-DE" dirty="0">
                    <a:solidFill>
                      <a:srgbClr val="00B050"/>
                    </a:solidFill>
                  </a:rPr>
                  <a:t>                 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i="1" dirty="0">
                            <a:solidFill>
                              <a:srgbClr val="00B050"/>
                            </a:solidFill>
                            <a:latin typeface="Cambria Math"/>
                          </a:rPr>
                          <m:t>𝑞</m:t>
                        </m:r>
                      </m:e>
                      <m:sup>
                        <m:r>
                          <a:rPr lang="de-DE" i="1" dirty="0">
                            <a:solidFill>
                              <a:srgbClr val="00B050"/>
                            </a:solidFill>
                            <a:latin typeface="Cambria Math"/>
                          </a:rPr>
                          <m:t>+</m:t>
                        </m:r>
                      </m:sup>
                    </m:sSup>
                    <m:r>
                      <a:rPr lang="de-DE" dirty="0">
                        <a:solidFill>
                          <a:srgbClr val="00B050"/>
                        </a:solidFill>
                        <a:latin typeface="Cambria Math"/>
                      </a:rPr>
                      <m:t>=0</m:t>
                    </m:r>
                    <m:r>
                      <a:rPr lang="de-DE" b="0" i="0" dirty="0" smtClean="0">
                        <a:solidFill>
                          <a:srgbClr val="00B050"/>
                        </a:solidFill>
                        <a:latin typeface="Cambria Math"/>
                      </a:rPr>
                      <m:t>.9</m:t>
                    </m:r>
                  </m:oMath>
                </a14:m>
                <a:r>
                  <a:rPr lang="de-DE" dirty="0">
                    <a:solidFill>
                      <a:srgbClr val="00B050"/>
                    </a:solidFill>
                  </a:rPr>
                  <a:t>             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i="1" dirty="0">
                            <a:solidFill>
                              <a:srgbClr val="00B050"/>
                            </a:solidFill>
                            <a:latin typeface="Cambria Math"/>
                          </a:rPr>
                          <m:t>𝑞</m:t>
                        </m:r>
                      </m:e>
                      <m:sup>
                        <m:r>
                          <a:rPr lang="de-DE" i="1" dirty="0">
                            <a:solidFill>
                              <a:srgbClr val="00B050"/>
                            </a:solidFill>
                            <a:latin typeface="Cambria Math"/>
                          </a:rPr>
                          <m:t>+</m:t>
                        </m:r>
                      </m:sup>
                    </m:sSup>
                    <m:r>
                      <a:rPr lang="de-DE" dirty="0">
                        <a:solidFill>
                          <a:srgbClr val="00B050"/>
                        </a:solidFill>
                        <a:latin typeface="Cambria Math"/>
                      </a:rPr>
                      <m:t>=</m:t>
                    </m:r>
                    <m:r>
                      <a:rPr lang="de-DE" b="0" i="0" dirty="0" smtClean="0">
                        <a:solidFill>
                          <a:srgbClr val="00B050"/>
                        </a:solidFill>
                        <a:latin typeface="Cambria Math"/>
                      </a:rPr>
                      <m:t>1</m:t>
                    </m:r>
                    <m:r>
                      <a:rPr lang="de-DE" dirty="0">
                        <a:solidFill>
                          <a:srgbClr val="00B050"/>
                        </a:solidFill>
                        <a:latin typeface="Cambria Math"/>
                      </a:rPr>
                      <m:t>.</m:t>
                    </m:r>
                    <m:r>
                      <a:rPr lang="de-DE" b="0" i="0" dirty="0" smtClean="0">
                        <a:solidFill>
                          <a:srgbClr val="00B050"/>
                        </a:solidFill>
                        <a:latin typeface="Cambria Math"/>
                      </a:rPr>
                      <m:t>0</m:t>
                    </m:r>
                  </m:oMath>
                </a14:m>
                <a:endParaRPr lang="de-DE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8457" y="3510051"/>
                <a:ext cx="5367110" cy="369332"/>
              </a:xfrm>
              <a:prstGeom prst="rect">
                <a:avLst/>
              </a:prstGeom>
              <a:blipFill rotWithShape="1">
                <a:blip r:embed="rId9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ctangle 59"/>
              <p:cNvSpPr/>
              <p:nvPr/>
            </p:nvSpPr>
            <p:spPr>
              <a:xfrm>
                <a:off x="1783850" y="6496729"/>
                <a:ext cx="536711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de-DE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𝑞</m:t>
                        </m:r>
                      </m:e>
                      <m:sup>
                        <m:r>
                          <a:rPr lang="de-DE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+</m:t>
                        </m:r>
                      </m:sup>
                    </m:sSup>
                    <m:r>
                      <a:rPr lang="de-DE" b="0" i="0" dirty="0" smtClean="0">
                        <a:solidFill>
                          <a:srgbClr val="00B050"/>
                        </a:solidFill>
                        <a:latin typeface="Cambria Math"/>
                      </a:rPr>
                      <m:t>=0</m:t>
                    </m:r>
                  </m:oMath>
                </a14:m>
                <a:r>
                  <a:rPr lang="de-DE" dirty="0">
                    <a:solidFill>
                      <a:srgbClr val="00B050"/>
                    </a:solidFill>
                  </a:rPr>
                  <a:t>                 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i="1" dirty="0">
                            <a:solidFill>
                              <a:srgbClr val="00B050"/>
                            </a:solidFill>
                            <a:latin typeface="Cambria Math"/>
                          </a:rPr>
                          <m:t>𝑞</m:t>
                        </m:r>
                      </m:e>
                      <m:sup>
                        <m:r>
                          <a:rPr lang="de-DE" i="1" dirty="0">
                            <a:solidFill>
                              <a:srgbClr val="00B050"/>
                            </a:solidFill>
                            <a:latin typeface="Cambria Math"/>
                          </a:rPr>
                          <m:t>+</m:t>
                        </m:r>
                      </m:sup>
                    </m:sSup>
                    <m:r>
                      <a:rPr lang="de-DE" dirty="0">
                        <a:solidFill>
                          <a:srgbClr val="00B050"/>
                        </a:solidFill>
                        <a:latin typeface="Cambria Math"/>
                      </a:rPr>
                      <m:t>=0</m:t>
                    </m:r>
                    <m:r>
                      <a:rPr lang="de-DE" b="0" i="0" dirty="0" smtClean="0">
                        <a:solidFill>
                          <a:srgbClr val="00B050"/>
                        </a:solidFill>
                        <a:latin typeface="Cambria Math"/>
                      </a:rPr>
                      <m:t>.5</m:t>
                    </m:r>
                  </m:oMath>
                </a14:m>
                <a:r>
                  <a:rPr lang="de-DE" dirty="0">
                    <a:solidFill>
                      <a:srgbClr val="00B050"/>
                    </a:solidFill>
                  </a:rPr>
                  <a:t>             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i="1" dirty="0">
                            <a:solidFill>
                              <a:srgbClr val="00B050"/>
                            </a:solidFill>
                            <a:latin typeface="Cambria Math"/>
                          </a:rPr>
                          <m:t>𝑞</m:t>
                        </m:r>
                      </m:e>
                      <m:sup>
                        <m:r>
                          <a:rPr lang="de-DE" i="1" dirty="0">
                            <a:solidFill>
                              <a:srgbClr val="00B050"/>
                            </a:solidFill>
                            <a:latin typeface="Cambria Math"/>
                          </a:rPr>
                          <m:t>+</m:t>
                        </m:r>
                      </m:sup>
                    </m:sSup>
                    <m:r>
                      <a:rPr lang="de-DE" dirty="0">
                        <a:solidFill>
                          <a:srgbClr val="00B050"/>
                        </a:solidFill>
                        <a:latin typeface="Cambria Math"/>
                      </a:rPr>
                      <m:t>=</m:t>
                    </m:r>
                    <m:r>
                      <a:rPr lang="de-DE" b="0" i="0" dirty="0" smtClean="0">
                        <a:solidFill>
                          <a:srgbClr val="00B050"/>
                        </a:solidFill>
                        <a:latin typeface="Cambria Math"/>
                      </a:rPr>
                      <m:t>1</m:t>
                    </m:r>
                    <m:r>
                      <a:rPr lang="de-DE" dirty="0">
                        <a:solidFill>
                          <a:srgbClr val="00B050"/>
                        </a:solidFill>
                        <a:latin typeface="Cambria Math"/>
                      </a:rPr>
                      <m:t>.</m:t>
                    </m:r>
                    <m:r>
                      <a:rPr lang="de-DE" b="0" i="0" dirty="0" smtClean="0">
                        <a:solidFill>
                          <a:srgbClr val="00B050"/>
                        </a:solidFill>
                        <a:latin typeface="Cambria Math"/>
                      </a:rPr>
                      <m:t>0</m:t>
                    </m:r>
                  </m:oMath>
                </a14:m>
                <a:endParaRPr lang="de-DE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60" name="Rectangle 5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3850" y="6496729"/>
                <a:ext cx="5367110" cy="369332"/>
              </a:xfrm>
              <a:prstGeom prst="rect">
                <a:avLst/>
              </a:prstGeom>
              <a:blipFill rotWithShape="1">
                <a:blip r:embed="rId10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118940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Properties of reactive flux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200" dirty="0"/>
                  <a:t>Proof: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200" i="1">
                              <a:latin typeface="Cambria Math"/>
                            </a:rPr>
                            <m:t>𝑗</m:t>
                          </m:r>
                          <m:r>
                            <a:rPr lang="en-US" sz="2200" i="1">
                              <a:latin typeface="Cambria Math"/>
                            </a:rPr>
                            <m:t>∈</m:t>
                          </m:r>
                          <m:r>
                            <a:rPr lang="en-US" sz="2200" i="1">
                              <a:latin typeface="Cambria Math"/>
                            </a:rPr>
                            <m:t>𝑆</m:t>
                          </m:r>
                        </m:sub>
                        <m:sup/>
                        <m:e>
                          <m:r>
                            <a:rPr lang="en-US" sz="2200" i="1">
                              <a:latin typeface="Cambria Math"/>
                            </a:rPr>
                            <m:t>(</m:t>
                          </m:r>
                          <m:sSubSup>
                            <m:sSubSup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200" i="1"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/>
                                </a:rPr>
                                <m:t>𝑖𝑗</m:t>
                              </m:r>
                            </m:sub>
                            <m:sup>
                              <m:r>
                                <a:rPr lang="en-US" sz="2200" i="1">
                                  <a:latin typeface="Cambria Math"/>
                                </a:rPr>
                                <m:t>𝐴𝐵</m:t>
                              </m:r>
                            </m:sup>
                          </m:sSubSup>
                          <m:r>
                            <a:rPr lang="en-US" sz="2200" i="1">
                              <a:latin typeface="Cambria Math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200" i="1"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/>
                                </a:rPr>
                                <m:t>𝑗𝑖</m:t>
                              </m:r>
                            </m:sub>
                            <m:sup>
                              <m:r>
                                <a:rPr lang="en-US" sz="2200" i="1">
                                  <a:latin typeface="Cambria Math"/>
                                </a:rPr>
                                <m:t>𝐴𝐵</m:t>
                              </m:r>
                            </m:sup>
                          </m:sSubSup>
                          <m:r>
                            <a:rPr lang="en-US" sz="2200" i="1">
                              <a:latin typeface="Cambria Math"/>
                            </a:rPr>
                            <m:t>)</m:t>
                          </m:r>
                        </m:e>
                      </m:nary>
                      <m:r>
                        <a:rPr lang="en-US" sz="2200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/>
                            </a:rPr>
                            <m:t>𝜋</m:t>
                          </m:r>
                        </m:e>
                        <m:sub>
                          <m:r>
                            <a:rPr lang="en-US" sz="2200" i="1">
                              <a:latin typeface="Cambria Math"/>
                            </a:rPr>
                            <m:t>𝑖</m:t>
                          </m:r>
                        </m:sub>
                      </m:sSub>
                      <m:sSubSup>
                        <m:sSubSup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200" i="1">
                              <a:latin typeface="Cambria Math"/>
                            </a:rPr>
                            <m:t>𝑞</m:t>
                          </m:r>
                        </m:e>
                        <m:sub>
                          <m:r>
                            <a:rPr lang="en-US" sz="2200" i="1">
                              <a:latin typeface="Cambria Math"/>
                            </a:rPr>
                            <m:t>𝑖</m:t>
                          </m:r>
                        </m:sub>
                        <m:sup>
                          <m:r>
                            <a:rPr lang="en-US" sz="2200" i="1">
                              <a:latin typeface="Cambria Math"/>
                            </a:rPr>
                            <m:t>−</m:t>
                          </m:r>
                        </m:sup>
                      </m:sSubSup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2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200" b="0" i="1" smtClean="0">
                                    <a:latin typeface="Cambria Math"/>
                                  </a:rPr>
                                  <m:t>𝑗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200" b="0" i="1" smtClean="0">
                                    <a:latin typeface="Cambria Math"/>
                                  </a:rPr>
                                  <m:t>𝑖</m:t>
                                </m:r>
                                <m:r>
                                  <m:rPr>
                                    <m:brk m:alnAt="1"/>
                                  </m:rPr>
                                  <a:rPr lang="en-US" sz="2200" b="0" i="1" smtClean="0">
                                    <a:latin typeface="Cambria Math"/>
                                  </a:rPr>
                                  <m:t>≠</m:t>
                                </m:r>
                                <m:r>
                                  <a:rPr lang="en-US" sz="2200" b="0" i="1" smtClean="0">
                                    <a:latin typeface="Cambria Math"/>
                                  </a:rPr>
                                  <m:t>𝑗</m:t>
                                </m:r>
                              </m:e>
                            </m:mr>
                          </m:m>
                        </m:sub>
                        <m:sup/>
                        <m:e>
                          <m:sSub>
                            <m:sSub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/>
                                </a:rPr>
                                <m:t>𝑖𝑗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200" i="1">
                                  <a:latin typeface="Cambria Math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/>
                                </a:rPr>
                                <m:t>𝑗</m:t>
                              </m:r>
                            </m:sub>
                            <m:sup>
                              <m:r>
                                <a:rPr lang="en-US" sz="2200" i="1">
                                  <a:latin typeface="Cambria Math"/>
                                </a:rPr>
                                <m:t>+</m:t>
                              </m:r>
                            </m:sup>
                          </m:sSubSup>
                        </m:e>
                      </m:nary>
                      <m:r>
                        <a:rPr lang="en-US" sz="2200" i="1">
                          <a:latin typeface="Cambria Math"/>
                        </a:rPr>
                        <m:t>−</m:t>
                      </m:r>
                      <m:sSubSup>
                        <m:sSubSup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200" i="1">
                              <a:latin typeface="Cambria Math"/>
                            </a:rPr>
                            <m:t>𝑞</m:t>
                          </m:r>
                        </m:e>
                        <m:sub>
                          <m:r>
                            <a:rPr lang="en-US" sz="2200" i="1">
                              <a:latin typeface="Cambria Math"/>
                            </a:rPr>
                            <m:t>𝑖</m:t>
                          </m:r>
                        </m:sub>
                        <m:sup>
                          <m:r>
                            <a:rPr lang="en-US" sz="2200" b="0" i="1" smtClean="0">
                              <a:latin typeface="Cambria Math"/>
                            </a:rPr>
                            <m:t>+</m:t>
                          </m:r>
                        </m:sup>
                      </m:sSubSup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200" b="0" i="1" smtClean="0">
                                    <a:latin typeface="Cambria Math"/>
                                  </a:rPr>
                                  <m:t>𝑗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200" i="1">
                                    <a:latin typeface="Cambria Math"/>
                                  </a:rPr>
                                  <m:t>𝑖</m:t>
                                </m:r>
                                <m:r>
                                  <m:rPr>
                                    <m:brk m:alnAt="1"/>
                                  </m:rPr>
                                  <a:rPr lang="en-US" sz="2200" i="1">
                                    <a:latin typeface="Cambria Math"/>
                                  </a:rPr>
                                  <m:t>≠</m:t>
                                </m:r>
                                <m:r>
                                  <a:rPr lang="en-US" sz="2200" i="1">
                                    <a:latin typeface="Cambria Math"/>
                                  </a:rPr>
                                  <m:t>𝑗</m:t>
                                </m:r>
                              </m:e>
                            </m:mr>
                          </m:m>
                        </m:sub>
                        <m:sup/>
                        <m:e>
                          <m:sSub>
                            <m:sSub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/>
                                </a:rPr>
                                <m:t>𝑗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200" i="1">
                                  <a:latin typeface="Cambria Math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/>
                                </a:rPr>
                                <m:t>𝑗</m:t>
                              </m:r>
                            </m:sub>
                            <m:sup>
                              <m:r>
                                <a:rPr lang="en-US" sz="2200" i="1">
                                  <a:latin typeface="Cambria Math"/>
                                </a:rPr>
                                <m:t>−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/>
                                </a:rPr>
                                <m:t>𝑗𝑖</m:t>
                              </m:r>
                            </m:sub>
                          </m:sSub>
                        </m:e>
                      </m:nary>
                    </m:oMath>
                    <m:oMath xmlns:m="http://schemas.openxmlformats.org/officeDocument/2006/math">
                      <m:r>
                        <a:rPr lang="en-US" sz="22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/>
                            </a:rPr>
                            <m:t>𝜋</m:t>
                          </m:r>
                        </m:e>
                        <m:sub>
                          <m:r>
                            <a:rPr lang="en-US" sz="2200" i="1">
                              <a:latin typeface="Cambria Math"/>
                            </a:rPr>
                            <m:t>𝑖</m:t>
                          </m:r>
                        </m:sub>
                      </m:sSub>
                      <m:sSubSup>
                        <m:sSubSup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200" i="1">
                              <a:latin typeface="Cambria Math"/>
                            </a:rPr>
                            <m:t>𝑞</m:t>
                          </m:r>
                        </m:e>
                        <m:sub>
                          <m:r>
                            <a:rPr lang="en-US" sz="2200" i="1">
                              <a:latin typeface="Cambria Math"/>
                            </a:rPr>
                            <m:t>𝑖</m:t>
                          </m:r>
                        </m:sub>
                        <m:sup>
                          <m:r>
                            <a:rPr lang="en-US" sz="2200" i="1">
                              <a:latin typeface="Cambria Math"/>
                            </a:rPr>
                            <m:t>−</m:t>
                          </m:r>
                        </m:sup>
                      </m:sSubSup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200" b="0" i="1" smtClean="0">
                                    <a:latin typeface="Cambria Math"/>
                                  </a:rPr>
                                  <m:t>𝑗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200" i="1">
                                    <a:latin typeface="Cambria Math"/>
                                  </a:rPr>
                                  <m:t>𝑖</m:t>
                                </m:r>
                                <m:r>
                                  <m:rPr>
                                    <m:brk m:alnAt="1"/>
                                  </m:rPr>
                                  <a:rPr lang="en-US" sz="2200" i="1">
                                    <a:latin typeface="Cambria Math"/>
                                  </a:rPr>
                                  <m:t>≠</m:t>
                                </m:r>
                                <m:r>
                                  <a:rPr lang="en-US" sz="2200" i="1">
                                    <a:latin typeface="Cambria Math"/>
                                  </a:rPr>
                                  <m:t>𝑗</m:t>
                                </m:r>
                              </m:e>
                            </m:mr>
                          </m:m>
                        </m:sub>
                        <m:sup/>
                        <m:e>
                          <m:sSub>
                            <m:sSub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/>
                                </a:rPr>
                                <m:t>𝑖𝑗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200" i="1">
                                  <a:latin typeface="Cambria Math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/>
                                </a:rPr>
                                <m:t>𝑗</m:t>
                              </m:r>
                            </m:sub>
                            <m:sup>
                              <m:r>
                                <a:rPr lang="en-US" sz="2200" i="1">
                                  <a:latin typeface="Cambria Math"/>
                                </a:rPr>
                                <m:t>+</m:t>
                              </m:r>
                            </m:sup>
                          </m:sSubSup>
                        </m:e>
                      </m:nary>
                      <m:r>
                        <a:rPr lang="en-US" sz="2200" i="1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/>
                            </a:rPr>
                            <m:t>𝜋</m:t>
                          </m:r>
                        </m:e>
                        <m:sub>
                          <m:r>
                            <a:rPr lang="en-US" sz="2200" i="1">
                              <a:latin typeface="Cambria Math"/>
                            </a:rPr>
                            <m:t>𝑖</m:t>
                          </m:r>
                        </m:sub>
                      </m:sSub>
                      <m:sSubSup>
                        <m:sSubSup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200" i="1">
                              <a:latin typeface="Cambria Math"/>
                            </a:rPr>
                            <m:t>𝑞</m:t>
                          </m:r>
                        </m:e>
                        <m:sub>
                          <m:r>
                            <a:rPr lang="en-US" sz="2200" i="1">
                              <a:latin typeface="Cambria Math"/>
                            </a:rPr>
                            <m:t>𝑖</m:t>
                          </m:r>
                        </m:sub>
                        <m:sup>
                          <m:r>
                            <a:rPr lang="en-US" sz="2200" i="1">
                              <a:latin typeface="Cambria Math"/>
                            </a:rPr>
                            <m:t>+</m:t>
                          </m:r>
                        </m:sup>
                      </m:sSubSup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200" b="0" i="1" smtClean="0">
                                    <a:latin typeface="Cambria Math"/>
                                  </a:rPr>
                                  <m:t>𝑗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200" i="1">
                                    <a:latin typeface="Cambria Math"/>
                                  </a:rPr>
                                  <m:t>𝑖</m:t>
                                </m:r>
                                <m:r>
                                  <m:rPr>
                                    <m:brk m:alnAt="1"/>
                                  </m:rPr>
                                  <a:rPr lang="en-US" sz="2200" i="1">
                                    <a:latin typeface="Cambria Math"/>
                                  </a:rPr>
                                  <m:t>≠</m:t>
                                </m:r>
                                <m:r>
                                  <a:rPr lang="en-US" sz="2200" i="1">
                                    <a:latin typeface="Cambria Math"/>
                                  </a:rPr>
                                  <m:t>𝑗</m:t>
                                </m:r>
                              </m:e>
                            </m:mr>
                          </m:m>
                        </m:sub>
                        <m:sup/>
                        <m:e>
                          <m:sSubSup>
                            <m:sSubSup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200" i="1">
                                  <a:latin typeface="Cambria Math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/>
                                </a:rPr>
                                <m:t>𝑗</m:t>
                              </m:r>
                            </m:sub>
                            <m:sup>
                              <m:r>
                                <a:rPr lang="en-US" sz="2200" i="1">
                                  <a:latin typeface="Cambria Math"/>
                                </a:rPr>
                                <m:t>−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/>
                                </a:rPr>
                                <m:t>𝑗𝑖</m:t>
                              </m:r>
                            </m:sub>
                          </m:sSub>
                        </m:e>
                      </m:nary>
                      <m:box>
                        <m:box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sz="22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b="0" i="1" smtClean="0">
                                      <a:latin typeface="Cambria Math"/>
                                    </a:rPr>
                                    <m:t>𝜋</m:t>
                                  </m:r>
                                </m:e>
                                <m:sub>
                                  <m:r>
                                    <a:rPr lang="en-US" sz="2200" b="0" i="1" smtClean="0">
                                      <a:latin typeface="Cambria Math"/>
                                    </a:rPr>
                                    <m:t>𝑗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b="0" i="1" smtClean="0">
                                      <a:latin typeface="Cambria Math"/>
                                    </a:rPr>
                                    <m:t>𝜋</m:t>
                                  </m:r>
                                </m:e>
                                <m:sub>
                                  <m:r>
                                    <a:rPr lang="en-US" sz="2200" b="0" i="1" smtClean="0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den>
                          </m:f>
                        </m:e>
                      </m:box>
                      <m:r>
                        <a:rPr lang="en-US" sz="2200" b="0" i="1" smtClean="0">
                          <a:latin typeface="Cambria Math"/>
                        </a:rPr>
                        <m:t>=(∗)</m:t>
                      </m:r>
                    </m:oMath>
                  </m:oMathPara>
                </a14:m>
                <a:endParaRPr lang="en-US" sz="2200" dirty="0"/>
              </a:p>
              <a:p>
                <a:pPr marL="0" indent="0">
                  <a:buNone/>
                </a:pPr>
                <a:r>
                  <a:rPr lang="en-US" sz="2200" dirty="0"/>
                  <a:t>Use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200" i="1">
                            <a:latin typeface="Cambria Math"/>
                          </a:rPr>
                          <m:t>𝑞</m:t>
                        </m:r>
                      </m:e>
                      <m:sub>
                        <m:r>
                          <a:rPr lang="en-US" sz="2200" i="1"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en-US" sz="2200" i="1">
                            <a:latin typeface="Cambria Math"/>
                          </a:rPr>
                          <m:t>+</m:t>
                        </m:r>
                      </m:sup>
                    </m:sSubSup>
                    <m:r>
                      <a:rPr lang="en-US" sz="2200" i="1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2200" i="1">
                            <a:latin typeface="Cambria Math"/>
                          </a:rPr>
                          <m:t>𝑗</m:t>
                        </m:r>
                        <m:r>
                          <a:rPr lang="en-US" sz="2200" i="1">
                            <a:latin typeface="Cambria Math"/>
                          </a:rPr>
                          <m:t>∈</m:t>
                        </m:r>
                        <m:r>
                          <a:rPr lang="en-US" sz="2200" i="1">
                            <a:latin typeface="Cambria Math"/>
                          </a:rPr>
                          <m:t>𝐼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200" i="1">
                                <a:latin typeface="Cambria Math"/>
                              </a:rPr>
                              <m:t>𝑖𝑗</m:t>
                            </m:r>
                          </m:sub>
                        </m:sSub>
                        <m:sSubSup>
                          <m:sSubSup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200" i="1">
                                <a:latin typeface="Cambria Math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200" i="1">
                                <a:latin typeface="Cambria Math"/>
                              </a:rPr>
                              <m:t>𝑗</m:t>
                            </m:r>
                          </m:sub>
                          <m:sup>
                            <m:r>
                              <a:rPr lang="en-US" sz="2200" i="1">
                                <a:latin typeface="Cambria Math"/>
                              </a:rPr>
                              <m:t>+</m:t>
                            </m:r>
                          </m:sup>
                        </m:sSubSup>
                      </m:e>
                    </m:nary>
                  </m:oMath>
                </a14:m>
                <a:r>
                  <a:rPr lang="en-US" sz="2200" dirty="0"/>
                  <a:t>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200" i="1">
                            <a:latin typeface="Cambria Math"/>
                          </a:rPr>
                          <m:t>𝑞</m:t>
                        </m:r>
                      </m:e>
                      <m:sub>
                        <m:r>
                          <a:rPr lang="en-US" sz="2200" i="1"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en-US" sz="2200" i="1">
                            <a:latin typeface="Cambria Math"/>
                          </a:rPr>
                          <m:t>−</m:t>
                        </m:r>
                      </m:sup>
                    </m:sSubSup>
                    <m:r>
                      <a:rPr lang="en-US" sz="2200" i="1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2200" i="1">
                            <a:latin typeface="Cambria Math"/>
                          </a:rPr>
                          <m:t>𝑗</m:t>
                        </m:r>
                        <m:r>
                          <a:rPr lang="en-US" sz="2200" i="1">
                            <a:latin typeface="Cambria Math"/>
                          </a:rPr>
                          <m:t>∈</m:t>
                        </m:r>
                        <m:r>
                          <a:rPr lang="en-US" sz="2200" i="1">
                            <a:latin typeface="Cambria Math"/>
                          </a:rPr>
                          <m:t>𝐼</m:t>
                        </m:r>
                      </m:sub>
                      <m:sup/>
                      <m:e>
                        <m:box>
                          <m:box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sz="22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sz="2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i="1">
                                        <a:latin typeface="Cambria Math"/>
                                      </a:rPr>
                                      <m:t>𝜋</m:t>
                                    </m:r>
                                  </m:e>
                                  <m:sub>
                                    <m:r>
                                      <a:rPr lang="en-US" sz="2200" i="1">
                                        <a:latin typeface="Cambria Math"/>
                                      </a:rPr>
                                      <m:t>𝑗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en-US" sz="2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i="1">
                                        <a:latin typeface="Cambria Math"/>
                                      </a:rPr>
                                      <m:t>𝜋</m:t>
                                    </m:r>
                                  </m:e>
                                  <m:sub>
                                    <m:r>
                                      <a:rPr lang="en-US" sz="2200" i="1"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</m:den>
                            </m:f>
                          </m:e>
                        </m:box>
                        <m:sSub>
                          <m:sSub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200" i="1">
                                <a:latin typeface="Cambria Math"/>
                              </a:rPr>
                              <m:t>𝑗𝑖</m:t>
                            </m:r>
                          </m:sub>
                        </m:sSub>
                        <m:sSubSup>
                          <m:sSubSup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200" i="1">
                                <a:latin typeface="Cambria Math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200" i="1">
                                <a:latin typeface="Cambria Math"/>
                              </a:rPr>
                              <m:t>𝑗</m:t>
                            </m:r>
                          </m:sub>
                          <m:sup>
                            <m:r>
                              <a:rPr lang="en-US" sz="2200" i="1">
                                <a:latin typeface="Cambria Math"/>
                              </a:rPr>
                              <m:t>−</m:t>
                            </m:r>
                          </m:sup>
                        </m:sSubSup>
                      </m:e>
                    </m:nary>
                  </m:oMath>
                </a14:m>
                <a:r>
                  <a:rPr lang="en-US" sz="2200" dirty="0"/>
                  <a:t>  for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/>
                      </a:rPr>
                      <m:t>𝑖</m:t>
                    </m:r>
                    <m:r>
                      <a:rPr lang="en-US" sz="2200" i="1">
                        <a:latin typeface="Cambria Math"/>
                        <a:ea typeface="Cambria Math"/>
                      </a:rPr>
                      <m:t>∉</m:t>
                    </m:r>
                    <m:d>
                      <m:dPr>
                        <m:begChr m:val="{"/>
                        <m:endChr m:val="}"/>
                        <m:ctrlPr>
                          <a:rPr lang="en-US" sz="22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2200" i="1">
                            <a:latin typeface="Cambria Math"/>
                            <a:ea typeface="Cambria Math"/>
                          </a:rPr>
                          <m:t>𝐴</m:t>
                        </m:r>
                        <m:r>
                          <a:rPr lang="en-US" sz="2200" i="1"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en-US" sz="2200" i="1">
                            <a:latin typeface="Cambria Math"/>
                            <a:ea typeface="Cambria Math"/>
                          </a:rPr>
                          <m:t>𝐵</m:t>
                        </m:r>
                      </m:e>
                    </m:d>
                  </m:oMath>
                </a14:m>
                <a:br>
                  <a:rPr lang="en-US" sz="2200" dirty="0"/>
                </a:br>
                <a:endParaRPr lang="en-US" sz="22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/>
                            </a:rPr>
                            <m:t>∗</m:t>
                          </m:r>
                        </m:e>
                      </m:d>
                      <m:r>
                        <a:rPr lang="en-US" sz="22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/>
                            </a:rPr>
                            <m:t>𝜋</m:t>
                          </m:r>
                        </m:e>
                        <m:sub>
                          <m:r>
                            <a:rPr lang="en-US" sz="2200" i="1">
                              <a:latin typeface="Cambria Math"/>
                            </a:rPr>
                            <m:t>𝑖</m:t>
                          </m:r>
                        </m:sub>
                      </m:sSub>
                      <m:sSubSup>
                        <m:sSubSup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200" i="1">
                              <a:latin typeface="Cambria Math"/>
                            </a:rPr>
                            <m:t>𝑞</m:t>
                          </m:r>
                        </m:e>
                        <m:sub>
                          <m:r>
                            <a:rPr lang="en-US" sz="2200" i="1">
                              <a:latin typeface="Cambria Math"/>
                            </a:rPr>
                            <m:t>𝑖</m:t>
                          </m:r>
                        </m:sub>
                        <m:sup>
                          <m:r>
                            <a:rPr lang="en-US" sz="2200" i="1">
                              <a:latin typeface="Cambria Math"/>
                            </a:rPr>
                            <m:t>−</m:t>
                          </m:r>
                        </m:sup>
                      </m:sSubSup>
                      <m:sSubSup>
                        <m:sSubSup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200" i="1">
                              <a:latin typeface="Cambria Math"/>
                            </a:rPr>
                            <m:t>𝑞</m:t>
                          </m:r>
                        </m:e>
                        <m:sub>
                          <m:r>
                            <a:rPr lang="en-US" sz="2200" i="1">
                              <a:latin typeface="Cambria Math"/>
                            </a:rPr>
                            <m:t>𝑖</m:t>
                          </m:r>
                        </m:sub>
                        <m:sup>
                          <m:r>
                            <a:rPr lang="en-US" sz="2200" i="1">
                              <a:latin typeface="Cambria Math"/>
                            </a:rPr>
                            <m:t>+</m:t>
                          </m:r>
                        </m:sup>
                      </m:sSubSup>
                      <m:r>
                        <a:rPr lang="en-US" sz="2200" b="0" i="1" smtClean="0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/>
                            </a:rPr>
                            <m:t>𝜋</m:t>
                          </m:r>
                        </m:e>
                        <m:sub>
                          <m:r>
                            <a:rPr lang="en-US" sz="2200" i="1">
                              <a:latin typeface="Cambria Math"/>
                            </a:rPr>
                            <m:t>𝑖</m:t>
                          </m:r>
                        </m:sub>
                      </m:sSub>
                      <m:sSubSup>
                        <m:sSubSup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200" i="1">
                              <a:latin typeface="Cambria Math"/>
                            </a:rPr>
                            <m:t>𝑞</m:t>
                          </m:r>
                        </m:e>
                        <m:sub>
                          <m:r>
                            <a:rPr lang="en-US" sz="2200" i="1">
                              <a:latin typeface="Cambria Math"/>
                            </a:rPr>
                            <m:t>𝑖</m:t>
                          </m:r>
                        </m:sub>
                        <m:sup>
                          <m:r>
                            <a:rPr lang="en-US" sz="2200" i="1">
                              <a:latin typeface="Cambria Math"/>
                            </a:rPr>
                            <m:t>+</m:t>
                          </m:r>
                        </m:sup>
                      </m:sSubSup>
                      <m:sSubSup>
                        <m:sSubSup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200" i="1">
                              <a:latin typeface="Cambria Math"/>
                            </a:rPr>
                            <m:t>𝑞</m:t>
                          </m:r>
                        </m:e>
                        <m:sub>
                          <m:r>
                            <a:rPr lang="en-US" sz="2200" i="1">
                              <a:latin typeface="Cambria Math"/>
                            </a:rPr>
                            <m:t>𝑖</m:t>
                          </m:r>
                        </m:sub>
                        <m:sup>
                          <m:r>
                            <a:rPr lang="en-US" sz="2200" i="1">
                              <a:latin typeface="Cambria Math"/>
                            </a:rPr>
                            <m:t>−</m:t>
                          </m:r>
                        </m:sup>
                      </m:sSubSup>
                      <m:r>
                        <a:rPr lang="en-US" sz="2200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US" sz="2200" dirty="0"/>
              </a:p>
              <a:p>
                <a:endParaRPr lang="de-DE" sz="22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889" t="-80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895224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Total flux and MFPT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:r>
                  <a:rPr lang="en-US" sz="2200" b="1" dirty="0"/>
                  <a:t>Total flux:</a:t>
                </a:r>
              </a:p>
              <a:p>
                <a:pPr marL="0" indent="0">
                  <a:buNone/>
                </a:pPr>
                <a:r>
                  <a:rPr lang="en-US" sz="2200" dirty="0"/>
                  <a:t>the total number of reactive </a:t>
                </a:r>
                <a:r>
                  <a:rPr lang="en-US" sz="2200" i="1" dirty="0"/>
                  <a:t>A </a:t>
                </a:r>
                <a:r>
                  <a:rPr lang="en-US" sz="2200" dirty="0"/>
                  <a:t>→ </a:t>
                </a:r>
                <a:r>
                  <a:rPr lang="en-US" sz="2200" i="1" dirty="0"/>
                  <a:t>B </a:t>
                </a:r>
                <a:r>
                  <a:rPr lang="en-US" sz="2200" dirty="0"/>
                  <a:t>trajectories per time unit</a:t>
                </a:r>
                <a:endParaRPr lang="de-DE" sz="22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de-DE" sz="22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DE" sz="2200" b="0" i="1" smtClean="0"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de-DE" sz="2200" b="0" i="0" smtClean="0">
                              <a:latin typeface="Cambria Math"/>
                            </a:rPr>
                            <m:t>tot</m:t>
                          </m:r>
                        </m:sub>
                        <m:sup>
                          <m:r>
                            <a:rPr lang="de-DE" sz="2200" b="0" i="1" smtClean="0">
                              <a:latin typeface="Cambria Math"/>
                            </a:rPr>
                            <m:t>𝐴𝐵</m:t>
                          </m:r>
                        </m:sup>
                      </m:sSubSup>
                      <m:r>
                        <a:rPr lang="de-DE" sz="2200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de-DE" sz="22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9"/>
                            </m:rPr>
                            <a:rPr lang="de-DE" sz="2200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de-DE" sz="2200" b="0" i="1" smtClean="0">
                              <a:latin typeface="Cambria Math"/>
                            </a:rPr>
                            <m:t>∈</m:t>
                          </m:r>
                          <m:r>
                            <a:rPr lang="de-DE" sz="2200" b="0" i="1" smtClean="0">
                              <a:latin typeface="Cambria Math"/>
                            </a:rPr>
                            <m:t>𝐴</m:t>
                          </m:r>
                          <m:r>
                            <a:rPr lang="de-DE" sz="2200" b="0" i="1" smtClean="0">
                              <a:latin typeface="Cambria Math"/>
                            </a:rPr>
                            <m:t>,</m:t>
                          </m:r>
                          <m:r>
                            <a:rPr lang="de-DE" sz="2200" b="0" i="1" smtClean="0">
                              <a:latin typeface="Cambria Math"/>
                            </a:rPr>
                            <m:t>𝑗</m:t>
                          </m:r>
                          <m:r>
                            <a:rPr lang="de-DE" sz="2200" b="0" i="1" smtClean="0">
                              <a:latin typeface="Cambria Math"/>
                              <a:ea typeface="Cambria Math"/>
                            </a:rPr>
                            <m:t>∉</m:t>
                          </m:r>
                          <m:r>
                            <a:rPr lang="de-DE" sz="2200" b="0" i="1" smtClean="0">
                              <a:latin typeface="Cambria Math"/>
                              <a:ea typeface="Cambria Math"/>
                            </a:rPr>
                            <m:t>𝐴</m:t>
                          </m:r>
                        </m:sub>
                        <m:sup/>
                        <m:e>
                          <m:sSubSup>
                            <m:sSubSupPr>
                              <m:ctrlPr>
                                <a:rPr lang="de-DE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de-DE" sz="2200" b="0" i="1" smtClean="0"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de-DE" sz="2200" b="0" i="1" smtClean="0">
                                  <a:latin typeface="Cambria Math"/>
                                </a:rPr>
                                <m:t>𝑖𝑗</m:t>
                              </m:r>
                            </m:sub>
                            <m:sup>
                              <m:r>
                                <a:rPr lang="de-DE" sz="2200" b="0" i="1" smtClean="0">
                                  <a:latin typeface="Cambria Math"/>
                                </a:rPr>
                                <m:t>𝐴𝐵</m:t>
                              </m:r>
                            </m:sup>
                          </m:sSubSup>
                        </m:e>
                      </m:nary>
                    </m:oMath>
                  </m:oMathPara>
                </a14:m>
                <a:endParaRPr lang="de-DE" sz="2200" dirty="0"/>
              </a:p>
              <a:p>
                <a:pPr marL="0" indent="0">
                  <a:buNone/>
                </a:pPr>
                <a:r>
                  <a:rPr lang="en-US" sz="2200" b="1" dirty="0"/>
                  <a:t>total transition rate</a:t>
                </a:r>
                <a:r>
                  <a:rPr lang="en-US" sz="2200" dirty="0"/>
                  <a:t>, i.e. number of reaction events given that we start in </a:t>
                </a:r>
                <a:r>
                  <a:rPr lang="en-US" sz="2200" i="1" dirty="0"/>
                  <a:t>A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200" b="0" i="1" smtClean="0">
                              <a:latin typeface="Cambria Math"/>
                            </a:rPr>
                            <m:t>𝑘</m:t>
                          </m:r>
                        </m:e>
                        <m:sub>
                          <m:r>
                            <a:rPr lang="de-DE" sz="2200" b="0" i="1" smtClean="0">
                              <a:latin typeface="Cambria Math"/>
                            </a:rPr>
                            <m:t>𝐴𝐵</m:t>
                          </m:r>
                        </m:sub>
                      </m:sSub>
                      <m:r>
                        <a:rPr lang="de-DE" sz="22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de-DE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de-DE" sz="2200" b="0" i="1" smtClean="0"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de-DE" sz="2200" b="0" i="0" smtClean="0">
                                  <a:latin typeface="Cambria Math"/>
                                </a:rPr>
                                <m:t>tot</m:t>
                              </m:r>
                            </m:sub>
                            <m:sup>
                              <m:r>
                                <a:rPr lang="de-DE" sz="2200" b="0" i="1" smtClean="0">
                                  <a:latin typeface="Cambria Math"/>
                                </a:rPr>
                                <m:t>𝐴𝐵</m:t>
                              </m:r>
                            </m:sup>
                          </m:sSubSup>
                        </m:num>
                        <m:den>
                          <m:nary>
                            <m:naryPr>
                              <m:chr m:val="∑"/>
                              <m:supHide m:val="on"/>
                              <m:ctrlPr>
                                <a:rPr lang="en-US" sz="220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de-DE" sz="2200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de-DE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2200" b="0" i="1" smtClean="0">
                                      <a:latin typeface="Cambria Math"/>
                                    </a:rPr>
                                    <m:t>𝜋</m:t>
                                  </m:r>
                                </m:e>
                                <m:sub>
                                  <m:r>
                                    <a:rPr lang="de-DE" sz="2200" b="0" i="1" smtClean="0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  <m:sSubSup>
                            <m:sSubSupPr>
                              <m:ctrlPr>
                                <a:rPr lang="de-DE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de-DE" sz="2200" b="0" i="1" smtClean="0">
                                  <a:latin typeface="Cambria Math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de-DE" sz="2200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de-DE" sz="2200" b="0" i="1" smtClean="0">
                                  <a:latin typeface="Cambria Math"/>
                                </a:rPr>
                                <m:t>−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lang="en-US" sz="2200" i="1" dirty="0"/>
              </a:p>
              <a:p>
                <a:pPr marL="0" indent="0">
                  <a:buNone/>
                </a:pPr>
                <a:r>
                  <a:rPr lang="en-US" sz="2400" dirty="0"/>
                  <a:t>this is the inverse </a:t>
                </a:r>
                <a:r>
                  <a:rPr lang="en-US" sz="2400" i="1" dirty="0"/>
                  <a:t>A </a:t>
                </a:r>
                <a:r>
                  <a:rPr lang="en-US" sz="2400" dirty="0"/>
                  <a:t>→ </a:t>
                </a:r>
                <a:r>
                  <a:rPr lang="en-US" sz="2400" i="1" dirty="0"/>
                  <a:t>B </a:t>
                </a:r>
                <a:r>
                  <a:rPr lang="en-US" sz="2400" dirty="0"/>
                  <a:t>mean first passage time</a:t>
                </a:r>
              </a:p>
              <a:p>
                <a:pPr marL="0" indent="0">
                  <a:buNone/>
                </a:pPr>
                <a:endParaRPr lang="en-US" sz="2200" i="1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de-DE" sz="2200" b="0" i="0" dirty="0" smtClean="0">
                          <a:latin typeface="Cambria Math"/>
                        </a:rPr>
                        <m:t>m</m:t>
                      </m:r>
                      <m:r>
                        <m:rPr>
                          <m:sty m:val="p"/>
                        </m:rPr>
                        <a:rPr lang="en-US" sz="2200" i="0" dirty="0" smtClean="0">
                          <a:latin typeface="Cambria Math"/>
                        </a:rPr>
                        <m:t>fpt</m:t>
                      </m:r>
                      <m:r>
                        <a:rPr lang="en-US" sz="2200" i="1" dirty="0" smtClean="0">
                          <a:latin typeface="Cambria Math"/>
                        </a:rPr>
                        <m:t> = 1/</m:t>
                      </m:r>
                      <m:sSub>
                        <m:sSubPr>
                          <m:ctrlPr>
                            <a:rPr lang="de-DE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200" b="0" i="1" smtClean="0">
                              <a:latin typeface="Cambria Math"/>
                            </a:rPr>
                            <m:t>𝑘</m:t>
                          </m:r>
                        </m:e>
                        <m:sub>
                          <m:r>
                            <a:rPr lang="de-DE" sz="2200" b="0" i="1" smtClean="0">
                              <a:latin typeface="Cambria Math"/>
                            </a:rPr>
                            <m:t>𝐴𝐵</m:t>
                          </m:r>
                        </m:sub>
                      </m:sSub>
                    </m:oMath>
                  </m:oMathPara>
                </a14:m>
                <a:endParaRPr lang="en-US" sz="2200" i="1" dirty="0"/>
              </a:p>
              <a:p>
                <a:pPr marL="0" indent="0">
                  <a:buNone/>
                </a:pPr>
                <a:endParaRPr lang="en-US" sz="2200" i="1" dirty="0"/>
              </a:p>
              <a:p>
                <a:pPr marL="0" indent="0">
                  <a:buNone/>
                </a:pPr>
                <a:r>
                  <a:rPr lang="en-US" sz="2200" dirty="0"/>
                  <a:t>time unit = lag time of the MSM</a:t>
                </a:r>
              </a:p>
              <a:p>
                <a:pPr marL="0" indent="0">
                  <a:buNone/>
                </a:pPr>
                <a:endParaRPr lang="de-DE" sz="22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889" t="-67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016823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Committor</a:t>
            </a:r>
            <a:endParaRPr lang="en-US" dirty="0"/>
          </a:p>
          <a:p>
            <a:r>
              <a:rPr lang="en-US" dirty="0"/>
              <a:t>Reactive flux</a:t>
            </a:r>
          </a:p>
          <a:p>
            <a:r>
              <a:rPr lang="en-US" dirty="0"/>
              <a:t>Gross flux vs. Net flux</a:t>
            </a:r>
          </a:p>
          <a:p>
            <a:r>
              <a:rPr lang="en-US" dirty="0"/>
              <a:t>Pathway decomposition</a:t>
            </a:r>
          </a:p>
          <a:p>
            <a:r>
              <a:rPr lang="en-US" dirty="0"/>
              <a:t>A word of caution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39318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Gross flux vs. Net flux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200" dirty="0"/>
                  <a:t>On their way from </a:t>
                </a:r>
                <a:r>
                  <a:rPr lang="en-US" sz="2200" i="1" dirty="0"/>
                  <a:t>A</a:t>
                </a:r>
                <a:r>
                  <a:rPr lang="en-US" sz="2200" dirty="0"/>
                  <a:t> to </a:t>
                </a:r>
                <a:r>
                  <a:rPr lang="en-US" sz="2200" i="1" dirty="0"/>
                  <a:t>B</a:t>
                </a:r>
                <a:r>
                  <a:rPr lang="en-US" sz="2200" dirty="0"/>
                  <a:t>, trajectories might take forward and backward steps. </a:t>
                </a:r>
              </a:p>
              <a:p>
                <a:pPr marL="0" indent="0">
                  <a:buNone/>
                </a:pPr>
                <a:r>
                  <a:rPr lang="en-US" sz="2200" dirty="0"/>
                  <a:t>What if we were only interested in the productive flux, that is in steps that take us closer to </a:t>
                </a:r>
                <a:r>
                  <a:rPr lang="en-US" sz="2200" i="1" dirty="0"/>
                  <a:t>B</a:t>
                </a:r>
                <a:r>
                  <a:rPr lang="en-US" sz="2200" dirty="0"/>
                  <a:t>?</a:t>
                </a:r>
              </a:p>
              <a:p>
                <a:pPr marL="0" indent="0">
                  <a:buNone/>
                </a:pPr>
                <a:r>
                  <a:rPr lang="en-US" sz="2200" dirty="0"/>
                  <a:t>Define the </a:t>
                </a:r>
                <a:r>
                  <a:rPr lang="en-US" sz="2200" b="1" dirty="0"/>
                  <a:t>net flux</a:t>
                </a:r>
                <a:r>
                  <a:rPr lang="en-US" sz="2200" dirty="0"/>
                  <a:t> </a:t>
                </a:r>
                <a:r>
                  <a:rPr lang="de-DE" sz="2200" dirty="0"/>
                  <a:t>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e-DE" sz="2200" i="1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de-DE" sz="2200" i="1">
                            <a:latin typeface="Cambria Math"/>
                          </a:rPr>
                          <m:t>𝑖𝑗</m:t>
                        </m:r>
                      </m:sub>
                      <m:sup>
                        <m:r>
                          <a:rPr lang="de-DE" sz="2200" i="1">
                            <a:latin typeface="Cambria Math"/>
                          </a:rPr>
                          <m:t>+</m:t>
                        </m:r>
                      </m:sup>
                    </m:sSubSup>
                    <m:r>
                      <a:rPr lang="de-DE" sz="2200" i="1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de-DE" sz="2200">
                            <a:latin typeface="Cambria Math"/>
                          </a:rPr>
                          <m:t>max</m:t>
                        </m:r>
                      </m:fName>
                      <m:e>
                        <m:d>
                          <m:dPr>
                            <m:ctrlPr>
                              <a:rPr lang="de-DE" sz="2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de-DE" sz="22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de-DE" sz="2200" i="1">
                                    <a:latin typeface="Cambria Math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de-DE" sz="2200" i="1">
                                    <a:latin typeface="Cambria Math"/>
                                  </a:rPr>
                                  <m:t>𝑖𝑗</m:t>
                                </m:r>
                              </m:sub>
                              <m:sup>
                                <m:r>
                                  <a:rPr lang="de-DE" sz="2200" i="1">
                                    <a:latin typeface="Cambria Math"/>
                                  </a:rPr>
                                  <m:t>𝐴𝐵</m:t>
                                </m:r>
                              </m:sup>
                            </m:sSubSup>
                            <m:r>
                              <a:rPr lang="de-DE" sz="2200" i="1">
                                <a:latin typeface="Cambria Math"/>
                              </a:rPr>
                              <m:t>−</m:t>
                            </m:r>
                            <m:sSubSup>
                              <m:sSubSupPr>
                                <m:ctrlPr>
                                  <a:rPr lang="de-DE" sz="22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de-DE" sz="2200" i="1">
                                    <a:latin typeface="Cambria Math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de-DE" sz="2200" i="1">
                                    <a:latin typeface="Cambria Math"/>
                                  </a:rPr>
                                  <m:t>𝑗𝑖</m:t>
                                </m:r>
                              </m:sub>
                              <m:sup>
                                <m:r>
                                  <a:rPr lang="de-DE" sz="2200" i="1">
                                    <a:latin typeface="Cambria Math"/>
                                  </a:rPr>
                                  <m:t>𝐴𝐵</m:t>
                                </m:r>
                              </m:sup>
                            </m:sSubSup>
                            <m:r>
                              <a:rPr lang="de-DE" sz="2200" i="1">
                                <a:latin typeface="Cambria Math"/>
                              </a:rPr>
                              <m:t>,0</m:t>
                            </m:r>
                          </m:e>
                        </m:d>
                      </m:e>
                    </m:func>
                  </m:oMath>
                </a14:m>
                <a:endParaRPr lang="de-DE" sz="2200" dirty="0"/>
              </a:p>
              <a:p>
                <a:pPr marL="0" indent="0">
                  <a:buNone/>
                </a:pPr>
                <a:r>
                  <a:rPr lang="en-US" sz="2200" dirty="0"/>
                  <a:t>for the case of detailed balance one can show that</a:t>
                </a:r>
                <a:br>
                  <a:rPr lang="en-US" sz="2200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de-DE" sz="22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DE" sz="2200" i="1"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de-DE" sz="2200" i="1">
                              <a:latin typeface="Cambria Math"/>
                            </a:rPr>
                            <m:t>𝑖𝑗</m:t>
                          </m:r>
                        </m:sub>
                        <m:sup>
                          <m:r>
                            <a:rPr lang="de-DE" sz="2200" i="1">
                              <a:latin typeface="Cambria Math"/>
                            </a:rPr>
                            <m:t>+</m:t>
                          </m:r>
                        </m:sup>
                      </m:sSubSup>
                      <m:r>
                        <a:rPr lang="de-DE" sz="2200" i="1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de-DE" sz="22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de-DE" sz="2200">
                              <a:latin typeface="Cambria Math"/>
                            </a:rPr>
                            <m:t>max</m:t>
                          </m:r>
                        </m:fName>
                        <m:e>
                          <m:d>
                            <m:dPr>
                              <m:ctrlPr>
                                <a:rPr lang="de-DE" sz="22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de-DE"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2200" i="1">
                                      <a:latin typeface="Cambria Math"/>
                                    </a:rPr>
                                    <m:t>𝜋</m:t>
                                  </m:r>
                                </m:e>
                                <m:sub>
                                  <m:r>
                                    <a:rPr lang="de-DE" sz="2200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de-DE"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2200" i="1">
                                      <a:latin typeface="Cambria Math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de-DE" sz="2200" i="1">
                                      <a:latin typeface="Cambria Math"/>
                                    </a:rPr>
                                    <m:t>𝑖𝑗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de-DE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de-DE"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de-DE" sz="2200" i="1">
                                          <a:latin typeface="Cambria Math"/>
                                        </a:rPr>
                                        <m:t>𝑞</m:t>
                                      </m:r>
                                    </m:e>
                                    <m:sub>
                                      <m:r>
                                        <a:rPr lang="de-DE" sz="2200" i="1">
                                          <a:latin typeface="Cambria Math"/>
                                        </a:rPr>
                                        <m:t>𝑗</m:t>
                                      </m:r>
                                    </m:sub>
                                    <m:sup>
                                      <m:r>
                                        <a:rPr lang="de-DE" sz="2200" i="1">
                                          <a:latin typeface="Cambria Math"/>
                                        </a:rPr>
                                        <m:t>+</m:t>
                                      </m:r>
                                    </m:sup>
                                  </m:sSubSup>
                                  <m:r>
                                    <a:rPr lang="de-DE" sz="2200" i="1">
                                      <a:latin typeface="Cambria Math"/>
                                    </a:rPr>
                                    <m:t>−</m:t>
                                  </m:r>
                                  <m:sSubSup>
                                    <m:sSubSupPr>
                                      <m:ctrlPr>
                                        <a:rPr lang="de-DE"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de-DE" sz="2200" i="1">
                                          <a:latin typeface="Cambria Math"/>
                                        </a:rPr>
                                        <m:t>𝑞</m:t>
                                      </m:r>
                                    </m:e>
                                    <m:sub>
                                      <m:r>
                                        <a:rPr lang="de-DE" sz="2200" i="1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de-DE" sz="2200" i="1">
                                          <a:latin typeface="Cambria Math"/>
                                        </a:rPr>
                                        <m:t>+</m:t>
                                      </m:r>
                                    </m:sup>
                                  </m:sSubSup>
                                </m:e>
                              </m:d>
                              <m:r>
                                <a:rPr lang="de-DE" sz="2200" i="1">
                                  <a:latin typeface="Cambria Math"/>
                                </a:rPr>
                                <m:t>,0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de-DE" sz="2200" dirty="0"/>
              </a:p>
              <a:p>
                <a:pPr marL="0" indent="0">
                  <a:buNone/>
                </a:pPr>
                <a:endParaRPr lang="en-US" sz="2200" dirty="0"/>
              </a:p>
              <a:p>
                <a:pPr marL="0" indent="0">
                  <a:buNone/>
                </a:pPr>
                <a:r>
                  <a:rPr lang="en-US" sz="2200" dirty="0"/>
                  <a:t>(For the general case, without detailed balance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e-DE" sz="2200" i="1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de-DE" sz="2200" i="1">
                            <a:latin typeface="Cambria Math"/>
                          </a:rPr>
                          <m:t>𝑖𝑗</m:t>
                        </m:r>
                      </m:sub>
                      <m:sup>
                        <m:r>
                          <a:rPr lang="de-DE" sz="2200" i="1">
                            <a:latin typeface="Cambria Math"/>
                          </a:rPr>
                          <m:t>+</m:t>
                        </m:r>
                      </m:sup>
                    </m:sSubSup>
                    <m:r>
                      <a:rPr lang="de-DE" sz="2200" b="0" i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2200" dirty="0"/>
                  <a:t>might still contain unproductive cycles/detours.)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889" t="-80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623918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Transition Path Theory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9592" y="3861048"/>
            <a:ext cx="7016824" cy="1752600"/>
          </a:xfrm>
        </p:spPr>
        <p:txBody>
          <a:bodyPr>
            <a:normAutofit lnSpcReduction="10000"/>
          </a:bodyPr>
          <a:lstStyle/>
          <a:p>
            <a:pPr algn="l"/>
            <a:r>
              <a:rPr lang="en-US" sz="2500" dirty="0"/>
              <a:t>Computer tutorial in Markov modeling (</a:t>
            </a:r>
            <a:r>
              <a:rPr lang="en-US" sz="2500" dirty="0" err="1"/>
              <a:t>PyEMMA</a:t>
            </a:r>
            <a:r>
              <a:rPr lang="en-US" sz="2500" dirty="0"/>
              <a:t>) </a:t>
            </a:r>
          </a:p>
          <a:p>
            <a:pPr algn="l"/>
            <a:endParaRPr lang="en-US" sz="2500" dirty="0"/>
          </a:p>
          <a:p>
            <a:pPr algn="r"/>
            <a:r>
              <a:rPr lang="en-US" sz="2500" dirty="0"/>
              <a:t>20.2.2018</a:t>
            </a:r>
          </a:p>
          <a:p>
            <a:pPr algn="r"/>
            <a:r>
              <a:rPr lang="en-US" sz="2500" dirty="0"/>
              <a:t>Fabian Paul</a:t>
            </a:r>
            <a:endParaRPr lang="de-DE" sz="2500" dirty="0"/>
          </a:p>
        </p:txBody>
      </p:sp>
    </p:spTree>
    <p:extLst>
      <p:ext uri="{BB962C8B-B14F-4D97-AF65-F5344CB8AC3E}">
        <p14:creationId xmlns:p14="http://schemas.microsoft.com/office/powerpoint/2010/main" val="26125317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committor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5257800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2200" dirty="0"/>
                  <a:t>The discrete forward </a:t>
                </a:r>
                <a:r>
                  <a:rPr lang="en-US" sz="2200" dirty="0" err="1"/>
                  <a:t>committor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de-DE" sz="2200" b="0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200" i="1" dirty="0" smtClean="0">
                            <a:latin typeface="Cambria Math"/>
                          </a:rPr>
                          <m:t>𝑞</m:t>
                        </m:r>
                      </m:e>
                      <m:sub>
                        <m:r>
                          <a:rPr lang="de-DE" sz="2200" b="0" i="1" dirty="0" smtClean="0"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de-DE" sz="2200" b="0" i="1" dirty="0" smtClean="0">
                            <a:latin typeface="Cambria Math"/>
                          </a:rPr>
                          <m:t>+</m:t>
                        </m:r>
                      </m:sup>
                    </m:sSubSup>
                  </m:oMath>
                </a14:m>
                <a:r>
                  <a:rPr lang="en-US" sz="2200" dirty="0"/>
                  <a:t> is defined as the probability that the process starting in </a:t>
                </a:r>
                <a:r>
                  <a:rPr lang="en-US" sz="2200" i="1" dirty="0" err="1"/>
                  <a:t>i</a:t>
                </a:r>
                <a:r>
                  <a:rPr lang="en-US" sz="2200" dirty="0"/>
                  <a:t> will reach first </a:t>
                </a:r>
                <a:r>
                  <a:rPr lang="en-US" sz="2200" i="1" dirty="0"/>
                  <a:t>B</a:t>
                </a:r>
                <a:r>
                  <a:rPr lang="en-US" sz="2200" dirty="0"/>
                  <a:t> (home) rather than </a:t>
                </a:r>
                <a:r>
                  <a:rPr lang="en-US" sz="2200" i="1" dirty="0"/>
                  <a:t>A</a:t>
                </a:r>
                <a:r>
                  <a:rPr lang="en-US" sz="2200" dirty="0"/>
                  <a:t> (bar). 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de-DE" sz="22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DE" sz="2200" i="1">
                              <a:latin typeface="Cambria Math"/>
                            </a:rPr>
                            <m:t>𝑞</m:t>
                          </m:r>
                        </m:e>
                        <m:sub>
                          <m:r>
                            <a:rPr lang="de-DE" sz="2200" i="1">
                              <a:latin typeface="Cambria Math"/>
                            </a:rPr>
                            <m:t>𝑖</m:t>
                          </m:r>
                        </m:sub>
                        <m:sup>
                          <m:r>
                            <a:rPr lang="de-DE" sz="2200" i="1">
                              <a:latin typeface="Cambria Math"/>
                            </a:rPr>
                            <m:t>+</m:t>
                          </m:r>
                        </m:sup>
                      </m:sSubSup>
                      <m:r>
                        <a:rPr lang="de-DE" sz="2200" i="1">
                          <a:latin typeface="Cambria Math"/>
                        </a:rPr>
                        <m:t>=</m:t>
                      </m:r>
                      <m:sSubSup>
                        <m:sSubSupPr>
                          <m:ctrlPr>
                            <a:rPr lang="de-DE" sz="22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DE" sz="2200" i="1">
                              <a:latin typeface="Cambria Math"/>
                            </a:rPr>
                            <m:t>𝑞</m:t>
                          </m:r>
                        </m:e>
                        <m:sub>
                          <m:r>
                            <a:rPr lang="de-DE" sz="2200" i="1">
                              <a:latin typeface="Cambria Math"/>
                            </a:rPr>
                            <m:t>𝑖</m:t>
                          </m:r>
                          <m:r>
                            <a:rPr lang="de-DE" sz="2200" i="1">
                              <a:latin typeface="Cambria Math"/>
                            </a:rPr>
                            <m:t>+1</m:t>
                          </m:r>
                        </m:sub>
                        <m:sup>
                          <m:r>
                            <a:rPr lang="de-DE" sz="2200" i="1">
                              <a:latin typeface="Cambria Math"/>
                            </a:rPr>
                            <m:t>+</m:t>
                          </m:r>
                        </m:sup>
                      </m:sSubSup>
                      <m:sSub>
                        <m:sSubPr>
                          <m:ctrlPr>
                            <a:rPr lang="de-DE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200" i="1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de-DE" sz="2200" i="1">
                              <a:latin typeface="Cambria Math"/>
                            </a:rPr>
                            <m:t>𝑖</m:t>
                          </m:r>
                          <m:r>
                            <a:rPr lang="de-DE" sz="2200" i="1">
                              <a:latin typeface="Cambria Math"/>
                            </a:rPr>
                            <m:t>,</m:t>
                          </m:r>
                          <m:r>
                            <a:rPr lang="de-DE" sz="2200" i="1">
                              <a:latin typeface="Cambria Math"/>
                            </a:rPr>
                            <m:t>𝑖</m:t>
                          </m:r>
                          <m:r>
                            <a:rPr lang="de-DE" sz="2200" i="1">
                              <a:latin typeface="Cambria Math"/>
                            </a:rPr>
                            <m:t>+1</m:t>
                          </m:r>
                        </m:sub>
                      </m:sSub>
                      <m:r>
                        <a:rPr lang="de-DE" sz="2200" i="1">
                          <a:latin typeface="Cambria Math"/>
                        </a:rPr>
                        <m:t>+</m:t>
                      </m:r>
                      <m:sSubSup>
                        <m:sSubSupPr>
                          <m:ctrlPr>
                            <a:rPr lang="de-DE" sz="22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DE" sz="2200" i="1">
                              <a:latin typeface="Cambria Math"/>
                            </a:rPr>
                            <m:t>𝑞</m:t>
                          </m:r>
                        </m:e>
                        <m:sub>
                          <m:r>
                            <a:rPr lang="de-DE" sz="2200" i="1">
                              <a:latin typeface="Cambria Math"/>
                            </a:rPr>
                            <m:t>𝑖</m:t>
                          </m:r>
                          <m:r>
                            <a:rPr lang="de-DE" sz="2200" i="1">
                              <a:latin typeface="Cambria Math"/>
                            </a:rPr>
                            <m:t>−1</m:t>
                          </m:r>
                        </m:sub>
                        <m:sup>
                          <m:r>
                            <a:rPr lang="de-DE" sz="2200" i="1">
                              <a:latin typeface="Cambria Math"/>
                            </a:rPr>
                            <m:t>+</m:t>
                          </m:r>
                        </m:sup>
                      </m:sSubSup>
                      <m:sSub>
                        <m:sSubPr>
                          <m:ctrlPr>
                            <a:rPr lang="de-DE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200" i="1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de-DE" sz="2200" i="1">
                              <a:latin typeface="Cambria Math"/>
                            </a:rPr>
                            <m:t>𝑖</m:t>
                          </m:r>
                          <m:r>
                            <a:rPr lang="de-DE" sz="2200" i="1">
                              <a:latin typeface="Cambria Math"/>
                            </a:rPr>
                            <m:t>,</m:t>
                          </m:r>
                          <m:r>
                            <a:rPr lang="de-DE" sz="2200" i="1">
                              <a:latin typeface="Cambria Math"/>
                            </a:rPr>
                            <m:t>𝑖</m:t>
                          </m:r>
                          <m:r>
                            <a:rPr lang="de-DE" sz="2200" i="1">
                              <a:latin typeface="Cambria Math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de-DE" sz="2200" b="0" i="1" dirty="0">
                  <a:latin typeface="Cambria Math"/>
                </a:endParaRPr>
              </a:p>
              <a:p>
                <a:pPr marL="0" indent="0">
                  <a:buNone/>
                </a:pPr>
                <a:r>
                  <a:rPr lang="en-US" sz="2200" dirty="0"/>
                  <a:t>Same argument works for general MSM and a “home“ and “bar“ that consists of more than of one MSM state.</a:t>
                </a: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200" b="0" i="1" smtClean="0">
                            <a:latin typeface="Cambria Math"/>
                          </a:rPr>
                          <m:t>𝑞</m:t>
                        </m:r>
                      </m:e>
                      <m:sub>
                        <m:r>
                          <a:rPr lang="en-US" sz="2200" b="0" i="1" smtClean="0"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en-US" sz="2200" b="0" i="1" smtClean="0">
                            <a:latin typeface="Cambria Math"/>
                          </a:rPr>
                          <m:t>+</m:t>
                        </m:r>
                      </m:sup>
                    </m:sSubSup>
                    <m:r>
                      <a:rPr lang="en-US" sz="2200" b="0" i="1" smtClean="0">
                        <a:latin typeface="Cambria Math"/>
                      </a:rPr>
                      <m:t>=0</m:t>
                    </m:r>
                  </m:oMath>
                </a14:m>
                <a:r>
                  <a:rPr lang="en-US" sz="2200" dirty="0"/>
                  <a:t> for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/>
                      </a:rPr>
                      <m:t>𝑖</m:t>
                    </m:r>
                    <m:r>
                      <a:rPr lang="en-US" sz="2200" b="0" i="1" smtClean="0">
                        <a:latin typeface="Cambria Math"/>
                      </a:rPr>
                      <m:t>∈</m:t>
                    </m:r>
                    <m:r>
                      <a:rPr lang="en-US" sz="2200" b="0" i="1" smtClean="0">
                        <a:latin typeface="Cambria Math"/>
                      </a:rPr>
                      <m:t>𝐴</m:t>
                    </m:r>
                  </m:oMath>
                </a14:m>
                <a:endParaRPr lang="en-US" sz="2200" dirty="0"/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200" b="0" i="1" smtClean="0">
                            <a:latin typeface="Cambria Math"/>
                          </a:rPr>
                          <m:t>𝑞</m:t>
                        </m:r>
                      </m:e>
                      <m:sub>
                        <m:r>
                          <a:rPr lang="en-US" sz="2200" b="0" i="1" smtClean="0"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en-US" sz="2200" b="0" i="1" smtClean="0">
                            <a:latin typeface="Cambria Math"/>
                          </a:rPr>
                          <m:t>+</m:t>
                        </m:r>
                      </m:sup>
                    </m:sSubSup>
                    <m:r>
                      <a:rPr lang="en-US" sz="2200" b="0" i="1" smtClean="0">
                        <a:latin typeface="Cambria Math"/>
                      </a:rPr>
                      <m:t>=1</m:t>
                    </m:r>
                  </m:oMath>
                </a14:m>
                <a:r>
                  <a:rPr lang="en-US" sz="2200" dirty="0"/>
                  <a:t> for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/>
                      </a:rPr>
                      <m:t>𝑖</m:t>
                    </m:r>
                    <m:r>
                      <a:rPr lang="en-US" sz="2200" b="0" i="1" smtClean="0">
                        <a:latin typeface="Cambria Math"/>
                      </a:rPr>
                      <m:t>∈</m:t>
                    </m:r>
                    <m:r>
                      <a:rPr lang="en-US" sz="2200" b="0" i="1" smtClean="0">
                        <a:latin typeface="Cambria Math"/>
                      </a:rPr>
                      <m:t>𝐵</m:t>
                    </m:r>
                  </m:oMath>
                </a14:m>
                <a:endParaRPr lang="en-US" sz="2200" dirty="0"/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200" b="0" i="1" smtClean="0">
                            <a:latin typeface="Cambria Math"/>
                          </a:rPr>
                          <m:t>𝑞</m:t>
                        </m:r>
                      </m:e>
                      <m:sub>
                        <m:r>
                          <a:rPr lang="en-US" sz="2200" b="0" i="1" smtClean="0"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en-US" sz="2200" b="0" i="1" smtClean="0">
                            <a:latin typeface="Cambria Math"/>
                          </a:rPr>
                          <m:t>+</m:t>
                        </m:r>
                      </m:sup>
                    </m:sSubSup>
                    <m:r>
                      <a:rPr lang="en-US" sz="2200" b="0" i="1" smtClean="0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2200" b="0" i="1" smtClean="0">
                            <a:latin typeface="Cambria Math"/>
                          </a:rPr>
                          <m:t>𝑗</m:t>
                        </m:r>
                        <m:r>
                          <a:rPr lang="en-US" sz="2200" b="0" i="1" smtClean="0">
                            <a:latin typeface="Cambria Math"/>
                          </a:rPr>
                          <m:t>∈</m:t>
                        </m:r>
                        <m:r>
                          <a:rPr lang="en-US" sz="2200" b="0" i="1" smtClean="0">
                            <a:latin typeface="Cambria Math"/>
                          </a:rPr>
                          <m:t>𝐼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/>
                              </a:rPr>
                              <m:t>𝑖𝑗</m:t>
                            </m:r>
                          </m:sub>
                        </m:sSub>
                        <m:sSubSup>
                          <m:sSubSup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200" b="0" i="1" smtClean="0">
                                <a:latin typeface="Cambria Math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/>
                              </a:rPr>
                              <m:t>𝑗</m:t>
                            </m:r>
                          </m:sub>
                          <m:sup>
                            <m:r>
                              <a:rPr lang="en-US" sz="2200" b="0" i="1" smtClean="0">
                                <a:latin typeface="Cambria Math"/>
                              </a:rPr>
                              <m:t>+</m:t>
                            </m:r>
                          </m:sup>
                        </m:sSubSup>
                      </m:e>
                    </m:nary>
                  </m:oMath>
                </a14:m>
                <a:r>
                  <a:rPr lang="en-US" sz="2200" dirty="0"/>
                  <a:t> for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/>
                      </a:rPr>
                      <m:t>𝑖</m:t>
                    </m:r>
                    <m:r>
                      <a:rPr lang="en-US" sz="2200" b="0" i="1" smtClean="0">
                        <a:latin typeface="Cambria Math"/>
                        <a:ea typeface="Cambria Math"/>
                      </a:rPr>
                      <m:t>∉{</m:t>
                    </m:r>
                    <m:r>
                      <a:rPr lang="en-US" sz="2200" b="0" i="1" smtClean="0">
                        <a:latin typeface="Cambria Math"/>
                        <a:ea typeface="Cambria Math"/>
                      </a:rPr>
                      <m:t>𝐴</m:t>
                    </m:r>
                    <m:r>
                      <a:rPr lang="en-US" sz="2200" b="0" i="1" smtClean="0">
                        <a:latin typeface="Cambria Math"/>
                        <a:ea typeface="Cambria Math"/>
                      </a:rPr>
                      <m:t>,</m:t>
                    </m:r>
                    <m:r>
                      <a:rPr lang="en-US" sz="2200" b="0" i="1" smtClean="0">
                        <a:latin typeface="Cambria Math"/>
                        <a:ea typeface="Cambria Math"/>
                      </a:rPr>
                      <m:t>𝐵</m:t>
                    </m:r>
                    <m:r>
                      <a:rPr lang="en-US" sz="2200" b="0" i="1" smtClean="0">
                        <a:latin typeface="Cambria Math"/>
                        <a:ea typeface="Cambria Math"/>
                      </a:rPr>
                      <m:t>}</m:t>
                    </m:r>
                  </m:oMath>
                </a14:m>
                <a:endParaRPr lang="en-US" sz="2200" dirty="0"/>
              </a:p>
              <a:p>
                <a:pPr marL="0" indent="0">
                  <a:buNone/>
                </a:pPr>
                <a:r>
                  <a:rPr lang="en-US" sz="2200" dirty="0"/>
                  <a:t>For the reverse process</a:t>
                </a: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200" b="0" i="1" smtClean="0">
                            <a:latin typeface="Cambria Math"/>
                          </a:rPr>
                          <m:t>𝑞</m:t>
                        </m:r>
                      </m:e>
                      <m:sub>
                        <m:r>
                          <a:rPr lang="en-US" sz="2200" b="0" i="1" smtClean="0"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en-US" sz="2200" b="0" i="1" smtClean="0">
                            <a:latin typeface="Cambria Math"/>
                          </a:rPr>
                          <m:t>−</m:t>
                        </m:r>
                      </m:sup>
                    </m:sSubSup>
                    <m:r>
                      <a:rPr lang="en-US" sz="2200" b="0" i="1" smtClean="0">
                        <a:latin typeface="Cambria Math"/>
                      </a:rPr>
                      <m:t>=1</m:t>
                    </m:r>
                  </m:oMath>
                </a14:m>
                <a:r>
                  <a:rPr lang="en-US" sz="2200" dirty="0"/>
                  <a:t> for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/>
                      </a:rPr>
                      <m:t>𝑖</m:t>
                    </m:r>
                    <m:r>
                      <a:rPr lang="en-US" sz="2200" b="0" i="1" smtClean="0">
                        <a:latin typeface="Cambria Math"/>
                      </a:rPr>
                      <m:t>∈</m:t>
                    </m:r>
                    <m:r>
                      <a:rPr lang="en-US" sz="2200" b="0" i="1" smtClean="0">
                        <a:latin typeface="Cambria Math"/>
                      </a:rPr>
                      <m:t>𝐴</m:t>
                    </m:r>
                  </m:oMath>
                </a14:m>
                <a:endParaRPr lang="en-US" sz="2200" dirty="0"/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200" b="0" i="1" smtClean="0">
                            <a:latin typeface="Cambria Math"/>
                          </a:rPr>
                          <m:t>𝑞</m:t>
                        </m:r>
                      </m:e>
                      <m:sub>
                        <m:r>
                          <a:rPr lang="en-US" sz="2200" b="0" i="1" smtClean="0"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en-US" sz="2200" b="0" i="1" smtClean="0">
                            <a:latin typeface="Cambria Math"/>
                          </a:rPr>
                          <m:t>−</m:t>
                        </m:r>
                      </m:sup>
                    </m:sSubSup>
                    <m:r>
                      <a:rPr lang="en-US" sz="2200" b="0" i="1" smtClean="0">
                        <a:latin typeface="Cambria Math"/>
                      </a:rPr>
                      <m:t>=0</m:t>
                    </m:r>
                  </m:oMath>
                </a14:m>
                <a:r>
                  <a:rPr lang="en-US" sz="2200" dirty="0"/>
                  <a:t> for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/>
                      </a:rPr>
                      <m:t>𝑖</m:t>
                    </m:r>
                    <m:r>
                      <a:rPr lang="en-US" sz="2200" b="0" i="1" smtClean="0">
                        <a:latin typeface="Cambria Math"/>
                      </a:rPr>
                      <m:t>∈</m:t>
                    </m:r>
                    <m:r>
                      <a:rPr lang="en-US" sz="2200" b="0" i="1" smtClean="0">
                        <a:latin typeface="Cambria Math"/>
                      </a:rPr>
                      <m:t>𝐵</m:t>
                    </m:r>
                  </m:oMath>
                </a14:m>
                <a:endParaRPr lang="en-US" sz="2200" dirty="0"/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200" b="0" i="1" smtClean="0">
                            <a:latin typeface="Cambria Math"/>
                          </a:rPr>
                          <m:t>𝑞</m:t>
                        </m:r>
                      </m:e>
                      <m:sub>
                        <m:r>
                          <a:rPr lang="en-US" sz="2200" b="0" i="1" smtClean="0"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en-US" sz="2200" b="0" i="1" smtClean="0">
                            <a:latin typeface="Cambria Math"/>
                          </a:rPr>
                          <m:t>−</m:t>
                        </m:r>
                      </m:sup>
                    </m:sSubSup>
                    <m:r>
                      <a:rPr lang="en-US" sz="2200" b="0" i="1" smtClean="0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2200" b="0" i="1" smtClean="0">
                            <a:latin typeface="Cambria Math"/>
                          </a:rPr>
                          <m:t>𝑗</m:t>
                        </m:r>
                        <m:r>
                          <a:rPr lang="en-US" sz="2200" b="0" i="1" smtClean="0">
                            <a:latin typeface="Cambria Math"/>
                          </a:rPr>
                          <m:t>∈</m:t>
                        </m:r>
                        <m:r>
                          <a:rPr lang="en-US" sz="2200" b="0" i="1" smtClean="0">
                            <a:latin typeface="Cambria Math"/>
                          </a:rPr>
                          <m:t>𝐼</m:t>
                        </m:r>
                      </m:sub>
                      <m:sup/>
                      <m:e>
                        <m:box>
                          <m:box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b="0" i="1" smtClean="0">
                                        <a:latin typeface="Cambria Math"/>
                                      </a:rPr>
                                      <m:t>𝜋</m:t>
                                    </m:r>
                                  </m:e>
                                  <m:sub>
                                    <m:r>
                                      <a:rPr lang="en-US" sz="2200" b="0" i="1" smtClean="0">
                                        <a:latin typeface="Cambria Math"/>
                                      </a:rPr>
                                      <m:t>𝑗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b="0" i="1" smtClean="0">
                                        <a:latin typeface="Cambria Math"/>
                                      </a:rPr>
                                      <m:t>𝜋</m:t>
                                    </m:r>
                                  </m:e>
                                  <m:sub>
                                    <m:r>
                                      <a:rPr lang="en-US" sz="2200" b="0" i="1" smtClean="0"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</m:den>
                            </m:f>
                          </m:e>
                        </m:box>
                        <m:sSub>
                          <m:sSub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/>
                              </a:rPr>
                              <m:t>𝑗𝑖</m:t>
                            </m:r>
                          </m:sub>
                        </m:sSub>
                        <m:sSubSup>
                          <m:sSubSup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200" b="0" i="1" smtClean="0">
                                <a:latin typeface="Cambria Math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/>
                              </a:rPr>
                              <m:t>𝑗</m:t>
                            </m:r>
                          </m:sub>
                          <m:sup>
                            <m:r>
                              <a:rPr lang="en-US" sz="2200" b="0" i="1" smtClean="0">
                                <a:latin typeface="Cambria Math"/>
                              </a:rPr>
                              <m:t>−</m:t>
                            </m:r>
                          </m:sup>
                        </m:sSubSup>
                      </m:e>
                    </m:nary>
                  </m:oMath>
                </a14:m>
                <a:r>
                  <a:rPr lang="en-US" sz="2200" dirty="0"/>
                  <a:t> for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/>
                      </a:rPr>
                      <m:t>𝑖</m:t>
                    </m:r>
                    <m:r>
                      <a:rPr lang="en-US" sz="2200" b="0" i="1" smtClean="0">
                        <a:latin typeface="Cambria Math"/>
                        <a:ea typeface="Cambria Math"/>
                      </a:rPr>
                      <m:t>∉{</m:t>
                    </m:r>
                    <m:r>
                      <a:rPr lang="en-US" sz="2200" b="0" i="1" smtClean="0">
                        <a:latin typeface="Cambria Math"/>
                        <a:ea typeface="Cambria Math"/>
                      </a:rPr>
                      <m:t>𝐴</m:t>
                    </m:r>
                    <m:r>
                      <a:rPr lang="en-US" sz="2200" b="0" i="1" smtClean="0">
                        <a:latin typeface="Cambria Math"/>
                        <a:ea typeface="Cambria Math"/>
                      </a:rPr>
                      <m:t>,</m:t>
                    </m:r>
                    <m:r>
                      <a:rPr lang="en-US" sz="2200" b="0" i="1" smtClean="0">
                        <a:latin typeface="Cambria Math"/>
                        <a:ea typeface="Cambria Math"/>
                      </a:rPr>
                      <m:t>𝐵</m:t>
                    </m:r>
                    <m:r>
                      <a:rPr lang="en-US" sz="2200" b="0" i="1" smtClean="0">
                        <a:latin typeface="Cambria Math"/>
                        <a:ea typeface="Cambria Math"/>
                      </a:rPr>
                      <m:t>}</m:t>
                    </m:r>
                  </m:oMath>
                </a14:m>
                <a:endParaRPr lang="en-US" sz="2200" dirty="0"/>
              </a:p>
              <a:p>
                <a:pPr marL="0" indent="0">
                  <a:buNone/>
                </a:pPr>
                <a:r>
                  <a:rPr lang="en-US" sz="2200" dirty="0"/>
                  <a:t>With detailed balance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200" i="1">
                            <a:latin typeface="Cambria Math"/>
                          </a:rPr>
                          <m:t>𝑞</m:t>
                        </m:r>
                      </m:e>
                      <m:sub>
                        <m:r>
                          <a:rPr lang="en-US" sz="2200" i="1"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en-US" sz="2200" i="1">
                            <a:latin typeface="Cambria Math"/>
                          </a:rPr>
                          <m:t>−</m:t>
                        </m:r>
                      </m:sup>
                    </m:sSubSup>
                  </m:oMath>
                </a14:m>
                <a:r>
                  <a:rPr lang="en-US" sz="2200" dirty="0"/>
                  <a:t>=</a:t>
                </a:r>
                <a14:m>
                  <m:oMath xmlns:m="http://schemas.openxmlformats.org/officeDocument/2006/math">
                    <m:r>
                      <a:rPr lang="en-US" sz="2200">
                        <a:latin typeface="Cambria Math"/>
                      </a:rPr>
                      <m:t>1−</m:t>
                    </m:r>
                    <m:sSubSup>
                      <m:sSubSup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200" i="1">
                            <a:latin typeface="Cambria Math"/>
                          </a:rPr>
                          <m:t>𝑞</m:t>
                        </m:r>
                      </m:e>
                      <m:sub>
                        <m:r>
                          <a:rPr lang="en-US" sz="2200" i="1"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en-US" sz="2200" i="1">
                            <a:latin typeface="Cambria Math"/>
                          </a:rPr>
                          <m:t>+</m:t>
                        </m:r>
                      </m:sup>
                    </m:sSubSup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5257800"/>
              </a:xfrm>
              <a:blipFill rotWithShape="1">
                <a:blip r:embed="rId3"/>
                <a:stretch>
                  <a:fillRect l="-889" t="-464" b="-730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E19F191C-0497-4945-BE3F-04F7BCD82CC9}"/>
              </a:ext>
            </a:extLst>
          </p:cNvPr>
          <p:cNvGrpSpPr/>
          <p:nvPr/>
        </p:nvGrpSpPr>
        <p:grpSpPr>
          <a:xfrm>
            <a:off x="4932040" y="3838498"/>
            <a:ext cx="4017268" cy="2493666"/>
            <a:chOff x="4932040" y="3838498"/>
            <a:chExt cx="4017268" cy="2493666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2040" y="3838498"/>
              <a:ext cx="4017268" cy="23644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5"/>
                <p:cNvSpPr/>
                <p:nvPr/>
              </p:nvSpPr>
              <p:spPr>
                <a:xfrm>
                  <a:off x="5076056" y="5962832"/>
                  <a:ext cx="930576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i="1" dirty="0" smtClean="0">
                                <a:latin typeface="Cambria Math"/>
                              </a:rPr>
                              <m:t>𝑞</m:t>
                            </m:r>
                          </m:e>
                          <m:sup>
                            <m:r>
                              <a:rPr lang="de-DE" i="1" dirty="0" smtClean="0">
                                <a:latin typeface="Cambria Math"/>
                              </a:rPr>
                              <m:t>+</m:t>
                            </m:r>
                          </m:sup>
                        </m:sSup>
                        <m:r>
                          <a:rPr lang="de-DE" i="1" dirty="0" smtClean="0">
                            <a:latin typeface="Cambria Math"/>
                          </a:rPr>
                          <m:t>=0</m:t>
                        </m:r>
                      </m:oMath>
                    </m:oMathPara>
                  </a14:m>
                  <a:endParaRPr lang="de-DE" dirty="0"/>
                </a:p>
              </p:txBody>
            </p:sp>
          </mc:Choice>
          <mc:Fallback xmlns="">
            <p:sp>
              <p:nvSpPr>
                <p:cNvPr id="6" name="Rectangle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76056" y="5962832"/>
                  <a:ext cx="930576" cy="369332"/>
                </a:xfrm>
                <a:prstGeom prst="rect">
                  <a:avLst/>
                </a:prstGeom>
                <a:blipFill>
                  <a:blip r:embed="rId5"/>
                  <a:stretch>
                    <a:fillRect b="-3333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Rectangle 7"/>
                <p:cNvSpPr/>
                <p:nvPr/>
              </p:nvSpPr>
              <p:spPr>
                <a:xfrm>
                  <a:off x="8011444" y="5943229"/>
                  <a:ext cx="930576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i="1" dirty="0" smtClean="0">
                                <a:latin typeface="Cambria Math"/>
                              </a:rPr>
                              <m:t>𝑞</m:t>
                            </m:r>
                          </m:e>
                          <m:sup>
                            <m:r>
                              <a:rPr lang="de-DE" i="1" dirty="0" smtClean="0">
                                <a:latin typeface="Cambria Math"/>
                              </a:rPr>
                              <m:t>+</m:t>
                            </m:r>
                          </m:sup>
                        </m:sSup>
                        <m:r>
                          <a:rPr lang="de-DE" i="1" dirty="0" smtClean="0">
                            <a:latin typeface="Cambria Math"/>
                          </a:rPr>
                          <m:t>=</m:t>
                        </m:r>
                        <m:r>
                          <a:rPr lang="de-DE" b="0" i="1" dirty="0" smtClean="0">
                            <a:latin typeface="Cambria Math"/>
                          </a:rPr>
                          <m:t>1</m:t>
                        </m:r>
                      </m:oMath>
                    </m:oMathPara>
                  </a14:m>
                  <a:endParaRPr lang="de-DE" dirty="0"/>
                </a:p>
              </p:txBody>
            </p:sp>
          </mc:Choice>
          <mc:Fallback xmlns="">
            <p:sp>
              <p:nvSpPr>
                <p:cNvPr id="8" name="Rectangle 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11444" y="5943229"/>
                  <a:ext cx="930576" cy="369332"/>
                </a:xfrm>
                <a:prstGeom prst="rect">
                  <a:avLst/>
                </a:prstGeom>
                <a:blipFill>
                  <a:blip r:embed="rId6"/>
                  <a:stretch>
                    <a:fillRect b="-6897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ectangle 6"/>
                <p:cNvSpPr/>
                <p:nvPr/>
              </p:nvSpPr>
              <p:spPr>
                <a:xfrm>
                  <a:off x="6275783" y="5943229"/>
                  <a:ext cx="1360181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b="0" i="1" dirty="0" smtClean="0">
                            <a:latin typeface="Cambria Math"/>
                          </a:rPr>
                          <m:t>0&lt;</m:t>
                        </m:r>
                        <m:sSup>
                          <m:sSupPr>
                            <m:ctrlPr>
                              <a:rPr lang="de-DE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i="1" dirty="0">
                                <a:latin typeface="Cambria Math"/>
                              </a:rPr>
                              <m:t>𝑞</m:t>
                            </m:r>
                          </m:e>
                          <m:sup>
                            <m:r>
                              <a:rPr lang="de-DE" i="1" dirty="0">
                                <a:latin typeface="Cambria Math"/>
                              </a:rPr>
                              <m:t>+</m:t>
                            </m:r>
                          </m:sup>
                        </m:sSup>
                        <m:r>
                          <a:rPr lang="de-DE" b="0" i="1" dirty="0" smtClean="0">
                            <a:latin typeface="Cambria Math"/>
                          </a:rPr>
                          <m:t>&lt;</m:t>
                        </m:r>
                        <m:r>
                          <a:rPr lang="de-DE" i="1" dirty="0">
                            <a:latin typeface="Cambria Math"/>
                          </a:rPr>
                          <m:t>1</m:t>
                        </m:r>
                      </m:oMath>
                    </m:oMathPara>
                  </a14:m>
                  <a:endParaRPr lang="de-DE" dirty="0"/>
                </a:p>
              </p:txBody>
            </p:sp>
          </mc:Choice>
          <mc:Fallback xmlns="">
            <p:sp>
              <p:nvSpPr>
                <p:cNvPr id="7" name="Rectangle 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75783" y="5943229"/>
                  <a:ext cx="1360181" cy="369332"/>
                </a:xfrm>
                <a:prstGeom prst="rect">
                  <a:avLst/>
                </a:prstGeom>
                <a:blipFill>
                  <a:blip r:embed="rId7"/>
                  <a:stretch>
                    <a:fillRect b="-6897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5943759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committor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91264" cy="4525963"/>
              </a:xfrm>
            </p:spPr>
            <p:txBody>
              <a:bodyPr>
                <a:normAutofit/>
              </a:bodyPr>
              <a:lstStyle/>
              <a:p>
                <a:r>
                  <a:rPr lang="en-US" sz="2200" dirty="0"/>
                  <a:t>A drunk man walks one block left with P=1/2 and one block right with P=1/2.</a:t>
                </a:r>
              </a:p>
              <a:p>
                <a:r>
                  <a:rPr lang="en-US" sz="2200" b="1" dirty="0"/>
                  <a:t>Probability that the man starting in block </a:t>
                </a:r>
                <a:r>
                  <a:rPr lang="en-US" sz="2200" b="1" i="1" dirty="0" err="1"/>
                  <a:t>i</a:t>
                </a:r>
                <a:r>
                  <a:rPr lang="en-US" sz="2200" b="1" dirty="0"/>
                  <a:t> will reach home before the bar?</a:t>
                </a:r>
              </a:p>
              <a:p>
                <a:endParaRPr lang="en-US" sz="2200" dirty="0"/>
              </a:p>
              <a:p>
                <a:endParaRPr lang="en-US" sz="2200" dirty="0"/>
              </a:p>
              <a:p>
                <a:endParaRPr lang="en-US" sz="2200" dirty="0"/>
              </a:p>
              <a:p>
                <a:endParaRPr lang="en-US" sz="2200" dirty="0"/>
              </a:p>
              <a:p>
                <a14:m>
                  <m:oMath xmlns:m="http://schemas.openxmlformats.org/officeDocument/2006/math">
                    <m:r>
                      <a:rPr lang="en-US" sz="2200" i="1" smtClean="0">
                        <a:latin typeface="Cambria Math"/>
                      </a:rPr>
                      <m:t>𝑃</m:t>
                    </m:r>
                    <m:r>
                      <a:rPr lang="en-US" sz="2200" i="1" smtClean="0">
                        <a:latin typeface="Cambria Math"/>
                      </a:rPr>
                      <m:t>(</m:t>
                    </m:r>
                    <m:r>
                      <a:rPr lang="en-US" sz="2200" b="0" i="1" smtClean="0">
                        <a:latin typeface="Cambria Math"/>
                      </a:rPr>
                      <m:t>𝑁</m:t>
                    </m:r>
                    <m:r>
                      <a:rPr lang="en-US" sz="2200" i="1" smtClean="0">
                        <a:latin typeface="Cambria Math"/>
                      </a:rPr>
                      <m:t>)=0</m:t>
                    </m:r>
                  </m:oMath>
                </a14:m>
                <a:r>
                  <a:rPr lang="en-US" sz="2200" dirty="0"/>
                  <a:t>   	          N=bar. No chance to reach home if already at bar.</a:t>
                </a:r>
              </a:p>
              <a:p>
                <a14:m>
                  <m:oMath xmlns:m="http://schemas.openxmlformats.org/officeDocument/2006/math">
                    <m:r>
                      <a:rPr lang="en-US" sz="2200" i="1" smtClean="0">
                        <a:latin typeface="Cambria Math"/>
                      </a:rPr>
                      <m:t>𝑃</m:t>
                    </m:r>
                    <m:r>
                      <a:rPr lang="en-US" sz="2200" i="1" smtClean="0">
                        <a:latin typeface="Cambria Math"/>
                      </a:rPr>
                      <m:t>(0)=1</m:t>
                    </m:r>
                  </m:oMath>
                </a14:m>
                <a:r>
                  <a:rPr lang="en-US" sz="2200" dirty="0"/>
                  <a:t> 	          0=home. If at home, 100% chance to reach home. </a:t>
                </a:r>
              </a:p>
              <a:p>
                <a14:m>
                  <m:oMath xmlns:m="http://schemas.openxmlformats.org/officeDocument/2006/math">
                    <m:r>
                      <a:rPr lang="en-US" sz="2200" i="1" smtClean="0">
                        <a:latin typeface="Cambria Math"/>
                      </a:rPr>
                      <m:t>𝑃</m:t>
                    </m:r>
                    <m:r>
                      <a:rPr lang="en-US" sz="2200" i="1" smtClean="0">
                        <a:latin typeface="Cambria Math"/>
                      </a:rPr>
                      <m:t>(</m:t>
                    </m:r>
                    <m:r>
                      <a:rPr lang="en-US" sz="2200" i="1" smtClean="0">
                        <a:latin typeface="Cambria Math"/>
                      </a:rPr>
                      <m:t>𝑖</m:t>
                    </m:r>
                    <m:r>
                      <a:rPr lang="en-US" sz="220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200" dirty="0"/>
                  <a:t> for </a:t>
                </a:r>
                <a14:m>
                  <m:oMath xmlns:m="http://schemas.openxmlformats.org/officeDocument/2006/math">
                    <m:r>
                      <a:rPr lang="en-US" sz="2200" i="1" smtClean="0">
                        <a:latin typeface="Cambria Math"/>
                        <a:ea typeface="Cambria Math"/>
                      </a:rPr>
                      <m:t>∉</m:t>
                    </m:r>
                    <m:r>
                      <a:rPr lang="en-US" sz="2200" b="0" i="1" smtClean="0">
                        <a:latin typeface="Cambria Math"/>
                        <a:ea typeface="Cambria Math"/>
                      </a:rPr>
                      <m:t>{0,</m:t>
                    </m:r>
                    <m:r>
                      <a:rPr lang="en-US" sz="2200" b="0" i="1" smtClean="0">
                        <a:latin typeface="Cambria Math"/>
                        <a:ea typeface="Cambria Math"/>
                      </a:rPr>
                      <m:t>𝑁</m:t>
                    </m:r>
                    <m:r>
                      <a:rPr lang="en-US" sz="2200" b="0" i="1" smtClean="0">
                        <a:latin typeface="Cambria Math"/>
                        <a:ea typeface="Cambria Math"/>
                      </a:rPr>
                      <m:t>}</m:t>
                    </m:r>
                  </m:oMath>
                </a14:m>
                <a:r>
                  <a:rPr lang="en-US" sz="2200" dirty="0"/>
                  <a:t> ? </a:t>
                </a:r>
              </a:p>
              <a:p>
                <a:endParaRPr lang="en-US" sz="22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91264" cy="4525963"/>
              </a:xfrm>
              <a:blipFill>
                <a:blip r:embed="rId2"/>
                <a:stretch>
                  <a:fillRect l="-919" t="-840" r="-153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AutoShape 2" descr="data:image/jpeg;base64,/9j/4AAQSkZJRgABAQAAAQABAAD/2wBDAAoHBwgHBgoICAgLCgoLDhgQDg0NDh0VFhEYIx8lJCIfIiEmKzcvJik0KSEiMEExNDk7Pj4+JS5ESUM8SDc9Pjv/2wBDAQoLCw4NDhwQEBw7KCIoOzs7Ozs7Ozs7Ozs7Ozs7Ozs7Ozs7Ozs7Ozs7Ozs7Ozs7Ozs7Ozs7Ozs7Ozs7Ozs7Ozv/wAARCAFaAM4DASIAAhEBAxEB/8QAGwABAQADAQEBAAAAAAAAAAAAAAECAwQFBgf/xABDEAACAQICBwQHBQcDAwUAAAAAAQIDEQQhBRITMUFysTM0UVMUYXGBkpPRIjKRocEGFSMkQlTSQ2LhFiVSc4Oi4vD/xAAWAQEBAQAAAAAAAAAAAAAAAAAAAQL/xAAXEQEBAQEAAAAAAAAAAAAAAAAAEQEh/9oADAMBAAIRAxEAPwD6Wvr7ep/FrJa7yVWS4+01uU/OrfNl9TbX7epzPqajKl5tdvW+bL6i9Tzq3zZfUEAa0/OrfOl9Sa0/OrfNl9QAq68/OrfNl9RrTf8ArVvmy+pN4uBdadu2rfNl9Sa9S3bVvmy+pLi4Rlr1LdtW+bL6k1qlu3rfNl9TCUNd3TtlYx2Us71JNMK2a9Tz63zZfUqnUX+tWf8A7svqaNi871JX4Zh0NZWc5fiEb9epwr1vmy+oU6l+2rfNl9TRsXxqS/EzhHVbvJyv4hW1zqcK1X5svqTXqedW+bL6mKD3gXXqefW+bL6lU6nn1vmy+pgMwjLaVL9tW+bL6jXqedW+bL6ksAMtpU86t8yX1GvU86t82X1MeBANiq1F/rVX7akvqdej6kpYhpym/sf1Tb4rxOE69Gr+ZlyPqgMa/bVOZ9TVxNlft6nM+pr4gQbkOIyAhHmUjChX4mJQACYCIW5A73Cg4C4uEAAAAAVBuKyBFuQbgBGyjMoEOzRneZcj6o5LI69Gd5lyPqgMK/bz5n1Nb9Rsr9vU5n1NYEsGUjAgYJmAHEHBjdITw1aUIUdpGMYylZ55u36Ngd7aJuOX0+MoRlCDtOo4JzyWSbv+RqelqKhtHTqOKylJWaW7P/5IpXoPxMb5nDPSsI4ZV40pyW1jTcdzV7Z+40/vyLpU2sPN1qkU1TTTSbTaz/4BXqkPOWnMNKMZRhVkpXzUclbfxItN4SWq4azjJ2UsrO6uuJEr0gcVPSlCtWdOnnq3cm2srXv+asaaWnaMnKNWnKm4RvJb2nxXuy/EqvUG48+OmMK9RpVPty1YrV4kem8KpqFqjm03q2V7ZevwaYK9HgS3icmD0nSxr1YRal9p2fgmrP33R2cCAyFIAKQoBnXozvMuR9Uch2aN7zLkfVAa6/b1OZ9TVY21+2qcz6msDGes4NQkoy4Nq9vcc+zxafeadv8A0f8Ak6SAc+zxX9xT+V/9hs8X/cUvlP8AyOjgQqNGpi/PpfKf+Ri4Yz+4pfJf+R05WAVy1PSaNGdWdelqwWs7UW3ZerWOb0ydqn8zSkqcVN2oNqzbSf3vUz0pxU6bjLc1ZnP6Bhk5WpKOurPVuk82+rYRxS0i1HW9LpOLSd9hLK6bX9XgmWOkJNpelU/tS1V/Ae+9v/LxOt6OwrTWzsnm0m1ff/k/xC0dhk09R/Zd4/aeWd+oOuWpjalGclUxEI6l7yeHlbd463qFTHunKSniaeUdZtUG8s/93qZ3VMLQq66qQUlNxck807Zo1x0fhoKKhBwUIqKUXZWV7dWCa5njZpv+PBq0nrLDyast7+8ZVMRWpqD9IptTdouOGk7vPwl6mdVPB0KVtnDVspJJPdrO7LDB0KapxhDVVJpx9ysr+OQI4PSVV1P5ijNt/ZSw8m72v/5eGZ1RhiK0IVFXoTi1rRexfhv+96yw0bhaXZ0lCzunF2adrfqzopwjSpxpwjqxirJeCA0bPFb9vR+S/wDIamM/uKPyX/kdDCA53DGb9vR+S/8AIamM8+j8l/5HQxwA51DF+fR+S/8AI3q+qk2m+NlYqXqLYKnA7NG94lyPqjk4nXo3vMuR9UBrr9vU5n1NZsr9vU5n1NTIAvkAgMeIsygCW9Q4FIBSDMALCxSARZspL5lvmAKyXdgAJYrJcoWzMiFQEBSAEV2IvYVgEdeju8S5H1RxnZo3vEuR9UBqrv8Aj1OZ9TWbK/b1OZ9TVcgPeRmXEjuBEVoIMCAACMIAABnYgAvuIPcBS2ICiksLgAikQADgOAvwAbhcgAp16N7xLkfVHGdmje8S5H1QGqv3iov9z6mBnXX8xU5n1NbdiCk3gMAQWAAxnOMI3nJRXi2ZXPO09QqYjQ+Io0qbqVJJasYq/FFR3qcZR1lJNeKZHOMWk5JOW673nhYbC4mNHG4eVGcamJq5zScYODW9W+7ll7WSGExGP0bhcNjKdWlWoylGNZRd4tfdl0ESvd2sL6uvG+61zKUlC2s1FX4nziwuLeKwFTF4TaSpuvt3ThdNvJP32Gj8Bi8HVpy0hTnWpejuEYpa+o9a9rey2fuEK+jcleyavxXgNZZ57t+Z81RwGkKDwdeNOTxdGEYSb3aknJNN8dW8fwO3RWBi8Jj8NWozjTq4ipbXi05Qe55iFevrxX9S/EusrHzWE0ZjadTC1q0N0JYeutW/8OLvF28Xq/mZpYqFbHbTD1ZU8dh3USUXLUna2q8sna34CFfQ3SV7oqmrZtfifNYyNSp+ykcBTwld1Y4emmti1aS1brdvyYjTr1MPVw9elUo4iNdSjiaeHbjUVrptW3cGuBSvpk01k7+wcDh0Qqy0dT9Ioxo1LybjFWW9524X32O4jSeovEgTAcSgADr0a74mXI+qOQ6tGd5lyPqgMK/b1OZ9TWZ1+3qcz6mDIJxDFiAEVkMZzUYuUpKMY5tvgBkDnWOwkk5RxVFpLN7RZGydelTipTqwjGW5uSVwM7XIYPEUVTVR1qerLdLWVmYSxmFi7SxNJP1zSKN5rq1FSpyqNXUVe3iRYmhOepCtTcuCUk2YVJYfEU2nVjKEGnK0lbJ8Qjhnpib0ZSxtDDOrrStUpJ/aja+tb1qzMP326k8P6MqdSniK2zjK+77Klf8AQ6qGCwmG1qtKs1B1XVf2lqptWNctG4CE4SjNUXCq60VGSVpNWbsE636Nx60hhpVdRwlCcqc477NOzs/A6zmw0MHg8OqdGcIw1m7629vNv2m5V6PCrD4grOwZjtabTanGyV9/Ax21PVUtpHVe56ysyK2FMNrTVm5xtLdmsxtqajfXja9r6yAysFvF+KAFvkLkBRTr0b3mXI+qOS9jr0b3iXI+qA1V+3qcz6ms2V+3qcz6mBBLkLYAQ1YuMp4WrGK1pSg0kuLsbbAo+Xej8d+4KmDeHqTrSoxUU1Falmvsrx8Tt0nTxWLhhFSw9WGxrwk5WV0rO7t+B7YFSPDpYbE0tIYbEzoTlRp0JU2rK6nfOVvXZjG4C9fR7w2E1acKznUSSyVrZntyZBSPmK2j8XHStarDDSeF9JpTUIq0moxtdPwTWaM44PGbWdXYVFTWkXXlC2c4WyduOedj6QgqRxV6NGpgMSlhpJVk9aOrZzbVr2PGxujMfT0djcGoPEU1CKw0t8ra13F+w+nuPzCx89i8JUq6ExcPRp1MS01Cey1XK73JepJL3G7G6LdaphKuGpKGspUqy1bfYks3bxTX5ntD1CkfOR0ZjY6Ow0alPWlQxEY1Ix3zowbUfb42NGkMDjKyxlSlh5ulWxVGdKDg/wCn70muCPq7ZZgUj5GWj8fLCYWjGhUpYmGOnUlNU9aEbp2kv9uayOirSxGIwlCUMJVwuIowmpU3Qc6VVu10/bvv7T6awLSMKOsqNNTgoyUVeKd0nbcZlJciheBABbHXoxWxEuR9Ucdzs0b3iXI+qINVft6nM+prNtft6nM+pr9oC2Ri3mZEAjeQDFgIAgBGUACAEAo9YQYAhbEArAQsAKQtwJuBciWAFtYDIAdeje8S5H1Ryew69G94lyPqgNdft6nM+prNlftqnM+prAEAYEKQAAwUDHgQpADZGU5MZVg5QwznGKqZzcpWtD/nd+IGmnpOvVvUp4Nug5SUauvvs7ZpJtbjHGaZWDwVTFzhSnCGTUK1234fd3nBV/aPC4HCQo4WPpFa17Rf2It55v37j5HTuLxeNqxrYmSlJ7lGKUUvV/yazGN2P0zDYinisNTxFGWtCpFSTNh8P+xWm9lW/dld2hUbdJvhLivefcbibjWbQAEUKmQZAXIhSALgcSsAjr0b3mXI+qOM7NGu+IlyPqgNdbt6nM+prNlfKvU5n1NfsAEDuhvAgDAAAm72gLojVxuHACHkftDo1YzCrEQjetQu7Wu5R4r9T2AVH5NOTp1Z7K+Ums8lvNeLr68IwSs4v7vBH3WK/YzBYnEVKqxFampy1tSNrL8jT/0FgL39LxH5fQ1WJri/YfRGvJ6UrR+zFuNFPx4v9PxPtsjVhsPSwmGp4ejFRhTioxSNplvMhYIXG4igsCgSwRQBCkKA4nXo3vEuR9Ucdzs0a/5mXJ+qA1Yjt6nM+prNlft6nO+prAC4AGLKGg7ACFIBAGOIBsIFQDiT3DiAALfIN5ARhAIBxKrgvACELwIAHvFvWAK9x16MX8zLkfVHIdeje8S5P1QGquv49TmfUwsbK/b1OZ9TXkBLELkQAMgAGQYI8gG8EPGx1LSk8XipYetUp04UoulFK6nK0rpe/V/AqPa4jceRTp4xww2vPEKTqWq55KOq8179X3nP/wB29Hy20qu2+yrtLU1nvfstuEK96+YzPKctIrD4aTjUlahJ1UrRm6llb9Tfip4idCi6cKsJKrFVFFZ6vH3CFdwPEpfvjUW1Utrr09WyWrqf1X9dr/lY2Unj4qmqjrS2eJ1JPV+/TSk7v23X4Ar1wmedhp4uePquqqyouf8ADTVrLUjv9V9b3noBWVyEKQLgABwKQrAHXo3vEuT9Ucj3nXo3vMuR9UBqr9vU5n1MLZGyv21TmfU13AMhTF7wD3gjKAuSxSXAhQcFTGSjpZUVOTpRpPXioXtLWiluXrA7m7g82njasMTjYVdaShNRoLU3rVT3+1tXNEcdjqlOnrp05ulUjNal06sWkuG55sqN2O0li8NiXSoYOVWKinrasrXbXFepv8DTgdJaRxeOoxr4SWHp6j11qvN2Tve3jde45P3rpNSxEXrWjUShJ0s5Laar3Zfdz/M7MNjsXOli3OotamqmyvHLKTSbsr7re24R7AyfA8OnpDSUtWWzbj92pCycovWa1k1k1l+dyUNJ4p7N1KqSliNR/ZX3Lyz9W5f/AJha95+JGcODxyr4ivCc7raWpJRteOpGV/xbO71EUG8PMIBuDzG4AAEXeAOvRveJcj6o5F4HXo3vEuR9UBqr9vU531NZsr9vU5n1NYAjKQAgLZEYFuQDgAJYpAHAuQIAtmCkAtiZ3AAApAAHtKgIEUW9QAE3IqAtzq0b3iXI+qOR5nXo3vEuR9UBqrr+Yqcz6mBnW7epzvqYAT2AMgBgMMCAAAAOADgQqDAXIVACAPeUBvIWxAD3go9gADeUCfkBv4jgBLnXozvMuR9Ucp16N7zLkfVAaq3b1Od9TBmdft6nM+prAXAIABSAGTIpAKRMMgFADAXBCgMg/YAAs2LBkuBbDKw3h+AC/gN5Ei+wAUgQA69G94lyPqjlOrRveJcj6oDVWzxFTnfUwM6y/j1Od9TBgRohkTiBOBeBPeUCEKQAOAFwCAAEG8pUBMwV5kAWzBdxALwIXgLAQBgCkCeYAWyOvRveJcj6o5Ds0b3iXJ+qA01u3qc76mDM63eKnM+pg2BN4aHAN3AgF8rgAyCwAAFAhLlFvWALlYlgBQB6wAsC8AIVslsye0ALl3CwEHAFAiOzR3eZcj6o4zr0b3iXI+qA11+3qcz6mp+Jtr9vU5n1NbQEBSAT1ApLXABi1igY2LYcSlEtchbpOzeYyAgYy8Q3FLekA3FJkOIFAIQUjFwAHEcRkBSFCAh16Nv6RLkfVHKzr0c/5iXI+qA1Vu2qcz6mB67o0m7unBt/7UNjS8qHwoo8cjyPZ2FLyofChsKPlQ+FAeNwC9R7Gwo+VD4UNhR8qHwoDxwexsKPlQ+FDYUfKh8KA8dg9jYUfKh8KGwo+VD4UB4kqanvv4ZGCw8FlnZ3yPe2FHyofChsKPkw+FAeAsNTzvd34leGpuNmvzPe2FHyYfChsKPlQ+FAeD6NTXB/iZQhGnfVvmz3NhR8qHwobCj5UPhQHjXJc9r0ej5MPhQ2FHyofCgPFKezsKPlQ+FDYUfKh8KA8XiOJ7Wwo+VD4UPR6Pk0/hQHjcRvPZ2FHyofChsKPlQ+FAeMjr0d3iXJ+qO7YUfKh8KMo06cHeMIxfilY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5" name="AutoShape 4" descr="data:image/jpeg;base64,/9j/4AAQSkZJRgABAQAAAQABAAD/2wBDAAoHBwgHBgoICAgLCgoLDhgQDg0NDh0VFhEYIx8lJCIfIiEmKzcvJik0KSEiMEExNDk7Pj4+JS5ESUM8SDc9Pjv/2wBDAQoLCw4NDhwQEBw7KCIoOzs7Ozs7Ozs7Ozs7Ozs7Ozs7Ozs7Ozs7Ozs7Ozs7Ozs7Ozs7Ozs7Ozs7Ozs7Ozs7Ozv/wAARCAFaAM4DASIAAhEBAxEB/8QAGwABAQADAQEBAAAAAAAAAAAAAAECAwQFBgf/xABDEAACAQICBwQHBQcDAwUAAAAAAQIDEQQhBRITMUFysTM0UVMUYXGBkpPRIjKRocEGFSMkQlTSQ2LhFiVSc4Oi4vD/xAAWAQEBAQAAAAAAAAAAAAAAAAAAAQL/xAAXEQEBAQEAAAAAAAAAAAAAAAAAEQEh/9oADAMBAAIRAxEAPwD6Wvr7ep/FrJa7yVWS4+01uU/OrfNl9TbX7epzPqajKl5tdvW+bL6i9Tzq3zZfUEAa0/OrfOl9Sa0/OrfNl9QAq68/OrfNl9RrTf8ArVvmy+pN4uBdadu2rfNl9Sa9S3bVvmy+pLi4Rlr1LdtW+bL6k1qlu3rfNl9TCUNd3TtlYx2Us71JNMK2a9Tz63zZfUqnUX+tWf8A7svqaNi871JX4Zh0NZWc5fiEb9epwr1vmy+oU6l+2rfNl9TRsXxqS/EzhHVbvJyv4hW1zqcK1X5svqTXqedW+bL6mKD3gXXqefW+bL6lU6nn1vmy+pgMwjLaVL9tW+bL6jXqedW+bL6ksAMtpU86t8yX1GvU86t82X1MeBANiq1F/rVX7akvqdej6kpYhpym/sf1Tb4rxOE69Gr+ZlyPqgMa/bVOZ9TVxNlft6nM+pr4gQbkOIyAhHmUjChX4mJQACYCIW5A73Cg4C4uEAAAAAVBuKyBFuQbgBGyjMoEOzRneZcj6o5LI69Gd5lyPqgMK/bz5n1Nb9Rsr9vU5n1NYEsGUjAgYJmAHEHBjdITw1aUIUdpGMYylZ55u36Ngd7aJuOX0+MoRlCDtOo4JzyWSbv+RqelqKhtHTqOKylJWaW7P/5IpXoPxMb5nDPSsI4ZV40pyW1jTcdzV7Z+40/vyLpU2sPN1qkU1TTTSbTaz/4BXqkPOWnMNKMZRhVkpXzUclbfxItN4SWq4azjJ2UsrO6uuJEr0gcVPSlCtWdOnnq3cm2srXv+asaaWnaMnKNWnKm4RvJb2nxXuy/EqvUG48+OmMK9RpVPty1YrV4kem8KpqFqjm03q2V7ZevwaYK9HgS3icmD0nSxr1YRal9p2fgmrP33R2cCAyFIAKQoBnXozvMuR9Uch2aN7zLkfVAa6/b1OZ9TVY21+2qcz6msDGes4NQkoy4Nq9vcc+zxafeadv8A0f8Ak6SAc+zxX9xT+V/9hs8X/cUvlP8AyOjgQqNGpi/PpfKf+Ri4Yz+4pfJf+R05WAVy1PSaNGdWdelqwWs7UW3ZerWOb0ydqn8zSkqcVN2oNqzbSf3vUz0pxU6bjLc1ZnP6Bhk5WpKOurPVuk82+rYRxS0i1HW9LpOLSd9hLK6bX9XgmWOkJNpelU/tS1V/Ae+9v/LxOt6OwrTWzsnm0m1ff/k/xC0dhk09R/Zd4/aeWd+oOuWpjalGclUxEI6l7yeHlbd463qFTHunKSniaeUdZtUG8s/93qZ3VMLQq66qQUlNxck807Zo1x0fhoKKhBwUIqKUXZWV7dWCa5njZpv+PBq0nrLDyast7+8ZVMRWpqD9IptTdouOGk7vPwl6mdVPB0KVtnDVspJJPdrO7LDB0KapxhDVVJpx9ysr+OQI4PSVV1P5ijNt/ZSw8m72v/5eGZ1RhiK0IVFXoTi1rRexfhv+96yw0bhaXZ0lCzunF2adrfqzopwjSpxpwjqxirJeCA0bPFb9vR+S/wDIamM/uKPyX/kdDCA53DGb9vR+S/8AIamM8+j8l/5HQxwA51DF+fR+S/8AI3q+qk2m+NlYqXqLYKnA7NG94lyPqjk4nXo3vMuR9UBrr9vU5n1NZsr9vU5n1NTIAvkAgMeIsygCW9Q4FIBSDMALCxSARZspL5lvmAKyXdgAJYrJcoWzMiFQEBSAEV2IvYVgEdeju8S5H1RxnZo3vEuR9UBqrv8Aj1OZ9TWbK/b1OZ9TVcgPeRmXEjuBEVoIMCAACMIAABnYgAvuIPcBS2ICiksLgAikQADgOAvwAbhcgAp16N7xLkfVHGdmje8S5H1QGqv3iov9z6mBnXX8xU5n1NbdiCk3gMAQWAAxnOMI3nJRXi2ZXPO09QqYjQ+Io0qbqVJJasYq/FFR3qcZR1lJNeKZHOMWk5JOW673nhYbC4mNHG4eVGcamJq5zScYODW9W+7ll7WSGExGP0bhcNjKdWlWoylGNZRd4tfdl0ESvd2sL6uvG+61zKUlC2s1FX4nziwuLeKwFTF4TaSpuvt3ThdNvJP32Gj8Bi8HVpy0hTnWpejuEYpa+o9a9rey2fuEK+jcleyavxXgNZZ57t+Z81RwGkKDwdeNOTxdGEYSb3aknJNN8dW8fwO3RWBi8Jj8NWozjTq4ipbXi05Qe55iFevrxX9S/EusrHzWE0ZjadTC1q0N0JYeutW/8OLvF28Xq/mZpYqFbHbTD1ZU8dh3USUXLUna2q8sna34CFfQ3SV7oqmrZtfifNYyNSp+ykcBTwld1Y4emmti1aS1brdvyYjTr1MPVw9elUo4iNdSjiaeHbjUVrptW3cGuBSvpk01k7+wcDh0Qqy0dT9Ioxo1LybjFWW9524X32O4jSeovEgTAcSgADr0a74mXI+qOQ6tGd5lyPqgMK/b1OZ9TWZ1+3qcz6mDIJxDFiAEVkMZzUYuUpKMY5tvgBkDnWOwkk5RxVFpLN7RZGydelTipTqwjGW5uSVwM7XIYPEUVTVR1qerLdLWVmYSxmFi7SxNJP1zSKN5rq1FSpyqNXUVe3iRYmhOepCtTcuCUk2YVJYfEU2nVjKEGnK0lbJ8Qjhnpib0ZSxtDDOrrStUpJ/aja+tb1qzMP326k8P6MqdSniK2zjK+77Klf8AQ6qGCwmG1qtKs1B1XVf2lqptWNctG4CE4SjNUXCq60VGSVpNWbsE636Nx60hhpVdRwlCcqc477NOzs/A6zmw0MHg8OqdGcIw1m7629vNv2m5V6PCrD4grOwZjtabTanGyV9/Ax21PVUtpHVe56ysyK2FMNrTVm5xtLdmsxtqajfXja9r6yAysFvF+KAFvkLkBRTr0b3mXI+qOS9jr0b3iXI+qA1V+3qcz6ms2V+3qcz6mBBLkLYAQ1YuMp4WrGK1pSg0kuLsbbAo+Xej8d+4KmDeHqTrSoxUU1Falmvsrx8Tt0nTxWLhhFSw9WGxrwk5WV0rO7t+B7YFSPDpYbE0tIYbEzoTlRp0JU2rK6nfOVvXZjG4C9fR7w2E1acKznUSSyVrZntyZBSPmK2j8XHStarDDSeF9JpTUIq0moxtdPwTWaM44PGbWdXYVFTWkXXlC2c4WyduOedj6QgqRxV6NGpgMSlhpJVk9aOrZzbVr2PGxujMfT0djcGoPEU1CKw0t8ra13F+w+nuPzCx89i8JUq6ExcPRp1MS01Cey1XK73JepJL3G7G6LdaphKuGpKGspUqy1bfYks3bxTX5ntD1CkfOR0ZjY6Ow0alPWlQxEY1Ix3zowbUfb42NGkMDjKyxlSlh5ulWxVGdKDg/wCn70muCPq7ZZgUj5GWj8fLCYWjGhUpYmGOnUlNU9aEbp2kv9uayOirSxGIwlCUMJVwuIowmpU3Qc6VVu10/bvv7T6awLSMKOsqNNTgoyUVeKd0nbcZlJciheBABbHXoxWxEuR9Ucdzs0b3iXI+qINVft6nM+prNtft6nM+pr9oC2Ri3mZEAjeQDFgIAgBGUACAEAo9YQYAhbEArAQsAKQtwJuBciWAFtYDIAdeje8S5H1Ryew69G94lyPqgNdft6nM+prNlftqnM+prAEAYEKQAAwUDHgQpADZGU5MZVg5QwznGKqZzcpWtD/nd+IGmnpOvVvUp4Nug5SUauvvs7ZpJtbjHGaZWDwVTFzhSnCGTUK1234fd3nBV/aPC4HCQo4WPpFa17Rf2It55v37j5HTuLxeNqxrYmSlJ7lGKUUvV/yazGN2P0zDYinisNTxFGWtCpFSTNh8P+xWm9lW/dld2hUbdJvhLivefcbibjWbQAEUKmQZAXIhSALgcSsAjr0b3mXI+qOM7NGu+IlyPqgNdbt6nM+prNlfKvU5n1NfsAEDuhvAgDAAAm72gLojVxuHACHkftDo1YzCrEQjetQu7Wu5R4r9T2AVH5NOTp1Z7K+Ums8lvNeLr68IwSs4v7vBH3WK/YzBYnEVKqxFampy1tSNrL8jT/0FgL39LxH5fQ1WJri/YfRGvJ6UrR+zFuNFPx4v9PxPtsjVhsPSwmGp4ejFRhTioxSNplvMhYIXG4igsCgSwRQBCkKA4nXo3vEuR9Ucdzs0a/5mXJ+qA1Yjt6nM+prNlft6nO+prAC4AGLKGg7ACFIBAGOIBsIFQDiT3DiAALfIN5ARhAIBxKrgvACELwIAHvFvWAK9x16MX8zLkfVHIdeje8S5P1QGquv49TmfUwsbK/b1OZ9TXkBLELkQAMgAGQYI8gG8EPGx1LSk8XipYetUp04UoulFK6nK0rpe/V/AqPa4jceRTp4xww2vPEKTqWq55KOq8179X3nP/wB29Hy20qu2+yrtLU1nvfstuEK96+YzPKctIrD4aTjUlahJ1UrRm6llb9Tfip4idCi6cKsJKrFVFFZ6vH3CFdwPEpfvjUW1Utrr09WyWrqf1X9dr/lY2Unj4qmqjrS2eJ1JPV+/TSk7v23X4Ar1wmedhp4uePquqqyouf8ADTVrLUjv9V9b3noBWVyEKQLgABwKQrAHXo3vEuT9Ucj3nXo3vMuR9UBqr9vU5n1MLZGyv21TmfU13AMhTF7wD3gjKAuSxSXAhQcFTGSjpZUVOTpRpPXioXtLWiluXrA7m7g82njasMTjYVdaShNRoLU3rVT3+1tXNEcdjqlOnrp05ulUjNal06sWkuG55sqN2O0li8NiXSoYOVWKinrasrXbXFepv8DTgdJaRxeOoxr4SWHp6j11qvN2Tve3jde45P3rpNSxEXrWjUShJ0s5Laar3Zfdz/M7MNjsXOli3OotamqmyvHLKTSbsr7re24R7AyfA8OnpDSUtWWzbj92pCycovWa1k1k1l+dyUNJ4p7N1KqSliNR/ZX3Lyz9W5f/AJha95+JGcODxyr4ivCc7raWpJRteOpGV/xbO71EUG8PMIBuDzG4AAEXeAOvRveJcj6o5F4HXo3vEuR9UBqr9vU531NZsr9vU5n1NYAjKQAgLZEYFuQDgAJYpAHAuQIAtmCkAtiZ3AAApAAHtKgIEUW9QAE3IqAtzq0b3iXI+qOR5nXo3vEuR9UBqrr+Yqcz6mBnW7epzvqYAT2AMgBgMMCAAAAOADgQqDAXIVACAPeUBvIWxAD3go9gADeUCfkBv4jgBLnXozvMuR9Ucp16N7zLkfVAaq3b1Od9TBmdft6nM+prAXAIABSAGTIpAKRMMgFADAXBCgMg/YAAs2LBkuBbDKw3h+AC/gN5Ei+wAUgQA69G94lyPqjlOrRveJcj6oDVWzxFTnfUwM6y/j1Od9TBgRohkTiBOBeBPeUCEKQAOAFwCAAEG8pUBMwV5kAWzBdxALwIXgLAQBgCkCeYAWyOvRveJcj6o5Ds0b3iXJ+qA01u3qc76mDM63eKnM+pg2BN4aHAN3AgF8rgAyCwAAFAhLlFvWALlYlgBQB6wAsC8AIVslsye0ALl3CwEHAFAiOzR3eZcj6o4zr0b3iXI+qA11+3qcz6mp+Jtr9vU5n1NbQEBSAT1ApLXABi1igY2LYcSlEtchbpOzeYyAgYy8Q3FLekA3FJkOIFAIQUjFwAHEcRkBSFCAh16Nv6RLkfVHKzr0c/5iXI+qA1Vu2qcz6mB67o0m7unBt/7UNjS8qHwoo8cjyPZ2FLyofChsKPlQ+FAeNwC9R7Gwo+VD4UNhR8qHwoDxwexsKPlQ+FDYUfKh8KA8dg9jYUfKh8KGwo+VD4UB4kqanvv4ZGCw8FlnZ3yPe2FHyofChsKPkw+FAeAsNTzvd34leGpuNmvzPe2FHyYfChsKPlQ+FAeD6NTXB/iZQhGnfVvmz3NhR8qHwobCj5UPhQHjXJc9r0ej5MPhQ2FHyofCgPFKezsKPlQ+FDYUfKh8KA8XiOJ7Wwo+VD4UPR6Pk0/hQHjcRvPZ2FHyofChsKPlQ+FAeMjr0d3iXJ+qO7YUfKh8KMo06cHeMIxfilYD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6" name="AutoShape 6" descr="data:image/jpeg;base64,/9j/4AAQSkZJRgABAQAAAQABAAD/2wBDAAoHBwgHBgoICAgLCgoLDhgQDg0NDh0VFhEYIx8lJCIfIiEmKzcvJik0KSEiMEExNDk7Pj4+JS5ESUM8SDc9Pjv/2wBDAQoLCw4NDhwQEBw7KCIoOzs7Ozs7Ozs7Ozs7Ozs7Ozs7Ozs7Ozs7Ozs7Ozs7Ozs7Ozs7Ozs7Ozs7Ozs7Ozs7Ozv/wAARCAFaAM4DASIAAhEBAxEB/8QAGwABAQADAQEBAAAAAAAAAAAAAAECAwQFBgf/xABDEAACAQICBwQHBQcDAwUAAAAAAQIDEQQhBRITMUFysTM0UVMUYXGBkpPRIjKRocEGFSMkQlTSQ2LhFiVSc4Oi4vD/xAAWAQEBAQAAAAAAAAAAAAAAAAAAAQL/xAAXEQEBAQEAAAAAAAAAAAAAAAAAEQEh/9oADAMBAAIRAxEAPwD6Wvr7ep/FrJa7yVWS4+01uU/OrfNl9TbX7epzPqajKl5tdvW+bL6i9Tzq3zZfUEAa0/OrfOl9Sa0/OrfNl9QAq68/OrfNl9RrTf8ArVvmy+pN4uBdadu2rfNl9Sa9S3bVvmy+pLi4Rlr1LdtW+bL6k1qlu3rfNl9TCUNd3TtlYx2Us71JNMK2a9Tz63zZfUqnUX+tWf8A7svqaNi871JX4Zh0NZWc5fiEb9epwr1vmy+oU6l+2rfNl9TRsXxqS/EzhHVbvJyv4hW1zqcK1X5svqTXqedW+bL6mKD3gXXqefW+bL6lU6nn1vmy+pgMwjLaVL9tW+bL6jXqedW+bL6ksAMtpU86t8yX1GvU86t82X1MeBANiq1F/rVX7akvqdej6kpYhpym/sf1Tb4rxOE69Gr+ZlyPqgMa/bVOZ9TVxNlft6nM+pr4gQbkOIyAhHmUjChX4mJQACYCIW5A73Cg4C4uEAAAAAVBuKyBFuQbgBGyjMoEOzRneZcj6o5LI69Gd5lyPqgMK/bz5n1Nb9Rsr9vU5n1NYEsGUjAgYJmAHEHBjdITw1aUIUdpGMYylZ55u36Ngd7aJuOX0+MoRlCDtOo4JzyWSbv+RqelqKhtHTqOKylJWaW7P/5IpXoPxMb5nDPSsI4ZV40pyW1jTcdzV7Z+40/vyLpU2sPN1qkU1TTTSbTaz/4BXqkPOWnMNKMZRhVkpXzUclbfxItN4SWq4azjJ2UsrO6uuJEr0gcVPSlCtWdOnnq3cm2srXv+asaaWnaMnKNWnKm4RvJb2nxXuy/EqvUG48+OmMK9RpVPty1YrV4kem8KpqFqjm03q2V7ZevwaYK9HgS3icmD0nSxr1YRal9p2fgmrP33R2cCAyFIAKQoBnXozvMuR9Uch2aN7zLkfVAa6/b1OZ9TVY21+2qcz6msDGes4NQkoy4Nq9vcc+zxafeadv8A0f8Ak6SAc+zxX9xT+V/9hs8X/cUvlP8AyOjgQqNGpi/PpfKf+Ri4Yz+4pfJf+R05WAVy1PSaNGdWdelqwWs7UW3ZerWOb0ydqn8zSkqcVN2oNqzbSf3vUz0pxU6bjLc1ZnP6Bhk5WpKOurPVuk82+rYRxS0i1HW9LpOLSd9hLK6bX9XgmWOkJNpelU/tS1V/Ae+9v/LxOt6OwrTWzsnm0m1ff/k/xC0dhk09R/Zd4/aeWd+oOuWpjalGclUxEI6l7yeHlbd463qFTHunKSniaeUdZtUG8s/93qZ3VMLQq66qQUlNxck807Zo1x0fhoKKhBwUIqKUXZWV7dWCa5njZpv+PBq0nrLDyast7+8ZVMRWpqD9IptTdouOGk7vPwl6mdVPB0KVtnDVspJJPdrO7LDB0KapxhDVVJpx9ysr+OQI4PSVV1P5ijNt/ZSw8m72v/5eGZ1RhiK0IVFXoTi1rRexfhv+96yw0bhaXZ0lCzunF2adrfqzopwjSpxpwjqxirJeCA0bPFb9vR+S/wDIamM/uKPyX/kdDCA53DGb9vR+S/8AIamM8+j8l/5HQxwA51DF+fR+S/8AI3q+qk2m+NlYqXqLYKnA7NG94lyPqjk4nXo3vMuR9UBrr9vU5n1NZsr9vU5n1NTIAvkAgMeIsygCW9Q4FIBSDMALCxSARZspL5lvmAKyXdgAJYrJcoWzMiFQEBSAEV2IvYVgEdeju8S5H1RxnZo3vEuR9UBqrv8Aj1OZ9TWbK/b1OZ9TVcgPeRmXEjuBEVoIMCAACMIAABnYgAvuIPcBS2ICiksLgAikQADgOAvwAbhcgAp16N7xLkfVHGdmje8S5H1QGqv3iov9z6mBnXX8xU5n1NbdiCk3gMAQWAAxnOMI3nJRXi2ZXPO09QqYjQ+Io0qbqVJJasYq/FFR3qcZR1lJNeKZHOMWk5JOW673nhYbC4mNHG4eVGcamJq5zScYODW9W+7ll7WSGExGP0bhcNjKdWlWoylGNZRd4tfdl0ESvd2sL6uvG+61zKUlC2s1FX4nziwuLeKwFTF4TaSpuvt3ThdNvJP32Gj8Bi8HVpy0hTnWpejuEYpa+o9a9rey2fuEK+jcleyavxXgNZZ57t+Z81RwGkKDwdeNOTxdGEYSb3aknJNN8dW8fwO3RWBi8Jj8NWozjTq4ipbXi05Qe55iFevrxX9S/EusrHzWE0ZjadTC1q0N0JYeutW/8OLvF28Xq/mZpYqFbHbTD1ZU8dh3USUXLUna2q8sna34CFfQ3SV7oqmrZtfifNYyNSp+ykcBTwld1Y4emmti1aS1brdvyYjTr1MPVw9elUo4iNdSjiaeHbjUVrptW3cGuBSvpk01k7+wcDh0Qqy0dT9Ioxo1LybjFWW9524X32O4jSeovEgTAcSgADr0a74mXI+qOQ6tGd5lyPqgMK/b1OZ9TWZ1+3qcz6mDIJxDFiAEVkMZzUYuUpKMY5tvgBkDnWOwkk5RxVFpLN7RZGydelTipTqwjGW5uSVwM7XIYPEUVTVR1qerLdLWVmYSxmFi7SxNJP1zSKN5rq1FSpyqNXUVe3iRYmhOepCtTcuCUk2YVJYfEU2nVjKEGnK0lbJ8Qjhnpib0ZSxtDDOrrStUpJ/aja+tb1qzMP326k8P6MqdSniK2zjK+77Klf8AQ6qGCwmG1qtKs1B1XVf2lqptWNctG4CE4SjNUXCq60VGSVpNWbsE636Nx60hhpVdRwlCcqc477NOzs/A6zmw0MHg8OqdGcIw1m7629vNv2m5V6PCrD4grOwZjtabTanGyV9/Ax21PVUtpHVe56ysyK2FMNrTVm5xtLdmsxtqajfXja9r6yAysFvF+KAFvkLkBRTr0b3mXI+qOS9jr0b3iXI+qA1V+3qcz6ms2V+3qcz6mBBLkLYAQ1YuMp4WrGK1pSg0kuLsbbAo+Xej8d+4KmDeHqTrSoxUU1Falmvsrx8Tt0nTxWLhhFSw9WGxrwk5WV0rO7t+B7YFSPDpYbE0tIYbEzoTlRp0JU2rK6nfOVvXZjG4C9fR7w2E1acKznUSSyVrZntyZBSPmK2j8XHStarDDSeF9JpTUIq0moxtdPwTWaM44PGbWdXYVFTWkXXlC2c4WyduOedj6QgqRxV6NGpgMSlhpJVk9aOrZzbVr2PGxujMfT0djcGoPEU1CKw0t8ra13F+w+nuPzCx89i8JUq6ExcPRp1MS01Cey1XK73JepJL3G7G6LdaphKuGpKGspUqy1bfYks3bxTX5ntD1CkfOR0ZjY6Ow0alPWlQxEY1Ix3zowbUfb42NGkMDjKyxlSlh5ulWxVGdKDg/wCn70muCPq7ZZgUj5GWj8fLCYWjGhUpYmGOnUlNU9aEbp2kv9uayOirSxGIwlCUMJVwuIowmpU3Qc6VVu10/bvv7T6awLSMKOsqNNTgoyUVeKd0nbcZlJciheBABbHXoxWxEuR9Ucdzs0b3iXI+qINVft6nM+prNtft6nM+pr9oC2Ri3mZEAjeQDFgIAgBGUACAEAo9YQYAhbEArAQsAKQtwJuBciWAFtYDIAdeje8S5H1Ryew69G94lyPqgNdft6nM+prNlftqnM+prAEAYEKQAAwUDHgQpADZGU5MZVg5QwznGKqZzcpWtD/nd+IGmnpOvVvUp4Nug5SUauvvs7ZpJtbjHGaZWDwVTFzhSnCGTUK1234fd3nBV/aPC4HCQo4WPpFa17Rf2It55v37j5HTuLxeNqxrYmSlJ7lGKUUvV/yazGN2P0zDYinisNTxFGWtCpFSTNh8P+xWm9lW/dld2hUbdJvhLivefcbibjWbQAEUKmQZAXIhSALgcSsAjr0b3mXI+qOM7NGu+IlyPqgNdbt6nM+prNlfKvU5n1NfsAEDuhvAgDAAAm72gLojVxuHACHkftDo1YzCrEQjetQu7Wu5R4r9T2AVH5NOTp1Z7K+Ums8lvNeLr68IwSs4v7vBH3WK/YzBYnEVKqxFampy1tSNrL8jT/0FgL39LxH5fQ1WJri/YfRGvJ6UrR+zFuNFPx4v9PxPtsjVhsPSwmGp4ejFRhTioxSNplvMhYIXG4igsCgSwRQBCkKA4nXo3vEuR9Ucdzs0a/5mXJ+qA1Yjt6nM+prNlft6nO+prAC4AGLKGg7ACFIBAGOIBsIFQDiT3DiAALfIN5ARhAIBxKrgvACELwIAHvFvWAK9x16MX8zLkfVHIdeje8S5P1QGquv49TmfUwsbK/b1OZ9TXkBLELkQAMgAGQYI8gG8EPGx1LSk8XipYetUp04UoulFK6nK0rpe/V/AqPa4jceRTp4xww2vPEKTqWq55KOq8179X3nP/wB29Hy20qu2+yrtLU1nvfstuEK96+YzPKctIrD4aTjUlahJ1UrRm6llb9Tfip4idCi6cKsJKrFVFFZ6vH3CFdwPEpfvjUW1Utrr09WyWrqf1X9dr/lY2Unj4qmqjrS2eJ1JPV+/TSk7v23X4Ar1wmedhp4uePquqqyouf8ADTVrLUjv9V9b3noBWVyEKQLgABwKQrAHXo3vEuT9Ucj3nXo3vMuR9UBqr9vU5n1MLZGyv21TmfU13AMhTF7wD3gjKAuSxSXAhQcFTGSjpZUVOTpRpPXioXtLWiluXrA7m7g82njasMTjYVdaShNRoLU3rVT3+1tXNEcdjqlOnrp05ulUjNal06sWkuG55sqN2O0li8NiXSoYOVWKinrasrXbXFepv8DTgdJaRxeOoxr4SWHp6j11qvN2Tve3jde45P3rpNSxEXrWjUShJ0s5Laar3Zfdz/M7MNjsXOli3OotamqmyvHLKTSbsr7re24R7AyfA8OnpDSUtWWzbj92pCycovWa1k1k1l+dyUNJ4p7N1KqSliNR/ZX3Lyz9W5f/AJha95+JGcODxyr4ivCc7raWpJRteOpGV/xbO71EUG8PMIBuDzG4AAEXeAOvRveJcj6o5F4HXo3vEuR9UBqr9vU531NZsr9vU5n1NYAjKQAgLZEYFuQDgAJYpAHAuQIAtmCkAtiZ3AAApAAHtKgIEUW9QAE3IqAtzq0b3iXI+qOR5nXo3vEuR9UBqrr+Yqcz6mBnW7epzvqYAT2AMgBgMMCAAAAOADgQqDAXIVACAPeUBvIWxAD3go9gADeUCfkBv4jgBLnXozvMuR9Ucp16N7zLkfVAaq3b1Od9TBmdft6nM+prAXAIABSAGTIpAKRMMgFADAXBCgMg/YAAs2LBkuBbDKw3h+AC/gN5Ei+wAUgQA69G94lyPqjlOrRveJcj6oDVWzxFTnfUwM6y/j1Od9TBgRohkTiBOBeBPeUCEKQAOAFwCAAEG8pUBMwV5kAWzBdxALwIXgLAQBgCkCeYAWyOvRveJcj6o5Ds0b3iXJ+qA01u3qc76mDM63eKnM+pg2BN4aHAN3AgF8rgAyCwAAFAhLlFvWALlYlgBQB6wAsC8AIVslsye0ALl3CwEHAFAiOzR3eZcj6o4zr0b3iXI+qA11+3qcz6mp+Jtr9vU5n1NbQEBSAT1ApLXABi1igY2LYcSlEtchbpOzeYyAgYy8Q3FLekA3FJkOIFAIQUjFwAHEcRkBSFCAh16Nv6RLkfVHKzr0c/5iXI+qA1Vu2qcz6mB67o0m7unBt/7UNjS8qHwoo8cjyPZ2FLyofChsKPlQ+FAeNwC9R7Gwo+VD4UNhR8qHwoDxwexsKPlQ+FDYUfKh8KA8dg9jYUfKh8KGwo+VD4UB4kqanvv4ZGCw8FlnZ3yPe2FHyofChsKPkw+FAeAsNTzvd34leGpuNmvzPe2FHyYfChsKPlQ+FAeD6NTXB/iZQhGnfVvmz3NhR8qHwobCj5UPhQHjXJc9r0ej5MPhQ2FHyofCgPFKezsKPlQ+FDYUfKh8KA8XiOJ7Wwo+VD4UPR6Pk0/hQHjcRvPZ2FHyofChsKPlQ+FAeMjr0d3iXJ+qO7YUfKh8KMo06cHeMIxfilYD//2Q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7" name="AutoShape 8" descr="data:image/jpeg;base64,/9j/4AAQSkZJRgABAQAAAQABAAD/2wBDAAoHBwgHBgoICAgLCgoLDhgQDg0NDh0VFhEYIx8lJCIfIiEmKzcvJik0KSEiMEExNDk7Pj4+JS5ESUM8SDc9Pjv/2wBDAQoLCw4NDhwQEBw7KCIoOzs7Ozs7Ozs7Ozs7Ozs7Ozs7Ozs7Ozs7Ozs7Ozs7Ozs7Ozs7Ozs7Ozs7Ozs7Ozs7Ozv/wAARCAFaAM4DASIAAhEBAxEB/8QAGwABAQADAQEBAAAAAAAAAAAAAAECAwQFBgf/xABDEAACAQICBwQHBQcDAwUAAAAAAQIDEQQhBRITMUFysTM0UVMUYXGBkpPRIjKRocEGFSMkQlTSQ2LhFiVSc4Oi4vD/xAAWAQEBAQAAAAAAAAAAAAAAAAAAAQL/xAAXEQEBAQEAAAAAAAAAAAAAAAAAEQEh/9oADAMBAAIRAxEAPwD6Wvr7ep/FrJa7yVWS4+01uU/OrfNl9TbX7epzPqajKl5tdvW+bL6i9Tzq3zZfUEAa0/OrfOl9Sa0/OrfNl9QAq68/OrfNl9RrTf8ArVvmy+pN4uBdadu2rfNl9Sa9S3bVvmy+pLi4Rlr1LdtW+bL6k1qlu3rfNl9TCUNd3TtlYx2Us71JNMK2a9Tz63zZfUqnUX+tWf8A7svqaNi871JX4Zh0NZWc5fiEb9epwr1vmy+oU6l+2rfNl9TRsXxqS/EzhHVbvJyv4hW1zqcK1X5svqTXqedW+bL6mKD3gXXqefW+bL6lU6nn1vmy+pgMwjLaVL9tW+bL6jXqedW+bL6ksAMtpU86t8yX1GvU86t82X1MeBANiq1F/rVX7akvqdej6kpYhpym/sf1Tb4rxOE69Gr+ZlyPqgMa/bVOZ9TVxNlft6nM+pr4gQbkOIyAhHmUjChX4mJQACYCIW5A73Cg4C4uEAAAAAVBuKyBFuQbgBGyjMoEOzRneZcj6o5LI69Gd5lyPqgMK/bz5n1Nb9Rsr9vU5n1NYEsGUjAgYJmAHEHBjdITw1aUIUdpGMYylZ55u36Ngd7aJuOX0+MoRlCDtOo4JzyWSbv+RqelqKhtHTqOKylJWaW7P/5IpXoPxMb5nDPSsI4ZV40pyW1jTcdzV7Z+40/vyLpU2sPN1qkU1TTTSbTaz/4BXqkPOWnMNKMZRhVkpXzUclbfxItN4SWq4azjJ2UsrO6uuJEr0gcVPSlCtWdOnnq3cm2srXv+asaaWnaMnKNWnKm4RvJb2nxXuy/EqvUG48+OmMK9RpVPty1YrV4kem8KpqFqjm03q2V7ZevwaYK9HgS3icmD0nSxr1YRal9p2fgmrP33R2cCAyFIAKQoBnXozvMuR9Uch2aN7zLkfVAa6/b1OZ9TVY21+2qcz6msDGes4NQkoy4Nq9vcc+zxafeadv8A0f8Ak6SAc+zxX9xT+V/9hs8X/cUvlP8AyOjgQqNGpi/PpfKf+Ri4Yz+4pfJf+R05WAVy1PSaNGdWdelqwWs7UW3ZerWOb0ydqn8zSkqcVN2oNqzbSf3vUz0pxU6bjLc1ZnP6Bhk5WpKOurPVuk82+rYRxS0i1HW9LpOLSd9hLK6bX9XgmWOkJNpelU/tS1V/Ae+9v/LxOt6OwrTWzsnm0m1ff/k/xC0dhk09R/Zd4/aeWd+oOuWpjalGclUxEI6l7yeHlbd463qFTHunKSniaeUdZtUG8s/93qZ3VMLQq66qQUlNxck807Zo1x0fhoKKhBwUIqKUXZWV7dWCa5njZpv+PBq0nrLDyast7+8ZVMRWpqD9IptTdouOGk7vPwl6mdVPB0KVtnDVspJJPdrO7LDB0KapxhDVVJpx9ysr+OQI4PSVV1P5ijNt/ZSw8m72v/5eGZ1RhiK0IVFXoTi1rRexfhv+96yw0bhaXZ0lCzunF2adrfqzopwjSpxpwjqxirJeCA0bPFb9vR+S/wDIamM/uKPyX/kdDCA53DGb9vR+S/8AIamM8+j8l/5HQxwA51DF+fR+S/8AI3q+qk2m+NlYqXqLYKnA7NG94lyPqjk4nXo3vMuR9UBrr9vU5n1NZsr9vU5n1NTIAvkAgMeIsygCW9Q4FIBSDMALCxSARZspL5lvmAKyXdgAJYrJcoWzMiFQEBSAEV2IvYVgEdeju8S5H1RxnZo3vEuR9UBqrv8Aj1OZ9TWbK/b1OZ9TVcgPeRmXEjuBEVoIMCAACMIAABnYgAvuIPcBS2ICiksLgAikQADgOAvwAbhcgAp16N7xLkfVHGdmje8S5H1QGqv3iov9z6mBnXX8xU5n1NbdiCk3gMAQWAAxnOMI3nJRXi2ZXPO09QqYjQ+Io0qbqVJJasYq/FFR3qcZR1lJNeKZHOMWk5JOW673nhYbC4mNHG4eVGcamJq5zScYODW9W+7ll7WSGExGP0bhcNjKdWlWoylGNZRd4tfdl0ESvd2sL6uvG+61zKUlC2s1FX4nziwuLeKwFTF4TaSpuvt3ThdNvJP32Gj8Bi8HVpy0hTnWpejuEYpa+o9a9rey2fuEK+jcleyavxXgNZZ57t+Z81RwGkKDwdeNOTxdGEYSb3aknJNN8dW8fwO3RWBi8Jj8NWozjTq4ipbXi05Qe55iFevrxX9S/EusrHzWE0ZjadTC1q0N0JYeutW/8OLvF28Xq/mZpYqFbHbTD1ZU8dh3USUXLUna2q8sna34CFfQ3SV7oqmrZtfifNYyNSp+ykcBTwld1Y4emmti1aS1brdvyYjTr1MPVw9elUo4iNdSjiaeHbjUVrptW3cGuBSvpk01k7+wcDh0Qqy0dT9Ioxo1LybjFWW9524X32O4jSeovEgTAcSgADr0a74mXI+qOQ6tGd5lyPqgMK/b1OZ9TWZ1+3qcz6mDIJxDFiAEVkMZzUYuUpKMY5tvgBkDnWOwkk5RxVFpLN7RZGydelTipTqwjGW5uSVwM7XIYPEUVTVR1qerLdLWVmYSxmFi7SxNJP1zSKN5rq1FSpyqNXUVe3iRYmhOepCtTcuCUk2YVJYfEU2nVjKEGnK0lbJ8Qjhnpib0ZSxtDDOrrStUpJ/aja+tb1qzMP326k8P6MqdSniK2zjK+77Klf8AQ6qGCwmG1qtKs1B1XVf2lqptWNctG4CE4SjNUXCq60VGSVpNWbsE636Nx60hhpVdRwlCcqc477NOzs/A6zmw0MHg8OqdGcIw1m7629vNv2m5V6PCrD4grOwZjtabTanGyV9/Ax21PVUtpHVe56ysyK2FMNrTVm5xtLdmsxtqajfXja9r6yAysFvF+KAFvkLkBRTr0b3mXI+qOS9jr0b3iXI+qA1V+3qcz6ms2V+3qcz6mBBLkLYAQ1YuMp4WrGK1pSg0kuLsbbAo+Xej8d+4KmDeHqTrSoxUU1Falmvsrx8Tt0nTxWLhhFSw9WGxrwk5WV0rO7t+B7YFSPDpYbE0tIYbEzoTlRp0JU2rK6nfOVvXZjG4C9fR7w2E1acKznUSSyVrZntyZBSPmK2j8XHStarDDSeF9JpTUIq0moxtdPwTWaM44PGbWdXYVFTWkXXlC2c4WyduOedj6QgqRxV6NGpgMSlhpJVk9aOrZzbVr2PGxujMfT0djcGoPEU1CKw0t8ra13F+w+nuPzCx89i8JUq6ExcPRp1MS01Cey1XK73JepJL3G7G6LdaphKuGpKGspUqy1bfYks3bxTX5ntD1CkfOR0ZjY6Ow0alPWlQxEY1Ix3zowbUfb42NGkMDjKyxlSlh5ulWxVGdKDg/wCn70muCPq7ZZgUj5GWj8fLCYWjGhUpYmGOnUlNU9aEbp2kv9uayOirSxGIwlCUMJVwuIowmpU3Qc6VVu10/bvv7T6awLSMKOsqNNTgoyUVeKd0nbcZlJciheBABbHXoxWxEuR9Ucdzs0b3iXI+qINVft6nM+prNtft6nM+pr9oC2Ri3mZEAjeQDFgIAgBGUACAEAo9YQYAhbEArAQsAKQtwJuBciWAFtYDIAdeje8S5H1Ryew69G94lyPqgNdft6nM+prNlftqnM+prAEAYEKQAAwUDHgQpADZGU5MZVg5QwznGKqZzcpWtD/nd+IGmnpOvVvUp4Nug5SUauvvs7ZpJtbjHGaZWDwVTFzhSnCGTUK1234fd3nBV/aPC4HCQo4WPpFa17Rf2It55v37j5HTuLxeNqxrYmSlJ7lGKUUvV/yazGN2P0zDYinisNTxFGWtCpFSTNh8P+xWm9lW/dld2hUbdJvhLivefcbibjWbQAEUKmQZAXIhSALgcSsAjr0b3mXI+qOM7NGu+IlyPqgNdbt6nM+prNlfKvU5n1NfsAEDuhvAgDAAAm72gLojVxuHACHkftDo1YzCrEQjetQu7Wu5R4r9T2AVH5NOTp1Z7K+Ums8lvNeLr68IwSs4v7vBH3WK/YzBYnEVKqxFampy1tSNrL8jT/0FgL39LxH5fQ1WJri/YfRGvJ6UrR+zFuNFPx4v9PxPtsjVhsPSwmGp4ejFRhTioxSNplvMhYIXG4igsCgSwRQBCkKA4nXo3vEuR9Ucdzs0a/5mXJ+qA1Yjt6nM+prNlft6nO+prAC4AGLKGg7ACFIBAGOIBsIFQDiT3DiAALfIN5ARhAIBxKrgvACELwIAHvFvWAK9x16MX8zLkfVHIdeje8S5P1QGquv49TmfUwsbK/b1OZ9TXkBLELkQAMgAGQYI8gG8EPGx1LSk8XipYetUp04UoulFK6nK0rpe/V/AqPa4jceRTp4xww2vPEKTqWq55KOq8179X3nP/wB29Hy20qu2+yrtLU1nvfstuEK96+YzPKctIrD4aTjUlahJ1UrRm6llb9Tfip4idCi6cKsJKrFVFFZ6vH3CFdwPEpfvjUW1Utrr09WyWrqf1X9dr/lY2Unj4qmqjrS2eJ1JPV+/TSk7v23X4Ar1wmedhp4uePquqqyouf8ADTVrLUjv9V9b3noBWVyEKQLgABwKQrAHXo3vEuT9Ucj3nXo3vMuR9UBqr9vU5n1MLZGyv21TmfU13AMhTF7wD3gjKAuSxSXAhQcFTGSjpZUVOTpRpPXioXtLWiluXrA7m7g82njasMTjYVdaShNRoLU3rVT3+1tXNEcdjqlOnrp05ulUjNal06sWkuG55sqN2O0li8NiXSoYOVWKinrasrXbXFepv8DTgdJaRxeOoxr4SWHp6j11qvN2Tve3jde45P3rpNSxEXrWjUShJ0s5Laar3Zfdz/M7MNjsXOli3OotamqmyvHLKTSbsr7re24R7AyfA8OnpDSUtWWzbj92pCycovWa1k1k1l+dyUNJ4p7N1KqSliNR/ZX3Lyz9W5f/AJha95+JGcODxyr4ivCc7raWpJRteOpGV/xbO71EUG8PMIBuDzG4AAEXeAOvRveJcj6o5F4HXo3vEuR9UBqr9vU531NZsr9vU5n1NYAjKQAgLZEYFuQDgAJYpAHAuQIAtmCkAtiZ3AAApAAHtKgIEUW9QAE3IqAtzq0b3iXI+qOR5nXo3vEuR9UBqrr+Yqcz6mBnW7epzvqYAT2AMgBgMMCAAAAOADgQqDAXIVACAPeUBvIWxAD3go9gADeUCfkBv4jgBLnXozvMuR9Ucp16N7zLkfVAaq3b1Od9TBmdft6nM+prAXAIABSAGTIpAKRMMgFADAXBCgMg/YAAs2LBkuBbDKw3h+AC/gN5Ei+wAUgQA69G94lyPqjlOrRveJcj6oDVWzxFTnfUwM6y/j1Od9TBgRohkTiBOBeBPeUCEKQAOAFwCAAEG8pUBMwV5kAWzBdxALwIXgLAQBgCkCeYAWyOvRveJcj6o5Ds0b3iXJ+qA01u3qc76mDM63eKnM+pg2BN4aHAN3AgF8rgAyCwAAFAhLlFvWALlYlgBQB6wAsC8AIVslsye0ALl3CwEHAFAiOzR3eZcj6o4zr0b3iXI+qA11+3qcz6mp+Jtr9vU5n1NbQEBSAT1ApLXABi1igY2LYcSlEtchbpOzeYyAgYy8Q3FLekA3FJkOIFAIQUjFwAHEcRkBSFCAh16Nv6RLkfVHKzr0c/5iXI+qA1Vu2qcz6mB67o0m7unBt/7UNjS8qHwoo8cjyPZ2FLyofChsKPlQ+FAeNwC9R7Gwo+VD4UNhR8qHwoDxwexsKPlQ+FDYUfKh8KA8dg9jYUfKh8KGwo+VD4UB4kqanvv4ZGCw8FlnZ3yPe2FHyofChsKPkw+FAeAsNTzvd34leGpuNmvzPe2FHyYfChsKPlQ+FAeD6NTXB/iZQhGnfVvmz3NhR8qHwobCj5UPhQHjXJc9r0ej5MPhQ2FHyofCgPFKezsKPlQ+FDYUfKh8KA8XiOJ7Wwo+VD4UPR6Pk0/hQHjcRvPZ2FHyofChsKPlQ+FAeMjr0d3iXJ+qO7YUfKh8KMo06cHeMIxfilYD//2Q=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8" name="Rectangle 7"/>
          <p:cNvSpPr/>
          <p:nvPr/>
        </p:nvSpPr>
        <p:spPr>
          <a:xfrm>
            <a:off x="155575" y="6211669"/>
            <a:ext cx="6858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Doyle, Snell</a:t>
            </a:r>
            <a:r>
              <a:rPr lang="en-US" i="1" dirty="0"/>
              <a:t>, Random Walks and Electric Networks</a:t>
            </a:r>
            <a:r>
              <a:rPr lang="en-US" dirty="0"/>
              <a:t>, </a:t>
            </a:r>
            <a:r>
              <a:rPr lang="en-US" dirty="0" err="1"/>
              <a:t>Carus</a:t>
            </a:r>
            <a:r>
              <a:rPr lang="en-US" dirty="0"/>
              <a:t> (1984)</a:t>
            </a:r>
          </a:p>
          <a:p>
            <a:r>
              <a:rPr lang="de-DE" dirty="0"/>
              <a:t>Image: </a:t>
            </a:r>
            <a:r>
              <a:rPr lang="de-DE" dirty="0" err="1"/>
              <a:t>Valleriani</a:t>
            </a:r>
            <a:r>
              <a:rPr lang="de-DE" dirty="0"/>
              <a:t>, </a:t>
            </a:r>
            <a:r>
              <a:rPr lang="de-DE" i="1" dirty="0"/>
              <a:t>Nat. Scientific Reports</a:t>
            </a:r>
            <a:r>
              <a:rPr lang="de-DE" dirty="0"/>
              <a:t> 5, 17986 (2015).</a:t>
            </a:r>
          </a:p>
        </p:txBody>
      </p:sp>
      <p:pic>
        <p:nvPicPr>
          <p:cNvPr id="1028" name="Picture 4" descr="Figure 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0" r="41894"/>
          <a:stretch/>
        </p:blipFill>
        <p:spPr bwMode="auto">
          <a:xfrm>
            <a:off x="1803400" y="3069084"/>
            <a:ext cx="5812682" cy="1482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965896" y="3081660"/>
            <a:ext cx="53142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0                       i-1          i            i+1                                    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299297" y="3929182"/>
            <a:ext cx="1872208" cy="4108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Arc 14"/>
          <p:cNvSpPr/>
          <p:nvPr/>
        </p:nvSpPr>
        <p:spPr>
          <a:xfrm rot="8078569">
            <a:off x="1357455" y="3370712"/>
            <a:ext cx="504056" cy="504056"/>
          </a:xfrm>
          <a:prstGeom prst="arc">
            <a:avLst>
              <a:gd name="adj1" fmla="val 16200000"/>
              <a:gd name="adj2" fmla="val 10661719"/>
            </a:avLst>
          </a:prstGeom>
          <a:ln w="1905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Arc 15"/>
          <p:cNvSpPr/>
          <p:nvPr/>
        </p:nvSpPr>
        <p:spPr>
          <a:xfrm rot="19192469">
            <a:off x="7357707" y="3370712"/>
            <a:ext cx="504056" cy="504056"/>
          </a:xfrm>
          <a:prstGeom prst="arc">
            <a:avLst>
              <a:gd name="adj1" fmla="val 16200000"/>
              <a:gd name="adj2" fmla="val 10661719"/>
            </a:avLst>
          </a:prstGeom>
          <a:ln w="1905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6964240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Pathway decomposition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sz="2600" dirty="0"/>
                  <a:t>pathway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</a:rPr>
                      <m:t>𝑃</m:t>
                    </m:r>
                    <m:r>
                      <a:rPr lang="en-US" sz="2600" b="0" i="1" smtClean="0">
                        <a:latin typeface="Cambria Math"/>
                      </a:rPr>
                      <m:t>=(</m:t>
                    </m:r>
                    <m:sSub>
                      <m:sSub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/>
                          </a:rPr>
                          <m:t>𝑖</m:t>
                        </m:r>
                      </m:e>
                      <m:sub>
                        <m:r>
                          <a:rPr lang="en-US" sz="26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600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/>
                          </a:rPr>
                          <m:t>𝑖</m:t>
                        </m:r>
                      </m:e>
                      <m:sub>
                        <m:r>
                          <a:rPr lang="en-US" sz="2600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600" b="0" i="1" smtClean="0">
                        <a:latin typeface="Cambria Math"/>
                      </a:rPr>
                      <m:t>,…, </m:t>
                    </m:r>
                    <m:sSub>
                      <m:sSub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/>
                          </a:rPr>
                          <m:t>𝑖</m:t>
                        </m:r>
                      </m:e>
                      <m:sub>
                        <m:r>
                          <a:rPr lang="en-US" sz="2600" b="0" i="1" smtClean="0"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en-US" sz="26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600" dirty="0"/>
                  <a:t> such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/>
                          </a:rPr>
                          <m:t>𝑖</m:t>
                        </m:r>
                      </m:e>
                      <m:sub>
                        <m:r>
                          <a:rPr lang="en-US" sz="26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600" b="0" i="1" smtClean="0">
                        <a:latin typeface="Cambria Math"/>
                      </a:rPr>
                      <m:t>∈</m:t>
                    </m:r>
                    <m:r>
                      <a:rPr lang="en-US" sz="2600" b="0" i="1" smtClean="0">
                        <a:latin typeface="Cambria Math"/>
                      </a:rPr>
                      <m:t>𝐴</m:t>
                    </m:r>
                  </m:oMath>
                </a14:m>
                <a:r>
                  <a:rPr lang="en-US" sz="26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/>
                          </a:rPr>
                          <m:t>𝑖</m:t>
                        </m:r>
                      </m:e>
                      <m:sub>
                        <m:r>
                          <a:rPr lang="en-US" sz="2600" b="0" i="1" smtClean="0"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en-US" sz="2600" b="0" i="1" smtClean="0">
                        <a:latin typeface="Cambria Math"/>
                      </a:rPr>
                      <m:t>∈</m:t>
                    </m:r>
                    <m:r>
                      <a:rPr lang="en-US" sz="2600" b="0" i="1" smtClean="0">
                        <a:latin typeface="Cambria Math"/>
                      </a:rPr>
                      <m:t>𝐵</m:t>
                    </m:r>
                  </m:oMath>
                </a14:m>
                <a:endParaRPr lang="en-US" sz="2600" dirty="0"/>
              </a:p>
              <a:p>
                <a:r>
                  <a:rPr lang="en-US" sz="2600" dirty="0"/>
                  <a:t>capacity (or flux) of pathway </a:t>
                </a:r>
                <a:br>
                  <a:rPr lang="en-US" sz="2600" dirty="0"/>
                </a:b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b="0" i="1" smtClean="0">
                            <a:latin typeface="Cambria Math"/>
                          </a:rPr>
                          <m:t>𝑃</m:t>
                        </m:r>
                      </m:e>
                    </m:d>
                    <m:r>
                      <a:rPr lang="en-US" sz="2600" b="0" i="1" smtClean="0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600" b="0" i="0" smtClean="0">
                            <a:latin typeface="Cambria Math"/>
                          </a:rPr>
                          <m:t>min</m:t>
                        </m:r>
                      </m:fName>
                      <m:e>
                        <m:r>
                          <a:rPr lang="en-US" sz="2600" b="0" i="1" smtClean="0">
                            <a:latin typeface="Cambria Math"/>
                          </a:rPr>
                          <m:t>{</m:t>
                        </m:r>
                        <m:sSub>
                          <m:sSubPr>
                            <m:ctrlP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b="0" i="1" smtClean="0">
                                <a:latin typeface="Cambria Math"/>
                              </a:rPr>
                              <m:t>𝑓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2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600" b="0" i="1" smtClean="0">
                                    <a:latin typeface="Cambria Math"/>
                                  </a:rPr>
                                  <m:t>𝑖</m:t>
                                </m:r>
                              </m:e>
                              <m:sub>
                                <m:r>
                                  <a:rPr lang="en-US" sz="2600" b="0" i="1" smtClean="0">
                                    <a:latin typeface="Cambria Math"/>
                                  </a:rPr>
                                  <m:t>𝑙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2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600" b="0" i="1" smtClean="0">
                                    <a:latin typeface="Cambria Math"/>
                                  </a:rPr>
                                  <m:t>𝑖</m:t>
                                </m:r>
                              </m:e>
                              <m:sub>
                                <m:r>
                                  <a:rPr lang="en-US" sz="2600" b="0" i="1" smtClean="0">
                                    <a:latin typeface="Cambria Math"/>
                                  </a:rPr>
                                  <m:t>𝑙</m:t>
                                </m:r>
                                <m:r>
                                  <a:rPr lang="en-US" sz="2600" b="0" i="1" smtClean="0">
                                    <a:latin typeface="Cambria Math"/>
                                  </a:rPr>
                                  <m:t>+1</m:t>
                                </m:r>
                              </m:sub>
                            </m:sSub>
                          </m:sub>
                        </m:sSub>
                        <m:r>
                          <a:rPr lang="en-US" sz="2600" b="0" i="1" smtClean="0">
                            <a:latin typeface="Cambria Math"/>
                          </a:rPr>
                          <m:t>∣</m:t>
                        </m:r>
                        <m:r>
                          <a:rPr lang="en-US" sz="2600" b="0" i="1" smtClean="0">
                            <a:latin typeface="Cambria Math"/>
                          </a:rPr>
                          <m:t>𝑙</m:t>
                        </m:r>
                        <m:r>
                          <a:rPr lang="en-US" sz="2600" b="0" i="1" smtClean="0">
                            <a:latin typeface="Cambria Math"/>
                          </a:rPr>
                          <m:t>=1…</m:t>
                        </m:r>
                        <m:r>
                          <a:rPr lang="en-US" sz="2600" b="0" i="1" smtClean="0">
                            <a:latin typeface="Cambria Math"/>
                          </a:rPr>
                          <m:t>𝑘</m:t>
                        </m:r>
                        <m:r>
                          <a:rPr lang="en-US" sz="2600" b="0" i="1" smtClean="0">
                            <a:latin typeface="Cambria Math"/>
                          </a:rPr>
                          <m:t>−1}</m:t>
                        </m:r>
                      </m:e>
                    </m:func>
                  </m:oMath>
                </a14:m>
                <a:endParaRPr lang="en-US" sz="2600" dirty="0"/>
              </a:p>
              <a:p>
                <a:r>
                  <a:rPr lang="en-US" sz="2600" dirty="0"/>
                  <a:t>Pathway decomposition: chose a pathway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sz="2600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600" dirty="0"/>
                  <a:t> and remove its capacity from the flux along all edges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sz="2600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600" dirty="0"/>
                  <a:t>. Repeat until no flux remains.</a:t>
                </a:r>
              </a:p>
              <a:p>
                <a:r>
                  <a:rPr lang="en-US" sz="2600" dirty="0"/>
                  <a:t>Decomposition is not unique, depends on the order in which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sz="2600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6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sz="2600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600" dirty="0"/>
                  <a:t>, … are picked.</a:t>
                </a:r>
                <a:br>
                  <a:rPr lang="en-US" sz="2600" dirty="0"/>
                </a:br>
                <a:r>
                  <a:rPr lang="en-US" sz="2600" dirty="0"/>
                  <a:t>Reasonable choice: remove the strongest pathway (the one with largest capacity) first, then remove the strongest pathway of the remaining network. </a:t>
                </a:r>
              </a:p>
              <a:p>
                <a:endParaRPr lang="en-US" sz="26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111" t="-2022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5189252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example</a:t>
            </a:r>
            <a:r>
              <a:rPr lang="de-DE" dirty="0"/>
              <a:t>: </a:t>
            </a:r>
            <a:r>
              <a:rPr lang="de-DE" dirty="0" err="1"/>
              <a:t>comittor</a:t>
            </a:r>
            <a:endParaRPr lang="de-DE" dirty="0"/>
          </a:p>
        </p:txBody>
      </p:sp>
      <p:sp>
        <p:nvSpPr>
          <p:cNvPr id="5" name="Oval 4"/>
          <p:cNvSpPr/>
          <p:nvPr/>
        </p:nvSpPr>
        <p:spPr>
          <a:xfrm>
            <a:off x="2458812" y="3158324"/>
            <a:ext cx="648072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Oval 5"/>
          <p:cNvSpPr/>
          <p:nvPr/>
        </p:nvSpPr>
        <p:spPr>
          <a:xfrm>
            <a:off x="5730200" y="3158324"/>
            <a:ext cx="648072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Oval 6"/>
          <p:cNvSpPr/>
          <p:nvPr/>
        </p:nvSpPr>
        <p:spPr>
          <a:xfrm>
            <a:off x="4067944" y="1718164"/>
            <a:ext cx="648072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Oval 7"/>
          <p:cNvSpPr/>
          <p:nvPr/>
        </p:nvSpPr>
        <p:spPr>
          <a:xfrm>
            <a:off x="4067944" y="4595036"/>
            <a:ext cx="648072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tangle 8"/>
          <p:cNvSpPr/>
          <p:nvPr/>
        </p:nvSpPr>
        <p:spPr>
          <a:xfrm>
            <a:off x="4241137" y="1857534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2</a:t>
            </a:r>
          </a:p>
        </p:txBody>
      </p:sp>
      <p:sp>
        <p:nvSpPr>
          <p:cNvPr id="10" name="Rectangle 9"/>
          <p:cNvSpPr/>
          <p:nvPr/>
        </p:nvSpPr>
        <p:spPr>
          <a:xfrm>
            <a:off x="4242440" y="4734406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3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632005" y="3297694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1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903393" y="3297694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4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3019720" y="3877384"/>
            <a:ext cx="935089" cy="83687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3019720" y="2132856"/>
            <a:ext cx="838590" cy="8926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3177682" y="2276425"/>
            <a:ext cx="843352" cy="88189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 flipV="1">
            <a:off x="3177682" y="3717032"/>
            <a:ext cx="890262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4681976" y="2393783"/>
            <a:ext cx="935089" cy="83687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H="1" flipV="1">
            <a:off x="4839938" y="2233431"/>
            <a:ext cx="890262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H="1">
            <a:off x="4728886" y="3733815"/>
            <a:ext cx="838590" cy="8926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V="1">
            <a:off x="4886848" y="3877384"/>
            <a:ext cx="843352" cy="88189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Arc 41"/>
          <p:cNvSpPr/>
          <p:nvPr/>
        </p:nvSpPr>
        <p:spPr>
          <a:xfrm rot="8078569">
            <a:off x="1850368" y="3250365"/>
            <a:ext cx="504056" cy="504056"/>
          </a:xfrm>
          <a:prstGeom prst="arc">
            <a:avLst>
              <a:gd name="adj1" fmla="val 16200000"/>
              <a:gd name="adj2" fmla="val 10661719"/>
            </a:avLst>
          </a:prstGeom>
          <a:ln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3" name="Arc 42"/>
          <p:cNvSpPr/>
          <p:nvPr/>
        </p:nvSpPr>
        <p:spPr>
          <a:xfrm rot="19113048">
            <a:off x="6516126" y="3230330"/>
            <a:ext cx="504056" cy="504056"/>
          </a:xfrm>
          <a:prstGeom prst="arc">
            <a:avLst>
              <a:gd name="adj1" fmla="val 16200000"/>
              <a:gd name="adj2" fmla="val 10661719"/>
            </a:avLst>
          </a:prstGeom>
          <a:ln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4" name="Arc 43"/>
          <p:cNvSpPr/>
          <p:nvPr/>
        </p:nvSpPr>
        <p:spPr>
          <a:xfrm rot="2770660">
            <a:off x="4134713" y="5347426"/>
            <a:ext cx="504056" cy="504056"/>
          </a:xfrm>
          <a:prstGeom prst="arc">
            <a:avLst>
              <a:gd name="adj1" fmla="val 16200000"/>
              <a:gd name="adj2" fmla="val 10661719"/>
            </a:avLst>
          </a:prstGeom>
          <a:ln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5" name="Arc 44"/>
          <p:cNvSpPr/>
          <p:nvPr/>
        </p:nvSpPr>
        <p:spPr>
          <a:xfrm rot="13613699">
            <a:off x="4141256" y="1186519"/>
            <a:ext cx="504056" cy="504056"/>
          </a:xfrm>
          <a:prstGeom prst="arc">
            <a:avLst>
              <a:gd name="adj1" fmla="val 16200000"/>
              <a:gd name="adj2" fmla="val 10661719"/>
            </a:avLst>
          </a:prstGeom>
          <a:ln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476177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444327" y="1716316"/>
            <a:ext cx="6504308" cy="1482220"/>
            <a:chOff x="1357455" y="3069084"/>
            <a:chExt cx="6504308" cy="1482220"/>
          </a:xfrm>
        </p:grpSpPr>
        <p:pic>
          <p:nvPicPr>
            <p:cNvPr id="5" name="Picture 4" descr="Figure 1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80" r="41894"/>
            <a:stretch/>
          </p:blipFill>
          <p:spPr bwMode="auto">
            <a:xfrm>
              <a:off x="1803400" y="3069084"/>
              <a:ext cx="5812682" cy="14822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1965896" y="3081660"/>
              <a:ext cx="531427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dirty="0"/>
                <a:t>0                       i-1          i            i+1                                    N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3299297" y="3929182"/>
              <a:ext cx="1872208" cy="41089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" name="Arc 7"/>
            <p:cNvSpPr/>
            <p:nvPr/>
          </p:nvSpPr>
          <p:spPr>
            <a:xfrm rot="8078569">
              <a:off x="1357455" y="3370712"/>
              <a:ext cx="504056" cy="504056"/>
            </a:xfrm>
            <a:prstGeom prst="arc">
              <a:avLst>
                <a:gd name="adj1" fmla="val 16200000"/>
                <a:gd name="adj2" fmla="val 10661719"/>
              </a:avLst>
            </a:prstGeom>
            <a:ln w="19050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" name="Arc 8"/>
            <p:cNvSpPr/>
            <p:nvPr/>
          </p:nvSpPr>
          <p:spPr>
            <a:xfrm rot="19192469">
              <a:off x="7357707" y="3370712"/>
              <a:ext cx="504056" cy="504056"/>
            </a:xfrm>
            <a:prstGeom prst="arc">
              <a:avLst>
                <a:gd name="adj1" fmla="val 16200000"/>
                <a:gd name="adj2" fmla="val 10661719"/>
              </a:avLst>
            </a:prstGeom>
            <a:ln w="19050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de-DE" dirty="0"/>
                  <a:t>The </a:t>
                </a:r>
                <a:r>
                  <a:rPr lang="de-DE" dirty="0" err="1"/>
                  <a:t>committor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</a:rPr>
                          <m:t>𝑞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+</m:t>
                        </m:r>
                      </m:sup>
                    </m:sSubSup>
                  </m:oMath>
                </a14:m>
                <a:endParaRPr lang="de-DE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b="-989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40768"/>
                <a:ext cx="8229600" cy="5184576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000" i="1" smtClean="0">
                        <a:latin typeface="Cambria Math"/>
                      </a:rPr>
                      <m:t>𝑃</m:t>
                    </m:r>
                    <m:r>
                      <a:rPr lang="en-US" sz="2000" i="1" smtClean="0">
                        <a:latin typeface="Cambria Math"/>
                      </a:rPr>
                      <m:t>(0)=1</m:t>
                    </m:r>
                  </m:oMath>
                </a14:m>
                <a:r>
                  <a:rPr lang="en-US" sz="2000" dirty="0"/>
                  <a:t>,  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 smtClean="0">
                            <a:latin typeface="Cambria Math"/>
                          </a:rPr>
                          <m:t>𝑁</m:t>
                        </m:r>
                      </m:e>
                    </m:d>
                    <m:r>
                      <a:rPr lang="en-US" sz="2000" i="1" smtClean="0">
                        <a:latin typeface="Cambria Math"/>
                      </a:rPr>
                      <m:t>=</m:t>
                    </m:r>
                    <m:r>
                      <a:rPr lang="en-US" sz="2000" b="0" i="1" smtClean="0">
                        <a:latin typeface="Cambria Math"/>
                      </a:rPr>
                      <m:t>0</m:t>
                    </m:r>
                  </m:oMath>
                </a14:m>
                <a:r>
                  <a:rPr lang="en-US" sz="2000" dirty="0"/>
                  <a:t>, 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𝑃</m:t>
                    </m:r>
                    <m:r>
                      <a:rPr lang="en-US" sz="2000" i="1">
                        <a:latin typeface="Cambria Math"/>
                      </a:rPr>
                      <m:t>(</m:t>
                    </m:r>
                    <m:r>
                      <a:rPr lang="en-US" sz="2000" i="1">
                        <a:latin typeface="Cambria Math"/>
                      </a:rPr>
                      <m:t>𝑖</m:t>
                    </m:r>
                    <m:r>
                      <a:rPr lang="en-US" sz="20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2000" dirty="0"/>
                  <a:t> for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  <a:ea typeface="Cambria Math"/>
                      </a:rPr>
                      <m:t>∉{0,</m:t>
                    </m:r>
                    <m:r>
                      <a:rPr lang="en-US" sz="2000" i="1">
                        <a:latin typeface="Cambria Math"/>
                        <a:ea typeface="Cambria Math"/>
                      </a:rPr>
                      <m:t>𝑁</m:t>
                    </m:r>
                    <m:r>
                      <a:rPr lang="en-US" sz="2000" i="1">
                        <a:latin typeface="Cambria Math"/>
                        <a:ea typeface="Cambria Math"/>
                      </a:rPr>
                      <m:t>}</m:t>
                    </m:r>
                  </m:oMath>
                </a14:m>
                <a:r>
                  <a:rPr lang="en-US" sz="2000" dirty="0"/>
                  <a:t> ? </a:t>
                </a:r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lnSpc>
                    <a:spcPct val="110000"/>
                  </a:lnSpc>
                  <a:buNone/>
                </a:pPr>
                <a:endParaRPr lang="en-US" sz="2000" dirty="0"/>
              </a:p>
              <a:p>
                <a:pPr marL="0" indent="0">
                  <a:lnSpc>
                    <a:spcPct val="110000"/>
                  </a:lnSpc>
                  <a:buNone/>
                </a:pPr>
                <a:r>
                  <a:rPr lang="en-US" sz="2000" dirty="0"/>
                  <a:t>Start with general statement from probability theory:</a:t>
                </a:r>
              </a:p>
              <a:p>
                <a:pPr marL="0" indent="0">
                  <a:lnSpc>
                    <a:spcPct val="110000"/>
                  </a:lnSpc>
                  <a:buNone/>
                </a:pPr>
                <a:r>
                  <a:rPr lang="en-US" sz="2000" dirty="0"/>
                  <a:t>E event, F and G event s. t. only one of G or F will occur</a:t>
                </a:r>
              </a:p>
              <a:p>
                <a:pPr marL="0" indent="0">
                  <a:lnSpc>
                    <a:spcPct val="11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/>
                        </a:rPr>
                        <m:t>𝑃</m:t>
                      </m:r>
                      <m:r>
                        <a:rPr lang="en-US" sz="2000" i="1" smtClean="0">
                          <a:latin typeface="Cambria Math"/>
                        </a:rPr>
                        <m:t>(</m:t>
                      </m:r>
                      <m:r>
                        <a:rPr lang="en-US" sz="2000" i="1" smtClean="0">
                          <a:latin typeface="Cambria Math"/>
                        </a:rPr>
                        <m:t>𝐸</m:t>
                      </m:r>
                      <m:r>
                        <a:rPr lang="en-US" sz="2000" i="1" smtClean="0">
                          <a:latin typeface="Cambria Math"/>
                        </a:rPr>
                        <m:t>) = </m:t>
                      </m:r>
                      <m:r>
                        <a:rPr lang="en-US" sz="2000" i="1" smtClean="0">
                          <a:latin typeface="Cambria Math"/>
                        </a:rPr>
                        <m:t>𝑃</m:t>
                      </m:r>
                      <m:r>
                        <a:rPr lang="en-US" sz="2000" i="1" smtClean="0">
                          <a:latin typeface="Cambria Math"/>
                        </a:rPr>
                        <m:t>(</m:t>
                      </m:r>
                      <m:r>
                        <a:rPr lang="en-US" sz="2000" i="1" smtClean="0">
                          <a:latin typeface="Cambria Math"/>
                        </a:rPr>
                        <m:t>𝐸</m:t>
                      </m:r>
                      <m:r>
                        <a:rPr lang="en-US" sz="2000" i="1" smtClean="0">
                          <a:latin typeface="Cambria Math"/>
                        </a:rPr>
                        <m:t>|</m:t>
                      </m:r>
                      <m:r>
                        <a:rPr lang="en-US" sz="2000" i="1" smtClean="0">
                          <a:latin typeface="Cambria Math"/>
                        </a:rPr>
                        <m:t>𝐹</m:t>
                      </m:r>
                      <m:r>
                        <a:rPr lang="en-US" sz="2000" i="1" smtClean="0">
                          <a:latin typeface="Cambria Math"/>
                        </a:rPr>
                        <m:t>) </m:t>
                      </m:r>
                      <m:r>
                        <a:rPr lang="en-US" sz="2000" i="1" smtClean="0">
                          <a:latin typeface="Cambria Math"/>
                        </a:rPr>
                        <m:t>𝑃</m:t>
                      </m:r>
                      <m:r>
                        <a:rPr lang="en-US" sz="2000" i="1" smtClean="0">
                          <a:latin typeface="Cambria Math"/>
                        </a:rPr>
                        <m:t>(</m:t>
                      </m:r>
                      <m:r>
                        <a:rPr lang="en-US" sz="2000" i="1" smtClean="0">
                          <a:latin typeface="Cambria Math"/>
                        </a:rPr>
                        <m:t>𝐹</m:t>
                      </m:r>
                      <m:r>
                        <a:rPr lang="en-US" sz="2000" i="1" smtClean="0">
                          <a:latin typeface="Cambria Math"/>
                        </a:rPr>
                        <m:t>) + </m:t>
                      </m:r>
                      <m:r>
                        <a:rPr lang="en-US" sz="2000" i="1" smtClean="0">
                          <a:latin typeface="Cambria Math"/>
                        </a:rPr>
                        <m:t>𝑃</m:t>
                      </m:r>
                      <m:r>
                        <a:rPr lang="en-US" sz="2000" i="1" smtClean="0">
                          <a:latin typeface="Cambria Math"/>
                        </a:rPr>
                        <m:t>(</m:t>
                      </m:r>
                      <m:r>
                        <a:rPr lang="en-US" sz="2000" i="1" smtClean="0">
                          <a:latin typeface="Cambria Math"/>
                        </a:rPr>
                        <m:t>𝐸</m:t>
                      </m:r>
                      <m:r>
                        <a:rPr lang="en-US" sz="2000" i="1" smtClean="0">
                          <a:latin typeface="Cambria Math"/>
                        </a:rPr>
                        <m:t>|</m:t>
                      </m:r>
                      <m:r>
                        <a:rPr lang="en-US" sz="2000" i="1" smtClean="0">
                          <a:latin typeface="Cambria Math"/>
                        </a:rPr>
                        <m:t>𝐺</m:t>
                      </m:r>
                      <m:r>
                        <a:rPr lang="en-US" sz="2000" i="1" smtClean="0">
                          <a:latin typeface="Cambria Math"/>
                        </a:rPr>
                        <m:t>) </m:t>
                      </m:r>
                      <m:r>
                        <a:rPr lang="en-US" sz="2000" i="1" smtClean="0">
                          <a:latin typeface="Cambria Math"/>
                        </a:rPr>
                        <m:t>𝑃</m:t>
                      </m:r>
                      <m:r>
                        <a:rPr lang="en-US" sz="2000" i="1" smtClean="0">
                          <a:latin typeface="Cambria Math"/>
                        </a:rPr>
                        <m:t>(</m:t>
                      </m:r>
                      <m:r>
                        <a:rPr lang="en-US" sz="2000" i="1" smtClean="0">
                          <a:latin typeface="Cambria Math"/>
                        </a:rPr>
                        <m:t>𝐺</m:t>
                      </m:r>
                      <m:r>
                        <a:rPr lang="en-US" sz="200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  <a:p>
                <a:pPr marL="0" indent="0">
                  <a:lnSpc>
                    <a:spcPct val="110000"/>
                  </a:lnSpc>
                  <a:buNone/>
                </a:pPr>
                <a:r>
                  <a:rPr lang="en-US" sz="2000" dirty="0"/>
                  <a:t>E = the man reaches home first</a:t>
                </a:r>
              </a:p>
              <a:p>
                <a:pPr marL="0" indent="0">
                  <a:lnSpc>
                    <a:spcPct val="110000"/>
                  </a:lnSpc>
                  <a:buNone/>
                </a:pPr>
                <a:r>
                  <a:rPr lang="en-US" sz="2000" dirty="0"/>
                  <a:t>F = the first step is to the right</a:t>
                </a:r>
              </a:p>
              <a:p>
                <a:pPr marL="0" indent="0">
                  <a:lnSpc>
                    <a:spcPct val="110000"/>
                  </a:lnSpc>
                  <a:buNone/>
                </a:pPr>
                <a:r>
                  <a:rPr lang="en-US" sz="2000" dirty="0"/>
                  <a:t>G = the first step is to the left</a:t>
                </a:r>
              </a:p>
              <a:p>
                <a:pPr marL="0" indent="0">
                  <a:lnSpc>
                    <a:spcPct val="110000"/>
                  </a:lnSpc>
                  <a:buNone/>
                </a:pPr>
                <a:r>
                  <a:rPr lang="en-US" sz="2000" dirty="0"/>
                  <a:t>P(home)= P(home| went right) P(went right) + P(home | went left) P(went left)</a:t>
                </a:r>
              </a:p>
              <a:p>
                <a:pPr marL="0" indent="0">
                  <a:lnSpc>
                    <a:spcPct val="110000"/>
                  </a:lnSpc>
                  <a:buNone/>
                </a:pPr>
                <a:r>
                  <a:rPr lang="en-US" sz="2000" dirty="0"/>
                  <a:t>P(home from </a:t>
                </a:r>
                <a:r>
                  <a:rPr lang="en-US" sz="2000" i="1" dirty="0" err="1"/>
                  <a:t>i</a:t>
                </a:r>
                <a:r>
                  <a:rPr lang="en-US" sz="2000" dirty="0"/>
                  <a:t>)= P(home from </a:t>
                </a:r>
                <a:r>
                  <a:rPr lang="en-US" sz="2000" i="1" dirty="0"/>
                  <a:t>i</a:t>
                </a:r>
                <a:r>
                  <a:rPr lang="en-US" sz="2000" dirty="0"/>
                  <a:t>+1) P(went right) + P(home from </a:t>
                </a:r>
                <a:r>
                  <a:rPr lang="en-US" sz="2000" i="1" dirty="0"/>
                  <a:t>i</a:t>
                </a:r>
                <a:r>
                  <a:rPr lang="en-US" sz="2000" dirty="0"/>
                  <a:t>-1) P(went left)</a:t>
                </a:r>
              </a:p>
              <a:p>
                <a:pPr marL="0" indent="0">
                  <a:lnSpc>
                    <a:spcPct val="110000"/>
                  </a:lnSpc>
                  <a:buNone/>
                </a:pPr>
                <a:endParaRPr lang="en-US" sz="2000" dirty="0"/>
              </a:p>
              <a:p>
                <a:pPr marL="0" indent="0">
                  <a:lnSpc>
                    <a:spcPct val="11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𝑞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𝑖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/>
                            </a:rPr>
                            <m:t>+</m:t>
                          </m:r>
                        </m:sup>
                      </m:sSubSup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sSubSup>
                        <m:sSub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𝑞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+1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/>
                            </a:rPr>
                            <m:t>+</m:t>
                          </m:r>
                        </m:sup>
                      </m:sSubSup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+1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+</m:t>
                      </m:r>
                      <m:sSubSup>
                        <m:sSub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>
                              <a:latin typeface="Cambria Math"/>
                            </a:rPr>
                            <m:t>𝑞</m:t>
                          </m:r>
                        </m:e>
                        <m:sub>
                          <m:r>
                            <a:rPr lang="en-US" sz="2000" i="1">
                              <a:latin typeface="Cambria Math"/>
                            </a:rPr>
                            <m:t>𝑖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sz="2000" i="1"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sz="2000" i="1">
                              <a:latin typeface="Cambria Math"/>
                            </a:rPr>
                            <m:t>+</m:t>
                          </m:r>
                        </m:sup>
                      </m:sSubSup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i="1">
                              <a:latin typeface="Cambria Math"/>
                            </a:rPr>
                            <m:t>𝑖</m:t>
                          </m:r>
                          <m:r>
                            <a:rPr lang="en-US" sz="2000" i="1">
                              <a:latin typeface="Cambria Math"/>
                            </a:rPr>
                            <m:t>,</m:t>
                          </m:r>
                          <m:r>
                            <a:rPr lang="en-US" sz="2000" i="1">
                              <a:latin typeface="Cambria Math"/>
                            </a:rPr>
                            <m:t>𝑖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sz="2000" i="1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40768"/>
                <a:ext cx="8229600" cy="5184576"/>
              </a:xfrm>
              <a:blipFill>
                <a:blip r:embed="rId4"/>
                <a:stretch>
                  <a:fillRect l="-772" t="-97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212768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el 1">
                <a:extLst>
                  <a:ext uri="{FF2B5EF4-FFF2-40B4-BE49-F238E27FC236}">
                    <a16:creationId xmlns:a16="http://schemas.microsoft.com/office/drawing/2014/main" id="{C2E27A28-FE08-0947-92CC-3E86F2E23109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The </a:t>
                </a:r>
                <a:r>
                  <a:rPr lang="en-US" dirty="0" err="1"/>
                  <a:t>committor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</a:rPr>
                          <m:t>𝑞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+</m:t>
                        </m:r>
                      </m:sup>
                    </m:sSubSup>
                  </m:oMath>
                </a14:m>
                <a:endParaRPr lang="de-DE" dirty="0"/>
              </a:p>
            </p:txBody>
          </p:sp>
        </mc:Choice>
        <mc:Fallback xmlns="">
          <p:sp>
            <p:nvSpPr>
              <p:cNvPr id="2" name="Titel 1">
                <a:extLst>
                  <a:ext uri="{FF2B5EF4-FFF2-40B4-BE49-F238E27FC236}">
                    <a16:creationId xmlns:a16="http://schemas.microsoft.com/office/drawing/2014/main" id="{C2E27A28-FE08-0947-92CC-3E86F2E2310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b="-989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AAA9E77E-084A-524E-A157-EF0FED99B9C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925144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The same argument that we made for a 1-D random walk can be make for a general kinetic network (MSM).</a:t>
                </a:r>
              </a:p>
              <a:p>
                <a:pPr marL="0" indent="0">
                  <a:buNone/>
                </a:pPr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The equations from the last slides are generalized to:</a:t>
                </a:r>
              </a:p>
              <a:p>
                <a:pPr marL="0" indent="0">
                  <a:buNone/>
                </a:pPr>
                <a:endParaRPr lang="en-US" sz="20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sz="200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>
                            <a:latin typeface="Cambria Math"/>
                          </a:rPr>
                          <m:t>𝑞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en-US" sz="2000" i="1">
                            <a:latin typeface="Cambria Math"/>
                          </a:rPr>
                          <m:t>+</m:t>
                        </m:r>
                      </m:sup>
                    </m:sSubSup>
                    <m:r>
                      <a:rPr lang="en-US" sz="2000" i="1">
                        <a:latin typeface="Cambria Math"/>
                      </a:rPr>
                      <m:t>=0</m:t>
                    </m:r>
                  </m:oMath>
                </a14:m>
                <a:r>
                  <a:rPr lang="en-US" sz="2000" dirty="0"/>
                  <a:t> for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𝑖</m:t>
                    </m:r>
                    <m:r>
                      <a:rPr lang="en-US" sz="2000" i="1">
                        <a:latin typeface="Cambria Math"/>
                      </a:rPr>
                      <m:t>∈</m:t>
                    </m:r>
                    <m:r>
                      <a:rPr lang="en-US" sz="2000" i="1" smtClean="0">
                        <a:solidFill>
                          <a:srgbClr val="FF0000"/>
                        </a:solidFill>
                        <a:latin typeface="Cambria Math"/>
                      </a:rPr>
                      <m:t>𝐴</m:t>
                    </m:r>
                  </m:oMath>
                </a14:m>
                <a:endParaRPr lang="en-US" sz="2000" dirty="0"/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>
                            <a:latin typeface="Cambria Math"/>
                          </a:rPr>
                          <m:t>𝑞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en-US" sz="2000" i="1">
                            <a:latin typeface="Cambria Math"/>
                          </a:rPr>
                          <m:t>+</m:t>
                        </m:r>
                      </m:sup>
                    </m:sSubSup>
                    <m:r>
                      <a:rPr lang="en-US" sz="2000" i="1">
                        <a:latin typeface="Cambria Math"/>
                      </a:rPr>
                      <m:t>=1</m:t>
                    </m:r>
                  </m:oMath>
                </a14:m>
                <a:r>
                  <a:rPr lang="en-US" sz="2000" dirty="0"/>
                  <a:t> for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𝑖</m:t>
                    </m:r>
                    <m:r>
                      <a:rPr lang="en-US" sz="2000" i="1">
                        <a:latin typeface="Cambria Math"/>
                      </a:rPr>
                      <m:t>∈</m:t>
                    </m:r>
                    <m:r>
                      <a:rPr lang="en-US" sz="2000" i="1" smtClean="0">
                        <a:solidFill>
                          <a:srgbClr val="0000FF"/>
                        </a:solidFill>
                        <a:latin typeface="Cambria Math"/>
                      </a:rPr>
                      <m:t>𝐵</m:t>
                    </m:r>
                  </m:oMath>
                </a14:m>
                <a:endParaRPr lang="en-US" sz="2000" dirty="0"/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>
                            <a:latin typeface="Cambria Math"/>
                          </a:rPr>
                          <m:t>𝑞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en-US" sz="2000" i="1">
                            <a:latin typeface="Cambria Math"/>
                          </a:rPr>
                          <m:t>+</m:t>
                        </m:r>
                      </m:sup>
                    </m:sSubSup>
                    <m:r>
                      <a:rPr lang="en-US" sz="2000" i="1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2000" i="1">
                            <a:latin typeface="Cambria Math"/>
                          </a:rPr>
                          <m:t>𝑗</m:t>
                        </m:r>
                        <m:r>
                          <a:rPr lang="en-US" sz="2000" i="1">
                            <a:latin typeface="Cambria Math"/>
                          </a:rPr>
                          <m:t>∈</m:t>
                        </m:r>
                        <m:r>
                          <a:rPr lang="en-US" sz="2000" i="1">
                            <a:latin typeface="Cambria Math"/>
                          </a:rPr>
                          <m:t>𝐼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000" i="1">
                                <a:latin typeface="Cambria Math"/>
                              </a:rPr>
                              <m:t>𝑖𝑗</m:t>
                            </m:r>
                          </m:sub>
                        </m:sSub>
                        <m:sSubSup>
                          <m:sSub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000" i="1">
                                <a:latin typeface="Cambria Math"/>
                              </a:rPr>
                              <m:t>𝑗</m:t>
                            </m:r>
                          </m:sub>
                          <m:sup>
                            <m:r>
                              <a:rPr lang="en-US" sz="2000" i="1">
                                <a:latin typeface="Cambria Math"/>
                              </a:rPr>
                              <m:t>+</m:t>
                            </m:r>
                          </m:sup>
                        </m:sSubSup>
                      </m:e>
                    </m:nary>
                  </m:oMath>
                </a14:m>
                <a:r>
                  <a:rPr lang="en-US" sz="2000" dirty="0"/>
                  <a:t> for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𝑖</m:t>
                    </m:r>
                    <m:r>
                      <a:rPr lang="en-US" sz="2000" i="1">
                        <a:latin typeface="Cambria Math"/>
                        <a:ea typeface="Cambria Math"/>
                      </a:rPr>
                      <m:t>∉{</m:t>
                    </m:r>
                    <m:r>
                      <a:rPr lang="en-US" sz="200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𝐴</m:t>
                    </m:r>
                    <m:r>
                      <a:rPr lang="en-US" sz="2000" i="1">
                        <a:latin typeface="Cambria Math"/>
                        <a:ea typeface="Cambria Math"/>
                      </a:rPr>
                      <m:t>,</m:t>
                    </m:r>
                    <m:r>
                      <a:rPr lang="en-US" sz="200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𝐵</m:t>
                    </m:r>
                    <m:r>
                      <a:rPr lang="en-US" sz="2000" i="1">
                        <a:latin typeface="Cambria Math"/>
                        <a:ea typeface="Cambria Math"/>
                      </a:rPr>
                      <m:t>}</m:t>
                    </m:r>
                  </m:oMath>
                </a14:m>
                <a:endParaRPr lang="en-US" sz="2000" dirty="0"/>
              </a:p>
              <a:p>
                <a:pPr marL="0" indent="0">
                  <a:buNone/>
                </a:pPr>
                <a:endParaRPr lang="en-US" sz="2000" dirty="0"/>
              </a:p>
              <a:p>
                <a:endParaRPr lang="en-US" sz="2000" dirty="0"/>
              </a:p>
              <a:p>
                <a:pPr marL="0" indent="0">
                  <a:buNone/>
                </a:pPr>
                <a:r>
                  <a:rPr lang="en-US" sz="2000" dirty="0"/>
                  <a:t>There exists also a </a:t>
                </a:r>
                <a:r>
                  <a:rPr lang="en-US" sz="2000" dirty="0" err="1"/>
                  <a:t>committor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>
                            <a:latin typeface="Cambria Math"/>
                          </a:rPr>
                          <m:t>𝑞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de-DE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bSup>
                    <m:r>
                      <a:rPr lang="en-US" sz="20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 that gives the probability of (immediately) </a:t>
                </a:r>
                <a:r>
                  <a:rPr lang="en-US" sz="2000" b="1" dirty="0"/>
                  <a:t>coming from </a:t>
                </a:r>
                <a:r>
                  <a:rPr lang="en-US" sz="2000" dirty="0"/>
                  <a:t>a set </a:t>
                </a:r>
                <a:r>
                  <a:rPr lang="en-US" sz="2000" i="1" dirty="0"/>
                  <a:t>A</a:t>
                </a:r>
                <a:r>
                  <a:rPr lang="en-US" sz="2000" dirty="0"/>
                  <a:t> without having visited </a:t>
                </a:r>
                <a:r>
                  <a:rPr lang="en-US" sz="2000" i="1" dirty="0"/>
                  <a:t>B</a:t>
                </a:r>
                <a:r>
                  <a:rPr lang="en-US" sz="2000" dirty="0"/>
                  <a:t> in between.</a:t>
                </a:r>
              </a:p>
              <a:p>
                <a:pPr marL="0" indent="0">
                  <a:buNone/>
                </a:pPr>
                <a:r>
                  <a:rPr lang="en-US" sz="2000" dirty="0"/>
                  <a:t>For reversible systems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>
                              <a:latin typeface="Cambria Math"/>
                            </a:rPr>
                            <m:t>𝑞</m:t>
                          </m:r>
                        </m:e>
                        <m:sub>
                          <m:r>
                            <a:rPr lang="en-US" sz="2000" i="1">
                              <a:latin typeface="Cambria Math"/>
                            </a:rPr>
                            <m:t>𝑖</m:t>
                          </m:r>
                        </m:sub>
                        <m:sup>
                          <m:r>
                            <a:rPr lang="en-US" sz="2000" i="1">
                              <a:latin typeface="Cambria Math"/>
                            </a:rPr>
                            <m:t>−</m:t>
                          </m:r>
                        </m:sup>
                      </m:sSubSup>
                      <m:r>
                        <a:rPr lang="de-DE" sz="2000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>
                          <a:latin typeface="Cambria Math"/>
                        </a:rPr>
                        <m:t>1−</m:t>
                      </m:r>
                      <m:sSubSup>
                        <m:sSub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>
                              <a:latin typeface="Cambria Math"/>
                            </a:rPr>
                            <m:t>𝑞</m:t>
                          </m:r>
                        </m:e>
                        <m:sub>
                          <m:r>
                            <a:rPr lang="en-US" sz="2000" i="1">
                              <a:latin typeface="Cambria Math"/>
                            </a:rPr>
                            <m:t>𝑖</m:t>
                          </m:r>
                        </m:sub>
                        <m:sup>
                          <m:r>
                            <a:rPr lang="en-US" sz="2000" i="1">
                              <a:latin typeface="Cambria Math"/>
                            </a:rPr>
                            <m:t>+</m:t>
                          </m:r>
                        </m:sup>
                      </m:sSubSup>
                    </m:oMath>
                  </m:oMathPara>
                </a14:m>
                <a:endParaRPr lang="en-US" sz="2000" dirty="0"/>
              </a:p>
              <a:p>
                <a:endParaRPr lang="de-DE" sz="2000" dirty="0"/>
              </a:p>
            </p:txBody>
          </p:sp>
        </mc:Choice>
        <mc:Fallback xmlns="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AAA9E77E-084A-524E-A157-EF0FED99B9C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925144"/>
              </a:xfrm>
              <a:blipFill>
                <a:blip r:embed="rId3"/>
                <a:stretch>
                  <a:fillRect l="-772" t="-128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84A065B4-1E48-BB4B-865E-2A5A6EB8226B}"/>
              </a:ext>
            </a:extLst>
          </p:cNvPr>
          <p:cNvGrpSpPr/>
          <p:nvPr/>
        </p:nvGrpSpPr>
        <p:grpSpPr>
          <a:xfrm>
            <a:off x="4788024" y="2492896"/>
            <a:ext cx="4017268" cy="2493666"/>
            <a:chOff x="4932040" y="3838498"/>
            <a:chExt cx="4017268" cy="2493666"/>
          </a:xfrm>
        </p:grpSpPr>
        <p:pic>
          <p:nvPicPr>
            <p:cNvPr id="6" name="Picture 2">
              <a:extLst>
                <a:ext uri="{FF2B5EF4-FFF2-40B4-BE49-F238E27FC236}">
                  <a16:creationId xmlns:a16="http://schemas.microsoft.com/office/drawing/2014/main" id="{4088DC1F-7556-504E-8120-E4AC6184C4D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2040" y="3838498"/>
              <a:ext cx="4017268" cy="23644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ectangle 5">
                  <a:extLst>
                    <a:ext uri="{FF2B5EF4-FFF2-40B4-BE49-F238E27FC236}">
                      <a16:creationId xmlns:a16="http://schemas.microsoft.com/office/drawing/2014/main" id="{8E368191-3A12-764C-9A8D-E4BF66C5A4E9}"/>
                    </a:ext>
                  </a:extLst>
                </p:cNvPr>
                <p:cNvSpPr/>
                <p:nvPr/>
              </p:nvSpPr>
              <p:spPr>
                <a:xfrm>
                  <a:off x="5076056" y="5962832"/>
                  <a:ext cx="930576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i="1" dirty="0" smtClean="0">
                                <a:latin typeface="Cambria Math"/>
                              </a:rPr>
                              <m:t>𝑞</m:t>
                            </m:r>
                          </m:e>
                          <m:sup>
                            <m:r>
                              <a:rPr lang="de-DE" i="1" dirty="0" smtClean="0">
                                <a:latin typeface="Cambria Math"/>
                              </a:rPr>
                              <m:t>+</m:t>
                            </m:r>
                          </m:sup>
                        </m:sSup>
                        <m:r>
                          <a:rPr lang="de-DE" i="1" dirty="0" smtClean="0">
                            <a:latin typeface="Cambria Math"/>
                          </a:rPr>
                          <m:t>=0</m:t>
                        </m:r>
                      </m:oMath>
                    </m:oMathPara>
                  </a14:m>
                  <a:endParaRPr lang="de-DE" dirty="0"/>
                </a:p>
              </p:txBody>
            </p:sp>
          </mc:Choice>
          <mc:Fallback xmlns="">
            <p:sp>
              <p:nvSpPr>
                <p:cNvPr id="7" name="Rectangle 5">
                  <a:extLst>
                    <a:ext uri="{FF2B5EF4-FFF2-40B4-BE49-F238E27FC236}">
                      <a16:creationId xmlns:a16="http://schemas.microsoft.com/office/drawing/2014/main" id="{8E368191-3A12-764C-9A8D-E4BF66C5A4E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76056" y="5962832"/>
                  <a:ext cx="930576" cy="369332"/>
                </a:xfrm>
                <a:prstGeom prst="rect">
                  <a:avLst/>
                </a:prstGeom>
                <a:blipFill>
                  <a:blip r:embed="rId5"/>
                  <a:stretch>
                    <a:fillRect b="-6667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41A1A8CE-AB6C-724B-B348-B5B6476975B9}"/>
                    </a:ext>
                  </a:extLst>
                </p:cNvPr>
                <p:cNvSpPr/>
                <p:nvPr/>
              </p:nvSpPr>
              <p:spPr>
                <a:xfrm>
                  <a:off x="8011444" y="5943229"/>
                  <a:ext cx="930576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i="1" dirty="0" smtClean="0">
                                <a:latin typeface="Cambria Math"/>
                              </a:rPr>
                              <m:t>𝑞</m:t>
                            </m:r>
                          </m:e>
                          <m:sup>
                            <m:r>
                              <a:rPr lang="de-DE" i="1" dirty="0" smtClean="0">
                                <a:latin typeface="Cambria Math"/>
                              </a:rPr>
                              <m:t>+</m:t>
                            </m:r>
                          </m:sup>
                        </m:sSup>
                        <m:r>
                          <a:rPr lang="de-DE" i="1" dirty="0" smtClean="0">
                            <a:latin typeface="Cambria Math"/>
                          </a:rPr>
                          <m:t>=</m:t>
                        </m:r>
                        <m:r>
                          <a:rPr lang="de-DE" b="0" i="1" dirty="0" smtClean="0">
                            <a:latin typeface="Cambria Math"/>
                          </a:rPr>
                          <m:t>1</m:t>
                        </m:r>
                      </m:oMath>
                    </m:oMathPara>
                  </a14:m>
                  <a:endParaRPr lang="de-DE" dirty="0"/>
                </a:p>
              </p:txBody>
            </p:sp>
          </mc:Choice>
          <mc:Fallback xmlns=""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41A1A8CE-AB6C-724B-B348-B5B6476975B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11444" y="5943229"/>
                  <a:ext cx="930576" cy="369332"/>
                </a:xfrm>
                <a:prstGeom prst="rect">
                  <a:avLst/>
                </a:prstGeom>
                <a:blipFill>
                  <a:blip r:embed="rId6"/>
                  <a:stretch>
                    <a:fillRect b="-6667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6">
                  <a:extLst>
                    <a:ext uri="{FF2B5EF4-FFF2-40B4-BE49-F238E27FC236}">
                      <a16:creationId xmlns:a16="http://schemas.microsoft.com/office/drawing/2014/main" id="{7B0DD320-3141-5542-8D9D-A122B4C0B360}"/>
                    </a:ext>
                  </a:extLst>
                </p:cNvPr>
                <p:cNvSpPr/>
                <p:nvPr/>
              </p:nvSpPr>
              <p:spPr>
                <a:xfrm>
                  <a:off x="6275783" y="5943229"/>
                  <a:ext cx="1360181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b="0" i="1" dirty="0" smtClean="0">
                            <a:latin typeface="Cambria Math"/>
                          </a:rPr>
                          <m:t>0&lt;</m:t>
                        </m:r>
                        <m:sSup>
                          <m:sSupPr>
                            <m:ctrlPr>
                              <a:rPr lang="de-DE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i="1" dirty="0">
                                <a:latin typeface="Cambria Math"/>
                              </a:rPr>
                              <m:t>𝑞</m:t>
                            </m:r>
                          </m:e>
                          <m:sup>
                            <m:r>
                              <a:rPr lang="de-DE" i="1" dirty="0">
                                <a:latin typeface="Cambria Math"/>
                              </a:rPr>
                              <m:t>+</m:t>
                            </m:r>
                          </m:sup>
                        </m:sSup>
                        <m:r>
                          <a:rPr lang="de-DE" b="0" i="1" dirty="0" smtClean="0">
                            <a:latin typeface="Cambria Math"/>
                          </a:rPr>
                          <m:t>&lt;</m:t>
                        </m:r>
                        <m:r>
                          <a:rPr lang="de-DE" i="1" dirty="0">
                            <a:latin typeface="Cambria Math"/>
                          </a:rPr>
                          <m:t>1</m:t>
                        </m:r>
                      </m:oMath>
                    </m:oMathPara>
                  </a14:m>
                  <a:endParaRPr lang="de-DE" dirty="0"/>
                </a:p>
              </p:txBody>
            </p:sp>
          </mc:Choice>
          <mc:Fallback xmlns="">
            <p:sp>
              <p:nvSpPr>
                <p:cNvPr id="9" name="Rectangle 6">
                  <a:extLst>
                    <a:ext uri="{FF2B5EF4-FFF2-40B4-BE49-F238E27FC236}">
                      <a16:creationId xmlns:a16="http://schemas.microsoft.com/office/drawing/2014/main" id="{7B0DD320-3141-5542-8D9D-A122B4C0B36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75783" y="5943229"/>
                  <a:ext cx="1360181" cy="369332"/>
                </a:xfrm>
                <a:prstGeom prst="rect">
                  <a:avLst/>
                </a:prstGeom>
                <a:blipFill>
                  <a:blip r:embed="rId7"/>
                  <a:stretch>
                    <a:fillRect b="-6667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0521394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Reactive probability flux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0" dirty="0" smtClean="0">
                            <a:latin typeface="Cambria Math" panose="02040503050406030204" pitchFamily="18" charset="0"/>
                          </a:rPr>
                          <m:t>𝐅</m:t>
                        </m:r>
                      </m:e>
                      <m:sup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𝐴𝐵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b="-879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700808"/>
                <a:ext cx="8229600" cy="4425355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2200" b="1" dirty="0"/>
                  <a:t>Reactive flux : average number of reactive trajectories per time unit making a transition from </a:t>
                </a:r>
                <a:r>
                  <a:rPr lang="en-US" sz="2200" b="1" i="1" dirty="0" err="1"/>
                  <a:t>i</a:t>
                </a:r>
                <a:r>
                  <a:rPr lang="en-US" sz="2200" b="1" dirty="0"/>
                  <a:t> to </a:t>
                </a:r>
                <a:r>
                  <a:rPr lang="en-US" sz="2200" b="1" i="1" dirty="0"/>
                  <a:t>j</a:t>
                </a:r>
                <a:r>
                  <a:rPr lang="en-US" sz="2200" b="1" dirty="0"/>
                  <a:t> on their way from </a:t>
                </a:r>
                <a:r>
                  <a:rPr lang="en-US" sz="2200" b="1" i="1" dirty="0"/>
                  <a:t>A</a:t>
                </a:r>
                <a:r>
                  <a:rPr lang="en-US" sz="2200" b="1" dirty="0"/>
                  <a:t> to </a:t>
                </a:r>
                <a:r>
                  <a:rPr lang="en-US" sz="2200" b="1" i="1" dirty="0"/>
                  <a:t>B</a:t>
                </a:r>
                <a:r>
                  <a:rPr lang="en-US" sz="2200" b="1" dirty="0"/>
                  <a:t>.</a:t>
                </a:r>
              </a:p>
              <a:p>
                <a:pPr marL="0" indent="0">
                  <a:buNone/>
                </a:pPr>
                <a:r>
                  <a:rPr lang="en-US" sz="2200" dirty="0"/>
                  <a:t>Misnomer, really should be “current”, unit = 1/time unit </a:t>
                </a:r>
              </a:p>
              <a:p>
                <a:pPr marL="0" indent="0">
                  <a:buNone/>
                </a:pPr>
                <a:r>
                  <a:rPr lang="en-US" sz="2200" b="0" dirty="0"/>
                  <a:t>	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e-DE" sz="22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200" b="0" i="1" smtClean="0">
                            <a:latin typeface="Cambria Math"/>
                          </a:rPr>
                          <m:t>𝑖𝑗</m:t>
                        </m:r>
                      </m:sub>
                      <m:sup>
                        <m:r>
                          <a:rPr lang="en-US" sz="2200" b="0" i="1" smtClean="0">
                            <a:latin typeface="Cambria Math"/>
                          </a:rPr>
                          <m:t>𝐴𝐵</m:t>
                        </m:r>
                      </m:sup>
                    </m:sSubSup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2200" b="0" i="1" smtClean="0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sSubSup>
                                  <m:sSubSupPr>
                                    <m:ctrlPr>
                                      <a:rPr lang="en-US" sz="2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200" i="1" smtClean="0">
                                        <a:latin typeface="Cambria Math"/>
                                      </a:rPr>
                                      <m:t>𝑞</m:t>
                                    </m:r>
                                  </m:e>
                                  <m:sub>
                                    <m:r>
                                      <a:rPr lang="en-US" sz="2200" i="1" smtClean="0"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  <m:sup>
                                    <m:r>
                                      <a:rPr lang="en-US" sz="2200" i="1" smtClean="0">
                                        <a:latin typeface="Cambria Math"/>
                                      </a:rPr>
                                      <m:t>−</m:t>
                                    </m:r>
                                  </m:sup>
                                </m:sSubSup>
                                <m:r>
                                  <a:rPr lang="en-US" sz="2200" b="0" i="1" smtClean="0">
                                    <a:latin typeface="Cambria Math"/>
                                  </a:rPr>
                                  <m:t>𝜋</m:t>
                                </m:r>
                              </m:e>
                              <m:sub>
                                <m:r>
                                  <a:rPr lang="en-US" sz="2200" b="0" i="1" smtClean="0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b="0" i="1" smtClean="0">
                                    <a:latin typeface="Cambria Math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en-US" sz="2200" b="0" i="1" smtClean="0">
                                    <a:latin typeface="Cambria Math"/>
                                  </a:rPr>
                                  <m:t>𝑖𝑗</m:t>
                                </m:r>
                              </m:sub>
                            </m:sSub>
                            <m:sSubSup>
                              <m:sSubSupPr>
                                <m:ctrlP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200" b="0" i="1" smtClean="0">
                                    <a:latin typeface="Cambria Math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sz="2200" b="0" i="1" smtClean="0">
                                    <a:latin typeface="Cambria Math"/>
                                  </a:rPr>
                                  <m:t>𝑗</m:t>
                                </m:r>
                              </m:sub>
                              <m:sup>
                                <m:r>
                                  <a:rPr lang="en-US" sz="2200" b="0" i="1" smtClean="0">
                                    <a:latin typeface="Cambria Math"/>
                                  </a:rPr>
                                  <m:t>+</m:t>
                                </m:r>
                              </m:sup>
                            </m:sSubSup>
                            <m:r>
                              <m:rPr>
                                <m:nor/>
                              </m:rPr>
                              <a:rPr lang="en-US" sz="2200" b="0" i="0" smtClean="0">
                                <a:latin typeface="Cambria Math"/>
                              </a:rPr>
                              <m:t>  </m:t>
                            </m:r>
                            <m:r>
                              <m:rPr>
                                <m:nor/>
                              </m:rPr>
                              <a:rPr lang="en-US" sz="2200" smtClean="0"/>
                              <m:t>if</m:t>
                            </m:r>
                            <m:r>
                              <m:rPr>
                                <m:nor/>
                              </m:rPr>
                              <a:rPr lang="en-US" sz="2200" smtClean="0"/>
                              <m:t> </m:t>
                            </m:r>
                            <m:r>
                              <a:rPr lang="en-US" sz="2200" b="0" i="1" smtClean="0">
                                <a:latin typeface="Cambria Math"/>
                              </a:rPr>
                              <m:t>𝑖</m:t>
                            </m:r>
                            <m:r>
                              <a:rPr lang="en-US" sz="2200" b="0" i="1" smtClean="0">
                                <a:latin typeface="Cambria Math"/>
                              </a:rPr>
                              <m:t>≠</m:t>
                            </m:r>
                            <m:r>
                              <a:rPr lang="en-US" sz="2200" b="0" i="1" smtClean="0">
                                <a:latin typeface="Cambria Math"/>
                              </a:rPr>
                              <m:t>𝑗</m:t>
                            </m:r>
                          </m:e>
                          <m:e>
                            <m:r>
                              <a:rPr lang="en-US" sz="2200" b="0" i="1" smtClean="0">
                                <a:latin typeface="Cambria Math"/>
                              </a:rPr>
                              <m:t>0 </m:t>
                            </m:r>
                            <m:r>
                              <a:rPr lang="en-US" sz="2200" b="0" i="0" smtClean="0">
                                <a:latin typeface="Cambria Math"/>
                              </a:rPr>
                              <m:t>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sz="2200" b="0" i="0" smtClean="0">
                                <a:latin typeface="Cambria Math"/>
                              </a:rPr>
                              <m:t>if</m:t>
                            </m:r>
                            <m:r>
                              <a:rPr lang="en-US" sz="2200" b="0" i="1" smtClean="0">
                                <a:latin typeface="Cambria Math"/>
                              </a:rPr>
                              <m:t> </m:t>
                            </m:r>
                            <m:r>
                              <a:rPr lang="en-US" sz="2200" b="0" i="1" smtClean="0">
                                <a:latin typeface="Cambria Math"/>
                              </a:rPr>
                              <m:t>𝑖</m:t>
                            </m:r>
                            <m:r>
                              <a:rPr lang="en-US" sz="2200" b="0" i="1" smtClean="0">
                                <a:latin typeface="Cambria Math"/>
                              </a:rPr>
                              <m:t>=</m:t>
                            </m:r>
                            <m:r>
                              <a:rPr lang="en-US" sz="2200" b="0" i="1" smtClean="0">
                                <a:latin typeface="Cambria Math"/>
                              </a:rPr>
                              <m:t>𝑗</m:t>
                            </m:r>
                          </m:e>
                        </m:eqArr>
                      </m:e>
                    </m:d>
                  </m:oMath>
                </a14:m>
                <a:endParaRPr lang="en-US" sz="2200" dirty="0"/>
              </a:p>
              <a:p>
                <a:pPr marL="0" indent="0">
                  <a:buNone/>
                </a:pPr>
                <a:endParaRPr lang="en-US" sz="2200" dirty="0"/>
              </a:p>
              <a:p>
                <a:pPr marL="0" indent="0">
                  <a:buNone/>
                </a:pPr>
                <a:r>
                  <a:rPr lang="en-US" sz="2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Properties (essentially the properties of electric current):</a:t>
                </a:r>
              </a:p>
              <a:p>
                <a:r>
                  <a:rPr lang="en-US" sz="2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Flux conservation within the intermediate states (Kirchhoff’s law)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220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2200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/>
                          </a:rPr>
                          <m:t>𝑗</m:t>
                        </m:r>
                      </m:sub>
                      <m:sup/>
                      <m:e>
                        <m:r>
                          <a:rPr lang="en-US" sz="2200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/>
                          </a:rPr>
                          <m:t>(</m:t>
                        </m:r>
                        <m:sSubSup>
                          <m:sSubSupPr>
                            <m:ctrlPr>
                              <a:rPr lang="en-US" sz="2200" b="0" i="1" smtClean="0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de-DE" sz="2200" b="0" i="1" smtClean="0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sz="2200" b="0" i="1" smtClean="0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/>
                              </a:rPr>
                              <m:t>𝑖𝑗</m:t>
                            </m:r>
                          </m:sub>
                          <m:sup>
                            <m:r>
                              <a:rPr lang="en-US" sz="2200" b="0" i="1" smtClean="0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/>
                              </a:rPr>
                              <m:t>𝐴𝐵</m:t>
                            </m:r>
                          </m:sup>
                        </m:sSubSup>
                        <m:r>
                          <a:rPr lang="en-US" sz="2200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/>
                          </a:rPr>
                          <m:t>−</m:t>
                        </m:r>
                        <m:sSubSup>
                          <m:sSubSupPr>
                            <m:ctrlPr>
                              <a:rPr lang="en-US" sz="2200" b="0" i="1" smtClean="0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de-DE" sz="2200" b="0" i="1" smtClean="0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sz="2200" b="0" i="1" smtClean="0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/>
                              </a:rPr>
                              <m:t>𝑗𝑖</m:t>
                            </m:r>
                          </m:sub>
                          <m:sup>
                            <m:r>
                              <a:rPr lang="en-US" sz="2200" b="0" i="1" smtClean="0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/>
                              </a:rPr>
                              <m:t>𝐴𝐵</m:t>
                            </m:r>
                          </m:sup>
                        </m:sSubSup>
                        <m:r>
                          <a:rPr lang="en-US" sz="2200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/>
                          </a:rPr>
                          <m:t>)</m:t>
                        </m:r>
                      </m:e>
                    </m:nary>
                    <m:r>
                      <a:rPr lang="en-US" sz="2200" b="0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/>
                      </a:rPr>
                      <m:t>=0</m:t>
                    </m:r>
                  </m:oMath>
                </a14:m>
                <a:r>
                  <a:rPr lang="en-US" sz="2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for all </a:t>
                </a:r>
                <a14:m>
                  <m:oMath xmlns:m="http://schemas.openxmlformats.org/officeDocument/2006/math">
                    <m:r>
                      <a:rPr lang="en-US" sz="2200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/>
                      </a:rPr>
                      <m:t>𝑖</m:t>
                    </m:r>
                    <m:r>
                      <a:rPr lang="en-US" sz="2200" b="0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/>
                        <a:ea typeface="Cambria Math"/>
                      </a:rPr>
                      <m:t>∉</m:t>
                    </m:r>
                    <m:r>
                      <a:rPr lang="en-US" sz="2200" b="0" i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/>
                        <a:ea typeface="Cambria Math"/>
                      </a:rPr>
                      <m:t>{</m:t>
                    </m:r>
                    <m:r>
                      <m:rPr>
                        <m:sty m:val="p"/>
                      </m:rPr>
                      <a:rPr lang="en-US" sz="2200" b="0" i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/>
                        <a:ea typeface="Cambria Math"/>
                      </a:rPr>
                      <m:t>A</m:t>
                    </m:r>
                    <m:r>
                      <a:rPr lang="en-US" sz="2200" b="0" i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/>
                        <a:ea typeface="Cambria Math"/>
                      </a:rPr>
                      <m:t>,</m:t>
                    </m:r>
                    <m:r>
                      <m:rPr>
                        <m:sty m:val="p"/>
                      </m:rPr>
                      <a:rPr lang="en-US" sz="2200" b="0" i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/>
                        <a:ea typeface="Cambria Math"/>
                      </a:rPr>
                      <m:t>B</m:t>
                    </m:r>
                    <m:r>
                      <a:rPr lang="en-US" sz="2200" b="0" i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/>
                        <a:ea typeface="Cambria Math"/>
                      </a:rPr>
                      <m:t>}</m:t>
                    </m:r>
                  </m:oMath>
                </a14:m>
                <a:endParaRPr lang="en-US" sz="22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  <a:p>
                <a:r>
                  <a:rPr lang="en-US" sz="2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What goes into the network in A comes out at B:</a:t>
                </a:r>
                <a:br>
                  <a:rPr lang="en-US" sz="2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</a:b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220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200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sz="220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/>
                          </a:rPr>
                          <m:t>∈</m:t>
                        </m:r>
                        <m:r>
                          <a:rPr lang="en-US" sz="2200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/>
                          </a:rPr>
                          <m:t>𝐴</m:t>
                        </m:r>
                        <m:r>
                          <a:rPr lang="en-US" sz="2200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2200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/>
                          </a:rPr>
                          <m:t>𝑗</m:t>
                        </m:r>
                        <m:r>
                          <a:rPr lang="en-US" sz="220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∉</m:t>
                        </m:r>
                        <m:r>
                          <a:rPr lang="en-US" sz="2200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𝐴</m:t>
                        </m:r>
                      </m:sub>
                      <m:sup/>
                      <m:e>
                        <m:sSubSup>
                          <m:sSubSupPr>
                            <m:ctrlPr>
                              <a:rPr lang="en-US" sz="2200" i="1" smtClean="0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de-DE" sz="2200" b="0" i="1" smtClean="0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sz="2200" i="1" smtClean="0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/>
                              </a:rPr>
                              <m:t>𝑖𝑗</m:t>
                            </m:r>
                          </m:sub>
                          <m:sup>
                            <m:r>
                              <a:rPr lang="en-US" sz="2200" i="1" smtClean="0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/>
                              </a:rPr>
                              <m:t>𝐴𝐵</m:t>
                            </m:r>
                          </m:sup>
                        </m:sSubSup>
                      </m:e>
                    </m:nary>
                    <m:r>
                      <a:rPr lang="en-US" sz="2200" b="0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220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200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sz="220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∉</m:t>
                        </m:r>
                        <m:r>
                          <a:rPr lang="en-US" sz="2200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/>
                          </a:rPr>
                          <m:t>𝐵</m:t>
                        </m:r>
                        <m:r>
                          <a:rPr lang="en-US" sz="220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220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/>
                          </a:rPr>
                          <m:t>𝑗</m:t>
                        </m:r>
                        <m:r>
                          <a:rPr lang="en-US" sz="220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/>
                          </a:rPr>
                          <m:t>∈</m:t>
                        </m:r>
                        <m:r>
                          <a:rPr lang="en-US" sz="2200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𝐵</m:t>
                        </m:r>
                      </m:sub>
                      <m:sup/>
                      <m:e>
                        <m:sSubSup>
                          <m:sSubSupPr>
                            <m:ctrlPr>
                              <a:rPr lang="en-US" sz="2200" i="1" smtClean="0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de-DE" sz="2200" b="0" i="1" smtClean="0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sz="2200" i="1" smtClean="0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/>
                              </a:rPr>
                              <m:t>𝑖𝑗</m:t>
                            </m:r>
                          </m:sub>
                          <m:sup>
                            <m:r>
                              <a:rPr lang="en-US" sz="2200" i="1" smtClean="0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/>
                              </a:rPr>
                              <m:t>𝐴𝐵</m:t>
                            </m:r>
                          </m:sup>
                        </m:sSubSup>
                      </m:e>
                    </m:nary>
                  </m:oMath>
                </a14:m>
                <a:endParaRPr lang="en-US" sz="22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700808"/>
                <a:ext cx="8229600" cy="4425355"/>
              </a:xfrm>
              <a:blipFill>
                <a:blip r:embed="rId4"/>
                <a:stretch>
                  <a:fillRect l="-1080" t="-16332" b="-52722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756"/>
          <a:stretch/>
        </p:blipFill>
        <p:spPr bwMode="auto">
          <a:xfrm>
            <a:off x="5652202" y="2996952"/>
            <a:ext cx="3096344" cy="124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133850" y="36195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sp>
        <p:nvSpPr>
          <p:cNvPr id="12" name="Rectangle 11"/>
          <p:cNvSpPr/>
          <p:nvPr/>
        </p:nvSpPr>
        <p:spPr>
          <a:xfrm flipH="1">
            <a:off x="6895129" y="3650054"/>
            <a:ext cx="294160" cy="369332"/>
          </a:xfrm>
          <a:prstGeom prst="rect">
            <a:avLst/>
          </a:prstGeom>
          <a:ln w="190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de-DE" i="1" dirty="0">
                <a:solidFill>
                  <a:srgbClr val="FF0000"/>
                </a:solidFill>
              </a:rPr>
              <a:t>i</a:t>
            </a:r>
          </a:p>
        </p:txBody>
      </p:sp>
      <p:sp>
        <p:nvSpPr>
          <p:cNvPr id="14" name="Rectangle 13"/>
          <p:cNvSpPr/>
          <p:nvPr/>
        </p:nvSpPr>
        <p:spPr>
          <a:xfrm flipH="1">
            <a:off x="7357982" y="3787788"/>
            <a:ext cx="294160" cy="369332"/>
          </a:xfrm>
          <a:prstGeom prst="rect">
            <a:avLst/>
          </a:prstGeom>
          <a:ln w="190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de-DE" i="1" dirty="0">
                <a:solidFill>
                  <a:srgbClr val="FF0000"/>
                </a:solidFill>
              </a:rPr>
              <a:t>j</a:t>
            </a:r>
          </a:p>
        </p:txBody>
      </p:sp>
    </p:spTree>
    <p:extLst>
      <p:ext uri="{BB962C8B-B14F-4D97-AF65-F5344CB8AC3E}">
        <p14:creationId xmlns:p14="http://schemas.microsoft.com/office/powerpoint/2010/main" val="30905658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19672" y="904881"/>
            <a:ext cx="6254382" cy="6254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transition probabilities:</a:t>
            </a:r>
          </a:p>
        </p:txBody>
      </p:sp>
    </p:spTree>
    <p:extLst>
      <p:ext uri="{BB962C8B-B14F-4D97-AF65-F5344CB8AC3E}">
        <p14:creationId xmlns:p14="http://schemas.microsoft.com/office/powerpoint/2010/main" val="36320748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19672" y="904881"/>
            <a:ext cx="6254382" cy="6254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/>
              <a:t>reactive gross flux:</a:t>
            </a:r>
          </a:p>
          <a:p>
            <a:endParaRPr lang="de-DE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39552" y="6269307"/>
            <a:ext cx="8229600" cy="896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de-DE" sz="2400"/>
              <a:t>0.0031 + 0.0077 = 0.0108 = 0.0036 + 0.0072 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41965151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Gross flux vs. Net flux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200" dirty="0"/>
                  <a:t>On their way from </a:t>
                </a:r>
                <a:r>
                  <a:rPr lang="en-US" sz="2200" i="1" dirty="0"/>
                  <a:t>A</a:t>
                </a:r>
                <a:r>
                  <a:rPr lang="en-US" sz="2200" dirty="0"/>
                  <a:t> to </a:t>
                </a:r>
                <a:r>
                  <a:rPr lang="en-US" sz="2200" i="1" dirty="0"/>
                  <a:t>B</a:t>
                </a:r>
                <a:r>
                  <a:rPr lang="en-US" sz="2200" dirty="0"/>
                  <a:t>, trajectories might take forward and backward steps. </a:t>
                </a:r>
              </a:p>
              <a:p>
                <a:pPr marL="0" indent="0">
                  <a:buNone/>
                </a:pPr>
                <a:r>
                  <a:rPr lang="en-US" sz="2200" b="1" dirty="0"/>
                  <a:t>What if we were only interested in the productive flux, that is in steps that take us closer to </a:t>
                </a:r>
                <a:r>
                  <a:rPr lang="en-US" sz="2200" b="1" i="1" dirty="0"/>
                  <a:t>B</a:t>
                </a:r>
                <a:r>
                  <a:rPr lang="en-US" sz="2200" b="1" dirty="0"/>
                  <a:t>?</a:t>
                </a:r>
              </a:p>
              <a:p>
                <a:pPr marL="0" indent="0">
                  <a:buNone/>
                </a:pPr>
                <a:r>
                  <a:rPr lang="en-US" sz="2200" dirty="0"/>
                  <a:t>Define the </a:t>
                </a:r>
                <a:r>
                  <a:rPr lang="en-US" sz="2200" b="1" dirty="0"/>
                  <a:t>net flux</a:t>
                </a:r>
                <a:r>
                  <a:rPr lang="en-US" sz="2200" dirty="0"/>
                  <a:t> </a:t>
                </a:r>
                <a:r>
                  <a:rPr lang="de-DE" sz="2200" dirty="0"/>
                  <a:t>: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de-DE" sz="22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DE" sz="22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de-DE" sz="2200" i="1">
                              <a:latin typeface="Cambria Math"/>
                            </a:rPr>
                            <m:t>𝑖𝑗</m:t>
                          </m:r>
                        </m:sub>
                        <m:sup>
                          <m:r>
                            <a:rPr lang="de-DE" sz="2200" i="1">
                              <a:latin typeface="Cambria Math"/>
                            </a:rPr>
                            <m:t>+</m:t>
                          </m:r>
                        </m:sup>
                      </m:sSubSup>
                      <m:r>
                        <a:rPr lang="de-DE" sz="2200" i="1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de-DE" sz="22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de-DE" sz="2200">
                              <a:latin typeface="Cambria Math"/>
                            </a:rPr>
                            <m:t>max</m:t>
                          </m:r>
                        </m:fName>
                        <m:e>
                          <m:d>
                            <m:dPr>
                              <m:ctrlPr>
                                <a:rPr lang="de-DE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de-DE"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de-DE" sz="2200" b="0" i="1" smtClean="0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de-DE" sz="2200" i="1">
                                      <a:latin typeface="Cambria Math"/>
                                    </a:rPr>
                                    <m:t>𝑖𝑗</m:t>
                                  </m:r>
                                </m:sub>
                                <m:sup>
                                  <m:r>
                                    <a:rPr lang="de-DE" sz="2200" i="1">
                                      <a:latin typeface="Cambria Math"/>
                                    </a:rPr>
                                    <m:t>𝐴𝐵</m:t>
                                  </m:r>
                                </m:sup>
                              </m:sSubSup>
                              <m:r>
                                <a:rPr lang="de-DE" sz="2200" i="1">
                                  <a:latin typeface="Cambria Math"/>
                                </a:rPr>
                                <m:t>−</m:t>
                              </m:r>
                              <m:sSubSup>
                                <m:sSubSupPr>
                                  <m:ctrlPr>
                                    <a:rPr lang="de-DE"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de-DE" sz="2200" b="0" i="1" smtClean="0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de-DE" sz="2200" i="1">
                                      <a:latin typeface="Cambria Math"/>
                                    </a:rPr>
                                    <m:t>𝑗𝑖</m:t>
                                  </m:r>
                                </m:sub>
                                <m:sup>
                                  <m:r>
                                    <a:rPr lang="de-DE" sz="2200" i="1">
                                      <a:latin typeface="Cambria Math"/>
                                    </a:rPr>
                                    <m:t>𝐴𝐵</m:t>
                                  </m:r>
                                </m:sup>
                              </m:sSubSup>
                              <m:r>
                                <a:rPr lang="de-DE" sz="2200" i="1">
                                  <a:latin typeface="Cambria Math"/>
                                </a:rPr>
                                <m:t>,0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de-DE" sz="2200" dirty="0"/>
              </a:p>
              <a:p>
                <a:pPr marL="0" indent="0">
                  <a:buNone/>
                </a:pPr>
                <a:endParaRPr lang="de-DE" sz="2200" dirty="0"/>
              </a:p>
              <a:p>
                <a:pPr marL="0" indent="0">
                  <a:buNone/>
                </a:pPr>
                <a:r>
                  <a:rPr lang="en-US" sz="2200" dirty="0"/>
                  <a:t>for reversible systems one can show that</a:t>
                </a:r>
              </a:p>
              <a:p>
                <a:pPr marL="0" indent="0">
                  <a:buNone/>
                </a:pPr>
                <a:br>
                  <a:rPr lang="en-US" sz="2200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de-DE" sz="22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DE" sz="22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de-DE" sz="2200" i="1">
                              <a:latin typeface="Cambria Math"/>
                            </a:rPr>
                            <m:t>𝑖𝑗</m:t>
                          </m:r>
                        </m:sub>
                        <m:sup>
                          <m:r>
                            <a:rPr lang="de-DE" sz="2200" i="1">
                              <a:latin typeface="Cambria Math"/>
                            </a:rPr>
                            <m:t>+</m:t>
                          </m:r>
                        </m:sup>
                      </m:sSubSup>
                      <m:r>
                        <a:rPr lang="de-DE" sz="2200" i="1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de-DE" sz="22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de-DE" sz="2200">
                              <a:latin typeface="Cambria Math"/>
                            </a:rPr>
                            <m:t>max</m:t>
                          </m:r>
                        </m:fName>
                        <m:e>
                          <m:d>
                            <m:dPr>
                              <m:ctrlPr>
                                <a:rPr lang="de-DE" sz="22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de-DE"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2200" i="1">
                                      <a:latin typeface="Cambria Math"/>
                                    </a:rPr>
                                    <m:t>𝜋</m:t>
                                  </m:r>
                                </m:e>
                                <m:sub>
                                  <m:r>
                                    <a:rPr lang="de-DE" sz="2200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de-DE"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2200" i="1">
                                      <a:latin typeface="Cambria Math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de-DE" sz="2200" i="1">
                                      <a:latin typeface="Cambria Math"/>
                                    </a:rPr>
                                    <m:t>𝑖𝑗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de-DE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de-DE"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de-DE" sz="2200" i="1">
                                          <a:latin typeface="Cambria Math"/>
                                        </a:rPr>
                                        <m:t>𝑞</m:t>
                                      </m:r>
                                    </m:e>
                                    <m:sub>
                                      <m:r>
                                        <a:rPr lang="de-DE" sz="2200" i="1">
                                          <a:latin typeface="Cambria Math"/>
                                        </a:rPr>
                                        <m:t>𝑗</m:t>
                                      </m:r>
                                    </m:sub>
                                    <m:sup>
                                      <m:r>
                                        <a:rPr lang="de-DE" sz="2200" i="1">
                                          <a:latin typeface="Cambria Math"/>
                                        </a:rPr>
                                        <m:t>+</m:t>
                                      </m:r>
                                    </m:sup>
                                  </m:sSubSup>
                                  <m:r>
                                    <a:rPr lang="de-DE" sz="2200" i="1">
                                      <a:latin typeface="Cambria Math"/>
                                    </a:rPr>
                                    <m:t>−</m:t>
                                  </m:r>
                                  <m:sSubSup>
                                    <m:sSubSupPr>
                                      <m:ctrlPr>
                                        <a:rPr lang="de-DE"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de-DE" sz="2200" i="1">
                                          <a:latin typeface="Cambria Math"/>
                                        </a:rPr>
                                        <m:t>𝑞</m:t>
                                      </m:r>
                                    </m:e>
                                    <m:sub>
                                      <m:r>
                                        <a:rPr lang="de-DE" sz="2200" i="1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de-DE" sz="2200" i="1">
                                          <a:latin typeface="Cambria Math"/>
                                        </a:rPr>
                                        <m:t>+</m:t>
                                      </m:r>
                                    </m:sup>
                                  </m:sSubSup>
                                </m:e>
                              </m:d>
                              <m:r>
                                <a:rPr lang="de-DE" sz="2200" i="1">
                                  <a:latin typeface="Cambria Math"/>
                                </a:rPr>
                                <m:t>,0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de-DE" sz="2200" dirty="0"/>
              </a:p>
              <a:p>
                <a:pPr marL="0" indent="0">
                  <a:buNone/>
                </a:pPr>
                <a:endParaRPr lang="en-US" sz="22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80" t="-84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099408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1706</Words>
  <Application>Microsoft Macintosh PowerPoint</Application>
  <PresentationFormat>Bildschirmpräsentation (4:3)</PresentationFormat>
  <Paragraphs>220</Paragraphs>
  <Slides>31</Slides>
  <Notes>7</Notes>
  <HiddenSlides>5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31</vt:i4>
      </vt:variant>
    </vt:vector>
  </HeadingPairs>
  <TitlesOfParts>
    <vt:vector size="35" baseType="lpstr">
      <vt:lpstr>Arial</vt:lpstr>
      <vt:lpstr>Calibri</vt:lpstr>
      <vt:lpstr>Cambria Math</vt:lpstr>
      <vt:lpstr>Office Theme</vt:lpstr>
      <vt:lpstr>Transition Path Theory</vt:lpstr>
      <vt:lpstr>Transition Path Theory: application</vt:lpstr>
      <vt:lpstr>The committor</vt:lpstr>
      <vt:lpstr>The committor q_i^+</vt:lpstr>
      <vt:lpstr>The committor q_i^+</vt:lpstr>
      <vt:lpstr>Reactive probability flux F^AB</vt:lpstr>
      <vt:lpstr>Example </vt:lpstr>
      <vt:lpstr>Example</vt:lpstr>
      <vt:lpstr>Gross flux vs. Net flux</vt:lpstr>
      <vt:lpstr>Example</vt:lpstr>
      <vt:lpstr>Example</vt:lpstr>
      <vt:lpstr>Coarse-graining of fluxes</vt:lpstr>
      <vt:lpstr>Pathway decomposition</vt:lpstr>
      <vt:lpstr>Example</vt:lpstr>
      <vt:lpstr>Example</vt:lpstr>
      <vt:lpstr>Example</vt:lpstr>
      <vt:lpstr>Example</vt:lpstr>
      <vt:lpstr>Example</vt:lpstr>
      <vt:lpstr>Example</vt:lpstr>
      <vt:lpstr>Further reading</vt:lpstr>
      <vt:lpstr>PowerPoint-Präsentation</vt:lpstr>
      <vt:lpstr>Words of caution</vt:lpstr>
      <vt:lpstr>example</vt:lpstr>
      <vt:lpstr>Properties of reactive flux </vt:lpstr>
      <vt:lpstr>Total flux and MFPT</vt:lpstr>
      <vt:lpstr>outline</vt:lpstr>
      <vt:lpstr>Gross flux vs. Net flux</vt:lpstr>
      <vt:lpstr>Transition Path Theory</vt:lpstr>
      <vt:lpstr>The committor</vt:lpstr>
      <vt:lpstr>Pathway decomposition</vt:lpstr>
      <vt:lpstr>example: comittor</vt:lpstr>
    </vt:vector>
  </TitlesOfParts>
  <Company>MPIKG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Fabian Paul</dc:creator>
  <cp:lastModifiedBy>D84pYYYfBoOnII5P</cp:lastModifiedBy>
  <cp:revision>107</cp:revision>
  <dcterms:created xsi:type="dcterms:W3CDTF">2015-02-23T17:43:29Z</dcterms:created>
  <dcterms:modified xsi:type="dcterms:W3CDTF">2020-01-22T16:28:51Z</dcterms:modified>
</cp:coreProperties>
</file>