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6" r:id="rId1"/>
  </p:sldMasterIdLst>
  <p:notesMasterIdLst>
    <p:notesMasterId r:id="rId12"/>
  </p:notesMasterIdLst>
  <p:handoutMasterIdLst>
    <p:handoutMasterId r:id="rId13"/>
  </p:handoutMasterIdLst>
  <p:sldIdLst>
    <p:sldId id="342" r:id="rId2"/>
    <p:sldId id="746" r:id="rId3"/>
    <p:sldId id="747" r:id="rId4"/>
    <p:sldId id="888" r:id="rId5"/>
    <p:sldId id="887" r:id="rId6"/>
    <p:sldId id="753" r:id="rId7"/>
    <p:sldId id="889" r:id="rId8"/>
    <p:sldId id="890" r:id="rId9"/>
    <p:sldId id="891" r:id="rId10"/>
    <p:sldId id="892" r:id="rId11"/>
  </p:sldIdLst>
  <p:sldSz cx="12192000" cy="6858000"/>
  <p:notesSz cx="9926638" cy="6858000"/>
  <p:custShowLst>
    <p:custShow name="Recap" id="0">
      <p:sldLst>
        <p:sld r:id="rId2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CCFF"/>
    <a:srgbClr val="FF9900"/>
    <a:srgbClr val="0033CC"/>
    <a:srgbClr val="0099FF"/>
    <a:srgbClr val="0033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89687" autoAdjust="0"/>
  </p:normalViewPr>
  <p:slideViewPr>
    <p:cSldViewPr>
      <p:cViewPr varScale="1">
        <p:scale>
          <a:sx n="94" d="100"/>
          <a:sy n="94" d="100"/>
        </p:scale>
        <p:origin x="1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086" y="426"/>
      </p:cViewPr>
      <p:guideLst>
        <p:guide orient="horz" pos="216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713" y="1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487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713" y="6514487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3C9D76BC-74C0-4E30-9577-4FAAF5C6A6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96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713" y="1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2875" y="517525"/>
            <a:ext cx="456723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666" y="3257243"/>
            <a:ext cx="7937307" cy="30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487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713" y="6514487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A459682E-FD0A-4980-B612-E69148833B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334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C0983A62-4705-4A77-B8FB-5799672AF49A}" type="slidenum">
              <a:rPr lang="de-DE" smtClean="0"/>
              <a:pPr defTabSz="848521"/>
              <a:t>1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20963" y="487363"/>
            <a:ext cx="4640262" cy="26098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1088" y="3257244"/>
            <a:ext cx="7242889" cy="3096222"/>
          </a:xfrm>
          <a:noFill/>
          <a:ln/>
        </p:spPr>
        <p:txBody>
          <a:bodyPr/>
          <a:lstStyle/>
          <a:p>
            <a:pPr eaLnBrk="1" hangingPunct="1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9500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AED45941-CA0C-42E2-BFF5-C015DFBF8F49}" type="slidenum">
              <a:rPr lang="de-DE" smtClean="0"/>
              <a:pPr defTabSz="848521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24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2B0DCF32-42AD-4FCD-BA2C-2CDE63A138B2}" type="slidenum">
              <a:rPr lang="de-DE" smtClean="0"/>
              <a:pPr defTabSz="848521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26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0059"/>
            <a:fld id="{CAB065BA-2198-4C7E-BF47-75B4428EE918}" type="slidenum">
              <a:rPr lang="de-DE" smtClean="0"/>
              <a:pPr defTabSz="850059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58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0059"/>
            <a:fld id="{019415C6-F889-422D-89CC-A66E7FA8A711}" type="slidenum">
              <a:rPr lang="de-DE" smtClean="0"/>
              <a:pPr defTabSz="850059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22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3206A8E1-5DB3-44D2-BD77-4822B9F9EB77}" type="slidenum">
              <a:rPr lang="de-DE" smtClean="0"/>
              <a:pPr defTabSz="848521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00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7" y="295280"/>
            <a:ext cx="576156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750" b="1" baseline="0" dirty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750" b="1" baseline="0" dirty="0" err="1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6139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7750174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9328738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611624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47008023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1113049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567927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5207987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6180191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373270139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4349328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 II -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8069302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7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>
                <a:solidFill>
                  <a:srgbClr val="5F5F5F"/>
                </a:solidFill>
              </a:rPr>
              <a:t>0.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/>
              <a:t>TI II - Computer Architecture</a:t>
            </a: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5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</p:sldLayoutIdLst>
  <p:transition spd="slow"/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ifixit.com/Teardown/iPhone+8+Teardown/97481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u-berlin.webex.com/meet/jochen.schille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9"/>
          <p:cNvGrpSpPr>
            <a:grpSpLocks/>
          </p:cNvGrpSpPr>
          <p:nvPr/>
        </p:nvGrpSpPr>
        <p:grpSpPr bwMode="auto">
          <a:xfrm>
            <a:off x="8026400" y="2708920"/>
            <a:ext cx="3973760" cy="3607165"/>
            <a:chOff x="2109" y="754"/>
            <a:chExt cx="3447" cy="3129"/>
          </a:xfrm>
        </p:grpSpPr>
        <p:pic>
          <p:nvPicPr>
            <p:cNvPr id="4102" name="Picture 57" descr="Intel_820_block_diagram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24000"/>
            </a:blip>
            <a:srcRect b="5095"/>
            <a:stretch>
              <a:fillRect/>
            </a:stretch>
          </p:blipFill>
          <p:spPr bwMode="auto">
            <a:xfrm>
              <a:off x="2109" y="754"/>
              <a:ext cx="3447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58"/>
            <p:cNvSpPr>
              <a:spLocks noChangeArrowheads="1"/>
            </p:cNvSpPr>
            <p:nvPr/>
          </p:nvSpPr>
          <p:spPr bwMode="auto">
            <a:xfrm>
              <a:off x="4500" y="3495"/>
              <a:ext cx="116" cy="23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4100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Prof. Dr.-Ing. Jochen Schiller</a:t>
            </a:r>
          </a:p>
          <a:p>
            <a:r>
              <a:rPr lang="de-DE" dirty="0"/>
              <a:t>Computer Systems &amp; </a:t>
            </a:r>
            <a:r>
              <a:rPr lang="de-DE" dirty="0" err="1"/>
              <a:t>Telematics</a:t>
            </a:r>
            <a:endParaRPr lang="de-DE" dirty="0"/>
          </a:p>
          <a:p>
            <a:r>
              <a:rPr lang="de-DE" dirty="0"/>
              <a:t>Freie Universität Berlin, Germany</a:t>
            </a:r>
          </a:p>
        </p:txBody>
      </p:sp>
      <p:sp>
        <p:nvSpPr>
          <p:cNvPr id="4099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 II: Computer </a:t>
            </a:r>
            <a:r>
              <a:rPr lang="de-DE" dirty="0" err="1"/>
              <a:t>Architecture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101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RIOT-OS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 3: Operating Systems and Computer Networks</a:t>
            </a:r>
            <a:endParaRPr lang="en-US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64" y="1570694"/>
            <a:ext cx="7020272" cy="315445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31604" y="105273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friendly Operating System for the Internet of Things.</a:t>
            </a:r>
          </a:p>
        </p:txBody>
      </p:sp>
      <p:sp>
        <p:nvSpPr>
          <p:cNvPr id="8" name="Rechteck 7"/>
          <p:cNvSpPr/>
          <p:nvPr/>
        </p:nvSpPr>
        <p:spPr>
          <a:xfrm>
            <a:off x="8256240" y="5877272"/>
            <a:ext cx="229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http://riot-</a:t>
            </a:r>
            <a:r>
              <a:rPr lang="en-US" dirty="0" err="1"/>
              <a:t>os.org</a:t>
            </a:r>
            <a:r>
              <a:rPr lang="en-US" dirty="0"/>
              <a:t>/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5229200"/>
            <a:ext cx="1040904" cy="104090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85096" y="4811512"/>
            <a:ext cx="2035944" cy="8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7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2567608" y="4302011"/>
            <a:ext cx="9289961" cy="1396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b="1" dirty="0">
                <a:latin typeface="+mn-lt"/>
              </a:rPr>
              <a:t>Module</a:t>
            </a:r>
          </a:p>
          <a:p>
            <a:pPr algn="r"/>
            <a:r>
              <a:rPr lang="de-DE" dirty="0">
                <a:latin typeface="+mn-lt"/>
              </a:rPr>
              <a:t>Computer </a:t>
            </a:r>
            <a:r>
              <a:rPr lang="de-DE" dirty="0" err="1">
                <a:latin typeface="+mn-lt"/>
              </a:rPr>
              <a:t>Architecture</a:t>
            </a:r>
            <a:r>
              <a:rPr lang="de-DE" dirty="0">
                <a:latin typeface="+mn-lt"/>
              </a:rPr>
              <a:t>, </a:t>
            </a:r>
          </a:p>
          <a:p>
            <a:pPr algn="r"/>
            <a:r>
              <a:rPr lang="de-DE" dirty="0">
                <a:latin typeface="+mn-lt"/>
              </a:rPr>
              <a:t>Operating Systems </a:t>
            </a:r>
            <a:r>
              <a:rPr lang="de-DE" dirty="0" err="1">
                <a:latin typeface="+mn-lt"/>
              </a:rPr>
              <a:t>and</a:t>
            </a:r>
            <a:r>
              <a:rPr lang="de-DE" dirty="0">
                <a:latin typeface="+mn-lt"/>
              </a:rPr>
              <a:t>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Computer Networks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Structure/content of CST-Lectures</a:t>
            </a:r>
          </a:p>
        </p:txBody>
      </p:sp>
      <p:sp>
        <p:nvSpPr>
          <p:cNvPr id="717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  <p:sp>
        <p:nvSpPr>
          <p:cNvPr id="27" name="Rectangle 59" descr="Diagonal weit nach oben"/>
          <p:cNvSpPr>
            <a:spLocks noChangeArrowheads="1"/>
          </p:cNvSpPr>
          <p:nvPr/>
        </p:nvSpPr>
        <p:spPr bwMode="auto">
          <a:xfrm>
            <a:off x="2612862" y="2953245"/>
            <a:ext cx="6118111" cy="619563"/>
          </a:xfrm>
          <a:prstGeom prst="rect">
            <a:avLst/>
          </a:prstGeom>
          <a:solidFill>
            <a:srgbClr val="FEFA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Telematics / Advanced Computer Networks 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Protocols, services, standards, LAN, Internet, TCP/IP, WWW, security, quality of service, DNS, routing, applications, IPv6, MPLS</a:t>
            </a: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2612862" y="5035160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Computer Architecture (TI II)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Harvard/v. Neumann, micro architecture, RISC/CISC, branch prediction, pipelining, cache, memory hierarchy, assembler, multi-processor systems</a:t>
            </a:r>
          </a:p>
        </p:txBody>
      </p:sp>
      <p:sp>
        <p:nvSpPr>
          <p:cNvPr id="29" name="Rectangle 63"/>
          <p:cNvSpPr>
            <a:spLocks noChangeArrowheads="1"/>
          </p:cNvSpPr>
          <p:nvPr/>
        </p:nvSpPr>
        <p:spPr bwMode="auto">
          <a:xfrm>
            <a:off x="2612862" y="4341188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Operating Systems and Computer Networks (TI III)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Input/output, DMA/PIO, interrupts, buffer, process/thread, UNIX/Windows, networks, media access, protocols, TCP/IP, Internet</a:t>
            </a: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2612862" y="5729131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Basics of Computer Systems (TI I)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Boolean algebra, circuits, minimization, gates, memory, semiconductors, transistors, CMOS, AD/DA conversion</a:t>
            </a:r>
          </a:p>
        </p:txBody>
      </p:sp>
      <p:sp>
        <p:nvSpPr>
          <p:cNvPr id="31" name="Rectangle 67"/>
          <p:cNvSpPr>
            <a:spLocks noChangeArrowheads="1"/>
          </p:cNvSpPr>
          <p:nvPr/>
        </p:nvSpPr>
        <p:spPr bwMode="auto">
          <a:xfrm>
            <a:off x="924259" y="2290238"/>
            <a:ext cx="2880000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Microprocessor Lab</a:t>
            </a:r>
          </a:p>
          <a:p>
            <a:pPr algn="ctr" eaLnBrk="0" hangingPunct="0"/>
            <a:r>
              <a:rPr lang="en-US" sz="900" dirty="0">
                <a:latin typeface="+mn-lt"/>
              </a:rPr>
              <a:t>Programming of embedded systems, IoT, mobile/wireless devices</a:t>
            </a:r>
          </a:p>
        </p:txBody>
      </p:sp>
      <p:sp>
        <p:nvSpPr>
          <p:cNvPr id="32" name="Rectangle 71"/>
          <p:cNvSpPr>
            <a:spLocks noChangeArrowheads="1"/>
          </p:cNvSpPr>
          <p:nvPr/>
        </p:nvSpPr>
        <p:spPr bwMode="auto">
          <a:xfrm>
            <a:off x="1185064" y="3645024"/>
            <a:ext cx="1152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 dirty="0">
                <a:sym typeface="Wingdings" pitchFamily="2" charset="2"/>
              </a:rPr>
              <a:t>Master</a:t>
            </a:r>
          </a:p>
          <a:p>
            <a:pPr algn="l" eaLnBrk="0" hangingPunct="0"/>
            <a:r>
              <a:rPr lang="en-US" sz="1400" dirty="0">
                <a:latin typeface="+mn-lt"/>
                <a:sym typeface="Wingdings" pitchFamily="2" charset="2"/>
              </a:rPr>
              <a:t>Bachelor   </a:t>
            </a:r>
          </a:p>
        </p:txBody>
      </p:sp>
      <p:sp>
        <p:nvSpPr>
          <p:cNvPr id="33" name="Rectangle 72"/>
          <p:cNvSpPr>
            <a:spLocks noChangeArrowheads="1"/>
          </p:cNvSpPr>
          <p:nvPr/>
        </p:nvSpPr>
        <p:spPr bwMode="auto">
          <a:xfrm>
            <a:off x="957223" y="3937538"/>
            <a:ext cx="228600" cy="145777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endParaRPr lang="de-DE" sz="1100" b="1">
              <a:latin typeface="+mn-lt"/>
            </a:endParaRPr>
          </a:p>
        </p:txBody>
      </p:sp>
      <p:sp>
        <p:nvSpPr>
          <p:cNvPr id="34" name="Rectangle 73"/>
          <p:cNvSpPr>
            <a:spLocks noChangeArrowheads="1"/>
          </p:cNvSpPr>
          <p:nvPr/>
        </p:nvSpPr>
        <p:spPr bwMode="auto">
          <a:xfrm>
            <a:off x="957223" y="3721514"/>
            <a:ext cx="228600" cy="145777"/>
          </a:xfrm>
          <a:prstGeom prst="rect">
            <a:avLst/>
          </a:prstGeom>
          <a:solidFill>
            <a:srgbClr val="FEFAC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endParaRPr lang="de-DE" sz="1100" b="1">
              <a:latin typeface="+mn-lt"/>
            </a:endParaRPr>
          </a:p>
        </p:txBody>
      </p:sp>
      <p:sp>
        <p:nvSpPr>
          <p:cNvPr id="35" name="Rectangle 74"/>
          <p:cNvSpPr>
            <a:spLocks noChangeArrowheads="1"/>
          </p:cNvSpPr>
          <p:nvPr/>
        </p:nvSpPr>
        <p:spPr bwMode="auto">
          <a:xfrm>
            <a:off x="3942338" y="2290238"/>
            <a:ext cx="2880000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Seminar Computer Systems</a:t>
            </a:r>
          </a:p>
          <a:p>
            <a:pPr algn="ctr" eaLnBrk="0" hangingPunct="0"/>
            <a:r>
              <a:rPr lang="en-US" sz="900" dirty="0">
                <a:latin typeface="+mn-lt"/>
              </a:rPr>
              <a:t>Presentation &amp; discussion of current topics from all lectures</a:t>
            </a:r>
          </a:p>
        </p:txBody>
      </p:sp>
      <p:sp>
        <p:nvSpPr>
          <p:cNvPr id="36" name="Rectangle 77"/>
          <p:cNvSpPr>
            <a:spLocks noChangeArrowheads="1"/>
          </p:cNvSpPr>
          <p:nvPr/>
        </p:nvSpPr>
        <p:spPr bwMode="auto">
          <a:xfrm>
            <a:off x="6960416" y="999236"/>
            <a:ext cx="2880000" cy="55755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/>
            <a:r>
              <a:rPr lang="en-US" sz="1100" b="1" dirty="0">
                <a:latin typeface="+mn-lt"/>
              </a:rPr>
              <a:t>Modeling and Simulation</a:t>
            </a:r>
          </a:p>
          <a:p>
            <a:pPr eaLnBrk="0" hangingPunct="0"/>
            <a:r>
              <a:rPr lang="en-US" sz="900" dirty="0">
                <a:latin typeface="+mn-lt"/>
              </a:rPr>
              <a:t>Modeling, Simulation and Evaluation of Systems</a:t>
            </a:r>
          </a:p>
        </p:txBody>
      </p:sp>
      <p:sp>
        <p:nvSpPr>
          <p:cNvPr id="39" name="Rectangle 79"/>
          <p:cNvSpPr>
            <a:spLocks noChangeArrowheads="1"/>
          </p:cNvSpPr>
          <p:nvPr/>
        </p:nvSpPr>
        <p:spPr bwMode="auto">
          <a:xfrm>
            <a:off x="924263" y="1628801"/>
            <a:ext cx="2880000" cy="51630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SW/HW-Lab mobile, embedded Systems</a:t>
            </a:r>
          </a:p>
          <a:p>
            <a:pPr algn="ctr" eaLnBrk="0" hangingPunct="0"/>
            <a:r>
              <a:rPr lang="en-US" sz="900" dirty="0">
                <a:latin typeface="+mn-lt"/>
              </a:rPr>
              <a:t>SDR, security architectures, IoT, localization, bring your own topic…</a:t>
            </a:r>
          </a:p>
        </p:txBody>
      </p:sp>
      <p:sp>
        <p:nvSpPr>
          <p:cNvPr id="40" name="Rectangle 82"/>
          <p:cNvSpPr>
            <a:spLocks noChangeArrowheads="1"/>
          </p:cNvSpPr>
          <p:nvPr/>
        </p:nvSpPr>
        <p:spPr bwMode="auto">
          <a:xfrm>
            <a:off x="6960416" y="2290238"/>
            <a:ext cx="2880000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Mobile Communications</a:t>
            </a:r>
          </a:p>
          <a:p>
            <a:pPr algn="ctr" eaLnBrk="0" hangingPunct="0"/>
            <a:r>
              <a:rPr lang="en-US" sz="900" dirty="0">
                <a:latin typeface="+mn-lt"/>
              </a:rPr>
              <a:t>Wireless transmission, media access, GSM, 3G, LTE, WLAN, mobile IP, ad-hoc networks</a:t>
            </a:r>
          </a:p>
        </p:txBody>
      </p:sp>
      <p:sp>
        <p:nvSpPr>
          <p:cNvPr id="41" name="Rectangle 87"/>
          <p:cNvSpPr>
            <a:spLocks noChangeArrowheads="1"/>
          </p:cNvSpPr>
          <p:nvPr/>
        </p:nvSpPr>
        <p:spPr bwMode="auto">
          <a:xfrm>
            <a:off x="2612862" y="3647217"/>
            <a:ext cx="6118111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Computer Systems Lab (TI IV)</a:t>
            </a:r>
          </a:p>
          <a:p>
            <a:pPr algn="ctr" eaLnBrk="0" hangingPunct="0"/>
            <a:r>
              <a:rPr lang="en-US" sz="1100" dirty="0">
                <a:latin typeface="+mn-lt"/>
              </a:rPr>
              <a:t>Embedded systems, interfaces, drivers, operating systems, networking, integration</a:t>
            </a:r>
          </a:p>
        </p:txBody>
      </p:sp>
      <p:sp>
        <p:nvSpPr>
          <p:cNvPr id="42" name="Rectangle 82"/>
          <p:cNvSpPr>
            <a:spLocks noChangeArrowheads="1"/>
          </p:cNvSpPr>
          <p:nvPr/>
        </p:nvSpPr>
        <p:spPr bwMode="auto">
          <a:xfrm>
            <a:off x="6960416" y="1628800"/>
            <a:ext cx="2880000" cy="59524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1100" b="1" dirty="0">
                <a:latin typeface="+mn-lt"/>
              </a:rPr>
              <a:t>Embedded Internet and the </a:t>
            </a:r>
            <a:r>
              <a:rPr lang="en-US" sz="1100" b="1" dirty="0" err="1">
                <a:latin typeface="+mn-lt"/>
              </a:rPr>
              <a:t>IoT</a:t>
            </a:r>
            <a:endParaRPr lang="en-US" sz="1100" b="1" dirty="0">
              <a:latin typeface="+mn-lt"/>
            </a:endParaRPr>
          </a:p>
          <a:p>
            <a:pPr algn="ctr" eaLnBrk="0" hangingPunct="0"/>
            <a:r>
              <a:rPr lang="en-US" sz="900" dirty="0">
                <a:latin typeface="+mn-lt"/>
              </a:rPr>
              <a:t>Wireless sensor networks, wireless mesh networks, Internet of Things, etc.</a:t>
            </a:r>
          </a:p>
        </p:txBody>
      </p:sp>
      <p:sp>
        <p:nvSpPr>
          <p:cNvPr id="43" name="Pfeil nach links 19"/>
          <p:cNvSpPr/>
          <p:nvPr/>
        </p:nvSpPr>
        <p:spPr bwMode="auto">
          <a:xfrm flipH="1">
            <a:off x="1487488" y="4421127"/>
            <a:ext cx="1080120" cy="1834158"/>
          </a:xfrm>
          <a:prstGeom prst="leftArrow">
            <a:avLst>
              <a:gd name="adj1" fmla="val 48961"/>
              <a:gd name="adj2" fmla="val 50000"/>
            </a:avLst>
          </a:prstGeom>
          <a:solidFill>
            <a:srgbClr val="FFC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sz="half"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Introduction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Single Processor Systems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Historical overview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Six-level computer architecture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Data representation and Computer arithmetic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Data and number representation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Basic arithmetic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1800" dirty="0"/>
              <a:t>Microarchitecture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Microprocessor architecture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Microprogramming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/>
              <a:t>Pipelining</a:t>
            </a:r>
            <a:endParaRPr lang="en-US" sz="16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9100" indent="-4191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/>
              <a:t>Instruction Set Architecture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CISC vs. RISC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Data types, Addressing, Instructions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Assembler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 startAt="4"/>
            </a:pPr>
            <a:r>
              <a:rPr lang="en-US" sz="1800" dirty="0"/>
              <a:t>Memories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Hierarchy, Types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Physical &amp; Virtual Memory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Segmentation &amp; Paging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600" dirty="0"/>
              <a:t>Caches</a:t>
            </a:r>
          </a:p>
          <a:p>
            <a:pPr marL="838200" lvl="1" indent="-381000">
              <a:lnSpc>
                <a:spcPct val="90000"/>
              </a:lnSpc>
            </a:pPr>
            <a:endParaRPr lang="en-US" sz="1600" dirty="0"/>
          </a:p>
          <a:p>
            <a:pPr marL="419100" indent="-419100">
              <a:lnSpc>
                <a:spcPct val="90000"/>
              </a:lnSpc>
              <a:buFontTx/>
              <a:buAutoNum type="arabicPeriod" startAt="4"/>
            </a:pPr>
            <a:endParaRPr lang="en-US" sz="1800" dirty="0"/>
          </a:p>
        </p:txBody>
      </p:sp>
      <p:sp>
        <p:nvSpPr>
          <p:cNvPr id="1229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20305011">
            <a:off x="8485135" y="4222263"/>
            <a:ext cx="3096344" cy="1576733"/>
          </a:xfrm>
          <a:prstGeom prst="foldedCorner">
            <a:avLst>
              <a:gd name="adj" fmla="val 16537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</a:pPr>
            <a:endParaRPr lang="en-US" sz="240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 typeface="Wingdings" pitchFamily="2" charset="2"/>
              <a:buChar char="Ø"/>
            </a:pPr>
            <a:r>
              <a:rPr lang="en-US" sz="2400" dirty="0"/>
              <a:t>Programming in assembler as part of the exercises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Topics of this Course</a:t>
            </a:r>
            <a:endParaRPr lang="de-DE" dirty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…</a:t>
            </a:r>
          </a:p>
          <a:p>
            <a:pPr lvl="1"/>
            <a:r>
              <a:rPr lang="en-US" dirty="0"/>
              <a:t>opened the case of a computer?</a:t>
            </a:r>
          </a:p>
          <a:p>
            <a:pPr lvl="1"/>
            <a:r>
              <a:rPr lang="en-US" dirty="0"/>
              <a:t>assembled a computer from components?</a:t>
            </a:r>
          </a:p>
          <a:p>
            <a:pPr lvl="1"/>
            <a:r>
              <a:rPr lang="en-US" dirty="0"/>
              <a:t>written a program in Java/Python/Rust/JavaScript?</a:t>
            </a:r>
          </a:p>
          <a:p>
            <a:pPr lvl="1"/>
            <a:r>
              <a:rPr lang="en-US" dirty="0"/>
              <a:t>written a program in C?</a:t>
            </a:r>
          </a:p>
          <a:p>
            <a:pPr lvl="1"/>
            <a:r>
              <a:rPr lang="en-US" dirty="0"/>
              <a:t>written a program in Assembler?</a:t>
            </a:r>
          </a:p>
          <a:p>
            <a:pPr lvl="1"/>
            <a:endParaRPr lang="en-US" dirty="0"/>
          </a:p>
        </p:txBody>
      </p:sp>
      <p:sp>
        <p:nvSpPr>
          <p:cNvPr id="1331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3284984"/>
            <a:ext cx="46577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3857061"/>
            <a:ext cx="4511824" cy="20776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3" y="1096118"/>
            <a:ext cx="3913517" cy="22027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61" y="4336011"/>
            <a:ext cx="1872208" cy="18722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929806"/>
            <a:ext cx="4067539" cy="3050654"/>
          </a:xfrm>
          <a:prstGeom prst="rect">
            <a:avLst/>
          </a:prstGeom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Topics of this Course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this course, you should …</a:t>
            </a:r>
          </a:p>
          <a:p>
            <a:pPr lvl="1"/>
            <a:r>
              <a:rPr lang="en-US" dirty="0"/>
              <a:t>know the different components of a computer system</a:t>
            </a:r>
          </a:p>
          <a:p>
            <a:pPr lvl="1"/>
            <a:r>
              <a:rPr lang="en-US" dirty="0"/>
              <a:t>know the internals of a computer</a:t>
            </a:r>
          </a:p>
          <a:p>
            <a:pPr lvl="1"/>
            <a:r>
              <a:rPr lang="en-US" dirty="0"/>
              <a:t>know how a computer stores data, i.e., text, audio, video</a:t>
            </a:r>
          </a:p>
          <a:p>
            <a:pPr lvl="1"/>
            <a:r>
              <a:rPr lang="en-US" dirty="0"/>
              <a:t>know how a program is executed</a:t>
            </a:r>
          </a:p>
          <a:p>
            <a:pPr lvl="1"/>
            <a:r>
              <a:rPr lang="en-US" dirty="0"/>
              <a:t>be able to write small assembler programs</a:t>
            </a:r>
          </a:p>
          <a:p>
            <a:pPr lvl="1"/>
            <a:r>
              <a:rPr lang="en-US" dirty="0"/>
              <a:t>understand basic arithmetic 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</a:p>
          <a:p>
            <a:r>
              <a:rPr lang="en-US" dirty="0"/>
              <a:t>This should help you to </a:t>
            </a:r>
          </a:p>
          <a:p>
            <a:pPr lvl="1"/>
            <a:r>
              <a:rPr lang="en-US" dirty="0"/>
              <a:t>understand computers in general</a:t>
            </a:r>
          </a:p>
          <a:p>
            <a:pPr lvl="1"/>
            <a:r>
              <a:rPr lang="en-US" dirty="0"/>
              <a:t>understand how high-level </a:t>
            </a:r>
            <a:br>
              <a:rPr lang="en-US" dirty="0"/>
            </a:br>
            <a:r>
              <a:rPr lang="en-US" dirty="0"/>
              <a:t>programming languages are </a:t>
            </a:r>
            <a:br>
              <a:rPr lang="en-US" dirty="0"/>
            </a:br>
            <a:r>
              <a:rPr lang="en-US" dirty="0"/>
              <a:t>translated into machine language</a:t>
            </a:r>
          </a:p>
          <a:p>
            <a:pPr lvl="1"/>
            <a:r>
              <a:rPr lang="en-US" dirty="0"/>
              <a:t>improve your programming skills</a:t>
            </a:r>
          </a:p>
          <a:p>
            <a:pPr lvl="1"/>
            <a:r>
              <a:rPr lang="en-US" dirty="0"/>
              <a:t>optimize the performance of your programs</a:t>
            </a:r>
          </a:p>
        </p:txBody>
      </p:sp>
      <p:sp>
        <p:nvSpPr>
          <p:cNvPr id="1434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TI II - Computer Architecture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2924944"/>
            <a:ext cx="3500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618879" y="2262227"/>
            <a:ext cx="4487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hlinkClick r:id="rId5"/>
              </a:rPr>
              <a:t>https://de.ifixit.com/Teardown/iPhone+8+Teardown/97481</a:t>
            </a:r>
            <a:r>
              <a:rPr lang="de-DE" sz="1100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course follows (roughly) the books:</a:t>
            </a:r>
          </a:p>
          <a:p>
            <a:pPr marL="134540" lvl="1" indent="0">
              <a:buNone/>
            </a:pPr>
            <a:endParaRPr lang="en-US" dirty="0"/>
          </a:p>
          <a:p>
            <a:pPr lvl="1"/>
            <a:r>
              <a:rPr lang="en-US" dirty="0"/>
              <a:t>A. S. Tanenbaum, T. Austin:</a:t>
            </a:r>
            <a:br>
              <a:rPr lang="en-US" dirty="0"/>
            </a:br>
            <a:r>
              <a:rPr lang="en-US" dirty="0"/>
              <a:t>Structured Computer Organization, 6. edition, Pearson, 2013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Rechnerarchitektur</a:t>
            </a:r>
            <a:r>
              <a:rPr lang="en-US" dirty="0"/>
              <a:t>, 6. </a:t>
            </a:r>
            <a:r>
              <a:rPr lang="en-US" dirty="0" err="1"/>
              <a:t>Auflage</a:t>
            </a:r>
            <a:r>
              <a:rPr lang="en-US" dirty="0"/>
              <a:t>, Pearson </a:t>
            </a:r>
            <a:r>
              <a:rPr lang="en-US" dirty="0" err="1"/>
              <a:t>Studium</a:t>
            </a:r>
            <a:r>
              <a:rPr lang="en-US" dirty="0"/>
              <a:t>, 2014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D. A. Patterson, J. L. </a:t>
            </a:r>
            <a:r>
              <a:rPr lang="en-US" dirty="0" err="1"/>
              <a:t>Hennesy</a:t>
            </a:r>
            <a:r>
              <a:rPr lang="en-US" dirty="0"/>
              <a:t>: Computer Organization and Design, 5. edition, Morgan Kaufmann, 2013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Rechnerorganisation</a:t>
            </a:r>
            <a:r>
              <a:rPr lang="en-US" dirty="0"/>
              <a:t> und -</a:t>
            </a:r>
            <a:r>
              <a:rPr lang="en-US" dirty="0" err="1"/>
              <a:t>entwurf</a:t>
            </a:r>
            <a:r>
              <a:rPr lang="en-US" dirty="0"/>
              <a:t>, 5. </a:t>
            </a:r>
            <a:r>
              <a:rPr lang="en-US" dirty="0" err="1"/>
              <a:t>Auflage</a:t>
            </a:r>
            <a:r>
              <a:rPr lang="en-US" dirty="0"/>
              <a:t>, De </a:t>
            </a:r>
            <a:r>
              <a:rPr lang="en-US" dirty="0" err="1"/>
              <a:t>Gruyter</a:t>
            </a:r>
            <a:r>
              <a:rPr lang="en-US" dirty="0"/>
              <a:t>, 2016</a:t>
            </a:r>
          </a:p>
          <a:p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77621" y="3675942"/>
            <a:ext cx="1770773" cy="2186139"/>
          </a:xfrm>
          <a:prstGeom prst="rect">
            <a:avLst/>
          </a:prstGeom>
        </p:spPr>
      </p:pic>
      <p:sp>
        <p:nvSpPr>
          <p:cNvPr id="1741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 II - Computer Architecture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6" y="1324955"/>
            <a:ext cx="1768879" cy="23092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594" y="1299733"/>
            <a:ext cx="1514833" cy="23548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131" y="3810181"/>
            <a:ext cx="1583758" cy="2232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Course Organization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General: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Lecture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Available online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Flipped-classroom: Q&amp;A, discussions, Friday, </a:t>
            </a:r>
            <a:r>
              <a:rPr lang="en-US" sz="1600" dirty="0" smtClean="0"/>
              <a:t>10-12h c.t., </a:t>
            </a:r>
            <a:r>
              <a:rPr lang="en-US" sz="1600" dirty="0"/>
              <a:t>via </a:t>
            </a:r>
            <a:r>
              <a:rPr lang="en-US" sz="1600" dirty="0" err="1" smtClean="0"/>
              <a:t>Webex</a:t>
            </a:r>
            <a:r>
              <a:rPr lang="en-US" sz="1600" dirty="0" smtClean="0"/>
              <a:t>/HS </a:t>
            </a:r>
            <a:r>
              <a:rPr lang="en-US" sz="1600" dirty="0" err="1" smtClean="0"/>
              <a:t>Taku</a:t>
            </a:r>
            <a:r>
              <a:rPr lang="en-US" sz="1600" dirty="0" smtClean="0"/>
              <a:t> 9 (hybrid/invitations </a:t>
            </a:r>
            <a:r>
              <a:rPr lang="en-US" sz="1600" dirty="0"/>
              <a:t>see </a:t>
            </a:r>
            <a:r>
              <a:rPr lang="en-US" sz="1600" dirty="0" smtClean="0"/>
              <a:t>whiteboard)</a:t>
            </a:r>
            <a:endParaRPr lang="en-US" sz="1600" dirty="0"/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Office Hours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Jochen Schiller: via email or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https://fu-berlin.webex.com/meet/jochen.schiller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Tutors: during tutorials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News and Updates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 dirty="0" smtClean="0"/>
              <a:t>Whiteboard </a:t>
            </a:r>
            <a:r>
              <a:rPr lang="de-DE" sz="1600" dirty="0" err="1"/>
              <a:t>course</a:t>
            </a:r>
            <a:r>
              <a:rPr lang="de-DE" sz="1600" dirty="0"/>
              <a:t> </a:t>
            </a:r>
            <a:r>
              <a:rPr lang="de-DE" sz="1600" dirty="0" err="1"/>
              <a:t>site</a:t>
            </a:r>
            <a:r>
              <a:rPr lang="de-DE" sz="1600" dirty="0"/>
              <a:t> (via </a:t>
            </a:r>
            <a:r>
              <a:rPr lang="de-DE" sz="1600" dirty="0" err="1"/>
              <a:t>announcements</a:t>
            </a:r>
            <a:r>
              <a:rPr lang="de-DE" sz="1600" dirty="0"/>
              <a:t>)</a:t>
            </a:r>
            <a:endParaRPr lang="en-US" sz="16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Tutorials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Groups of approx. 25-30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Time depends on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Registration via KVV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Assignments: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New assignments each week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Available in KVV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Discussion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During the tutorials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Practical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@home and in the labs, should work on all platforms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More during Q&amp;A/tutorials</a:t>
            </a:r>
            <a:endParaRPr lang="de-DE" sz="16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Handing 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b="1" i="1" dirty="0">
                <a:solidFill>
                  <a:srgbClr val="FF0000"/>
                </a:solidFill>
              </a:rPr>
              <a:t>Right on time!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Complete electronic workflow!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Solutions handed in too late will be ignored!</a:t>
            </a:r>
          </a:p>
        </p:txBody>
      </p:sp>
      <p:sp>
        <p:nvSpPr>
          <p:cNvPr id="9218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TI II - Computer Architecture</a:t>
            </a:r>
            <a:endParaRPr lang="en-US"/>
          </a:p>
        </p:txBody>
      </p:sp>
      <p:sp>
        <p:nvSpPr>
          <p:cNvPr id="2" name="Explosion 2 1"/>
          <p:cNvSpPr/>
          <p:nvPr/>
        </p:nvSpPr>
        <p:spPr bwMode="auto">
          <a:xfrm rot="20432399">
            <a:off x="2786601" y="282075"/>
            <a:ext cx="4818616" cy="2140939"/>
          </a:xfrm>
          <a:prstGeom prst="irregularSeal2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Q&amp;A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virtual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via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Webex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meetings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real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life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4559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Curved Connector 96"/>
          <p:cNvCxnSpPr/>
          <p:nvPr/>
        </p:nvCxnSpPr>
        <p:spPr bwMode="auto">
          <a:xfrm rot="5400000" flipH="1" flipV="1">
            <a:off x="8731884" y="3352515"/>
            <a:ext cx="1298525" cy="1414159"/>
          </a:xfrm>
          <a:prstGeom prst="curvedConnector2">
            <a:avLst/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 bwMode="auto">
          <a:xfrm rot="5400000" flipH="1" flipV="1">
            <a:off x="6530081" y="3355995"/>
            <a:ext cx="1298525" cy="1414159"/>
          </a:xfrm>
          <a:prstGeom prst="curvedConnector2">
            <a:avLst/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6" idx="0"/>
          </p:cNvCxnSpPr>
          <p:nvPr/>
        </p:nvCxnSpPr>
        <p:spPr bwMode="auto">
          <a:xfrm rot="5400000" flipH="1" flipV="1">
            <a:off x="4389010" y="3371888"/>
            <a:ext cx="1298525" cy="1414159"/>
          </a:xfrm>
          <a:prstGeom prst="curvedConnector2">
            <a:avLst/>
          </a:prstGeom>
          <a:ln w="31750">
            <a:round/>
            <a:headEnd type="none" w="med" len="med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 bwMode="auto">
          <a:xfrm rot="5400000" flipH="1" flipV="1">
            <a:off x="5347238" y="2500379"/>
            <a:ext cx="12700" cy="4320604"/>
          </a:xfrm>
          <a:prstGeom prst="curvedConnector3">
            <a:avLst>
              <a:gd name="adj1" fmla="val 10050000"/>
            </a:avLst>
          </a:prstGeom>
          <a:ln w="31750"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Assignments</a:t>
            </a:r>
            <a:endParaRPr lang="de-DE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703389" y="981076"/>
            <a:ext cx="8785225" cy="16558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Exercises: Available on Fridays in KVV after Q&amp;A</a:t>
            </a:r>
          </a:p>
          <a:p>
            <a:r>
              <a:rPr lang="en-US" dirty="0"/>
              <a:t>Submission: Two weeks later until start of class (Fri, </a:t>
            </a:r>
            <a:r>
              <a:rPr lang="en-US" b="1" dirty="0"/>
              <a:t>8:30</a:t>
            </a:r>
            <a:r>
              <a:rPr lang="en-US" dirty="0"/>
              <a:t>)</a:t>
            </a:r>
          </a:p>
          <a:p>
            <a:r>
              <a:rPr lang="en-US" dirty="0"/>
              <a:t>Discussion: Three weeks later in tutorials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 II - Computer Architecture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487610" y="4667031"/>
            <a:ext cx="2088355" cy="36004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790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This week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47974" y="4667031"/>
            <a:ext cx="2088355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154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… next week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808338" y="4667031"/>
            <a:ext cx="2088355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2518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… third week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968578" y="4667031"/>
            <a:ext cx="2088355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2758" y="49934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… fourth week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0128819" y="4667031"/>
            <a:ext cx="5759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840773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691505" y="4728229"/>
            <a:ext cx="1279375" cy="254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001014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5851868" y="4728229"/>
            <a:ext cx="1279375" cy="254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61377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012108" y="4728229"/>
            <a:ext cx="1279375" cy="2543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Tutorials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9321617" y="4725847"/>
            <a:ext cx="692325" cy="2543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Lecture</a:t>
            </a:r>
          </a:p>
        </p:txBody>
      </p:sp>
      <p:sp>
        <p:nvSpPr>
          <p:cNvPr id="49" name="TextBox 48"/>
          <p:cNvSpPr txBox="1"/>
          <p:nvPr/>
        </p:nvSpPr>
        <p:spPr>
          <a:xfrm rot="18674129">
            <a:off x="2569837" y="3880484"/>
            <a:ext cx="13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Publishing</a:t>
            </a:r>
          </a:p>
        </p:txBody>
      </p:sp>
      <p:sp>
        <p:nvSpPr>
          <p:cNvPr id="50" name="TextBox 49"/>
          <p:cNvSpPr txBox="1"/>
          <p:nvPr/>
        </p:nvSpPr>
        <p:spPr>
          <a:xfrm rot="2739492">
            <a:off x="6433061" y="4085787"/>
            <a:ext cx="13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Submit</a:t>
            </a:r>
          </a:p>
        </p:txBody>
      </p:sp>
      <p:sp>
        <p:nvSpPr>
          <p:cNvPr id="56" name="TextBox 55"/>
          <p:cNvSpPr txBox="1"/>
          <p:nvPr/>
        </p:nvSpPr>
        <p:spPr>
          <a:xfrm rot="18473398">
            <a:off x="3760374" y="3934346"/>
            <a:ext cx="113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Questions</a:t>
            </a:r>
          </a:p>
        </p:txBody>
      </p:sp>
      <p:cxnSp>
        <p:nvCxnSpPr>
          <p:cNvPr id="75" name="Curved Connector 74"/>
          <p:cNvCxnSpPr/>
          <p:nvPr/>
        </p:nvCxnSpPr>
        <p:spPr bwMode="auto">
          <a:xfrm rot="16200000" flipH="1">
            <a:off x="8114969" y="4082200"/>
            <a:ext cx="2382" cy="1144256"/>
          </a:xfrm>
          <a:prstGeom prst="curvedConnector3">
            <a:avLst>
              <a:gd name="adj1" fmla="val -9596977"/>
            </a:avLst>
          </a:prstGeom>
          <a:ln w="31750"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51690" y="4110285"/>
            <a:ext cx="13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Discussion</a:t>
            </a:r>
          </a:p>
        </p:txBody>
      </p:sp>
      <p:cxnSp>
        <p:nvCxnSpPr>
          <p:cNvPr id="87" name="Curved Connector 86"/>
          <p:cNvCxnSpPr/>
          <p:nvPr/>
        </p:nvCxnSpPr>
        <p:spPr bwMode="auto">
          <a:xfrm rot="5400000" flipH="1" flipV="1">
            <a:off x="7488309" y="2494011"/>
            <a:ext cx="12700" cy="4320604"/>
          </a:xfrm>
          <a:prstGeom prst="curvedConnector3">
            <a:avLst>
              <a:gd name="adj1" fmla="val 10050000"/>
            </a:avLst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urved Connector 90"/>
          <p:cNvCxnSpPr/>
          <p:nvPr/>
        </p:nvCxnSpPr>
        <p:spPr bwMode="auto">
          <a:xfrm rot="16200000" flipH="1">
            <a:off x="10256040" y="4075832"/>
            <a:ext cx="2382" cy="1144256"/>
          </a:xfrm>
          <a:prstGeom prst="curvedConnector3">
            <a:avLst>
              <a:gd name="adj1" fmla="val -9596977"/>
            </a:avLst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 bwMode="auto">
          <a:xfrm rot="5400000" flipH="1" flipV="1">
            <a:off x="9690112" y="2490531"/>
            <a:ext cx="12700" cy="4320604"/>
          </a:xfrm>
          <a:prstGeom prst="curvedConnector3">
            <a:avLst>
              <a:gd name="adj1" fmla="val 10050000"/>
            </a:avLst>
          </a:prstGeom>
          <a:ln w="31750">
            <a:solidFill>
              <a:srgbClr val="98CC00">
                <a:alpha val="40000"/>
              </a:srgbClr>
            </a:solidFill>
            <a:round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10483922" y="3212976"/>
            <a:ext cx="1588742" cy="188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342312" y="3140968"/>
            <a:ext cx="67326" cy="195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200702" y="3212976"/>
            <a:ext cx="67320" cy="18861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51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Criteria for Successful Participation</a:t>
            </a:r>
          </a:p>
        </p:txBody>
      </p:sp>
      <p:sp>
        <p:nvSpPr>
          <p:cNvPr id="10244" name="Rectangle 10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Active participation in the tutorials is essential!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Minimum n-2 times present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Hand in your assignments on time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Teamwork is required with 2 students per team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Successful submission of at least n-2 assignments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Each student with a correct answer must be able to present the assignment during the tutorials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At least one presentation during the tutorials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At least 50% of the max. number of points in the exam are required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Only the exam counts for grading!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Exam: to be announced</a:t>
            </a:r>
          </a:p>
        </p:txBody>
      </p:sp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/>
              <a:t>TI II - Computer Architecture</a:t>
            </a:r>
            <a:endParaRPr lang="en-US"/>
          </a:p>
        </p:txBody>
      </p:sp>
      <p:sp>
        <p:nvSpPr>
          <p:cNvPr id="5" name="Explosion 2 4"/>
          <p:cNvSpPr/>
          <p:nvPr/>
        </p:nvSpPr>
        <p:spPr bwMode="auto">
          <a:xfrm>
            <a:off x="7392144" y="620688"/>
            <a:ext cx="4680520" cy="2929530"/>
          </a:xfrm>
          <a:prstGeom prst="irregularSeal2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 FORGET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</a:t>
            </a:r>
            <a:r>
              <a:rPr kumimoji="0" 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register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campus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management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grading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exam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 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whiteboard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course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organisation</a:t>
            </a:r>
            <a:r>
              <a:rPr kumimoji="0" lang="de-DE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90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8|43.3|12.7|24.8|14.9|19.6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910</Words>
  <Application>Microsoft Office PowerPoint</Application>
  <PresentationFormat>Widescreen</PresentationFormat>
  <Paragraphs>181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Verdana</vt:lpstr>
      <vt:lpstr>Wingdings</vt:lpstr>
      <vt:lpstr>FU-Berlin-16zu9</vt:lpstr>
      <vt:lpstr>TI II: Computer Architecture </vt:lpstr>
      <vt:lpstr>Structure/content of CST-Lectures</vt:lpstr>
      <vt:lpstr>Content</vt:lpstr>
      <vt:lpstr>Topics of this Course</vt:lpstr>
      <vt:lpstr>Topics of this Course</vt:lpstr>
      <vt:lpstr>Literature</vt:lpstr>
      <vt:lpstr>Course Organization</vt:lpstr>
      <vt:lpstr>Assignments</vt:lpstr>
      <vt:lpstr>Criteria for Successful Participation</vt:lpstr>
      <vt:lpstr>RIOT-OS</vt:lpstr>
      <vt:lpstr>Recap</vt:lpstr>
    </vt:vector>
  </TitlesOfParts>
  <Company>FU Berlin, AG Tech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Networks: the next step in networking</dc:title>
  <dc:subject>Wireless Sensor Networks</dc:subject>
  <dc:creator>J. Schiller</dc:creator>
  <cp:keywords>Sensor Network, Wireless, Self-organizing</cp:keywords>
  <cp:lastModifiedBy>Schiller, Jochen</cp:lastModifiedBy>
  <cp:revision>787</cp:revision>
  <cp:lastPrinted>2015-10-09T12:09:49Z</cp:lastPrinted>
  <dcterms:created xsi:type="dcterms:W3CDTF">2003-07-01T08:37:13Z</dcterms:created>
  <dcterms:modified xsi:type="dcterms:W3CDTF">2021-09-21T10:04:24Z</dcterms:modified>
  <cp:category>Keynote</cp:category>
</cp:coreProperties>
</file>