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3.xml" ContentType="application/vnd.openxmlformats-officedocument.presentationml.tags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5.xml" ContentType="application/vnd.openxmlformats-officedocument.presentationml.tags+xml"/>
  <Override PartName="/ppt/notesSlides/notesSlide13.xml" ContentType="application/vnd.openxmlformats-officedocument.presentationml.notesSlide+xml"/>
  <Override PartName="/ppt/tags/tag6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7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8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9.xml" ContentType="application/vnd.openxmlformats-officedocument.presentationml.tags+xml"/>
  <Override PartName="/ppt/notesSlides/notesSlide22.xml" ContentType="application/vnd.openxmlformats-officedocument.presentationml.notesSlide+xml"/>
  <Override PartName="/ppt/tags/tag10.xml" ContentType="application/vnd.openxmlformats-officedocument.presentationml.tags+xml"/>
  <Override PartName="/ppt/notesSlides/notesSlide23.xml" ContentType="application/vnd.openxmlformats-officedocument.presentationml.notesSlide+xml"/>
  <Override PartName="/ppt/tags/tag11.xml" ContentType="application/vnd.openxmlformats-officedocument.presentationml.tags+xml"/>
  <Override PartName="/ppt/notesSlides/notesSlide24.xml" ContentType="application/vnd.openxmlformats-officedocument.presentationml.notesSlide+xml"/>
  <Override PartName="/ppt/tags/tag12.xml" ContentType="application/vnd.openxmlformats-officedocument.presentationml.tags+xml"/>
  <Override PartName="/ppt/notesSlides/notesSlide25.xml" ContentType="application/vnd.openxmlformats-officedocument.presentationml.notesSlide+xml"/>
  <Override PartName="/ppt/tags/tag13.xml" ContentType="application/vnd.openxmlformats-officedocument.presentationml.tags+xml"/>
  <Override PartName="/ppt/notesSlides/notesSlide26.xml" ContentType="application/vnd.openxmlformats-officedocument.presentationml.notesSlide+xml"/>
  <Override PartName="/ppt/tags/tag14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15.xml" ContentType="application/vnd.openxmlformats-officedocument.presentationml.tags+xml"/>
  <Override PartName="/ppt/notesSlides/notesSlide31.xml" ContentType="application/vnd.openxmlformats-officedocument.presentationml.notesSlide+xml"/>
  <Override PartName="/ppt/tags/tag16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17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tags/tag18.xml" ContentType="application/vnd.openxmlformats-officedocument.presentationml.tags+xml"/>
  <Override PartName="/ppt/notesSlides/notesSlide38.xml" ContentType="application/vnd.openxmlformats-officedocument.presentationml.notesSlide+xml"/>
  <Override PartName="/ppt/tags/tag19.xml" ContentType="application/vnd.openxmlformats-officedocument.presentationml.tags+xml"/>
  <Override PartName="/ppt/notesSlides/notesSlide39.xml" ContentType="application/vnd.openxmlformats-officedocument.presentationml.notesSlide+xml"/>
  <Override PartName="/ppt/tags/tag20.xml" ContentType="application/vnd.openxmlformats-officedocument.presentationml.tags+xml"/>
  <Override PartName="/ppt/notesSlides/notesSlide40.xml" ContentType="application/vnd.openxmlformats-officedocument.presentationml.notesSlide+xml"/>
  <Override PartName="/ppt/tags/tag21.xml" ContentType="application/vnd.openxmlformats-officedocument.presentationml.tags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tags/tag22.xml" ContentType="application/vnd.openxmlformats-officedocument.presentationml.tags+xml"/>
  <Override PartName="/ppt/notesSlides/notesSlide46.xml" ContentType="application/vnd.openxmlformats-officedocument.presentationml.notesSlide+xml"/>
  <Override PartName="/ppt/tags/tag23.xml" ContentType="application/vnd.openxmlformats-officedocument.presentationml.tags+xml"/>
  <Override PartName="/ppt/notesSlides/notesSlide47.xml" ContentType="application/vnd.openxmlformats-officedocument.presentationml.notesSlide+xml"/>
  <Override PartName="/ppt/tags/tag24.xml" ContentType="application/vnd.openxmlformats-officedocument.presentationml.tags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tags/tag25.xml" ContentType="application/vnd.openxmlformats-officedocument.presentationml.tags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tags/tag26.xml" ContentType="application/vnd.openxmlformats-officedocument.presentationml.tags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tags/tag27.xml" ContentType="application/vnd.openxmlformats-officedocument.presentationml.tags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tags/tag28.xml" ContentType="application/vnd.openxmlformats-officedocument.presentationml.tags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tags/tag29.xml" ContentType="application/vnd.openxmlformats-officedocument.presentationml.tags+xml"/>
  <Override PartName="/ppt/notesSlides/notesSlide62.xml" ContentType="application/vnd.openxmlformats-officedocument.presentationml.notesSlide+xml"/>
  <Override PartName="/ppt/tags/tag30.xml" ContentType="application/vnd.openxmlformats-officedocument.presentationml.tags+xml"/>
  <Override PartName="/ppt/notesSlides/notesSlide63.xml" ContentType="application/vnd.openxmlformats-officedocument.presentationml.notesSlide+xml"/>
  <Override PartName="/ppt/tags/tag31.xml" ContentType="application/vnd.openxmlformats-officedocument.presentationml.tags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tags/tag32.xml" ContentType="application/vnd.openxmlformats-officedocument.presentationml.tags+xml"/>
  <Override PartName="/ppt/notesSlides/notesSlide66.xml" ContentType="application/vnd.openxmlformats-officedocument.presentationml.notesSlide+xml"/>
  <Override PartName="/ppt/tags/tag33.xml" ContentType="application/vnd.openxmlformats-officedocument.presentationml.tags+xml"/>
  <Override PartName="/ppt/notesSlides/notesSlide67.xml" ContentType="application/vnd.openxmlformats-officedocument.presentationml.notesSlide+xml"/>
  <Override PartName="/ppt/tags/tag34.xml" ContentType="application/vnd.openxmlformats-officedocument.presentationml.tags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tags/tag35.xml" ContentType="application/vnd.openxmlformats-officedocument.presentationml.tags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tags/tag36.xml" ContentType="application/vnd.openxmlformats-officedocument.presentationml.tags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tags/tag37.xml" ContentType="application/vnd.openxmlformats-officedocument.presentationml.tags+xml"/>
  <Override PartName="/ppt/notesSlides/notesSlide86.xml" ContentType="application/vnd.openxmlformats-officedocument.presentationml.notesSlide+xml"/>
  <Override PartName="/ppt/tags/tag38.xml" ContentType="application/vnd.openxmlformats-officedocument.presentationml.tags+xml"/>
  <Override PartName="/ppt/notesSlides/notesSlide87.xml" ContentType="application/vnd.openxmlformats-officedocument.presentationml.notesSlide+xml"/>
  <Override PartName="/ppt/tags/tag39.xml" ContentType="application/vnd.openxmlformats-officedocument.presentationml.tags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tags/tag40.xml" ContentType="application/vnd.openxmlformats-officedocument.presentationml.tags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tags/tag41.xml" ContentType="application/vnd.openxmlformats-officedocument.presentationml.tags+xml"/>
  <Override PartName="/ppt/notesSlides/notesSlide98.xml" ContentType="application/vnd.openxmlformats-officedocument.presentationml.notesSlide+xml"/>
  <Override PartName="/ppt/tags/tag42.xml" ContentType="application/vnd.openxmlformats-officedocument.presentationml.tags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7" r:id="rId1"/>
  </p:sldMasterIdLst>
  <p:notesMasterIdLst>
    <p:notesMasterId r:id="rId110"/>
  </p:notesMasterIdLst>
  <p:handoutMasterIdLst>
    <p:handoutMasterId r:id="rId111"/>
  </p:handoutMasterIdLst>
  <p:sldIdLst>
    <p:sldId id="342" r:id="rId2"/>
    <p:sldId id="514" r:id="rId3"/>
    <p:sldId id="347" r:id="rId4"/>
    <p:sldId id="348" r:id="rId5"/>
    <p:sldId id="482" r:id="rId6"/>
    <p:sldId id="479" r:id="rId7"/>
    <p:sldId id="349" r:id="rId8"/>
    <p:sldId id="350" r:id="rId9"/>
    <p:sldId id="483" r:id="rId10"/>
    <p:sldId id="351" r:id="rId11"/>
    <p:sldId id="352" r:id="rId12"/>
    <p:sldId id="353" r:id="rId13"/>
    <p:sldId id="354" r:id="rId14"/>
    <p:sldId id="355" r:id="rId15"/>
    <p:sldId id="356" r:id="rId16"/>
    <p:sldId id="484" r:id="rId17"/>
    <p:sldId id="357" r:id="rId18"/>
    <p:sldId id="358" r:id="rId19"/>
    <p:sldId id="359" r:id="rId20"/>
    <p:sldId id="506" r:id="rId21"/>
    <p:sldId id="485" r:id="rId22"/>
    <p:sldId id="361" r:id="rId23"/>
    <p:sldId id="362" r:id="rId24"/>
    <p:sldId id="363" r:id="rId25"/>
    <p:sldId id="365" r:id="rId26"/>
    <p:sldId id="366" r:id="rId27"/>
    <p:sldId id="368" r:id="rId28"/>
    <p:sldId id="369" r:id="rId29"/>
    <p:sldId id="499" r:id="rId30"/>
    <p:sldId id="370" r:id="rId31"/>
    <p:sldId id="507" r:id="rId32"/>
    <p:sldId id="486" r:id="rId33"/>
    <p:sldId id="371" r:id="rId34"/>
    <p:sldId id="372" r:id="rId35"/>
    <p:sldId id="373" r:id="rId36"/>
    <p:sldId id="501" r:id="rId37"/>
    <p:sldId id="374" r:id="rId38"/>
    <p:sldId id="375" r:id="rId39"/>
    <p:sldId id="376" r:id="rId40"/>
    <p:sldId id="377" r:id="rId41"/>
    <p:sldId id="378" r:id="rId42"/>
    <p:sldId id="379" r:id="rId43"/>
    <p:sldId id="380" r:id="rId44"/>
    <p:sldId id="381" r:id="rId45"/>
    <p:sldId id="382" r:id="rId46"/>
    <p:sldId id="383" r:id="rId47"/>
    <p:sldId id="384" r:id="rId48"/>
    <p:sldId id="385" r:id="rId49"/>
    <p:sldId id="386" r:id="rId50"/>
    <p:sldId id="387" r:id="rId51"/>
    <p:sldId id="502" r:id="rId52"/>
    <p:sldId id="388" r:id="rId53"/>
    <p:sldId id="508" r:id="rId54"/>
    <p:sldId id="487" r:id="rId55"/>
    <p:sldId id="389" r:id="rId56"/>
    <p:sldId id="390" r:id="rId57"/>
    <p:sldId id="391" r:id="rId58"/>
    <p:sldId id="392" r:id="rId59"/>
    <p:sldId id="493" r:id="rId60"/>
    <p:sldId id="393" r:id="rId61"/>
    <p:sldId id="394" r:id="rId62"/>
    <p:sldId id="395" r:id="rId63"/>
    <p:sldId id="500" r:id="rId64"/>
    <p:sldId id="396" r:id="rId65"/>
    <p:sldId id="397" r:id="rId66"/>
    <p:sldId id="398" r:id="rId67"/>
    <p:sldId id="399" r:id="rId68"/>
    <p:sldId id="401" r:id="rId69"/>
    <p:sldId id="402" r:id="rId70"/>
    <p:sldId id="403" r:id="rId71"/>
    <p:sldId id="404" r:id="rId72"/>
    <p:sldId id="405" r:id="rId73"/>
    <p:sldId id="509" r:id="rId74"/>
    <p:sldId id="488" r:id="rId75"/>
    <p:sldId id="406" r:id="rId76"/>
    <p:sldId id="407" r:id="rId77"/>
    <p:sldId id="408" r:id="rId78"/>
    <p:sldId id="409" r:id="rId79"/>
    <p:sldId id="410" r:id="rId80"/>
    <p:sldId id="411" r:id="rId81"/>
    <p:sldId id="412" r:id="rId82"/>
    <p:sldId id="413" r:id="rId83"/>
    <p:sldId id="414" r:id="rId84"/>
    <p:sldId id="415" r:id="rId85"/>
    <p:sldId id="416" r:id="rId86"/>
    <p:sldId id="417" r:id="rId87"/>
    <p:sldId id="504" r:id="rId88"/>
    <p:sldId id="418" r:id="rId89"/>
    <p:sldId id="419" r:id="rId90"/>
    <p:sldId id="420" r:id="rId91"/>
    <p:sldId id="421" r:id="rId92"/>
    <p:sldId id="422" r:id="rId93"/>
    <p:sldId id="423" r:id="rId94"/>
    <p:sldId id="510" r:id="rId95"/>
    <p:sldId id="505" r:id="rId96"/>
    <p:sldId id="424" r:id="rId97"/>
    <p:sldId id="425" r:id="rId98"/>
    <p:sldId id="426" r:id="rId99"/>
    <p:sldId id="427" r:id="rId100"/>
    <p:sldId id="512" r:id="rId101"/>
    <p:sldId id="513" r:id="rId102"/>
    <p:sldId id="428" r:id="rId103"/>
    <p:sldId id="490" r:id="rId104"/>
    <p:sldId id="346" r:id="rId105"/>
    <p:sldId id="343" r:id="rId106"/>
    <p:sldId id="345" r:id="rId107"/>
    <p:sldId id="511" r:id="rId108"/>
    <p:sldId id="481" r:id="rId109"/>
  </p:sldIdLst>
  <p:sldSz cx="12192000" cy="6858000"/>
  <p:notesSz cx="7099300" cy="10234613"/>
  <p:custShowLst>
    <p:custShow name="Recap" id="0">
      <p:sldLst>
        <p:sld r:id="rId2"/>
        <p:sld r:id="rId7"/>
        <p:sld r:id="rId8"/>
        <p:sld r:id="rId23"/>
        <p:sld r:id="rId30"/>
        <p:sld r:id="rId34"/>
        <p:sld r:id="rId38"/>
        <p:sld r:id="rId40"/>
        <p:sld r:id="rId41"/>
        <p:sld r:id="rId48"/>
        <p:sld r:id="rId52"/>
        <p:sld r:id="rId53"/>
        <p:sld r:id="rId55"/>
        <p:sld r:id="rId56"/>
        <p:sld r:id="rId57"/>
        <p:sld r:id="rId58"/>
        <p:sld r:id="rId59"/>
        <p:sld r:id="rId60"/>
        <p:sld r:id="rId61"/>
        <p:sld r:id="rId62"/>
        <p:sld r:id="rId63"/>
        <p:sld r:id="rId64"/>
        <p:sld r:id="rId65"/>
        <p:sld r:id="rId66"/>
        <p:sld r:id="rId67"/>
        <p:sld r:id="rId68"/>
        <p:sld r:id="rId69"/>
        <p:sld r:id="rId70"/>
        <p:sld r:id="rId71"/>
        <p:sld r:id="rId72"/>
        <p:sld r:id="rId73"/>
        <p:sld r:id="rId75"/>
        <p:sld r:id="rId76"/>
        <p:sld r:id="rId77"/>
        <p:sld r:id="rId78"/>
        <p:sld r:id="rId79"/>
        <p:sld r:id="rId80"/>
        <p:sld r:id="rId81"/>
        <p:sld r:id="rId82"/>
        <p:sld r:id="rId83"/>
        <p:sld r:id="rId84"/>
        <p:sld r:id="rId85"/>
        <p:sld r:id="rId86"/>
        <p:sld r:id="rId87"/>
        <p:sld r:id="rId88"/>
        <p:sld r:id="rId89"/>
        <p:sld r:id="rId90"/>
        <p:sld r:id="rId91"/>
        <p:sld r:id="rId92"/>
        <p:sld r:id="rId93"/>
        <p:sld r:id="rId94"/>
        <p:sld r:id="rId96"/>
        <p:sld r:id="rId97"/>
        <p:sld r:id="rId98"/>
        <p:sld r:id="rId99"/>
        <p:sld r:id="rId100"/>
        <p:sld r:id="rId103"/>
        <p:sld r:id="rId104"/>
        <p:sld r:id="rId105"/>
        <p:sld r:id="rId106"/>
        <p:sld r:id="rId107"/>
        <p:sld r:id="rId109"/>
      </p:sldLst>
    </p:custShow>
  </p:custShowLst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00"/>
    <a:srgbClr val="003399"/>
    <a:srgbClr val="FF3300"/>
    <a:srgbClr val="0099FF"/>
    <a:srgbClr val="33CCFF"/>
    <a:srgbClr val="003366"/>
    <a:srgbClr val="FF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10" autoAdjust="0"/>
    <p:restoredTop sz="86531" autoAdjust="0"/>
  </p:normalViewPr>
  <p:slideViewPr>
    <p:cSldViewPr>
      <p:cViewPr varScale="1">
        <p:scale>
          <a:sx n="91" d="100"/>
          <a:sy n="91" d="100"/>
        </p:scale>
        <p:origin x="90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956"/>
    </p:cViewPr>
  </p:sorterViewPr>
  <p:notesViewPr>
    <p:cSldViewPr>
      <p:cViewPr>
        <p:scale>
          <a:sx n="120" d="100"/>
          <a:sy n="120" d="100"/>
        </p:scale>
        <p:origin x="-3042" y="57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notesMaster" Target="notesMasters/notesMaster1.xml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t" anchorCtr="0" compatLnSpc="1">
            <a:prstTxWarp prst="textNoShape">
              <a:avLst/>
            </a:prstTxWarp>
          </a:bodyPr>
          <a:lstStyle>
            <a:lvl1pPr algn="l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t" anchorCtr="0" compatLnSpc="1">
            <a:prstTxWarp prst="textNoShape">
              <a:avLst/>
            </a:prstTxWarp>
          </a:bodyPr>
          <a:lstStyle>
            <a:lvl1pPr algn="r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b" anchorCtr="0" compatLnSpc="1">
            <a:prstTxWarp prst="textNoShape">
              <a:avLst/>
            </a:prstTxWarp>
          </a:bodyPr>
          <a:lstStyle>
            <a:lvl1pPr algn="l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b" anchorCtr="0" compatLnSpc="1">
            <a:prstTxWarp prst="textNoShape">
              <a:avLst/>
            </a:prstTxWarp>
          </a:bodyPr>
          <a:lstStyle>
            <a:lvl1pPr algn="r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0E8351B-CC01-42BF-9B73-D3AB0FD788A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6234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t" anchorCtr="0" compatLnSpc="1">
            <a:prstTxWarp prst="textNoShape">
              <a:avLst/>
            </a:prstTxWarp>
          </a:bodyPr>
          <a:lstStyle>
            <a:lvl1pPr algn="l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t" anchorCtr="0" compatLnSpc="1">
            <a:prstTxWarp prst="textNoShape">
              <a:avLst/>
            </a:prstTxWarp>
          </a:bodyPr>
          <a:lstStyle>
            <a:lvl1pPr algn="r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672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862513"/>
            <a:ext cx="568325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b" anchorCtr="0" compatLnSpc="1">
            <a:prstTxWarp prst="textNoShape">
              <a:avLst/>
            </a:prstTxWarp>
          </a:bodyPr>
          <a:lstStyle>
            <a:lvl1pPr algn="l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0" tIns="47970" rIns="95940" bIns="47970" numCol="1" anchor="b" anchorCtr="0" compatLnSpc="1">
            <a:prstTxWarp prst="textNoShape">
              <a:avLst/>
            </a:prstTxWarp>
          </a:bodyPr>
          <a:lstStyle>
            <a:lvl1pPr algn="r" defTabSz="95896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2A40014-4934-4BFE-B2B1-A47896B5C8D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9115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6C83459-A89A-4407-B2FD-214C7DAC95BF}" type="slidenum">
              <a:rPr lang="de-DE" smtClean="0"/>
              <a:pPr defTabSz="957263"/>
              <a:t>1</a:t>
            </a:fld>
            <a:endParaRPr lang="de-DE" smtClean="0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200" y="730250"/>
            <a:ext cx="6911975" cy="3889375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862513"/>
            <a:ext cx="5181600" cy="4619625"/>
          </a:xfrm>
          <a:ln/>
        </p:spPr>
        <p:txBody>
          <a:bodyPr/>
          <a:lstStyle/>
          <a:p>
            <a:pPr eaLnBrk="1" hangingPunct="1">
              <a:defRPr/>
            </a:pP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704423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92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92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2890A5A7-03A3-40FE-BA38-DDD5CBD1DC6D}" type="slidenum">
              <a:rPr lang="de-DE" smtClean="0"/>
              <a:pPr defTabSz="957263"/>
              <a:t>10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23775286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3307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307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FDAAF03F-0D79-4C4D-B84B-926ED69FC5C1}" type="slidenum">
              <a:rPr lang="de-DE" smtClean="0"/>
              <a:pPr defTabSz="957263"/>
              <a:t>108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012610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02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02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4DB54297-0D33-4283-84D4-1466E1F3C1A7}" type="slidenum">
              <a:rPr lang="de-DE" smtClean="0"/>
              <a:pPr defTabSz="957263"/>
              <a:t>11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8591461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12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12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CB7CA72C-0CDF-47E1-A0F8-5EB001EC1BC0}" type="slidenum">
              <a:rPr lang="de-DE" smtClean="0"/>
              <a:pPr defTabSz="957263"/>
              <a:t>12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802330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22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227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311EFDE-D39D-4EF0-9A89-4E6D6C80BA5E}" type="slidenum">
              <a:rPr lang="de-DE" smtClean="0"/>
              <a:pPr defTabSz="957263"/>
              <a:t>13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01285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32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33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19073525-9CEC-401E-A887-E1378DA33311}" type="slidenum">
              <a:rPr lang="de-DE" smtClean="0"/>
              <a:pPr defTabSz="957263"/>
              <a:t>14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473252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43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43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584CB78F-00A5-40BC-BC87-DF354CDC44A2}" type="slidenum">
              <a:rPr lang="de-DE" smtClean="0"/>
              <a:pPr defTabSz="957263"/>
              <a:t>15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70155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53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534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FD2D9C0-C0EC-4200-B553-1209402477EE}" type="slidenum">
              <a:rPr lang="de-DE" smtClean="0"/>
              <a:pPr defTabSz="957263"/>
              <a:t>16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793903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63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63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1CAC9CF-47D6-4225-92EA-573865784D40}" type="slidenum">
              <a:rPr lang="de-DE" smtClean="0"/>
              <a:pPr defTabSz="957263"/>
              <a:t>17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329194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73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73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6E72F54-642A-40BF-A28D-CFD65C35E3D4}" type="slidenum">
              <a:rPr lang="de-DE" smtClean="0"/>
              <a:pPr defTabSz="957263"/>
              <a:t>18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1229401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84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84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6C1CCFC2-AA33-4515-83F5-37778930338C}" type="slidenum">
              <a:rPr lang="de-DE" smtClean="0"/>
              <a:pPr defTabSz="957263"/>
              <a:t>19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247841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682875" y="517525"/>
            <a:ext cx="4567238" cy="2568575"/>
          </a:xfrm>
          <a:ln/>
        </p:spPr>
      </p:sp>
      <p:sp>
        <p:nvSpPr>
          <p:cNvPr id="286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867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48521"/>
            <a:fld id="{2B0DCF32-42AD-4FCD-BA2C-2CDE63A138B2}" type="slidenum">
              <a:rPr lang="de-DE" smtClean="0"/>
              <a:pPr defTabSz="848521"/>
              <a:t>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373252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894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894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AF72C37F-8D5D-440F-9B5A-BDC2C3EFF3A7}" type="slidenum">
              <a:rPr lang="de-DE" smtClean="0"/>
              <a:pPr defTabSz="957263"/>
              <a:t>21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17738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04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04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E66B8161-7EDE-40B6-8A63-4D49A39236ED}" type="slidenum">
              <a:rPr lang="de-DE" smtClean="0"/>
              <a:pPr defTabSz="957263"/>
              <a:t>22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1015418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14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14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DFDD1544-6479-48FB-BF15-1FDD7A08B791}" type="slidenum">
              <a:rPr lang="de-DE" smtClean="0"/>
              <a:pPr defTabSz="957263"/>
              <a:t>23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938123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25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25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2C2DCECA-0F32-413B-B6B6-0E6CD4ACCC53}" type="slidenum">
              <a:rPr lang="de-DE" smtClean="0"/>
              <a:pPr defTabSz="957263"/>
              <a:t>24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0907394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45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45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57294D2-0B21-44DB-988A-4F27AAAD6031}" type="slidenum">
              <a:rPr lang="de-DE" smtClean="0"/>
              <a:pPr defTabSz="957263"/>
              <a:t>25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289173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55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55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D0D05336-9D80-48F4-8E29-DF6CF7A507EF}" type="slidenum">
              <a:rPr lang="de-DE" smtClean="0"/>
              <a:pPr defTabSz="957263"/>
              <a:t>26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815510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76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76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6C8D553-2E61-407D-813C-53C4CD14B7C1}" type="slidenum">
              <a:rPr lang="de-DE" smtClean="0"/>
              <a:pPr defTabSz="957263"/>
              <a:t>27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5450376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98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98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2B65F91-B16A-4837-A68E-3835E180DC6B}" type="slidenum">
              <a:rPr lang="de-DE" smtClean="0"/>
              <a:pPr defTabSz="957263"/>
              <a:t>28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7681021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07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07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B83D8DF-6634-4CB0-B4D3-503CFF93841E}" type="slidenum">
              <a:rPr lang="de-DE" smtClean="0"/>
              <a:pPr defTabSz="957263"/>
              <a:t>29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3437602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17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17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664BD0E-4F46-4A54-A1DC-7A04BEDFE313}" type="slidenum">
              <a:rPr lang="de-DE" smtClean="0"/>
              <a:pPr defTabSz="957263"/>
              <a:t>30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184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20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20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F732334-C42F-4349-B0D0-D6A0AE7186B3}" type="slidenum">
              <a:rPr lang="de-DE" smtClean="0"/>
              <a:pPr defTabSz="957263"/>
              <a:t>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7511046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27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27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2B5F46E7-A68C-4CDC-92A3-AB594F88545A}" type="slidenum">
              <a:rPr lang="de-DE" smtClean="0"/>
              <a:pPr defTabSz="957263"/>
              <a:t>32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79106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37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37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6A5BCEA5-1437-4EB6-B7D2-A366995B7BC4}" type="slidenum">
              <a:rPr lang="de-DE" smtClean="0"/>
              <a:pPr defTabSz="957263"/>
              <a:t>33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453854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48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48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FDECA777-DC80-46D1-951D-9C2C444A92DC}" type="slidenum">
              <a:rPr lang="de-DE" smtClean="0"/>
              <a:pPr defTabSz="957263"/>
              <a:t>34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19800730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58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58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6460B35-3BA4-47AD-BD80-1BE2DD836CB5}" type="slidenum">
              <a:rPr lang="de-DE" smtClean="0"/>
              <a:pPr defTabSz="957263"/>
              <a:t>35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7032405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68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68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8850"/>
            <a:fld id="{62AFDAD4-6434-4946-94A3-475D25D22684}" type="slidenum">
              <a:rPr lang="de-DE" smtClean="0"/>
              <a:pPr defTabSz="958850"/>
              <a:t>36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353949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78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787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E6EA7F4-6161-41D7-B604-123AC87AC151}" type="slidenum">
              <a:rPr lang="de-DE" smtClean="0"/>
              <a:pPr defTabSz="957263"/>
              <a:t>37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18676420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88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89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9786C66-9F47-4539-A5EB-77F04E699EE7}" type="slidenum">
              <a:rPr lang="de-DE" smtClean="0"/>
              <a:pPr defTabSz="957263"/>
              <a:t>38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037816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099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099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96F31FC0-7670-4932-8769-0894C866A055}" type="slidenum">
              <a:rPr lang="de-DE" smtClean="0"/>
              <a:pPr defTabSz="957263"/>
              <a:t>39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65612768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09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094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3C5A032-768E-4A52-BACE-BC3E78B5DED0}" type="slidenum">
              <a:rPr lang="de-DE" smtClean="0"/>
              <a:pPr defTabSz="957263"/>
              <a:t>40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5645262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19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19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D71D0B3-6785-4818-9188-DC6FD8E95BD1}" type="slidenum">
              <a:rPr lang="de-DE" smtClean="0"/>
              <a:pPr defTabSz="957263"/>
              <a:t>41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00529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30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30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F1E61267-0B54-4AFC-BA80-E03170C4CEF4}" type="slidenum">
              <a:rPr lang="de-DE" smtClean="0"/>
              <a:pPr defTabSz="957263"/>
              <a:t>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86885313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29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29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5A43FD52-9B6B-4BF3-A633-BC3A262E189E}" type="slidenum">
              <a:rPr lang="de-DE" smtClean="0"/>
              <a:pPr defTabSz="957263"/>
              <a:t>42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9022789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40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dirty="0" smtClean="0"/>
              <a:t>Die Hex-Darstellung zeigt die 32 </a:t>
            </a:r>
            <a:r>
              <a:rPr lang="de-DE" dirty="0" err="1" smtClean="0"/>
              <a:t>bit</a:t>
            </a:r>
            <a:r>
              <a:rPr lang="de-DE" dirty="0" smtClean="0"/>
              <a:t> der Gleitkommazahl als ganzes.</a:t>
            </a:r>
          </a:p>
          <a:p>
            <a:r>
              <a:rPr lang="de-DE" dirty="0" smtClean="0"/>
              <a:t>Bei c) ist der </a:t>
            </a:r>
            <a:r>
              <a:rPr lang="de-DE" dirty="0" err="1" smtClean="0"/>
              <a:t>Mantissenteil</a:t>
            </a:r>
            <a:r>
              <a:rPr lang="de-DE" dirty="0" smtClean="0"/>
              <a:t> einfach um 1 </a:t>
            </a:r>
            <a:r>
              <a:rPr lang="de-DE" dirty="0" err="1" smtClean="0"/>
              <a:t>bit</a:t>
            </a:r>
            <a:r>
              <a:rPr lang="de-DE" dirty="0" smtClean="0"/>
              <a:t> verschoben.</a:t>
            </a:r>
          </a:p>
        </p:txBody>
      </p:sp>
      <p:sp>
        <p:nvSpPr>
          <p:cNvPr id="2140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BFC38C0-88CF-4FCF-AE08-AD83BF80EE94}" type="slidenum">
              <a:rPr lang="de-DE" smtClean="0"/>
              <a:pPr defTabSz="957263"/>
              <a:t>43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751114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50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50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11F176E9-1CFE-4E6C-9E68-82E1C7A56C37}" type="slidenum">
              <a:rPr lang="de-DE" smtClean="0"/>
              <a:pPr defTabSz="957263"/>
              <a:t>44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444456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25F3FAD6-CDA2-42E3-B955-A936EC383EC1}" type="slidenum">
              <a:rPr lang="de-DE" smtClean="0"/>
              <a:pPr defTabSz="957263"/>
              <a:t>45</a:t>
            </a:fld>
            <a:endParaRPr lang="de-DE" smtClean="0"/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5175"/>
            <a:ext cx="6827837" cy="3841750"/>
          </a:xfrm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4100"/>
            <a:ext cx="5203825" cy="4605338"/>
          </a:xfrm>
          <a:noFill/>
          <a:ln/>
        </p:spPr>
        <p:txBody>
          <a:bodyPr lIns="93909" tIns="46956" rIns="93909" bIns="46956"/>
          <a:lstStyle/>
          <a:p>
            <a:pPr eaLnBrk="1" hangingPunct="1"/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40395905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70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70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0DEBA2C-EB28-415B-86F1-26DA5BA231B0}" type="slidenum">
              <a:rPr lang="de-DE" smtClean="0"/>
              <a:pPr defTabSz="957263"/>
              <a:t>46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034536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81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81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AC59F064-28C1-4BBA-A2DB-BCAF4046B600}" type="slidenum">
              <a:rPr lang="de-DE" smtClean="0"/>
              <a:pPr defTabSz="957263"/>
              <a:t>47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5164948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191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191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E4186106-A9D0-435D-B9A5-2FE225FFC025}" type="slidenum">
              <a:rPr lang="de-DE" smtClean="0"/>
              <a:pPr defTabSz="957263"/>
              <a:t>48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003860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01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01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29C0BDA-047E-42AA-A619-77C4822BF54F}" type="slidenum">
              <a:rPr lang="de-DE" smtClean="0"/>
              <a:pPr defTabSz="957263"/>
              <a:t>49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9281576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11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11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54C35DE1-3B27-4FAC-A4A0-7C84A0DD4EB3}" type="slidenum">
              <a:rPr lang="de-DE" smtClean="0"/>
              <a:pPr defTabSz="957263"/>
              <a:t>50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249662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22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22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8850"/>
            <a:fld id="{229F4790-ADD0-49D5-8C77-F043B426D233}" type="slidenum">
              <a:rPr lang="de-DE" smtClean="0"/>
              <a:pPr defTabSz="958850"/>
              <a:t>51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212976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40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40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CC17FFF9-C097-4A49-B336-13C14361817A}" type="slidenum">
              <a:rPr lang="de-DE" smtClean="0"/>
              <a:pPr defTabSz="957263"/>
              <a:t>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9871016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32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32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11DC34D-A526-4AFF-B38E-003E00E76DCF}" type="slidenum">
              <a:rPr lang="de-DE" smtClean="0"/>
              <a:pPr defTabSz="957263"/>
              <a:t>52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7298726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42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42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A3CE7FAB-E0C6-423E-A95F-E03B47CD7B46}" type="slidenum">
              <a:rPr lang="de-DE" smtClean="0"/>
              <a:pPr defTabSz="957263"/>
              <a:t>54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7394403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52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52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F97E2F60-DDD8-469C-B41F-B0352326EE1E}" type="slidenum">
              <a:rPr lang="de-DE" smtClean="0"/>
              <a:pPr defTabSz="957263"/>
              <a:t>55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21803563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63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63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45E7E53B-91D5-471B-B419-04FA72B4FEBC}" type="slidenum">
              <a:rPr lang="de-DE" smtClean="0"/>
              <a:pPr defTabSz="957263"/>
              <a:t>56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4458484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73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73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9A979389-2DEE-4EE9-A23A-57E0D0675B43}" type="slidenum">
              <a:rPr lang="de-DE" smtClean="0"/>
              <a:pPr defTabSz="957263"/>
              <a:t>57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7388559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015B06A-A2CD-44C2-B807-1120A5C52176}" type="slidenum">
              <a:rPr lang="de-DE" smtClean="0"/>
              <a:pPr defTabSz="957263"/>
              <a:t>58</a:t>
            </a:fld>
            <a:endParaRPr lang="de-DE" smtClean="0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5175"/>
            <a:ext cx="6827837" cy="3841750"/>
          </a:xfrm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738" y="4864100"/>
            <a:ext cx="5203825" cy="4605338"/>
          </a:xfrm>
          <a:noFill/>
          <a:ln/>
        </p:spPr>
        <p:txBody>
          <a:bodyPr lIns="93909" tIns="46956" rIns="93909" bIns="4695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1538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293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293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F887D5E-6128-4735-B69E-22A5A3E021B1}" type="slidenum">
              <a:rPr lang="de-DE" smtClean="0"/>
              <a:pPr defTabSz="957263"/>
              <a:t>59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84163155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04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04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FF4000F-8E69-40B8-8A0D-D091BC8BAD7E}" type="slidenum">
              <a:rPr lang="de-DE" smtClean="0"/>
              <a:pPr defTabSz="957263"/>
              <a:t>60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75372481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14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14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157CBABB-9490-4671-B621-C552F4E11ACA}" type="slidenum">
              <a:rPr lang="de-DE" smtClean="0"/>
              <a:pPr defTabSz="957263"/>
              <a:t>61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9973584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24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24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D61AC541-95A3-4906-94E4-2FF491610C55}" type="slidenum">
              <a:rPr lang="de-DE" smtClean="0"/>
              <a:pPr defTabSz="957263"/>
              <a:t>62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217157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51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51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422EFF4-E780-4625-850A-74F9A1717687}" type="slidenum">
              <a:rPr lang="de-DE" smtClean="0"/>
              <a:pPr defTabSz="957263"/>
              <a:t>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2866293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34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347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8850"/>
            <a:fld id="{514B52E6-AA15-46BB-AB8C-D3F3262463E4}" type="slidenum">
              <a:rPr lang="de-DE" smtClean="0"/>
              <a:pPr defTabSz="958850"/>
              <a:t>63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27114776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5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55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F7898E6-7151-48AB-9171-AEA34E0157FD}" type="slidenum">
              <a:rPr lang="de-DE" smtClean="0"/>
              <a:pPr defTabSz="957263"/>
              <a:t>64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0529562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65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654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FAF6A045-627A-4E48-9682-5FCA217756ED}" type="slidenum">
              <a:rPr lang="de-DE" smtClean="0"/>
              <a:pPr defTabSz="957263"/>
              <a:t>65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14806715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75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75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A6624F57-00EC-42A3-B12E-9E31BADBA2B1}" type="slidenum">
              <a:rPr lang="de-DE" smtClean="0"/>
              <a:pPr defTabSz="957263"/>
              <a:t>66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7534934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385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85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93C5267B-91E0-466C-BD9A-533E165B2645}" type="slidenum">
              <a:rPr lang="de-DE" smtClean="0"/>
              <a:pPr defTabSz="957263"/>
              <a:t>67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4323837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06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06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0C1D00B-B0B1-4FC6-A4E5-B10362F1A78B}" type="slidenum">
              <a:rPr lang="de-DE" smtClean="0"/>
              <a:pPr defTabSz="957263"/>
              <a:t>68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79815620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16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16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41C00C63-9F95-4CDD-B986-A2B21E568902}" type="slidenum">
              <a:rPr lang="de-DE" smtClean="0"/>
              <a:pPr defTabSz="957263"/>
              <a:t>69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782921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26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26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1E1C50B5-4E3C-4522-B02E-6301E57609C1}" type="slidenum">
              <a:rPr lang="de-DE" smtClean="0"/>
              <a:pPr defTabSz="957263"/>
              <a:t>70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0628639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37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37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94CECA8-4290-4F13-89BD-70BB1AE82871}" type="slidenum">
              <a:rPr lang="de-DE" smtClean="0"/>
              <a:pPr defTabSz="957263"/>
              <a:t>71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55683882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47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47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1BCC6017-34D2-4F45-B903-B1A3F6BD8AB8}" type="slidenum">
              <a:rPr lang="de-DE" smtClean="0"/>
              <a:pPr defTabSz="957263"/>
              <a:t>72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44777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61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61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A12E135A-CDF9-4D0E-8BA4-B753A6E2B14E}" type="slidenum">
              <a:rPr lang="de-DE" smtClean="0"/>
              <a:pPr defTabSz="957263"/>
              <a:t>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8729968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57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57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8ED4870E-CB77-452C-B825-866A1BDBFE0D}" type="slidenum">
              <a:rPr lang="de-DE" smtClean="0"/>
              <a:pPr defTabSz="957263"/>
              <a:t>74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3970542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67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67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CB45CA29-B391-4152-B9E0-3B5BB7C999AF}" type="slidenum">
              <a:rPr lang="de-DE" smtClean="0"/>
              <a:pPr defTabSz="957263"/>
              <a:t>75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0666183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78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78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C2D14ABD-0D46-4834-B7F8-CC5A9E2242A3}" type="slidenum">
              <a:rPr lang="de-DE" smtClean="0"/>
              <a:pPr defTabSz="957263"/>
              <a:t>76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76951248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88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88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4CA2545-9ADB-4692-A98A-E7D65B2F2BA5}" type="slidenum">
              <a:rPr lang="de-DE" smtClean="0"/>
              <a:pPr defTabSz="957263"/>
              <a:t>77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7459766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498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498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247EB9A3-1599-41E1-AA8E-2BE7B8EB783F}" type="slidenum">
              <a:rPr lang="de-DE" smtClean="0"/>
              <a:pPr defTabSz="957263"/>
              <a:t>78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33343257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08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08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956CDFD9-5B30-40C2-8D09-CC6CEE3D11AC}" type="slidenum">
              <a:rPr lang="de-DE" smtClean="0"/>
              <a:pPr defTabSz="957263"/>
              <a:t>79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35790533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19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19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54303079-1D0D-43B7-A885-B7A3DA3238FE}" type="slidenum">
              <a:rPr lang="de-DE" smtClean="0"/>
              <a:pPr defTabSz="957263"/>
              <a:t>80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6416850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29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29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A8601B5-0C50-4E7D-8695-829BDA0F0DA8}" type="slidenum">
              <a:rPr lang="de-DE" smtClean="0"/>
              <a:pPr defTabSz="957263"/>
              <a:t>81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30781544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39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39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20FFCFA4-3F21-4CB0-B6C0-8C900D21D4EE}" type="slidenum">
              <a:rPr lang="de-DE" smtClean="0"/>
              <a:pPr defTabSz="957263"/>
              <a:t>82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1128190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49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49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9433C1CD-0848-465D-A150-27F968137987}" type="slidenum">
              <a:rPr lang="de-DE" smtClean="0"/>
              <a:pPr defTabSz="957263"/>
              <a:t>83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654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71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71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918A3D0E-202F-43CF-A319-66BEAE6EB121}" type="slidenum">
              <a:rPr lang="de-DE" smtClean="0"/>
              <a:pPr defTabSz="957263"/>
              <a:t>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85491399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60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60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EF01B7FF-25C3-4207-BB32-8E96EF9E3F4C}" type="slidenum">
              <a:rPr lang="de-DE" smtClean="0"/>
              <a:pPr defTabSz="957263"/>
              <a:t>84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0957879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70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70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581B7EF9-CDC0-44F9-9261-4C3E09B47DF9}" type="slidenum">
              <a:rPr lang="de-DE" smtClean="0"/>
              <a:pPr defTabSz="957263"/>
              <a:t>85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65304882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80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80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A797D0DA-F778-4D69-B2A1-3522CBA92C59}" type="slidenum">
              <a:rPr lang="de-DE" smtClean="0"/>
              <a:pPr defTabSz="957263"/>
              <a:t>86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25143504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590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5907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8850"/>
            <a:fld id="{3AF4698D-F0BB-4860-AA3D-998227CFAA3C}" type="slidenum">
              <a:rPr lang="de-DE" smtClean="0"/>
              <a:pPr defTabSz="958850"/>
              <a:t>87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3416267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00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01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6CB232D-0138-45E9-BE35-D001C2E04477}" type="slidenum">
              <a:rPr lang="de-DE" smtClean="0"/>
              <a:pPr defTabSz="957263"/>
              <a:t>88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3647609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11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11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CDF3205E-2D2B-4CE1-B575-E92CB09FD907}" type="slidenum">
              <a:rPr lang="de-DE" smtClean="0"/>
              <a:pPr defTabSz="957263"/>
              <a:t>89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4291959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21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214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C00BD0B-EBE3-4CC1-8295-63C3AF9ECB23}" type="slidenum">
              <a:rPr lang="de-DE" smtClean="0"/>
              <a:pPr defTabSz="957263"/>
              <a:t>90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5004129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31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31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70E7D13C-0187-4FB8-B452-88B3350AD349}" type="slidenum">
              <a:rPr lang="de-DE" smtClean="0"/>
              <a:pPr defTabSz="957263"/>
              <a:t>91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05465302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41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41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4C99D793-2257-49DF-BD40-99603A4C3A15}" type="slidenum">
              <a:rPr lang="de-DE" smtClean="0"/>
              <a:pPr defTabSz="957263"/>
              <a:t>92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286486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52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52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EFD06B8C-CD47-4429-BC9A-E06B9F1018CC}" type="slidenum">
              <a:rPr lang="de-DE" smtClean="0"/>
              <a:pPr defTabSz="957263"/>
              <a:t>93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108869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1781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1781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DF498C6E-17A1-495C-9187-B98A3DE7833A}" type="slidenum">
              <a:rPr lang="de-DE" smtClean="0"/>
              <a:pPr defTabSz="957263"/>
              <a:t>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5400403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62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62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8850"/>
            <a:fld id="{99929A4E-8A22-4746-8153-EF07C62E6857}" type="slidenum">
              <a:rPr lang="de-DE" smtClean="0"/>
              <a:pPr defTabSz="958850"/>
              <a:t>95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7281031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72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72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63BE426F-AC93-4AC8-8ED9-6E5F4284CF44}" type="slidenum">
              <a:rPr lang="de-DE" smtClean="0"/>
              <a:pPr defTabSz="957263"/>
              <a:t>96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30916787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82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82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143A721B-FD60-4F5A-8F05-7D864C251BF3}" type="slidenum">
              <a:rPr lang="de-DE" smtClean="0"/>
              <a:pPr defTabSz="957263"/>
              <a:t>97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4005889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693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693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54E0DDDE-9424-43EB-99C4-46291E236EFD}" type="slidenum">
              <a:rPr lang="de-DE" smtClean="0"/>
              <a:pPr defTabSz="957263"/>
              <a:t>98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8882697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703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03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38A9770C-7EF1-4398-99B1-E24A17940784}" type="slidenum">
              <a:rPr lang="de-DE" smtClean="0"/>
              <a:pPr defTabSz="957263"/>
              <a:t>99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3162807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2713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13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DB557572-B1E9-4C84-A62B-A147738747D6}" type="slidenum">
              <a:rPr lang="de-DE" smtClean="0"/>
              <a:pPr defTabSz="957263"/>
              <a:t>102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07828159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3256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256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03A22D74-4F62-4E45-A2C4-66FB3D6FD7DD}" type="slidenum">
              <a:rPr lang="de-DE" smtClean="0"/>
              <a:pPr defTabSz="957263"/>
              <a:t>103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9986285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3266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26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C3CE5F96-64F0-4673-BA87-8A0AE19EAECA}" type="slidenum">
              <a:rPr lang="de-DE" smtClean="0"/>
              <a:pPr defTabSz="957263"/>
              <a:t>104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24593533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3276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276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F606ADBC-3B64-4799-98E8-3C9D6DE161E1}" type="slidenum">
              <a:rPr lang="de-DE" smtClean="0"/>
              <a:pPr defTabSz="957263"/>
              <a:t>105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07132695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2875" y="768350"/>
            <a:ext cx="6816725" cy="3835400"/>
          </a:xfrm>
          <a:ln/>
        </p:spPr>
      </p:sp>
      <p:sp>
        <p:nvSpPr>
          <p:cNvPr id="3297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3297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7263"/>
            <a:fld id="{B2E4E783-3AEB-461B-87A9-8FE9314930B9}" type="slidenum">
              <a:rPr lang="de-DE" smtClean="0"/>
              <a:pPr defTabSz="957263"/>
              <a:t>106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23948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13103" y="4616455"/>
            <a:ext cx="8623300" cy="1057275"/>
          </a:xfrm>
        </p:spPr>
        <p:txBody>
          <a:bodyPr lIns="360000"/>
          <a:lstStyle>
            <a:lvl1pPr>
              <a:defRPr sz="1500" b="1" smtClean="0">
                <a:solidFill>
                  <a:srgbClr val="0066CC"/>
                </a:solidFill>
              </a:defRPr>
            </a:lvl1pPr>
          </a:lstStyle>
          <a:p>
            <a:r>
              <a:rPr lang="de-DE" smtClean="0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13100" y="2579693"/>
            <a:ext cx="8636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2700" smtClean="0"/>
            </a:lvl1pPr>
          </a:lstStyle>
          <a:p>
            <a:r>
              <a:rPr lang="de-DE" smtClean="0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47137" y="295280"/>
            <a:ext cx="5761567" cy="208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Prof. Dr.-Ing. Jochen Schiller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750" b="1" dirty="0" smtClean="0">
                <a:solidFill>
                  <a:srgbClr val="5F5F5F"/>
                </a:solidFill>
                <a:cs typeface="Arial" charset="0"/>
              </a:rPr>
              <a:t>Computer Systems &amp; </a:t>
            </a:r>
            <a:r>
              <a:rPr lang="de-DE" sz="750" b="1" dirty="0" err="1" smtClean="0">
                <a:solidFill>
                  <a:srgbClr val="5F5F5F"/>
                </a:solidFill>
                <a:cs typeface="Arial" charset="0"/>
              </a:rPr>
              <a:t>Telematics</a:t>
            </a:r>
            <a:endParaRPr lang="de-DE" sz="750" b="1" dirty="0">
              <a:solidFill>
                <a:srgbClr val="5F5F5F"/>
              </a:solidFill>
              <a:cs typeface="Arial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8"/>
            <a:ext cx="12192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pic>
        <p:nvPicPr>
          <p:cNvPr id="8" name="Picture 24" descr="Logo_RGB_30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45121" y="60522"/>
            <a:ext cx="2138363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83542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689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976787" y="838200"/>
            <a:ext cx="2880783" cy="54784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34437" y="838200"/>
            <a:ext cx="8439151" cy="54784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0641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201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93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34437" y="1808163"/>
            <a:ext cx="5659967" cy="45085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3" y="1808163"/>
            <a:ext cx="5659967" cy="45085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2178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41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051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15651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8912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732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8"/>
            <a:ext cx="12192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6" y="1232355"/>
            <a:ext cx="11523133" cy="52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34436" y="715494"/>
            <a:ext cx="1152313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10147300" y="6665917"/>
            <a:ext cx="1636184" cy="201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750" b="1" dirty="0" smtClean="0">
                <a:solidFill>
                  <a:srgbClr val="5F5F5F"/>
                </a:solidFill>
              </a:rPr>
              <a:t>2.</a:t>
            </a:r>
            <a:fld id="{53965218-A59B-4292-9C98-79B58A46A890}" type="slidenum">
              <a:rPr lang="de-DE" sz="750" b="1" smtClean="0">
                <a:solidFill>
                  <a:srgbClr val="5F5F5F"/>
                </a:solidFill>
              </a:rPr>
              <a:pPr algn="r">
                <a:defRPr/>
              </a:pPr>
              <a:t>‹#›</a:t>
            </a:fld>
            <a:endParaRPr lang="de-DE" sz="750" b="1" dirty="0">
              <a:solidFill>
                <a:srgbClr val="5F5F5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665918"/>
            <a:ext cx="7969251" cy="192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>
              <a:defRPr sz="750" b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TI II – Computer Architecture</a:t>
            </a:r>
            <a:endParaRPr lang="en-US" dirty="0"/>
          </a:p>
        </p:txBody>
      </p:sp>
      <p:pic>
        <p:nvPicPr>
          <p:cNvPr id="8" name="Picture 24" descr="Logo_RGB_300dp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645121" y="60522"/>
            <a:ext cx="2138363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341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8" r:id="rId1"/>
    <p:sldLayoutId id="2147484759" r:id="rId2"/>
    <p:sldLayoutId id="2147484760" r:id="rId3"/>
    <p:sldLayoutId id="2147484761" r:id="rId4"/>
    <p:sldLayoutId id="2147484762" r:id="rId5"/>
    <p:sldLayoutId id="2147484763" r:id="rId6"/>
    <p:sldLayoutId id="2147484764" r:id="rId7"/>
    <p:sldLayoutId id="2147484765" r:id="rId8"/>
    <p:sldLayoutId id="2147484766" r:id="rId9"/>
    <p:sldLayoutId id="2147484767" r:id="rId10"/>
    <p:sldLayoutId id="2147484768" r:id="rId11"/>
  </p:sldLayoutIdLst>
  <p:transition spd="slow"/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5pPr>
      <a:lvl6pPr marL="3429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6pPr>
      <a:lvl7pPr marL="685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7pPr>
      <a:lvl8pPr marL="10287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8pPr>
      <a:lvl9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266700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542925" indent="-141685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8096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0763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4192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17621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1050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24479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3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1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hyperlink" Target="https://en.wikipedia.org/wiki/Flip-flop_(electronics)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en.wikipedia.org/wiki/Logic_gate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hyperlink" Target="https://en.wikipedia.org/wiki/Significand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14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4" Type="http://schemas.openxmlformats.org/officeDocument/2006/relationships/image" Target="../media/image17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5.emf"/><Relationship Id="rId4" Type="http://schemas.openxmlformats.org/officeDocument/2006/relationships/oleObject" Target="../embeddings/oleObject8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enormal_number" TargetMode="Externa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7.xml"/><Relationship Id="rId5" Type="http://schemas.openxmlformats.org/officeDocument/2006/relationships/hyperlink" Target="https://en.wikipedia.org/wiki/IEEE_754" TargetMode="Externa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Numeral_system" TargetMode="Externa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9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0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w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hyperlink" Target="https://en.wikipedia.org/wiki/Positional_notation" TargetMode="External"/><Relationship Id="rId4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4" Type="http://schemas.openxmlformats.org/officeDocument/2006/relationships/hyperlink" Target="https://en.wikipedia.org/wiki/Adder_(electronics)" TargetMode="Externa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4" Type="http://schemas.openxmlformats.org/officeDocument/2006/relationships/hyperlink" Target="https://en.wikipedia.org/wiki/Adder_(electronics)" TargetMode="Externa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9.wmf"/><Relationship Id="rId2" Type="http://schemas.openxmlformats.org/officeDocument/2006/relationships/tags" Target="../tags/tag3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0.wmf"/><Relationship Id="rId4" Type="http://schemas.openxmlformats.org/officeDocument/2006/relationships/notesSlide" Target="../notesSlides/notesSlide86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0.wmf"/><Relationship Id="rId2" Type="http://schemas.openxmlformats.org/officeDocument/2006/relationships/tags" Target="../tags/tag3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8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0.wmf"/><Relationship Id="rId2" Type="http://schemas.openxmlformats.org/officeDocument/2006/relationships/tags" Target="../tags/tag39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88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smtClean="0"/>
              <a:t> Systems</a:t>
            </a:r>
          </a:p>
          <a:p>
            <a:r>
              <a:rPr lang="en-US" noProof="0" dirty="0" smtClean="0"/>
              <a:t> Representations</a:t>
            </a:r>
          </a:p>
          <a:p>
            <a:r>
              <a:rPr lang="en-US" noProof="0" dirty="0" smtClean="0"/>
              <a:t> Basic Arithmetic</a:t>
            </a:r>
          </a:p>
          <a:p>
            <a:r>
              <a:rPr lang="en-US" noProof="0" dirty="0" smtClean="0"/>
              <a:t> ALU</a:t>
            </a:r>
          </a:p>
          <a:p>
            <a:endParaRPr lang="en-US" noProof="0" dirty="0" smtClean="0"/>
          </a:p>
        </p:txBody>
      </p:sp>
      <p:sp>
        <p:nvSpPr>
          <p:cNvPr id="27651" name="Rectangle 5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TI II: Computer Architecture</a:t>
            </a:r>
            <a:br>
              <a:rPr lang="en-US" noProof="0" dirty="0" smtClean="0"/>
            </a:br>
            <a:r>
              <a:rPr lang="en-US" noProof="0" dirty="0" smtClean="0"/>
              <a:t>Data Representation and Computer Arithmetic</a:t>
            </a:r>
          </a:p>
        </p:txBody>
      </p:sp>
      <p:sp>
        <p:nvSpPr>
          <p:cNvPr id="27653" name="Rectangle 57"/>
          <p:cNvSpPr>
            <a:spLocks noChangeArrowheads="1"/>
          </p:cNvSpPr>
          <p:nvPr/>
        </p:nvSpPr>
        <p:spPr bwMode="auto">
          <a:xfrm>
            <a:off x="4563764" y="1141428"/>
            <a:ext cx="64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54" name="Rectangle 58"/>
          <p:cNvSpPr>
            <a:spLocks noChangeArrowheads="1"/>
          </p:cNvSpPr>
          <p:nvPr/>
        </p:nvSpPr>
        <p:spPr bwMode="auto">
          <a:xfrm>
            <a:off x="4655840" y="1519253"/>
            <a:ext cx="5889625" cy="601662"/>
          </a:xfrm>
          <a:prstGeom prst="rect">
            <a:avLst/>
          </a:prstGeom>
          <a:solidFill>
            <a:srgbClr val="FFFFFF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5" name="Rectangle 59"/>
          <p:cNvSpPr>
            <a:spLocks noChangeArrowheads="1"/>
          </p:cNvSpPr>
          <p:nvPr/>
        </p:nvSpPr>
        <p:spPr bwMode="auto">
          <a:xfrm>
            <a:off x="4966990" y="1506553"/>
            <a:ext cx="26987" cy="596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6" name="Rectangle 60"/>
          <p:cNvSpPr>
            <a:spLocks noChangeArrowheads="1"/>
          </p:cNvSpPr>
          <p:nvPr/>
        </p:nvSpPr>
        <p:spPr bwMode="auto">
          <a:xfrm>
            <a:off x="4614565" y="1141429"/>
            <a:ext cx="369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7" name="Rectangle 61"/>
          <p:cNvSpPr>
            <a:spLocks noChangeArrowheads="1"/>
          </p:cNvSpPr>
          <p:nvPr/>
        </p:nvSpPr>
        <p:spPr bwMode="auto">
          <a:xfrm>
            <a:off x="4619326" y="1146190"/>
            <a:ext cx="2564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31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58" name="Rectangle 62"/>
          <p:cNvSpPr>
            <a:spLocks noChangeArrowheads="1"/>
          </p:cNvSpPr>
          <p:nvPr/>
        </p:nvSpPr>
        <p:spPr bwMode="auto">
          <a:xfrm>
            <a:off x="4847926" y="1146190"/>
            <a:ext cx="64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59" name="Rectangle 63"/>
          <p:cNvSpPr>
            <a:spLocks noChangeArrowheads="1"/>
          </p:cNvSpPr>
          <p:nvPr/>
        </p:nvSpPr>
        <p:spPr bwMode="auto">
          <a:xfrm>
            <a:off x="4979690" y="1141429"/>
            <a:ext cx="371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60" name="Rectangle 64"/>
          <p:cNvSpPr>
            <a:spLocks noChangeArrowheads="1"/>
          </p:cNvSpPr>
          <p:nvPr/>
        </p:nvSpPr>
        <p:spPr bwMode="auto">
          <a:xfrm>
            <a:off x="4979689" y="1146190"/>
            <a:ext cx="2564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30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61" name="Rectangle 65"/>
          <p:cNvSpPr>
            <a:spLocks noChangeArrowheads="1"/>
          </p:cNvSpPr>
          <p:nvPr/>
        </p:nvSpPr>
        <p:spPr bwMode="auto">
          <a:xfrm>
            <a:off x="5208289" y="1146190"/>
            <a:ext cx="64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62" name="Rectangle 66"/>
          <p:cNvSpPr>
            <a:spLocks noChangeArrowheads="1"/>
          </p:cNvSpPr>
          <p:nvPr/>
        </p:nvSpPr>
        <p:spPr bwMode="auto">
          <a:xfrm>
            <a:off x="10343852" y="1114440"/>
            <a:ext cx="238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63" name="Rectangle 67"/>
          <p:cNvSpPr>
            <a:spLocks noChangeArrowheads="1"/>
          </p:cNvSpPr>
          <p:nvPr/>
        </p:nvSpPr>
        <p:spPr bwMode="auto">
          <a:xfrm>
            <a:off x="10343851" y="1119203"/>
            <a:ext cx="1282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64" name="Rectangle 68"/>
          <p:cNvSpPr>
            <a:spLocks noChangeArrowheads="1"/>
          </p:cNvSpPr>
          <p:nvPr/>
        </p:nvSpPr>
        <p:spPr bwMode="auto">
          <a:xfrm>
            <a:off x="10458151" y="1119203"/>
            <a:ext cx="64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65" name="Rectangle 69"/>
          <p:cNvSpPr>
            <a:spLocks noChangeArrowheads="1"/>
          </p:cNvSpPr>
          <p:nvPr/>
        </p:nvSpPr>
        <p:spPr bwMode="auto">
          <a:xfrm>
            <a:off x="4687589" y="1697054"/>
            <a:ext cx="247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Sg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27666" name="Rectangle 70"/>
          <p:cNvSpPr>
            <a:spLocks noChangeArrowheads="1"/>
          </p:cNvSpPr>
          <p:nvPr/>
        </p:nvSpPr>
        <p:spPr bwMode="auto">
          <a:xfrm>
            <a:off x="6425902" y="1506553"/>
            <a:ext cx="28575" cy="596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67" name="Rectangle 71"/>
          <p:cNvSpPr>
            <a:spLocks noChangeArrowheads="1"/>
          </p:cNvSpPr>
          <p:nvPr/>
        </p:nvSpPr>
        <p:spPr bwMode="auto">
          <a:xfrm>
            <a:off x="5074366" y="1564625"/>
            <a:ext cx="131125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Characteristic/</a:t>
            </a:r>
            <a:b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Exponent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27668" name="Rectangle 72"/>
          <p:cNvSpPr>
            <a:spLocks noChangeArrowheads="1"/>
          </p:cNvSpPr>
          <p:nvPr/>
        </p:nvSpPr>
        <p:spPr bwMode="auto">
          <a:xfrm>
            <a:off x="6614814" y="1697054"/>
            <a:ext cx="267701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Significand/Mantissa/Fraction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27669" name="Rectangle 73"/>
          <p:cNvSpPr>
            <a:spLocks noChangeArrowheads="1"/>
          </p:cNvSpPr>
          <p:nvPr/>
        </p:nvSpPr>
        <p:spPr bwMode="auto">
          <a:xfrm>
            <a:off x="6151265" y="1114440"/>
            <a:ext cx="733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70" name="Rectangle 74"/>
          <p:cNvSpPr>
            <a:spLocks noChangeArrowheads="1"/>
          </p:cNvSpPr>
          <p:nvPr/>
        </p:nvSpPr>
        <p:spPr bwMode="auto">
          <a:xfrm>
            <a:off x="6151265" y="1119203"/>
            <a:ext cx="6412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23  22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71" name="Rectangle 75"/>
          <p:cNvSpPr>
            <a:spLocks noChangeArrowheads="1"/>
          </p:cNvSpPr>
          <p:nvPr/>
        </p:nvSpPr>
        <p:spPr bwMode="auto">
          <a:xfrm>
            <a:off x="6729114" y="1119203"/>
            <a:ext cx="64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27672" name="Rectangle 77"/>
          <p:cNvSpPr>
            <a:spLocks noChangeArrowheads="1"/>
          </p:cNvSpPr>
          <p:nvPr/>
        </p:nvSpPr>
        <p:spPr bwMode="auto">
          <a:xfrm>
            <a:off x="6835265" y="4175596"/>
            <a:ext cx="3342529" cy="193899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400" dirty="0">
                <a:latin typeface="+mj-lt"/>
                <a:cs typeface="Times New Roman" pitchFamily="18" charset="0"/>
              </a:rPr>
              <a:t>(</a:t>
            </a:r>
            <a:r>
              <a:rPr lang="de-DE" sz="2400" i="1" dirty="0">
                <a:latin typeface="+mj-lt"/>
                <a:cs typeface="Times New Roman" pitchFamily="18" charset="0"/>
              </a:rPr>
              <a:t>x</a:t>
            </a:r>
            <a:r>
              <a:rPr lang="de-DE" sz="2400" dirty="0">
                <a:latin typeface="+mj-lt"/>
                <a:cs typeface="Times New Roman" pitchFamily="18" charset="0"/>
              </a:rPr>
              <a:t> + </a:t>
            </a:r>
            <a:r>
              <a:rPr lang="de-DE" sz="2400" i="1" dirty="0">
                <a:latin typeface="+mj-lt"/>
                <a:cs typeface="Times New Roman" pitchFamily="18" charset="0"/>
              </a:rPr>
              <a:t>y</a:t>
            </a:r>
            <a:r>
              <a:rPr lang="de-DE" sz="2400" dirty="0">
                <a:latin typeface="+mj-lt"/>
                <a:cs typeface="Times New Roman" pitchFamily="18" charset="0"/>
              </a:rPr>
              <a:t>) + </a:t>
            </a:r>
            <a:r>
              <a:rPr lang="de-DE" sz="2400" i="1" dirty="0">
                <a:latin typeface="+mj-lt"/>
                <a:cs typeface="Times New Roman" pitchFamily="18" charset="0"/>
              </a:rPr>
              <a:t>z</a:t>
            </a:r>
            <a:r>
              <a:rPr lang="de-DE" sz="2400" dirty="0">
                <a:latin typeface="+mj-lt"/>
                <a:cs typeface="Times New Roman" pitchFamily="18" charset="0"/>
              </a:rPr>
              <a:t> </a:t>
            </a:r>
            <a:r>
              <a:rPr lang="de-DE" sz="2400" b="1" dirty="0">
                <a:latin typeface="+mj-lt"/>
                <a:cs typeface="Times New Roman" pitchFamily="18" charset="0"/>
              </a:rPr>
              <a:t>≠</a:t>
            </a:r>
            <a:r>
              <a:rPr lang="de-DE" sz="2400" dirty="0">
                <a:latin typeface="+mj-lt"/>
                <a:cs typeface="Times New Roman" pitchFamily="18" charset="0"/>
              </a:rPr>
              <a:t> </a:t>
            </a:r>
            <a:r>
              <a:rPr lang="de-DE" sz="2400" i="1" dirty="0">
                <a:latin typeface="+mj-lt"/>
                <a:cs typeface="Times New Roman" pitchFamily="18" charset="0"/>
              </a:rPr>
              <a:t>x</a:t>
            </a:r>
            <a:r>
              <a:rPr lang="de-DE" sz="2400" dirty="0">
                <a:latin typeface="+mj-lt"/>
                <a:cs typeface="Times New Roman" pitchFamily="18" charset="0"/>
              </a:rPr>
              <a:t> + (</a:t>
            </a:r>
            <a:r>
              <a:rPr lang="de-DE" sz="2400" i="1" dirty="0">
                <a:latin typeface="+mj-lt"/>
                <a:cs typeface="Times New Roman" pitchFamily="18" charset="0"/>
              </a:rPr>
              <a:t>y</a:t>
            </a:r>
            <a:r>
              <a:rPr lang="de-DE" sz="2400" dirty="0">
                <a:latin typeface="+mj-lt"/>
                <a:cs typeface="Times New Roman" pitchFamily="18" charset="0"/>
              </a:rPr>
              <a:t> + </a:t>
            </a:r>
            <a:r>
              <a:rPr lang="de-DE" sz="2400" i="1" dirty="0">
                <a:latin typeface="+mj-lt"/>
                <a:cs typeface="Times New Roman" pitchFamily="18" charset="0"/>
              </a:rPr>
              <a:t>z</a:t>
            </a:r>
            <a:r>
              <a:rPr lang="de-DE" sz="2400" dirty="0" smtClean="0">
                <a:latin typeface="+mj-lt"/>
                <a:cs typeface="Times New Roman" pitchFamily="18" charset="0"/>
              </a:rPr>
              <a:t>)</a:t>
            </a:r>
          </a:p>
          <a:p>
            <a:endParaRPr lang="de-DE" sz="2400" dirty="0" smtClean="0">
              <a:latin typeface="+mj-lt"/>
              <a:cs typeface="Times New Roman" pitchFamily="18" charset="0"/>
            </a:endParaRPr>
          </a:p>
          <a:p>
            <a:r>
              <a:rPr lang="de-DE" sz="2400" dirty="0" smtClean="0">
                <a:latin typeface="+mj-lt"/>
                <a:cs typeface="Times New Roman" pitchFamily="18" charset="0"/>
              </a:rPr>
              <a:t>1 + </a:t>
            </a:r>
            <a:r>
              <a:rPr lang="el-GR" sz="2400" dirty="0">
                <a:cs typeface="Times New Roman" pitchFamily="18" charset="0"/>
              </a:rPr>
              <a:t>ε</a:t>
            </a:r>
            <a:r>
              <a:rPr lang="de-DE" sz="2400" dirty="0" smtClean="0">
                <a:latin typeface="+mj-lt"/>
                <a:cs typeface="Times New Roman" pitchFamily="18" charset="0"/>
              </a:rPr>
              <a:t> = 1, </a:t>
            </a:r>
            <a:r>
              <a:rPr lang="el-GR" sz="2400" dirty="0">
                <a:cs typeface="Times New Roman" pitchFamily="18" charset="0"/>
              </a:rPr>
              <a:t>ε</a:t>
            </a:r>
            <a:r>
              <a:rPr lang="de-DE" sz="2400" dirty="0" smtClean="0">
                <a:latin typeface="+mj-lt"/>
                <a:cs typeface="Times New Roman" pitchFamily="18" charset="0"/>
              </a:rPr>
              <a:t> &gt; 0</a:t>
            </a:r>
          </a:p>
          <a:p>
            <a:endParaRPr lang="de-DE" sz="2400" dirty="0">
              <a:latin typeface="+mj-lt"/>
              <a:cs typeface="Times New Roman" pitchFamily="18" charset="0"/>
            </a:endParaRPr>
          </a:p>
          <a:p>
            <a:r>
              <a:rPr lang="de-DE" sz="2400" dirty="0" smtClean="0">
                <a:latin typeface="+mj-lt"/>
                <a:cs typeface="Times New Roman" pitchFamily="18" charset="0"/>
              </a:rPr>
              <a:t>x + y &lt; x, y &gt; 0</a:t>
            </a:r>
            <a:endParaRPr lang="en-US" sz="2400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1857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Method 1 (following Euclid)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sz="2000" noProof="0" dirty="0" smtClean="0">
                <a:cs typeface="Times New Roman" pitchFamily="18" charset="0"/>
              </a:rPr>
              <a:t>Conversion from the decimal system to a system with </a:t>
            </a:r>
            <a:r>
              <a:rPr lang="en-US" sz="2000" dirty="0" smtClean="0">
                <a:cs typeface="Times New Roman" pitchFamily="18" charset="0"/>
              </a:rPr>
              <a:t>base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sz="2000" dirty="0">
                <a:cs typeface="Times New Roman" pitchFamily="18" charset="0"/>
              </a:rPr>
              <a:t>Representation of a number</a:t>
            </a:r>
          </a:p>
          <a:p>
            <a:pPr marL="835025" lvl="1">
              <a:spcBef>
                <a:spcPct val="50000"/>
              </a:spcBef>
              <a:buClr>
                <a:schemeClr val="bg1"/>
              </a:buClr>
            </a:pP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  =</a:t>
            </a:r>
            <a:r>
              <a:rPr lang="en-US" b="1" noProof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noProof="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baseline="-25000" noProof="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baseline="-25000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...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...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baseline="-25000" noProof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marL="835025" lvl="1">
              <a:spcBef>
                <a:spcPct val="50000"/>
              </a:spcBef>
              <a:buClr>
                <a:schemeClr val="bg1"/>
              </a:buClr>
            </a:pP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    =  </a:t>
            </a:r>
            <a:r>
              <a:rPr lang="en-US" i="1" noProof="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baseline="-25000" noProof="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i="1" baseline="30000" noProof="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baseline="-25000" noProof="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...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...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aseline="-25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baseline="-25000" noProof="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en-US" i="1" noProof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sz="2000" noProof="0" dirty="0" smtClean="0">
                <a:cs typeface="Times New Roman" pitchFamily="18" charset="0"/>
              </a:rPr>
              <a:t>Generate the digits step-by-step starting with the most significant (leftmost) digit:</a:t>
            </a:r>
          </a:p>
          <a:p>
            <a:pPr marL="835025" lvl="1">
              <a:spcBef>
                <a:spcPct val="50000"/>
              </a:spcBef>
              <a:buClr>
                <a:schemeClr val="bg1"/>
              </a:buClr>
              <a:buNone/>
            </a:pPr>
            <a:r>
              <a:rPr lang="en-US" sz="2000" noProof="0" dirty="0" smtClean="0">
                <a:solidFill>
                  <a:srgbClr val="C00000"/>
                </a:solidFill>
                <a:cs typeface="Times New Roman" pitchFamily="18" charset="0"/>
              </a:rPr>
              <a:t>Step 1:</a:t>
            </a:r>
            <a:r>
              <a:rPr lang="en-US" sz="2000" noProof="0" dirty="0" smtClean="0">
                <a:cs typeface="Times New Roman" pitchFamily="18" charset="0"/>
              </a:rPr>
              <a:t> search </a:t>
            </a:r>
            <a:r>
              <a:rPr lang="en-US" sz="2000" b="1" i="1" noProof="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noProof="0" dirty="0" smtClean="0">
                <a:cs typeface="Times New Roman" pitchFamily="18" charset="0"/>
              </a:rPr>
              <a:t> according to the </a:t>
            </a:r>
            <a:r>
              <a:rPr lang="en-US" sz="2000" noProof="0" dirty="0" err="1" smtClean="0">
                <a:cs typeface="Times New Roman" pitchFamily="18" charset="0"/>
              </a:rPr>
              <a:t>inequation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i="1" noProof="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i="1" baseline="30000" noProof="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 Z &lt;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i="1" baseline="30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sz="2000" baseline="30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+1</a:t>
            </a:r>
            <a:endParaRPr lang="en-US" sz="2000" b="1" noProof="0" dirty="0" smtClean="0">
              <a:cs typeface="Times New Roman" pitchFamily="18" charset="0"/>
              <a:sym typeface="Symbol" pitchFamily="18" charset="2"/>
            </a:endParaRPr>
          </a:p>
          <a:p>
            <a:pPr marL="835025" lvl="1">
              <a:spcBef>
                <a:spcPct val="50000"/>
              </a:spcBef>
              <a:buClr>
                <a:schemeClr val="bg1"/>
              </a:buClr>
            </a:pPr>
            <a:r>
              <a:rPr lang="en-US" sz="2000" noProof="0" dirty="0" smtClean="0">
                <a:cs typeface="Times New Roman" pitchFamily="18" charset="0"/>
              </a:rPr>
              <a:t>assign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noProof="0" dirty="0" smtClean="0">
                <a:cs typeface="Times New Roman" pitchFamily="18" charset="0"/>
              </a:rPr>
              <a:t> and </a:t>
            </a:r>
            <a:r>
              <a:rPr lang="en-US" sz="2000" i="1" noProof="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i="1" baseline="-25000" noProof="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endParaRPr lang="en-US" sz="2000" i="1" noProof="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835025" lvl="1">
              <a:spcBef>
                <a:spcPct val="50000"/>
              </a:spcBef>
              <a:buClr>
                <a:schemeClr val="bg1"/>
              </a:buClr>
              <a:buNone/>
            </a:pPr>
            <a:r>
              <a:rPr lang="en-US" sz="2000" noProof="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Step 2:</a:t>
            </a:r>
            <a:r>
              <a:rPr lang="en-US" sz="2000" b="1" noProof="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derive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and the remainder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000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by division of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by </a:t>
            </a:r>
            <a:r>
              <a:rPr lang="en-US" sz="2000" b="1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1" i="1" baseline="30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 </a:t>
            </a:r>
            <a:br>
              <a:rPr lang="en-US" sz="2000" noProof="0" dirty="0" smtClean="0">
                <a:cs typeface="Times New Roman" pitchFamily="18" charset="0"/>
                <a:sym typeface="Symbol" pitchFamily="18" charset="2"/>
              </a:rPr>
            </a:b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baseline="-25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div </a:t>
            </a:r>
            <a:r>
              <a:rPr lang="en-US" sz="2000" b="1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1" i="1" baseline="30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b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</a:b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baseline="-25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mod </a:t>
            </a:r>
            <a:r>
              <a:rPr lang="en-US" sz="2000" b="1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1" i="1" baseline="30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noProof="0" dirty="0" smtClean="0">
                <a:cs typeface="Times New Roman" pitchFamily="18" charset="0"/>
                <a:sym typeface="Symbol" pitchFamily="18" charset="2"/>
              </a:rPr>
              <a:t> </a:t>
            </a:r>
            <a:endParaRPr lang="en-US" sz="2000" noProof="0" dirty="0" smtClean="0">
              <a:cs typeface="Times New Roman" pitchFamily="18" charset="0"/>
              <a:sym typeface="Symbol" pitchFamily="18" charset="2"/>
            </a:endParaRPr>
          </a:p>
          <a:p>
            <a:pPr marL="835025" lvl="1">
              <a:spcBef>
                <a:spcPct val="50000"/>
              </a:spcBef>
              <a:buClr>
                <a:schemeClr val="bg1"/>
              </a:buClr>
              <a:buNone/>
            </a:pPr>
            <a:r>
              <a:rPr lang="en-US" sz="2000" noProof="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Step 3:</a:t>
            </a:r>
            <a:r>
              <a:rPr lang="en-US" sz="2000" b="1" noProof="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Repeat step 2 for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 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p-</a:t>
            </a:r>
            <a:r>
              <a:rPr lang="en-US" sz="2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,…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 and replace after each step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by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, until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i="1" baseline="-25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="1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000" b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or until </a:t>
            </a:r>
            <a:r>
              <a:rPr lang="en-US" sz="2000" b="1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1" i="1" baseline="30000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 is small enough (thus the precision high enough). </a:t>
            </a:r>
            <a:endParaRPr lang="en-US" noProof="0" dirty="0"/>
          </a:p>
        </p:txBody>
      </p:sp>
      <p:sp>
        <p:nvSpPr>
          <p:cNvPr id="3481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5839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32 - 2.25 = 30 using 4 significands, base = 2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1.000 * 2</a:t>
            </a:r>
            <a:r>
              <a:rPr lang="en-US" baseline="30000" dirty="0" smtClean="0">
                <a:latin typeface="Consolas" panose="020B0609020204030204" pitchFamily="49" charset="0"/>
              </a:rPr>
              <a:t>5</a:t>
            </a:r>
            <a:r>
              <a:rPr lang="en-US" dirty="0" smtClean="0">
                <a:latin typeface="Consolas" panose="020B0609020204030204" pitchFamily="49" charset="0"/>
              </a:rPr>
              <a:t> - 1.001 * 2</a:t>
            </a:r>
            <a:r>
              <a:rPr lang="en-US" baseline="30000" dirty="0" smtClean="0">
                <a:latin typeface="Consolas" panose="020B0609020204030204" pitchFamily="49" charset="0"/>
              </a:rPr>
              <a:t>1</a:t>
            </a:r>
          </a:p>
          <a:p>
            <a:endParaRPr lang="en-US" baseline="30000" dirty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+mj-lt"/>
              </a:rPr>
              <a:t>“Infinite” internal precision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 1.000 0000 * 2</a:t>
            </a:r>
            <a:r>
              <a:rPr lang="en-US" baseline="30000" dirty="0" smtClean="0">
                <a:latin typeface="Consolas" panose="020B0609020204030204" pitchFamily="49" charset="0"/>
              </a:rPr>
              <a:t>5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u="sng" dirty="0" smtClean="0">
                <a:latin typeface="Consolas" panose="020B0609020204030204" pitchFamily="49" charset="0"/>
              </a:rPr>
              <a:t>-0.000 1001 * 2</a:t>
            </a:r>
            <a:r>
              <a:rPr lang="en-US" u="sng" baseline="30000" dirty="0" smtClean="0">
                <a:latin typeface="Consolas" panose="020B0609020204030204" pitchFamily="49" charset="0"/>
              </a:rPr>
              <a:t>5</a:t>
            </a:r>
            <a:r>
              <a:rPr lang="en-US" dirty="0"/>
              <a:t> </a:t>
            </a:r>
            <a:r>
              <a:rPr lang="en-US" dirty="0" smtClean="0"/>
              <a:t> align, keep all the bits</a:t>
            </a:r>
            <a:endParaRPr lang="en-US" u="sng" dirty="0" smtClean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 0.111 0111 * 2</a:t>
            </a:r>
            <a:r>
              <a:rPr lang="en-US" baseline="30000" dirty="0" smtClean="0">
                <a:latin typeface="Consolas" panose="020B0609020204030204" pitchFamily="49" charset="0"/>
              </a:rPr>
              <a:t>5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j-lt"/>
              </a:rPr>
              <a:t>precise </a:t>
            </a:r>
            <a:r>
              <a:rPr lang="en-US" dirty="0" smtClean="0">
                <a:latin typeface="+mj-lt"/>
              </a:rPr>
              <a:t>result (= 29.75)</a:t>
            </a:r>
            <a:endParaRPr lang="en-US" dirty="0">
              <a:latin typeface="+mj-lt"/>
            </a:endParaRP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1.110 1110 * 2</a:t>
            </a:r>
            <a:r>
              <a:rPr lang="en-US" baseline="30000" dirty="0" smtClean="0">
                <a:latin typeface="Consolas" panose="020B0609020204030204" pitchFamily="49" charset="0"/>
              </a:rPr>
              <a:t>4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j-lt"/>
              </a:rPr>
              <a:t>normalized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1.111      * 2</a:t>
            </a:r>
            <a:r>
              <a:rPr lang="en-US" baseline="30000" dirty="0" smtClean="0">
                <a:latin typeface="Consolas" panose="020B0609020204030204" pitchFamily="49" charset="0"/>
              </a:rPr>
              <a:t>4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j-lt"/>
              </a:rPr>
              <a:t>round </a:t>
            </a:r>
            <a:r>
              <a:rPr lang="en-US" dirty="0" smtClean="0">
                <a:latin typeface="+mj-lt"/>
              </a:rPr>
              <a:t>up (= 30)</a:t>
            </a:r>
            <a:endParaRPr lang="en-US" dirty="0">
              <a:latin typeface="+mj-lt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smtClean="0">
                <a:solidFill>
                  <a:srgbClr val="0033CC"/>
                </a:solidFill>
              </a:rPr>
              <a:t>g</a:t>
            </a:r>
            <a:r>
              <a:rPr lang="en-US" dirty="0" smtClean="0"/>
              <a:t>(</a:t>
            </a:r>
            <a:r>
              <a:rPr lang="en-US" dirty="0" err="1" smtClean="0"/>
              <a:t>uard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(</a:t>
            </a:r>
            <a:r>
              <a:rPr lang="en-US" dirty="0" err="1" smtClean="0"/>
              <a:t>ound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(</a:t>
            </a:r>
            <a:r>
              <a:rPr lang="en-US" dirty="0" err="1" smtClean="0"/>
              <a:t>ticky</a:t>
            </a:r>
            <a:r>
              <a:rPr lang="en-US" dirty="0" smtClean="0"/>
              <a:t>) bits</a:t>
            </a:r>
          </a:p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plus 4 significands</a:t>
            </a:r>
          </a:p>
          <a:p>
            <a:endParaRPr lang="en-US" dirty="0" smtClean="0"/>
          </a:p>
          <a:p>
            <a:r>
              <a:rPr lang="en-US" dirty="0">
                <a:latin typeface="Consolas" panose="020B0609020204030204" pitchFamily="49" charset="0"/>
              </a:rPr>
              <a:t> 1.000 </a:t>
            </a:r>
            <a:r>
              <a:rPr lang="en-US" dirty="0" smtClean="0">
                <a:latin typeface="Consolas" panose="020B0609020204030204" pitchFamily="49" charset="0"/>
              </a:rPr>
              <a:t>000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u="sng" dirty="0">
                <a:latin typeface="Consolas" panose="020B0609020204030204" pitchFamily="49" charset="0"/>
              </a:rPr>
              <a:t>-0.000 </a:t>
            </a:r>
            <a:r>
              <a:rPr lang="en-US" u="sng" dirty="0" smtClean="0">
                <a:solidFill>
                  <a:srgbClr val="0033CC"/>
                </a:solidFill>
                <a:latin typeface="Consolas" panose="020B0609020204030204" pitchFamily="49" charset="0"/>
              </a:rPr>
              <a:t>1</a:t>
            </a:r>
            <a:r>
              <a:rPr lang="en-US" u="sng" dirty="0" smtClean="0">
                <a:solidFill>
                  <a:srgbClr val="00B050"/>
                </a:solidFill>
                <a:latin typeface="Consolas" panose="020B0609020204030204" pitchFamily="49" charset="0"/>
              </a:rPr>
              <a:t>0</a:t>
            </a:r>
            <a:r>
              <a:rPr lang="en-US" u="sng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u="sng" dirty="0" smtClean="0">
                <a:latin typeface="Consolas" panose="020B0609020204030204" pitchFamily="49" charset="0"/>
              </a:rPr>
              <a:t> </a:t>
            </a:r>
            <a:r>
              <a:rPr lang="en-US" u="sng" dirty="0">
                <a:latin typeface="Consolas" panose="020B0609020204030204" pitchFamily="49" charset="0"/>
              </a:rPr>
              <a:t>* 2</a:t>
            </a:r>
            <a:r>
              <a:rPr lang="en-US" u="sng" baseline="30000" dirty="0">
                <a:latin typeface="Consolas" panose="020B0609020204030204" pitchFamily="49" charset="0"/>
              </a:rPr>
              <a:t>5</a:t>
            </a:r>
            <a:r>
              <a:rPr lang="en-US" dirty="0"/>
              <a:t>  </a:t>
            </a:r>
            <a:r>
              <a:rPr lang="en-US" dirty="0" smtClean="0"/>
              <a:t>align, drop bit, set sticky</a:t>
            </a:r>
            <a:endParaRPr lang="en-US" u="sng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0.111 </a:t>
            </a:r>
            <a:r>
              <a:rPr lang="en-US" dirty="0">
                <a:solidFill>
                  <a:srgbClr val="0033CC"/>
                </a:solidFill>
                <a:latin typeface="Consolas" panose="020B0609020204030204" pitchFamily="49" charset="0"/>
              </a:rPr>
              <a:t>0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5</a:t>
            </a:r>
            <a:r>
              <a:rPr lang="en-US" dirty="0">
                <a:latin typeface="Consolas" panose="020B0609020204030204" pitchFamily="49" charset="0"/>
              </a:rPr>
              <a:t> 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</a:t>
            </a:r>
            <a:r>
              <a:rPr lang="en-US" dirty="0" smtClean="0">
                <a:solidFill>
                  <a:srgbClr val="0033CC"/>
                </a:solidFill>
                <a:latin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4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normalized</a:t>
            </a:r>
          </a:p>
          <a:p>
            <a:r>
              <a:rPr lang="en-US" dirty="0">
                <a:latin typeface="Consolas" panose="020B0609020204030204" pitchFamily="49" charset="0"/>
              </a:rPr>
              <a:t> 1.111    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4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round </a:t>
            </a:r>
            <a:r>
              <a:rPr lang="en-US" dirty="0" smtClean="0"/>
              <a:t>up (= 30)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  <p:sp>
        <p:nvSpPr>
          <p:cNvPr id="13" name="Left Brace 12"/>
          <p:cNvSpPr/>
          <p:nvPr/>
        </p:nvSpPr>
        <p:spPr bwMode="auto">
          <a:xfrm rot="5400000">
            <a:off x="6492044" y="2672916"/>
            <a:ext cx="360040" cy="720080"/>
          </a:xfrm>
          <a:prstGeom prst="leftBrace">
            <a:avLst>
              <a:gd name="adj1" fmla="val 8333"/>
              <a:gd name="adj2" fmla="val 28836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1751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 uiExpand="1" build="p"/>
      <p:bldP spid="13" grpId="0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32 - 3.75 = 28 using 4 </a:t>
            </a:r>
            <a:r>
              <a:rPr lang="en-US" dirty="0"/>
              <a:t>significands , base = 2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1.000 * 2</a:t>
            </a:r>
            <a:r>
              <a:rPr lang="en-US" baseline="30000" dirty="0" smtClean="0">
                <a:latin typeface="Consolas" panose="020B0609020204030204" pitchFamily="49" charset="0"/>
              </a:rPr>
              <a:t>5</a:t>
            </a:r>
            <a:r>
              <a:rPr lang="en-US" dirty="0" smtClean="0">
                <a:latin typeface="Consolas" panose="020B0609020204030204" pitchFamily="49" charset="0"/>
              </a:rPr>
              <a:t> - 1.111 * 2</a:t>
            </a:r>
            <a:r>
              <a:rPr lang="en-US" baseline="30000" dirty="0" smtClean="0">
                <a:latin typeface="Consolas" panose="020B0609020204030204" pitchFamily="49" charset="0"/>
              </a:rPr>
              <a:t>1</a:t>
            </a:r>
          </a:p>
          <a:p>
            <a:endParaRPr lang="en-US" baseline="30000" dirty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+mj-lt"/>
              </a:rPr>
              <a:t>“Infinite” internal precision</a:t>
            </a:r>
          </a:p>
          <a:p>
            <a:endParaRPr lang="en-US" dirty="0">
              <a:latin typeface="+mj-lt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 1.000 0000 * 2</a:t>
            </a:r>
            <a:r>
              <a:rPr lang="en-US" baseline="30000" dirty="0" smtClean="0">
                <a:latin typeface="Consolas" panose="020B0609020204030204" pitchFamily="49" charset="0"/>
              </a:rPr>
              <a:t>5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u="sng" dirty="0" smtClean="0">
                <a:latin typeface="Consolas" panose="020B0609020204030204" pitchFamily="49" charset="0"/>
              </a:rPr>
              <a:t>-0.000 1111 * 2</a:t>
            </a:r>
            <a:r>
              <a:rPr lang="en-US" u="sng" baseline="30000" dirty="0" smtClean="0">
                <a:latin typeface="Consolas" panose="020B0609020204030204" pitchFamily="49" charset="0"/>
              </a:rPr>
              <a:t>5</a:t>
            </a:r>
            <a:r>
              <a:rPr lang="en-US" dirty="0"/>
              <a:t> </a:t>
            </a:r>
            <a:r>
              <a:rPr lang="en-US" dirty="0" smtClean="0"/>
              <a:t> align, keep all the bits</a:t>
            </a:r>
            <a:endParaRPr lang="en-US" u="sng" dirty="0" smtClean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 0.111 0001 * 2</a:t>
            </a:r>
            <a:r>
              <a:rPr lang="en-US" baseline="30000" dirty="0" smtClean="0">
                <a:latin typeface="Consolas" panose="020B0609020204030204" pitchFamily="49" charset="0"/>
              </a:rPr>
              <a:t>5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j-lt"/>
              </a:rPr>
              <a:t>precise </a:t>
            </a:r>
            <a:r>
              <a:rPr lang="en-US" dirty="0" smtClean="0">
                <a:latin typeface="+mj-lt"/>
              </a:rPr>
              <a:t>result (= 28.25)</a:t>
            </a:r>
            <a:endParaRPr lang="en-US" dirty="0">
              <a:latin typeface="+mj-lt"/>
            </a:endParaRP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1.110 0010 * 2</a:t>
            </a:r>
            <a:r>
              <a:rPr lang="en-US" baseline="30000" dirty="0" smtClean="0">
                <a:latin typeface="Consolas" panose="020B0609020204030204" pitchFamily="49" charset="0"/>
              </a:rPr>
              <a:t>4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j-lt"/>
              </a:rPr>
              <a:t>normalized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1.110      * 2</a:t>
            </a:r>
            <a:r>
              <a:rPr lang="en-US" baseline="30000" dirty="0" smtClean="0">
                <a:latin typeface="Consolas" panose="020B0609020204030204" pitchFamily="49" charset="0"/>
              </a:rPr>
              <a:t>4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j-lt"/>
              </a:rPr>
              <a:t>round </a:t>
            </a:r>
            <a:r>
              <a:rPr lang="en-US" dirty="0" smtClean="0">
                <a:latin typeface="+mj-lt"/>
              </a:rPr>
              <a:t>down (= 28)</a:t>
            </a:r>
            <a:endParaRPr lang="en-US" dirty="0">
              <a:latin typeface="+mj-lt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smtClean="0">
                <a:solidFill>
                  <a:srgbClr val="0033CC"/>
                </a:solidFill>
              </a:rPr>
              <a:t>g</a:t>
            </a:r>
            <a:r>
              <a:rPr lang="en-US" dirty="0" smtClean="0"/>
              <a:t>(</a:t>
            </a:r>
            <a:r>
              <a:rPr lang="en-US" dirty="0" err="1" smtClean="0"/>
              <a:t>uard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(</a:t>
            </a:r>
            <a:r>
              <a:rPr lang="en-US" dirty="0" err="1" smtClean="0"/>
              <a:t>ound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(</a:t>
            </a:r>
            <a:r>
              <a:rPr lang="en-US" dirty="0" err="1" smtClean="0"/>
              <a:t>ticky</a:t>
            </a:r>
            <a:r>
              <a:rPr lang="en-US" dirty="0" smtClean="0"/>
              <a:t>) bits</a:t>
            </a:r>
          </a:p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plus 4 significands</a:t>
            </a:r>
          </a:p>
          <a:p>
            <a:endParaRPr lang="en-US" dirty="0" smtClean="0"/>
          </a:p>
          <a:p>
            <a:r>
              <a:rPr lang="en-US" dirty="0">
                <a:latin typeface="Consolas" panose="020B0609020204030204" pitchFamily="49" charset="0"/>
              </a:rPr>
              <a:t> 1.000 </a:t>
            </a:r>
            <a:r>
              <a:rPr lang="en-US" dirty="0" smtClean="0">
                <a:latin typeface="Consolas" panose="020B0609020204030204" pitchFamily="49" charset="0"/>
              </a:rPr>
              <a:t>000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u="sng" dirty="0">
                <a:latin typeface="Consolas" panose="020B0609020204030204" pitchFamily="49" charset="0"/>
              </a:rPr>
              <a:t>-0.000 </a:t>
            </a:r>
            <a:r>
              <a:rPr lang="en-US" u="sng" dirty="0" smtClean="0">
                <a:solidFill>
                  <a:srgbClr val="0033CC"/>
                </a:solidFill>
                <a:latin typeface="Consolas" panose="020B0609020204030204" pitchFamily="49" charset="0"/>
              </a:rPr>
              <a:t>1</a:t>
            </a:r>
            <a:r>
              <a:rPr lang="en-US" u="sng" dirty="0" smtClean="0">
                <a:solidFill>
                  <a:srgbClr val="00B050"/>
                </a:solidFill>
                <a:latin typeface="Consolas" panose="020B0609020204030204" pitchFamily="49" charset="0"/>
              </a:rPr>
              <a:t>1</a:t>
            </a:r>
            <a:r>
              <a:rPr lang="en-US" u="sng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u="sng" dirty="0" smtClean="0">
                <a:latin typeface="Consolas" panose="020B0609020204030204" pitchFamily="49" charset="0"/>
              </a:rPr>
              <a:t> </a:t>
            </a:r>
            <a:r>
              <a:rPr lang="en-US" u="sng" dirty="0">
                <a:latin typeface="Consolas" panose="020B0609020204030204" pitchFamily="49" charset="0"/>
              </a:rPr>
              <a:t>* 2</a:t>
            </a:r>
            <a:r>
              <a:rPr lang="en-US" u="sng" baseline="30000" dirty="0">
                <a:latin typeface="Consolas" panose="020B0609020204030204" pitchFamily="49" charset="0"/>
              </a:rPr>
              <a:t>5</a:t>
            </a:r>
            <a:r>
              <a:rPr lang="en-US" dirty="0"/>
              <a:t>  </a:t>
            </a:r>
            <a:r>
              <a:rPr lang="en-US" dirty="0" smtClean="0"/>
              <a:t>align, drop bit, set sticky</a:t>
            </a:r>
            <a:endParaRPr lang="en-US" u="sng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0.111 </a:t>
            </a:r>
            <a:r>
              <a:rPr lang="en-US" dirty="0" smtClean="0">
                <a:solidFill>
                  <a:srgbClr val="0033CC"/>
                </a:solidFill>
                <a:latin typeface="Consolas" panose="020B0609020204030204" pitchFamily="49" charset="0"/>
              </a:rPr>
              <a:t>0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5</a:t>
            </a:r>
            <a:r>
              <a:rPr lang="en-US" dirty="0">
                <a:latin typeface="Consolas" panose="020B0609020204030204" pitchFamily="49" charset="0"/>
              </a:rPr>
              <a:t> </a:t>
            </a: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</a:t>
            </a:r>
            <a:r>
              <a:rPr lang="en-US" dirty="0" smtClean="0">
                <a:solidFill>
                  <a:srgbClr val="0033CC"/>
                </a:solidFill>
                <a:latin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</a:rPr>
              <a:t>0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4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normalized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1.110     </a:t>
            </a:r>
            <a:r>
              <a:rPr lang="en-US" dirty="0">
                <a:latin typeface="Consolas" panose="020B0609020204030204" pitchFamily="49" charset="0"/>
              </a:rPr>
              <a:t>* 2</a:t>
            </a:r>
            <a:r>
              <a:rPr lang="en-US" baseline="30000" dirty="0">
                <a:latin typeface="Consolas" panose="020B0609020204030204" pitchFamily="49" charset="0"/>
              </a:rPr>
              <a:t>4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round </a:t>
            </a:r>
            <a:r>
              <a:rPr lang="en-US" dirty="0" smtClean="0"/>
              <a:t>down (= 28)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  <p:sp>
        <p:nvSpPr>
          <p:cNvPr id="13" name="Left Brace 12"/>
          <p:cNvSpPr/>
          <p:nvPr/>
        </p:nvSpPr>
        <p:spPr bwMode="auto">
          <a:xfrm rot="5400000">
            <a:off x="6492044" y="2672916"/>
            <a:ext cx="360040" cy="720080"/>
          </a:xfrm>
          <a:prstGeom prst="leftBrace">
            <a:avLst>
              <a:gd name="adj1" fmla="val 8333"/>
              <a:gd name="adj2" fmla="val 28836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6117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 uiExpand="1" build="p"/>
      <p:bldP spid="13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MIPS R10000 Floating Point Unit</a:t>
            </a:r>
          </a:p>
        </p:txBody>
      </p:sp>
      <p:sp>
        <p:nvSpPr>
          <p:cNvPr id="115714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pic>
        <p:nvPicPr>
          <p:cNvPr id="1157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2" y="1104699"/>
            <a:ext cx="6477000" cy="521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11579" y="6277040"/>
            <a:ext cx="4139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+mn-lt"/>
              </a:rPr>
              <a:t>See </a:t>
            </a:r>
            <a:r>
              <a:rPr lang="de-DE" sz="1600" dirty="0" err="1" smtClean="0">
                <a:latin typeface="+mn-lt"/>
              </a:rPr>
              <a:t>literature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for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multiplication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and</a:t>
            </a:r>
            <a:r>
              <a:rPr lang="de-DE" sz="1600" dirty="0" smtClean="0">
                <a:latin typeface="+mn-lt"/>
              </a:rPr>
              <a:t> </a:t>
            </a:r>
            <a:r>
              <a:rPr lang="de-DE" sz="1600" dirty="0" err="1" smtClean="0">
                <a:latin typeface="+mn-lt"/>
              </a:rPr>
              <a:t>division</a:t>
            </a:r>
            <a:r>
              <a:rPr lang="de-DE" sz="1600" dirty="0" smtClean="0">
                <a:latin typeface="+mn-lt"/>
              </a:rPr>
              <a:t>!</a:t>
            </a:r>
            <a:endParaRPr lang="de-DE" sz="1600" dirty="0">
              <a:latin typeface="+mn-lt"/>
            </a:endParaRPr>
          </a:p>
        </p:txBody>
      </p:sp>
    </p:spTree>
  </p:cSld>
  <p:clrMapOvr>
    <a:masterClrMapping/>
  </p:clrMapOvr>
  <p:transition advTm="176209"/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Arithmetic logic </a:t>
            </a:r>
            <a:r>
              <a:rPr lang="en-US" noProof="0" dirty="0" err="1" smtClean="0"/>
              <a:t>UNIt</a:t>
            </a:r>
            <a:r>
              <a:rPr lang="en-US" noProof="0" dirty="0" smtClean="0"/>
              <a:t> (ALU)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15872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15872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195757"/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Arithmetic logic unit</a:t>
            </a:r>
          </a:p>
        </p:txBody>
      </p:sp>
      <p:sp>
        <p:nvSpPr>
          <p:cNvPr id="1597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noProof="0" dirty="0" smtClean="0"/>
              <a:t>ALU (arithmetic logic unit):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noProof="0" dirty="0" smtClean="0"/>
              <a:t>Part of the execution unit of a processor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Performs </a:t>
            </a:r>
            <a:r>
              <a:rPr lang="en-US" sz="1600" noProof="0" dirty="0" smtClean="0"/>
              <a:t>logic and arithmetic operations </a:t>
            </a:r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r>
              <a:rPr lang="en-US" noProof="0" dirty="0" smtClean="0"/>
              <a:t>Inputs of an ALU: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noProof="0" dirty="0" smtClean="0"/>
              <a:t>Operands and control signals of the control unit </a:t>
            </a:r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r>
              <a:rPr lang="en-US" noProof="0" dirty="0" smtClean="0"/>
              <a:t>Outputs of an ALU: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noProof="0" dirty="0" smtClean="0"/>
              <a:t>Results and status signals to the control unit </a:t>
            </a:r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Quite often ALUs in simple processors can operate on integers only. Floating point operations are off-loaded to an FPU (floating point unit) or emulated in software as a sequence of fixed point operations. </a:t>
            </a:r>
            <a:endParaRPr lang="en-US" noProof="0" dirty="0"/>
          </a:p>
        </p:txBody>
      </p:sp>
      <p:sp>
        <p:nvSpPr>
          <p:cNvPr id="15974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pic>
        <p:nvPicPr>
          <p:cNvPr id="15974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1676400"/>
            <a:ext cx="2286000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91768"/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Diagram of a simple ALU</a:t>
            </a:r>
          </a:p>
        </p:txBody>
      </p:sp>
      <p:sp>
        <p:nvSpPr>
          <p:cNvPr id="160770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pSp>
        <p:nvGrpSpPr>
          <p:cNvPr id="160772" name="Group 3"/>
          <p:cNvGrpSpPr>
            <a:grpSpLocks/>
          </p:cNvGrpSpPr>
          <p:nvPr/>
        </p:nvGrpSpPr>
        <p:grpSpPr bwMode="auto">
          <a:xfrm>
            <a:off x="1733551" y="1143000"/>
            <a:ext cx="4619625" cy="4864100"/>
            <a:chOff x="108" y="702"/>
            <a:chExt cx="2485" cy="3064"/>
          </a:xfrm>
        </p:grpSpPr>
        <p:sp>
          <p:nvSpPr>
            <p:cNvPr id="160894" name="Rectangle 4"/>
            <p:cNvSpPr>
              <a:spLocks noChangeArrowheads="1"/>
            </p:cNvSpPr>
            <p:nvPr/>
          </p:nvSpPr>
          <p:spPr bwMode="auto">
            <a:xfrm>
              <a:off x="2393" y="2913"/>
              <a:ext cx="200" cy="360"/>
            </a:xfrm>
            <a:prstGeom prst="rect">
              <a:avLst/>
            </a:prstGeom>
            <a:solidFill>
              <a:srgbClr val="FF8E73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60895" name="Rectangle 5"/>
            <p:cNvSpPr>
              <a:spLocks noChangeArrowheads="1"/>
            </p:cNvSpPr>
            <p:nvPr/>
          </p:nvSpPr>
          <p:spPr bwMode="auto">
            <a:xfrm>
              <a:off x="2390" y="1972"/>
              <a:ext cx="200" cy="520"/>
            </a:xfrm>
            <a:prstGeom prst="rect">
              <a:avLst/>
            </a:prstGeom>
            <a:solidFill>
              <a:srgbClr val="00B050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60896" name="Rectangle 6"/>
            <p:cNvSpPr>
              <a:spLocks noChangeArrowheads="1"/>
            </p:cNvSpPr>
            <p:nvPr/>
          </p:nvSpPr>
          <p:spPr bwMode="auto">
            <a:xfrm>
              <a:off x="2384" y="1224"/>
              <a:ext cx="200" cy="352"/>
            </a:xfrm>
            <a:prstGeom prst="rect">
              <a:avLst/>
            </a:prstGeom>
            <a:solidFill>
              <a:srgbClr val="FDEE7F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60897" name="Rectangle 7"/>
            <p:cNvSpPr>
              <a:spLocks noChangeArrowheads="1"/>
            </p:cNvSpPr>
            <p:nvPr/>
          </p:nvSpPr>
          <p:spPr bwMode="auto">
            <a:xfrm>
              <a:off x="662" y="702"/>
              <a:ext cx="547" cy="21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898" name="Rectangle 8"/>
            <p:cNvSpPr>
              <a:spLocks noChangeArrowheads="1"/>
            </p:cNvSpPr>
            <p:nvPr/>
          </p:nvSpPr>
          <p:spPr bwMode="auto">
            <a:xfrm>
              <a:off x="662" y="1250"/>
              <a:ext cx="1506" cy="323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899" name="Rectangle 9"/>
            <p:cNvSpPr>
              <a:spLocks noChangeArrowheads="1"/>
            </p:cNvSpPr>
            <p:nvPr/>
          </p:nvSpPr>
          <p:spPr bwMode="auto">
            <a:xfrm>
              <a:off x="662" y="1867"/>
              <a:ext cx="1506" cy="70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0" name="Rectangle 10"/>
            <p:cNvSpPr>
              <a:spLocks noChangeArrowheads="1"/>
            </p:cNvSpPr>
            <p:nvPr/>
          </p:nvSpPr>
          <p:spPr bwMode="auto">
            <a:xfrm>
              <a:off x="1141" y="3541"/>
              <a:ext cx="557" cy="22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1" name="Rectangle 11"/>
            <p:cNvSpPr>
              <a:spLocks noChangeArrowheads="1"/>
            </p:cNvSpPr>
            <p:nvPr/>
          </p:nvSpPr>
          <p:spPr bwMode="auto">
            <a:xfrm>
              <a:off x="1591" y="712"/>
              <a:ext cx="548" cy="22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2" name="Rectangle 12"/>
            <p:cNvSpPr>
              <a:spLocks noChangeArrowheads="1"/>
            </p:cNvSpPr>
            <p:nvPr/>
          </p:nvSpPr>
          <p:spPr bwMode="auto">
            <a:xfrm>
              <a:off x="662" y="2914"/>
              <a:ext cx="1506" cy="3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3" name="Line 13"/>
            <p:cNvSpPr>
              <a:spLocks noChangeShapeType="1"/>
            </p:cNvSpPr>
            <p:nvPr/>
          </p:nvSpPr>
          <p:spPr bwMode="auto">
            <a:xfrm flipH="1">
              <a:off x="2163" y="2053"/>
              <a:ext cx="211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4" name="Line 14"/>
            <p:cNvSpPr>
              <a:spLocks noChangeShapeType="1"/>
            </p:cNvSpPr>
            <p:nvPr/>
          </p:nvSpPr>
          <p:spPr bwMode="auto">
            <a:xfrm flipH="1">
              <a:off x="2163" y="2219"/>
              <a:ext cx="211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5" name="Line 15"/>
            <p:cNvSpPr>
              <a:spLocks noChangeShapeType="1"/>
            </p:cNvSpPr>
            <p:nvPr/>
          </p:nvSpPr>
          <p:spPr bwMode="auto">
            <a:xfrm flipH="1">
              <a:off x="2157" y="2386"/>
              <a:ext cx="217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6" name="Line 16"/>
            <p:cNvSpPr>
              <a:spLocks noChangeShapeType="1"/>
            </p:cNvSpPr>
            <p:nvPr/>
          </p:nvSpPr>
          <p:spPr bwMode="auto">
            <a:xfrm flipH="1">
              <a:off x="2161" y="1338"/>
              <a:ext cx="203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7" name="Line 17"/>
            <p:cNvSpPr>
              <a:spLocks noChangeShapeType="1"/>
            </p:cNvSpPr>
            <p:nvPr/>
          </p:nvSpPr>
          <p:spPr bwMode="auto">
            <a:xfrm flipH="1">
              <a:off x="2169" y="3012"/>
              <a:ext cx="20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8" name="Line 18"/>
            <p:cNvSpPr>
              <a:spLocks noChangeShapeType="1"/>
            </p:cNvSpPr>
            <p:nvPr/>
          </p:nvSpPr>
          <p:spPr bwMode="auto">
            <a:xfrm flipH="1">
              <a:off x="2157" y="3149"/>
              <a:ext cx="217" cy="1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09" name="Rectangle 19"/>
            <p:cNvSpPr>
              <a:spLocks noChangeArrowheads="1"/>
            </p:cNvSpPr>
            <p:nvPr/>
          </p:nvSpPr>
          <p:spPr bwMode="auto">
            <a:xfrm>
              <a:off x="724" y="754"/>
              <a:ext cx="41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400" dirty="0" err="1" smtClean="0">
                  <a:solidFill>
                    <a:srgbClr val="000000"/>
                  </a:solidFill>
                  <a:latin typeface="Arial" pitchFamily="34" charset="0"/>
                </a:rPr>
                <a:t>register</a:t>
              </a:r>
              <a:r>
                <a:rPr lang="de-DE" sz="14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400" dirty="0">
                  <a:solidFill>
                    <a:srgbClr val="000000"/>
                  </a:solidFill>
                  <a:latin typeface="Arial" pitchFamily="34" charset="0"/>
                </a:rPr>
                <a:t>X</a:t>
              </a:r>
              <a:endParaRPr lang="de-DE" sz="1400" dirty="0">
                <a:latin typeface="Arial" pitchFamily="34" charset="0"/>
              </a:endParaRPr>
            </a:p>
          </p:txBody>
        </p:sp>
        <p:sp>
          <p:nvSpPr>
            <p:cNvPr id="160910" name="Rectangle 20"/>
            <p:cNvSpPr>
              <a:spLocks noChangeArrowheads="1"/>
            </p:cNvSpPr>
            <p:nvPr/>
          </p:nvSpPr>
          <p:spPr bwMode="auto">
            <a:xfrm>
              <a:off x="1663" y="774"/>
              <a:ext cx="410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400" dirty="0" err="1" smtClean="0">
                  <a:solidFill>
                    <a:srgbClr val="000000"/>
                  </a:solidFill>
                  <a:latin typeface="Arial" pitchFamily="34" charset="0"/>
                </a:rPr>
                <a:t>register</a:t>
              </a:r>
              <a:r>
                <a:rPr lang="de-DE" sz="14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400" dirty="0">
                  <a:solidFill>
                    <a:srgbClr val="000000"/>
                  </a:solidFill>
                  <a:latin typeface="Arial" pitchFamily="34" charset="0"/>
                </a:rPr>
                <a:t>Y</a:t>
              </a:r>
              <a:endParaRPr lang="de-DE" sz="1400" dirty="0">
                <a:latin typeface="Arial" pitchFamily="34" charset="0"/>
              </a:endParaRPr>
            </a:p>
          </p:txBody>
        </p:sp>
        <p:sp>
          <p:nvSpPr>
            <p:cNvPr id="160911" name="Rectangle 21"/>
            <p:cNvSpPr>
              <a:spLocks noChangeArrowheads="1"/>
            </p:cNvSpPr>
            <p:nvPr/>
          </p:nvSpPr>
          <p:spPr bwMode="auto">
            <a:xfrm>
              <a:off x="1069" y="1341"/>
              <a:ext cx="5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 dirty="0" smtClean="0">
                  <a:solidFill>
                    <a:srgbClr val="000000"/>
                  </a:solidFill>
                  <a:latin typeface="Arial" pitchFamily="34" charset="0"/>
                </a:rPr>
                <a:t>multiplexer</a:t>
              </a:r>
              <a:endParaRPr lang="de-DE" sz="1600" dirty="0">
                <a:latin typeface="Arial" pitchFamily="34" charset="0"/>
              </a:endParaRPr>
            </a:p>
          </p:txBody>
        </p:sp>
        <p:sp>
          <p:nvSpPr>
            <p:cNvPr id="160912" name="Rectangle 22"/>
            <p:cNvSpPr>
              <a:spLocks noChangeArrowheads="1"/>
            </p:cNvSpPr>
            <p:nvPr/>
          </p:nvSpPr>
          <p:spPr bwMode="auto">
            <a:xfrm>
              <a:off x="786" y="1872"/>
              <a:ext cx="27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ALU1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13" name="Rectangle 23"/>
            <p:cNvSpPr>
              <a:spLocks noChangeArrowheads="1"/>
            </p:cNvSpPr>
            <p:nvPr/>
          </p:nvSpPr>
          <p:spPr bwMode="auto">
            <a:xfrm>
              <a:off x="1726" y="1882"/>
              <a:ext cx="27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ALU2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14" name="Rectangle 24"/>
            <p:cNvSpPr>
              <a:spLocks noChangeArrowheads="1"/>
            </p:cNvSpPr>
            <p:nvPr/>
          </p:nvSpPr>
          <p:spPr bwMode="auto">
            <a:xfrm>
              <a:off x="985" y="2050"/>
              <a:ext cx="7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 dirty="0" err="1" smtClean="0">
                  <a:solidFill>
                    <a:srgbClr val="000000"/>
                  </a:solidFill>
                  <a:latin typeface="Arial" pitchFamily="34" charset="0"/>
                </a:rPr>
                <a:t>arithmetic</a:t>
              </a:r>
              <a:r>
                <a:rPr lang="de-DE" sz="16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600" dirty="0" err="1" smtClean="0">
                  <a:solidFill>
                    <a:srgbClr val="000000"/>
                  </a:solidFill>
                  <a:latin typeface="Arial" pitchFamily="34" charset="0"/>
                </a:rPr>
                <a:t>logic</a:t>
              </a:r>
              <a:endParaRPr lang="de-DE" sz="1600" dirty="0">
                <a:latin typeface="Arial" pitchFamily="34" charset="0"/>
              </a:endParaRPr>
            </a:p>
          </p:txBody>
        </p:sp>
        <p:sp>
          <p:nvSpPr>
            <p:cNvPr id="160915" name="Rectangle 25"/>
            <p:cNvSpPr>
              <a:spLocks noChangeArrowheads="1"/>
            </p:cNvSpPr>
            <p:nvPr/>
          </p:nvSpPr>
          <p:spPr bwMode="auto">
            <a:xfrm>
              <a:off x="899" y="2188"/>
              <a:ext cx="103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 dirty="0" err="1" smtClean="0">
                  <a:solidFill>
                    <a:srgbClr val="000000"/>
                  </a:solidFill>
                  <a:latin typeface="Arial" pitchFamily="34" charset="0"/>
                </a:rPr>
                <a:t>combinational</a:t>
              </a:r>
              <a:r>
                <a:rPr lang="de-DE" sz="16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600" dirty="0" err="1" smtClean="0">
                  <a:solidFill>
                    <a:srgbClr val="000000"/>
                  </a:solidFill>
                  <a:latin typeface="Arial" pitchFamily="34" charset="0"/>
                </a:rPr>
                <a:t>circuit</a:t>
              </a:r>
              <a:r>
                <a:rPr lang="de-DE" sz="16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de-DE" sz="1600" dirty="0">
                <a:latin typeface="Arial" pitchFamily="34" charset="0"/>
              </a:endParaRPr>
            </a:p>
          </p:txBody>
        </p:sp>
        <p:sp>
          <p:nvSpPr>
            <p:cNvPr id="160916" name="Rectangle 26"/>
            <p:cNvSpPr>
              <a:spLocks noChangeArrowheads="1"/>
            </p:cNvSpPr>
            <p:nvPr/>
          </p:nvSpPr>
          <p:spPr bwMode="auto">
            <a:xfrm>
              <a:off x="1305" y="2430"/>
              <a:ext cx="27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ALU3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17" name="Rectangle 27"/>
            <p:cNvSpPr>
              <a:spLocks noChangeArrowheads="1"/>
            </p:cNvSpPr>
            <p:nvPr/>
          </p:nvSpPr>
          <p:spPr bwMode="auto">
            <a:xfrm>
              <a:off x="1263" y="2991"/>
              <a:ext cx="30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 dirty="0" err="1" smtClean="0">
                  <a:solidFill>
                    <a:srgbClr val="000000"/>
                  </a:solidFill>
                  <a:latin typeface="Arial" pitchFamily="34" charset="0"/>
                </a:rPr>
                <a:t>shifter</a:t>
              </a:r>
              <a:endParaRPr lang="de-DE" sz="1600" dirty="0">
                <a:latin typeface="Arial" pitchFamily="34" charset="0"/>
              </a:endParaRPr>
            </a:p>
          </p:txBody>
        </p:sp>
        <p:sp>
          <p:nvSpPr>
            <p:cNvPr id="160918" name="Rectangle 28"/>
            <p:cNvSpPr>
              <a:spLocks noChangeArrowheads="1"/>
            </p:cNvSpPr>
            <p:nvPr/>
          </p:nvSpPr>
          <p:spPr bwMode="auto">
            <a:xfrm>
              <a:off x="1231" y="3595"/>
              <a:ext cx="406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400" dirty="0" err="1" smtClean="0">
                  <a:solidFill>
                    <a:srgbClr val="000000"/>
                  </a:solidFill>
                  <a:latin typeface="Arial" pitchFamily="34" charset="0"/>
                </a:rPr>
                <a:t>register</a:t>
              </a:r>
              <a:r>
                <a:rPr lang="de-DE" sz="14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400" dirty="0">
                  <a:solidFill>
                    <a:srgbClr val="000000"/>
                  </a:solidFill>
                  <a:latin typeface="Arial" pitchFamily="34" charset="0"/>
                </a:rPr>
                <a:t>Z</a:t>
              </a:r>
              <a:endParaRPr lang="de-DE" sz="1400" dirty="0">
                <a:latin typeface="Arial" pitchFamily="34" charset="0"/>
              </a:endParaRPr>
            </a:p>
          </p:txBody>
        </p:sp>
        <p:sp>
          <p:nvSpPr>
            <p:cNvPr id="160919" name="Rectangle 29"/>
            <p:cNvSpPr>
              <a:spLocks noChangeArrowheads="1"/>
            </p:cNvSpPr>
            <p:nvPr/>
          </p:nvSpPr>
          <p:spPr bwMode="auto">
            <a:xfrm>
              <a:off x="196" y="2641"/>
              <a:ext cx="15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out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0" name="Rectangle 30"/>
            <p:cNvSpPr>
              <a:spLocks noChangeArrowheads="1"/>
            </p:cNvSpPr>
            <p:nvPr/>
          </p:nvSpPr>
          <p:spPr bwMode="auto">
            <a:xfrm>
              <a:off x="108" y="2220"/>
              <a:ext cx="2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over-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1" name="Rectangle 31"/>
            <p:cNvSpPr>
              <a:spLocks noChangeArrowheads="1"/>
            </p:cNvSpPr>
            <p:nvPr/>
          </p:nvSpPr>
          <p:spPr bwMode="auto">
            <a:xfrm>
              <a:off x="108" y="2338"/>
              <a:ext cx="19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flow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2" name="Rectangle 32"/>
            <p:cNvSpPr>
              <a:spLocks noChangeArrowheads="1"/>
            </p:cNvSpPr>
            <p:nvPr/>
          </p:nvSpPr>
          <p:spPr bwMode="auto">
            <a:xfrm>
              <a:off x="138" y="2103"/>
              <a:ext cx="20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sign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3" name="Rectangle 33"/>
            <p:cNvSpPr>
              <a:spLocks noChangeArrowheads="1"/>
            </p:cNvSpPr>
            <p:nvPr/>
          </p:nvSpPr>
          <p:spPr bwMode="auto">
            <a:xfrm>
              <a:off x="147" y="1956"/>
              <a:ext cx="21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zero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4" name="Rectangle 34"/>
            <p:cNvSpPr>
              <a:spLocks noChangeArrowheads="1"/>
            </p:cNvSpPr>
            <p:nvPr/>
          </p:nvSpPr>
          <p:spPr bwMode="auto">
            <a:xfrm>
              <a:off x="2430" y="3088"/>
              <a:ext cx="9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7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5" name="Rectangle 35"/>
            <p:cNvSpPr>
              <a:spLocks noChangeArrowheads="1"/>
            </p:cNvSpPr>
            <p:nvPr/>
          </p:nvSpPr>
          <p:spPr bwMode="auto">
            <a:xfrm>
              <a:off x="2440" y="2902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6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6" name="Rectangle 36"/>
            <p:cNvSpPr>
              <a:spLocks noChangeArrowheads="1"/>
            </p:cNvSpPr>
            <p:nvPr/>
          </p:nvSpPr>
          <p:spPr bwMode="auto">
            <a:xfrm>
              <a:off x="2440" y="2285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5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7" name="Rectangle 37"/>
            <p:cNvSpPr>
              <a:spLocks noChangeArrowheads="1"/>
            </p:cNvSpPr>
            <p:nvPr/>
          </p:nvSpPr>
          <p:spPr bwMode="auto">
            <a:xfrm>
              <a:off x="2440" y="2099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4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8" name="Rectangle 38"/>
            <p:cNvSpPr>
              <a:spLocks noChangeArrowheads="1"/>
            </p:cNvSpPr>
            <p:nvPr/>
          </p:nvSpPr>
          <p:spPr bwMode="auto">
            <a:xfrm>
              <a:off x="2430" y="1952"/>
              <a:ext cx="9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3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29" name="Rectangle 39"/>
            <p:cNvSpPr>
              <a:spLocks noChangeArrowheads="1"/>
            </p:cNvSpPr>
            <p:nvPr/>
          </p:nvSpPr>
          <p:spPr bwMode="auto">
            <a:xfrm>
              <a:off x="2440" y="1365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30" name="Rectangle 40"/>
            <p:cNvSpPr>
              <a:spLocks noChangeArrowheads="1"/>
            </p:cNvSpPr>
            <p:nvPr/>
          </p:nvSpPr>
          <p:spPr bwMode="auto">
            <a:xfrm>
              <a:off x="2440" y="1208"/>
              <a:ext cx="9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31" name="Rectangle 41"/>
            <p:cNvSpPr>
              <a:spLocks noChangeArrowheads="1"/>
            </p:cNvSpPr>
            <p:nvPr/>
          </p:nvSpPr>
          <p:spPr bwMode="auto">
            <a:xfrm>
              <a:off x="2430" y="1570"/>
              <a:ext cx="11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r>
                <a:rPr lang="de-DE" sz="1600" baseline="-25000">
                  <a:solidFill>
                    <a:srgbClr val="000000"/>
                  </a:solidFill>
                  <a:latin typeface="Arial" pitchFamily="34" charset="0"/>
                </a:rPr>
                <a:t>in</a:t>
              </a:r>
              <a:endParaRPr lang="de-DE" sz="1600">
                <a:latin typeface="Arial" pitchFamily="34" charset="0"/>
              </a:endParaRPr>
            </a:p>
          </p:txBody>
        </p:sp>
        <p:sp>
          <p:nvSpPr>
            <p:cNvPr id="160932" name="Line 42"/>
            <p:cNvSpPr>
              <a:spLocks noChangeShapeType="1"/>
            </p:cNvSpPr>
            <p:nvPr/>
          </p:nvSpPr>
          <p:spPr bwMode="auto">
            <a:xfrm>
              <a:off x="434" y="2053"/>
              <a:ext cx="231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33" name="Line 43"/>
            <p:cNvSpPr>
              <a:spLocks noChangeShapeType="1"/>
            </p:cNvSpPr>
            <p:nvPr/>
          </p:nvSpPr>
          <p:spPr bwMode="auto">
            <a:xfrm>
              <a:off x="434" y="2219"/>
              <a:ext cx="237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34" name="Line 44"/>
            <p:cNvSpPr>
              <a:spLocks noChangeShapeType="1"/>
            </p:cNvSpPr>
            <p:nvPr/>
          </p:nvSpPr>
          <p:spPr bwMode="auto">
            <a:xfrm>
              <a:off x="426" y="2386"/>
              <a:ext cx="239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35" name="Line 45"/>
            <p:cNvSpPr>
              <a:spLocks noChangeShapeType="1"/>
            </p:cNvSpPr>
            <p:nvPr/>
          </p:nvSpPr>
          <p:spPr bwMode="auto">
            <a:xfrm flipV="1">
              <a:off x="455" y="2727"/>
              <a:ext cx="349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36" name="Line 46"/>
            <p:cNvSpPr>
              <a:spLocks noChangeShapeType="1"/>
            </p:cNvSpPr>
            <p:nvPr/>
          </p:nvSpPr>
          <p:spPr bwMode="auto">
            <a:xfrm>
              <a:off x="808" y="2582"/>
              <a:ext cx="1" cy="15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160937" name="Group 47"/>
            <p:cNvGrpSpPr>
              <a:grpSpLocks/>
            </p:cNvGrpSpPr>
            <p:nvPr/>
          </p:nvGrpSpPr>
          <p:grpSpPr bwMode="auto">
            <a:xfrm>
              <a:off x="916" y="927"/>
              <a:ext cx="950" cy="340"/>
              <a:chOff x="916" y="927"/>
              <a:chExt cx="950" cy="250"/>
            </a:xfrm>
          </p:grpSpPr>
          <p:sp>
            <p:nvSpPr>
              <p:cNvPr id="160945" name="Line 48"/>
              <p:cNvSpPr>
                <a:spLocks noChangeShapeType="1"/>
              </p:cNvSpPr>
              <p:nvPr/>
            </p:nvSpPr>
            <p:spPr bwMode="auto">
              <a:xfrm>
                <a:off x="1865" y="937"/>
                <a:ext cx="1" cy="24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0946" name="Line 49"/>
              <p:cNvSpPr>
                <a:spLocks noChangeShapeType="1"/>
              </p:cNvSpPr>
              <p:nvPr/>
            </p:nvSpPr>
            <p:spPr bwMode="auto">
              <a:xfrm>
                <a:off x="916" y="927"/>
                <a:ext cx="1" cy="24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60938" name="Group 50"/>
            <p:cNvGrpSpPr>
              <a:grpSpLocks/>
            </p:cNvGrpSpPr>
            <p:nvPr/>
          </p:nvGrpSpPr>
          <p:grpSpPr bwMode="auto">
            <a:xfrm>
              <a:off x="916" y="1578"/>
              <a:ext cx="1477" cy="290"/>
              <a:chOff x="916" y="1578"/>
              <a:chExt cx="1477" cy="218"/>
            </a:xfrm>
          </p:grpSpPr>
          <p:sp>
            <p:nvSpPr>
              <p:cNvPr id="160942" name="Freeform 51"/>
              <p:cNvSpPr>
                <a:spLocks/>
              </p:cNvSpPr>
              <p:nvPr/>
            </p:nvSpPr>
            <p:spPr bwMode="auto">
              <a:xfrm>
                <a:off x="2041" y="1681"/>
                <a:ext cx="352" cy="108"/>
              </a:xfrm>
              <a:custGeom>
                <a:avLst/>
                <a:gdLst>
                  <a:gd name="T0" fmla="*/ 0 w 352"/>
                  <a:gd name="T1" fmla="*/ 108 h 108"/>
                  <a:gd name="T2" fmla="*/ 0 w 352"/>
                  <a:gd name="T3" fmla="*/ 0 h 108"/>
                  <a:gd name="T4" fmla="*/ 352 w 352"/>
                  <a:gd name="T5" fmla="*/ 0 h 108"/>
                  <a:gd name="T6" fmla="*/ 0 60000 65536"/>
                  <a:gd name="T7" fmla="*/ 0 60000 65536"/>
                  <a:gd name="T8" fmla="*/ 0 60000 65536"/>
                  <a:gd name="T9" fmla="*/ 0 w 352"/>
                  <a:gd name="T10" fmla="*/ 0 h 108"/>
                  <a:gd name="T11" fmla="*/ 352 w 352"/>
                  <a:gd name="T12" fmla="*/ 108 h 10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52" h="108">
                    <a:moveTo>
                      <a:pt x="0" y="108"/>
                    </a:moveTo>
                    <a:lnTo>
                      <a:pt x="0" y="0"/>
                    </a:lnTo>
                    <a:lnTo>
                      <a:pt x="352" y="0"/>
                    </a:ln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0943" name="Line 52"/>
              <p:cNvSpPr>
                <a:spLocks noChangeShapeType="1"/>
              </p:cNvSpPr>
              <p:nvPr/>
            </p:nvSpPr>
            <p:spPr bwMode="auto">
              <a:xfrm flipH="1">
                <a:off x="916" y="1578"/>
                <a:ext cx="5" cy="218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0944" name="Line 53"/>
              <p:cNvSpPr>
                <a:spLocks noChangeShapeType="1"/>
              </p:cNvSpPr>
              <p:nvPr/>
            </p:nvSpPr>
            <p:spPr bwMode="auto">
              <a:xfrm>
                <a:off x="1880" y="1583"/>
                <a:ext cx="1" cy="206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60939" name="Line 54"/>
            <p:cNvSpPr>
              <a:spLocks noChangeShapeType="1"/>
            </p:cNvSpPr>
            <p:nvPr/>
          </p:nvSpPr>
          <p:spPr bwMode="auto">
            <a:xfrm>
              <a:off x="1400" y="2582"/>
              <a:ext cx="1" cy="33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40" name="Line 55"/>
            <p:cNvSpPr>
              <a:spLocks noChangeShapeType="1"/>
            </p:cNvSpPr>
            <p:nvPr/>
          </p:nvSpPr>
          <p:spPr bwMode="auto">
            <a:xfrm flipV="1">
              <a:off x="1414" y="3212"/>
              <a:ext cx="1" cy="3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941" name="Line 56"/>
            <p:cNvSpPr>
              <a:spLocks noChangeShapeType="1"/>
            </p:cNvSpPr>
            <p:nvPr/>
          </p:nvSpPr>
          <p:spPr bwMode="auto">
            <a:xfrm flipH="1" flipV="1">
              <a:off x="2169" y="1490"/>
              <a:ext cx="195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de-DE"/>
            </a:p>
          </p:txBody>
        </p:sp>
      </p:grpSp>
      <p:graphicFrame>
        <p:nvGraphicFramePr>
          <p:cNvPr id="1343687" name="Group 199"/>
          <p:cNvGraphicFramePr>
            <a:graphicFrameLocks noGrp="1"/>
          </p:cNvGraphicFramePr>
          <p:nvPr/>
        </p:nvGraphicFramePr>
        <p:xfrm>
          <a:off x="6596063" y="1025525"/>
          <a:ext cx="3929090" cy="1260000"/>
        </p:xfrm>
        <a:graphic>
          <a:graphicData uri="http://schemas.openxmlformats.org/drawingml/2006/table">
            <a:tbl>
              <a:tblPr/>
              <a:tblGrid>
                <a:gridCol w="98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8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de-DE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de-DE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ALU1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ALU2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0805" name="Line 134"/>
          <p:cNvSpPr>
            <a:spLocks noChangeShapeType="1"/>
          </p:cNvSpPr>
          <p:nvPr/>
        </p:nvSpPr>
        <p:spPr bwMode="auto">
          <a:xfrm>
            <a:off x="6249988" y="2614613"/>
            <a:ext cx="588962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06" name="Line 135"/>
          <p:cNvSpPr>
            <a:spLocks noChangeShapeType="1"/>
          </p:cNvSpPr>
          <p:nvPr/>
        </p:nvSpPr>
        <p:spPr bwMode="auto">
          <a:xfrm>
            <a:off x="6249988" y="4943475"/>
            <a:ext cx="588962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07" name="Line 136"/>
          <p:cNvSpPr>
            <a:spLocks noChangeShapeType="1"/>
          </p:cNvSpPr>
          <p:nvPr/>
        </p:nvSpPr>
        <p:spPr bwMode="auto">
          <a:xfrm>
            <a:off x="6249988" y="2614613"/>
            <a:ext cx="0" cy="258762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08" name="Line 139"/>
          <p:cNvSpPr>
            <a:spLocks noChangeShapeType="1"/>
          </p:cNvSpPr>
          <p:nvPr/>
        </p:nvSpPr>
        <p:spPr bwMode="auto">
          <a:xfrm>
            <a:off x="6249988" y="2873376"/>
            <a:ext cx="0" cy="258763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09" name="Line 143"/>
          <p:cNvSpPr>
            <a:spLocks noChangeShapeType="1"/>
          </p:cNvSpPr>
          <p:nvPr/>
        </p:nvSpPr>
        <p:spPr bwMode="auto">
          <a:xfrm>
            <a:off x="6249988" y="3132138"/>
            <a:ext cx="0" cy="258762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10" name="Line 145"/>
          <p:cNvSpPr>
            <a:spLocks noChangeShapeType="1"/>
          </p:cNvSpPr>
          <p:nvPr/>
        </p:nvSpPr>
        <p:spPr bwMode="auto">
          <a:xfrm>
            <a:off x="6249988" y="3390901"/>
            <a:ext cx="0" cy="258763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11" name="Line 147"/>
          <p:cNvSpPr>
            <a:spLocks noChangeShapeType="1"/>
          </p:cNvSpPr>
          <p:nvPr/>
        </p:nvSpPr>
        <p:spPr bwMode="auto">
          <a:xfrm>
            <a:off x="6249988" y="3649663"/>
            <a:ext cx="0" cy="258762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12" name="Line 149"/>
          <p:cNvSpPr>
            <a:spLocks noChangeShapeType="1"/>
          </p:cNvSpPr>
          <p:nvPr/>
        </p:nvSpPr>
        <p:spPr bwMode="auto">
          <a:xfrm>
            <a:off x="6249988" y="3908426"/>
            <a:ext cx="0" cy="258763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13" name="Line 151"/>
          <p:cNvSpPr>
            <a:spLocks noChangeShapeType="1"/>
          </p:cNvSpPr>
          <p:nvPr/>
        </p:nvSpPr>
        <p:spPr bwMode="auto">
          <a:xfrm>
            <a:off x="6249988" y="4167188"/>
            <a:ext cx="0" cy="258762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14" name="Line 153"/>
          <p:cNvSpPr>
            <a:spLocks noChangeShapeType="1"/>
          </p:cNvSpPr>
          <p:nvPr/>
        </p:nvSpPr>
        <p:spPr bwMode="auto">
          <a:xfrm>
            <a:off x="6249988" y="4425951"/>
            <a:ext cx="0" cy="258763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0815" name="Line 155"/>
          <p:cNvSpPr>
            <a:spLocks noChangeShapeType="1"/>
          </p:cNvSpPr>
          <p:nvPr/>
        </p:nvSpPr>
        <p:spPr bwMode="auto">
          <a:xfrm>
            <a:off x="6249988" y="4684713"/>
            <a:ext cx="0" cy="258762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aphicFrame>
        <p:nvGraphicFramePr>
          <p:cNvPr id="1343688" name="Group 2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485866"/>
              </p:ext>
            </p:extLst>
          </p:nvPr>
        </p:nvGraphicFramePr>
        <p:xfrm>
          <a:off x="6596063" y="4929188"/>
          <a:ext cx="3929090" cy="1260000"/>
        </p:xfrm>
        <a:graphic>
          <a:graphicData uri="http://schemas.openxmlformats.org/drawingml/2006/table">
            <a:tbl>
              <a:tblPr/>
              <a:tblGrid>
                <a:gridCol w="924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de-DE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de-DE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ALU3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ALU3 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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ALU3 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store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Z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E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8" name="Tabelle 127"/>
          <p:cNvGraphicFramePr>
            <a:graphicFrameLocks noGrp="1"/>
          </p:cNvGraphicFramePr>
          <p:nvPr/>
        </p:nvGraphicFramePr>
        <p:xfrm>
          <a:off x="6596063" y="2446338"/>
          <a:ext cx="3929122" cy="22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de-DE" sz="1400" b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de-DE" sz="1400" b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de-DE" sz="1400" b="1" baseline="-25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ALU3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ALU1 + ALU2 +</a:t>
                      </a:r>
                      <a:r>
                        <a:rPr lang="de-DE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de-DE" sz="1400" baseline="-25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endParaRPr lang="de-DE" sz="1400" baseline="-25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ALU1 – ALU2 – Not(</a:t>
                      </a:r>
                      <a:r>
                        <a:rPr lang="de-DE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de-DE" sz="1400" baseline="-25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ALU2 – ALU1 – Not(</a:t>
                      </a:r>
                      <a:r>
                        <a:rPr lang="de-DE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de-DE" sz="1400" baseline="-25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r>
                        <a:rPr lang="de-DE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ALU1 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charset="2"/>
                        </a:rPr>
                        <a:t> ALU2</a:t>
                      </a:r>
                      <a:endParaRPr lang="de-DE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ALU1 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charset="2"/>
                        </a:rPr>
                        <a:t> ALU2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Not(ALU1) 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charset="2"/>
                        </a:rPr>
                        <a:t> ALU2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ALU1 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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charset="2"/>
                        </a:rPr>
                        <a:t> ALU2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de-DE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ALU1 </a:t>
                      </a:r>
                      <a:r>
                        <a:rPr lang="de-DE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 charset="2"/>
                        </a:rPr>
                        <a:t> ALU2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advTm="7258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operations of the ALU</a:t>
            </a:r>
          </a:p>
        </p:txBody>
      </p:sp>
      <p:sp>
        <p:nvSpPr>
          <p:cNvPr id="1556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Left shift of the ones’ complement of </a:t>
            </a:r>
            <a:r>
              <a:rPr lang="en-US" i="1" noProof="0" dirty="0" smtClean="0">
                <a:latin typeface="Times New Roman" pitchFamily="18" charset="0"/>
              </a:rPr>
              <a:t>Y</a:t>
            </a:r>
            <a:r>
              <a:rPr lang="en-US" noProof="0" dirty="0" smtClean="0"/>
              <a:t> stored in </a:t>
            </a:r>
            <a:r>
              <a:rPr lang="en-US" i="1" noProof="0" dirty="0" smtClean="0">
                <a:latin typeface="Times New Roman" pitchFamily="18" charset="0"/>
              </a:rPr>
              <a:t>Z</a:t>
            </a:r>
            <a:r>
              <a:rPr lang="en-US" dirty="0" smtClean="0"/>
              <a:t>:</a:t>
            </a:r>
            <a:r>
              <a:rPr lang="en-US" noProof="0" dirty="0" smtClean="0"/>
              <a:t> </a:t>
            </a:r>
          </a:p>
          <a:p>
            <a:pPr lvl="1" eaLnBrk="1" hangingPunct="1"/>
            <a:r>
              <a:rPr lang="en-US" noProof="0" dirty="0" smtClean="0"/>
              <a:t>Control signals:	</a:t>
            </a:r>
            <a:r>
              <a:rPr lang="en-US" i="1" noProof="0" dirty="0" smtClean="0">
                <a:latin typeface="Times New Roman" pitchFamily="18" charset="0"/>
              </a:rPr>
              <a:t>s</a:t>
            </a:r>
            <a:r>
              <a:rPr lang="en-US" baseline="-25000" noProof="0" dirty="0" smtClean="0">
                <a:latin typeface="Times New Roman" pitchFamily="18" charset="0"/>
              </a:rPr>
              <a:t>1</a:t>
            </a:r>
            <a:r>
              <a:rPr lang="en-US" noProof="0" dirty="0" smtClean="0">
                <a:latin typeface="Times New Roman" pitchFamily="18" charset="0"/>
              </a:rPr>
              <a:t>… </a:t>
            </a:r>
            <a:r>
              <a:rPr lang="en-US" i="1" noProof="0" dirty="0" smtClean="0">
                <a:latin typeface="Times New Roman" pitchFamily="18" charset="0"/>
              </a:rPr>
              <a:t>s</a:t>
            </a:r>
            <a:r>
              <a:rPr lang="en-US" baseline="-25000" noProof="0" dirty="0" smtClean="0">
                <a:latin typeface="Times New Roman" pitchFamily="18" charset="0"/>
              </a:rPr>
              <a:t>7</a:t>
            </a:r>
            <a:r>
              <a:rPr lang="en-US" noProof="0" dirty="0" smtClean="0">
                <a:latin typeface="Times New Roman" pitchFamily="18" charset="0"/>
              </a:rPr>
              <a:t> = 10 111 10</a:t>
            </a:r>
          </a:p>
          <a:p>
            <a:pPr lvl="2" eaLnBrk="1" hangingPunct="1"/>
            <a:r>
              <a:rPr lang="en-US" noProof="0" dirty="0" smtClean="0">
                <a:latin typeface="Times New Roman" pitchFamily="18" charset="0"/>
              </a:rPr>
              <a:t>10  : ALU1 = </a:t>
            </a:r>
            <a:r>
              <a:rPr lang="en-US" i="1" noProof="0" dirty="0" smtClean="0">
                <a:latin typeface="Times New Roman" pitchFamily="18" charset="0"/>
              </a:rPr>
              <a:t>Y</a:t>
            </a:r>
          </a:p>
          <a:p>
            <a:pPr lvl="2" eaLnBrk="1" hangingPunct="1"/>
            <a:r>
              <a:rPr lang="en-US" noProof="0" dirty="0" smtClean="0">
                <a:latin typeface="Times New Roman" pitchFamily="18" charset="0"/>
              </a:rPr>
              <a:t>111: ALU3 = ALU1 </a:t>
            </a:r>
            <a:r>
              <a:rPr lang="en-US" noProof="0" dirty="0" smtClean="0">
                <a:latin typeface="Times New Roman" pitchFamily="18" charset="0"/>
                <a:sym typeface="Wingdings 3" pitchFamily="18" charset="2"/>
              </a:rPr>
              <a:t> ALU2</a:t>
            </a:r>
          </a:p>
          <a:p>
            <a:pPr lvl="2" eaLnBrk="1" hangingPunct="1"/>
            <a:r>
              <a:rPr lang="en-US" noProof="0" dirty="0" smtClean="0">
                <a:latin typeface="Times New Roman" pitchFamily="18" charset="0"/>
                <a:sym typeface="Wingdings 3" pitchFamily="18" charset="2"/>
              </a:rPr>
              <a:t>10  : </a:t>
            </a:r>
            <a:r>
              <a:rPr lang="en-US" i="1" noProof="0" dirty="0" smtClean="0">
                <a:latin typeface="Times New Roman" pitchFamily="18" charset="0"/>
                <a:sym typeface="Wingdings 3" pitchFamily="18" charset="2"/>
              </a:rPr>
              <a:t>Z</a:t>
            </a:r>
            <a:r>
              <a:rPr lang="en-US" noProof="0" dirty="0" smtClean="0">
                <a:latin typeface="Times New Roman" pitchFamily="18" charset="0"/>
                <a:sym typeface="Wingdings 3" pitchFamily="18" charset="2"/>
              </a:rPr>
              <a:t>      = ALU3 × 2</a:t>
            </a:r>
            <a:endParaRPr lang="en-US" noProof="0" dirty="0" smtClean="0">
              <a:latin typeface="Times New Roman" pitchFamily="18" charset="0"/>
            </a:endParaRP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Is  </a:t>
            </a:r>
            <a:r>
              <a:rPr lang="en-US" i="1" noProof="0" dirty="0" smtClean="0">
                <a:latin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</a:rPr>
              <a:t> &gt; </a:t>
            </a:r>
            <a:r>
              <a:rPr lang="en-US" i="1" noProof="0" dirty="0" smtClean="0">
                <a:latin typeface="Times New Roman" pitchFamily="18" charset="0"/>
              </a:rPr>
              <a:t>Y</a:t>
            </a:r>
            <a:r>
              <a:rPr lang="en-US" noProof="0" dirty="0" smtClean="0"/>
              <a:t> ? </a:t>
            </a:r>
          </a:p>
          <a:p>
            <a:pPr lvl="1" eaLnBrk="1" hangingPunct="1"/>
            <a:r>
              <a:rPr lang="en-US" noProof="0" dirty="0" smtClean="0"/>
              <a:t>Check status signal "sign" after the operation </a:t>
            </a:r>
            <a:r>
              <a:rPr lang="en-US" i="1" noProof="0" dirty="0" smtClean="0">
                <a:latin typeface="Times New Roman" pitchFamily="18" charset="0"/>
              </a:rPr>
              <a:t>Y</a:t>
            </a:r>
            <a:r>
              <a:rPr lang="en-US" noProof="0" dirty="0" smtClean="0">
                <a:latin typeface="Times New Roman" pitchFamily="18" charset="0"/>
              </a:rPr>
              <a:t> – </a:t>
            </a:r>
            <a:r>
              <a:rPr lang="en-US" i="1" noProof="0" dirty="0" smtClean="0">
                <a:latin typeface="Times New Roman" pitchFamily="18" charset="0"/>
              </a:rPr>
              <a:t>X</a:t>
            </a:r>
            <a:r>
              <a:rPr lang="en-US" noProof="0" dirty="0" smtClean="0"/>
              <a:t>. </a:t>
            </a:r>
          </a:p>
          <a:p>
            <a:pPr lvl="1" eaLnBrk="1" hangingPunct="1"/>
            <a:r>
              <a:rPr lang="en-US" noProof="0" dirty="0" smtClean="0"/>
              <a:t>Control signals: 	</a:t>
            </a:r>
            <a:r>
              <a:rPr lang="en-US" i="1" noProof="0" dirty="0" smtClean="0">
                <a:latin typeface="Times New Roman" pitchFamily="18" charset="0"/>
              </a:rPr>
              <a:t>s</a:t>
            </a:r>
            <a:r>
              <a:rPr lang="en-US" baseline="-25000" noProof="0" dirty="0" smtClean="0">
                <a:latin typeface="Times New Roman" pitchFamily="18" charset="0"/>
              </a:rPr>
              <a:t>1</a:t>
            </a:r>
            <a:r>
              <a:rPr lang="en-US" noProof="0" dirty="0" smtClean="0">
                <a:latin typeface="Times New Roman" pitchFamily="18" charset="0"/>
              </a:rPr>
              <a:t>…</a:t>
            </a:r>
            <a:r>
              <a:rPr lang="en-US" i="1" noProof="0" dirty="0" smtClean="0">
                <a:latin typeface="Times New Roman" pitchFamily="18" charset="0"/>
              </a:rPr>
              <a:t>s</a:t>
            </a:r>
            <a:r>
              <a:rPr lang="en-US" baseline="-25000" noProof="0" dirty="0" smtClean="0">
                <a:latin typeface="Times New Roman" pitchFamily="18" charset="0"/>
              </a:rPr>
              <a:t>7 </a:t>
            </a:r>
            <a:r>
              <a:rPr lang="en-US" noProof="0" dirty="0" smtClean="0">
                <a:latin typeface="Times New Roman" pitchFamily="18" charset="0"/>
              </a:rPr>
              <a:t>= 00 010 00</a:t>
            </a:r>
            <a:r>
              <a:rPr lang="en-US" noProof="0" dirty="0" smtClean="0"/>
              <a:t>     and      </a:t>
            </a:r>
            <a:r>
              <a:rPr lang="en-US" i="1" noProof="0" dirty="0" err="1" smtClean="0">
                <a:latin typeface="Times New Roman" pitchFamily="18" charset="0"/>
              </a:rPr>
              <a:t>c</a:t>
            </a:r>
            <a:r>
              <a:rPr lang="en-US" i="1" baseline="-25000" noProof="0" dirty="0" err="1" smtClean="0">
                <a:latin typeface="Times New Roman" pitchFamily="18" charset="0"/>
              </a:rPr>
              <a:t>in</a:t>
            </a:r>
            <a:r>
              <a:rPr lang="en-US" noProof="0" dirty="0" smtClean="0">
                <a:latin typeface="Times New Roman" pitchFamily="18" charset="0"/>
              </a:rPr>
              <a:t> = 1</a:t>
            </a:r>
          </a:p>
          <a:p>
            <a:pPr lvl="2" eaLnBrk="1" hangingPunct="1"/>
            <a:r>
              <a:rPr lang="en-US" noProof="0" dirty="0" smtClean="0">
                <a:latin typeface="Times New Roman" pitchFamily="18" charset="0"/>
              </a:rPr>
              <a:t>00  : ALU1 = </a:t>
            </a:r>
            <a:r>
              <a:rPr lang="en-US" i="1" noProof="0" dirty="0" smtClean="0">
                <a:latin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</a:rPr>
              <a:t> und ALU2 = </a:t>
            </a:r>
            <a:r>
              <a:rPr lang="en-US" i="1" noProof="0" dirty="0" smtClean="0">
                <a:latin typeface="Times New Roman" pitchFamily="18" charset="0"/>
              </a:rPr>
              <a:t>Y</a:t>
            </a:r>
          </a:p>
          <a:p>
            <a:pPr lvl="2" eaLnBrk="1" hangingPunct="1"/>
            <a:r>
              <a:rPr lang="en-US" noProof="0" dirty="0" smtClean="0">
                <a:latin typeface="Times New Roman" pitchFamily="18" charset="0"/>
              </a:rPr>
              <a:t>010: ALU3 = ALU2 – ALU1 – not(</a:t>
            </a:r>
            <a:r>
              <a:rPr lang="en-US" noProof="0" dirty="0" err="1" smtClean="0">
                <a:latin typeface="Times New Roman" pitchFamily="18" charset="0"/>
              </a:rPr>
              <a:t>c</a:t>
            </a:r>
            <a:r>
              <a:rPr lang="en-US" baseline="-25000" noProof="0" dirty="0" err="1" smtClean="0">
                <a:latin typeface="Times New Roman" pitchFamily="18" charset="0"/>
              </a:rPr>
              <a:t>in</a:t>
            </a:r>
            <a:r>
              <a:rPr lang="en-US" noProof="0" dirty="0" smtClean="0">
                <a:latin typeface="Times New Roman" pitchFamily="18" charset="0"/>
              </a:rPr>
              <a:t>)</a:t>
            </a:r>
          </a:p>
          <a:p>
            <a:pPr lvl="2" eaLnBrk="1" hangingPunct="1"/>
            <a:r>
              <a:rPr lang="en-US" noProof="0" dirty="0" smtClean="0">
                <a:latin typeface="Times New Roman" pitchFamily="18" charset="0"/>
              </a:rPr>
              <a:t>00  : </a:t>
            </a:r>
            <a:r>
              <a:rPr lang="en-US" i="1" noProof="0" dirty="0" smtClean="0">
                <a:latin typeface="Times New Roman" pitchFamily="18" charset="0"/>
              </a:rPr>
              <a:t>Z</a:t>
            </a:r>
            <a:r>
              <a:rPr lang="en-US" noProof="0" dirty="0" smtClean="0">
                <a:latin typeface="Times New Roman" pitchFamily="18" charset="0"/>
              </a:rPr>
              <a:t>         = ALU3</a:t>
            </a:r>
          </a:p>
        </p:txBody>
      </p:sp>
      <p:sp>
        <p:nvSpPr>
          <p:cNvPr id="16281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426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2" grpId="0" uiExpand="1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When do we set the sticky bit?</a:t>
            </a:r>
          </a:p>
          <a:p>
            <a:pPr lvl="1"/>
            <a:r>
              <a:rPr lang="en-US" dirty="0" smtClean="0"/>
              <a:t>Why is it enough to store a single sticky bit instead of a value?</a:t>
            </a:r>
          </a:p>
          <a:p>
            <a:pPr lvl="1"/>
            <a:r>
              <a:rPr lang="en-US" dirty="0" smtClean="0"/>
              <a:t>Does the ALU support loops, if-then-else etc.?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51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endParaRPr lang="en-US" noProof="0" dirty="0" smtClean="0"/>
          </a:p>
        </p:txBody>
      </p:sp>
      <p:sp>
        <p:nvSpPr>
          <p:cNvPr id="16384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Numbering systems</a:t>
            </a:r>
          </a:p>
          <a:p>
            <a:pPr lvl="1"/>
            <a:r>
              <a:rPr lang="en-US" noProof="0" dirty="0" smtClean="0"/>
              <a:t>Positive numbers</a:t>
            </a:r>
          </a:p>
          <a:p>
            <a:pPr lvl="1"/>
            <a:r>
              <a:rPr lang="en-US" noProof="0" dirty="0" smtClean="0"/>
              <a:t>Negative numbers</a:t>
            </a:r>
          </a:p>
          <a:p>
            <a:pPr lvl="1"/>
            <a:r>
              <a:rPr lang="en-US" noProof="0" dirty="0" smtClean="0"/>
              <a:t>Number conversion</a:t>
            </a:r>
          </a:p>
          <a:p>
            <a:pPr lvl="1"/>
            <a:r>
              <a:rPr lang="en-US" noProof="0" dirty="0" smtClean="0"/>
              <a:t>Real numbers (fixed/floating point)</a:t>
            </a:r>
          </a:p>
          <a:p>
            <a:pPr lvl="2"/>
            <a:r>
              <a:rPr lang="en-US" noProof="0" dirty="0" smtClean="0"/>
              <a:t>Real systems use IEEE!</a:t>
            </a:r>
          </a:p>
          <a:p>
            <a:pPr lvl="1"/>
            <a:r>
              <a:rPr lang="en-US" noProof="0" dirty="0" smtClean="0"/>
              <a:t>Rounding of numbers</a:t>
            </a:r>
          </a:p>
          <a:p>
            <a:endParaRPr lang="en-US" noProof="0" dirty="0" smtClean="0"/>
          </a:p>
          <a:p>
            <a:r>
              <a:rPr lang="en-US" noProof="0" dirty="0" smtClean="0"/>
              <a:t>Simple circuits</a:t>
            </a:r>
          </a:p>
          <a:p>
            <a:pPr lvl="1"/>
            <a:r>
              <a:rPr lang="en-US" noProof="0" dirty="0" smtClean="0"/>
              <a:t>Addition / Subtraction</a:t>
            </a:r>
          </a:p>
          <a:p>
            <a:pPr lvl="1"/>
            <a:r>
              <a:rPr lang="en-US" noProof="0" dirty="0" smtClean="0"/>
              <a:t>See literature for Multiplication / Division</a:t>
            </a:r>
          </a:p>
          <a:p>
            <a:endParaRPr lang="en-US" noProof="0" dirty="0" smtClean="0"/>
          </a:p>
          <a:p>
            <a:r>
              <a:rPr lang="en-US" noProof="0" dirty="0" smtClean="0"/>
              <a:t>Arithmetic logic unit (ALU)</a:t>
            </a:r>
          </a:p>
          <a:p>
            <a:pPr lvl="1"/>
            <a:r>
              <a:rPr lang="en-US" noProof="0" dirty="0" smtClean="0"/>
              <a:t>Components </a:t>
            </a:r>
            <a:r>
              <a:rPr lang="en-US" smtClean="0"/>
              <a:t>of a simple </a:t>
            </a:r>
            <a:r>
              <a:rPr lang="en-US" noProof="0" dirty="0" smtClean="0"/>
              <a:t>ALU</a:t>
            </a:r>
          </a:p>
          <a:p>
            <a:pPr lvl="1">
              <a:buFontTx/>
              <a:buNone/>
            </a:pPr>
            <a:endParaRPr lang="en-US" noProof="0" dirty="0" smtClean="0"/>
          </a:p>
        </p:txBody>
      </p:sp>
      <p:sp>
        <p:nvSpPr>
          <p:cNvPr id="16384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  <a:endParaRPr lang="en-US" dirty="0" smtClean="0"/>
          </a:p>
        </p:txBody>
      </p:sp>
    </p:spTree>
  </p:cSld>
  <p:clrMapOvr>
    <a:masterClrMapping/>
  </p:clrMapOvr>
  <p:transition spd="slow" advTm="154957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</a:t>
            </a:r>
            <a:r>
              <a:rPr lang="en-US" dirty="0" smtClean="0"/>
              <a:t>1: </a:t>
            </a:r>
            <a:r>
              <a:rPr lang="en-US" noProof="0" dirty="0" smtClean="0"/>
              <a:t>example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r>
              <a:rPr lang="en-US" sz="1900" b="1" noProof="0" dirty="0" smtClean="0"/>
              <a:t>Conversion of 15741.233</a:t>
            </a:r>
            <a:r>
              <a:rPr lang="en-US" sz="1900" b="1" baseline="-25000" noProof="0" dirty="0" smtClean="0"/>
              <a:t>10</a:t>
            </a:r>
            <a:r>
              <a:rPr lang="en-US" sz="1900" b="1" noProof="0" dirty="0" smtClean="0"/>
              <a:t> into the hexadecimal system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r>
              <a:rPr lang="en-US" sz="1900" noProof="0" dirty="0" smtClean="0"/>
              <a:t>Step 1: 16</a:t>
            </a:r>
            <a:r>
              <a:rPr lang="en-US" sz="1900" baseline="30000" noProof="0" dirty="0" smtClean="0"/>
              <a:t>3</a:t>
            </a:r>
            <a:r>
              <a:rPr lang="en-US" sz="1900" noProof="0" dirty="0" smtClean="0"/>
              <a:t> </a:t>
            </a:r>
            <a:r>
              <a:rPr lang="en-US" sz="1900" noProof="0" dirty="0" smtClean="0">
                <a:sym typeface="Symbol" pitchFamily="18" charset="2"/>
              </a:rPr>
              <a:t> 15741,233 &lt; 16</a:t>
            </a:r>
            <a:r>
              <a:rPr lang="en-US" sz="1900" baseline="30000" noProof="0" dirty="0" smtClean="0">
                <a:sym typeface="Symbol" pitchFamily="18" charset="2"/>
              </a:rPr>
              <a:t>4</a:t>
            </a:r>
            <a:r>
              <a:rPr lang="en-US" sz="1900" noProof="0" dirty="0" smtClean="0">
                <a:sym typeface="Symbol" pitchFamily="18" charset="2"/>
              </a:rPr>
              <a:t> </a:t>
            </a:r>
            <a:r>
              <a:rPr lang="en-US" sz="1900" noProof="0" dirty="0" smtClean="0">
                <a:sym typeface="Wingdings 3" pitchFamily="18" charset="2"/>
              </a:rPr>
              <a:t></a:t>
            </a:r>
            <a:r>
              <a:rPr lang="en-US" sz="1900" noProof="0" dirty="0" smtClean="0">
                <a:sym typeface="Monotype Sorts" pitchFamily="2" charset="2"/>
              </a:rPr>
              <a:t> highest power is 16</a:t>
            </a:r>
            <a:r>
              <a:rPr lang="en-US" sz="1900" baseline="30000" noProof="0" dirty="0" smtClean="0">
                <a:sym typeface="Monotype Sorts" pitchFamily="2" charset="2"/>
              </a:rPr>
              <a:t>3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baseline="30000" noProof="0" dirty="0" smtClean="0">
              <a:sym typeface="Monotype Sorts" pitchFamily="2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endParaRPr lang="en-US" sz="1900" noProof="0" dirty="0" smtClean="0">
              <a:sym typeface="Symbol" pitchFamily="18" charset="2"/>
            </a:endParaRPr>
          </a:p>
          <a:p>
            <a:pPr algn="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r>
              <a:rPr lang="en-US" sz="2400" b="1" noProof="0" dirty="0" smtClean="0">
                <a:solidFill>
                  <a:srgbClr val="FF0000"/>
                </a:solidFill>
                <a:sym typeface="Wingdings 3" pitchFamily="18" charset="2"/>
              </a:rPr>
              <a:t></a:t>
            </a:r>
            <a:r>
              <a:rPr lang="en-US" sz="2400" b="1" noProof="0" dirty="0" smtClean="0">
                <a:solidFill>
                  <a:srgbClr val="FF0000"/>
                </a:solidFill>
                <a:sym typeface="Monotype Sorts" pitchFamily="2" charset="2"/>
              </a:rPr>
              <a:t> error!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r>
              <a:rPr lang="en-US" sz="2400" noProof="0" dirty="0" smtClean="0">
                <a:solidFill>
                  <a:srgbClr val="0033CC"/>
                </a:solidFill>
                <a:sym typeface="Wingdings 3" pitchFamily="18" charset="2"/>
              </a:rPr>
              <a:t></a:t>
            </a:r>
            <a:r>
              <a:rPr lang="en-US" sz="2300" b="1" noProof="0" dirty="0" smtClean="0">
                <a:solidFill>
                  <a:srgbClr val="0033CC"/>
                </a:solidFill>
                <a:sym typeface="Monotype Sorts" pitchFamily="2" charset="2"/>
              </a:rPr>
              <a:t> </a:t>
            </a:r>
            <a:r>
              <a:rPr lang="en-US" sz="2300" b="1" noProof="0" dirty="0" smtClean="0">
                <a:solidFill>
                  <a:srgbClr val="0033CC"/>
                </a:solidFill>
              </a:rPr>
              <a:t>15741.233</a:t>
            </a:r>
            <a:r>
              <a:rPr lang="en-US" sz="2300" b="1" baseline="-25000" noProof="0" dirty="0" smtClean="0">
                <a:solidFill>
                  <a:srgbClr val="0033CC"/>
                </a:solidFill>
              </a:rPr>
              <a:t>10</a:t>
            </a:r>
            <a:r>
              <a:rPr lang="en-US" sz="2300" b="1" noProof="0" dirty="0" smtClean="0">
                <a:solidFill>
                  <a:srgbClr val="0033CC"/>
                </a:solidFill>
              </a:rPr>
              <a:t>  </a:t>
            </a:r>
            <a:r>
              <a:rPr lang="en-US" sz="2300" b="1" noProof="0" dirty="0" smtClean="0">
                <a:solidFill>
                  <a:srgbClr val="0033CC"/>
                </a:solidFill>
                <a:sym typeface="Symbol" pitchFamily="18" charset="2"/>
              </a:rPr>
              <a:t> 3D7D.3BA5</a:t>
            </a:r>
            <a:r>
              <a:rPr lang="en-US" sz="2300" b="1" baseline="-25000" noProof="0" dirty="0" smtClean="0">
                <a:solidFill>
                  <a:srgbClr val="0033CC"/>
                </a:solidFill>
                <a:sym typeface="Symbol" pitchFamily="18" charset="2"/>
              </a:rPr>
              <a:t>16</a:t>
            </a:r>
            <a:endParaRPr lang="en-US" sz="2000" noProof="0" dirty="0">
              <a:solidFill>
                <a:srgbClr val="0033CC"/>
              </a:solidFill>
            </a:endParaRPr>
          </a:p>
        </p:txBody>
      </p:sp>
      <p:sp>
        <p:nvSpPr>
          <p:cNvPr id="3584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84698"/>
              </p:ext>
            </p:extLst>
          </p:nvPr>
        </p:nvGraphicFramePr>
        <p:xfrm>
          <a:off x="1487488" y="2320059"/>
          <a:ext cx="7881952" cy="316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9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097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2: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15741.233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3453.233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3: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3453.233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2</a:t>
                      </a:r>
                      <a:r>
                        <a:rPr lang="de-DE" sz="2000" dirty="0" smtClean="0">
                          <a:sym typeface="Symbol" pitchFamily="18" charset="2"/>
                        </a:rPr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D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125.233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4: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125.233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1</a:t>
                      </a:r>
                      <a:r>
                        <a:rPr lang="de-DE" sz="2000" dirty="0" smtClean="0">
                          <a:sym typeface="Symbol" pitchFamily="18" charset="2"/>
                        </a:rPr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7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13.233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5: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13.233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dirty="0" smtClean="0"/>
                        <a:t>16</a:t>
                      </a:r>
                      <a:r>
                        <a:rPr lang="de-DE" sz="1800" baseline="30000" dirty="0" smtClean="0"/>
                        <a:t>0</a:t>
                      </a:r>
                      <a:r>
                        <a:rPr lang="de-DE" sz="1800" baseline="0" dirty="0" smtClean="0"/>
                        <a:t>=</a:t>
                      </a:r>
                      <a:r>
                        <a:rPr lang="de-DE" sz="1800" dirty="0" smtClean="0"/>
                        <a:t>1</a:t>
                      </a:r>
                      <a:endParaRPr lang="de-D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D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0.233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6: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0.233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-1</a:t>
                      </a:r>
                      <a:r>
                        <a:rPr lang="de-DE" sz="2000" dirty="0" smtClean="0">
                          <a:sym typeface="Symbol" pitchFamily="18" charset="2"/>
                        </a:rPr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0.0455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7: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0.0455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-2</a:t>
                      </a:r>
                      <a:r>
                        <a:rPr lang="de-DE" sz="2000" dirty="0" smtClean="0">
                          <a:sym typeface="Symbol" pitchFamily="18" charset="2"/>
                        </a:rPr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B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0.00253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8: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0.00253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-3</a:t>
                      </a:r>
                      <a:r>
                        <a:rPr lang="de-DE" sz="2000" dirty="0" smtClean="0">
                          <a:sym typeface="Symbol" pitchFamily="18" charset="2"/>
                        </a:rPr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A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0.000088593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Step</a:t>
                      </a:r>
                      <a:r>
                        <a:rPr lang="de-DE" sz="1400" dirty="0" smtClean="0"/>
                        <a:t> 9: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0.000088593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: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16</a:t>
                      </a:r>
                      <a:r>
                        <a:rPr lang="de-DE" sz="2000" baseline="30000" dirty="0" smtClean="0">
                          <a:sym typeface="Symbol" pitchFamily="18" charset="2"/>
                        </a:rPr>
                        <a:t>-4</a:t>
                      </a:r>
                      <a:r>
                        <a:rPr lang="de-DE" sz="2000" dirty="0" smtClean="0">
                          <a:sym typeface="Symbol" pitchFamily="18" charset="2"/>
                        </a:rPr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=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 smtClean="0"/>
                        <a:t>5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remainder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sym typeface="Symbol" pitchFamily="18" charset="2"/>
                        </a:rPr>
                        <a:t>0.000012299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advTm="1805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Method 2 (following Horner)</a:t>
            </a:r>
            <a:endParaRPr lang="en-US" noProof="0" dirty="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Conversion from the decimal system to a system with base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  <a:p>
            <a:endParaRPr lang="en-US" noProof="0" dirty="0" smtClean="0"/>
          </a:p>
          <a:p>
            <a:r>
              <a:rPr lang="en-US" b="1" noProof="0" dirty="0" smtClean="0"/>
              <a:t>Two steps: First consider the integer part of a number, than the decimals</a:t>
            </a:r>
          </a:p>
          <a:p>
            <a:endParaRPr lang="en-US" noProof="0" dirty="0" smtClean="0"/>
          </a:p>
          <a:p>
            <a:r>
              <a:rPr lang="en-US" noProof="0" dirty="0" smtClean="0"/>
              <a:t>Conversion of the integer part:</a:t>
            </a:r>
          </a:p>
          <a:p>
            <a:endParaRPr lang="en-US" noProof="0" dirty="0" smtClean="0"/>
          </a:p>
          <a:p>
            <a:r>
              <a:rPr lang="en-US" noProof="0" dirty="0" smtClean="0"/>
              <a:t>If we factor out the integer	         		we get:</a:t>
            </a:r>
          </a:p>
          <a:p>
            <a:endParaRPr lang="en-US" noProof="0" dirty="0" smtClean="0"/>
          </a:p>
          <a:p>
            <a:endParaRPr lang="en-US" noProof="0" dirty="0" smtClean="0"/>
          </a:p>
          <a:p>
            <a:r>
              <a:rPr lang="en-US" sz="2400" i="1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((...(((</a:t>
            </a:r>
            <a:r>
              <a:rPr lang="en-US" sz="2400" i="1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i="1" baseline="-25000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+ z</a:t>
            </a:r>
            <a:r>
              <a:rPr lang="en-US" sz="2400" i="1" baseline="-25000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 + z</a:t>
            </a:r>
            <a:r>
              <a:rPr lang="en-US" sz="2400" i="1" baseline="-25000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n-2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 + z</a:t>
            </a:r>
            <a:r>
              <a:rPr lang="en-US" sz="2400" i="1" baseline="-25000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n-3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 ... ) b + z</a:t>
            </a:r>
            <a:r>
              <a:rPr lang="en-US" sz="2400" i="1" baseline="-25000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 + z</a:t>
            </a:r>
            <a:r>
              <a:rPr lang="en-US" sz="2400" i="1" baseline="-25000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endParaRPr lang="en-US" noProof="0" dirty="0" smtClean="0"/>
          </a:p>
        </p:txBody>
      </p:sp>
      <p:sp>
        <p:nvSpPr>
          <p:cNvPr id="205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376715"/>
              </p:ext>
            </p:extLst>
          </p:nvPr>
        </p:nvGraphicFramePr>
        <p:xfrm>
          <a:off x="3143672" y="2931966"/>
          <a:ext cx="1620837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Formel" r:id="rId4" imgW="787320" imgH="431640" progId="Equation.3">
                  <p:embed/>
                </p:oleObj>
              </mc:Choice>
              <mc:Fallback>
                <p:oleObj name="Formel" r:id="rId4" imgW="78732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2931966"/>
                        <a:ext cx="1620837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Method 2: example (part 1: integer)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000" noProof="0" dirty="0" smtClean="0">
                <a:cs typeface="Times New Roman" pitchFamily="18" charset="0"/>
              </a:rPr>
              <a:t>Repeated </a:t>
            </a:r>
            <a:r>
              <a:rPr lang="en-US" sz="2000" b="1" noProof="0" dirty="0" smtClean="0">
                <a:cs typeface="Times New Roman" pitchFamily="18" charset="0"/>
              </a:rPr>
              <a:t>division</a:t>
            </a:r>
            <a:r>
              <a:rPr lang="en-US" sz="2000" noProof="0" dirty="0" smtClean="0">
                <a:cs typeface="Times New Roman" pitchFamily="18" charset="0"/>
              </a:rPr>
              <a:t> of the integer part by the base </a:t>
            </a:r>
            <a:r>
              <a:rPr lang="en-US" sz="2400" b="1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noProof="0" dirty="0" smtClean="0">
                <a:cs typeface="Times New Roman" pitchFamily="18" charset="0"/>
              </a:rPr>
              <a:t>. 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000" noProof="0" dirty="0" smtClean="0">
                <a:cs typeface="Times New Roman" pitchFamily="18" charset="0"/>
              </a:rPr>
              <a:t>The remainders are the digits of the number </a:t>
            </a:r>
            <a:r>
              <a:rPr lang="en-US" sz="2000" b="1" i="1" noProof="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i="1" baseline="-25000" noProof="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noProof="0" dirty="0" smtClean="0">
                <a:cs typeface="Times New Roman" pitchFamily="18" charset="0"/>
              </a:rPr>
              <a:t> from the least to the most significant position.</a:t>
            </a:r>
            <a:r>
              <a:rPr lang="en-US" sz="2000" noProof="0" dirty="0" smtClean="0"/>
              <a:t> 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/>
          </a:p>
          <a:p>
            <a:pPr eaLnBrk="1" hangingPunct="1">
              <a:spcBef>
                <a:spcPct val="50000"/>
              </a:spcBef>
            </a:pPr>
            <a:r>
              <a:rPr lang="en-US" sz="2000" noProof="0" dirty="0" smtClean="0"/>
              <a:t>Conversion of 15741</a:t>
            </a:r>
            <a:r>
              <a:rPr lang="en-US" sz="2000" baseline="-25000" noProof="0" dirty="0" smtClean="0"/>
              <a:t>10</a:t>
            </a:r>
            <a:r>
              <a:rPr lang="en-US" sz="2000" noProof="0" dirty="0" smtClean="0"/>
              <a:t> into the hexadecimal system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/>
              <a:t>	15741</a:t>
            </a:r>
            <a:r>
              <a:rPr lang="en-US" sz="2000" baseline="-25000" noProof="0" dirty="0" smtClean="0"/>
              <a:t>10</a:t>
            </a:r>
            <a:r>
              <a:rPr lang="en-US" sz="2000" noProof="0" dirty="0" smtClean="0"/>
              <a:t> : 16 = 983	remainder 13	(D</a:t>
            </a:r>
            <a:r>
              <a:rPr lang="en-US" sz="2000" baseline="-25000" noProof="0" dirty="0" smtClean="0"/>
              <a:t>16</a:t>
            </a:r>
            <a:r>
              <a:rPr lang="en-US" sz="2000" noProof="0" dirty="0" smtClean="0"/>
              <a:t>)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sz="2000" noProof="0" dirty="0" smtClean="0"/>
              <a:t>	    983</a:t>
            </a:r>
            <a:r>
              <a:rPr lang="en-US" sz="2000" baseline="-25000" noProof="0" dirty="0" smtClean="0"/>
              <a:t>10 </a:t>
            </a:r>
            <a:r>
              <a:rPr lang="en-US" sz="2000" noProof="0" dirty="0" smtClean="0"/>
              <a:t>: 16 = 61</a:t>
            </a:r>
            <a:r>
              <a:rPr lang="en-US" sz="2000" dirty="0"/>
              <a:t>	</a:t>
            </a:r>
            <a:r>
              <a:rPr lang="en-US" sz="2000" dirty="0" smtClean="0"/>
              <a:t>remainder </a:t>
            </a:r>
            <a:r>
              <a:rPr lang="en-US" sz="2000" noProof="0" dirty="0" smtClean="0"/>
              <a:t>7	(7</a:t>
            </a:r>
            <a:r>
              <a:rPr lang="en-US" sz="2000" baseline="-25000" noProof="0" dirty="0" smtClean="0"/>
              <a:t>16</a:t>
            </a:r>
            <a:r>
              <a:rPr lang="en-US" sz="2000" noProof="0" dirty="0" smtClean="0"/>
              <a:t>)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sz="2000" noProof="0" dirty="0" smtClean="0"/>
              <a:t>	      61</a:t>
            </a:r>
            <a:r>
              <a:rPr lang="en-US" sz="2000" baseline="-25000" noProof="0" dirty="0" smtClean="0"/>
              <a:t>10</a:t>
            </a:r>
            <a:r>
              <a:rPr lang="en-US" sz="2000" noProof="0" dirty="0" smtClean="0"/>
              <a:t> : 16 = 3	</a:t>
            </a:r>
            <a:r>
              <a:rPr lang="en-US" sz="2000" dirty="0"/>
              <a:t>	</a:t>
            </a:r>
            <a:r>
              <a:rPr lang="en-US" sz="2000" dirty="0" smtClean="0"/>
              <a:t>remainder </a:t>
            </a:r>
            <a:r>
              <a:rPr lang="en-US" sz="2000" noProof="0" dirty="0" smtClean="0"/>
              <a:t>13	(D</a:t>
            </a:r>
            <a:r>
              <a:rPr lang="en-US" sz="2000" baseline="-25000" noProof="0" dirty="0" smtClean="0"/>
              <a:t>16</a:t>
            </a:r>
            <a:r>
              <a:rPr lang="en-US" sz="2000" noProof="0" dirty="0" smtClean="0"/>
              <a:t>)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sz="2000" noProof="0" dirty="0" smtClean="0"/>
              <a:t>	        3</a:t>
            </a:r>
            <a:r>
              <a:rPr lang="en-US" sz="2000" baseline="-25000" noProof="0" dirty="0" smtClean="0"/>
              <a:t>10</a:t>
            </a:r>
            <a:r>
              <a:rPr lang="en-US" sz="2000" noProof="0" dirty="0" smtClean="0"/>
              <a:t> : 16 = 0	</a:t>
            </a:r>
            <a:r>
              <a:rPr lang="en-US" sz="2000" dirty="0"/>
              <a:t>	</a:t>
            </a:r>
            <a:r>
              <a:rPr lang="en-US" sz="2000" dirty="0" smtClean="0"/>
              <a:t>remainder </a:t>
            </a:r>
            <a:r>
              <a:rPr lang="en-US" sz="2000" noProof="0" dirty="0" smtClean="0"/>
              <a:t>3	(3</a:t>
            </a:r>
            <a:r>
              <a:rPr lang="en-US" sz="2000" baseline="-25000" noProof="0" dirty="0" smtClean="0"/>
              <a:t>16</a:t>
            </a:r>
            <a:r>
              <a:rPr lang="en-US" sz="2000" noProof="0" dirty="0" smtClean="0"/>
              <a:t>)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solidFill>
                  <a:srgbClr val="C00000"/>
                </a:solidFill>
              </a:rPr>
              <a:t>	</a:t>
            </a:r>
            <a:r>
              <a:rPr lang="en-US" sz="2000" noProof="0" dirty="0" smtClean="0">
                <a:solidFill>
                  <a:srgbClr val="0033CC"/>
                </a:solidFill>
                <a:sym typeface="Wingdings 3" pitchFamily="18" charset="2"/>
              </a:rPr>
              <a:t></a:t>
            </a:r>
            <a:r>
              <a:rPr lang="en-US" sz="2000" b="1" noProof="0" dirty="0" smtClean="0">
                <a:solidFill>
                  <a:srgbClr val="0033CC"/>
                </a:solidFill>
                <a:sym typeface="Monotype Sorts" pitchFamily="2" charset="2"/>
              </a:rPr>
              <a:t> </a:t>
            </a:r>
            <a:r>
              <a:rPr lang="en-US" sz="2000" b="1" noProof="0" dirty="0" smtClean="0">
                <a:solidFill>
                  <a:srgbClr val="0033CC"/>
                </a:solidFill>
              </a:rPr>
              <a:t>15741</a:t>
            </a:r>
            <a:r>
              <a:rPr lang="en-US" sz="2000" b="1" baseline="-25000" noProof="0" dirty="0" smtClean="0">
                <a:solidFill>
                  <a:srgbClr val="0033CC"/>
                </a:solidFill>
              </a:rPr>
              <a:t>10</a:t>
            </a:r>
            <a:r>
              <a:rPr lang="en-US" sz="2000" b="1" noProof="0" dirty="0" smtClean="0">
                <a:solidFill>
                  <a:srgbClr val="0033CC"/>
                </a:solidFill>
              </a:rPr>
              <a:t> = 3D7D</a:t>
            </a:r>
            <a:r>
              <a:rPr lang="en-US" sz="2000" b="1" baseline="-25000" noProof="0" dirty="0" smtClean="0">
                <a:solidFill>
                  <a:srgbClr val="0033CC"/>
                </a:solidFill>
              </a:rPr>
              <a:t>16</a:t>
            </a:r>
          </a:p>
          <a:p>
            <a:pPr eaLnBrk="1" hangingPunct="1"/>
            <a:endParaRPr lang="en-US" noProof="0" dirty="0"/>
          </a:p>
        </p:txBody>
      </p:sp>
      <p:sp>
        <p:nvSpPr>
          <p:cNvPr id="3686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20597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Method 2: part 2 – conversion of the decimals</a:t>
            </a:r>
            <a:endParaRPr lang="en-US" dirty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000" noProof="0" dirty="0" smtClean="0">
                <a:cs typeface="Times New Roman" pitchFamily="18" charset="0"/>
              </a:rPr>
              <a:t>We can also write the decimals of a number		   in the following way: </a:t>
            </a: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/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buClr>
                <a:schemeClr val="bg1"/>
              </a:buClr>
              <a:buSzTx/>
              <a:buFontTx/>
              <a:buNone/>
            </a:pPr>
            <a:r>
              <a:rPr lang="en-US" sz="2400" i="1" noProof="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i="1" baseline="-25000" noProof="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= ((...((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baseline="-25000" noProof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baseline="-25000" noProof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baseline="-25000" noProof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+ ... +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en-US" sz="2000" baseline="30000" noProof="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000" noProof="0" dirty="0" smtClean="0">
                <a:cs typeface="Times New Roman" pitchFamily="18" charset="0"/>
              </a:rPr>
              <a:t>Method</a:t>
            </a:r>
            <a:r>
              <a:rPr lang="en-US" sz="2000" b="1" noProof="0" dirty="0" smtClean="0">
                <a:cs typeface="Times New Roman" pitchFamily="18" charset="0"/>
              </a:rPr>
              <a:t>:</a:t>
            </a:r>
            <a:br>
              <a:rPr lang="en-US" sz="2000" b="1" noProof="0" dirty="0" smtClean="0">
                <a:cs typeface="Times New Roman" pitchFamily="18" charset="0"/>
              </a:rPr>
            </a:br>
            <a:r>
              <a:rPr lang="en-US" sz="2000" noProof="0" dirty="0" smtClean="0">
                <a:cs typeface="Times New Roman" pitchFamily="18" charset="0"/>
              </a:rPr>
              <a:t>We </a:t>
            </a:r>
            <a:r>
              <a:rPr lang="en-US" sz="2000" b="1" noProof="0" dirty="0" smtClean="0">
                <a:cs typeface="Times New Roman" pitchFamily="18" charset="0"/>
              </a:rPr>
              <a:t>multiply</a:t>
            </a:r>
            <a:r>
              <a:rPr lang="en-US" sz="2000" noProof="0" dirty="0" smtClean="0">
                <a:cs typeface="Times New Roman" pitchFamily="18" charset="0"/>
              </a:rPr>
              <a:t> the decimals of the number by base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noProof="0" dirty="0" smtClean="0">
                <a:cs typeface="Times New Roman" pitchFamily="18" charset="0"/>
              </a:rPr>
              <a:t> to get the fractional digits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i="1" baseline="-25000" noProof="0" dirty="0" smtClean="0">
                <a:latin typeface="Times New Roman" pitchFamily="18" charset="0"/>
                <a:cs typeface="Times New Roman" pitchFamily="18" charset="0"/>
              </a:rPr>
              <a:t>-i</a:t>
            </a:r>
            <a:r>
              <a:rPr lang="en-US" sz="2000" noProof="0" dirty="0" smtClean="0">
                <a:cs typeface="Times New Roman" pitchFamily="18" charset="0"/>
              </a:rPr>
              <a:t> from the most to the least significant position. (But we have to stop if the precision is good enough…)</a:t>
            </a:r>
            <a:r>
              <a:rPr lang="en-US" sz="2000" noProof="0" dirty="0" smtClean="0"/>
              <a:t> </a:t>
            </a:r>
          </a:p>
          <a:p>
            <a:pPr eaLnBrk="1" hangingPunct="1"/>
            <a:endParaRPr lang="en-US" sz="2000" noProof="0" dirty="0"/>
          </a:p>
        </p:txBody>
      </p:sp>
      <p:sp>
        <p:nvSpPr>
          <p:cNvPr id="3075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919289" y="1433513"/>
            <a:ext cx="84216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de-DE" sz="2400">
              <a:latin typeface="Times" pitchFamily="18" charset="0"/>
            </a:endParaRP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001014"/>
              </p:ext>
            </p:extLst>
          </p:nvPr>
        </p:nvGraphicFramePr>
        <p:xfrm>
          <a:off x="5431633" y="1520825"/>
          <a:ext cx="13287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Formel" r:id="rId5" imgW="774360" imgH="431640" progId="Equation.3">
                  <p:embed/>
                </p:oleObj>
              </mc:Choice>
              <mc:Fallback>
                <p:oleObj name="Formel" r:id="rId5" imgW="77436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633" y="1520825"/>
                        <a:ext cx="1328738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 advTm="46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2: example (part </a:t>
            </a:r>
            <a:r>
              <a:rPr lang="en-US" dirty="0" smtClean="0"/>
              <a:t>2: decimals)</a:t>
            </a:r>
            <a:endParaRPr lang="en-US" noProof="0" dirty="0" smtClean="0"/>
          </a:p>
        </p:txBody>
      </p:sp>
      <p:sp>
        <p:nvSpPr>
          <p:cNvPr id="4099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1775520" y="1172634"/>
            <a:ext cx="611257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Conversion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of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0.233</a:t>
            </a:r>
            <a:r>
              <a:rPr lang="de-DE" sz="2000" baseline="-25000" dirty="0" smtClean="0">
                <a:latin typeface="Arial" pitchFamily="34" charset="0"/>
                <a:cs typeface="Times New Roman" pitchFamily="18" charset="0"/>
              </a:rPr>
              <a:t>10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into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the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hexadecimal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system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:</a:t>
            </a:r>
            <a:r>
              <a:rPr lang="de-DE" sz="2000" dirty="0" smtClean="0">
                <a:latin typeface="Arial" pitchFamily="34" charset="0"/>
              </a:rPr>
              <a:t> </a:t>
            </a:r>
            <a:endParaRPr lang="de-DE" sz="2000" dirty="0">
              <a:latin typeface="Arial" pitchFamily="34" charset="0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649343"/>
              </p:ext>
            </p:extLst>
          </p:nvPr>
        </p:nvGraphicFramePr>
        <p:xfrm>
          <a:off x="2478087" y="1779226"/>
          <a:ext cx="7191375" cy="341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Picture" r:id="rId4" imgW="3514725" imgH="1704975" progId="Word.Picture.8">
                  <p:embed/>
                </p:oleObj>
              </mc:Choice>
              <mc:Fallback>
                <p:oleObj name="Picture" r:id="rId4" imgW="3514725" imgH="1704975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7" y="1779226"/>
                        <a:ext cx="7191375" cy="341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6888088" y="5296764"/>
            <a:ext cx="226218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Stop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if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precision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is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good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enough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727325" y="5419726"/>
            <a:ext cx="3346450" cy="46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400" dirty="0">
                <a:solidFill>
                  <a:srgbClr val="0033CC"/>
                </a:solidFill>
                <a:sym typeface="Wingdings 3" pitchFamily="18" charset="2"/>
              </a:rPr>
              <a:t></a:t>
            </a:r>
            <a:r>
              <a:rPr lang="de-DE" sz="2400" b="1" dirty="0">
                <a:solidFill>
                  <a:srgbClr val="0033CC"/>
                </a:solidFill>
                <a:latin typeface="Times" pitchFamily="18" charset="0"/>
                <a:cs typeface="Times New Roman" pitchFamily="18" charset="0"/>
                <a:sym typeface="Monotype Sorts" pitchFamily="2" charset="2"/>
              </a:rPr>
              <a:t> </a:t>
            </a:r>
            <a:r>
              <a:rPr lang="de-DE" sz="2400" b="1" dirty="0" smtClean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0.233</a:t>
            </a:r>
            <a:r>
              <a:rPr lang="de-DE" sz="2400" b="1" baseline="-25000" dirty="0" smtClean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10 </a:t>
            </a:r>
            <a:r>
              <a:rPr lang="de-DE" sz="2400" b="1" dirty="0" smtClean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b="1" dirty="0">
                <a:solidFill>
                  <a:srgbClr val="0033CC"/>
                </a:solidFill>
                <a:latin typeface="Arial" pitchFamily="34" charset="0"/>
                <a:sym typeface="Symbol" pitchFamily="18" charset="2"/>
              </a:rPr>
              <a:t></a:t>
            </a:r>
            <a:r>
              <a:rPr lang="de-DE" sz="2400" b="1" dirty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  </a:t>
            </a:r>
            <a:r>
              <a:rPr lang="de-DE" sz="2400" b="1" dirty="0" smtClean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0.3BA5</a:t>
            </a:r>
            <a:r>
              <a:rPr lang="de-DE" sz="2400" b="1" baseline="-25000" dirty="0" smtClean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16</a:t>
            </a:r>
            <a:r>
              <a:rPr lang="de-DE" sz="2400" b="1" dirty="0" smtClean="0">
                <a:solidFill>
                  <a:srgbClr val="0033CC"/>
                </a:solidFill>
                <a:latin typeface="Arial" pitchFamily="34" charset="0"/>
              </a:rPr>
              <a:t> </a:t>
            </a:r>
            <a:endParaRPr lang="de-DE" sz="2400" b="1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28448" y="5499218"/>
            <a:ext cx="1366080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tabLst>
                <a:tab pos="3716338" algn="r"/>
                <a:tab pos="5114925" algn="dec"/>
              </a:tabLst>
            </a:pPr>
            <a:r>
              <a:rPr lang="en-US" sz="2400" b="1" dirty="0">
                <a:solidFill>
                  <a:srgbClr val="FF0000"/>
                </a:solidFill>
                <a:latin typeface="+mj-lt"/>
                <a:sym typeface="Wingdings 3" pitchFamily="18" charset="2"/>
              </a:rPr>
              <a:t></a:t>
            </a:r>
            <a:r>
              <a:rPr lang="en-US" sz="2400" b="1" dirty="0">
                <a:solidFill>
                  <a:srgbClr val="FF0000"/>
                </a:solidFill>
                <a:latin typeface="+mj-lt"/>
                <a:sym typeface="Monotype Sorts" pitchFamily="2" charset="2"/>
              </a:rPr>
              <a:t> error!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65156" y="1674813"/>
            <a:ext cx="22188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0.233   *   16 = 3. 728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93480" y="2487842"/>
            <a:ext cx="23257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0.728   *   16 = 11. 648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18091" y="3409291"/>
            <a:ext cx="23342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0.648   *   16 = 10. 368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5798" y="4375315"/>
            <a:ext cx="22188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0.368   *   16 = 5. 888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6096002" y="2204864"/>
            <a:ext cx="0" cy="2829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7752184" y="3126313"/>
            <a:ext cx="0" cy="2829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 advTm="218954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Conversion into the decimal system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37891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3789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1516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Conversion: Base b </a:t>
            </a:r>
            <a:r>
              <a:rPr lang="en-US" noProof="0" smtClean="0">
                <a:sym typeface="Symbol" pitchFamily="18" charset="2"/>
              </a:rPr>
              <a:t> Base 10</a:t>
            </a:r>
            <a:endParaRPr lang="en-US" noProof="0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represent t</a:t>
            </a:r>
            <a:r>
              <a:rPr lang="en-US" noProof="0" dirty="0" smtClean="0"/>
              <a:t>he values of the single positions of the number we want to convert in our common decimal system and sum all values.</a:t>
            </a:r>
          </a:p>
          <a:p>
            <a:endParaRPr lang="en-US" dirty="0"/>
          </a:p>
          <a:p>
            <a:endParaRPr lang="en-US" noProof="0" dirty="0" smtClean="0"/>
          </a:p>
          <a:p>
            <a:r>
              <a:rPr lang="en-US" noProof="0" dirty="0" smtClean="0"/>
              <a:t>The value </a:t>
            </a:r>
            <a:r>
              <a:rPr lang="en-US" i="1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noProof="0" dirty="0" smtClean="0"/>
              <a:t> of the number is the sum of all single values of all positions </a:t>
            </a:r>
            <a:r>
              <a:rPr lang="en-US" i="1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i="1" baseline="-25000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baseline="30000" noProof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noProof="0" dirty="0" smtClean="0"/>
              <a:t>: </a:t>
            </a:r>
          </a:p>
        </p:txBody>
      </p:sp>
      <p:sp>
        <p:nvSpPr>
          <p:cNvPr id="512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768367"/>
              </p:ext>
            </p:extLst>
          </p:nvPr>
        </p:nvGraphicFramePr>
        <p:xfrm>
          <a:off x="1991544" y="3536715"/>
          <a:ext cx="751205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Formel" r:id="rId5" imgW="4127400" imgH="431640" progId="Equation.3">
                  <p:embed/>
                </p:oleObj>
              </mc:Choice>
              <mc:Fallback>
                <p:oleObj name="Formel" r:id="rId5" imgW="41274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3536715"/>
                        <a:ext cx="7512050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 advTm="5211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442482"/>
              </p:ext>
            </p:extLst>
          </p:nvPr>
        </p:nvGraphicFramePr>
        <p:xfrm>
          <a:off x="3215680" y="1275924"/>
          <a:ext cx="4773166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Picture" r:id="rId4" imgW="2105025" imgH="1857375" progId="Word.Picture.8">
                  <p:embed/>
                </p:oleObj>
              </mc:Choice>
              <mc:Fallback>
                <p:oleObj name="Picture" r:id="rId4" imgW="2105025" imgH="1857375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1275924"/>
                        <a:ext cx="4773166" cy="41036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Conversion: Base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noProof="0" dirty="0" smtClean="0"/>
              <a:t> </a:t>
            </a:r>
            <a:r>
              <a:rPr lang="en-US" noProof="0" dirty="0" smtClean="0">
                <a:sym typeface="Symbol" pitchFamily="18" charset="2"/>
              </a:rPr>
              <a:t> decimal system – </a:t>
            </a:r>
            <a:r>
              <a:rPr lang="en-US" noProof="0" dirty="0" smtClean="0"/>
              <a:t>Example </a:t>
            </a:r>
          </a:p>
        </p:txBody>
      </p:sp>
      <p:sp>
        <p:nvSpPr>
          <p:cNvPr id="6147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2207568" y="1254270"/>
            <a:ext cx="5454122" cy="40011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Convert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101101.1101</a:t>
            </a:r>
            <a:r>
              <a:rPr lang="de-DE" sz="2000" baseline="-25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2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into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the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decimal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system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00056" y="1697368"/>
            <a:ext cx="88998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0.0625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0056" y="2207633"/>
            <a:ext cx="63350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0.25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00056" y="2740631"/>
            <a:ext cx="50526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45705" y="4979502"/>
            <a:ext cx="1274708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45.8125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86271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Conversion of arbitrary positional number systems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First, convert the number into the decimal system, then use method 1 or 2 to convert into the final system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Special case: </a:t>
            </a:r>
          </a:p>
          <a:p>
            <a:pPr lvl="1" eaLnBrk="1" hangingPunct="1"/>
            <a:r>
              <a:rPr lang="en-US" noProof="0" dirty="0" smtClean="0"/>
              <a:t>If the base of one system is a power of the </a:t>
            </a:r>
            <a:r>
              <a:rPr lang="en-US" dirty="0" smtClean="0"/>
              <a:t>base of another system the conversion is quite simple: Replace a sequence of digits by a single digit or replace a digit by a sequence of digits, respectively.</a:t>
            </a:r>
          </a:p>
          <a:p>
            <a:pPr marL="134540" lvl="1" indent="0" eaLnBrk="1" hangingPunct="1">
              <a:buNone/>
            </a:pPr>
            <a:r>
              <a:rPr lang="en-US" dirty="0" smtClean="0"/>
              <a:t>- Example: Conversion of </a:t>
            </a:r>
            <a:r>
              <a:rPr lang="en-US" noProof="0" dirty="0" smtClean="0"/>
              <a:t>0110100.110101</a:t>
            </a:r>
            <a:r>
              <a:rPr lang="en-US" baseline="-25000" noProof="0" dirty="0" smtClean="0"/>
              <a:t>2</a:t>
            </a:r>
            <a:r>
              <a:rPr lang="en-US" noProof="0" dirty="0" smtClean="0"/>
              <a:t> into the hexadecimal system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noProof="0" dirty="0" smtClean="0"/>
              <a:t>2</a:t>
            </a:r>
            <a:r>
              <a:rPr lang="en-US" baseline="30000" noProof="0" dirty="0" smtClean="0"/>
              <a:t>4</a:t>
            </a:r>
            <a:r>
              <a:rPr lang="en-US" noProof="0" dirty="0" smtClean="0"/>
              <a:t> = 16   </a:t>
            </a:r>
            <a:r>
              <a:rPr lang="en-US" noProof="0" dirty="0" smtClean="0">
                <a:sym typeface="Symbol" pitchFamily="18" charset="2"/>
              </a:rPr>
              <a:t></a:t>
            </a:r>
            <a:r>
              <a:rPr lang="en-US" noProof="0" dirty="0" smtClean="0"/>
              <a:t>   4 binary digits </a:t>
            </a:r>
            <a:r>
              <a:rPr lang="en-US" noProof="0" dirty="0" smtClean="0">
                <a:sym typeface="Symbol" pitchFamily="18" charset="2"/>
              </a:rPr>
              <a:t></a:t>
            </a:r>
            <a:r>
              <a:rPr lang="en-US" noProof="0" dirty="0" smtClean="0"/>
              <a:t> 1 hexadecimal digit</a:t>
            </a:r>
            <a:r>
              <a:rPr lang="en-US" sz="2600" noProof="0" dirty="0" smtClean="0">
                <a:latin typeface="Times" pitchFamily="18" charset="0"/>
              </a:rPr>
              <a:t>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3891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2209800" y="5534025"/>
            <a:ext cx="1816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000">
                <a:solidFill>
                  <a:srgbClr val="000000"/>
                </a:solidFill>
                <a:latin typeface="Arial" pitchFamily="34" charset="0"/>
              </a:rPr>
              <a:t>                          </a:t>
            </a:r>
            <a:endParaRPr lang="de-DE" sz="2000">
              <a:latin typeface="Arial" pitchFamily="34" charset="0"/>
            </a:endParaRP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3738563" y="5534026"/>
            <a:ext cx="2667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000" dirty="0">
                <a:solidFill>
                  <a:srgbClr val="FF0000"/>
                </a:solidFill>
                <a:latin typeface="Arial" pitchFamily="34" charset="0"/>
              </a:rPr>
              <a:t>0</a:t>
            </a:r>
            <a:r>
              <a:rPr lang="de-DE" sz="2000" dirty="0">
                <a:solidFill>
                  <a:srgbClr val="000000"/>
                </a:solidFill>
                <a:latin typeface="Arial" pitchFamily="34" charset="0"/>
              </a:rPr>
              <a:t>011 0100  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. </a:t>
            </a:r>
            <a:r>
              <a:rPr lang="de-DE" sz="2000" dirty="0">
                <a:solidFill>
                  <a:srgbClr val="000000"/>
                </a:solidFill>
                <a:latin typeface="Arial" pitchFamily="34" charset="0"/>
              </a:rPr>
              <a:t>1101 01</a:t>
            </a:r>
            <a:r>
              <a:rPr lang="de-DE" sz="2000" dirty="0">
                <a:solidFill>
                  <a:srgbClr val="FF0000"/>
                </a:solidFill>
                <a:latin typeface="Arial" pitchFamily="34" charset="0"/>
              </a:rPr>
              <a:t>00</a:t>
            </a:r>
          </a:p>
        </p:txBody>
      </p:sp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2209801" y="6076951"/>
            <a:ext cx="4030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000" dirty="0">
                <a:solidFill>
                  <a:srgbClr val="000000"/>
                </a:solidFill>
                <a:latin typeface="Arial" pitchFamily="34" charset="0"/>
              </a:rPr>
              <a:t>hexadezimal    3       4     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.    </a:t>
            </a:r>
            <a:r>
              <a:rPr lang="de-DE" sz="2000" dirty="0">
                <a:solidFill>
                  <a:srgbClr val="000000"/>
                </a:solidFill>
                <a:latin typeface="Arial" pitchFamily="34" charset="0"/>
              </a:rPr>
              <a:t>D      4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37896" name="Rectangle 11"/>
          <p:cNvSpPr>
            <a:spLocks noChangeArrowheads="1"/>
          </p:cNvSpPr>
          <p:nvPr/>
        </p:nvSpPr>
        <p:spPr bwMode="auto">
          <a:xfrm>
            <a:off x="4100514" y="4741863"/>
            <a:ext cx="1906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0110100.110101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37897" name="Rectangle 12"/>
          <p:cNvSpPr>
            <a:spLocks noChangeArrowheads="1"/>
          </p:cNvSpPr>
          <p:nvPr/>
        </p:nvSpPr>
        <p:spPr bwMode="auto">
          <a:xfrm>
            <a:off x="2209801" y="4741863"/>
            <a:ext cx="481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000">
                <a:solidFill>
                  <a:srgbClr val="000000"/>
                </a:solidFill>
                <a:latin typeface="Arial" pitchFamily="34" charset="0"/>
              </a:rPr>
              <a:t>dual</a:t>
            </a:r>
            <a:endParaRPr lang="de-DE" sz="2000">
              <a:latin typeface="Arial" pitchFamily="34" charset="0"/>
            </a:endParaRPr>
          </a:p>
        </p:txBody>
      </p:sp>
      <p:sp>
        <p:nvSpPr>
          <p:cNvPr id="37898" name="Rectangle 13"/>
          <p:cNvSpPr>
            <a:spLocks noChangeArrowheads="1"/>
          </p:cNvSpPr>
          <p:nvPr/>
        </p:nvSpPr>
        <p:spPr bwMode="auto">
          <a:xfrm>
            <a:off x="7038463" y="5465764"/>
            <a:ext cx="32028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lnSpc>
                <a:spcPct val="110000"/>
              </a:lnSpc>
            </a:pP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Fill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-in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missing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zeros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to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get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pPr algn="l" eaLnBrk="0" hangingPunct="0">
              <a:lnSpc>
                <a:spcPct val="110000"/>
              </a:lnSpc>
            </a:pP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complete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groups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of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 4 </a:t>
            </a:r>
            <a:r>
              <a:rPr lang="de-DE" sz="2000" dirty="0" err="1" smtClean="0">
                <a:solidFill>
                  <a:srgbClr val="000000"/>
                </a:solidFill>
                <a:latin typeface="Arial" pitchFamily="34" charset="0"/>
              </a:rPr>
              <a:t>digits</a:t>
            </a:r>
            <a:r>
              <a:rPr lang="de-DE" sz="2000" dirty="0" smtClean="0">
                <a:solidFill>
                  <a:srgbClr val="000000"/>
                </a:solidFill>
                <a:latin typeface="Arial" pitchFamily="34" charset="0"/>
              </a:rPr>
              <a:t>. </a:t>
            </a:r>
            <a:endParaRPr lang="de-DE" sz="200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000626" y="5149851"/>
            <a:ext cx="112713" cy="315913"/>
            <a:chOff x="2180" y="1970"/>
            <a:chExt cx="71" cy="199"/>
          </a:xfrm>
        </p:grpSpPr>
        <p:sp>
          <p:nvSpPr>
            <p:cNvPr id="38928" name="Freeform 15"/>
            <p:cNvSpPr>
              <a:spLocks/>
            </p:cNvSpPr>
            <p:nvPr/>
          </p:nvSpPr>
          <p:spPr bwMode="auto">
            <a:xfrm>
              <a:off x="2180" y="2041"/>
              <a:ext cx="71" cy="128"/>
            </a:xfrm>
            <a:custGeom>
              <a:avLst/>
              <a:gdLst>
                <a:gd name="T0" fmla="*/ 28 w 71"/>
                <a:gd name="T1" fmla="*/ 128 h 128"/>
                <a:gd name="T2" fmla="*/ 0 w 71"/>
                <a:gd name="T3" fmla="*/ 0 h 128"/>
                <a:gd name="T4" fmla="*/ 28 w 71"/>
                <a:gd name="T5" fmla="*/ 43 h 128"/>
                <a:gd name="T6" fmla="*/ 71 w 71"/>
                <a:gd name="T7" fmla="*/ 0 h 128"/>
                <a:gd name="T8" fmla="*/ 28 w 71"/>
                <a:gd name="T9" fmla="*/ 128 h 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"/>
                <a:gd name="T16" fmla="*/ 0 h 128"/>
                <a:gd name="T17" fmla="*/ 71 w 71"/>
                <a:gd name="T18" fmla="*/ 128 h 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" h="128">
                  <a:moveTo>
                    <a:pt x="28" y="128"/>
                  </a:moveTo>
                  <a:lnTo>
                    <a:pt x="0" y="0"/>
                  </a:lnTo>
                  <a:lnTo>
                    <a:pt x="28" y="43"/>
                  </a:lnTo>
                  <a:lnTo>
                    <a:pt x="71" y="0"/>
                  </a:lnTo>
                  <a:lnTo>
                    <a:pt x="28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8929" name="Line 16"/>
            <p:cNvSpPr>
              <a:spLocks noChangeShapeType="1"/>
            </p:cNvSpPr>
            <p:nvPr/>
          </p:nvSpPr>
          <p:spPr bwMode="auto">
            <a:xfrm>
              <a:off x="2208" y="1970"/>
              <a:ext cx="1" cy="11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7900" name="Geschweifte Klammer links 17"/>
          <p:cNvSpPr>
            <a:spLocks/>
          </p:cNvSpPr>
          <p:nvPr/>
        </p:nvSpPr>
        <p:spPr bwMode="auto">
          <a:xfrm rot="-5400000">
            <a:off x="4459288" y="5622926"/>
            <a:ext cx="327025" cy="571500"/>
          </a:xfrm>
          <a:prstGeom prst="leftBrace">
            <a:avLst>
              <a:gd name="adj1" fmla="val 832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de-DE"/>
          </a:p>
        </p:txBody>
      </p:sp>
      <p:sp>
        <p:nvSpPr>
          <p:cNvPr id="37901" name="Geschweifte Klammer links 18"/>
          <p:cNvSpPr>
            <a:spLocks/>
          </p:cNvSpPr>
          <p:nvPr/>
        </p:nvSpPr>
        <p:spPr bwMode="auto">
          <a:xfrm rot="-5400000">
            <a:off x="3840163" y="5622926"/>
            <a:ext cx="327025" cy="571500"/>
          </a:xfrm>
          <a:prstGeom prst="leftBrace">
            <a:avLst>
              <a:gd name="adj1" fmla="val 832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de-DE"/>
          </a:p>
        </p:txBody>
      </p:sp>
      <p:sp>
        <p:nvSpPr>
          <p:cNvPr id="37902" name="Geschweifte Klammer links 19"/>
          <p:cNvSpPr>
            <a:spLocks/>
          </p:cNvSpPr>
          <p:nvPr/>
        </p:nvSpPr>
        <p:spPr bwMode="auto">
          <a:xfrm rot="-5400000">
            <a:off x="5289551" y="5622926"/>
            <a:ext cx="327025" cy="571500"/>
          </a:xfrm>
          <a:prstGeom prst="leftBrace">
            <a:avLst>
              <a:gd name="adj1" fmla="val 832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de-DE"/>
          </a:p>
        </p:txBody>
      </p:sp>
      <p:sp>
        <p:nvSpPr>
          <p:cNvPr id="37903" name="Geschweifte Klammer links 20"/>
          <p:cNvSpPr>
            <a:spLocks/>
          </p:cNvSpPr>
          <p:nvPr/>
        </p:nvSpPr>
        <p:spPr bwMode="auto">
          <a:xfrm rot="-5400000">
            <a:off x="5932488" y="5622926"/>
            <a:ext cx="327025" cy="571500"/>
          </a:xfrm>
          <a:prstGeom prst="leftBrace">
            <a:avLst>
              <a:gd name="adj1" fmla="val 8325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de-DE"/>
          </a:p>
        </p:txBody>
      </p:sp>
    </p:spTree>
    <p:custDataLst>
      <p:tags r:id="rId1"/>
    </p:custDataLst>
  </p:cSld>
  <p:clrMapOvr>
    <a:masterClrMapping/>
  </p:clrMapOvr>
  <p:transition advTm="2861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/>
      <p:bldP spid="37894" grpId="0"/>
      <p:bldP spid="37895" grpId="0"/>
      <p:bldP spid="37896" grpId="0"/>
      <p:bldP spid="37897" grpId="0"/>
      <p:bldP spid="37898" grpId="0"/>
      <p:bldP spid="37900" grpId="0" animBg="1"/>
      <p:bldP spid="37901" grpId="0" animBg="1"/>
      <p:bldP spid="37902" grpId="0" animBg="1"/>
      <p:bldP spid="3790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sz="half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19100" indent="-419100">
              <a:lnSpc>
                <a:spcPct val="90000"/>
              </a:lnSpc>
              <a:buFontTx/>
              <a:buAutoNum type="arabicPeriod"/>
            </a:pPr>
            <a:r>
              <a:rPr lang="en-US" sz="1800" dirty="0" smtClean="0"/>
              <a:t>Introduction</a:t>
            </a:r>
            <a:endParaRPr lang="en-US" sz="1800" dirty="0"/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Single Processor Systems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Historical overview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Six-level computer </a:t>
            </a:r>
            <a:r>
              <a:rPr lang="en-US" sz="1600" dirty="0" smtClean="0"/>
              <a:t>architecture</a:t>
            </a:r>
          </a:p>
          <a:p>
            <a:pPr marL="838200" lvl="1" indent="-381000">
              <a:lnSpc>
                <a:spcPct val="90000"/>
              </a:lnSpc>
            </a:pPr>
            <a:endParaRPr lang="en-US" sz="1600" dirty="0"/>
          </a:p>
          <a:p>
            <a:pPr marL="419100" indent="-419100">
              <a:lnSpc>
                <a:spcPct val="90000"/>
              </a:lnSpc>
              <a:buFontTx/>
              <a:buAutoNum type="arabicPeriod"/>
            </a:pPr>
            <a:r>
              <a:rPr lang="en-US" sz="1800" b="1" dirty="0"/>
              <a:t>Data representation and Computer arithmetic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b="1" dirty="0"/>
              <a:t>Data and number representation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b="1" dirty="0"/>
              <a:t>Basic </a:t>
            </a:r>
            <a:r>
              <a:rPr lang="en-US" sz="1600" b="1" dirty="0" smtClean="0"/>
              <a:t>arithmetic</a:t>
            </a:r>
          </a:p>
          <a:p>
            <a:pPr marL="838200" lvl="1" indent="-381000">
              <a:lnSpc>
                <a:spcPct val="90000"/>
              </a:lnSpc>
            </a:pPr>
            <a:endParaRPr lang="en-US" sz="1600" dirty="0"/>
          </a:p>
          <a:p>
            <a:pPr marL="419100" indent="-419100">
              <a:lnSpc>
                <a:spcPct val="90000"/>
              </a:lnSpc>
              <a:buFontTx/>
              <a:buAutoNum type="arabicPeriod"/>
            </a:pPr>
            <a:r>
              <a:rPr lang="en-US" sz="1800" dirty="0"/>
              <a:t>Microarchitecture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Microprocessor architecture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Microprogramming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smtClean="0"/>
              <a:t>Pipelining</a:t>
            </a:r>
            <a:endParaRPr lang="en-US" sz="1600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19100" indent="-419100">
              <a:lnSpc>
                <a:spcPct val="90000"/>
              </a:lnSpc>
              <a:buFont typeface="+mj-lt"/>
              <a:buAutoNum type="arabicPeriod" startAt="4"/>
            </a:pPr>
            <a:r>
              <a:rPr lang="en-US" sz="1800" dirty="0"/>
              <a:t>Instruction Set Architecture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CISC vs. RISC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Data types, Addressing, Instructions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 smtClean="0"/>
              <a:t>Assembler</a:t>
            </a:r>
          </a:p>
          <a:p>
            <a:pPr marL="838200" lvl="1" indent="-381000">
              <a:lnSpc>
                <a:spcPct val="90000"/>
              </a:lnSpc>
            </a:pPr>
            <a:endParaRPr lang="en-US" sz="1600" dirty="0"/>
          </a:p>
          <a:p>
            <a:pPr marL="419100" indent="-419100">
              <a:lnSpc>
                <a:spcPct val="90000"/>
              </a:lnSpc>
              <a:buFontTx/>
              <a:buAutoNum type="arabicPeriod" startAt="4"/>
            </a:pPr>
            <a:r>
              <a:rPr lang="en-US" sz="1800" dirty="0"/>
              <a:t>Memories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Hierarchy, Types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Physical &amp; Virtual Memory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/>
              <a:t>Segmentation &amp; Paging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sz="1600" dirty="0" smtClean="0"/>
              <a:t>Caches</a:t>
            </a:r>
          </a:p>
          <a:p>
            <a:pPr marL="838200" lvl="1" indent="-381000">
              <a:lnSpc>
                <a:spcPct val="90000"/>
              </a:lnSpc>
            </a:pPr>
            <a:endParaRPr lang="en-US" sz="1600" dirty="0"/>
          </a:p>
          <a:p>
            <a:pPr marL="419100" indent="-419100">
              <a:lnSpc>
                <a:spcPct val="90000"/>
              </a:lnSpc>
              <a:buFontTx/>
              <a:buAutoNum type="arabicPeriod" startAt="4"/>
            </a:pPr>
            <a:endParaRPr lang="en-US" sz="1800" dirty="0"/>
          </a:p>
        </p:txBody>
      </p:sp>
      <p:sp>
        <p:nvSpPr>
          <p:cNvPr id="1229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TI II - Computer Architecture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303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So, our computer does not even know simple math – what does this tell us?</a:t>
            </a:r>
          </a:p>
          <a:p>
            <a:pPr lvl="1"/>
            <a:r>
              <a:rPr lang="en-US" dirty="0" smtClean="0"/>
              <a:t>Why is the binary system so common in computers?</a:t>
            </a:r>
          </a:p>
          <a:p>
            <a:pPr lvl="1"/>
            <a:r>
              <a:rPr lang="en-US" dirty="0" smtClean="0"/>
              <a:t>Where can you find hex-notations in the context of computer systems?</a:t>
            </a:r>
          </a:p>
          <a:p>
            <a:pPr lvl="1"/>
            <a:r>
              <a:rPr lang="en-US" dirty="0" smtClean="0"/>
              <a:t>How can number conversion introduce errors?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121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Negative Numbers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39939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3994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75599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Representation of negative numbers</a:t>
            </a:r>
          </a:p>
        </p:txBody>
      </p:sp>
      <p:sp>
        <p:nvSpPr>
          <p:cNvPr id="4096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We can use four different formats for the representation of negative numbers in computers: </a:t>
            </a:r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smtClean="0"/>
              <a:t>Absolute value plus sign (V+S)</a:t>
            </a:r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smtClean="0"/>
              <a:t>Ones’ complement </a:t>
            </a:r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smtClean="0"/>
              <a:t>Two’s complement </a:t>
            </a:r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smtClean="0"/>
              <a:t>Offset binary / excess / biased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4096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64128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Representation with absolute value plus sign (V+S)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noProof="0" dirty="0" smtClean="0"/>
              <a:t>One digit represents the sign, typically the MSB </a:t>
            </a:r>
          </a:p>
          <a:p>
            <a:pPr lvl="1">
              <a:defRPr/>
            </a:pPr>
            <a:r>
              <a:rPr lang="en-US" noProof="0" dirty="0" smtClean="0"/>
              <a:t>MSB = Most Significant Bit</a:t>
            </a:r>
          </a:p>
          <a:p>
            <a:pPr>
              <a:defRPr/>
            </a:pPr>
            <a:r>
              <a:rPr lang="en-US" noProof="0" dirty="0" smtClean="0"/>
              <a:t>The leftmost bit represents the sign of a number (by convention)</a:t>
            </a:r>
          </a:p>
          <a:p>
            <a:pPr lvl="1">
              <a:defRPr/>
            </a:pPr>
            <a:r>
              <a:rPr lang="en-US" noProof="0" dirty="0" smtClean="0"/>
              <a:t>MSB = 0	</a:t>
            </a:r>
            <a:r>
              <a:rPr lang="en-US" noProof="0" dirty="0" smtClean="0">
                <a:sym typeface="Wingdings 3"/>
              </a:rPr>
              <a:t> </a:t>
            </a:r>
            <a:r>
              <a:rPr lang="en-US" noProof="0" dirty="0" smtClean="0"/>
              <a:t>positive number </a:t>
            </a:r>
          </a:p>
          <a:p>
            <a:pPr lvl="1">
              <a:defRPr/>
            </a:pPr>
            <a:r>
              <a:rPr lang="en-US" noProof="0" dirty="0" smtClean="0"/>
              <a:t>MSB = 1	</a:t>
            </a:r>
            <a:r>
              <a:rPr lang="en-US" noProof="0" dirty="0" smtClean="0">
                <a:sym typeface="Wingdings 3"/>
              </a:rPr>
              <a:t> </a:t>
            </a:r>
            <a:r>
              <a:rPr lang="en-US" noProof="0" dirty="0" smtClean="0"/>
              <a:t>negative number </a:t>
            </a:r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Example:</a:t>
            </a:r>
          </a:p>
          <a:p>
            <a:pPr lvl="1">
              <a:defRPr/>
            </a:pPr>
            <a:r>
              <a:rPr lang="en-US" noProof="0" dirty="0" smtClean="0">
                <a:solidFill>
                  <a:srgbClr val="C00000"/>
                </a:solidFill>
              </a:rPr>
              <a:t>0</a:t>
            </a:r>
            <a:r>
              <a:rPr lang="en-US" noProof="0" dirty="0" smtClean="0"/>
              <a:t>001 0010	 =   +18</a:t>
            </a:r>
          </a:p>
          <a:p>
            <a:pPr lvl="1">
              <a:defRPr/>
            </a:pPr>
            <a:r>
              <a:rPr lang="en-US" noProof="0" dirty="0" smtClean="0">
                <a:solidFill>
                  <a:srgbClr val="C00000"/>
                </a:solidFill>
              </a:rPr>
              <a:t>1</a:t>
            </a:r>
            <a:r>
              <a:rPr lang="en-US" noProof="0" dirty="0" smtClean="0"/>
              <a:t>001 0010	 =    -18</a:t>
            </a:r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Disadvantages:</a:t>
            </a:r>
          </a:p>
          <a:p>
            <a:pPr lvl="1">
              <a:defRPr/>
            </a:pPr>
            <a:r>
              <a:rPr lang="en-US" noProof="0" dirty="0" smtClean="0"/>
              <a:t>Separate handling of the signs during addition and subtraction</a:t>
            </a:r>
          </a:p>
          <a:p>
            <a:pPr lvl="1">
              <a:defRPr/>
            </a:pPr>
            <a:r>
              <a:rPr lang="en-US" noProof="0" dirty="0" smtClean="0"/>
              <a:t>There are two representations</a:t>
            </a:r>
            <a:r>
              <a:rPr lang="en-US" dirty="0" smtClean="0"/>
              <a:t> of the number 0</a:t>
            </a:r>
            <a:r>
              <a:rPr lang="en-US" noProof="0" dirty="0" smtClean="0"/>
              <a:t> </a:t>
            </a:r>
          </a:p>
          <a:p>
            <a:pPr lvl="2">
              <a:defRPr/>
            </a:pPr>
            <a:r>
              <a:rPr lang="en-US" noProof="0" dirty="0" smtClean="0"/>
              <a:t>One with positive and one with negative sign (+0 and -0)</a:t>
            </a:r>
          </a:p>
        </p:txBody>
      </p:sp>
      <p:sp>
        <p:nvSpPr>
          <p:cNvPr id="4198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508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Ones’ complement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Flip all single bits of a binary number to get the number with a reversed sign. </a:t>
            </a:r>
          </a:p>
          <a:p>
            <a:endParaRPr lang="en-US" noProof="0" dirty="0" smtClean="0"/>
          </a:p>
          <a:p>
            <a:r>
              <a:rPr lang="en-US" noProof="0" dirty="0" smtClean="0"/>
              <a:t>This is called a ones’ complement</a:t>
            </a:r>
          </a:p>
          <a:p>
            <a:pPr lvl="1"/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noProof="0" dirty="0" smtClean="0"/>
              <a:t> is the number of digits, e.g.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n=4</a:t>
            </a:r>
            <a:r>
              <a:rPr lang="en-US" noProof="0" dirty="0" smtClean="0"/>
              <a:t> </a:t>
            </a:r>
            <a:r>
              <a:rPr lang="en-US" noProof="0" dirty="0" smtClean="0">
                <a:sym typeface="Wingdings 3" pitchFamily="18" charset="2"/>
              </a:rPr>
              <a:t> 4 bit numbers</a:t>
            </a:r>
            <a:endParaRPr lang="en-US" noProof="0" dirty="0" smtClean="0"/>
          </a:p>
          <a:p>
            <a:endParaRPr lang="en-US" noProof="0" dirty="0" smtClean="0"/>
          </a:p>
          <a:p>
            <a:r>
              <a:rPr lang="en-US" noProof="0" dirty="0" smtClean="0"/>
              <a:t>Example:</a:t>
            </a:r>
          </a:p>
          <a:p>
            <a:pPr lvl="1">
              <a:buFontTx/>
              <a:buNone/>
            </a:pPr>
            <a:r>
              <a:rPr lang="en-US" noProof="0" dirty="0" smtClean="0"/>
              <a:t>	 4</a:t>
            </a:r>
            <a:r>
              <a:rPr lang="en-US" baseline="-25000" noProof="0" dirty="0" smtClean="0"/>
              <a:t>10</a:t>
            </a:r>
            <a:r>
              <a:rPr lang="en-US" noProof="0" dirty="0" smtClean="0"/>
              <a:t> = 0100</a:t>
            </a:r>
            <a:r>
              <a:rPr lang="en-US" baseline="-25000" noProof="0" dirty="0" smtClean="0"/>
              <a:t>2</a:t>
            </a:r>
            <a:r>
              <a:rPr lang="en-US" noProof="0" dirty="0" smtClean="0"/>
              <a:t>    	</a:t>
            </a:r>
            <a:r>
              <a:rPr lang="en-US" noProof="0" dirty="0" smtClean="0">
                <a:sym typeface="Wingdings 3" pitchFamily="18" charset="2"/>
              </a:rPr>
              <a:t></a:t>
            </a:r>
            <a:r>
              <a:rPr lang="en-US" noProof="0" dirty="0" smtClean="0">
                <a:sym typeface="Wingdings" pitchFamily="2" charset="2"/>
              </a:rPr>
              <a:t>  </a:t>
            </a:r>
            <a:r>
              <a:rPr lang="en-US" noProof="0" dirty="0" smtClean="0"/>
              <a:t>   -4</a:t>
            </a:r>
            <a:r>
              <a:rPr lang="en-US" baseline="-25000" noProof="0" dirty="0" smtClean="0"/>
              <a:t>10</a:t>
            </a:r>
            <a:r>
              <a:rPr lang="en-US" noProof="0" dirty="0" smtClean="0"/>
              <a:t> = 1011</a:t>
            </a:r>
            <a:r>
              <a:rPr lang="en-US" baseline="-25000" noProof="0" dirty="0" smtClean="0"/>
              <a:t>oc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endParaRPr lang="en-US" noProof="0" dirty="0" smtClean="0"/>
          </a:p>
          <a:p>
            <a:pPr lvl="1">
              <a:buFontTx/>
              <a:buNone/>
            </a:pPr>
            <a:r>
              <a:rPr lang="en-US" noProof="0" dirty="0" smtClean="0"/>
              <a:t>	-4</a:t>
            </a:r>
            <a:r>
              <a:rPr lang="en-US" baseline="-25000" noProof="0" dirty="0" smtClean="0"/>
              <a:t>10</a:t>
            </a:r>
            <a:r>
              <a:rPr lang="en-US" noProof="0" dirty="0" smtClean="0"/>
              <a:t> = (2</a:t>
            </a:r>
            <a:r>
              <a:rPr lang="en-US" baseline="30000" noProof="0" dirty="0" smtClean="0"/>
              <a:t>4</a:t>
            </a:r>
            <a:r>
              <a:rPr lang="en-US" noProof="0" dirty="0" smtClean="0"/>
              <a:t> –1) – 4 = 11</a:t>
            </a:r>
            <a:r>
              <a:rPr lang="en-US" baseline="-25000" noProof="0" dirty="0" smtClean="0"/>
              <a:t>10</a:t>
            </a:r>
            <a:r>
              <a:rPr lang="en-US" noProof="0" dirty="0" smtClean="0"/>
              <a:t> = 1011</a:t>
            </a:r>
            <a:r>
              <a:rPr lang="en-US" baseline="-25000" noProof="0" dirty="0" smtClean="0"/>
              <a:t>2</a:t>
            </a:r>
          </a:p>
          <a:p>
            <a:endParaRPr lang="en-US" noProof="0" dirty="0" smtClean="0"/>
          </a:p>
          <a:p>
            <a:r>
              <a:rPr lang="en-US" noProof="0" dirty="0" smtClean="0"/>
              <a:t>Again, negative numbers have the MSB = 1 </a:t>
            </a:r>
          </a:p>
          <a:p>
            <a:endParaRPr lang="en-US" noProof="0" dirty="0" smtClean="0"/>
          </a:p>
          <a:p>
            <a:r>
              <a:rPr lang="en-US" dirty="0" smtClean="0"/>
              <a:t>Advantage (compared to absolute value plus sign)</a:t>
            </a:r>
          </a:p>
          <a:p>
            <a:pPr lvl="1"/>
            <a:r>
              <a:rPr lang="en-US" noProof="0" dirty="0" smtClean="0"/>
              <a:t>No separate handling of the MSB during addition or subtraction</a:t>
            </a:r>
          </a:p>
          <a:p>
            <a:r>
              <a:rPr lang="en-US" dirty="0" smtClean="0"/>
              <a:t>Disadvantage</a:t>
            </a:r>
          </a:p>
          <a:p>
            <a:pPr lvl="1"/>
            <a:r>
              <a:rPr lang="en-US" noProof="0" dirty="0" smtClean="0"/>
              <a:t>Still two representations of zero (0000 and 1111 for 4 bit numbers)</a:t>
            </a:r>
          </a:p>
        </p:txBody>
      </p:sp>
      <p:sp>
        <p:nvSpPr>
          <p:cNvPr id="4301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176120" y="2060848"/>
            <a:ext cx="2125903" cy="498598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>
              <a:lnSpc>
                <a:spcPct val="110000"/>
              </a:lnSpc>
            </a:pPr>
            <a:r>
              <a:rPr lang="de-DE" sz="2400" i="1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de-DE" sz="2400" baseline="-25000" dirty="0" err="1" smtClean="0"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= (2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- 1) – </a:t>
            </a:r>
            <a:r>
              <a:rPr lang="de-DE" sz="2400" i="1" dirty="0">
                <a:latin typeface="Times New Roman" pitchFamily="18" charset="0"/>
                <a:cs typeface="Times New Roman" pitchFamily="18" charset="0"/>
              </a:rPr>
              <a:t>z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825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Two’s complement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Avoid the disadvantage by adding 1 after applying ones’ complement:</a:t>
            </a:r>
          </a:p>
          <a:p>
            <a:pPr lvl="2"/>
            <a:endParaRPr lang="en-US" noProof="0" dirty="0" smtClean="0"/>
          </a:p>
          <a:p>
            <a:r>
              <a:rPr lang="en-US" noProof="0" dirty="0" smtClean="0"/>
              <a:t>This results in the two’s complement:</a:t>
            </a:r>
          </a:p>
          <a:p>
            <a:endParaRPr lang="en-US" noProof="0" dirty="0" smtClean="0"/>
          </a:p>
          <a:p>
            <a:r>
              <a:rPr lang="en-US" noProof="0" dirty="0" smtClean="0"/>
              <a:t>Only one representation of the zero!</a:t>
            </a:r>
          </a:p>
          <a:p>
            <a:pPr lvl="1">
              <a:buFontTx/>
              <a:buNone/>
            </a:pPr>
            <a:r>
              <a:rPr lang="en-US" noProof="0" dirty="0" smtClean="0"/>
              <a:t>					</a:t>
            </a:r>
            <a:endParaRPr lang="en-US" baseline="-25000" noProof="0" dirty="0" smtClean="0"/>
          </a:p>
          <a:p>
            <a:pPr lvl="1">
              <a:buFontTx/>
              <a:buNone/>
            </a:pPr>
            <a:r>
              <a:rPr lang="en-US" noProof="0" dirty="0" smtClean="0"/>
              <a:t>0 . . . 0 		</a:t>
            </a:r>
            <a:r>
              <a:rPr lang="en-US" noProof="0" dirty="0" smtClean="0">
                <a:sym typeface="Wingdings 3" pitchFamily="18" charset="2"/>
              </a:rPr>
              <a:t></a:t>
            </a:r>
            <a:r>
              <a:rPr lang="en-US" noProof="0" dirty="0" smtClean="0"/>
              <a:t> 	1 . . . 1</a:t>
            </a:r>
            <a:r>
              <a:rPr lang="en-US" baseline="-25000" noProof="0" dirty="0" smtClean="0"/>
              <a:t>oc</a:t>
            </a:r>
            <a:endParaRPr lang="en-US" noProof="0" dirty="0" smtClean="0"/>
          </a:p>
          <a:p>
            <a:pPr lvl="1">
              <a:buFontTx/>
              <a:buNone/>
            </a:pPr>
            <a:r>
              <a:rPr lang="en-US" noProof="0" dirty="0" smtClean="0"/>
              <a:t>			</a:t>
            </a:r>
            <a:r>
              <a:rPr lang="en-US" noProof="0" dirty="0" smtClean="0">
                <a:sym typeface="Wingdings 3" pitchFamily="18" charset="2"/>
              </a:rPr>
              <a:t> </a:t>
            </a:r>
            <a:r>
              <a:rPr lang="en-US" noProof="0" dirty="0" smtClean="0"/>
              <a:t>	0 . . . 0</a:t>
            </a:r>
            <a:r>
              <a:rPr lang="en-US" baseline="-25000" noProof="0" dirty="0" smtClean="0"/>
              <a:t>tc</a:t>
            </a:r>
            <a:r>
              <a:rPr lang="en-US" noProof="0" dirty="0" smtClean="0"/>
              <a:t> </a:t>
            </a:r>
          </a:p>
          <a:p>
            <a:endParaRPr lang="en-US" noProof="0" dirty="0" smtClean="0"/>
          </a:p>
        </p:txBody>
      </p:sp>
      <p:sp>
        <p:nvSpPr>
          <p:cNvPr id="4506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6088279" y="1916832"/>
            <a:ext cx="1430200" cy="461665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sz="2400" i="1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de-DE" sz="2400" baseline="-25000" dirty="0" err="1" smtClean="0">
                <a:latin typeface="Times New Roman" pitchFamily="18" charset="0"/>
                <a:cs typeface="Times New Roman" pitchFamily="18" charset="0"/>
              </a:rPr>
              <a:t>tc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- z</a:t>
            </a:r>
          </a:p>
        </p:txBody>
      </p:sp>
    </p:spTree>
    <p:custDataLst>
      <p:tags r:id="rId1"/>
    </p:custDataLst>
  </p:cSld>
  <p:clrMapOvr>
    <a:masterClrMapping/>
  </p:clrMapOvr>
  <p:transition advTm="972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Two’s complement</a:t>
            </a:r>
            <a:endParaRPr lang="en-US" noProof="0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Disadvantage: </a:t>
            </a:r>
          </a:p>
          <a:p>
            <a:pPr lvl="1"/>
            <a:r>
              <a:rPr lang="en-US" noProof="0" dirty="0" smtClean="0"/>
              <a:t>Asymmetric interval of numbers that can be represented</a:t>
            </a:r>
          </a:p>
          <a:p>
            <a:pPr lvl="1"/>
            <a:r>
              <a:rPr lang="en-US" dirty="0" smtClean="0"/>
              <a:t>The lowest number has a greater absolute value (by 1) than the highest number</a:t>
            </a:r>
          </a:p>
          <a:p>
            <a:pPr lvl="1"/>
            <a:endParaRPr lang="en-US" noProof="0" dirty="0" smtClean="0"/>
          </a:p>
          <a:p>
            <a:pPr lvl="1"/>
            <a:endParaRPr lang="en-US" noProof="0" dirty="0" smtClean="0"/>
          </a:p>
          <a:p>
            <a:r>
              <a:rPr lang="en-US" noProof="0" dirty="0" smtClean="0"/>
              <a:t>Example: 3 bit two’s complement numbers</a:t>
            </a:r>
          </a:p>
          <a:p>
            <a:endParaRPr lang="en-US" dirty="0"/>
          </a:p>
          <a:p>
            <a:r>
              <a:rPr lang="en-US" dirty="0"/>
              <a:t>Again, negative numbers have the MSB = 1 </a:t>
            </a:r>
          </a:p>
          <a:p>
            <a:endParaRPr lang="en-US" noProof="0" dirty="0" smtClean="0"/>
          </a:p>
          <a:p>
            <a:endParaRPr lang="en-US" noProof="0" dirty="0" smtClean="0"/>
          </a:p>
        </p:txBody>
      </p:sp>
      <p:sp>
        <p:nvSpPr>
          <p:cNvPr id="4608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pSp>
        <p:nvGrpSpPr>
          <p:cNvPr id="2" name="Gruppieren 5"/>
          <p:cNvGrpSpPr>
            <a:grpSpLocks/>
          </p:cNvGrpSpPr>
          <p:nvPr/>
        </p:nvGrpSpPr>
        <p:grpSpPr bwMode="auto">
          <a:xfrm>
            <a:off x="6270626" y="2428875"/>
            <a:ext cx="4111625" cy="3767138"/>
            <a:chOff x="4230656" y="2447918"/>
            <a:chExt cx="4111712" cy="3767164"/>
          </a:xfrm>
        </p:grpSpPr>
        <p:sp>
          <p:nvSpPr>
            <p:cNvPr id="46086" name="Ellipse 6"/>
            <p:cNvSpPr>
              <a:spLocks noChangeArrowheads="1"/>
            </p:cNvSpPr>
            <p:nvPr/>
          </p:nvSpPr>
          <p:spPr bwMode="auto">
            <a:xfrm>
              <a:off x="4970084" y="3001402"/>
              <a:ext cx="2632856" cy="2712585"/>
            </a:xfrm>
            <a:prstGeom prst="ellips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de-DE"/>
            </a:p>
          </p:txBody>
        </p:sp>
        <p:cxnSp>
          <p:nvCxnSpPr>
            <p:cNvPr id="46087" name="Gerade Verbindung 7"/>
            <p:cNvCxnSpPr>
              <a:cxnSpLocks noChangeShapeType="1"/>
            </p:cNvCxnSpPr>
            <p:nvPr/>
          </p:nvCxnSpPr>
          <p:spPr bwMode="auto">
            <a:xfrm rot="5400000">
              <a:off x="6144430" y="2999578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88" name="Gerade Verbindung 8"/>
            <p:cNvCxnSpPr>
              <a:cxnSpLocks noChangeShapeType="1"/>
            </p:cNvCxnSpPr>
            <p:nvPr/>
          </p:nvCxnSpPr>
          <p:spPr bwMode="auto">
            <a:xfrm rot="5400000">
              <a:off x="6144430" y="5714222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89" name="Gerade Verbindung 9"/>
            <p:cNvCxnSpPr>
              <a:cxnSpLocks noChangeShapeType="1"/>
            </p:cNvCxnSpPr>
            <p:nvPr/>
          </p:nvCxnSpPr>
          <p:spPr bwMode="auto">
            <a:xfrm rot="10800000">
              <a:off x="7500958" y="4356105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90" name="Gerade Verbindung 10"/>
            <p:cNvCxnSpPr>
              <a:cxnSpLocks noChangeShapeType="1"/>
            </p:cNvCxnSpPr>
            <p:nvPr/>
          </p:nvCxnSpPr>
          <p:spPr bwMode="auto">
            <a:xfrm rot="10800000">
              <a:off x="4786315" y="4356105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91" name="Gerade Verbindung 11"/>
            <p:cNvCxnSpPr>
              <a:cxnSpLocks noChangeShapeType="1"/>
            </p:cNvCxnSpPr>
            <p:nvPr/>
          </p:nvCxnSpPr>
          <p:spPr bwMode="auto">
            <a:xfrm rot="2700000">
              <a:off x="7173921" y="5315747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92" name="Gerade Verbindung 12"/>
            <p:cNvCxnSpPr>
              <a:cxnSpLocks noChangeShapeType="1"/>
            </p:cNvCxnSpPr>
            <p:nvPr/>
          </p:nvCxnSpPr>
          <p:spPr bwMode="auto">
            <a:xfrm rot="2700000">
              <a:off x="5245095" y="3326615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93" name="Gerade Verbindung 13"/>
            <p:cNvCxnSpPr>
              <a:cxnSpLocks noChangeShapeType="1"/>
            </p:cNvCxnSpPr>
            <p:nvPr/>
          </p:nvCxnSpPr>
          <p:spPr bwMode="auto">
            <a:xfrm rot="18900000" flipH="1">
              <a:off x="7113615" y="3315483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46094" name="Gerade Verbindung 14"/>
            <p:cNvCxnSpPr>
              <a:cxnSpLocks noChangeShapeType="1"/>
            </p:cNvCxnSpPr>
            <p:nvPr/>
          </p:nvCxnSpPr>
          <p:spPr bwMode="auto">
            <a:xfrm rot="18900000" flipH="1">
              <a:off x="5173656" y="5244308"/>
              <a:ext cx="285752" cy="1588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sp>
          <p:nvSpPr>
            <p:cNvPr id="46095" name="Textfeld 15"/>
            <p:cNvSpPr txBox="1">
              <a:spLocks noChangeArrowheads="1"/>
            </p:cNvSpPr>
            <p:nvPr/>
          </p:nvSpPr>
          <p:spPr bwMode="auto">
            <a:xfrm>
              <a:off x="5973743" y="2447918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000</a:t>
              </a:r>
            </a:p>
          </p:txBody>
        </p:sp>
        <p:sp>
          <p:nvSpPr>
            <p:cNvPr id="46096" name="Textfeld 16"/>
            <p:cNvSpPr txBox="1">
              <a:spLocks noChangeArrowheads="1"/>
            </p:cNvSpPr>
            <p:nvPr/>
          </p:nvSpPr>
          <p:spPr bwMode="auto">
            <a:xfrm>
              <a:off x="7286644" y="2916792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001</a:t>
              </a:r>
            </a:p>
          </p:txBody>
        </p:sp>
        <p:sp>
          <p:nvSpPr>
            <p:cNvPr id="46097" name="Textfeld 17"/>
            <p:cNvSpPr txBox="1">
              <a:spLocks noChangeArrowheads="1"/>
            </p:cNvSpPr>
            <p:nvPr/>
          </p:nvSpPr>
          <p:spPr bwMode="auto">
            <a:xfrm>
              <a:off x="7715272" y="4171955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010</a:t>
              </a:r>
            </a:p>
          </p:txBody>
        </p:sp>
        <p:sp>
          <p:nvSpPr>
            <p:cNvPr id="46098" name="Textfeld 18"/>
            <p:cNvSpPr txBox="1">
              <a:spLocks noChangeArrowheads="1"/>
            </p:cNvSpPr>
            <p:nvPr/>
          </p:nvSpPr>
          <p:spPr bwMode="auto">
            <a:xfrm>
              <a:off x="7373928" y="5286388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011</a:t>
              </a:r>
            </a:p>
          </p:txBody>
        </p:sp>
        <p:sp>
          <p:nvSpPr>
            <p:cNvPr id="46099" name="Textfeld 19"/>
            <p:cNvSpPr txBox="1">
              <a:spLocks noChangeArrowheads="1"/>
            </p:cNvSpPr>
            <p:nvPr/>
          </p:nvSpPr>
          <p:spPr bwMode="auto">
            <a:xfrm>
              <a:off x="5981710" y="5845750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100</a:t>
              </a:r>
            </a:p>
          </p:txBody>
        </p:sp>
        <p:sp>
          <p:nvSpPr>
            <p:cNvPr id="46100" name="Textfeld 20"/>
            <p:cNvSpPr txBox="1">
              <a:spLocks noChangeArrowheads="1"/>
            </p:cNvSpPr>
            <p:nvPr/>
          </p:nvSpPr>
          <p:spPr bwMode="auto">
            <a:xfrm>
              <a:off x="4230656" y="4171955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110</a:t>
              </a:r>
            </a:p>
          </p:txBody>
        </p:sp>
        <p:sp>
          <p:nvSpPr>
            <p:cNvPr id="46101" name="Textfeld 21"/>
            <p:cNvSpPr txBox="1">
              <a:spLocks noChangeArrowheads="1"/>
            </p:cNvSpPr>
            <p:nvPr/>
          </p:nvSpPr>
          <p:spPr bwMode="auto">
            <a:xfrm>
              <a:off x="4714876" y="2928934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111</a:t>
              </a:r>
            </a:p>
          </p:txBody>
        </p:sp>
        <p:sp>
          <p:nvSpPr>
            <p:cNvPr id="46102" name="Textfeld 22"/>
            <p:cNvSpPr txBox="1">
              <a:spLocks noChangeArrowheads="1"/>
            </p:cNvSpPr>
            <p:nvPr/>
          </p:nvSpPr>
          <p:spPr bwMode="auto">
            <a:xfrm>
              <a:off x="4643438" y="5286388"/>
              <a:ext cx="6270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101</a:t>
              </a:r>
            </a:p>
          </p:txBody>
        </p:sp>
        <p:sp>
          <p:nvSpPr>
            <p:cNvPr id="46103" name="Textfeld 23"/>
            <p:cNvSpPr txBox="1">
              <a:spLocks noChangeArrowheads="1"/>
            </p:cNvSpPr>
            <p:nvPr/>
          </p:nvSpPr>
          <p:spPr bwMode="auto">
            <a:xfrm>
              <a:off x="6121059" y="3143248"/>
              <a:ext cx="3321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0</a:t>
              </a:r>
            </a:p>
          </p:txBody>
        </p:sp>
        <p:sp>
          <p:nvSpPr>
            <p:cNvPr id="46104" name="Textfeld 24"/>
            <p:cNvSpPr txBox="1">
              <a:spLocks noChangeArrowheads="1"/>
            </p:cNvSpPr>
            <p:nvPr/>
          </p:nvSpPr>
          <p:spPr bwMode="auto">
            <a:xfrm>
              <a:off x="6883064" y="3345420"/>
              <a:ext cx="3321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1</a:t>
              </a:r>
            </a:p>
          </p:txBody>
        </p:sp>
        <p:sp>
          <p:nvSpPr>
            <p:cNvPr id="46105" name="Textfeld 25"/>
            <p:cNvSpPr txBox="1">
              <a:spLocks noChangeArrowheads="1"/>
            </p:cNvSpPr>
            <p:nvPr/>
          </p:nvSpPr>
          <p:spPr bwMode="auto">
            <a:xfrm>
              <a:off x="7135478" y="4174101"/>
              <a:ext cx="3321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2</a:t>
              </a:r>
            </a:p>
          </p:txBody>
        </p:sp>
        <p:sp>
          <p:nvSpPr>
            <p:cNvPr id="46106" name="Textfeld 26"/>
            <p:cNvSpPr txBox="1">
              <a:spLocks noChangeArrowheads="1"/>
            </p:cNvSpPr>
            <p:nvPr/>
          </p:nvSpPr>
          <p:spPr bwMode="auto">
            <a:xfrm>
              <a:off x="6929454" y="4917056"/>
              <a:ext cx="3321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3</a:t>
              </a:r>
            </a:p>
          </p:txBody>
        </p:sp>
        <p:sp>
          <p:nvSpPr>
            <p:cNvPr id="46107" name="Textfeld 27"/>
            <p:cNvSpPr txBox="1">
              <a:spLocks noChangeArrowheads="1"/>
            </p:cNvSpPr>
            <p:nvPr/>
          </p:nvSpPr>
          <p:spPr bwMode="auto">
            <a:xfrm>
              <a:off x="6016865" y="5202808"/>
              <a:ext cx="4363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>
                  <a:solidFill>
                    <a:srgbClr val="C00000"/>
                  </a:solidFill>
                </a:rPr>
                <a:t>-4</a:t>
              </a:r>
            </a:p>
          </p:txBody>
        </p:sp>
        <p:sp>
          <p:nvSpPr>
            <p:cNvPr id="46108" name="Textfeld 28"/>
            <p:cNvSpPr txBox="1">
              <a:spLocks noChangeArrowheads="1"/>
            </p:cNvSpPr>
            <p:nvPr/>
          </p:nvSpPr>
          <p:spPr bwMode="auto">
            <a:xfrm>
              <a:off x="5325062" y="3345420"/>
              <a:ext cx="4363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-1</a:t>
              </a:r>
            </a:p>
          </p:txBody>
        </p:sp>
        <p:sp>
          <p:nvSpPr>
            <p:cNvPr id="46109" name="Textfeld 29"/>
            <p:cNvSpPr txBox="1">
              <a:spLocks noChangeArrowheads="1"/>
            </p:cNvSpPr>
            <p:nvPr/>
          </p:nvSpPr>
          <p:spPr bwMode="auto">
            <a:xfrm>
              <a:off x="5020260" y="4183626"/>
              <a:ext cx="4363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-2</a:t>
              </a:r>
            </a:p>
          </p:txBody>
        </p:sp>
        <p:sp>
          <p:nvSpPr>
            <p:cNvPr id="46110" name="Textfeld 30"/>
            <p:cNvSpPr txBox="1">
              <a:spLocks noChangeArrowheads="1"/>
            </p:cNvSpPr>
            <p:nvPr/>
          </p:nvSpPr>
          <p:spPr bwMode="auto">
            <a:xfrm>
              <a:off x="5253624" y="4845618"/>
              <a:ext cx="4363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/>
                <a:t>-3</a:t>
              </a:r>
            </a:p>
          </p:txBody>
        </p:sp>
      </p:grpSp>
    </p:spTree>
    <p:custDataLst>
      <p:tags r:id="rId1"/>
    </p:custDataLst>
  </p:cSld>
  <p:clrMapOvr>
    <a:masterClrMapping/>
  </p:clrMapOvr>
  <p:transition advTm="5172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Representation of negative numbers – examples </a:t>
            </a:r>
          </a:p>
        </p:txBody>
      </p:sp>
      <p:sp>
        <p:nvSpPr>
          <p:cNvPr id="48130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2192338" y="3278188"/>
            <a:ext cx="6902450" cy="2087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190000"/>
              </a:lnSpc>
              <a:tabLst>
                <a:tab pos="177800" algn="r"/>
                <a:tab pos="2476500" algn="l"/>
              </a:tabLst>
            </a:pP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Value plus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sign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:</a:t>
            </a:r>
            <a:r>
              <a:rPr lang="de-DE" sz="2000" dirty="0">
                <a:latin typeface="Arial" pitchFamily="34" charset="0"/>
                <a:cs typeface="Times New Roman" pitchFamily="18" charset="0"/>
              </a:rPr>
              <a:t>	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-77 = </a:t>
            </a:r>
            <a:r>
              <a:rPr lang="de-DE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100 1101</a:t>
            </a:r>
            <a:r>
              <a:rPr lang="de-DE" sz="2400" b="1" baseline="-25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de-DE" sz="2000" dirty="0">
                <a:latin typeface="Times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lnSpc>
                <a:spcPct val="190000"/>
              </a:lnSpc>
              <a:tabLst>
                <a:tab pos="177800" algn="r"/>
                <a:tab pos="2476500" algn="l"/>
              </a:tabLst>
            </a:pP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Ones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‘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complement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>
                <a:latin typeface="Arial" pitchFamily="34" charset="0"/>
                <a:cs typeface="Times New Roman" pitchFamily="18" charset="0"/>
              </a:rPr>
              <a:t>:</a:t>
            </a:r>
            <a:r>
              <a:rPr lang="de-DE" sz="2000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-77 = </a:t>
            </a:r>
            <a:r>
              <a:rPr lang="de-DE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011 0010</a:t>
            </a:r>
            <a:r>
              <a:rPr lang="de-DE" sz="2400" b="1" baseline="-25000" dirty="0">
                <a:latin typeface="Courier New" pitchFamily="49" charset="0"/>
                <a:cs typeface="Times New Roman" pitchFamily="18" charset="0"/>
              </a:rPr>
              <a:t>2</a:t>
            </a:r>
            <a:endParaRPr lang="de-DE" sz="2000" baseline="-25000" dirty="0">
              <a:latin typeface="Times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190000"/>
              </a:lnSpc>
              <a:tabLst>
                <a:tab pos="177800" algn="r"/>
                <a:tab pos="2476500" algn="l"/>
              </a:tabLst>
            </a:pP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Two‘s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complement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>
                <a:latin typeface="Arial" pitchFamily="34" charset="0"/>
                <a:cs typeface="Times New Roman" pitchFamily="18" charset="0"/>
              </a:rPr>
              <a:t>:</a:t>
            </a:r>
            <a:r>
              <a:rPr lang="de-DE" sz="2000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-77 = </a:t>
            </a:r>
            <a:r>
              <a:rPr lang="de-DE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011 0011</a:t>
            </a:r>
            <a:r>
              <a:rPr lang="de-DE" sz="2400" b="1" baseline="-25000" dirty="0">
                <a:latin typeface="Courier New" pitchFamily="49" charset="0"/>
                <a:cs typeface="Times New Roman" pitchFamily="18" charset="0"/>
              </a:rPr>
              <a:t>2</a:t>
            </a:r>
            <a:endParaRPr lang="de-DE" sz="2000" baseline="-25000" dirty="0">
              <a:latin typeface="Times" pitchFamily="18" charset="0"/>
            </a:endParaRPr>
          </a:p>
        </p:txBody>
      </p:sp>
      <p:sp>
        <p:nvSpPr>
          <p:cNvPr id="48133" name="Rectangle 4"/>
          <p:cNvSpPr>
            <a:spLocks noChangeArrowheads="1" noTextEdit="1"/>
          </p:cNvSpPr>
          <p:nvPr/>
        </p:nvSpPr>
        <p:spPr bwMode="auto">
          <a:xfrm>
            <a:off x="6986588" y="3278188"/>
            <a:ext cx="332581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2949575" y="1452563"/>
            <a:ext cx="479810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Represent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–77</a:t>
            </a:r>
            <a:r>
              <a:rPr lang="de-DE" sz="2000" baseline="-25000" dirty="0" smtClean="0">
                <a:latin typeface="Arial" pitchFamily="34" charset="0"/>
                <a:cs typeface="Times New Roman" pitchFamily="18" charset="0"/>
              </a:rPr>
              <a:t>10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using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 8 </a:t>
            </a: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bits</a:t>
            </a:r>
            <a:endParaRPr lang="de-DE" sz="2400" dirty="0">
              <a:latin typeface="Times" pitchFamily="18" charset="0"/>
              <a:cs typeface="Times New Roman" pitchFamily="18" charset="0"/>
            </a:endParaRPr>
          </a:p>
          <a:p>
            <a:pPr algn="l" eaLnBrk="0" hangingPunct="0"/>
            <a:endParaRPr lang="de-DE" sz="2400" dirty="0">
              <a:latin typeface="Times" pitchFamily="18" charset="0"/>
              <a:cs typeface="Times New Roman" pitchFamily="18" charset="0"/>
            </a:endParaRPr>
          </a:p>
          <a:p>
            <a:pPr lvl="1" algn="l" eaLnBrk="0" hangingPunct="0"/>
            <a:r>
              <a:rPr lang="de-DE" sz="2800" b="1" dirty="0">
                <a:latin typeface="Courier New" pitchFamily="49" charset="0"/>
                <a:cs typeface="Times New Roman" pitchFamily="18" charset="0"/>
              </a:rPr>
              <a:t>		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77</a:t>
            </a:r>
            <a:r>
              <a:rPr lang="de-DE" sz="2400" b="1" baseline="-25000" dirty="0">
                <a:latin typeface="Courier New" pitchFamily="49" charset="0"/>
                <a:cs typeface="Times New Roman" pitchFamily="18" charset="0"/>
              </a:rPr>
              <a:t>10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= 0100 1101</a:t>
            </a:r>
            <a:r>
              <a:rPr lang="de-DE" sz="2400" b="1" baseline="-25000" dirty="0">
                <a:latin typeface="Courier New" pitchFamily="49" charset="0"/>
                <a:cs typeface="Times New Roman" pitchFamily="18" charset="0"/>
              </a:rPr>
              <a:t>2</a:t>
            </a:r>
            <a:endParaRPr lang="de-DE" sz="2800" b="1" dirty="0">
              <a:latin typeface="Courier New" pitchFamily="49" charset="0"/>
            </a:endParaRP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8426451" y="3048000"/>
            <a:ext cx="162576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 b="1" dirty="0" smtClean="0">
                <a:solidFill>
                  <a:srgbClr val="0000CC"/>
                </a:solidFill>
                <a:latin typeface="Arial" pitchFamily="34" charset="0"/>
              </a:rPr>
              <a:t>Flip all </a:t>
            </a:r>
            <a:r>
              <a:rPr lang="de-DE" sz="1600" b="1" dirty="0" err="1" smtClean="0">
                <a:solidFill>
                  <a:srgbClr val="0000CC"/>
                </a:solidFill>
                <a:latin typeface="Arial" pitchFamily="34" charset="0"/>
              </a:rPr>
              <a:t>the</a:t>
            </a:r>
            <a:r>
              <a:rPr lang="de-DE" sz="1600" b="1" dirty="0" smtClean="0">
                <a:solidFill>
                  <a:srgbClr val="0000CC"/>
                </a:solidFill>
                <a:latin typeface="Arial" pitchFamily="34" charset="0"/>
              </a:rPr>
              <a:t> </a:t>
            </a:r>
            <a:r>
              <a:rPr lang="de-DE" sz="1600" b="1" dirty="0" err="1" smtClean="0">
                <a:solidFill>
                  <a:srgbClr val="0000CC"/>
                </a:solidFill>
                <a:latin typeface="Arial" pitchFamily="34" charset="0"/>
              </a:rPr>
              <a:t>bits</a:t>
            </a:r>
            <a:endParaRPr lang="de-DE" sz="1600" b="1" dirty="0">
              <a:solidFill>
                <a:srgbClr val="0000CC"/>
              </a:solidFill>
              <a:latin typeface="Arial" pitchFamily="34" charset="0"/>
            </a:endParaRPr>
          </a:p>
        </p:txBody>
      </p:sp>
      <p:sp>
        <p:nvSpPr>
          <p:cNvPr id="47114" name="Text Box 9"/>
          <p:cNvSpPr txBox="1">
            <a:spLocks noChangeArrowheads="1"/>
          </p:cNvSpPr>
          <p:nvPr/>
        </p:nvSpPr>
        <p:spPr bwMode="auto">
          <a:xfrm>
            <a:off x="8426450" y="4587875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600" b="1" dirty="0" smtClean="0">
                <a:solidFill>
                  <a:srgbClr val="33CC33"/>
                </a:solidFill>
                <a:latin typeface="Arial" pitchFamily="34" charset="0"/>
              </a:rPr>
              <a:t>Add 1</a:t>
            </a:r>
            <a:endParaRPr lang="de-DE" sz="1600" b="1" dirty="0">
              <a:solidFill>
                <a:srgbClr val="33CC33"/>
              </a:solidFill>
              <a:latin typeface="Arial" pitchFamily="34" charset="0"/>
            </a:endParaRPr>
          </a:p>
        </p:txBody>
      </p:sp>
      <p:sp>
        <p:nvSpPr>
          <p:cNvPr id="2" name="Freeform 10"/>
          <p:cNvSpPr>
            <a:spLocks noChangeArrowheads="1"/>
          </p:cNvSpPr>
          <p:nvPr/>
        </p:nvSpPr>
        <p:spPr bwMode="auto">
          <a:xfrm>
            <a:off x="7667626" y="2419350"/>
            <a:ext cx="500063" cy="1905000"/>
          </a:xfrm>
          <a:custGeom>
            <a:avLst/>
            <a:gdLst>
              <a:gd name="T0" fmla="*/ 20015 w 555625"/>
              <a:gd name="T1" fmla="*/ 0 h 1905000"/>
              <a:gd name="T2" fmla="*/ 80062 w 555625"/>
              <a:gd name="T3" fmla="*/ 990600 h 1905000"/>
              <a:gd name="T4" fmla="*/ 0 w 555625"/>
              <a:gd name="T5" fmla="*/ 1905000 h 1905000"/>
              <a:gd name="T6" fmla="*/ 0 60000 65536"/>
              <a:gd name="T7" fmla="*/ 0 60000 65536"/>
              <a:gd name="T8" fmla="*/ 0 60000 65536"/>
              <a:gd name="T9" fmla="*/ 0 w 555625"/>
              <a:gd name="T10" fmla="*/ 0 h 1905000"/>
              <a:gd name="T11" fmla="*/ 555625 w 555625"/>
              <a:gd name="T12" fmla="*/ 1905000 h 1905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5625" h="1905000">
                <a:moveTo>
                  <a:pt x="133350" y="0"/>
                </a:moveTo>
                <a:cubicBezTo>
                  <a:pt x="344487" y="336550"/>
                  <a:pt x="555625" y="673100"/>
                  <a:pt x="533400" y="990600"/>
                </a:cubicBezTo>
                <a:cubicBezTo>
                  <a:pt x="511175" y="1308100"/>
                  <a:pt x="255587" y="1606550"/>
                  <a:pt x="0" y="1905000"/>
                </a:cubicBezTo>
              </a:path>
            </a:pathLst>
          </a:custGeom>
          <a:noFill/>
          <a:ln w="25400" algn="ctr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" name="Freeform 11"/>
          <p:cNvSpPr>
            <a:spLocks noChangeArrowheads="1"/>
          </p:cNvSpPr>
          <p:nvPr/>
        </p:nvSpPr>
        <p:spPr bwMode="auto">
          <a:xfrm>
            <a:off x="7748589" y="4500564"/>
            <a:ext cx="204787" cy="642937"/>
          </a:xfrm>
          <a:custGeom>
            <a:avLst/>
            <a:gdLst>
              <a:gd name="T0" fmla="*/ 0 w 555625"/>
              <a:gd name="T1" fmla="*/ 0 h 1905000"/>
              <a:gd name="T2" fmla="*/ 0 w 555625"/>
              <a:gd name="T3" fmla="*/ 0 h 1905000"/>
              <a:gd name="T4" fmla="*/ 0 w 555625"/>
              <a:gd name="T5" fmla="*/ 0 h 1905000"/>
              <a:gd name="T6" fmla="*/ 0 60000 65536"/>
              <a:gd name="T7" fmla="*/ 0 60000 65536"/>
              <a:gd name="T8" fmla="*/ 0 60000 65536"/>
              <a:gd name="T9" fmla="*/ 0 w 555625"/>
              <a:gd name="T10" fmla="*/ 0 h 1905000"/>
              <a:gd name="T11" fmla="*/ 555625 w 555625"/>
              <a:gd name="T12" fmla="*/ 1905000 h 1905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5625" h="1905000">
                <a:moveTo>
                  <a:pt x="133350" y="0"/>
                </a:moveTo>
                <a:cubicBezTo>
                  <a:pt x="344487" y="336550"/>
                  <a:pt x="555625" y="673100"/>
                  <a:pt x="533400" y="990600"/>
                </a:cubicBezTo>
                <a:cubicBezTo>
                  <a:pt x="511175" y="1308100"/>
                  <a:pt x="255587" y="1606550"/>
                  <a:pt x="0" y="1905000"/>
                </a:cubicBezTo>
              </a:path>
            </a:pathLst>
          </a:custGeom>
          <a:noFill/>
          <a:ln w="25400" algn="ctr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de-DE"/>
          </a:p>
        </p:txBody>
      </p:sp>
    </p:spTree>
    <p:custDataLst>
      <p:tags r:id="rId1"/>
    </p:custDataLst>
  </p:cSld>
  <p:clrMapOvr>
    <a:masterClrMapping/>
  </p:clrMapOvr>
  <p:transition advTm="47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  <p:bldP spid="47114" grpId="0"/>
      <p:bldP spid="2" grpId="0" animBg="1"/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Offset binary / excess / </a:t>
            </a:r>
            <a:r>
              <a:rPr lang="en-US" dirty="0" smtClean="0"/>
              <a:t>biased representation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 smtClean="0"/>
              <a:t>Commonly used for the representation of exponents of floating point numbers (but also e.g. in signal processing as the converters are unipolar, i.e., they cannot handle </a:t>
            </a:r>
            <a:r>
              <a:rPr lang="en-US" dirty="0"/>
              <a:t>negative </a:t>
            </a:r>
            <a:r>
              <a:rPr lang="en-US" dirty="0" smtClean="0"/>
              <a:t>values). </a:t>
            </a: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This representation of an exponent is also called </a:t>
            </a:r>
            <a:r>
              <a:rPr lang="en-US" b="1" noProof="0" dirty="0" smtClean="0">
                <a:solidFill>
                  <a:srgbClr val="C00000"/>
                </a:solidFill>
              </a:rPr>
              <a:t>characteristic</a:t>
            </a:r>
            <a:r>
              <a:rPr lang="en-US" noProof="0" dirty="0" smtClean="0"/>
              <a:t>. </a:t>
            </a:r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The whole number range is shifted by adding a constant value (offset/excess/bias) so that the smallest number (largest negative value) gets the representation </a:t>
            </a:r>
            <a:r>
              <a:rPr lang="en-US" b="1" noProof="0" dirty="0" smtClean="0"/>
              <a:t>0…0</a:t>
            </a:r>
            <a:r>
              <a:rPr lang="en-US" noProof="0" dirty="0" smtClean="0"/>
              <a:t>. </a:t>
            </a:r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Assuming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noProof="0" dirty="0" smtClean="0"/>
              <a:t> digits:  </a:t>
            </a:r>
            <a:r>
              <a:rPr lang="en-US" b="1" noProof="0" dirty="0" smtClean="0"/>
              <a:t>Offset </a:t>
            </a:r>
            <a:r>
              <a:rPr lang="en-US" noProof="0" dirty="0" smtClean="0"/>
              <a:t>=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en-US" baseline="30000" noProof="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noProof="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en-US" noProof="0" dirty="0" smtClean="0">
                <a:ea typeface="+mn-ea"/>
                <a:cs typeface="+mn-cs"/>
              </a:rPr>
              <a:t>Example:</a:t>
            </a:r>
            <a:r>
              <a:rPr lang="en-US" noProof="0" dirty="0" smtClean="0"/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=8</a:t>
            </a:r>
            <a:r>
              <a:rPr lang="en-US" noProof="0" dirty="0" smtClean="0"/>
              <a:t> </a:t>
            </a:r>
            <a:r>
              <a:rPr lang="en-US" noProof="0" dirty="0" smtClean="0">
                <a:sym typeface="Wingdings 3" pitchFamily="18" charset="2"/>
              </a:rPr>
              <a:t> Offset 128</a:t>
            </a: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The number range is </a:t>
            </a:r>
            <a:r>
              <a:rPr lang="en-US" b="1" noProof="0" dirty="0" smtClean="0"/>
              <a:t>asymmetric</a:t>
            </a:r>
            <a:r>
              <a:rPr lang="en-US" noProof="0" dirty="0" smtClean="0"/>
              <a:t>. </a:t>
            </a:r>
          </a:p>
        </p:txBody>
      </p:sp>
      <p:sp>
        <p:nvSpPr>
          <p:cNvPr id="4915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309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Comparison of different representations</a:t>
            </a:r>
          </a:p>
        </p:txBody>
      </p:sp>
      <p:sp>
        <p:nvSpPr>
          <p:cNvPr id="51203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pSp>
        <p:nvGrpSpPr>
          <p:cNvPr id="51204" name="Gruppieren 109"/>
          <p:cNvGrpSpPr>
            <a:grpSpLocks/>
          </p:cNvGrpSpPr>
          <p:nvPr/>
        </p:nvGrpSpPr>
        <p:grpSpPr bwMode="auto">
          <a:xfrm>
            <a:off x="3438526" y="1263352"/>
            <a:ext cx="2657475" cy="2403475"/>
            <a:chOff x="285720" y="2500306"/>
            <a:chExt cx="2657553" cy="2403329"/>
          </a:xfrm>
        </p:grpSpPr>
        <p:sp>
          <p:nvSpPr>
            <p:cNvPr id="51296" name="Ellipse 56"/>
            <p:cNvSpPr>
              <a:spLocks noChangeArrowheads="1"/>
            </p:cNvSpPr>
            <p:nvPr/>
          </p:nvSpPr>
          <p:spPr bwMode="auto">
            <a:xfrm>
              <a:off x="728636" y="2838446"/>
              <a:ext cx="1690700" cy="1695462"/>
            </a:xfrm>
            <a:prstGeom prst="ellips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de-DE" sz="1200"/>
            </a:p>
          </p:txBody>
        </p:sp>
        <p:cxnSp>
          <p:nvCxnSpPr>
            <p:cNvPr id="51297" name="Gerade Verbindung 57"/>
            <p:cNvCxnSpPr>
              <a:cxnSpLocks noChangeShapeType="1"/>
            </p:cNvCxnSpPr>
            <p:nvPr/>
          </p:nvCxnSpPr>
          <p:spPr bwMode="auto">
            <a:xfrm rot="5400000">
              <a:off x="1482690" y="2845530"/>
              <a:ext cx="178821" cy="993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298" name="Gerade Verbindung 58"/>
            <p:cNvCxnSpPr>
              <a:cxnSpLocks noChangeShapeType="1"/>
            </p:cNvCxnSpPr>
            <p:nvPr/>
          </p:nvCxnSpPr>
          <p:spPr bwMode="auto">
            <a:xfrm rot="5400000">
              <a:off x="1482690" y="4544327"/>
              <a:ext cx="178821" cy="993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299" name="Gerade Verbindung 59"/>
            <p:cNvCxnSpPr>
              <a:cxnSpLocks noChangeShapeType="1"/>
            </p:cNvCxnSpPr>
            <p:nvPr/>
          </p:nvCxnSpPr>
          <p:spPr bwMode="auto">
            <a:xfrm rot="10800000">
              <a:off x="2331208" y="3694431"/>
              <a:ext cx="178730" cy="994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300" name="Gerade Verbindung 60"/>
            <p:cNvCxnSpPr>
              <a:cxnSpLocks noChangeShapeType="1"/>
            </p:cNvCxnSpPr>
            <p:nvPr/>
          </p:nvCxnSpPr>
          <p:spPr bwMode="auto">
            <a:xfrm rot="10800000">
              <a:off x="633270" y="3694431"/>
              <a:ext cx="178730" cy="994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301" name="Gerade Verbindung 61"/>
            <p:cNvCxnSpPr>
              <a:cxnSpLocks noChangeShapeType="1"/>
            </p:cNvCxnSpPr>
            <p:nvPr/>
          </p:nvCxnSpPr>
          <p:spPr bwMode="auto">
            <a:xfrm rot="2700000">
              <a:off x="2126610" y="4294965"/>
              <a:ext cx="178821" cy="993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302" name="Gerade Verbindung 62"/>
            <p:cNvCxnSpPr>
              <a:cxnSpLocks noChangeShapeType="1"/>
            </p:cNvCxnSpPr>
            <p:nvPr/>
          </p:nvCxnSpPr>
          <p:spPr bwMode="auto">
            <a:xfrm rot="2700000">
              <a:off x="920180" y="3050186"/>
              <a:ext cx="178821" cy="993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303" name="Gerade Verbindung 63"/>
            <p:cNvCxnSpPr>
              <a:cxnSpLocks noChangeShapeType="1"/>
            </p:cNvCxnSpPr>
            <p:nvPr/>
          </p:nvCxnSpPr>
          <p:spPr bwMode="auto">
            <a:xfrm rot="18900000" flipH="1">
              <a:off x="2088890" y="3043220"/>
              <a:ext cx="178821" cy="993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cxnSp>
          <p:nvCxnSpPr>
            <p:cNvPr id="51304" name="Gerade Verbindung 64"/>
            <p:cNvCxnSpPr>
              <a:cxnSpLocks noChangeShapeType="1"/>
            </p:cNvCxnSpPr>
            <p:nvPr/>
          </p:nvCxnSpPr>
          <p:spPr bwMode="auto">
            <a:xfrm rot="18900000" flipH="1">
              <a:off x="875497" y="4250259"/>
              <a:ext cx="178821" cy="993"/>
            </a:xfrm>
            <a:prstGeom prst="lin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</p:cxnSp>
        <p:sp>
          <p:nvSpPr>
            <p:cNvPr id="51305" name="Textfeld 65"/>
            <p:cNvSpPr txBox="1">
              <a:spLocks noChangeArrowheads="1"/>
            </p:cNvSpPr>
            <p:nvPr/>
          </p:nvSpPr>
          <p:spPr bwMode="auto">
            <a:xfrm>
              <a:off x="1337875" y="2500306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000</a:t>
              </a:r>
            </a:p>
          </p:txBody>
        </p:sp>
        <p:sp>
          <p:nvSpPr>
            <p:cNvPr id="51306" name="Textfeld 66"/>
            <p:cNvSpPr txBox="1">
              <a:spLocks noChangeArrowheads="1"/>
            </p:cNvSpPr>
            <p:nvPr/>
          </p:nvSpPr>
          <p:spPr bwMode="auto">
            <a:xfrm>
              <a:off x="2197161" y="2793723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001</a:t>
              </a:r>
            </a:p>
          </p:txBody>
        </p:sp>
        <p:sp>
          <p:nvSpPr>
            <p:cNvPr id="51307" name="Textfeld 67"/>
            <p:cNvSpPr txBox="1">
              <a:spLocks noChangeArrowheads="1"/>
            </p:cNvSpPr>
            <p:nvPr/>
          </p:nvSpPr>
          <p:spPr bwMode="auto">
            <a:xfrm>
              <a:off x="2465257" y="3579191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010</a:t>
              </a:r>
            </a:p>
          </p:txBody>
        </p:sp>
        <p:sp>
          <p:nvSpPr>
            <p:cNvPr id="51308" name="Textfeld 68"/>
            <p:cNvSpPr txBox="1">
              <a:spLocks noChangeArrowheads="1"/>
            </p:cNvSpPr>
            <p:nvPr/>
          </p:nvSpPr>
          <p:spPr bwMode="auto">
            <a:xfrm>
              <a:off x="2251754" y="4276592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011</a:t>
              </a:r>
            </a:p>
          </p:txBody>
        </p:sp>
        <p:sp>
          <p:nvSpPr>
            <p:cNvPr id="51309" name="Textfeld 69"/>
            <p:cNvSpPr txBox="1">
              <a:spLocks noChangeArrowheads="1"/>
            </p:cNvSpPr>
            <p:nvPr/>
          </p:nvSpPr>
          <p:spPr bwMode="auto">
            <a:xfrm>
              <a:off x="1380959" y="4626636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100</a:t>
              </a:r>
            </a:p>
          </p:txBody>
        </p:sp>
        <p:sp>
          <p:nvSpPr>
            <p:cNvPr id="51310" name="Textfeld 70"/>
            <p:cNvSpPr txBox="1">
              <a:spLocks noChangeArrowheads="1"/>
            </p:cNvSpPr>
            <p:nvPr/>
          </p:nvSpPr>
          <p:spPr bwMode="auto">
            <a:xfrm>
              <a:off x="285720" y="3579191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110</a:t>
              </a:r>
            </a:p>
          </p:txBody>
        </p:sp>
        <p:sp>
          <p:nvSpPr>
            <p:cNvPr id="51311" name="Textfeld 71"/>
            <p:cNvSpPr txBox="1">
              <a:spLocks noChangeArrowheads="1"/>
            </p:cNvSpPr>
            <p:nvPr/>
          </p:nvSpPr>
          <p:spPr bwMode="auto">
            <a:xfrm>
              <a:off x="588587" y="2801320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111</a:t>
              </a:r>
            </a:p>
          </p:txBody>
        </p:sp>
        <p:sp>
          <p:nvSpPr>
            <p:cNvPr id="51312" name="Textfeld 72"/>
            <p:cNvSpPr txBox="1">
              <a:spLocks noChangeArrowheads="1"/>
            </p:cNvSpPr>
            <p:nvPr/>
          </p:nvSpPr>
          <p:spPr bwMode="auto">
            <a:xfrm>
              <a:off x="543904" y="4276592"/>
              <a:ext cx="4780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101</a:t>
              </a:r>
            </a:p>
          </p:txBody>
        </p:sp>
        <p:sp>
          <p:nvSpPr>
            <p:cNvPr id="51313" name="Textfeld 73"/>
            <p:cNvSpPr txBox="1">
              <a:spLocks noChangeArrowheads="1"/>
            </p:cNvSpPr>
            <p:nvPr/>
          </p:nvSpPr>
          <p:spPr bwMode="auto">
            <a:xfrm>
              <a:off x="1431522" y="2935437"/>
              <a:ext cx="28244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0</a:t>
              </a:r>
            </a:p>
          </p:txBody>
        </p:sp>
        <p:sp>
          <p:nvSpPr>
            <p:cNvPr id="51314" name="Textfeld 74"/>
            <p:cNvSpPr txBox="1">
              <a:spLocks noChangeArrowheads="1"/>
            </p:cNvSpPr>
            <p:nvPr/>
          </p:nvSpPr>
          <p:spPr bwMode="auto">
            <a:xfrm>
              <a:off x="1870035" y="3061954"/>
              <a:ext cx="28244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/>
                <a:t>1</a:t>
              </a:r>
            </a:p>
          </p:txBody>
        </p:sp>
        <p:sp>
          <p:nvSpPr>
            <p:cNvPr id="51315" name="Textfeld 75"/>
            <p:cNvSpPr txBox="1">
              <a:spLocks noChangeArrowheads="1"/>
            </p:cNvSpPr>
            <p:nvPr/>
          </p:nvSpPr>
          <p:spPr bwMode="auto">
            <a:xfrm>
              <a:off x="2027913" y="3580535"/>
              <a:ext cx="28244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/>
                <a:t>2</a:t>
              </a:r>
            </a:p>
          </p:txBody>
        </p:sp>
        <p:sp>
          <p:nvSpPr>
            <p:cNvPr id="51316" name="Textfeld 76"/>
            <p:cNvSpPr txBox="1">
              <a:spLocks noChangeArrowheads="1"/>
            </p:cNvSpPr>
            <p:nvPr/>
          </p:nvSpPr>
          <p:spPr bwMode="auto">
            <a:xfrm>
              <a:off x="1899051" y="4045468"/>
              <a:ext cx="28244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/>
                <a:t>3</a:t>
              </a:r>
            </a:p>
          </p:txBody>
        </p:sp>
        <p:sp>
          <p:nvSpPr>
            <p:cNvPr id="51317" name="Textfeld 77"/>
            <p:cNvSpPr txBox="1">
              <a:spLocks noChangeArrowheads="1"/>
            </p:cNvSpPr>
            <p:nvPr/>
          </p:nvSpPr>
          <p:spPr bwMode="auto">
            <a:xfrm>
              <a:off x="1389570" y="4224290"/>
              <a:ext cx="35298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-0</a:t>
              </a:r>
            </a:p>
          </p:txBody>
        </p:sp>
        <p:sp>
          <p:nvSpPr>
            <p:cNvPr id="51318" name="Textfeld 78"/>
            <p:cNvSpPr txBox="1">
              <a:spLocks noChangeArrowheads="1"/>
            </p:cNvSpPr>
            <p:nvPr/>
          </p:nvSpPr>
          <p:spPr bwMode="auto">
            <a:xfrm>
              <a:off x="947169" y="3061954"/>
              <a:ext cx="35298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/>
                <a:t>-3</a:t>
              </a:r>
            </a:p>
          </p:txBody>
        </p:sp>
        <p:sp>
          <p:nvSpPr>
            <p:cNvPr id="51319" name="Textfeld 79"/>
            <p:cNvSpPr txBox="1">
              <a:spLocks noChangeArrowheads="1"/>
            </p:cNvSpPr>
            <p:nvPr/>
          </p:nvSpPr>
          <p:spPr bwMode="auto">
            <a:xfrm>
              <a:off x="747170" y="3557923"/>
              <a:ext cx="35298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/>
                <a:t>-2</a:t>
              </a:r>
            </a:p>
          </p:txBody>
        </p:sp>
        <p:sp>
          <p:nvSpPr>
            <p:cNvPr id="51320" name="Textfeld 80"/>
            <p:cNvSpPr txBox="1">
              <a:spLocks noChangeArrowheads="1"/>
            </p:cNvSpPr>
            <p:nvPr/>
          </p:nvSpPr>
          <p:spPr bwMode="auto">
            <a:xfrm>
              <a:off x="855032" y="3957535"/>
              <a:ext cx="35298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de-DE" sz="1200"/>
                <a:t>-1</a:t>
              </a:r>
            </a:p>
          </p:txBody>
        </p:sp>
      </p:grpSp>
      <p:sp>
        <p:nvSpPr>
          <p:cNvPr id="51205" name="Textfeld 112"/>
          <p:cNvSpPr txBox="1">
            <a:spLocks noChangeArrowheads="1"/>
          </p:cNvSpPr>
          <p:nvPr/>
        </p:nvSpPr>
        <p:spPr bwMode="auto">
          <a:xfrm>
            <a:off x="1545475" y="1164864"/>
            <a:ext cx="1928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 smtClean="0"/>
              <a:t>Value plus </a:t>
            </a:r>
            <a:r>
              <a:rPr lang="de-DE" dirty="0" err="1" smtClean="0"/>
              <a:t>sign</a:t>
            </a:r>
            <a:endParaRPr lang="de-DE" dirty="0"/>
          </a:p>
        </p:txBody>
      </p:sp>
      <p:sp>
        <p:nvSpPr>
          <p:cNvPr id="51206" name="Textfeld 115"/>
          <p:cNvSpPr txBox="1">
            <a:spLocks noChangeArrowheads="1"/>
          </p:cNvSpPr>
          <p:nvPr/>
        </p:nvSpPr>
        <p:spPr bwMode="auto">
          <a:xfrm>
            <a:off x="1554961" y="1515764"/>
            <a:ext cx="21002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t">
            <a:spAutoFit/>
          </a:bodyPr>
          <a:lstStyle/>
          <a:p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-(2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-1) : 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grpSp>
        <p:nvGrpSpPr>
          <p:cNvPr id="51207" name="Gruppieren 110"/>
          <p:cNvGrpSpPr>
            <a:grpSpLocks/>
          </p:cNvGrpSpPr>
          <p:nvPr/>
        </p:nvGrpSpPr>
        <p:grpSpPr bwMode="auto">
          <a:xfrm>
            <a:off x="7939089" y="1263352"/>
            <a:ext cx="2657475" cy="2403475"/>
            <a:chOff x="3286116" y="2500306"/>
            <a:chExt cx="2657553" cy="2403329"/>
          </a:xfrm>
        </p:grpSpPr>
        <p:grpSp>
          <p:nvGrpSpPr>
            <p:cNvPr id="51270" name="Gruppieren 81"/>
            <p:cNvGrpSpPr>
              <a:grpSpLocks/>
            </p:cNvGrpSpPr>
            <p:nvPr/>
          </p:nvGrpSpPr>
          <p:grpSpPr bwMode="auto">
            <a:xfrm>
              <a:off x="3286116" y="2500306"/>
              <a:ext cx="2657553" cy="2403329"/>
              <a:chOff x="4230656" y="2447918"/>
              <a:chExt cx="4248864" cy="3840472"/>
            </a:xfrm>
          </p:grpSpPr>
          <p:cxnSp>
            <p:nvCxnSpPr>
              <p:cNvPr id="51272" name="Gerade Verbindung 83"/>
              <p:cNvCxnSpPr>
                <a:cxnSpLocks noChangeShapeType="1"/>
              </p:cNvCxnSpPr>
              <p:nvPr/>
            </p:nvCxnSpPr>
            <p:spPr bwMode="auto">
              <a:xfrm rot="5400000">
                <a:off x="6144430" y="2999578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3" name="Gerade Verbindung 84"/>
              <p:cNvCxnSpPr>
                <a:cxnSpLocks noChangeShapeType="1"/>
              </p:cNvCxnSpPr>
              <p:nvPr/>
            </p:nvCxnSpPr>
            <p:spPr bwMode="auto">
              <a:xfrm rot="5400000">
                <a:off x="6144430" y="5714222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4" name="Gerade Verbindung 85"/>
              <p:cNvCxnSpPr>
                <a:cxnSpLocks noChangeShapeType="1"/>
              </p:cNvCxnSpPr>
              <p:nvPr/>
            </p:nvCxnSpPr>
            <p:spPr bwMode="auto">
              <a:xfrm rot="10800000">
                <a:off x="7500958" y="435610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5" name="Gerade Verbindung 86"/>
              <p:cNvCxnSpPr>
                <a:cxnSpLocks noChangeShapeType="1"/>
              </p:cNvCxnSpPr>
              <p:nvPr/>
            </p:nvCxnSpPr>
            <p:spPr bwMode="auto">
              <a:xfrm rot="10800000">
                <a:off x="4786315" y="435610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6" name="Gerade Verbindung 87"/>
              <p:cNvCxnSpPr>
                <a:cxnSpLocks noChangeShapeType="1"/>
              </p:cNvCxnSpPr>
              <p:nvPr/>
            </p:nvCxnSpPr>
            <p:spPr bwMode="auto">
              <a:xfrm rot="2700000">
                <a:off x="7173921" y="5315747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7" name="Gerade Verbindung 88"/>
              <p:cNvCxnSpPr>
                <a:cxnSpLocks noChangeShapeType="1"/>
              </p:cNvCxnSpPr>
              <p:nvPr/>
            </p:nvCxnSpPr>
            <p:spPr bwMode="auto">
              <a:xfrm rot="2700000">
                <a:off x="5245095" y="332661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8" name="Gerade Verbindung 89"/>
              <p:cNvCxnSpPr>
                <a:cxnSpLocks noChangeShapeType="1"/>
              </p:cNvCxnSpPr>
              <p:nvPr/>
            </p:nvCxnSpPr>
            <p:spPr bwMode="auto">
              <a:xfrm rot="18900000" flipH="1">
                <a:off x="7113615" y="3315483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79" name="Gerade Verbindung 90"/>
              <p:cNvCxnSpPr>
                <a:cxnSpLocks noChangeShapeType="1"/>
              </p:cNvCxnSpPr>
              <p:nvPr/>
            </p:nvCxnSpPr>
            <p:spPr bwMode="auto">
              <a:xfrm rot="18900000" flipH="1">
                <a:off x="5173656" y="5244308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sp>
            <p:nvSpPr>
              <p:cNvPr id="51280" name="Textfeld 91"/>
              <p:cNvSpPr txBox="1">
                <a:spLocks noChangeArrowheads="1"/>
              </p:cNvSpPr>
              <p:nvPr/>
            </p:nvSpPr>
            <p:spPr bwMode="auto">
              <a:xfrm>
                <a:off x="5912829" y="2447918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000</a:t>
                </a:r>
              </a:p>
            </p:txBody>
          </p:sp>
          <p:sp>
            <p:nvSpPr>
              <p:cNvPr id="51281" name="Textfeld 92"/>
              <p:cNvSpPr txBox="1">
                <a:spLocks noChangeArrowheads="1"/>
              </p:cNvSpPr>
              <p:nvPr/>
            </p:nvSpPr>
            <p:spPr bwMode="auto">
              <a:xfrm>
                <a:off x="7286645" y="2916792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001</a:t>
                </a:r>
              </a:p>
            </p:txBody>
          </p:sp>
          <p:sp>
            <p:nvSpPr>
              <p:cNvPr id="51282" name="Textfeld 93"/>
              <p:cNvSpPr txBox="1">
                <a:spLocks noChangeArrowheads="1"/>
              </p:cNvSpPr>
              <p:nvPr/>
            </p:nvSpPr>
            <p:spPr bwMode="auto">
              <a:xfrm>
                <a:off x="7715274" y="4171954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010</a:t>
                </a:r>
              </a:p>
            </p:txBody>
          </p:sp>
          <p:sp>
            <p:nvSpPr>
              <p:cNvPr id="51283" name="Textfeld 94"/>
              <p:cNvSpPr txBox="1">
                <a:spLocks noChangeArrowheads="1"/>
              </p:cNvSpPr>
              <p:nvPr/>
            </p:nvSpPr>
            <p:spPr bwMode="auto">
              <a:xfrm>
                <a:off x="7373928" y="5286387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011</a:t>
                </a:r>
              </a:p>
            </p:txBody>
          </p:sp>
          <p:sp>
            <p:nvSpPr>
              <p:cNvPr id="51284" name="Textfeld 95"/>
              <p:cNvSpPr txBox="1">
                <a:spLocks noChangeArrowheads="1"/>
              </p:cNvSpPr>
              <p:nvPr/>
            </p:nvSpPr>
            <p:spPr bwMode="auto">
              <a:xfrm>
                <a:off x="5981711" y="5845751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100</a:t>
                </a:r>
              </a:p>
            </p:txBody>
          </p:sp>
          <p:sp>
            <p:nvSpPr>
              <p:cNvPr id="51285" name="Textfeld 96"/>
              <p:cNvSpPr txBox="1">
                <a:spLocks noChangeArrowheads="1"/>
              </p:cNvSpPr>
              <p:nvPr/>
            </p:nvSpPr>
            <p:spPr bwMode="auto">
              <a:xfrm>
                <a:off x="4230656" y="4171955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110</a:t>
                </a:r>
              </a:p>
            </p:txBody>
          </p:sp>
          <p:sp>
            <p:nvSpPr>
              <p:cNvPr id="51286" name="Textfeld 97"/>
              <p:cNvSpPr txBox="1">
                <a:spLocks noChangeArrowheads="1"/>
              </p:cNvSpPr>
              <p:nvPr/>
            </p:nvSpPr>
            <p:spPr bwMode="auto">
              <a:xfrm>
                <a:off x="4714876" y="2928932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111</a:t>
                </a:r>
              </a:p>
            </p:txBody>
          </p:sp>
          <p:sp>
            <p:nvSpPr>
              <p:cNvPr id="51287" name="Textfeld 98"/>
              <p:cNvSpPr txBox="1">
                <a:spLocks noChangeArrowheads="1"/>
              </p:cNvSpPr>
              <p:nvPr/>
            </p:nvSpPr>
            <p:spPr bwMode="auto">
              <a:xfrm>
                <a:off x="4643437" y="5286388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101</a:t>
                </a:r>
              </a:p>
            </p:txBody>
          </p:sp>
          <p:sp>
            <p:nvSpPr>
              <p:cNvPr id="51288" name="Textfeld 99"/>
              <p:cNvSpPr txBox="1">
                <a:spLocks noChangeArrowheads="1"/>
              </p:cNvSpPr>
              <p:nvPr/>
            </p:nvSpPr>
            <p:spPr bwMode="auto">
              <a:xfrm>
                <a:off x="6001626" y="3143249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0</a:t>
                </a:r>
              </a:p>
            </p:txBody>
          </p:sp>
          <p:sp>
            <p:nvSpPr>
              <p:cNvPr id="51289" name="Textfeld 100"/>
              <p:cNvSpPr txBox="1">
                <a:spLocks noChangeArrowheads="1"/>
              </p:cNvSpPr>
              <p:nvPr/>
            </p:nvSpPr>
            <p:spPr bwMode="auto">
              <a:xfrm>
                <a:off x="6763630" y="3345420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1</a:t>
                </a:r>
              </a:p>
            </p:txBody>
          </p:sp>
          <p:sp>
            <p:nvSpPr>
              <p:cNvPr id="51290" name="Textfeld 101"/>
              <p:cNvSpPr txBox="1">
                <a:spLocks noChangeArrowheads="1"/>
              </p:cNvSpPr>
              <p:nvPr/>
            </p:nvSpPr>
            <p:spPr bwMode="auto">
              <a:xfrm>
                <a:off x="7016044" y="4174102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2</a:t>
                </a:r>
              </a:p>
            </p:txBody>
          </p:sp>
          <p:sp>
            <p:nvSpPr>
              <p:cNvPr id="51291" name="Textfeld 102"/>
              <p:cNvSpPr txBox="1">
                <a:spLocks noChangeArrowheads="1"/>
              </p:cNvSpPr>
              <p:nvPr/>
            </p:nvSpPr>
            <p:spPr bwMode="auto">
              <a:xfrm>
                <a:off x="6810021" y="4917056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3</a:t>
                </a:r>
              </a:p>
            </p:txBody>
          </p:sp>
          <p:sp>
            <p:nvSpPr>
              <p:cNvPr id="51292" name="Textfeld 103"/>
              <p:cNvSpPr txBox="1">
                <a:spLocks noChangeArrowheads="1"/>
              </p:cNvSpPr>
              <p:nvPr/>
            </p:nvSpPr>
            <p:spPr bwMode="auto">
              <a:xfrm>
                <a:off x="5980234" y="5202811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-3</a:t>
                </a:r>
              </a:p>
            </p:txBody>
          </p:sp>
          <p:sp>
            <p:nvSpPr>
              <p:cNvPr id="51293" name="Textfeld 104"/>
              <p:cNvSpPr txBox="1">
                <a:spLocks noChangeArrowheads="1"/>
              </p:cNvSpPr>
              <p:nvPr/>
            </p:nvSpPr>
            <p:spPr bwMode="auto">
              <a:xfrm>
                <a:off x="5288223" y="3345420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-0</a:t>
                </a:r>
              </a:p>
            </p:txBody>
          </p:sp>
          <p:sp>
            <p:nvSpPr>
              <p:cNvPr id="51294" name="Textfeld 105"/>
              <p:cNvSpPr txBox="1">
                <a:spLocks noChangeArrowheads="1"/>
              </p:cNvSpPr>
              <p:nvPr/>
            </p:nvSpPr>
            <p:spPr bwMode="auto">
              <a:xfrm>
                <a:off x="4983631" y="4153188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-1</a:t>
                </a:r>
              </a:p>
            </p:txBody>
          </p:sp>
          <p:sp>
            <p:nvSpPr>
              <p:cNvPr id="51295" name="Textfeld 106"/>
              <p:cNvSpPr txBox="1">
                <a:spLocks noChangeArrowheads="1"/>
              </p:cNvSpPr>
              <p:nvPr/>
            </p:nvSpPr>
            <p:spPr bwMode="auto">
              <a:xfrm>
                <a:off x="5174005" y="4791762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-2</a:t>
                </a:r>
              </a:p>
            </p:txBody>
          </p:sp>
        </p:grpSp>
        <p:sp>
          <p:nvSpPr>
            <p:cNvPr id="51271" name="Ellipse 107"/>
            <p:cNvSpPr>
              <a:spLocks noChangeArrowheads="1"/>
            </p:cNvSpPr>
            <p:nvPr/>
          </p:nvSpPr>
          <p:spPr bwMode="auto">
            <a:xfrm>
              <a:off x="3738556" y="2857496"/>
              <a:ext cx="1690700" cy="1695462"/>
            </a:xfrm>
            <a:prstGeom prst="ellips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de-DE" sz="1200"/>
            </a:p>
          </p:txBody>
        </p:sp>
      </p:grpSp>
      <p:sp>
        <p:nvSpPr>
          <p:cNvPr id="51208" name="Textfeld 113"/>
          <p:cNvSpPr txBox="1">
            <a:spLocks noChangeArrowheads="1"/>
          </p:cNvSpPr>
          <p:nvPr/>
        </p:nvSpPr>
        <p:spPr bwMode="auto">
          <a:xfrm>
            <a:off x="6381749" y="1179213"/>
            <a:ext cx="25414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de-DE" dirty="0" err="1" smtClean="0"/>
              <a:t>Ones</a:t>
            </a:r>
            <a:r>
              <a:rPr lang="de-DE" dirty="0" smtClean="0"/>
              <a:t>‘ </a:t>
            </a:r>
            <a:r>
              <a:rPr lang="de-DE" dirty="0" err="1" smtClean="0"/>
              <a:t>complement</a:t>
            </a:r>
            <a:endParaRPr lang="de-DE" dirty="0"/>
          </a:p>
        </p:txBody>
      </p:sp>
      <p:sp>
        <p:nvSpPr>
          <p:cNvPr id="51209" name="Textfeld 116"/>
          <p:cNvSpPr txBox="1">
            <a:spLocks noChangeArrowheads="1"/>
          </p:cNvSpPr>
          <p:nvPr/>
        </p:nvSpPr>
        <p:spPr bwMode="auto">
          <a:xfrm>
            <a:off x="6198399" y="1549102"/>
            <a:ext cx="21002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-(2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-1) : 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grpSp>
        <p:nvGrpSpPr>
          <p:cNvPr id="51210" name="Gruppieren 111"/>
          <p:cNvGrpSpPr>
            <a:grpSpLocks/>
          </p:cNvGrpSpPr>
          <p:nvPr/>
        </p:nvGrpSpPr>
        <p:grpSpPr bwMode="auto">
          <a:xfrm>
            <a:off x="3438526" y="4192289"/>
            <a:ext cx="2657475" cy="2403475"/>
            <a:chOff x="6215074" y="2500306"/>
            <a:chExt cx="2657553" cy="2403329"/>
          </a:xfrm>
        </p:grpSpPr>
        <p:grpSp>
          <p:nvGrpSpPr>
            <p:cNvPr id="51244" name="Gruppieren 29"/>
            <p:cNvGrpSpPr>
              <a:grpSpLocks/>
            </p:cNvGrpSpPr>
            <p:nvPr/>
          </p:nvGrpSpPr>
          <p:grpSpPr bwMode="auto">
            <a:xfrm>
              <a:off x="6215074" y="2500306"/>
              <a:ext cx="2657553" cy="2403329"/>
              <a:chOff x="4230656" y="2447918"/>
              <a:chExt cx="4248864" cy="3840472"/>
            </a:xfrm>
          </p:grpSpPr>
          <p:cxnSp>
            <p:nvCxnSpPr>
              <p:cNvPr id="51246" name="Gerade Verbindung 31"/>
              <p:cNvCxnSpPr>
                <a:cxnSpLocks noChangeShapeType="1"/>
              </p:cNvCxnSpPr>
              <p:nvPr/>
            </p:nvCxnSpPr>
            <p:spPr bwMode="auto">
              <a:xfrm rot="5400000">
                <a:off x="6144430" y="2999578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47" name="Gerade Verbindung 32"/>
              <p:cNvCxnSpPr>
                <a:cxnSpLocks noChangeShapeType="1"/>
              </p:cNvCxnSpPr>
              <p:nvPr/>
            </p:nvCxnSpPr>
            <p:spPr bwMode="auto">
              <a:xfrm rot="5400000">
                <a:off x="6144430" y="5714222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48" name="Gerade Verbindung 33"/>
              <p:cNvCxnSpPr>
                <a:cxnSpLocks noChangeShapeType="1"/>
              </p:cNvCxnSpPr>
              <p:nvPr/>
            </p:nvCxnSpPr>
            <p:spPr bwMode="auto">
              <a:xfrm rot="10800000">
                <a:off x="7500958" y="435610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49" name="Gerade Verbindung 34"/>
              <p:cNvCxnSpPr>
                <a:cxnSpLocks noChangeShapeType="1"/>
              </p:cNvCxnSpPr>
              <p:nvPr/>
            </p:nvCxnSpPr>
            <p:spPr bwMode="auto">
              <a:xfrm rot="10800000">
                <a:off x="4786315" y="435610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50" name="Gerade Verbindung 35"/>
              <p:cNvCxnSpPr>
                <a:cxnSpLocks noChangeShapeType="1"/>
              </p:cNvCxnSpPr>
              <p:nvPr/>
            </p:nvCxnSpPr>
            <p:spPr bwMode="auto">
              <a:xfrm rot="2700000">
                <a:off x="7173921" y="5315747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51" name="Gerade Verbindung 36"/>
              <p:cNvCxnSpPr>
                <a:cxnSpLocks noChangeShapeType="1"/>
              </p:cNvCxnSpPr>
              <p:nvPr/>
            </p:nvCxnSpPr>
            <p:spPr bwMode="auto">
              <a:xfrm rot="2700000">
                <a:off x="5245095" y="332661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52" name="Gerade Verbindung 37"/>
              <p:cNvCxnSpPr>
                <a:cxnSpLocks noChangeShapeType="1"/>
              </p:cNvCxnSpPr>
              <p:nvPr/>
            </p:nvCxnSpPr>
            <p:spPr bwMode="auto">
              <a:xfrm rot="18900000" flipH="1">
                <a:off x="7113615" y="3315483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53" name="Gerade Verbindung 38"/>
              <p:cNvCxnSpPr>
                <a:cxnSpLocks noChangeShapeType="1"/>
              </p:cNvCxnSpPr>
              <p:nvPr/>
            </p:nvCxnSpPr>
            <p:spPr bwMode="auto">
              <a:xfrm rot="18900000" flipH="1">
                <a:off x="5173656" y="5244308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sp>
            <p:nvSpPr>
              <p:cNvPr id="51254" name="Textfeld 39"/>
              <p:cNvSpPr txBox="1">
                <a:spLocks noChangeArrowheads="1"/>
              </p:cNvSpPr>
              <p:nvPr/>
            </p:nvSpPr>
            <p:spPr bwMode="auto">
              <a:xfrm>
                <a:off x="5912829" y="2447918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000</a:t>
                </a:r>
              </a:p>
            </p:txBody>
          </p:sp>
          <p:sp>
            <p:nvSpPr>
              <p:cNvPr id="51255" name="Textfeld 40"/>
              <p:cNvSpPr txBox="1">
                <a:spLocks noChangeArrowheads="1"/>
              </p:cNvSpPr>
              <p:nvPr/>
            </p:nvSpPr>
            <p:spPr bwMode="auto">
              <a:xfrm>
                <a:off x="7286645" y="2916792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001</a:t>
                </a:r>
              </a:p>
            </p:txBody>
          </p:sp>
          <p:sp>
            <p:nvSpPr>
              <p:cNvPr id="51256" name="Textfeld 41"/>
              <p:cNvSpPr txBox="1">
                <a:spLocks noChangeArrowheads="1"/>
              </p:cNvSpPr>
              <p:nvPr/>
            </p:nvSpPr>
            <p:spPr bwMode="auto">
              <a:xfrm>
                <a:off x="7715274" y="4171954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010</a:t>
                </a:r>
              </a:p>
            </p:txBody>
          </p:sp>
          <p:sp>
            <p:nvSpPr>
              <p:cNvPr id="51257" name="Textfeld 42"/>
              <p:cNvSpPr txBox="1">
                <a:spLocks noChangeArrowheads="1"/>
              </p:cNvSpPr>
              <p:nvPr/>
            </p:nvSpPr>
            <p:spPr bwMode="auto">
              <a:xfrm>
                <a:off x="7373928" y="5286387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011</a:t>
                </a:r>
              </a:p>
            </p:txBody>
          </p:sp>
          <p:sp>
            <p:nvSpPr>
              <p:cNvPr id="51258" name="Textfeld 43"/>
              <p:cNvSpPr txBox="1">
                <a:spLocks noChangeArrowheads="1"/>
              </p:cNvSpPr>
              <p:nvPr/>
            </p:nvSpPr>
            <p:spPr bwMode="auto">
              <a:xfrm>
                <a:off x="5981711" y="5845751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100</a:t>
                </a:r>
              </a:p>
            </p:txBody>
          </p:sp>
          <p:sp>
            <p:nvSpPr>
              <p:cNvPr id="51259" name="Textfeld 44"/>
              <p:cNvSpPr txBox="1">
                <a:spLocks noChangeArrowheads="1"/>
              </p:cNvSpPr>
              <p:nvPr/>
            </p:nvSpPr>
            <p:spPr bwMode="auto">
              <a:xfrm>
                <a:off x="4230656" y="4171955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110</a:t>
                </a:r>
              </a:p>
            </p:txBody>
          </p:sp>
          <p:sp>
            <p:nvSpPr>
              <p:cNvPr id="51260" name="Textfeld 45"/>
              <p:cNvSpPr txBox="1">
                <a:spLocks noChangeArrowheads="1"/>
              </p:cNvSpPr>
              <p:nvPr/>
            </p:nvSpPr>
            <p:spPr bwMode="auto">
              <a:xfrm>
                <a:off x="4714876" y="2928932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111</a:t>
                </a:r>
              </a:p>
            </p:txBody>
          </p:sp>
          <p:sp>
            <p:nvSpPr>
              <p:cNvPr id="51261" name="Textfeld 46"/>
              <p:cNvSpPr txBox="1">
                <a:spLocks noChangeArrowheads="1"/>
              </p:cNvSpPr>
              <p:nvPr/>
            </p:nvSpPr>
            <p:spPr bwMode="auto">
              <a:xfrm>
                <a:off x="4643437" y="5286388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101</a:t>
                </a:r>
              </a:p>
            </p:txBody>
          </p:sp>
          <p:sp>
            <p:nvSpPr>
              <p:cNvPr id="51262" name="Textfeld 47"/>
              <p:cNvSpPr txBox="1">
                <a:spLocks noChangeArrowheads="1"/>
              </p:cNvSpPr>
              <p:nvPr/>
            </p:nvSpPr>
            <p:spPr bwMode="auto">
              <a:xfrm>
                <a:off x="6001626" y="3143249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0</a:t>
                </a:r>
              </a:p>
            </p:txBody>
          </p:sp>
          <p:sp>
            <p:nvSpPr>
              <p:cNvPr id="51263" name="Textfeld 48"/>
              <p:cNvSpPr txBox="1">
                <a:spLocks noChangeArrowheads="1"/>
              </p:cNvSpPr>
              <p:nvPr/>
            </p:nvSpPr>
            <p:spPr bwMode="auto">
              <a:xfrm>
                <a:off x="6763630" y="3345420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1</a:t>
                </a:r>
              </a:p>
            </p:txBody>
          </p:sp>
          <p:sp>
            <p:nvSpPr>
              <p:cNvPr id="51264" name="Textfeld 49"/>
              <p:cNvSpPr txBox="1">
                <a:spLocks noChangeArrowheads="1"/>
              </p:cNvSpPr>
              <p:nvPr/>
            </p:nvSpPr>
            <p:spPr bwMode="auto">
              <a:xfrm>
                <a:off x="7016044" y="4174102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2</a:t>
                </a:r>
              </a:p>
            </p:txBody>
          </p:sp>
          <p:sp>
            <p:nvSpPr>
              <p:cNvPr id="51265" name="Textfeld 50"/>
              <p:cNvSpPr txBox="1">
                <a:spLocks noChangeArrowheads="1"/>
              </p:cNvSpPr>
              <p:nvPr/>
            </p:nvSpPr>
            <p:spPr bwMode="auto">
              <a:xfrm>
                <a:off x="6810021" y="4917056"/>
                <a:ext cx="451578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3</a:t>
                </a:r>
              </a:p>
            </p:txBody>
          </p:sp>
          <p:sp>
            <p:nvSpPr>
              <p:cNvPr id="51266" name="Textfeld 51"/>
              <p:cNvSpPr txBox="1">
                <a:spLocks noChangeArrowheads="1"/>
              </p:cNvSpPr>
              <p:nvPr/>
            </p:nvSpPr>
            <p:spPr bwMode="auto">
              <a:xfrm>
                <a:off x="5934547" y="5141931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-4</a:t>
                </a:r>
              </a:p>
            </p:txBody>
          </p:sp>
          <p:sp>
            <p:nvSpPr>
              <p:cNvPr id="51267" name="Textfeld 52"/>
              <p:cNvSpPr txBox="1">
                <a:spLocks noChangeArrowheads="1"/>
              </p:cNvSpPr>
              <p:nvPr/>
            </p:nvSpPr>
            <p:spPr bwMode="auto">
              <a:xfrm>
                <a:off x="5197059" y="3345420"/>
                <a:ext cx="564343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-1</a:t>
                </a:r>
              </a:p>
            </p:txBody>
          </p:sp>
          <p:sp>
            <p:nvSpPr>
              <p:cNvPr id="51268" name="Textfeld 53"/>
              <p:cNvSpPr txBox="1">
                <a:spLocks noChangeArrowheads="1"/>
              </p:cNvSpPr>
              <p:nvPr/>
            </p:nvSpPr>
            <p:spPr bwMode="auto">
              <a:xfrm>
                <a:off x="4969233" y="4137969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-2</a:t>
                </a:r>
              </a:p>
            </p:txBody>
          </p:sp>
          <p:sp>
            <p:nvSpPr>
              <p:cNvPr id="51269" name="Textfeld 54"/>
              <p:cNvSpPr txBox="1">
                <a:spLocks noChangeArrowheads="1"/>
              </p:cNvSpPr>
              <p:nvPr/>
            </p:nvSpPr>
            <p:spPr bwMode="auto">
              <a:xfrm>
                <a:off x="5186537" y="4799959"/>
                <a:ext cx="564342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-3</a:t>
                </a:r>
              </a:p>
            </p:txBody>
          </p:sp>
        </p:grpSp>
        <p:sp>
          <p:nvSpPr>
            <p:cNvPr id="51245" name="Ellipse 108"/>
            <p:cNvSpPr>
              <a:spLocks noChangeArrowheads="1"/>
            </p:cNvSpPr>
            <p:nvPr/>
          </p:nvSpPr>
          <p:spPr bwMode="auto">
            <a:xfrm>
              <a:off x="6667514" y="2857496"/>
              <a:ext cx="1690700" cy="1695462"/>
            </a:xfrm>
            <a:prstGeom prst="ellips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de-DE" sz="1200"/>
            </a:p>
          </p:txBody>
        </p:sp>
      </p:grpSp>
      <p:sp>
        <p:nvSpPr>
          <p:cNvPr id="51211" name="Textfeld 114"/>
          <p:cNvSpPr txBox="1">
            <a:spLocks noChangeArrowheads="1"/>
          </p:cNvSpPr>
          <p:nvPr/>
        </p:nvSpPr>
        <p:spPr bwMode="auto">
          <a:xfrm>
            <a:off x="1571842" y="4034891"/>
            <a:ext cx="23277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 err="1" smtClean="0"/>
              <a:t>Two‘s</a:t>
            </a:r>
            <a:r>
              <a:rPr lang="de-DE" dirty="0" smtClean="0"/>
              <a:t> </a:t>
            </a:r>
            <a:r>
              <a:rPr lang="de-DE" dirty="0" err="1" smtClean="0"/>
              <a:t>complement</a:t>
            </a:r>
            <a:endParaRPr lang="de-DE" dirty="0"/>
          </a:p>
        </p:txBody>
      </p:sp>
      <p:sp>
        <p:nvSpPr>
          <p:cNvPr id="51212" name="Textfeld 117"/>
          <p:cNvSpPr txBox="1">
            <a:spLocks noChangeArrowheads="1"/>
          </p:cNvSpPr>
          <p:nvPr/>
        </p:nvSpPr>
        <p:spPr bwMode="auto">
          <a:xfrm>
            <a:off x="1566718" y="4406602"/>
            <a:ext cx="1638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grpSp>
        <p:nvGrpSpPr>
          <p:cNvPr id="51213" name="Gruppieren 111"/>
          <p:cNvGrpSpPr>
            <a:grpSpLocks/>
          </p:cNvGrpSpPr>
          <p:nvPr/>
        </p:nvGrpSpPr>
        <p:grpSpPr bwMode="auto">
          <a:xfrm>
            <a:off x="7939089" y="4193877"/>
            <a:ext cx="2657475" cy="2403475"/>
            <a:chOff x="6215074" y="2500306"/>
            <a:chExt cx="2657553" cy="2403329"/>
          </a:xfrm>
        </p:grpSpPr>
        <p:grpSp>
          <p:nvGrpSpPr>
            <p:cNvPr id="51218" name="Gruppieren 29"/>
            <p:cNvGrpSpPr>
              <a:grpSpLocks/>
            </p:cNvGrpSpPr>
            <p:nvPr/>
          </p:nvGrpSpPr>
          <p:grpSpPr bwMode="auto">
            <a:xfrm>
              <a:off x="6214403" y="2500308"/>
              <a:ext cx="2656877" cy="2403333"/>
              <a:chOff x="4230656" y="2447918"/>
              <a:chExt cx="4248864" cy="3840472"/>
            </a:xfrm>
          </p:grpSpPr>
          <p:cxnSp>
            <p:nvCxnSpPr>
              <p:cNvPr id="51220" name="Gerade Verbindung 31"/>
              <p:cNvCxnSpPr>
                <a:cxnSpLocks noChangeShapeType="1"/>
              </p:cNvCxnSpPr>
              <p:nvPr/>
            </p:nvCxnSpPr>
            <p:spPr bwMode="auto">
              <a:xfrm rot="5400000">
                <a:off x="6144430" y="2999578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1" name="Gerade Verbindung 32"/>
              <p:cNvCxnSpPr>
                <a:cxnSpLocks noChangeShapeType="1"/>
              </p:cNvCxnSpPr>
              <p:nvPr/>
            </p:nvCxnSpPr>
            <p:spPr bwMode="auto">
              <a:xfrm rot="5400000">
                <a:off x="6144430" y="5714222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2" name="Gerade Verbindung 33"/>
              <p:cNvCxnSpPr>
                <a:cxnSpLocks noChangeShapeType="1"/>
              </p:cNvCxnSpPr>
              <p:nvPr/>
            </p:nvCxnSpPr>
            <p:spPr bwMode="auto">
              <a:xfrm rot="10800000">
                <a:off x="7500958" y="435610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3" name="Gerade Verbindung 34"/>
              <p:cNvCxnSpPr>
                <a:cxnSpLocks noChangeShapeType="1"/>
              </p:cNvCxnSpPr>
              <p:nvPr/>
            </p:nvCxnSpPr>
            <p:spPr bwMode="auto">
              <a:xfrm rot="10800000">
                <a:off x="4786315" y="435610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4" name="Gerade Verbindung 35"/>
              <p:cNvCxnSpPr>
                <a:cxnSpLocks noChangeShapeType="1"/>
              </p:cNvCxnSpPr>
              <p:nvPr/>
            </p:nvCxnSpPr>
            <p:spPr bwMode="auto">
              <a:xfrm rot="2700000">
                <a:off x="7173921" y="5315747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5" name="Gerade Verbindung 36"/>
              <p:cNvCxnSpPr>
                <a:cxnSpLocks noChangeShapeType="1"/>
              </p:cNvCxnSpPr>
              <p:nvPr/>
            </p:nvCxnSpPr>
            <p:spPr bwMode="auto">
              <a:xfrm rot="2700000">
                <a:off x="5245095" y="3326615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6" name="Gerade Verbindung 37"/>
              <p:cNvCxnSpPr>
                <a:cxnSpLocks noChangeShapeType="1"/>
              </p:cNvCxnSpPr>
              <p:nvPr/>
            </p:nvCxnSpPr>
            <p:spPr bwMode="auto">
              <a:xfrm rot="18900000" flipH="1">
                <a:off x="7113615" y="3315483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cxnSp>
            <p:nvCxnSpPr>
              <p:cNvPr id="51227" name="Gerade Verbindung 38"/>
              <p:cNvCxnSpPr>
                <a:cxnSpLocks noChangeShapeType="1"/>
              </p:cNvCxnSpPr>
              <p:nvPr/>
            </p:nvCxnSpPr>
            <p:spPr bwMode="auto">
              <a:xfrm rot="18900000" flipH="1">
                <a:off x="5173656" y="5244308"/>
                <a:ext cx="285752" cy="1588"/>
              </a:xfrm>
              <a:prstGeom prst="line">
                <a:avLst/>
              </a:prstGeom>
              <a:noFill/>
              <a:ln w="25400" algn="ctr">
                <a:solidFill>
                  <a:schemeClr val="hlink"/>
                </a:solidFill>
                <a:round/>
                <a:headEnd/>
                <a:tailEnd/>
              </a:ln>
            </p:spPr>
          </p:cxnSp>
          <p:sp>
            <p:nvSpPr>
              <p:cNvPr id="51228" name="Textfeld 39"/>
              <p:cNvSpPr txBox="1">
                <a:spLocks noChangeArrowheads="1"/>
              </p:cNvSpPr>
              <p:nvPr/>
            </p:nvSpPr>
            <p:spPr bwMode="auto">
              <a:xfrm>
                <a:off x="5912814" y="2447918"/>
                <a:ext cx="764246" cy="442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000</a:t>
                </a:r>
              </a:p>
            </p:txBody>
          </p:sp>
          <p:sp>
            <p:nvSpPr>
              <p:cNvPr id="51229" name="Textfeld 40"/>
              <p:cNvSpPr txBox="1">
                <a:spLocks noChangeArrowheads="1"/>
              </p:cNvSpPr>
              <p:nvPr/>
            </p:nvSpPr>
            <p:spPr bwMode="auto">
              <a:xfrm>
                <a:off x="7286645" y="2916792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001</a:t>
                </a:r>
              </a:p>
            </p:txBody>
          </p:sp>
          <p:sp>
            <p:nvSpPr>
              <p:cNvPr id="51230" name="Textfeld 41"/>
              <p:cNvSpPr txBox="1">
                <a:spLocks noChangeArrowheads="1"/>
              </p:cNvSpPr>
              <p:nvPr/>
            </p:nvSpPr>
            <p:spPr bwMode="auto">
              <a:xfrm>
                <a:off x="7715274" y="4171954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010</a:t>
                </a:r>
              </a:p>
            </p:txBody>
          </p:sp>
          <p:sp>
            <p:nvSpPr>
              <p:cNvPr id="51231" name="Textfeld 42"/>
              <p:cNvSpPr txBox="1">
                <a:spLocks noChangeArrowheads="1"/>
              </p:cNvSpPr>
              <p:nvPr/>
            </p:nvSpPr>
            <p:spPr bwMode="auto">
              <a:xfrm>
                <a:off x="7373928" y="5286387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011</a:t>
                </a:r>
              </a:p>
            </p:txBody>
          </p:sp>
          <p:sp>
            <p:nvSpPr>
              <p:cNvPr id="51232" name="Textfeld 43"/>
              <p:cNvSpPr txBox="1">
                <a:spLocks noChangeArrowheads="1"/>
              </p:cNvSpPr>
              <p:nvPr/>
            </p:nvSpPr>
            <p:spPr bwMode="auto">
              <a:xfrm>
                <a:off x="5981711" y="5845751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100</a:t>
                </a:r>
              </a:p>
            </p:txBody>
          </p:sp>
          <p:sp>
            <p:nvSpPr>
              <p:cNvPr id="51233" name="Textfeld 44"/>
              <p:cNvSpPr txBox="1">
                <a:spLocks noChangeArrowheads="1"/>
              </p:cNvSpPr>
              <p:nvPr/>
            </p:nvSpPr>
            <p:spPr bwMode="auto">
              <a:xfrm>
                <a:off x="4230656" y="4171955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110</a:t>
                </a:r>
              </a:p>
            </p:txBody>
          </p:sp>
          <p:sp>
            <p:nvSpPr>
              <p:cNvPr id="51234" name="Textfeld 45"/>
              <p:cNvSpPr txBox="1">
                <a:spLocks noChangeArrowheads="1"/>
              </p:cNvSpPr>
              <p:nvPr/>
            </p:nvSpPr>
            <p:spPr bwMode="auto">
              <a:xfrm>
                <a:off x="4714876" y="2928932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111</a:t>
                </a:r>
              </a:p>
            </p:txBody>
          </p:sp>
          <p:sp>
            <p:nvSpPr>
              <p:cNvPr id="51235" name="Textfeld 46"/>
              <p:cNvSpPr txBox="1">
                <a:spLocks noChangeArrowheads="1"/>
              </p:cNvSpPr>
              <p:nvPr/>
            </p:nvSpPr>
            <p:spPr bwMode="auto">
              <a:xfrm>
                <a:off x="4643437" y="5286388"/>
                <a:ext cx="764246" cy="442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de-DE" sz="1200"/>
                  <a:t>101</a:t>
                </a:r>
              </a:p>
            </p:txBody>
          </p:sp>
          <p:sp>
            <p:nvSpPr>
              <p:cNvPr id="51236" name="Textfeld 47"/>
              <p:cNvSpPr txBox="1">
                <a:spLocks noChangeArrowheads="1"/>
              </p:cNvSpPr>
              <p:nvPr/>
            </p:nvSpPr>
            <p:spPr bwMode="auto">
              <a:xfrm>
                <a:off x="5888702" y="3143248"/>
                <a:ext cx="5645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-4</a:t>
                </a:r>
              </a:p>
            </p:txBody>
          </p:sp>
          <p:sp>
            <p:nvSpPr>
              <p:cNvPr id="51237" name="Textfeld 48"/>
              <p:cNvSpPr txBox="1">
                <a:spLocks noChangeArrowheads="1"/>
              </p:cNvSpPr>
              <p:nvPr/>
            </p:nvSpPr>
            <p:spPr bwMode="auto">
              <a:xfrm>
                <a:off x="6650705" y="3345420"/>
                <a:ext cx="5645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-3</a:t>
                </a:r>
              </a:p>
            </p:txBody>
          </p:sp>
          <p:sp>
            <p:nvSpPr>
              <p:cNvPr id="51238" name="Textfeld 49"/>
              <p:cNvSpPr txBox="1">
                <a:spLocks noChangeArrowheads="1"/>
              </p:cNvSpPr>
              <p:nvPr/>
            </p:nvSpPr>
            <p:spPr bwMode="auto">
              <a:xfrm>
                <a:off x="6903120" y="4174102"/>
                <a:ext cx="5645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-2</a:t>
                </a:r>
              </a:p>
            </p:txBody>
          </p:sp>
          <p:sp>
            <p:nvSpPr>
              <p:cNvPr id="51239" name="Textfeld 50"/>
              <p:cNvSpPr txBox="1">
                <a:spLocks noChangeArrowheads="1"/>
              </p:cNvSpPr>
              <p:nvPr/>
            </p:nvSpPr>
            <p:spPr bwMode="auto">
              <a:xfrm>
                <a:off x="6697098" y="4917055"/>
                <a:ext cx="5645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-1</a:t>
                </a:r>
              </a:p>
            </p:txBody>
          </p:sp>
          <p:sp>
            <p:nvSpPr>
              <p:cNvPr id="51240" name="Textfeld 51"/>
              <p:cNvSpPr txBox="1">
                <a:spLocks noChangeArrowheads="1"/>
              </p:cNvSpPr>
              <p:nvPr/>
            </p:nvSpPr>
            <p:spPr bwMode="auto">
              <a:xfrm>
                <a:off x="6062432" y="5187589"/>
                <a:ext cx="4517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0</a:t>
                </a:r>
              </a:p>
            </p:txBody>
          </p:sp>
          <p:sp>
            <p:nvSpPr>
              <p:cNvPr id="51241" name="Textfeld 52"/>
              <p:cNvSpPr txBox="1">
                <a:spLocks noChangeArrowheads="1"/>
              </p:cNvSpPr>
              <p:nvPr/>
            </p:nvSpPr>
            <p:spPr bwMode="auto">
              <a:xfrm>
                <a:off x="5309700" y="3345420"/>
                <a:ext cx="4517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3</a:t>
                </a:r>
              </a:p>
            </p:txBody>
          </p:sp>
          <p:sp>
            <p:nvSpPr>
              <p:cNvPr id="51242" name="Textfeld 53"/>
              <p:cNvSpPr txBox="1">
                <a:spLocks noChangeArrowheads="1"/>
              </p:cNvSpPr>
              <p:nvPr/>
            </p:nvSpPr>
            <p:spPr bwMode="auto">
              <a:xfrm>
                <a:off x="5004899" y="4137969"/>
                <a:ext cx="4517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2</a:t>
                </a:r>
              </a:p>
            </p:txBody>
          </p:sp>
          <p:sp>
            <p:nvSpPr>
              <p:cNvPr id="51243" name="Textfeld 54"/>
              <p:cNvSpPr txBox="1">
                <a:spLocks noChangeArrowheads="1"/>
              </p:cNvSpPr>
              <p:nvPr/>
            </p:nvSpPr>
            <p:spPr bwMode="auto">
              <a:xfrm>
                <a:off x="5283960" y="4799958"/>
                <a:ext cx="451704" cy="4426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200"/>
                  <a:t>1</a:t>
                </a:r>
              </a:p>
            </p:txBody>
          </p:sp>
        </p:grpSp>
        <p:sp>
          <p:nvSpPr>
            <p:cNvPr id="51219" name="Ellipse 108"/>
            <p:cNvSpPr>
              <a:spLocks noChangeArrowheads="1"/>
            </p:cNvSpPr>
            <p:nvPr/>
          </p:nvSpPr>
          <p:spPr bwMode="auto">
            <a:xfrm>
              <a:off x="6667514" y="2857496"/>
              <a:ext cx="1690700" cy="1695462"/>
            </a:xfrm>
            <a:prstGeom prst="ellipse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de-DE" sz="1200"/>
            </a:p>
          </p:txBody>
        </p:sp>
      </p:grpSp>
      <p:sp>
        <p:nvSpPr>
          <p:cNvPr id="51214" name="Textfeld 114"/>
          <p:cNvSpPr txBox="1">
            <a:spLocks noChangeArrowheads="1"/>
          </p:cNvSpPr>
          <p:nvPr/>
        </p:nvSpPr>
        <p:spPr bwMode="auto">
          <a:xfrm>
            <a:off x="6425760" y="4049413"/>
            <a:ext cx="8787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 smtClean="0"/>
              <a:t>Offset</a:t>
            </a:r>
            <a:endParaRPr lang="de-DE" dirty="0"/>
          </a:p>
        </p:txBody>
      </p:sp>
      <p:sp>
        <p:nvSpPr>
          <p:cNvPr id="51215" name="Textfeld 117"/>
          <p:cNvSpPr txBox="1">
            <a:spLocks noChangeArrowheads="1"/>
          </p:cNvSpPr>
          <p:nvPr/>
        </p:nvSpPr>
        <p:spPr bwMode="auto">
          <a:xfrm>
            <a:off x="6495905" y="4406602"/>
            <a:ext cx="1638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de-DE" sz="2400" i="1" baseline="30000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de-DE" sz="2400" dirty="0"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cxnSp>
        <p:nvCxnSpPr>
          <p:cNvPr id="51216" name="Gerade Verbindung 123"/>
          <p:cNvCxnSpPr>
            <a:cxnSpLocks noChangeShapeType="1"/>
          </p:cNvCxnSpPr>
          <p:nvPr/>
        </p:nvCxnSpPr>
        <p:spPr bwMode="auto">
          <a:xfrm rot="5400000">
            <a:off x="3559970" y="3870821"/>
            <a:ext cx="5216525" cy="1587"/>
          </a:xfrm>
          <a:prstGeom prst="line">
            <a:avLst/>
          </a:prstGeom>
          <a:noFill/>
          <a:ln w="25400" algn="ctr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51217" name="Gerade Verbindung 125"/>
          <p:cNvCxnSpPr>
            <a:cxnSpLocks noChangeShapeType="1"/>
          </p:cNvCxnSpPr>
          <p:nvPr/>
        </p:nvCxnSpPr>
        <p:spPr bwMode="auto">
          <a:xfrm>
            <a:off x="1738314" y="3904952"/>
            <a:ext cx="8715375" cy="1587"/>
          </a:xfrm>
          <a:prstGeom prst="line">
            <a:avLst/>
          </a:prstGeom>
          <a:noFill/>
          <a:ln w="25400" algn="ctr">
            <a:solidFill>
              <a:schemeClr val="hlink"/>
            </a:solidFill>
            <a:round/>
            <a:headEnd/>
            <a:tailEnd/>
          </a:ln>
        </p:spPr>
      </p:cxnSp>
    </p:spTree>
  </p:cSld>
  <p:clrMapOvr>
    <a:masterClrMapping/>
  </p:clrMapOvr>
  <p:transition spd="slow" advTm="6590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Computer Arithmetic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Basics: How to operate on single bits? </a:t>
            </a:r>
          </a:p>
          <a:p>
            <a:pPr lvl="1"/>
            <a:r>
              <a:rPr lang="en-US" noProof="0" dirty="0" smtClean="0"/>
              <a:t>Combinational (or: combinatorial) circuits (pure logic), sequential circuits (includes memory)</a:t>
            </a:r>
          </a:p>
          <a:p>
            <a:pPr lvl="1"/>
            <a:r>
              <a:rPr lang="en-US" noProof="0" dirty="0" smtClean="0"/>
              <a:t>See lectures on Boolean algebra, circuits, semiconductors etc.</a:t>
            </a:r>
          </a:p>
          <a:p>
            <a:endParaRPr lang="en-US" noProof="0" dirty="0" smtClean="0"/>
          </a:p>
          <a:p>
            <a:endParaRPr lang="en-US" dirty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r>
              <a:rPr lang="en-US" noProof="0" dirty="0" smtClean="0"/>
              <a:t>Here: computer arithmetic serves as an example for handling larger data units (tables, graphics, …)</a:t>
            </a:r>
          </a:p>
          <a:p>
            <a:endParaRPr lang="en-US" noProof="0" dirty="0" smtClean="0"/>
          </a:p>
          <a:p>
            <a:pPr marL="342900" indent="-342900">
              <a:buFont typeface="+mj-lt"/>
              <a:buAutoNum type="arabicPeriod"/>
            </a:pPr>
            <a:r>
              <a:rPr lang="en-US" noProof="0" dirty="0" smtClean="0"/>
              <a:t>Some more formal basics</a:t>
            </a:r>
          </a:p>
          <a:p>
            <a:pPr marL="342900" indent="-342900">
              <a:buFont typeface="+mj-lt"/>
              <a:buAutoNum type="arabicPeriod"/>
            </a:pPr>
            <a:endParaRPr lang="en-US" noProof="0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en-US" noProof="0" dirty="0" smtClean="0"/>
              <a:t>Methods and circuits for the implementation of the four basic operations +, -, *, /</a:t>
            </a:r>
          </a:p>
          <a:p>
            <a:endParaRPr lang="en-US" noProof="0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en-US" noProof="0" dirty="0" smtClean="0"/>
              <a:t>Operation of an ALU (Arithmetic Logic Unit) of a computer </a:t>
            </a:r>
          </a:p>
        </p:txBody>
      </p:sp>
      <p:sp>
        <p:nvSpPr>
          <p:cNvPr id="2867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pic>
        <p:nvPicPr>
          <p:cNvPr id="13316" name="Picture 4" descr="AND symbo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2579553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OR symb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480" y="1232355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XOR symbo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860953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2" name="Picture 10" descr="https://upload.wikimedia.org/wikipedia/commons/thumb/3/37/JK_Flip-flop_%28Simple%29_Symbol.svg/100px-JK_Flip-flop_%28Simple%29_Symbol.sv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80" y="2476269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4" name="Picture 12" descr="https://upload.wikimedia.org/wikipedia/commons/thumb/e/e8/JK_timing_diagram.svg/220px-JK_timing_diagram.svg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2495241"/>
            <a:ext cx="2808312" cy="11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6" name="Picture 14" descr="https://upload.wikimedia.org/wikipedia/commons/thumb/c/c8/True_single-phase_edge-triggered_flip-flop_with_reset.svg/300px-True_single-phase_edge-triggered_flip-flop_with_reset.svg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1980462"/>
            <a:ext cx="28575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621460" y="3166224"/>
            <a:ext cx="28200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hlinkClick r:id="rId9"/>
              </a:rPr>
              <a:t>https://en.wikipedia.org/wiki/Logic_gate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266395" y="3390574"/>
            <a:ext cx="35301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hlinkClick r:id="rId10"/>
              </a:rPr>
              <a:t>https://en.wikipedia.org/wiki/Flip-flop_(electronics)</a:t>
            </a:r>
            <a:endParaRPr lang="en-US" sz="1000" dirty="0"/>
          </a:p>
        </p:txBody>
      </p:sp>
    </p:spTree>
  </p:cSld>
  <p:clrMapOvr>
    <a:masterClrMapping/>
  </p:clrMapOvr>
  <p:transition advTm="21767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Overview of the representations</a:t>
            </a:r>
          </a:p>
        </p:txBody>
      </p:sp>
      <p:sp>
        <p:nvSpPr>
          <p:cNvPr id="52226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8351838" y="5516564"/>
            <a:ext cx="17510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1 1 1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756400" y="5516564"/>
            <a:ext cx="1595438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0 1 1</a:t>
            </a:r>
          </a:p>
        </p:txBody>
      </p:sp>
      <p:sp>
        <p:nvSpPr>
          <p:cNvPr id="52230" name="Rectangle 5"/>
          <p:cNvSpPr>
            <a:spLocks noChangeArrowheads="1"/>
          </p:cNvSpPr>
          <p:nvPr/>
        </p:nvSpPr>
        <p:spPr bwMode="auto">
          <a:xfrm>
            <a:off x="5159376" y="5516564"/>
            <a:ext cx="159702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0 1 1</a:t>
            </a:r>
          </a:p>
        </p:txBody>
      </p:sp>
      <p:sp>
        <p:nvSpPr>
          <p:cNvPr id="52231" name="Rectangle 6"/>
          <p:cNvSpPr>
            <a:spLocks noChangeArrowheads="1"/>
          </p:cNvSpPr>
          <p:nvPr/>
        </p:nvSpPr>
        <p:spPr bwMode="auto">
          <a:xfrm>
            <a:off x="3654425" y="5516564"/>
            <a:ext cx="1504950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0 1 1</a:t>
            </a:r>
          </a:p>
        </p:txBody>
      </p:sp>
      <p:sp>
        <p:nvSpPr>
          <p:cNvPr id="52232" name="Rectangle 7"/>
          <p:cNvSpPr>
            <a:spLocks noChangeArrowheads="1"/>
          </p:cNvSpPr>
          <p:nvPr/>
        </p:nvSpPr>
        <p:spPr bwMode="auto">
          <a:xfrm>
            <a:off x="2043113" y="5516564"/>
            <a:ext cx="16113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3</a:t>
            </a:r>
          </a:p>
        </p:txBody>
      </p:sp>
      <p:sp>
        <p:nvSpPr>
          <p:cNvPr id="52233" name="Rectangle 8"/>
          <p:cNvSpPr>
            <a:spLocks noChangeArrowheads="1"/>
          </p:cNvSpPr>
          <p:nvPr/>
        </p:nvSpPr>
        <p:spPr bwMode="auto">
          <a:xfrm>
            <a:off x="8351838" y="5121275"/>
            <a:ext cx="17510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1 1 0</a:t>
            </a:r>
          </a:p>
        </p:txBody>
      </p:sp>
      <p:sp>
        <p:nvSpPr>
          <p:cNvPr id="52234" name="Rectangle 9"/>
          <p:cNvSpPr>
            <a:spLocks noChangeArrowheads="1"/>
          </p:cNvSpPr>
          <p:nvPr/>
        </p:nvSpPr>
        <p:spPr bwMode="auto">
          <a:xfrm>
            <a:off x="6756400" y="5121275"/>
            <a:ext cx="1595438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0 1 0</a:t>
            </a:r>
          </a:p>
        </p:txBody>
      </p:sp>
      <p:sp>
        <p:nvSpPr>
          <p:cNvPr id="52235" name="Rectangle 10"/>
          <p:cNvSpPr>
            <a:spLocks noChangeArrowheads="1"/>
          </p:cNvSpPr>
          <p:nvPr/>
        </p:nvSpPr>
        <p:spPr bwMode="auto">
          <a:xfrm>
            <a:off x="5159376" y="5121275"/>
            <a:ext cx="1597025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0 1 0</a:t>
            </a:r>
          </a:p>
        </p:txBody>
      </p:sp>
      <p:sp>
        <p:nvSpPr>
          <p:cNvPr id="52236" name="Rectangle 11"/>
          <p:cNvSpPr>
            <a:spLocks noChangeArrowheads="1"/>
          </p:cNvSpPr>
          <p:nvPr/>
        </p:nvSpPr>
        <p:spPr bwMode="auto">
          <a:xfrm>
            <a:off x="3654425" y="5121275"/>
            <a:ext cx="1504950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0 1 0</a:t>
            </a:r>
          </a:p>
        </p:txBody>
      </p:sp>
      <p:sp>
        <p:nvSpPr>
          <p:cNvPr id="52237" name="Rectangle 12"/>
          <p:cNvSpPr>
            <a:spLocks noChangeArrowheads="1"/>
          </p:cNvSpPr>
          <p:nvPr/>
        </p:nvSpPr>
        <p:spPr bwMode="auto">
          <a:xfrm>
            <a:off x="2043113" y="5121275"/>
            <a:ext cx="16113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2</a:t>
            </a:r>
          </a:p>
        </p:txBody>
      </p:sp>
      <p:sp>
        <p:nvSpPr>
          <p:cNvPr id="52238" name="Rectangle 13"/>
          <p:cNvSpPr>
            <a:spLocks noChangeArrowheads="1"/>
          </p:cNvSpPr>
          <p:nvPr/>
        </p:nvSpPr>
        <p:spPr bwMode="auto">
          <a:xfrm>
            <a:off x="8351838" y="4725989"/>
            <a:ext cx="17510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1 0 1</a:t>
            </a:r>
          </a:p>
        </p:txBody>
      </p:sp>
      <p:sp>
        <p:nvSpPr>
          <p:cNvPr id="52239" name="Rectangle 14"/>
          <p:cNvSpPr>
            <a:spLocks noChangeArrowheads="1"/>
          </p:cNvSpPr>
          <p:nvPr/>
        </p:nvSpPr>
        <p:spPr bwMode="auto">
          <a:xfrm>
            <a:off x="6756400" y="4725989"/>
            <a:ext cx="1595438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0 0 1</a:t>
            </a:r>
          </a:p>
        </p:txBody>
      </p:sp>
      <p:sp>
        <p:nvSpPr>
          <p:cNvPr id="52240" name="Rectangle 15"/>
          <p:cNvSpPr>
            <a:spLocks noChangeArrowheads="1"/>
          </p:cNvSpPr>
          <p:nvPr/>
        </p:nvSpPr>
        <p:spPr bwMode="auto">
          <a:xfrm>
            <a:off x="5159376" y="4725989"/>
            <a:ext cx="159702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0 0 1</a:t>
            </a:r>
          </a:p>
        </p:txBody>
      </p:sp>
      <p:sp>
        <p:nvSpPr>
          <p:cNvPr id="52241" name="Rectangle 16"/>
          <p:cNvSpPr>
            <a:spLocks noChangeArrowheads="1"/>
          </p:cNvSpPr>
          <p:nvPr/>
        </p:nvSpPr>
        <p:spPr bwMode="auto">
          <a:xfrm>
            <a:off x="3654425" y="4725989"/>
            <a:ext cx="1504950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0 0 1</a:t>
            </a:r>
          </a:p>
        </p:txBody>
      </p:sp>
      <p:sp>
        <p:nvSpPr>
          <p:cNvPr id="52242" name="Rectangle 17"/>
          <p:cNvSpPr>
            <a:spLocks noChangeArrowheads="1"/>
          </p:cNvSpPr>
          <p:nvPr/>
        </p:nvSpPr>
        <p:spPr bwMode="auto">
          <a:xfrm>
            <a:off x="2043113" y="4725989"/>
            <a:ext cx="16113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</a:t>
            </a:r>
          </a:p>
        </p:txBody>
      </p:sp>
      <p:sp>
        <p:nvSpPr>
          <p:cNvPr id="52243" name="Rectangle 18"/>
          <p:cNvSpPr>
            <a:spLocks noChangeArrowheads="1"/>
          </p:cNvSpPr>
          <p:nvPr/>
        </p:nvSpPr>
        <p:spPr bwMode="auto">
          <a:xfrm>
            <a:off x="8351838" y="4330700"/>
            <a:ext cx="17510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solidFill>
                  <a:srgbClr val="0000CC"/>
                </a:solidFill>
                <a:latin typeface="Arial" pitchFamily="34" charset="0"/>
              </a:rPr>
              <a:t>1 0 0</a:t>
            </a:r>
          </a:p>
        </p:txBody>
      </p:sp>
      <p:sp>
        <p:nvSpPr>
          <p:cNvPr id="52244" name="Rectangle 19"/>
          <p:cNvSpPr>
            <a:spLocks noChangeArrowheads="1"/>
          </p:cNvSpPr>
          <p:nvPr/>
        </p:nvSpPr>
        <p:spPr bwMode="auto">
          <a:xfrm>
            <a:off x="6756400" y="4330700"/>
            <a:ext cx="1595438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solidFill>
                  <a:srgbClr val="0000CC"/>
                </a:solidFill>
                <a:latin typeface="Arial" pitchFamily="34" charset="0"/>
              </a:rPr>
              <a:t>0 0 0</a:t>
            </a:r>
          </a:p>
        </p:txBody>
      </p:sp>
      <p:sp>
        <p:nvSpPr>
          <p:cNvPr id="52245" name="Rectangle 20"/>
          <p:cNvSpPr>
            <a:spLocks noChangeArrowheads="1"/>
          </p:cNvSpPr>
          <p:nvPr/>
        </p:nvSpPr>
        <p:spPr bwMode="auto">
          <a:xfrm>
            <a:off x="5159376" y="4330700"/>
            <a:ext cx="1597025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solidFill>
                  <a:srgbClr val="0000CC"/>
                </a:solidFill>
                <a:latin typeface="Arial" pitchFamily="34" charset="0"/>
              </a:rPr>
              <a:t>1 1 1, 0 0 0</a:t>
            </a:r>
          </a:p>
        </p:txBody>
      </p:sp>
      <p:sp>
        <p:nvSpPr>
          <p:cNvPr id="52246" name="Rectangle 21"/>
          <p:cNvSpPr>
            <a:spLocks noChangeArrowheads="1"/>
          </p:cNvSpPr>
          <p:nvPr/>
        </p:nvSpPr>
        <p:spPr bwMode="auto">
          <a:xfrm>
            <a:off x="3549651" y="4330700"/>
            <a:ext cx="1666875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solidFill>
                  <a:srgbClr val="0000CC"/>
                </a:solidFill>
                <a:latin typeface="Arial" pitchFamily="34" charset="0"/>
              </a:rPr>
              <a:t>1 0 0, 0 0 0</a:t>
            </a:r>
          </a:p>
        </p:txBody>
      </p:sp>
      <p:sp>
        <p:nvSpPr>
          <p:cNvPr id="52247" name="Rectangle 22"/>
          <p:cNvSpPr>
            <a:spLocks noChangeArrowheads="1"/>
          </p:cNvSpPr>
          <p:nvPr/>
        </p:nvSpPr>
        <p:spPr bwMode="auto">
          <a:xfrm>
            <a:off x="2043113" y="4330700"/>
            <a:ext cx="16113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solidFill>
                  <a:srgbClr val="0000CC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52248" name="Rectangle 23"/>
          <p:cNvSpPr>
            <a:spLocks noChangeArrowheads="1"/>
          </p:cNvSpPr>
          <p:nvPr/>
        </p:nvSpPr>
        <p:spPr bwMode="auto">
          <a:xfrm>
            <a:off x="8351838" y="3935414"/>
            <a:ext cx="17510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0 1 1</a:t>
            </a:r>
          </a:p>
        </p:txBody>
      </p:sp>
      <p:sp>
        <p:nvSpPr>
          <p:cNvPr id="52249" name="Rectangle 24"/>
          <p:cNvSpPr>
            <a:spLocks noChangeArrowheads="1"/>
          </p:cNvSpPr>
          <p:nvPr/>
        </p:nvSpPr>
        <p:spPr bwMode="auto">
          <a:xfrm>
            <a:off x="6756400" y="3935414"/>
            <a:ext cx="1595438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1 1 1</a:t>
            </a:r>
          </a:p>
        </p:txBody>
      </p:sp>
      <p:sp>
        <p:nvSpPr>
          <p:cNvPr id="52250" name="Rectangle 25"/>
          <p:cNvSpPr>
            <a:spLocks noChangeArrowheads="1"/>
          </p:cNvSpPr>
          <p:nvPr/>
        </p:nvSpPr>
        <p:spPr bwMode="auto">
          <a:xfrm>
            <a:off x="5159376" y="3935414"/>
            <a:ext cx="159702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1 1 0</a:t>
            </a:r>
          </a:p>
        </p:txBody>
      </p:sp>
      <p:sp>
        <p:nvSpPr>
          <p:cNvPr id="52251" name="Rectangle 26"/>
          <p:cNvSpPr>
            <a:spLocks noChangeArrowheads="1"/>
          </p:cNvSpPr>
          <p:nvPr/>
        </p:nvSpPr>
        <p:spPr bwMode="auto">
          <a:xfrm>
            <a:off x="3654425" y="3935414"/>
            <a:ext cx="1504950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1 0 1</a:t>
            </a:r>
          </a:p>
        </p:txBody>
      </p:sp>
      <p:sp>
        <p:nvSpPr>
          <p:cNvPr id="52252" name="Rectangle 27"/>
          <p:cNvSpPr>
            <a:spLocks noChangeArrowheads="1"/>
          </p:cNvSpPr>
          <p:nvPr/>
        </p:nvSpPr>
        <p:spPr bwMode="auto">
          <a:xfrm>
            <a:off x="2043113" y="3935414"/>
            <a:ext cx="16113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-1</a:t>
            </a:r>
          </a:p>
        </p:txBody>
      </p:sp>
      <p:sp>
        <p:nvSpPr>
          <p:cNvPr id="52253" name="Rectangle 28"/>
          <p:cNvSpPr>
            <a:spLocks noChangeArrowheads="1"/>
          </p:cNvSpPr>
          <p:nvPr/>
        </p:nvSpPr>
        <p:spPr bwMode="auto">
          <a:xfrm>
            <a:off x="8351838" y="3540125"/>
            <a:ext cx="17510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0 1 0</a:t>
            </a:r>
          </a:p>
        </p:txBody>
      </p:sp>
      <p:sp>
        <p:nvSpPr>
          <p:cNvPr id="52254" name="Rectangle 29"/>
          <p:cNvSpPr>
            <a:spLocks noChangeArrowheads="1"/>
          </p:cNvSpPr>
          <p:nvPr/>
        </p:nvSpPr>
        <p:spPr bwMode="auto">
          <a:xfrm>
            <a:off x="6756400" y="3540125"/>
            <a:ext cx="1595438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1 1 0</a:t>
            </a:r>
          </a:p>
        </p:txBody>
      </p:sp>
      <p:sp>
        <p:nvSpPr>
          <p:cNvPr id="52255" name="Rectangle 30"/>
          <p:cNvSpPr>
            <a:spLocks noChangeArrowheads="1"/>
          </p:cNvSpPr>
          <p:nvPr/>
        </p:nvSpPr>
        <p:spPr bwMode="auto">
          <a:xfrm>
            <a:off x="5159376" y="3540125"/>
            <a:ext cx="1597025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1 0 1</a:t>
            </a:r>
          </a:p>
        </p:txBody>
      </p:sp>
      <p:sp>
        <p:nvSpPr>
          <p:cNvPr id="52256" name="Rectangle 31"/>
          <p:cNvSpPr>
            <a:spLocks noChangeArrowheads="1"/>
          </p:cNvSpPr>
          <p:nvPr/>
        </p:nvSpPr>
        <p:spPr bwMode="auto">
          <a:xfrm>
            <a:off x="3654425" y="3540125"/>
            <a:ext cx="1504950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1 1 0</a:t>
            </a:r>
          </a:p>
        </p:txBody>
      </p:sp>
      <p:sp>
        <p:nvSpPr>
          <p:cNvPr id="52257" name="Rectangle 32"/>
          <p:cNvSpPr>
            <a:spLocks noChangeArrowheads="1"/>
          </p:cNvSpPr>
          <p:nvPr/>
        </p:nvSpPr>
        <p:spPr bwMode="auto">
          <a:xfrm>
            <a:off x="2043113" y="3540125"/>
            <a:ext cx="16113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-2</a:t>
            </a:r>
          </a:p>
        </p:txBody>
      </p:sp>
      <p:sp>
        <p:nvSpPr>
          <p:cNvPr id="52258" name="Rectangle 33"/>
          <p:cNvSpPr>
            <a:spLocks noChangeArrowheads="1"/>
          </p:cNvSpPr>
          <p:nvPr/>
        </p:nvSpPr>
        <p:spPr bwMode="auto">
          <a:xfrm>
            <a:off x="8351838" y="3144839"/>
            <a:ext cx="17510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0 0 1</a:t>
            </a:r>
          </a:p>
        </p:txBody>
      </p:sp>
      <p:sp>
        <p:nvSpPr>
          <p:cNvPr id="52259" name="Rectangle 34"/>
          <p:cNvSpPr>
            <a:spLocks noChangeArrowheads="1"/>
          </p:cNvSpPr>
          <p:nvPr/>
        </p:nvSpPr>
        <p:spPr bwMode="auto">
          <a:xfrm>
            <a:off x="6756400" y="3144839"/>
            <a:ext cx="1595438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1 0 1</a:t>
            </a:r>
          </a:p>
        </p:txBody>
      </p:sp>
      <p:sp>
        <p:nvSpPr>
          <p:cNvPr id="52260" name="Rectangle 35"/>
          <p:cNvSpPr>
            <a:spLocks noChangeArrowheads="1"/>
          </p:cNvSpPr>
          <p:nvPr/>
        </p:nvSpPr>
        <p:spPr bwMode="auto">
          <a:xfrm>
            <a:off x="5159376" y="3144839"/>
            <a:ext cx="1597025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1 0 0</a:t>
            </a:r>
          </a:p>
        </p:txBody>
      </p:sp>
      <p:sp>
        <p:nvSpPr>
          <p:cNvPr id="52261" name="Rectangle 36"/>
          <p:cNvSpPr>
            <a:spLocks noChangeArrowheads="1"/>
          </p:cNvSpPr>
          <p:nvPr/>
        </p:nvSpPr>
        <p:spPr bwMode="auto">
          <a:xfrm>
            <a:off x="3654425" y="3144839"/>
            <a:ext cx="1504950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1 1 1</a:t>
            </a:r>
          </a:p>
        </p:txBody>
      </p:sp>
      <p:sp>
        <p:nvSpPr>
          <p:cNvPr id="52262" name="Rectangle 37"/>
          <p:cNvSpPr>
            <a:spLocks noChangeArrowheads="1"/>
          </p:cNvSpPr>
          <p:nvPr/>
        </p:nvSpPr>
        <p:spPr bwMode="auto">
          <a:xfrm>
            <a:off x="2043113" y="3144839"/>
            <a:ext cx="1611312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-3</a:t>
            </a:r>
          </a:p>
        </p:txBody>
      </p:sp>
      <p:sp>
        <p:nvSpPr>
          <p:cNvPr id="52263" name="Rectangle 38"/>
          <p:cNvSpPr>
            <a:spLocks noChangeArrowheads="1"/>
          </p:cNvSpPr>
          <p:nvPr/>
        </p:nvSpPr>
        <p:spPr bwMode="auto">
          <a:xfrm>
            <a:off x="8351838" y="2749550"/>
            <a:ext cx="17510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0 0 0</a:t>
            </a:r>
          </a:p>
        </p:txBody>
      </p:sp>
      <p:sp>
        <p:nvSpPr>
          <p:cNvPr id="52264" name="Rectangle 39"/>
          <p:cNvSpPr>
            <a:spLocks noChangeArrowheads="1"/>
          </p:cNvSpPr>
          <p:nvPr/>
        </p:nvSpPr>
        <p:spPr bwMode="auto">
          <a:xfrm>
            <a:off x="6756400" y="2749550"/>
            <a:ext cx="1595438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1 0 0</a:t>
            </a:r>
          </a:p>
        </p:txBody>
      </p:sp>
      <p:sp>
        <p:nvSpPr>
          <p:cNvPr id="52265" name="Rectangle 40"/>
          <p:cNvSpPr>
            <a:spLocks noChangeArrowheads="1"/>
          </p:cNvSpPr>
          <p:nvPr/>
        </p:nvSpPr>
        <p:spPr bwMode="auto">
          <a:xfrm>
            <a:off x="5159376" y="2749550"/>
            <a:ext cx="1597025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b="1">
                <a:latin typeface="Arial" pitchFamily="34" charset="0"/>
              </a:rPr>
              <a:t>- - -</a:t>
            </a:r>
          </a:p>
        </p:txBody>
      </p:sp>
      <p:sp>
        <p:nvSpPr>
          <p:cNvPr id="52266" name="Rectangle 41"/>
          <p:cNvSpPr>
            <a:spLocks noChangeArrowheads="1"/>
          </p:cNvSpPr>
          <p:nvPr/>
        </p:nvSpPr>
        <p:spPr bwMode="auto">
          <a:xfrm>
            <a:off x="3654425" y="2749550"/>
            <a:ext cx="1504950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b="1">
                <a:latin typeface="Arial" pitchFamily="34" charset="0"/>
              </a:rPr>
              <a:t>- - -</a:t>
            </a:r>
          </a:p>
        </p:txBody>
      </p:sp>
      <p:sp>
        <p:nvSpPr>
          <p:cNvPr id="52267" name="Rectangle 42"/>
          <p:cNvSpPr>
            <a:spLocks noChangeArrowheads="1"/>
          </p:cNvSpPr>
          <p:nvPr/>
        </p:nvSpPr>
        <p:spPr bwMode="auto">
          <a:xfrm>
            <a:off x="2043113" y="2749550"/>
            <a:ext cx="1611312" cy="395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>
                <a:latin typeface="Arial" pitchFamily="34" charset="0"/>
              </a:rPr>
              <a:t>-4</a:t>
            </a:r>
          </a:p>
        </p:txBody>
      </p:sp>
      <p:sp>
        <p:nvSpPr>
          <p:cNvPr id="52268" name="Rectangle 43"/>
          <p:cNvSpPr>
            <a:spLocks noChangeArrowheads="1"/>
          </p:cNvSpPr>
          <p:nvPr/>
        </p:nvSpPr>
        <p:spPr bwMode="auto">
          <a:xfrm>
            <a:off x="8351838" y="1973264"/>
            <a:ext cx="1751012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dirty="0" err="1" smtClean="0">
                <a:latin typeface="Arial" pitchFamily="34" charset="0"/>
              </a:rPr>
              <a:t>Characteristic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52269" name="Rectangle 44"/>
          <p:cNvSpPr>
            <a:spLocks noChangeArrowheads="1"/>
          </p:cNvSpPr>
          <p:nvPr/>
        </p:nvSpPr>
        <p:spPr bwMode="auto">
          <a:xfrm>
            <a:off x="6756400" y="1973264"/>
            <a:ext cx="1595438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dirty="0" err="1" smtClean="0">
                <a:latin typeface="Arial" pitchFamily="34" charset="0"/>
              </a:rPr>
              <a:t>Two‘s</a:t>
            </a:r>
            <a:r>
              <a:rPr lang="de-DE" sz="2000" dirty="0" smtClean="0">
                <a:latin typeface="Arial" pitchFamily="34" charset="0"/>
              </a:rPr>
              <a:t> </a:t>
            </a:r>
            <a:r>
              <a:rPr lang="de-DE" sz="2000" dirty="0" err="1" smtClean="0">
                <a:latin typeface="Arial" pitchFamily="34" charset="0"/>
              </a:rPr>
              <a:t>complement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52270" name="Rectangle 45"/>
          <p:cNvSpPr>
            <a:spLocks noChangeArrowheads="1"/>
          </p:cNvSpPr>
          <p:nvPr/>
        </p:nvSpPr>
        <p:spPr bwMode="auto">
          <a:xfrm>
            <a:off x="5159376" y="1973264"/>
            <a:ext cx="1597025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dirty="0" err="1" smtClean="0">
                <a:latin typeface="Arial" pitchFamily="34" charset="0"/>
              </a:rPr>
              <a:t>Ones</a:t>
            </a:r>
            <a:r>
              <a:rPr lang="de-DE" sz="2000" dirty="0" smtClean="0">
                <a:latin typeface="Arial" pitchFamily="34" charset="0"/>
              </a:rPr>
              <a:t>‘ </a:t>
            </a:r>
            <a:r>
              <a:rPr lang="de-DE" sz="2000" dirty="0" err="1" smtClean="0">
                <a:latin typeface="Arial" pitchFamily="34" charset="0"/>
              </a:rPr>
              <a:t>complement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52271" name="Rectangle 46"/>
          <p:cNvSpPr>
            <a:spLocks noChangeArrowheads="1"/>
          </p:cNvSpPr>
          <p:nvPr/>
        </p:nvSpPr>
        <p:spPr bwMode="auto">
          <a:xfrm>
            <a:off x="3654425" y="1973264"/>
            <a:ext cx="1504950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dirty="0" smtClean="0">
                <a:latin typeface="Arial" pitchFamily="34" charset="0"/>
              </a:rPr>
              <a:t>Value </a:t>
            </a:r>
            <a:r>
              <a:rPr lang="de-DE" sz="2000" dirty="0">
                <a:latin typeface="Arial" pitchFamily="34" charset="0"/>
              </a:rPr>
              <a:t>+ </a:t>
            </a:r>
            <a:r>
              <a:rPr lang="de-DE" sz="2000" dirty="0" err="1" smtClean="0">
                <a:latin typeface="Arial" pitchFamily="34" charset="0"/>
              </a:rPr>
              <a:t>Sign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52272" name="Rectangle 47"/>
          <p:cNvSpPr>
            <a:spLocks noChangeArrowheads="1"/>
          </p:cNvSpPr>
          <p:nvPr/>
        </p:nvSpPr>
        <p:spPr bwMode="auto">
          <a:xfrm>
            <a:off x="2043113" y="1973264"/>
            <a:ext cx="1611312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dirty="0" err="1" smtClean="0">
                <a:latin typeface="Arial" pitchFamily="34" charset="0"/>
              </a:rPr>
              <a:t>Decimal</a:t>
            </a:r>
            <a:r>
              <a:rPr lang="de-DE" sz="2000" dirty="0" smtClean="0">
                <a:latin typeface="Arial" pitchFamily="34" charset="0"/>
              </a:rPr>
              <a:t> </a:t>
            </a:r>
            <a:r>
              <a:rPr lang="de-DE" sz="2000" dirty="0" err="1" smtClean="0">
                <a:latin typeface="Arial" pitchFamily="34" charset="0"/>
              </a:rPr>
              <a:t>value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52273" name="Rectangle 48"/>
          <p:cNvSpPr>
            <a:spLocks noChangeArrowheads="1"/>
          </p:cNvSpPr>
          <p:nvPr/>
        </p:nvSpPr>
        <p:spPr bwMode="auto">
          <a:xfrm>
            <a:off x="2043114" y="1577975"/>
            <a:ext cx="8059737" cy="395288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000" dirty="0" err="1" smtClean="0">
                <a:latin typeface="Arial" pitchFamily="34" charset="0"/>
              </a:rPr>
              <a:t>Representation</a:t>
            </a:r>
            <a:r>
              <a:rPr lang="de-DE" sz="2000" dirty="0" smtClean="0">
                <a:latin typeface="Arial" pitchFamily="34" charset="0"/>
              </a:rPr>
              <a:t> </a:t>
            </a:r>
            <a:r>
              <a:rPr lang="de-DE" sz="2000" dirty="0" err="1" smtClean="0">
                <a:latin typeface="Arial" pitchFamily="34" charset="0"/>
              </a:rPr>
              <a:t>as</a:t>
            </a:r>
            <a:endParaRPr lang="de-DE" sz="2000" dirty="0">
              <a:latin typeface="Arial" pitchFamily="34" charset="0"/>
            </a:endParaRPr>
          </a:p>
        </p:txBody>
      </p:sp>
      <p:sp>
        <p:nvSpPr>
          <p:cNvPr id="52274" name="Line 49"/>
          <p:cNvSpPr>
            <a:spLocks noChangeShapeType="1"/>
          </p:cNvSpPr>
          <p:nvPr/>
        </p:nvSpPr>
        <p:spPr bwMode="auto">
          <a:xfrm>
            <a:off x="2043114" y="1577975"/>
            <a:ext cx="80597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75" name="Line 50"/>
          <p:cNvSpPr>
            <a:spLocks noChangeShapeType="1"/>
          </p:cNvSpPr>
          <p:nvPr/>
        </p:nvSpPr>
        <p:spPr bwMode="auto">
          <a:xfrm>
            <a:off x="2043114" y="1973263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76" name="Line 51"/>
          <p:cNvSpPr>
            <a:spLocks noChangeShapeType="1"/>
          </p:cNvSpPr>
          <p:nvPr/>
        </p:nvSpPr>
        <p:spPr bwMode="auto">
          <a:xfrm>
            <a:off x="2043114" y="2698750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77" name="Line 52"/>
          <p:cNvSpPr>
            <a:spLocks noChangeShapeType="1"/>
          </p:cNvSpPr>
          <p:nvPr/>
        </p:nvSpPr>
        <p:spPr bwMode="auto">
          <a:xfrm>
            <a:off x="2043114" y="3094038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78" name="Line 53"/>
          <p:cNvSpPr>
            <a:spLocks noChangeShapeType="1"/>
          </p:cNvSpPr>
          <p:nvPr/>
        </p:nvSpPr>
        <p:spPr bwMode="auto">
          <a:xfrm>
            <a:off x="2043114" y="3489325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79" name="Line 54"/>
          <p:cNvSpPr>
            <a:spLocks noChangeShapeType="1"/>
          </p:cNvSpPr>
          <p:nvPr/>
        </p:nvSpPr>
        <p:spPr bwMode="auto">
          <a:xfrm>
            <a:off x="2043114" y="3884613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0" name="Line 55"/>
          <p:cNvSpPr>
            <a:spLocks noChangeShapeType="1"/>
          </p:cNvSpPr>
          <p:nvPr/>
        </p:nvSpPr>
        <p:spPr bwMode="auto">
          <a:xfrm>
            <a:off x="2043114" y="4279900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1" name="Line 56"/>
          <p:cNvSpPr>
            <a:spLocks noChangeShapeType="1"/>
          </p:cNvSpPr>
          <p:nvPr/>
        </p:nvSpPr>
        <p:spPr bwMode="auto">
          <a:xfrm>
            <a:off x="2043114" y="4675188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2" name="Line 57"/>
          <p:cNvSpPr>
            <a:spLocks noChangeShapeType="1"/>
          </p:cNvSpPr>
          <p:nvPr/>
        </p:nvSpPr>
        <p:spPr bwMode="auto">
          <a:xfrm>
            <a:off x="2043114" y="5070475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3" name="Line 58"/>
          <p:cNvSpPr>
            <a:spLocks noChangeShapeType="1"/>
          </p:cNvSpPr>
          <p:nvPr/>
        </p:nvSpPr>
        <p:spPr bwMode="auto">
          <a:xfrm>
            <a:off x="2043114" y="5465763"/>
            <a:ext cx="8059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4" name="Line 59"/>
          <p:cNvSpPr>
            <a:spLocks noChangeShapeType="1"/>
          </p:cNvSpPr>
          <p:nvPr/>
        </p:nvSpPr>
        <p:spPr bwMode="auto">
          <a:xfrm>
            <a:off x="2043114" y="5861050"/>
            <a:ext cx="80597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5" name="Line 60"/>
          <p:cNvSpPr>
            <a:spLocks noChangeShapeType="1"/>
          </p:cNvSpPr>
          <p:nvPr/>
        </p:nvSpPr>
        <p:spPr bwMode="auto">
          <a:xfrm>
            <a:off x="2043113" y="1577976"/>
            <a:ext cx="0" cy="42576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6" name="Line 61"/>
          <p:cNvSpPr>
            <a:spLocks noChangeShapeType="1"/>
          </p:cNvSpPr>
          <p:nvPr/>
        </p:nvSpPr>
        <p:spPr bwMode="auto">
          <a:xfrm>
            <a:off x="10102850" y="1577976"/>
            <a:ext cx="0" cy="42576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7" name="Line 62"/>
          <p:cNvSpPr>
            <a:spLocks noChangeShapeType="1"/>
          </p:cNvSpPr>
          <p:nvPr/>
        </p:nvSpPr>
        <p:spPr bwMode="auto">
          <a:xfrm>
            <a:off x="3654425" y="1973264"/>
            <a:ext cx="0" cy="386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8" name="Line 63"/>
          <p:cNvSpPr>
            <a:spLocks noChangeShapeType="1"/>
          </p:cNvSpPr>
          <p:nvPr/>
        </p:nvSpPr>
        <p:spPr bwMode="auto">
          <a:xfrm>
            <a:off x="5159375" y="1973264"/>
            <a:ext cx="0" cy="386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89" name="Line 64"/>
          <p:cNvSpPr>
            <a:spLocks noChangeShapeType="1"/>
          </p:cNvSpPr>
          <p:nvPr/>
        </p:nvSpPr>
        <p:spPr bwMode="auto">
          <a:xfrm>
            <a:off x="6756400" y="1973264"/>
            <a:ext cx="0" cy="386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2290" name="Line 65"/>
          <p:cNvSpPr>
            <a:spLocks noChangeShapeType="1"/>
          </p:cNvSpPr>
          <p:nvPr/>
        </p:nvSpPr>
        <p:spPr bwMode="auto">
          <a:xfrm>
            <a:off x="8351838" y="1973264"/>
            <a:ext cx="0" cy="386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advTm="8228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Tasks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en-US" dirty="0" smtClean="0"/>
                  <a:t>What do you get if you add 1 to the largest positive number?</a:t>
                </a:r>
              </a:p>
              <a:p>
                <a:pPr lvl="1"/>
                <a:r>
                  <a:rPr lang="en-US" dirty="0" smtClean="0"/>
                  <a:t>What happens if you subtract 1 from the largest (by absolute value) negative number?</a:t>
                </a:r>
              </a:p>
              <a:p>
                <a:pPr lvl="1"/>
                <a:r>
                  <a:rPr lang="en-US" dirty="0" smtClean="0"/>
                  <a:t>Thus, what should be done even for simple arithmetic operations like + and – (think of </a:t>
                </a:r>
                <a:r>
                  <a:rPr lang="en-US" dirty="0" smtClean="0">
                    <a:cs typeface="Times New Roman" pitchFamily="18" charset="0"/>
                  </a:rPr>
                  <a:t>x + y &lt; x, y &gt; 0)?</a:t>
                </a:r>
              </a:p>
              <a:p>
                <a:pPr lvl="1"/>
                <a:r>
                  <a:rPr lang="en-US" dirty="0" smtClean="0">
                    <a:cs typeface="Times New Roman" pitchFamily="18" charset="0"/>
                  </a:rPr>
                  <a:t>Can you represent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ℕ</m:t>
                    </m:r>
                  </m:oMath>
                </a14:m>
                <a:r>
                  <a:rPr lang="en-US" dirty="0" smtClean="0">
                    <a:cs typeface="Times New Roman" pitchFamily="18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ℤ</m:t>
                    </m:r>
                  </m:oMath>
                </a14:m>
                <a:r>
                  <a:rPr lang="en-US" dirty="0" smtClean="0">
                    <a:cs typeface="Times New Roman" pitchFamily="18" charset="0"/>
                  </a:rPr>
                  <a:t> in a computer?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591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“Real” Numbers (Fixed and floating point)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53251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5325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Oval Callout 1"/>
              <p:cNvSpPr/>
              <p:nvPr/>
            </p:nvSpPr>
            <p:spPr bwMode="auto">
              <a:xfrm>
                <a:off x="1703512" y="5245621"/>
                <a:ext cx="1728192" cy="971828"/>
              </a:xfrm>
              <a:prstGeom prst="wedgeEllipseCallout">
                <a:avLst>
                  <a:gd name="adj1" fmla="val -50044"/>
                  <a:gd name="adj2" fmla="val -97258"/>
                </a:avLst>
              </a:prstGeom>
              <a:solidFill>
                <a:srgbClr val="FFC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No, it is not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2" name="Oval Callout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03512" y="5245621"/>
                <a:ext cx="1728192" cy="971828"/>
              </a:xfrm>
              <a:prstGeom prst="wedgeEllipseCallout">
                <a:avLst>
                  <a:gd name="adj1" fmla="val -50044"/>
                  <a:gd name="adj2" fmla="val -97258"/>
                </a:avLst>
              </a:prstGeom>
              <a:blipFill>
                <a:blip r:embed="rId3"/>
                <a:stretch>
                  <a:fillRect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Tm="169062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Fixed and floating point numbers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noProof="0" dirty="0" smtClean="0"/>
              <a:t>Writing numbers on paper we use:</a:t>
            </a:r>
          </a:p>
          <a:p>
            <a:pPr lvl="1" eaLnBrk="1" hangingPunct="1"/>
            <a:r>
              <a:rPr lang="en-US" noProof="0" dirty="0" smtClean="0"/>
              <a:t>	digits 		0 1 2 3 4 5 6 7 8 9</a:t>
            </a:r>
          </a:p>
          <a:p>
            <a:pPr lvl="1" eaLnBrk="1" hangingPunct="1"/>
            <a:r>
              <a:rPr lang="en-US" noProof="0" dirty="0" smtClean="0"/>
              <a:t>	sign		+ -</a:t>
            </a:r>
          </a:p>
          <a:p>
            <a:pPr lvl="1" eaLnBrk="1" hangingPunct="1"/>
            <a:r>
              <a:rPr lang="en-US" noProof="0" dirty="0" smtClean="0"/>
              <a:t>	point		.</a:t>
            </a:r>
          </a:p>
          <a:p>
            <a:pPr eaLnBrk="1" hangingPunct="1"/>
            <a:r>
              <a:rPr lang="en-US" sz="2000" dirty="0" smtClean="0"/>
              <a:t>Representing numbers in a computer we only have</a:t>
            </a:r>
            <a:r>
              <a:rPr lang="en-US" sz="2000" noProof="0" dirty="0" smtClean="0"/>
              <a:t>:</a:t>
            </a:r>
          </a:p>
          <a:p>
            <a:pPr lvl="1" eaLnBrk="1" hangingPunct="1"/>
            <a:r>
              <a:rPr lang="en-US" noProof="0" dirty="0" smtClean="0"/>
              <a:t>Binary digits (i.e. bits)	0 1</a:t>
            </a:r>
          </a:p>
          <a:p>
            <a:pPr eaLnBrk="1" hangingPunct="1"/>
            <a:endParaRPr lang="en-US" sz="2000" noProof="0" dirty="0" smtClean="0"/>
          </a:p>
          <a:p>
            <a:pPr lvl="1">
              <a:buFont typeface="Wingdings 3" pitchFamily="18" charset="2"/>
              <a:buChar char="Æ"/>
            </a:pPr>
            <a:r>
              <a:rPr lang="en-US" sz="2000" noProof="0" dirty="0" smtClean="0">
                <a:solidFill>
                  <a:srgbClr val="C00000"/>
                </a:solidFill>
              </a:rPr>
              <a:t> We need rules for representing the value, the sign and the </a:t>
            </a:r>
            <a:r>
              <a:rPr lang="en-US" sz="2000" dirty="0" smtClean="0">
                <a:solidFill>
                  <a:srgbClr val="C00000"/>
                </a:solidFill>
              </a:rPr>
              <a:t>radix point (typically binary point) </a:t>
            </a:r>
            <a:r>
              <a:rPr lang="en-US" sz="2000" noProof="0" dirty="0" smtClean="0">
                <a:solidFill>
                  <a:srgbClr val="C00000"/>
                </a:solidFill>
              </a:rPr>
              <a:t>in a computer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noProof="0" dirty="0" smtClean="0"/>
              <a:t>Representing the </a:t>
            </a:r>
            <a:r>
              <a:rPr lang="en-US" sz="2000" dirty="0">
                <a:solidFill>
                  <a:srgbClr val="C00000"/>
                </a:solidFill>
              </a:rPr>
              <a:t>sign</a:t>
            </a:r>
            <a:r>
              <a:rPr lang="en-US" sz="2000" noProof="0" dirty="0" smtClean="0"/>
              <a:t> and </a:t>
            </a:r>
            <a:r>
              <a:rPr lang="en-US" sz="2000" dirty="0" smtClean="0">
                <a:solidFill>
                  <a:srgbClr val="C00000"/>
                </a:solidFill>
              </a:rPr>
              <a:t>value</a:t>
            </a:r>
            <a:r>
              <a:rPr lang="en-US" sz="2000" noProof="0" dirty="0" smtClean="0"/>
              <a:t>: done (see above)</a:t>
            </a:r>
            <a:endParaRPr lang="en-US" sz="2400" noProof="0" dirty="0" smtClean="0"/>
          </a:p>
          <a:p>
            <a:pPr eaLnBrk="1" hangingPunct="1">
              <a:spcBef>
                <a:spcPct val="50000"/>
              </a:spcBef>
            </a:pPr>
            <a:r>
              <a:rPr lang="en-US" sz="2000" noProof="0" dirty="0" smtClean="0"/>
              <a:t>Two ways of representing the </a:t>
            </a:r>
            <a:r>
              <a:rPr lang="en-US" sz="2000" dirty="0">
                <a:solidFill>
                  <a:srgbClr val="C00000"/>
                </a:solidFill>
              </a:rPr>
              <a:t>point</a:t>
            </a:r>
            <a:r>
              <a:rPr lang="en-US" sz="2000" noProof="0" dirty="0" smtClean="0"/>
              <a:t> </a:t>
            </a:r>
          </a:p>
          <a:p>
            <a:pPr lvl="1">
              <a:spcBef>
                <a:spcPct val="50000"/>
              </a:spcBef>
            </a:pPr>
            <a:r>
              <a:rPr lang="en-US" sz="2000" noProof="0" dirty="0" smtClean="0"/>
              <a:t>Fixed point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sz="2000" noProof="0" dirty="0" smtClean="0"/>
              <a:t>Floating point</a:t>
            </a:r>
            <a:endParaRPr lang="en-US" sz="2000" noProof="0" dirty="0"/>
          </a:p>
        </p:txBody>
      </p:sp>
      <p:sp>
        <p:nvSpPr>
          <p:cNvPr id="5427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458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Fixed point numbers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Convention</a:t>
            </a:r>
          </a:p>
          <a:p>
            <a:pPr lvl="1" eaLnBrk="1" hangingPunct="1"/>
            <a:r>
              <a:rPr lang="en-US" noProof="0" dirty="0" smtClean="0"/>
              <a:t>The point is (virtually) located at a </a:t>
            </a:r>
            <a:r>
              <a:rPr lang="en-US" b="1" noProof="0" dirty="0" smtClean="0"/>
              <a:t>fixed position </a:t>
            </a:r>
            <a:r>
              <a:rPr lang="en-US" noProof="0" dirty="0" smtClean="0"/>
              <a:t>within the bit vector representing a binary number. </a:t>
            </a:r>
          </a:p>
          <a:p>
            <a:pPr lvl="1" eaLnBrk="1" hangingPunct="1"/>
            <a:r>
              <a:rPr lang="en-US" noProof="0" dirty="0" smtClean="0"/>
              <a:t>Typically, the point follows the LSB (least significant bit).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Characteristic</a:t>
            </a:r>
          </a:p>
          <a:p>
            <a:pPr lvl="1" eaLnBrk="1" hangingPunct="1"/>
            <a:r>
              <a:rPr lang="en-US" noProof="0" dirty="0" smtClean="0"/>
              <a:t>Arbitrary numbers can be scaled into this format. </a:t>
            </a:r>
          </a:p>
          <a:p>
            <a:pPr lvl="1" eaLnBrk="1" hangingPunct="1"/>
            <a:r>
              <a:rPr lang="en-US" noProof="0" dirty="0" smtClean="0"/>
              <a:t>Negative numbers: use two’s complement. </a:t>
            </a:r>
          </a:p>
          <a:p>
            <a:pPr lvl="1" eaLnBrk="1" hangingPunct="1"/>
            <a:r>
              <a:rPr lang="en-US" noProof="0" dirty="0" smtClean="0"/>
              <a:t>Computers typically do not use fixed point numbers internally, but for input and output (e.g. think of amount of money, 37</a:t>
            </a:r>
            <a:r>
              <a:rPr lang="en-US" noProof="0" dirty="0" smtClean="0">
                <a:solidFill>
                  <a:srgbClr val="FF3300"/>
                </a:solidFill>
              </a:rPr>
              <a:t>.</a:t>
            </a:r>
            <a:r>
              <a:rPr lang="en-US" noProof="0" dirty="0" smtClean="0"/>
              <a:t>42€)</a:t>
            </a:r>
          </a:p>
        </p:txBody>
      </p:sp>
      <p:sp>
        <p:nvSpPr>
          <p:cNvPr id="5529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9488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Fixed point numbers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The type "</a:t>
            </a:r>
            <a:r>
              <a:rPr lang="en-US" noProof="0" dirty="0" smtClean="0">
                <a:solidFill>
                  <a:srgbClr val="C00000"/>
                </a:solidFill>
              </a:rPr>
              <a:t>integer</a:t>
            </a:r>
            <a:r>
              <a:rPr lang="en-US" noProof="0" dirty="0" smtClean="0"/>
              <a:t>" is a special fixed point format. </a:t>
            </a:r>
          </a:p>
          <a:p>
            <a:pPr eaLnBrk="1" hangingPunct="1"/>
            <a:r>
              <a:rPr lang="en-US" noProof="0" dirty="0" smtClean="0"/>
              <a:t>Some programming languages allow for the definition of integers of different length. 	</a:t>
            </a:r>
          </a:p>
        </p:txBody>
      </p:sp>
      <p:sp>
        <p:nvSpPr>
          <p:cNvPr id="5632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029033"/>
              </p:ext>
            </p:extLst>
          </p:nvPr>
        </p:nvGraphicFramePr>
        <p:xfrm>
          <a:off x="263352" y="1916832"/>
          <a:ext cx="11665295" cy="4464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5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1317">
                <a:tc rowSpan="2">
                  <a:txBody>
                    <a:bodyPr/>
                    <a:lstStyle/>
                    <a:p>
                      <a:pPr algn="ctr"/>
                      <a:r>
                        <a:rPr lang="de-DE" b="1" dirty="0" smtClean="0">
                          <a:solidFill>
                            <a:srgbClr val="003399"/>
                          </a:solidFill>
                        </a:rPr>
                        <a:t>Size</a:t>
                      </a:r>
                      <a:r>
                        <a:rPr lang="de-DE" dirty="0">
                          <a:solidFill>
                            <a:srgbClr val="003399"/>
                          </a:solidFill>
                        </a:rPr>
                        <a:t/>
                      </a:r>
                      <a:br>
                        <a:rPr lang="de-DE" dirty="0">
                          <a:solidFill>
                            <a:srgbClr val="003399"/>
                          </a:solidFill>
                        </a:rPr>
                      </a:b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(</a:t>
                      </a:r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bit</a:t>
                      </a:r>
                      <a:r>
                        <a:rPr lang="de-DE" dirty="0">
                          <a:solidFill>
                            <a:srgbClr val="003399"/>
                          </a:solidFill>
                        </a:rPr>
                        <a:t>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Typical</a:t>
                      </a: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names</a:t>
                      </a:r>
                      <a:endParaRPr lang="de-DE" dirty="0">
                        <a:solidFill>
                          <a:srgbClr val="003399"/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Sign</a:t>
                      </a:r>
                      <a:endParaRPr lang="de-DE" dirty="0">
                        <a:solidFill>
                          <a:srgbClr val="003399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Number</a:t>
                      </a: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range</a:t>
                      </a: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 (</a:t>
                      </a:r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using</a:t>
                      </a: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two‘s</a:t>
                      </a: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 </a:t>
                      </a:r>
                      <a:r>
                        <a:rPr lang="de-DE" dirty="0" err="1" smtClean="0">
                          <a:solidFill>
                            <a:srgbClr val="003399"/>
                          </a:solidFill>
                        </a:rPr>
                        <a:t>complement</a:t>
                      </a:r>
                      <a:r>
                        <a:rPr lang="de-DE" dirty="0" smtClean="0">
                          <a:solidFill>
                            <a:srgbClr val="003399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3399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/>
                        <a:t>min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/>
                        <a:t>max</a:t>
                      </a:r>
                      <a:endParaRPr lang="de-DE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317">
                <a:tc rowSpan="2">
                  <a:txBody>
                    <a:bodyPr/>
                    <a:lstStyle/>
                    <a:p>
                      <a:r>
                        <a:rPr lang="de-DE"/>
                        <a:t>8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 dirty="0" err="1"/>
                        <a:t>char</a:t>
                      </a:r>
                      <a:r>
                        <a:rPr lang="de-DE" dirty="0"/>
                        <a:t>, </a:t>
                      </a:r>
                      <a:r>
                        <a:rPr lang="de-DE" dirty="0" err="1" smtClean="0"/>
                        <a:t>octet</a:t>
                      </a:r>
                      <a:r>
                        <a:rPr lang="de-DE" dirty="0" smtClean="0"/>
                        <a:t>, </a:t>
                      </a:r>
                      <a:r>
                        <a:rPr lang="de-DE" dirty="0" err="1" smtClean="0"/>
                        <a:t>byte</a:t>
                      </a:r>
                      <a:r>
                        <a:rPr lang="de-DE" dirty="0"/>
                        <a:t>, modern: </a:t>
                      </a:r>
                      <a:r>
                        <a:rPr lang="de-DE" b="1" dirty="0"/>
                        <a:t>int8_t</a:t>
                      </a:r>
                      <a:r>
                        <a:rPr lang="de-DE" dirty="0"/>
                        <a:t> </a:t>
                      </a:r>
                      <a:r>
                        <a:rPr lang="de-DE" dirty="0" err="1" smtClean="0"/>
                        <a:t>or</a:t>
                      </a:r>
                      <a:r>
                        <a:rPr lang="de-DE" dirty="0" smtClean="0"/>
                        <a:t> </a:t>
                      </a:r>
                      <a:r>
                        <a:rPr lang="de-DE" b="1" dirty="0"/>
                        <a:t>uint8_t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−128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127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unsigned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255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17">
                <a:tc rowSpan="2">
                  <a:txBody>
                    <a:bodyPr/>
                    <a:lstStyle/>
                    <a:p>
                      <a:r>
                        <a:rPr lang="de-DE"/>
                        <a:t>16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dirty="0"/>
                        <a:t>Word, Short/short, Integer, modern: </a:t>
                      </a:r>
                      <a:r>
                        <a:rPr lang="en-US" b="1" dirty="0"/>
                        <a:t>int16_t</a:t>
                      </a:r>
                      <a:r>
                        <a:rPr lang="en-US" dirty="0"/>
                        <a:t> </a:t>
                      </a:r>
                      <a:r>
                        <a:rPr lang="en-US" dirty="0" smtClean="0"/>
                        <a:t>or </a:t>
                      </a:r>
                      <a:r>
                        <a:rPr lang="en-US" b="1" dirty="0"/>
                        <a:t>uint16_t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−</a:t>
                      </a:r>
                      <a:r>
                        <a:rPr lang="de-DE" dirty="0" smtClean="0"/>
                        <a:t>32,768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32.767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3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unsigned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65.535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317">
                <a:tc rowSpan="2">
                  <a:txBody>
                    <a:bodyPr/>
                    <a:lstStyle/>
                    <a:p>
                      <a:r>
                        <a:rPr lang="de-DE"/>
                        <a:t>32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 dirty="0" err="1"/>
                        <a:t>DWord</a:t>
                      </a:r>
                      <a:r>
                        <a:rPr lang="de-DE" dirty="0"/>
                        <a:t>/Double Word, </a:t>
                      </a:r>
                      <a:r>
                        <a:rPr lang="de-DE" dirty="0" err="1"/>
                        <a:t>int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long</a:t>
                      </a:r>
                      <a:r>
                        <a:rPr lang="de-DE" dirty="0"/>
                        <a:t> (Windows </a:t>
                      </a:r>
                      <a:r>
                        <a:rPr lang="de-DE" dirty="0" smtClean="0"/>
                        <a:t>on 16/32/64 </a:t>
                      </a:r>
                      <a:r>
                        <a:rPr lang="de-DE" dirty="0" err="1" smtClean="0"/>
                        <a:t>bit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systems</a:t>
                      </a:r>
                      <a:r>
                        <a:rPr lang="de-DE" dirty="0" smtClean="0"/>
                        <a:t>; Unix/Linux on 16/32 </a:t>
                      </a:r>
                      <a:r>
                        <a:rPr lang="de-DE" dirty="0" err="1" smtClean="0"/>
                        <a:t>bit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systems</a:t>
                      </a:r>
                      <a:r>
                        <a:rPr lang="de-DE" dirty="0" smtClean="0"/>
                        <a:t>), </a:t>
                      </a:r>
                      <a:r>
                        <a:rPr lang="de-DE" dirty="0"/>
                        <a:t>modern: </a:t>
                      </a:r>
                      <a:r>
                        <a:rPr lang="de-DE" b="1" dirty="0"/>
                        <a:t>int32_t</a:t>
                      </a:r>
                      <a:r>
                        <a:rPr lang="de-DE" dirty="0"/>
                        <a:t> </a:t>
                      </a:r>
                      <a:r>
                        <a:rPr lang="de-DE" dirty="0" err="1" smtClean="0"/>
                        <a:t>or</a:t>
                      </a:r>
                      <a:r>
                        <a:rPr lang="de-DE" dirty="0" smtClean="0"/>
                        <a:t> </a:t>
                      </a:r>
                      <a:r>
                        <a:rPr lang="de-DE" b="1" dirty="0"/>
                        <a:t>uint32_t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−</a:t>
                      </a:r>
                      <a:r>
                        <a:rPr lang="de-DE" dirty="0" smtClean="0"/>
                        <a:t>2,147,483,648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2,147,483,647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3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unsigned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4,294,967,295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317">
                <a:tc rowSpan="2">
                  <a:txBody>
                    <a:bodyPr/>
                    <a:lstStyle/>
                    <a:p>
                      <a:r>
                        <a:rPr lang="de-DE"/>
                        <a:t>64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 dirty="0"/>
                        <a:t>Int64, </a:t>
                      </a:r>
                      <a:r>
                        <a:rPr lang="de-DE" dirty="0" err="1"/>
                        <a:t>QWord</a:t>
                      </a:r>
                      <a:r>
                        <a:rPr lang="de-DE" dirty="0"/>
                        <a:t>/</a:t>
                      </a:r>
                      <a:r>
                        <a:rPr lang="de-DE" dirty="0" err="1"/>
                        <a:t>Quadword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long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long</a:t>
                      </a:r>
                      <a:r>
                        <a:rPr lang="de-DE" dirty="0"/>
                        <a:t>, Long/</a:t>
                      </a:r>
                      <a:r>
                        <a:rPr lang="de-DE" dirty="0" err="1"/>
                        <a:t>long</a:t>
                      </a:r>
                      <a:r>
                        <a:rPr lang="de-DE" dirty="0"/>
                        <a:t> (</a:t>
                      </a:r>
                      <a:r>
                        <a:rPr lang="de-DE" dirty="0" smtClean="0"/>
                        <a:t>Unix/Linux on 64 </a:t>
                      </a:r>
                      <a:r>
                        <a:rPr lang="de-DE" dirty="0" err="1" smtClean="0"/>
                        <a:t>bit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systems</a:t>
                      </a:r>
                      <a:r>
                        <a:rPr lang="de-DE" dirty="0" smtClean="0"/>
                        <a:t>), </a:t>
                      </a:r>
                      <a:r>
                        <a:rPr lang="de-DE" dirty="0"/>
                        <a:t>modern: </a:t>
                      </a:r>
                      <a:r>
                        <a:rPr lang="de-DE" b="1" dirty="0"/>
                        <a:t>int64_t</a:t>
                      </a:r>
                      <a:r>
                        <a:rPr lang="de-DE" dirty="0"/>
                        <a:t> </a:t>
                      </a:r>
                      <a:r>
                        <a:rPr lang="de-DE" dirty="0" err="1" smtClean="0"/>
                        <a:t>or</a:t>
                      </a:r>
                      <a:r>
                        <a:rPr lang="de-DE" dirty="0" smtClean="0"/>
                        <a:t> </a:t>
                      </a:r>
                      <a:r>
                        <a:rPr lang="de-DE" b="1" dirty="0"/>
                        <a:t>uint64_t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−</a:t>
                      </a:r>
                      <a:r>
                        <a:rPr lang="de-DE" dirty="0" smtClean="0"/>
                        <a:t>9,223,372,036,854,775,808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9,223,372,036,854,775,807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00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unsigned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18,446,744,073,709,551,615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1317">
                <a:tc rowSpan="2">
                  <a:txBody>
                    <a:bodyPr/>
                    <a:lstStyle/>
                    <a:p>
                      <a:r>
                        <a:rPr lang="de-DE"/>
                        <a:t>128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de-DE"/>
                        <a:t>Int128, Octaword, Double Quadword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≈ −</a:t>
                      </a:r>
                      <a:r>
                        <a:rPr lang="de-DE" dirty="0" smtClean="0"/>
                        <a:t>1.70141·10</a:t>
                      </a:r>
                      <a:r>
                        <a:rPr lang="de-DE" baseline="30000" dirty="0" smtClean="0"/>
                        <a:t>38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≈ </a:t>
                      </a:r>
                      <a:r>
                        <a:rPr lang="de-DE" dirty="0" smtClean="0"/>
                        <a:t>1.70141·10</a:t>
                      </a:r>
                      <a:r>
                        <a:rPr lang="de-DE" baseline="30000" dirty="0" smtClean="0"/>
                        <a:t>38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3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/>
                        <a:t>unsigned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≈ </a:t>
                      </a:r>
                      <a:r>
                        <a:rPr lang="de-DE" dirty="0" smtClean="0"/>
                        <a:t>3.40282·10</a:t>
                      </a:r>
                      <a:r>
                        <a:rPr lang="de-DE" baseline="30000" dirty="0" smtClean="0"/>
                        <a:t>38</a:t>
                      </a: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128448" y="6404308"/>
            <a:ext cx="23499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/>
              <a:t>Source: Wikipedia</a:t>
            </a:r>
            <a:endParaRPr lang="de-DE" sz="1050" dirty="0"/>
          </a:p>
        </p:txBody>
      </p:sp>
    </p:spTree>
  </p:cSld>
  <p:clrMapOvr>
    <a:masterClrMapping/>
  </p:clrMapOvr>
  <p:transition advTm="159321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Floating Point Numbers</a:t>
            </a:r>
            <a:br>
              <a:rPr lang="en-US" noProof="0" dirty="0" smtClean="0"/>
            </a:br>
            <a:r>
              <a:rPr lang="en-US" sz="1600" noProof="0" dirty="0" smtClean="0"/>
              <a:t>First: abstract view</a:t>
            </a:r>
            <a:br>
              <a:rPr lang="en-US" sz="1600" noProof="0" dirty="0" smtClean="0"/>
            </a:br>
            <a:r>
              <a:rPr lang="en-US" sz="1600" noProof="0" dirty="0" smtClean="0"/>
              <a:t/>
            </a:r>
            <a:br>
              <a:rPr lang="en-US" sz="1600" noProof="0" dirty="0" smtClean="0"/>
            </a:br>
            <a:r>
              <a:rPr lang="en-US" sz="1600" noProof="0" dirty="0" smtClean="0"/>
              <a:t>Be Aware: Computers USE the IEEE-P 754-Floating-Point-Standard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	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734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179173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Floating point representation of numbers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noProof="0" dirty="0" smtClean="0"/>
              <a:t>To represent very large or very small numbers we typically use the </a:t>
            </a:r>
            <a:r>
              <a:rPr lang="en-US" dirty="0" smtClean="0">
                <a:solidFill>
                  <a:srgbClr val="C00000"/>
                </a:solidFill>
              </a:rPr>
              <a:t>scientific notation </a:t>
            </a:r>
            <a:r>
              <a:rPr lang="en-US" dirty="0" smtClean="0"/>
              <a:t>know from school chemistry or physics (so-called log-linear representation):</a:t>
            </a: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r>
              <a:rPr lang="en-US" noProof="0" dirty="0" smtClean="0"/>
              <a:t>The base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noProof="0" dirty="0" smtClean="0"/>
              <a:t> is fixed for a certain floating point representation (typically 2 or 16) and, thus, is typically not represented explicitly. </a:t>
            </a:r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 eaLnBrk="1" hangingPunct="1">
              <a:lnSpc>
                <a:spcPct val="90000"/>
              </a:lnSpc>
            </a:pPr>
            <a:r>
              <a:rPr lang="en-US" noProof="0" dirty="0" smtClean="0"/>
              <a:t>Be aware: floating point numbers typically do not use the two’s complement but </a:t>
            </a:r>
            <a:r>
              <a:rPr lang="en-US" noProof="0" dirty="0" smtClean="0">
                <a:solidFill>
                  <a:srgbClr val="C00000"/>
                </a:solidFill>
              </a:rPr>
              <a:t>value</a:t>
            </a:r>
            <a:r>
              <a:rPr lang="en-US" noProof="0" dirty="0" smtClean="0"/>
              <a:t> plus </a:t>
            </a:r>
            <a:r>
              <a:rPr lang="en-US" noProof="0" dirty="0" smtClean="0">
                <a:solidFill>
                  <a:srgbClr val="C00000"/>
                </a:solidFill>
              </a:rPr>
              <a:t>sign</a:t>
            </a:r>
            <a:r>
              <a:rPr lang="en-US" noProof="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noProof="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significand is sometimes also called mantissa or fraction, see </a:t>
            </a:r>
            <a:r>
              <a:rPr lang="de-DE" dirty="0">
                <a:hlinkClick r:id="rId4"/>
              </a:rPr>
              <a:t>https://en.wikipedia.org/wiki/Significand</a:t>
            </a:r>
            <a:r>
              <a:rPr lang="en-US" dirty="0" smtClean="0"/>
              <a:t>. (several different definitions exist…)</a:t>
            </a:r>
            <a:endParaRPr lang="en-US" noProof="0" dirty="0" smtClean="0"/>
          </a:p>
        </p:txBody>
      </p:sp>
      <p:sp>
        <p:nvSpPr>
          <p:cNvPr id="5837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3791744" y="1988840"/>
            <a:ext cx="4403725" cy="566737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de-DE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  =  ± 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significand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de-DE" sz="28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30000" dirty="0" err="1" smtClean="0">
                <a:latin typeface="Times New Roman" pitchFamily="18" charset="0"/>
                <a:cs typeface="Times New Roman" pitchFamily="18" charset="0"/>
              </a:rPr>
              <a:t>exponent</a:t>
            </a:r>
            <a:endParaRPr lang="de-DE" sz="28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90961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Floating point representation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Th</a:t>
            </a:r>
            <a:r>
              <a:rPr lang="en-US" noProof="0" dirty="0" smtClean="0"/>
              <a:t>e position of the radix point of the </a:t>
            </a:r>
            <a:r>
              <a:rPr lang="en-US" noProof="0" dirty="0" smtClean="0">
                <a:solidFill>
                  <a:srgbClr val="C00000"/>
                </a:solidFill>
              </a:rPr>
              <a:t>significand</a:t>
            </a:r>
            <a:r>
              <a:rPr lang="en-US" noProof="0" dirty="0" smtClean="0"/>
              <a:t> is by convention (e.g. left of the MSB)</a:t>
            </a:r>
          </a:p>
          <a:p>
            <a:pPr eaLnBrk="1" hangingPunct="1"/>
            <a:r>
              <a:rPr lang="en-US" noProof="0" dirty="0" smtClean="0"/>
              <a:t> </a:t>
            </a:r>
          </a:p>
          <a:p>
            <a:pPr eaLnBrk="1" hangingPunct="1"/>
            <a:r>
              <a:rPr lang="en-US" noProof="0" dirty="0" smtClean="0"/>
              <a:t>The </a:t>
            </a:r>
            <a:r>
              <a:rPr lang="en-US" noProof="0" dirty="0" smtClean="0">
                <a:solidFill>
                  <a:srgbClr val="C00000"/>
                </a:solidFill>
              </a:rPr>
              <a:t>exponent</a:t>
            </a:r>
            <a:r>
              <a:rPr lang="en-US" noProof="0" dirty="0" smtClean="0"/>
              <a:t> is an integer represented by its </a:t>
            </a:r>
            <a:r>
              <a:rPr lang="en-US" noProof="0" dirty="0" smtClean="0">
                <a:solidFill>
                  <a:srgbClr val="C00000"/>
                </a:solidFill>
              </a:rPr>
              <a:t>characteristic</a:t>
            </a:r>
            <a:r>
              <a:rPr lang="en-US" noProof="0" dirty="0" smtClean="0"/>
              <a:t>.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The computer uses a </a:t>
            </a:r>
            <a:r>
              <a:rPr lang="en-US" noProof="0" dirty="0" smtClean="0">
                <a:solidFill>
                  <a:srgbClr val="C00000"/>
                </a:solidFill>
              </a:rPr>
              <a:t>fixed number of digits </a:t>
            </a:r>
            <a:r>
              <a:rPr lang="en-US" noProof="0" dirty="0" smtClean="0"/>
              <a:t>for the significand and the characteristic.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noProof="0" dirty="0" smtClean="0"/>
              <a:t>The size of the characteristic determines the </a:t>
            </a:r>
            <a:r>
              <a:rPr lang="en-US" noProof="0" dirty="0" smtClean="0">
                <a:solidFill>
                  <a:srgbClr val="C00000"/>
                </a:solidFill>
              </a:rPr>
              <a:t>number range</a:t>
            </a:r>
            <a:r>
              <a:rPr lang="en-US" noProof="0" dirty="0" smtClean="0"/>
              <a:t>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noProof="0" dirty="0" smtClean="0"/>
              <a:t>The size of the significand determines the </a:t>
            </a:r>
            <a:r>
              <a:rPr lang="en-US" noProof="0" dirty="0" smtClean="0">
                <a:solidFill>
                  <a:srgbClr val="C00000"/>
                </a:solidFill>
              </a:rPr>
              <a:t>precision</a:t>
            </a:r>
            <a:r>
              <a:rPr lang="en-US" noProof="0" dirty="0" smtClean="0"/>
              <a:t> of the representation. </a:t>
            </a:r>
          </a:p>
        </p:txBody>
      </p:sp>
      <p:sp>
        <p:nvSpPr>
          <p:cNvPr id="5939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155649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Floating point format</a:t>
            </a:r>
          </a:p>
        </p:txBody>
      </p:sp>
      <p:sp>
        <p:nvSpPr>
          <p:cNvPr id="60418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60420" name="Text Box 11"/>
          <p:cNvSpPr txBox="1">
            <a:spLocks noChangeArrowheads="1"/>
          </p:cNvSpPr>
          <p:nvPr/>
        </p:nvSpPr>
        <p:spPr bwMode="auto">
          <a:xfrm>
            <a:off x="2301875" y="3268664"/>
            <a:ext cx="772795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8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ecimal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= (-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de-DE" sz="2800" baseline="30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× (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0.significand) 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× </a:t>
            </a:r>
            <a:r>
              <a:rPr lang="de-DE" sz="28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30000" dirty="0" err="1" smtClean="0">
                <a:latin typeface="Times New Roman" pitchFamily="18" charset="0"/>
                <a:cs typeface="Times New Roman" pitchFamily="18" charset="0"/>
              </a:rPr>
              <a:t>exponent</a:t>
            </a:r>
            <a:endParaRPr lang="de-DE" sz="2800" baseline="30000" dirty="0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endParaRPr lang="de-DE" sz="2800" dirty="0">
              <a:latin typeface="Times New Roman" pitchFamily="18" charset="0"/>
              <a:cs typeface="Times New Roman" pitchFamily="18" charset="0"/>
            </a:endParaRPr>
          </a:p>
          <a:p>
            <a:pPr algn="l" eaLnBrk="0" hangingPunct="0"/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exponent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de-DE" sz="2800" dirty="0" err="1" smtClean="0">
                <a:latin typeface="Times New Roman" pitchFamily="18" charset="0"/>
                <a:cs typeface="Times New Roman" pitchFamily="18" charset="0"/>
              </a:rPr>
              <a:t>characteristic</a:t>
            </a: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de-DE" sz="2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30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de-DE" sz="2800" i="1" baseline="300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de-DE" sz="2800" baseline="30000" dirty="0">
                <a:latin typeface="Times New Roman" pitchFamily="18" charset="0"/>
                <a:cs typeface="Times New Roman" pitchFamily="18" charset="0"/>
              </a:rPr>
              <a:t> – 1) – </a:t>
            </a:r>
            <a:r>
              <a:rPr lang="de-DE" sz="2800" i="1" baseline="3000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556883"/>
              </p:ext>
            </p:extLst>
          </p:nvPr>
        </p:nvGraphicFramePr>
        <p:xfrm>
          <a:off x="2586038" y="1357313"/>
          <a:ext cx="7020000" cy="93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de-DE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de-DE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de-DE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de-DE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de-DE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de-DE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de-DE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de-DE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/>
                        <a:t>S</a:t>
                      </a:r>
                      <a:endParaRPr lang="de-DE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sz="2000" dirty="0" err="1" smtClean="0"/>
                        <a:t>characteristic</a:t>
                      </a:r>
                      <a:endParaRPr lang="de-DE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sz="2000" dirty="0" err="1" smtClean="0"/>
                        <a:t>significand</a:t>
                      </a:r>
                      <a:endParaRPr lang="de-DE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9400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Formal Basics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Humans: typically use the decimal system for calculations (although other systems exist) </a:t>
            </a:r>
          </a:p>
          <a:p>
            <a:pPr eaLnBrk="1" hangingPunct="1"/>
            <a:r>
              <a:rPr lang="en-US" noProof="0" dirty="0" smtClean="0"/>
              <a:t>Computers: </a:t>
            </a:r>
            <a:r>
              <a:rPr lang="en-US" dirty="0" smtClean="0"/>
              <a:t>typically use the binary system for calculations </a:t>
            </a:r>
          </a:p>
          <a:p>
            <a:pPr eaLnBrk="1" hangingPunct="1"/>
            <a:endParaRPr lang="en-US" dirty="0" smtClean="0">
              <a:solidFill>
                <a:srgbClr val="C00000"/>
              </a:solidFill>
            </a:endParaRPr>
          </a:p>
          <a:p>
            <a:pPr marL="134540" lvl="1" indent="0">
              <a:buNone/>
            </a:pPr>
            <a:r>
              <a:rPr lang="en-US" noProof="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 </a:t>
            </a:r>
            <a:r>
              <a:rPr lang="en-US" noProof="0" dirty="0" smtClean="0">
                <a:solidFill>
                  <a:srgbClr val="C00000"/>
                </a:solidFill>
              </a:rPr>
              <a:t>Thus, a conversion is necessary</a:t>
            </a:r>
          </a:p>
          <a:p>
            <a:pPr lvl="1"/>
            <a:endParaRPr lang="en-US" noProof="0" dirty="0" smtClean="0"/>
          </a:p>
          <a:p>
            <a:pPr lvl="1"/>
            <a:endParaRPr lang="en-US" dirty="0"/>
          </a:p>
          <a:p>
            <a:pPr lvl="1"/>
            <a:endParaRPr lang="en-US" noProof="0" dirty="0" smtClean="0"/>
          </a:p>
          <a:p>
            <a:pPr eaLnBrk="1" hangingPunct="1"/>
            <a:r>
              <a:rPr lang="en-US" dirty="0" smtClean="0"/>
              <a:t>Additionally, computer systems use other representations such as octal or hexadecimal for the more compact representation of larger binary numbers</a:t>
            </a:r>
          </a:p>
          <a:p>
            <a:pPr eaLnBrk="1" hangingPunct="1"/>
            <a:endParaRPr lang="en-US" noProof="0" dirty="0" smtClean="0"/>
          </a:p>
          <a:p>
            <a:pPr marL="134540" lvl="1" indent="0">
              <a:buNone/>
            </a:pPr>
            <a:r>
              <a:rPr lang="en-US" dirty="0">
                <a:solidFill>
                  <a:srgbClr val="C00000"/>
                </a:solidFill>
                <a:sym typeface="Wingdings" panose="05000000000000000000" pitchFamily="2" charset="2"/>
              </a:rPr>
              <a:t> </a:t>
            </a:r>
            <a:r>
              <a:rPr lang="en-US" noProof="0" dirty="0" smtClean="0">
                <a:solidFill>
                  <a:srgbClr val="C00000"/>
                </a:solidFill>
              </a:rPr>
              <a:t>Therefore, it is important to understand some mathematical foundations of and relations between the different numbering systems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See also math for CS students!</a:t>
            </a:r>
          </a:p>
          <a:p>
            <a:pPr lvl="1" eaLnBrk="1" hangingPunct="1"/>
            <a:r>
              <a:rPr lang="en-US" noProof="0" dirty="0" smtClean="0"/>
              <a:t>Here: only a quick overview</a:t>
            </a:r>
          </a:p>
        </p:txBody>
      </p:sp>
      <p:sp>
        <p:nvSpPr>
          <p:cNvPr id="2969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1008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Normalization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2" name="Rectangle 4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noProof="0" dirty="0" smtClean="0"/>
                  <a:t>A floating point number is called </a:t>
                </a:r>
                <a:r>
                  <a:rPr lang="en-US" noProof="0" dirty="0" smtClean="0">
                    <a:solidFill>
                      <a:srgbClr val="C00000"/>
                    </a:solidFill>
                  </a:rPr>
                  <a:t>normalized</a:t>
                </a:r>
                <a:r>
                  <a:rPr lang="en-US" noProof="0" dirty="0" smtClean="0"/>
                  <a:t> if the following holds for the mantissa: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de-DE" b="0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b="0" i="1" noProof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b="0" i="1" noProof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de-DE" b="0" i="1" noProof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de-DE" b="0" i="1" noProof="0" smtClean="0">
                          <a:latin typeface="Cambria Math" panose="02040503050406030204" pitchFamily="18" charset="0"/>
                        </a:rPr>
                        <m:t>𝑠𝑖𝑔𝑛𝑖𝑓𝑖𝑐𝑎𝑛𝑑</m:t>
                      </m:r>
                      <m:r>
                        <a:rPr lang="de-DE" b="0" i="1" noProof="0" smtClean="0">
                          <a:latin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US" noProof="0" dirty="0" smtClean="0"/>
              </a:p>
              <a:p>
                <a:endParaRPr lang="en-US" noProof="0" dirty="0" smtClean="0"/>
              </a:p>
              <a:p>
                <a:pPr>
                  <a:buFontTx/>
                  <a:buNone/>
                </a:pPr>
                <a:r>
                  <a:rPr lang="en-US" noProof="0" dirty="0" smtClean="0"/>
                  <a:t>Using a binary representation this means that the first digit after the binary point equals </a:t>
                </a:r>
                <a:r>
                  <a:rPr lang="en-US" noProof="0" dirty="0" smtClean="0">
                    <a:solidFill>
                      <a:srgbClr val="C00000"/>
                    </a:solidFill>
                  </a:rPr>
                  <a:t>1</a:t>
                </a:r>
                <a:r>
                  <a:rPr lang="en-US" noProof="0" dirty="0" smtClean="0"/>
                  <a:t>, i.e., all normalized numbers start with 0.</a:t>
                </a:r>
                <a:r>
                  <a:rPr lang="en-US" noProof="0" dirty="0" smtClean="0">
                    <a:solidFill>
                      <a:srgbClr val="C00000"/>
                    </a:solidFill>
                  </a:rPr>
                  <a:t>1</a:t>
                </a:r>
                <a:r>
                  <a:rPr lang="en-US" noProof="0" dirty="0" smtClean="0"/>
                  <a:t>….  </a:t>
                </a:r>
              </a:p>
              <a:p>
                <a:endParaRPr lang="en-US" noProof="0" dirty="0" smtClean="0">
                  <a:sym typeface="Monotype Sorts" pitchFamily="2" charset="2"/>
                </a:endParaRPr>
              </a:p>
              <a:p>
                <a:r>
                  <a:rPr lang="en-US" noProof="0" dirty="0" smtClean="0">
                    <a:sym typeface="Monotype Sorts" pitchFamily="2" charset="2"/>
                  </a:rPr>
                  <a:t>Exception: For the number 0 all digits are zero (0.0…0)</a:t>
                </a:r>
                <a:br>
                  <a:rPr lang="en-US" noProof="0" dirty="0" smtClean="0">
                    <a:sym typeface="Monotype Sorts" pitchFamily="2" charset="2"/>
                  </a:rPr>
                </a:br>
                <a:endParaRPr lang="en-US" noProof="0" dirty="0" smtClean="0"/>
              </a:p>
            </p:txBody>
          </p:sp>
        </mc:Choice>
        <mc:Fallback xmlns="">
          <p:sp>
            <p:nvSpPr>
              <p:cNvPr id="717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270" t="-1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3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291626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Normalization</a:t>
            </a:r>
            <a:endParaRPr lang="en-US" noProof="0" dirty="0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Assuming a special bit pattern for the 0, the first digit of the significand always equals 1.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noProof="0" dirty="0" smtClean="0"/>
              <a:t>Therefore, it is not necessary to represent this first digit of the significand internally.</a:t>
            </a:r>
          </a:p>
          <a:p>
            <a:pPr eaLnBrk="1" hangingPunct="1"/>
            <a:r>
              <a:rPr lang="en-US" noProof="0" dirty="0" smtClean="0"/>
              <a:t> </a:t>
            </a:r>
          </a:p>
          <a:p>
            <a:pPr eaLnBrk="1" hangingPunct="1"/>
            <a:r>
              <a:rPr lang="en-US" noProof="0" dirty="0" smtClean="0"/>
              <a:t>This bit is called the “</a:t>
            </a:r>
            <a:r>
              <a:rPr lang="en-US" noProof="0" dirty="0" smtClean="0">
                <a:solidFill>
                  <a:srgbClr val="C00000"/>
                </a:solidFill>
              </a:rPr>
              <a:t>hidden bit</a:t>
            </a:r>
            <a:r>
              <a:rPr lang="en-US" noProof="0" dirty="0" smtClean="0"/>
              <a:t>”.</a:t>
            </a:r>
          </a:p>
          <a:p>
            <a:pPr eaLnBrk="1" hangingPunct="1"/>
            <a:endParaRPr lang="en-US" noProof="0" dirty="0" smtClean="0">
              <a:sym typeface="Monotype Sorts" pitchFamily="2" charset="2"/>
            </a:endParaRPr>
          </a:p>
          <a:p>
            <a:pPr eaLnBrk="1" hangingPunct="1"/>
            <a:r>
              <a:rPr lang="en-US" noProof="0" dirty="0" smtClean="0">
                <a:solidFill>
                  <a:srgbClr val="C00000"/>
                </a:solidFill>
              </a:rPr>
              <a:t>This saves a bit of memory per number or increases the precision using the same number of bits.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Be aware: </a:t>
            </a:r>
            <a:r>
              <a:rPr lang="en-US" dirty="0" smtClean="0"/>
              <a:t>for all arithmetic operations and during the conversion into other representations this digit must not be neglected!</a:t>
            </a:r>
            <a:r>
              <a:rPr lang="en-US" noProof="0" dirty="0" smtClean="0"/>
              <a:t>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6144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963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Example: representation of 7135</a:t>
            </a:r>
            <a:r>
              <a:rPr lang="en-US" baseline="-25000" noProof="0" dirty="0" smtClean="0"/>
              <a:t>10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>
          <a:xfrm>
            <a:off x="1647504" y="1951980"/>
            <a:ext cx="8785225" cy="1876425"/>
          </a:xfrm>
        </p:spPr>
        <p:txBody>
          <a:bodyPr/>
          <a:lstStyle/>
          <a:p>
            <a:pPr eaLnBrk="1" hangingPunct="1"/>
            <a:r>
              <a:rPr lang="en-US" noProof="0" dirty="0" smtClean="0"/>
              <a:t>3 different formats with 32 bit each using the base b = 2</a:t>
            </a:r>
          </a:p>
          <a:p>
            <a:pPr eaLnBrk="1" hangingPunct="1"/>
            <a:endParaRPr lang="en-US" noProof="0" dirty="0" smtClean="0"/>
          </a:p>
          <a:p>
            <a:pPr eaLnBrk="1" hangingPunct="1">
              <a:buFontTx/>
              <a:buNone/>
            </a:pPr>
            <a:r>
              <a:rPr lang="en-US" noProof="0" dirty="0" smtClean="0">
                <a:solidFill>
                  <a:srgbClr val="C00000"/>
                </a:solidFill>
              </a:rPr>
              <a:t>Format a:  Fixed point using the two’s complement </a:t>
            </a:r>
            <a:r>
              <a:rPr lang="en-US" noProof="0" dirty="0" smtClean="0"/>
              <a:t>(typical integer)</a:t>
            </a:r>
          </a:p>
        </p:txBody>
      </p:sp>
      <p:sp>
        <p:nvSpPr>
          <p:cNvPr id="6246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1849115" y="5314304"/>
            <a:ext cx="8116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00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2000">
                <a:solidFill>
                  <a:srgbClr val="0000CC"/>
                </a:solidFill>
                <a:latin typeface="Arial" pitchFamily="34" charset="0"/>
              </a:rPr>
              <a:t>0</a:t>
            </a:r>
            <a:r>
              <a:rPr lang="de-DE" sz="2000">
                <a:solidFill>
                  <a:srgbClr val="000000"/>
                </a:solidFill>
                <a:latin typeface="Arial" pitchFamily="34" charset="0"/>
              </a:rPr>
              <a:t>   000  0000  0000  0000  0001  1011  1101  1111</a:t>
            </a:r>
            <a:r>
              <a:rPr lang="de-DE" sz="2000" baseline="-25000">
                <a:solidFill>
                  <a:srgbClr val="000000"/>
                </a:solidFill>
                <a:latin typeface="Arial" pitchFamily="34" charset="0"/>
              </a:rPr>
              <a:t>2</a:t>
            </a:r>
            <a:r>
              <a:rPr lang="de-DE" sz="2000">
                <a:solidFill>
                  <a:srgbClr val="000000"/>
                </a:solidFill>
                <a:latin typeface="Arial" pitchFamily="34" charset="0"/>
              </a:rPr>
              <a:t>     =     0000 1BDF</a:t>
            </a:r>
            <a:r>
              <a:rPr lang="de-DE" sz="2000" baseline="-25000">
                <a:solidFill>
                  <a:srgbClr val="000000"/>
                </a:solidFill>
                <a:latin typeface="Arial" pitchFamily="34" charset="0"/>
              </a:rPr>
              <a:t>16</a:t>
            </a:r>
            <a:endParaRPr lang="de-DE" sz="2000" baseline="-25000">
              <a:latin typeface="Arial" pitchFamily="34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847528" y="4149080"/>
            <a:ext cx="5784850" cy="995363"/>
            <a:chOff x="132" y="2238"/>
            <a:chExt cx="3644" cy="627"/>
          </a:xfrm>
        </p:grpSpPr>
        <p:sp>
          <p:nvSpPr>
            <p:cNvPr id="62471" name="Rectangle 6"/>
            <p:cNvSpPr>
              <a:spLocks noChangeArrowheads="1"/>
            </p:cNvSpPr>
            <p:nvPr/>
          </p:nvSpPr>
          <p:spPr bwMode="auto">
            <a:xfrm>
              <a:off x="140" y="2490"/>
              <a:ext cx="3636" cy="375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2472" name="Line 7"/>
            <p:cNvSpPr>
              <a:spLocks noChangeShapeType="1"/>
            </p:cNvSpPr>
            <p:nvPr/>
          </p:nvSpPr>
          <p:spPr bwMode="auto">
            <a:xfrm>
              <a:off x="344" y="2482"/>
              <a:ext cx="1" cy="37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2473" name="Rectangle 8"/>
            <p:cNvSpPr>
              <a:spLocks noChangeArrowheads="1"/>
            </p:cNvSpPr>
            <p:nvPr/>
          </p:nvSpPr>
          <p:spPr bwMode="auto">
            <a:xfrm>
              <a:off x="132" y="2254"/>
              <a:ext cx="1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31</a:t>
              </a:r>
              <a:endParaRPr lang="de-DE" sz="2000">
                <a:latin typeface="Arial" pitchFamily="34" charset="0"/>
              </a:endParaRPr>
            </a:p>
          </p:txBody>
        </p:sp>
        <p:sp>
          <p:nvSpPr>
            <p:cNvPr id="62474" name="Rectangle 9"/>
            <p:cNvSpPr>
              <a:spLocks noChangeArrowheads="1"/>
            </p:cNvSpPr>
            <p:nvPr/>
          </p:nvSpPr>
          <p:spPr bwMode="auto">
            <a:xfrm>
              <a:off x="360" y="2254"/>
              <a:ext cx="1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30</a:t>
              </a:r>
              <a:endParaRPr lang="de-DE" sz="2000">
                <a:latin typeface="Arial" pitchFamily="34" charset="0"/>
              </a:endParaRPr>
            </a:p>
          </p:txBody>
        </p:sp>
        <p:sp>
          <p:nvSpPr>
            <p:cNvPr id="62475" name="Rectangle 10"/>
            <p:cNvSpPr>
              <a:spLocks noChangeArrowheads="1"/>
            </p:cNvSpPr>
            <p:nvPr/>
          </p:nvSpPr>
          <p:spPr bwMode="auto">
            <a:xfrm>
              <a:off x="3686" y="2238"/>
              <a:ext cx="7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000">
                <a:latin typeface="Arial" pitchFamily="34" charset="0"/>
              </a:endParaRPr>
            </a:p>
          </p:txBody>
        </p:sp>
        <p:sp>
          <p:nvSpPr>
            <p:cNvPr id="62476" name="Rectangle 11"/>
            <p:cNvSpPr>
              <a:spLocks noChangeArrowheads="1"/>
            </p:cNvSpPr>
            <p:nvPr/>
          </p:nvSpPr>
          <p:spPr bwMode="auto">
            <a:xfrm>
              <a:off x="164" y="2547"/>
              <a:ext cx="8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600" dirty="0" smtClean="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endParaRPr lang="de-DE" sz="2000" dirty="0">
                <a:latin typeface="Arial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950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7786018" y="3933056"/>
            <a:ext cx="1118294" cy="288032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Rechteck 55"/>
          <p:cNvSpPr>
            <a:spLocks noChangeArrowheads="1"/>
          </p:cNvSpPr>
          <p:nvPr/>
        </p:nvSpPr>
        <p:spPr bwMode="auto">
          <a:xfrm>
            <a:off x="4007768" y="2923002"/>
            <a:ext cx="152400" cy="369888"/>
          </a:xfrm>
          <a:prstGeom prst="rect">
            <a:avLst/>
          </a:prstGeom>
          <a:solidFill>
            <a:srgbClr val="FFFF00"/>
          </a:solidFill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representation of 7135</a:t>
            </a:r>
            <a:r>
              <a:rPr lang="en-US" baseline="-25000" dirty="0"/>
              <a:t>10</a:t>
            </a:r>
            <a:endParaRPr lang="en-US" noProof="0" dirty="0" smtClean="0"/>
          </a:p>
        </p:txBody>
      </p:sp>
      <p:sp>
        <p:nvSpPr>
          <p:cNvPr id="63491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>
            <a:off x="1717006" y="1348203"/>
            <a:ext cx="84121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Format b:  Floating 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point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normalized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</a:rPr>
              <a:t>:</a:t>
            </a:r>
            <a:endParaRPr lang="de-DE" sz="2000" dirty="0">
              <a:solidFill>
                <a:srgbClr val="C00000"/>
              </a:solidFill>
              <a:latin typeface="Arial" pitchFamily="34" charset="0"/>
            </a:endParaRPr>
          </a:p>
        </p:txBody>
      </p:sp>
      <p:grpSp>
        <p:nvGrpSpPr>
          <p:cNvPr id="2" name="Gruppieren 58"/>
          <p:cNvGrpSpPr>
            <a:grpSpLocks/>
          </p:cNvGrpSpPr>
          <p:nvPr/>
        </p:nvGrpSpPr>
        <p:grpSpPr bwMode="auto">
          <a:xfrm>
            <a:off x="2215481" y="1797466"/>
            <a:ext cx="8062913" cy="1609725"/>
            <a:chOff x="727075" y="1465263"/>
            <a:chExt cx="8062913" cy="1609725"/>
          </a:xfrm>
        </p:grpSpPr>
        <p:sp>
          <p:nvSpPr>
            <p:cNvPr id="63524" name="Rectangle 28"/>
            <p:cNvSpPr>
              <a:spLocks noChangeArrowheads="1"/>
            </p:cNvSpPr>
            <p:nvPr/>
          </p:nvSpPr>
          <p:spPr bwMode="auto">
            <a:xfrm>
              <a:off x="727075" y="1490663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25" name="Rectangle 29"/>
            <p:cNvSpPr>
              <a:spLocks noChangeArrowheads="1"/>
            </p:cNvSpPr>
            <p:nvPr/>
          </p:nvSpPr>
          <p:spPr bwMode="auto">
            <a:xfrm>
              <a:off x="812800" y="1844675"/>
              <a:ext cx="5502275" cy="561975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26" name="Rectangle 30"/>
            <p:cNvSpPr>
              <a:spLocks noChangeArrowheads="1"/>
            </p:cNvSpPr>
            <p:nvPr/>
          </p:nvSpPr>
          <p:spPr bwMode="auto">
            <a:xfrm>
              <a:off x="1103313" y="1831975"/>
              <a:ext cx="25400" cy="5572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27" name="Rectangle 31"/>
            <p:cNvSpPr>
              <a:spLocks noChangeArrowheads="1"/>
            </p:cNvSpPr>
            <p:nvPr/>
          </p:nvSpPr>
          <p:spPr bwMode="auto">
            <a:xfrm>
              <a:off x="774700" y="1490663"/>
              <a:ext cx="346075" cy="344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28" name="Rectangle 32"/>
            <p:cNvSpPr>
              <a:spLocks noChangeArrowheads="1"/>
            </p:cNvSpPr>
            <p:nvPr/>
          </p:nvSpPr>
          <p:spPr bwMode="auto">
            <a:xfrm>
              <a:off x="777875" y="1495425"/>
              <a:ext cx="21272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31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29" name="Rectangle 33"/>
            <p:cNvSpPr>
              <a:spLocks noChangeArrowheads="1"/>
            </p:cNvSpPr>
            <p:nvPr/>
          </p:nvSpPr>
          <p:spPr bwMode="auto">
            <a:xfrm>
              <a:off x="992188" y="1495425"/>
              <a:ext cx="5290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30" name="Rectangle 34"/>
            <p:cNvSpPr>
              <a:spLocks noChangeArrowheads="1"/>
            </p:cNvSpPr>
            <p:nvPr/>
          </p:nvSpPr>
          <p:spPr bwMode="auto">
            <a:xfrm>
              <a:off x="1116013" y="1490663"/>
              <a:ext cx="346075" cy="344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31" name="Rectangle 35"/>
            <p:cNvSpPr>
              <a:spLocks noChangeArrowheads="1"/>
            </p:cNvSpPr>
            <p:nvPr/>
          </p:nvSpPr>
          <p:spPr bwMode="auto">
            <a:xfrm>
              <a:off x="1116013" y="1495425"/>
              <a:ext cx="21272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30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32" name="Rectangle 36"/>
            <p:cNvSpPr>
              <a:spLocks noChangeArrowheads="1"/>
            </p:cNvSpPr>
            <p:nvPr/>
          </p:nvSpPr>
          <p:spPr bwMode="auto">
            <a:xfrm>
              <a:off x="1330325" y="1495425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33" name="Rectangle 37"/>
            <p:cNvSpPr>
              <a:spLocks noChangeArrowheads="1"/>
            </p:cNvSpPr>
            <p:nvPr/>
          </p:nvSpPr>
          <p:spPr bwMode="auto">
            <a:xfrm>
              <a:off x="6127750" y="1465263"/>
              <a:ext cx="222250" cy="344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34" name="Rectangle 38"/>
            <p:cNvSpPr>
              <a:spLocks noChangeArrowheads="1"/>
            </p:cNvSpPr>
            <p:nvPr/>
          </p:nvSpPr>
          <p:spPr bwMode="auto">
            <a:xfrm>
              <a:off x="6127750" y="1470025"/>
              <a:ext cx="1063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35" name="Rectangle 40"/>
            <p:cNvSpPr>
              <a:spLocks noChangeArrowheads="1"/>
            </p:cNvSpPr>
            <p:nvPr/>
          </p:nvSpPr>
          <p:spPr bwMode="auto">
            <a:xfrm>
              <a:off x="850900" y="2632075"/>
              <a:ext cx="7905750" cy="442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36" name="Rectangle 41"/>
            <p:cNvSpPr>
              <a:spLocks noChangeArrowheads="1"/>
            </p:cNvSpPr>
            <p:nvPr/>
          </p:nvSpPr>
          <p:spPr bwMode="auto">
            <a:xfrm>
              <a:off x="850900" y="2640013"/>
              <a:ext cx="7939088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sz="2100">
                  <a:solidFill>
                    <a:schemeClr val="accent2"/>
                  </a:solidFill>
                  <a:latin typeface="Arial" pitchFamily="34" charset="0"/>
                </a:rPr>
                <a:t>0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sz="2100">
                  <a:solidFill>
                    <a:srgbClr val="FF0000"/>
                  </a:solidFill>
                  <a:latin typeface="Arial" pitchFamily="34" charset="0"/>
                </a:rPr>
                <a:t>100 0110 1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sz="2100">
                  <a:solidFill>
                    <a:srgbClr val="0070C0"/>
                  </a:solidFill>
                  <a:latin typeface="Arial" pitchFamily="34" charset="0"/>
                </a:rPr>
                <a:t>110 1111 0111 1100 0000 0000</a:t>
              </a:r>
              <a:r>
                <a:rPr lang="en-US" sz="2100" baseline="-250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2100">
                  <a:solidFill>
                    <a:srgbClr val="000000"/>
                  </a:solidFill>
                  <a:latin typeface="Arial" pitchFamily="34" charset="0"/>
                </a:rPr>
                <a:t>   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=     46EF 7C00</a:t>
              </a:r>
              <a:r>
                <a:rPr lang="en-US" sz="2100" baseline="-25000">
                  <a:solidFill>
                    <a:srgbClr val="000000"/>
                  </a:solidFill>
                  <a:latin typeface="Arial" pitchFamily="34" charset="0"/>
                </a:rPr>
                <a:t>16</a:t>
              </a:r>
            </a:p>
          </p:txBody>
        </p:sp>
        <p:sp>
          <p:nvSpPr>
            <p:cNvPr id="63537" name="Rectangle 45"/>
            <p:cNvSpPr>
              <a:spLocks noChangeArrowheads="1"/>
            </p:cNvSpPr>
            <p:nvPr/>
          </p:nvSpPr>
          <p:spPr bwMode="auto">
            <a:xfrm>
              <a:off x="857250" y="2005013"/>
              <a:ext cx="12824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 smtClean="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63538" name="Rectangle 46"/>
            <p:cNvSpPr>
              <a:spLocks noChangeArrowheads="1"/>
            </p:cNvSpPr>
            <p:nvPr/>
          </p:nvSpPr>
          <p:spPr bwMode="auto">
            <a:xfrm>
              <a:off x="2466975" y="1831975"/>
              <a:ext cx="25400" cy="5572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39" name="Rectangle 47"/>
            <p:cNvSpPr>
              <a:spLocks noChangeArrowheads="1"/>
            </p:cNvSpPr>
            <p:nvPr/>
          </p:nvSpPr>
          <p:spPr bwMode="auto">
            <a:xfrm>
              <a:off x="1201738" y="2005013"/>
              <a:ext cx="113492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 smtClean="0">
                  <a:solidFill>
                    <a:srgbClr val="000000"/>
                  </a:solidFill>
                  <a:latin typeface="Arial" pitchFamily="34" charset="0"/>
                </a:rPr>
                <a:t>characteristic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63540" name="Rectangle 48"/>
            <p:cNvSpPr>
              <a:spLocks noChangeArrowheads="1"/>
            </p:cNvSpPr>
            <p:nvPr/>
          </p:nvSpPr>
          <p:spPr bwMode="auto">
            <a:xfrm>
              <a:off x="2625725" y="1928813"/>
              <a:ext cx="954088" cy="344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41" name="Rectangle 49"/>
            <p:cNvSpPr>
              <a:spLocks noChangeArrowheads="1"/>
            </p:cNvSpPr>
            <p:nvPr/>
          </p:nvSpPr>
          <p:spPr bwMode="auto">
            <a:xfrm>
              <a:off x="2895600" y="2005013"/>
              <a:ext cx="912109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 smtClean="0">
                  <a:solidFill>
                    <a:srgbClr val="000000"/>
                  </a:solidFill>
                  <a:latin typeface="Arial" pitchFamily="34" charset="0"/>
                </a:rPr>
                <a:t>significand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63542" name="Rectangle 50"/>
            <p:cNvSpPr>
              <a:spLocks noChangeArrowheads="1"/>
            </p:cNvSpPr>
            <p:nvPr/>
          </p:nvSpPr>
          <p:spPr bwMode="auto">
            <a:xfrm>
              <a:off x="2211388" y="1465263"/>
              <a:ext cx="684212" cy="344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43" name="Rectangle 51"/>
            <p:cNvSpPr>
              <a:spLocks noChangeArrowheads="1"/>
            </p:cNvSpPr>
            <p:nvPr/>
          </p:nvSpPr>
          <p:spPr bwMode="auto">
            <a:xfrm>
              <a:off x="2211388" y="1470025"/>
              <a:ext cx="53022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23  22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44" name="Rectangle 52"/>
            <p:cNvSpPr>
              <a:spLocks noChangeArrowheads="1"/>
            </p:cNvSpPr>
            <p:nvPr/>
          </p:nvSpPr>
          <p:spPr bwMode="auto">
            <a:xfrm>
              <a:off x="2749550" y="1470025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</p:grpSp>
      <p:sp>
        <p:nvSpPr>
          <p:cNvPr id="60470" name="Rectangle 53"/>
          <p:cNvSpPr>
            <a:spLocks noChangeArrowheads="1"/>
          </p:cNvSpPr>
          <p:nvPr/>
        </p:nvSpPr>
        <p:spPr bwMode="auto">
          <a:xfrm>
            <a:off x="1717005" y="3848516"/>
            <a:ext cx="750077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Format c: </a:t>
            </a:r>
            <a:r>
              <a:rPr lang="de-DE" sz="2000" dirty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Floating </a:t>
            </a:r>
            <a:r>
              <a:rPr lang="de-DE" sz="2000" dirty="0" err="1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point</a:t>
            </a:r>
            <a:r>
              <a:rPr lang="de-DE" sz="2000" dirty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de-DE" sz="2000" dirty="0" err="1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normalized</a:t>
            </a:r>
            <a:r>
              <a:rPr lang="de-DE" sz="2000" dirty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first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"1" 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implicit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 (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hidden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bit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):</a:t>
            </a:r>
            <a:endParaRPr lang="de-DE" sz="2000" dirty="0">
              <a:solidFill>
                <a:srgbClr val="C000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3496" name="Rectangle 54"/>
          <p:cNvSpPr>
            <a:spLocks noChangeArrowheads="1"/>
          </p:cNvSpPr>
          <p:nvPr/>
        </p:nvSpPr>
        <p:spPr bwMode="auto">
          <a:xfrm>
            <a:off x="7237413" y="611188"/>
            <a:ext cx="349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3" name="Gruppieren 59"/>
          <p:cNvGrpSpPr>
            <a:grpSpLocks/>
          </p:cNvGrpSpPr>
          <p:nvPr/>
        </p:nvGrpSpPr>
        <p:grpSpPr bwMode="auto">
          <a:xfrm>
            <a:off x="2215480" y="4454940"/>
            <a:ext cx="8248650" cy="1668462"/>
            <a:chOff x="727075" y="4122738"/>
            <a:chExt cx="8248650" cy="1668462"/>
          </a:xfrm>
        </p:grpSpPr>
        <p:sp>
          <p:nvSpPr>
            <p:cNvPr id="63498" name="Rectangle 5"/>
            <p:cNvSpPr>
              <a:spLocks noChangeArrowheads="1"/>
            </p:cNvSpPr>
            <p:nvPr/>
          </p:nvSpPr>
          <p:spPr bwMode="auto">
            <a:xfrm>
              <a:off x="727075" y="4148138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499" name="Rectangle 6"/>
            <p:cNvSpPr>
              <a:spLocks noChangeArrowheads="1"/>
            </p:cNvSpPr>
            <p:nvPr/>
          </p:nvSpPr>
          <p:spPr bwMode="auto">
            <a:xfrm>
              <a:off x="812800" y="4500563"/>
              <a:ext cx="5567363" cy="56991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00" name="Rectangle 7"/>
            <p:cNvSpPr>
              <a:spLocks noChangeArrowheads="1"/>
            </p:cNvSpPr>
            <p:nvPr/>
          </p:nvSpPr>
          <p:spPr bwMode="auto">
            <a:xfrm>
              <a:off x="1109663" y="4491038"/>
              <a:ext cx="25400" cy="56197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01" name="Rectangle 8"/>
            <p:cNvSpPr>
              <a:spLocks noChangeArrowheads="1"/>
            </p:cNvSpPr>
            <p:nvPr/>
          </p:nvSpPr>
          <p:spPr bwMode="auto">
            <a:xfrm>
              <a:off x="777875" y="4148138"/>
              <a:ext cx="34925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02" name="Rectangle 9"/>
            <p:cNvSpPr>
              <a:spLocks noChangeArrowheads="1"/>
            </p:cNvSpPr>
            <p:nvPr/>
          </p:nvSpPr>
          <p:spPr bwMode="auto">
            <a:xfrm>
              <a:off x="777875" y="4152900"/>
              <a:ext cx="21272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31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03" name="Rectangle 10"/>
            <p:cNvSpPr>
              <a:spLocks noChangeArrowheads="1"/>
            </p:cNvSpPr>
            <p:nvPr/>
          </p:nvSpPr>
          <p:spPr bwMode="auto">
            <a:xfrm>
              <a:off x="993775" y="4152900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04" name="Rectangle 11"/>
            <p:cNvSpPr>
              <a:spLocks noChangeArrowheads="1"/>
            </p:cNvSpPr>
            <p:nvPr/>
          </p:nvSpPr>
          <p:spPr bwMode="auto">
            <a:xfrm>
              <a:off x="1122363" y="4148138"/>
              <a:ext cx="347662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05" name="Rectangle 12"/>
            <p:cNvSpPr>
              <a:spLocks noChangeArrowheads="1"/>
            </p:cNvSpPr>
            <p:nvPr/>
          </p:nvSpPr>
          <p:spPr bwMode="auto">
            <a:xfrm>
              <a:off x="1122363" y="4152900"/>
              <a:ext cx="21272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30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06" name="Rectangle 13"/>
            <p:cNvSpPr>
              <a:spLocks noChangeArrowheads="1"/>
            </p:cNvSpPr>
            <p:nvPr/>
          </p:nvSpPr>
          <p:spPr bwMode="auto">
            <a:xfrm>
              <a:off x="1338263" y="4152900"/>
              <a:ext cx="5290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07" name="Rectangle 14"/>
            <p:cNvSpPr>
              <a:spLocks noChangeArrowheads="1"/>
            </p:cNvSpPr>
            <p:nvPr/>
          </p:nvSpPr>
          <p:spPr bwMode="auto">
            <a:xfrm>
              <a:off x="6191250" y="4122738"/>
              <a:ext cx="227013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08" name="Rectangle 15"/>
            <p:cNvSpPr>
              <a:spLocks noChangeArrowheads="1"/>
            </p:cNvSpPr>
            <p:nvPr/>
          </p:nvSpPr>
          <p:spPr bwMode="auto">
            <a:xfrm>
              <a:off x="6191250" y="4125913"/>
              <a:ext cx="1063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09" name="Rectangle 16"/>
            <p:cNvSpPr>
              <a:spLocks noChangeArrowheads="1"/>
            </p:cNvSpPr>
            <p:nvPr/>
          </p:nvSpPr>
          <p:spPr bwMode="auto">
            <a:xfrm>
              <a:off x="6297613" y="4125913"/>
              <a:ext cx="5290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10" name="Rectangle 17"/>
            <p:cNvSpPr>
              <a:spLocks noChangeArrowheads="1"/>
            </p:cNvSpPr>
            <p:nvPr/>
          </p:nvSpPr>
          <p:spPr bwMode="auto">
            <a:xfrm>
              <a:off x="852488" y="5297488"/>
              <a:ext cx="8024812" cy="446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11" name="Rectangle 18"/>
            <p:cNvSpPr>
              <a:spLocks noChangeArrowheads="1"/>
            </p:cNvSpPr>
            <p:nvPr/>
          </p:nvSpPr>
          <p:spPr bwMode="auto">
            <a:xfrm>
              <a:off x="852488" y="5305425"/>
              <a:ext cx="7864475" cy="320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2100">
                  <a:solidFill>
                    <a:schemeClr val="accent2"/>
                  </a:solidFill>
                  <a:latin typeface="Arial" pitchFamily="34" charset="0"/>
                </a:rPr>
                <a:t> 0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sz="2100">
                  <a:solidFill>
                    <a:srgbClr val="FF0000"/>
                  </a:solidFill>
                  <a:latin typeface="Arial" pitchFamily="34" charset="0"/>
                </a:rPr>
                <a:t>1000 1101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 </a:t>
              </a:r>
              <a:r>
                <a:rPr lang="en-US" sz="2100">
                  <a:solidFill>
                    <a:srgbClr val="0070C0"/>
                  </a:solidFill>
                  <a:latin typeface="Arial" pitchFamily="34" charset="0"/>
                </a:rPr>
                <a:t>101 1110 1111 1000 0000 0000</a:t>
              </a:r>
              <a:r>
                <a:rPr lang="en-US" sz="2100" baseline="-250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2100">
                  <a:solidFill>
                    <a:srgbClr val="000000"/>
                  </a:solidFill>
                  <a:latin typeface="Arial" pitchFamily="34" charset="0"/>
                </a:rPr>
                <a:t>  </a:t>
              </a:r>
              <a:r>
                <a:rPr lang="en-US" sz="2100">
                  <a:solidFill>
                    <a:srgbClr val="000000"/>
                  </a:solidFill>
                  <a:latin typeface="Arial" pitchFamily="34" charset="0"/>
                </a:rPr>
                <a:t>=     46DE F800</a:t>
              </a:r>
              <a:r>
                <a:rPr lang="en-US" sz="2100" baseline="-25000">
                  <a:solidFill>
                    <a:srgbClr val="000000"/>
                  </a:solidFill>
                  <a:latin typeface="Arial" pitchFamily="34" charset="0"/>
                </a:rPr>
                <a:t>16</a:t>
              </a:r>
            </a:p>
          </p:txBody>
        </p:sp>
        <p:sp>
          <p:nvSpPr>
            <p:cNvPr id="63512" name="Rectangle 19"/>
            <p:cNvSpPr>
              <a:spLocks noChangeArrowheads="1"/>
            </p:cNvSpPr>
            <p:nvPr/>
          </p:nvSpPr>
          <p:spPr bwMode="auto">
            <a:xfrm>
              <a:off x="8640763" y="5370513"/>
              <a:ext cx="5290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13" name="Rectangle 20"/>
            <p:cNvSpPr>
              <a:spLocks noChangeArrowheads="1"/>
            </p:cNvSpPr>
            <p:nvPr/>
          </p:nvSpPr>
          <p:spPr bwMode="auto">
            <a:xfrm>
              <a:off x="6342063" y="5443538"/>
              <a:ext cx="22225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14" name="Rectangle 21"/>
            <p:cNvSpPr>
              <a:spLocks noChangeArrowheads="1"/>
            </p:cNvSpPr>
            <p:nvPr/>
          </p:nvSpPr>
          <p:spPr bwMode="auto">
            <a:xfrm>
              <a:off x="6448425" y="5448300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15" name="Rectangle 22"/>
            <p:cNvSpPr>
              <a:spLocks noChangeArrowheads="1"/>
            </p:cNvSpPr>
            <p:nvPr/>
          </p:nvSpPr>
          <p:spPr bwMode="auto">
            <a:xfrm>
              <a:off x="8628063" y="5434013"/>
              <a:ext cx="347662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16" name="Rectangle 23"/>
            <p:cNvSpPr>
              <a:spLocks noChangeArrowheads="1"/>
            </p:cNvSpPr>
            <p:nvPr/>
          </p:nvSpPr>
          <p:spPr bwMode="auto">
            <a:xfrm>
              <a:off x="8843963" y="5438775"/>
              <a:ext cx="5290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17" name="Freeform 24"/>
            <p:cNvSpPr>
              <a:spLocks/>
            </p:cNvSpPr>
            <p:nvPr/>
          </p:nvSpPr>
          <p:spPr bwMode="auto">
            <a:xfrm>
              <a:off x="2486025" y="4491038"/>
              <a:ext cx="28575" cy="561975"/>
            </a:xfrm>
            <a:custGeom>
              <a:avLst/>
              <a:gdLst>
                <a:gd name="T0" fmla="*/ 2147483647 w 18"/>
                <a:gd name="T1" fmla="*/ 0 h 354"/>
                <a:gd name="T2" fmla="*/ 0 w 18"/>
                <a:gd name="T3" fmla="*/ 0 h 354"/>
                <a:gd name="T4" fmla="*/ 2147483647 w 18"/>
                <a:gd name="T5" fmla="*/ 2147483647 h 354"/>
                <a:gd name="T6" fmla="*/ 2147483647 w 18"/>
                <a:gd name="T7" fmla="*/ 2147483647 h 354"/>
                <a:gd name="T8" fmla="*/ 2147483647 w 18"/>
                <a:gd name="T9" fmla="*/ 0 h 3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354"/>
                <a:gd name="T17" fmla="*/ 18 w 18"/>
                <a:gd name="T18" fmla="*/ 354 h 3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354">
                  <a:moveTo>
                    <a:pt x="16" y="0"/>
                  </a:moveTo>
                  <a:lnTo>
                    <a:pt x="0" y="0"/>
                  </a:lnTo>
                  <a:lnTo>
                    <a:pt x="2" y="354"/>
                  </a:lnTo>
                  <a:lnTo>
                    <a:pt x="18" y="354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18" name="Rectangle 25"/>
            <p:cNvSpPr>
              <a:spLocks noChangeArrowheads="1"/>
            </p:cNvSpPr>
            <p:nvPr/>
          </p:nvSpPr>
          <p:spPr bwMode="auto">
            <a:xfrm>
              <a:off x="2227263" y="4122738"/>
              <a:ext cx="696912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519" name="Rectangle 26"/>
            <p:cNvSpPr>
              <a:spLocks noChangeArrowheads="1"/>
            </p:cNvSpPr>
            <p:nvPr/>
          </p:nvSpPr>
          <p:spPr bwMode="auto">
            <a:xfrm>
              <a:off x="2227263" y="4125913"/>
              <a:ext cx="530225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23  22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20" name="Rectangle 27"/>
            <p:cNvSpPr>
              <a:spLocks noChangeArrowheads="1"/>
            </p:cNvSpPr>
            <p:nvPr/>
          </p:nvSpPr>
          <p:spPr bwMode="auto">
            <a:xfrm>
              <a:off x="2768600" y="4125913"/>
              <a:ext cx="52388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en-US" sz="2000">
                <a:latin typeface="Arial" pitchFamily="34" charset="0"/>
              </a:endParaRPr>
            </a:p>
          </p:txBody>
        </p:sp>
        <p:sp>
          <p:nvSpPr>
            <p:cNvPr id="63521" name="Rectangle 55"/>
            <p:cNvSpPr>
              <a:spLocks noChangeArrowheads="1"/>
            </p:cNvSpPr>
            <p:nvPr/>
          </p:nvSpPr>
          <p:spPr bwMode="auto">
            <a:xfrm>
              <a:off x="854075" y="4679950"/>
              <a:ext cx="12824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 smtClean="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63522" name="Rectangle 56"/>
            <p:cNvSpPr>
              <a:spLocks noChangeArrowheads="1"/>
            </p:cNvSpPr>
            <p:nvPr/>
          </p:nvSpPr>
          <p:spPr bwMode="auto">
            <a:xfrm>
              <a:off x="1176338" y="4679950"/>
              <a:ext cx="113492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r>
                <a:rPr lang="en-US" sz="1500" dirty="0" smtClean="0">
                  <a:solidFill>
                    <a:srgbClr val="000000"/>
                  </a:solidFill>
                  <a:latin typeface="Arial" pitchFamily="34" charset="0"/>
                </a:rPr>
                <a:t>haracteristic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63523" name="Rectangle 57"/>
            <p:cNvSpPr>
              <a:spLocks noChangeArrowheads="1"/>
            </p:cNvSpPr>
            <p:nvPr/>
          </p:nvSpPr>
          <p:spPr bwMode="auto">
            <a:xfrm>
              <a:off x="3084513" y="4679950"/>
              <a:ext cx="236763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err="1">
                  <a:solidFill>
                    <a:srgbClr val="000000"/>
                  </a:solidFill>
                  <a:latin typeface="Arial" pitchFamily="34" charset="0"/>
                </a:rPr>
                <a:t>r</a:t>
              </a:r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emainder</a:t>
              </a:r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of</a:t>
              </a:r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the</a:t>
              </a:r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significand</a:t>
              </a:r>
              <a:endParaRPr lang="en-US" sz="2000" dirty="0">
                <a:latin typeface="Arial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2680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6" grpId="0" animBg="1"/>
      <p:bldP spid="60421" grpId="0"/>
      <p:bldP spid="6047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Representable number range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The number bit combinations is the same for all three examples (2</a:t>
            </a:r>
            <a:r>
              <a:rPr lang="en-US" baseline="30000" noProof="0" dirty="0" smtClean="0"/>
              <a:t>32</a:t>
            </a:r>
            <a:r>
              <a:rPr lang="en-US" noProof="0" dirty="0" smtClean="0"/>
              <a:t>)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>
                <a:solidFill>
                  <a:srgbClr val="C00000"/>
                </a:solidFill>
              </a:rPr>
              <a:t>However, the number range and, thus, the density of representable values on the number line is quite different!</a:t>
            </a:r>
          </a:p>
          <a:p>
            <a:pPr eaLnBrk="1" hangingPunct="1"/>
            <a:endParaRPr lang="en-US" noProof="0" dirty="0" smtClean="0">
              <a:solidFill>
                <a:schemeClr val="accent2"/>
              </a:solidFill>
            </a:endParaRPr>
          </a:p>
        </p:txBody>
      </p:sp>
      <p:sp>
        <p:nvSpPr>
          <p:cNvPr id="6451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125488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Representable number range</a:t>
            </a:r>
            <a:endParaRPr lang="en-US" noProof="0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Format a)</a:t>
            </a:r>
            <a:r>
              <a:rPr lang="en-US" noProof="0" dirty="0" smtClean="0">
                <a:cs typeface="Times New Roman" pitchFamily="18" charset="0"/>
              </a:rPr>
              <a:t>	Numbers between -2</a:t>
            </a:r>
            <a:r>
              <a:rPr lang="en-US" baseline="30000" noProof="0" dirty="0" smtClean="0">
                <a:cs typeface="Times New Roman" pitchFamily="18" charset="0"/>
              </a:rPr>
              <a:t>31 </a:t>
            </a:r>
            <a:r>
              <a:rPr lang="en-US" noProof="0" dirty="0" smtClean="0">
                <a:cs typeface="Times New Roman" pitchFamily="18" charset="0"/>
              </a:rPr>
              <a:t>und 2</a:t>
            </a:r>
            <a:r>
              <a:rPr lang="en-US" baseline="30000" noProof="0" dirty="0" smtClean="0">
                <a:cs typeface="Times New Roman" pitchFamily="18" charset="0"/>
              </a:rPr>
              <a:t>31</a:t>
            </a:r>
            <a:r>
              <a:rPr lang="en-US" noProof="0" dirty="0" smtClean="0">
                <a:cs typeface="Times New Roman" pitchFamily="18" charset="0"/>
              </a:rPr>
              <a:t>-1 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10000"/>
              </a:lnSpc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Format b) </a:t>
            </a:r>
            <a:r>
              <a:rPr lang="en-US" noProof="0" dirty="0" smtClean="0">
                <a:cs typeface="Times New Roman" pitchFamily="18" charset="0"/>
              </a:rPr>
              <a:t>	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	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	negative numbers 	-(1-2</a:t>
            </a:r>
            <a:r>
              <a:rPr lang="en-US" baseline="30000" noProof="0" dirty="0" smtClean="0">
                <a:cs typeface="Times New Roman" pitchFamily="18" charset="0"/>
              </a:rPr>
              <a:t>-23</a:t>
            </a:r>
            <a:r>
              <a:rPr lang="en-US" noProof="0" dirty="0" smtClean="0">
                <a:cs typeface="Times New Roman" pitchFamily="18" charset="0"/>
              </a:rPr>
              <a:t>) 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127</a:t>
            </a:r>
            <a:r>
              <a:rPr lang="en-US" noProof="0" dirty="0" smtClean="0">
                <a:cs typeface="Times New Roman" pitchFamily="18" charset="0"/>
              </a:rPr>
              <a:t>   	...   	 -0.5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-128</a:t>
            </a: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	positive numbers  	0.5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-128</a:t>
            </a:r>
            <a:r>
              <a:rPr lang="en-US" noProof="0" dirty="0" smtClean="0">
                <a:cs typeface="Times New Roman" pitchFamily="18" charset="0"/>
              </a:rPr>
              <a:t>   	...  	(1-2</a:t>
            </a:r>
            <a:r>
              <a:rPr lang="en-US" baseline="30000" noProof="0" dirty="0" smtClean="0">
                <a:cs typeface="Times New Roman" pitchFamily="18" charset="0"/>
              </a:rPr>
              <a:t>-23</a:t>
            </a:r>
            <a:r>
              <a:rPr lang="en-US" noProof="0" dirty="0" smtClean="0">
                <a:cs typeface="Times New Roman" pitchFamily="18" charset="0"/>
              </a:rPr>
              <a:t>)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127</a:t>
            </a: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	and 			± 0</a:t>
            </a:r>
            <a:endParaRPr lang="en-US" noProof="0" dirty="0" smtClean="0"/>
          </a:p>
        </p:txBody>
      </p:sp>
      <p:sp>
        <p:nvSpPr>
          <p:cNvPr id="8195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951474"/>
              </p:ext>
            </p:extLst>
          </p:nvPr>
        </p:nvGraphicFramePr>
        <p:xfrm>
          <a:off x="3313113" y="1600036"/>
          <a:ext cx="5262562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Picture" r:id="rId4" imgW="3333750" imgH="628650" progId="Word.Picture.8">
                  <p:embed/>
                </p:oleObj>
              </mc:Choice>
              <mc:Fallback>
                <p:oleObj name="Picture" r:id="rId4" imgW="3333750" imgH="62865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4750" b="38872"/>
                      <a:stretch>
                        <a:fillRect/>
                      </a:stretch>
                    </p:blipFill>
                    <p:spPr bwMode="auto">
                      <a:xfrm>
                        <a:off x="3313113" y="1600036"/>
                        <a:ext cx="5262562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3313113" y="2692400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3398839" y="3046414"/>
            <a:ext cx="5502275" cy="56197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3689350" y="3043238"/>
            <a:ext cx="25400" cy="557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3360739" y="2692400"/>
            <a:ext cx="34607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3363913" y="2697163"/>
            <a:ext cx="21800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31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3578225" y="2697163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3702051" y="2692400"/>
            <a:ext cx="34607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05" name="Rectangle 12"/>
          <p:cNvSpPr>
            <a:spLocks noChangeArrowheads="1"/>
          </p:cNvSpPr>
          <p:nvPr/>
        </p:nvSpPr>
        <p:spPr bwMode="auto">
          <a:xfrm>
            <a:off x="3702050" y="2697163"/>
            <a:ext cx="21800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30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06" name="Rectangle 13"/>
          <p:cNvSpPr>
            <a:spLocks noChangeArrowheads="1"/>
          </p:cNvSpPr>
          <p:nvPr/>
        </p:nvSpPr>
        <p:spPr bwMode="auto">
          <a:xfrm>
            <a:off x="3916363" y="2697163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07" name="Rectangle 14"/>
          <p:cNvSpPr>
            <a:spLocks noChangeArrowheads="1"/>
          </p:cNvSpPr>
          <p:nvPr/>
        </p:nvSpPr>
        <p:spPr bwMode="auto">
          <a:xfrm>
            <a:off x="8713788" y="2667000"/>
            <a:ext cx="22225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08" name="Rectangle 15"/>
          <p:cNvSpPr>
            <a:spLocks noChangeArrowheads="1"/>
          </p:cNvSpPr>
          <p:nvPr/>
        </p:nvSpPr>
        <p:spPr bwMode="auto">
          <a:xfrm>
            <a:off x="8713788" y="2671763"/>
            <a:ext cx="10900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0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09" name="Rectangle 16"/>
          <p:cNvSpPr>
            <a:spLocks noChangeArrowheads="1"/>
          </p:cNvSpPr>
          <p:nvPr/>
        </p:nvSpPr>
        <p:spPr bwMode="auto">
          <a:xfrm>
            <a:off x="8820150" y="2671763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10" name="Rectangle 17"/>
          <p:cNvSpPr>
            <a:spLocks noChangeArrowheads="1"/>
          </p:cNvSpPr>
          <p:nvPr/>
        </p:nvSpPr>
        <p:spPr bwMode="auto">
          <a:xfrm>
            <a:off x="3411538" y="3130550"/>
            <a:ext cx="34131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11" name="Rectangle 18"/>
          <p:cNvSpPr>
            <a:spLocks noChangeArrowheads="1"/>
          </p:cNvSpPr>
          <p:nvPr/>
        </p:nvSpPr>
        <p:spPr bwMode="auto">
          <a:xfrm>
            <a:off x="3462338" y="3221039"/>
            <a:ext cx="16668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 eaLnBrk="0" hangingPunct="0"/>
            <a:r>
              <a:rPr lang="en-US" sz="1700" dirty="0" smtClean="0">
                <a:solidFill>
                  <a:srgbClr val="000000"/>
                </a:solidFill>
                <a:latin typeface="Times" pitchFamily="18" charset="0"/>
              </a:rPr>
              <a:t>S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8212" name="Rectangle 19"/>
          <p:cNvSpPr>
            <a:spLocks noChangeArrowheads="1"/>
          </p:cNvSpPr>
          <p:nvPr/>
        </p:nvSpPr>
        <p:spPr bwMode="auto">
          <a:xfrm>
            <a:off x="5053013" y="3043238"/>
            <a:ext cx="25400" cy="557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13" name="Rectangle 20"/>
          <p:cNvSpPr>
            <a:spLocks noChangeArrowheads="1"/>
          </p:cNvSpPr>
          <p:nvPr/>
        </p:nvSpPr>
        <p:spPr bwMode="auto">
          <a:xfrm>
            <a:off x="3775075" y="3130550"/>
            <a:ext cx="144145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14" name="Rectangle 21"/>
          <p:cNvSpPr>
            <a:spLocks noChangeArrowheads="1"/>
          </p:cNvSpPr>
          <p:nvPr/>
        </p:nvSpPr>
        <p:spPr bwMode="auto">
          <a:xfrm>
            <a:off x="3775076" y="3187700"/>
            <a:ext cx="95859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 dirty="0" smtClean="0">
                <a:solidFill>
                  <a:srgbClr val="000000"/>
                </a:solidFill>
                <a:latin typeface="Times" pitchFamily="18" charset="0"/>
              </a:rPr>
              <a:t>characteristic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8215" name="Rectangle 22"/>
          <p:cNvSpPr>
            <a:spLocks noChangeArrowheads="1"/>
          </p:cNvSpPr>
          <p:nvPr/>
        </p:nvSpPr>
        <p:spPr bwMode="auto">
          <a:xfrm>
            <a:off x="4972050" y="3130550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16" name="Rectangle 23"/>
          <p:cNvSpPr>
            <a:spLocks noChangeArrowheads="1"/>
          </p:cNvSpPr>
          <p:nvPr/>
        </p:nvSpPr>
        <p:spPr bwMode="auto">
          <a:xfrm>
            <a:off x="5211764" y="3130550"/>
            <a:ext cx="95408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17" name="Rectangle 24"/>
          <p:cNvSpPr>
            <a:spLocks noChangeArrowheads="1"/>
          </p:cNvSpPr>
          <p:nvPr/>
        </p:nvSpPr>
        <p:spPr bwMode="auto">
          <a:xfrm>
            <a:off x="5211764" y="3187700"/>
            <a:ext cx="96821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 dirty="0" smtClean="0">
                <a:solidFill>
                  <a:srgbClr val="000000"/>
                </a:solidFill>
                <a:latin typeface="Times" pitchFamily="18" charset="0"/>
              </a:rPr>
              <a:t>significand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8218" name="Rectangle 25"/>
          <p:cNvSpPr>
            <a:spLocks noChangeArrowheads="1"/>
          </p:cNvSpPr>
          <p:nvPr/>
        </p:nvSpPr>
        <p:spPr bwMode="auto">
          <a:xfrm>
            <a:off x="5969000" y="3130550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19" name="Rectangle 26"/>
          <p:cNvSpPr>
            <a:spLocks noChangeArrowheads="1"/>
          </p:cNvSpPr>
          <p:nvPr/>
        </p:nvSpPr>
        <p:spPr bwMode="auto">
          <a:xfrm>
            <a:off x="4797426" y="2667000"/>
            <a:ext cx="684213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220" name="Rectangle 27"/>
          <p:cNvSpPr>
            <a:spLocks noChangeArrowheads="1"/>
          </p:cNvSpPr>
          <p:nvPr/>
        </p:nvSpPr>
        <p:spPr bwMode="auto">
          <a:xfrm>
            <a:off x="4797426" y="2671763"/>
            <a:ext cx="54502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23  22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221" name="Rectangle 28"/>
          <p:cNvSpPr>
            <a:spLocks noChangeArrowheads="1"/>
          </p:cNvSpPr>
          <p:nvPr/>
        </p:nvSpPr>
        <p:spPr bwMode="auto">
          <a:xfrm>
            <a:off x="5335588" y="2671763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30" name="Rectangle 18"/>
          <p:cNvSpPr>
            <a:spLocks noChangeArrowheads="1"/>
          </p:cNvSpPr>
          <p:nvPr/>
        </p:nvSpPr>
        <p:spPr bwMode="auto">
          <a:xfrm>
            <a:off x="3419476" y="2060848"/>
            <a:ext cx="217487" cy="2682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 eaLnBrk="0" hangingPunct="0"/>
            <a:r>
              <a:rPr lang="en-US" sz="1700" dirty="0" smtClean="0">
                <a:solidFill>
                  <a:srgbClr val="000000"/>
                </a:solidFill>
                <a:latin typeface="Times" pitchFamily="18" charset="0"/>
              </a:rPr>
              <a:t>S  </a:t>
            </a:r>
            <a:endParaRPr lang="en-US" sz="2400" dirty="0">
              <a:latin typeface="Times" pitchFamily="18" charset="0"/>
            </a:endParaRPr>
          </a:p>
        </p:txBody>
      </p:sp>
    </p:spTree>
  </p:cSld>
  <p:clrMapOvr>
    <a:masterClrMapping/>
  </p:clrMapOvr>
  <p:transition advTm="303165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Representable number range</a:t>
            </a:r>
            <a:endParaRPr lang="en-US" noProof="0" dirty="0" smtClean="0"/>
          </a:p>
        </p:txBody>
      </p:sp>
      <p:sp>
        <p:nvSpPr>
          <p:cNvPr id="655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 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Format c) </a:t>
            </a:r>
            <a:r>
              <a:rPr lang="en-US" noProof="0" dirty="0" smtClean="0">
                <a:cs typeface="Times New Roman" pitchFamily="18" charset="0"/>
              </a:rPr>
              <a:t>normalized floating point	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Char char="o"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	negative numbers		-(1-2</a:t>
            </a:r>
            <a:r>
              <a:rPr lang="en-US" baseline="30000" noProof="0" dirty="0" smtClean="0">
                <a:cs typeface="Times New Roman" pitchFamily="18" charset="0"/>
              </a:rPr>
              <a:t>-24</a:t>
            </a:r>
            <a:r>
              <a:rPr lang="en-US" noProof="0" dirty="0" smtClean="0">
                <a:cs typeface="Times New Roman" pitchFamily="18" charset="0"/>
              </a:rPr>
              <a:t>)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127 </a:t>
            </a:r>
            <a:r>
              <a:rPr lang="en-US" noProof="0" dirty="0" smtClean="0">
                <a:cs typeface="Times New Roman" pitchFamily="18" charset="0"/>
              </a:rPr>
              <a:t> 	...   	-0.5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-128</a:t>
            </a:r>
            <a:r>
              <a:rPr lang="en-US" noProof="0" dirty="0" smtClean="0"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cs typeface="Times New Roman" pitchFamily="18" charset="0"/>
              </a:rPr>
              <a:t>	positive numbers 		0.5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-128 </a:t>
            </a:r>
            <a:r>
              <a:rPr lang="en-US" noProof="0" dirty="0" smtClean="0">
                <a:cs typeface="Times New Roman" pitchFamily="18" charset="0"/>
              </a:rPr>
              <a:t> 	...   	(1-2</a:t>
            </a:r>
            <a:r>
              <a:rPr lang="en-US" baseline="30000" noProof="0" dirty="0" smtClean="0">
                <a:cs typeface="Times New Roman" pitchFamily="18" charset="0"/>
              </a:rPr>
              <a:t>-24</a:t>
            </a:r>
            <a:r>
              <a:rPr lang="en-US" noProof="0" dirty="0" smtClean="0">
                <a:cs typeface="Times New Roman" pitchFamily="18" charset="0"/>
              </a:rPr>
              <a:t>)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2</a:t>
            </a:r>
            <a:r>
              <a:rPr lang="en-US" baseline="30000" noProof="0" dirty="0" smtClean="0">
                <a:cs typeface="Times New Roman" pitchFamily="18" charset="0"/>
              </a:rPr>
              <a:t>127</a:t>
            </a: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75000"/>
              <a:buFont typeface="Monotype Sorts" pitchFamily="2" charset="2"/>
              <a:buNone/>
            </a:pP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	No representation of the 0!</a:t>
            </a:r>
            <a:endParaRPr lang="en-US" noProof="0" dirty="0" smtClean="0">
              <a:solidFill>
                <a:srgbClr val="C00000"/>
              </a:solidFill>
            </a:endParaRPr>
          </a:p>
          <a:p>
            <a:pPr eaLnBrk="1" hangingPunct="1">
              <a:buFontTx/>
              <a:buNone/>
            </a:pPr>
            <a:endParaRPr lang="en-US" noProof="0" dirty="0" smtClean="0">
              <a:solidFill>
                <a:schemeClr val="accent2"/>
              </a:solidFill>
            </a:endParaRPr>
          </a:p>
        </p:txBody>
      </p:sp>
      <p:sp>
        <p:nvSpPr>
          <p:cNvPr id="6553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3057525" y="1549400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3143251" y="1901826"/>
            <a:ext cx="5567363" cy="56991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43" name="Rectangle 6"/>
          <p:cNvSpPr>
            <a:spLocks noChangeArrowheads="1"/>
          </p:cNvSpPr>
          <p:nvPr/>
        </p:nvSpPr>
        <p:spPr bwMode="auto">
          <a:xfrm>
            <a:off x="3440113" y="1892301"/>
            <a:ext cx="25400" cy="5619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44" name="Rectangle 7"/>
          <p:cNvSpPr>
            <a:spLocks noChangeArrowheads="1"/>
          </p:cNvSpPr>
          <p:nvPr/>
        </p:nvSpPr>
        <p:spPr bwMode="auto">
          <a:xfrm>
            <a:off x="3108325" y="1549401"/>
            <a:ext cx="3492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45" name="Rectangle 8"/>
          <p:cNvSpPr>
            <a:spLocks noChangeArrowheads="1"/>
          </p:cNvSpPr>
          <p:nvPr/>
        </p:nvSpPr>
        <p:spPr bwMode="auto">
          <a:xfrm>
            <a:off x="3108325" y="1554163"/>
            <a:ext cx="21800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31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46" name="Rectangle 9"/>
          <p:cNvSpPr>
            <a:spLocks noChangeArrowheads="1"/>
          </p:cNvSpPr>
          <p:nvPr/>
        </p:nvSpPr>
        <p:spPr bwMode="auto">
          <a:xfrm>
            <a:off x="3324225" y="1554163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47" name="Rectangle 10"/>
          <p:cNvSpPr>
            <a:spLocks noChangeArrowheads="1"/>
          </p:cNvSpPr>
          <p:nvPr/>
        </p:nvSpPr>
        <p:spPr bwMode="auto">
          <a:xfrm>
            <a:off x="3452813" y="1549401"/>
            <a:ext cx="34766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48" name="Rectangle 11"/>
          <p:cNvSpPr>
            <a:spLocks noChangeArrowheads="1"/>
          </p:cNvSpPr>
          <p:nvPr/>
        </p:nvSpPr>
        <p:spPr bwMode="auto">
          <a:xfrm>
            <a:off x="3452813" y="1554163"/>
            <a:ext cx="21800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30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49" name="Rectangle 12"/>
          <p:cNvSpPr>
            <a:spLocks noChangeArrowheads="1"/>
          </p:cNvSpPr>
          <p:nvPr/>
        </p:nvSpPr>
        <p:spPr bwMode="auto">
          <a:xfrm>
            <a:off x="3668713" y="1554163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50" name="Rectangle 13"/>
          <p:cNvSpPr>
            <a:spLocks noChangeArrowheads="1"/>
          </p:cNvSpPr>
          <p:nvPr/>
        </p:nvSpPr>
        <p:spPr bwMode="auto">
          <a:xfrm>
            <a:off x="8521701" y="1524001"/>
            <a:ext cx="227013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51" name="Rectangle 14"/>
          <p:cNvSpPr>
            <a:spLocks noChangeArrowheads="1"/>
          </p:cNvSpPr>
          <p:nvPr/>
        </p:nvSpPr>
        <p:spPr bwMode="auto">
          <a:xfrm>
            <a:off x="8521700" y="1527175"/>
            <a:ext cx="10900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0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52" name="Rectangle 15"/>
          <p:cNvSpPr>
            <a:spLocks noChangeArrowheads="1"/>
          </p:cNvSpPr>
          <p:nvPr/>
        </p:nvSpPr>
        <p:spPr bwMode="auto">
          <a:xfrm>
            <a:off x="8628063" y="1527175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53" name="Rectangle 16"/>
          <p:cNvSpPr>
            <a:spLocks noChangeArrowheads="1"/>
          </p:cNvSpPr>
          <p:nvPr/>
        </p:nvSpPr>
        <p:spPr bwMode="auto">
          <a:xfrm>
            <a:off x="3155950" y="2047875"/>
            <a:ext cx="349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54" name="Rectangle 17"/>
          <p:cNvSpPr>
            <a:spLocks noChangeArrowheads="1"/>
          </p:cNvSpPr>
          <p:nvPr/>
        </p:nvSpPr>
        <p:spPr bwMode="auto">
          <a:xfrm>
            <a:off x="3213099" y="2047875"/>
            <a:ext cx="20955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 eaLnBrk="0" hangingPunct="0"/>
            <a:r>
              <a:rPr lang="en-US" sz="1700" dirty="0" smtClean="0">
                <a:solidFill>
                  <a:srgbClr val="000000"/>
                </a:solidFill>
                <a:latin typeface="Times" pitchFamily="18" charset="0"/>
              </a:rPr>
              <a:t>S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65555" name="Rectangle 18"/>
          <p:cNvSpPr>
            <a:spLocks noChangeArrowheads="1"/>
          </p:cNvSpPr>
          <p:nvPr/>
        </p:nvSpPr>
        <p:spPr bwMode="auto">
          <a:xfrm>
            <a:off x="3405188" y="2047875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56" name="Freeform 19"/>
          <p:cNvSpPr>
            <a:spLocks/>
          </p:cNvSpPr>
          <p:nvPr/>
        </p:nvSpPr>
        <p:spPr bwMode="auto">
          <a:xfrm>
            <a:off x="4816476" y="1892301"/>
            <a:ext cx="28575" cy="561975"/>
          </a:xfrm>
          <a:custGeom>
            <a:avLst/>
            <a:gdLst>
              <a:gd name="T0" fmla="*/ 2147483647 w 18"/>
              <a:gd name="T1" fmla="*/ 0 h 354"/>
              <a:gd name="T2" fmla="*/ 0 w 18"/>
              <a:gd name="T3" fmla="*/ 0 h 354"/>
              <a:gd name="T4" fmla="*/ 2147483647 w 18"/>
              <a:gd name="T5" fmla="*/ 2147483647 h 354"/>
              <a:gd name="T6" fmla="*/ 2147483647 w 18"/>
              <a:gd name="T7" fmla="*/ 2147483647 h 354"/>
              <a:gd name="T8" fmla="*/ 2147483647 w 18"/>
              <a:gd name="T9" fmla="*/ 0 h 3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354"/>
              <a:gd name="T17" fmla="*/ 18 w 18"/>
              <a:gd name="T18" fmla="*/ 354 h 3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354">
                <a:moveTo>
                  <a:pt x="16" y="0"/>
                </a:moveTo>
                <a:lnTo>
                  <a:pt x="0" y="0"/>
                </a:lnTo>
                <a:lnTo>
                  <a:pt x="2" y="354"/>
                </a:lnTo>
                <a:lnTo>
                  <a:pt x="18" y="354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57" name="Rectangle 20"/>
          <p:cNvSpPr>
            <a:spLocks noChangeArrowheads="1"/>
          </p:cNvSpPr>
          <p:nvPr/>
        </p:nvSpPr>
        <p:spPr bwMode="auto">
          <a:xfrm>
            <a:off x="3525839" y="2047875"/>
            <a:ext cx="14573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58" name="Rectangle 21"/>
          <p:cNvSpPr>
            <a:spLocks noChangeArrowheads="1"/>
          </p:cNvSpPr>
          <p:nvPr/>
        </p:nvSpPr>
        <p:spPr bwMode="auto">
          <a:xfrm>
            <a:off x="3525839" y="2047875"/>
            <a:ext cx="95859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400" dirty="0" smtClean="0">
                <a:solidFill>
                  <a:srgbClr val="000000"/>
                </a:solidFill>
                <a:latin typeface="Times" pitchFamily="18" charset="0"/>
              </a:rPr>
              <a:t>characteristic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65559" name="Rectangle 22"/>
          <p:cNvSpPr>
            <a:spLocks noChangeArrowheads="1"/>
          </p:cNvSpPr>
          <p:nvPr/>
        </p:nvSpPr>
        <p:spPr bwMode="auto">
          <a:xfrm>
            <a:off x="4729163" y="2047875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60" name="Rectangle 23"/>
          <p:cNvSpPr>
            <a:spLocks noChangeArrowheads="1"/>
          </p:cNvSpPr>
          <p:nvPr/>
        </p:nvSpPr>
        <p:spPr bwMode="auto">
          <a:xfrm>
            <a:off x="4978401" y="2047875"/>
            <a:ext cx="14573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61" name="Rectangle 24"/>
          <p:cNvSpPr>
            <a:spLocks noChangeArrowheads="1"/>
          </p:cNvSpPr>
          <p:nvPr/>
        </p:nvSpPr>
        <p:spPr bwMode="auto">
          <a:xfrm>
            <a:off x="5434013" y="2047875"/>
            <a:ext cx="246061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700" dirty="0" err="1" smtClean="0">
                <a:solidFill>
                  <a:srgbClr val="000000"/>
                </a:solidFill>
                <a:latin typeface="Times" pitchFamily="18" charset="0"/>
              </a:rPr>
              <a:t>remainder</a:t>
            </a:r>
            <a:r>
              <a:rPr lang="de-DE" sz="1700" dirty="0" smtClean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de-DE" sz="1700" dirty="0" err="1" smtClean="0">
                <a:solidFill>
                  <a:srgbClr val="000000"/>
                </a:solidFill>
                <a:latin typeface="Times" pitchFamily="18" charset="0"/>
              </a:rPr>
              <a:t>of</a:t>
            </a:r>
            <a:r>
              <a:rPr lang="de-DE" sz="1700" dirty="0" smtClean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de-DE" sz="1700" dirty="0" err="1" smtClean="0">
                <a:solidFill>
                  <a:srgbClr val="000000"/>
                </a:solidFill>
                <a:latin typeface="Times" pitchFamily="18" charset="0"/>
              </a:rPr>
              <a:t>the</a:t>
            </a:r>
            <a:r>
              <a:rPr lang="de-DE" sz="1700" dirty="0" smtClean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de-DE" sz="1700" dirty="0" err="1" smtClean="0">
                <a:solidFill>
                  <a:srgbClr val="000000"/>
                </a:solidFill>
                <a:latin typeface="Times" pitchFamily="18" charset="0"/>
              </a:rPr>
              <a:t>significand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65562" name="Rectangle 25"/>
          <p:cNvSpPr>
            <a:spLocks noChangeArrowheads="1"/>
          </p:cNvSpPr>
          <p:nvPr/>
        </p:nvSpPr>
        <p:spPr bwMode="auto">
          <a:xfrm>
            <a:off x="6196013" y="2047875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63" name="Rectangle 26"/>
          <p:cNvSpPr>
            <a:spLocks noChangeArrowheads="1"/>
          </p:cNvSpPr>
          <p:nvPr/>
        </p:nvSpPr>
        <p:spPr bwMode="auto">
          <a:xfrm>
            <a:off x="4557713" y="1524001"/>
            <a:ext cx="6969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5564" name="Rectangle 27"/>
          <p:cNvSpPr>
            <a:spLocks noChangeArrowheads="1"/>
          </p:cNvSpPr>
          <p:nvPr/>
        </p:nvSpPr>
        <p:spPr bwMode="auto">
          <a:xfrm>
            <a:off x="4557714" y="1527175"/>
            <a:ext cx="54502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" pitchFamily="18" charset="0"/>
              </a:rPr>
              <a:t>23  22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565" name="Rectangle 28"/>
          <p:cNvSpPr>
            <a:spLocks noChangeArrowheads="1"/>
          </p:cNvSpPr>
          <p:nvPr/>
        </p:nvSpPr>
        <p:spPr bwMode="auto">
          <a:xfrm>
            <a:off x="5099050" y="1527175"/>
            <a:ext cx="5450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400">
              <a:latin typeface="Times" pitchFamily="18" charset="0"/>
            </a:endParaRPr>
          </a:p>
        </p:txBody>
      </p:sp>
    </p:spTree>
  </p:cSld>
  <p:clrMapOvr>
    <a:masterClrMapping/>
  </p:clrMapOvr>
  <p:transition advTm="74306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Representable number range</a:t>
            </a:r>
            <a:endParaRPr lang="en-US" noProof="0" dirty="0" smtClean="0"/>
          </a:p>
        </p:txBody>
      </p:sp>
      <p:sp>
        <p:nvSpPr>
          <p:cNvPr id="66562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3225800" y="5157788"/>
            <a:ext cx="2732088" cy="341312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64" name="Rectangle 3"/>
          <p:cNvSpPr>
            <a:spLocks noChangeArrowheads="1"/>
          </p:cNvSpPr>
          <p:nvPr/>
        </p:nvSpPr>
        <p:spPr bwMode="auto">
          <a:xfrm>
            <a:off x="6770689" y="5137150"/>
            <a:ext cx="2695575" cy="36195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4960938" y="1851026"/>
            <a:ext cx="2862262" cy="3206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66567" name="Group 6"/>
          <p:cNvGrpSpPr>
            <a:grpSpLocks/>
          </p:cNvGrpSpPr>
          <p:nvPr/>
        </p:nvGrpSpPr>
        <p:grpSpPr bwMode="auto">
          <a:xfrm>
            <a:off x="4498975" y="2117726"/>
            <a:ext cx="3721100" cy="104775"/>
            <a:chOff x="1740" y="1300"/>
            <a:chExt cx="2344" cy="66"/>
          </a:xfrm>
        </p:grpSpPr>
        <p:sp>
          <p:nvSpPr>
            <p:cNvPr id="66650" name="Freeform 7"/>
            <p:cNvSpPr>
              <a:spLocks/>
            </p:cNvSpPr>
            <p:nvPr/>
          </p:nvSpPr>
          <p:spPr bwMode="auto">
            <a:xfrm>
              <a:off x="3956" y="1300"/>
              <a:ext cx="128" cy="66"/>
            </a:xfrm>
            <a:custGeom>
              <a:avLst/>
              <a:gdLst>
                <a:gd name="T0" fmla="*/ 128 w 128"/>
                <a:gd name="T1" fmla="*/ 26 h 66"/>
                <a:gd name="T2" fmla="*/ 64 w 128"/>
                <a:gd name="T3" fmla="*/ 46 h 66"/>
                <a:gd name="T4" fmla="*/ 0 w 128"/>
                <a:gd name="T5" fmla="*/ 66 h 66"/>
                <a:gd name="T6" fmla="*/ 0 w 128"/>
                <a:gd name="T7" fmla="*/ 46 h 66"/>
                <a:gd name="T8" fmla="*/ 0 w 128"/>
                <a:gd name="T9" fmla="*/ 26 h 66"/>
                <a:gd name="T10" fmla="*/ 0 w 128"/>
                <a:gd name="T11" fmla="*/ 13 h 66"/>
                <a:gd name="T12" fmla="*/ 0 w 128"/>
                <a:gd name="T13" fmla="*/ 0 h 66"/>
                <a:gd name="T14" fmla="*/ 64 w 128"/>
                <a:gd name="T15" fmla="*/ 13 h 66"/>
                <a:gd name="T16" fmla="*/ 128 w 128"/>
                <a:gd name="T17" fmla="*/ 26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8"/>
                <a:gd name="T28" fmla="*/ 0 h 66"/>
                <a:gd name="T29" fmla="*/ 128 w 128"/>
                <a:gd name="T30" fmla="*/ 66 h 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8" h="66">
                  <a:moveTo>
                    <a:pt x="128" y="26"/>
                  </a:moveTo>
                  <a:lnTo>
                    <a:pt x="64" y="46"/>
                  </a:lnTo>
                  <a:lnTo>
                    <a:pt x="0" y="66"/>
                  </a:lnTo>
                  <a:lnTo>
                    <a:pt x="0" y="46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2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51" name="Freeform 8"/>
            <p:cNvSpPr>
              <a:spLocks/>
            </p:cNvSpPr>
            <p:nvPr/>
          </p:nvSpPr>
          <p:spPr bwMode="auto">
            <a:xfrm>
              <a:off x="3956" y="1300"/>
              <a:ext cx="128" cy="66"/>
            </a:xfrm>
            <a:custGeom>
              <a:avLst/>
              <a:gdLst>
                <a:gd name="T0" fmla="*/ 128 w 128"/>
                <a:gd name="T1" fmla="*/ 26 h 66"/>
                <a:gd name="T2" fmla="*/ 0 w 128"/>
                <a:gd name="T3" fmla="*/ 66 h 66"/>
                <a:gd name="T4" fmla="*/ 0 w 128"/>
                <a:gd name="T5" fmla="*/ 26 h 66"/>
                <a:gd name="T6" fmla="*/ 0 w 128"/>
                <a:gd name="T7" fmla="*/ 0 h 66"/>
                <a:gd name="T8" fmla="*/ 128 w 128"/>
                <a:gd name="T9" fmla="*/ 26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"/>
                <a:gd name="T16" fmla="*/ 0 h 66"/>
                <a:gd name="T17" fmla="*/ 128 w 128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" h="66">
                  <a:moveTo>
                    <a:pt x="128" y="26"/>
                  </a:moveTo>
                  <a:lnTo>
                    <a:pt x="0" y="66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2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52" name="Line 9"/>
            <p:cNvSpPr>
              <a:spLocks noChangeShapeType="1"/>
            </p:cNvSpPr>
            <p:nvPr/>
          </p:nvSpPr>
          <p:spPr bwMode="auto">
            <a:xfrm>
              <a:off x="1740" y="1333"/>
              <a:ext cx="222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6568" name="Line 10"/>
          <p:cNvSpPr>
            <a:spLocks noChangeShapeType="1"/>
          </p:cNvSpPr>
          <p:nvPr/>
        </p:nvSpPr>
        <p:spPr bwMode="auto">
          <a:xfrm>
            <a:off x="4960939" y="2043114"/>
            <a:ext cx="1587" cy="276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69" name="Line 11"/>
          <p:cNvSpPr>
            <a:spLocks noChangeShapeType="1"/>
          </p:cNvSpPr>
          <p:nvPr/>
        </p:nvSpPr>
        <p:spPr bwMode="auto">
          <a:xfrm>
            <a:off x="7823200" y="2063751"/>
            <a:ext cx="1588" cy="276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0" name="Rectangle 12"/>
          <p:cNvSpPr>
            <a:spLocks noChangeArrowheads="1"/>
          </p:cNvSpPr>
          <p:nvPr/>
        </p:nvSpPr>
        <p:spPr bwMode="auto">
          <a:xfrm>
            <a:off x="1946275" y="1814513"/>
            <a:ext cx="21800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00"/>
                </a:solidFill>
                <a:latin typeface="Arial" pitchFamily="34" charset="0"/>
              </a:rPr>
              <a:t>a)</a:t>
            </a:r>
            <a:endParaRPr lang="en-US" sz="2400">
              <a:latin typeface="Arial" pitchFamily="34" charset="0"/>
            </a:endParaRPr>
          </a:p>
        </p:txBody>
      </p:sp>
      <p:grpSp>
        <p:nvGrpSpPr>
          <p:cNvPr id="66571" name="Group 14"/>
          <p:cNvGrpSpPr>
            <a:grpSpLocks/>
          </p:cNvGrpSpPr>
          <p:nvPr/>
        </p:nvGrpSpPr>
        <p:grpSpPr bwMode="auto">
          <a:xfrm>
            <a:off x="3003551" y="3473450"/>
            <a:ext cx="7045325" cy="128588"/>
            <a:chOff x="798" y="2154"/>
            <a:chExt cx="4438" cy="81"/>
          </a:xfrm>
        </p:grpSpPr>
        <p:sp>
          <p:nvSpPr>
            <p:cNvPr id="66647" name="Freeform 15"/>
            <p:cNvSpPr>
              <a:spLocks/>
            </p:cNvSpPr>
            <p:nvPr/>
          </p:nvSpPr>
          <p:spPr bwMode="auto">
            <a:xfrm>
              <a:off x="5096" y="2154"/>
              <a:ext cx="140" cy="81"/>
            </a:xfrm>
            <a:custGeom>
              <a:avLst/>
              <a:gdLst>
                <a:gd name="T0" fmla="*/ 140 w 140"/>
                <a:gd name="T1" fmla="*/ 40 h 81"/>
                <a:gd name="T2" fmla="*/ 70 w 140"/>
                <a:gd name="T3" fmla="*/ 60 h 81"/>
                <a:gd name="T4" fmla="*/ 0 w 140"/>
                <a:gd name="T5" fmla="*/ 81 h 81"/>
                <a:gd name="T6" fmla="*/ 0 w 140"/>
                <a:gd name="T7" fmla="*/ 60 h 81"/>
                <a:gd name="T8" fmla="*/ 0 w 140"/>
                <a:gd name="T9" fmla="*/ 40 h 81"/>
                <a:gd name="T10" fmla="*/ 0 w 140"/>
                <a:gd name="T11" fmla="*/ 20 h 81"/>
                <a:gd name="T12" fmla="*/ 0 w 140"/>
                <a:gd name="T13" fmla="*/ 0 h 81"/>
                <a:gd name="T14" fmla="*/ 70 w 140"/>
                <a:gd name="T15" fmla="*/ 20 h 81"/>
                <a:gd name="T16" fmla="*/ 140 w 140"/>
                <a:gd name="T17" fmla="*/ 40 h 8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0"/>
                <a:gd name="T28" fmla="*/ 0 h 81"/>
                <a:gd name="T29" fmla="*/ 140 w 140"/>
                <a:gd name="T30" fmla="*/ 81 h 8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0" h="81">
                  <a:moveTo>
                    <a:pt x="140" y="40"/>
                  </a:moveTo>
                  <a:lnTo>
                    <a:pt x="70" y="60"/>
                  </a:lnTo>
                  <a:lnTo>
                    <a:pt x="0" y="81"/>
                  </a:lnTo>
                  <a:lnTo>
                    <a:pt x="0" y="60"/>
                  </a:lnTo>
                  <a:lnTo>
                    <a:pt x="0" y="40"/>
                  </a:lnTo>
                  <a:lnTo>
                    <a:pt x="0" y="20"/>
                  </a:lnTo>
                  <a:lnTo>
                    <a:pt x="0" y="0"/>
                  </a:lnTo>
                  <a:lnTo>
                    <a:pt x="70" y="20"/>
                  </a:lnTo>
                  <a:lnTo>
                    <a:pt x="140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8" name="Freeform 16"/>
            <p:cNvSpPr>
              <a:spLocks/>
            </p:cNvSpPr>
            <p:nvPr/>
          </p:nvSpPr>
          <p:spPr bwMode="auto">
            <a:xfrm>
              <a:off x="5096" y="2154"/>
              <a:ext cx="140" cy="81"/>
            </a:xfrm>
            <a:custGeom>
              <a:avLst/>
              <a:gdLst>
                <a:gd name="T0" fmla="*/ 140 w 140"/>
                <a:gd name="T1" fmla="*/ 40 h 81"/>
                <a:gd name="T2" fmla="*/ 0 w 140"/>
                <a:gd name="T3" fmla="*/ 81 h 81"/>
                <a:gd name="T4" fmla="*/ 0 w 140"/>
                <a:gd name="T5" fmla="*/ 40 h 81"/>
                <a:gd name="T6" fmla="*/ 0 w 140"/>
                <a:gd name="T7" fmla="*/ 0 h 81"/>
                <a:gd name="T8" fmla="*/ 140 w 140"/>
                <a:gd name="T9" fmla="*/ 40 h 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0"/>
                <a:gd name="T16" fmla="*/ 0 h 81"/>
                <a:gd name="T17" fmla="*/ 140 w 140"/>
                <a:gd name="T18" fmla="*/ 81 h 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0" h="81">
                  <a:moveTo>
                    <a:pt x="140" y="40"/>
                  </a:moveTo>
                  <a:lnTo>
                    <a:pt x="0" y="81"/>
                  </a:lnTo>
                  <a:lnTo>
                    <a:pt x="0" y="40"/>
                  </a:lnTo>
                  <a:lnTo>
                    <a:pt x="0" y="0"/>
                  </a:lnTo>
                  <a:lnTo>
                    <a:pt x="140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9" name="Line 17"/>
            <p:cNvSpPr>
              <a:spLocks noChangeShapeType="1"/>
            </p:cNvSpPr>
            <p:nvPr/>
          </p:nvSpPr>
          <p:spPr bwMode="auto">
            <a:xfrm>
              <a:off x="798" y="2201"/>
              <a:ext cx="430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6572" name="Line 18"/>
          <p:cNvSpPr>
            <a:spLocks noChangeShapeType="1"/>
          </p:cNvSpPr>
          <p:nvPr/>
        </p:nvSpPr>
        <p:spPr bwMode="auto">
          <a:xfrm>
            <a:off x="9466264" y="3421063"/>
            <a:ext cx="1587" cy="2333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3" name="Line 19"/>
          <p:cNvSpPr>
            <a:spLocks noChangeShapeType="1"/>
          </p:cNvSpPr>
          <p:nvPr/>
        </p:nvSpPr>
        <p:spPr bwMode="auto">
          <a:xfrm>
            <a:off x="3243264" y="3421063"/>
            <a:ext cx="1587" cy="2333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4" name="Line 20"/>
          <p:cNvSpPr>
            <a:spLocks noChangeShapeType="1"/>
          </p:cNvSpPr>
          <p:nvPr/>
        </p:nvSpPr>
        <p:spPr bwMode="auto">
          <a:xfrm>
            <a:off x="5957889" y="3441701"/>
            <a:ext cx="1587" cy="2333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5" name="Line 21"/>
          <p:cNvSpPr>
            <a:spLocks noChangeShapeType="1"/>
          </p:cNvSpPr>
          <p:nvPr/>
        </p:nvSpPr>
        <p:spPr bwMode="auto">
          <a:xfrm>
            <a:off x="6799264" y="3435351"/>
            <a:ext cx="1587" cy="2333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6" name="Rectangle 22"/>
          <p:cNvSpPr>
            <a:spLocks noChangeArrowheads="1"/>
          </p:cNvSpPr>
          <p:nvPr/>
        </p:nvSpPr>
        <p:spPr bwMode="auto">
          <a:xfrm>
            <a:off x="3244850" y="3208338"/>
            <a:ext cx="2713038" cy="341312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7" name="Rectangle 23"/>
          <p:cNvSpPr>
            <a:spLocks noChangeArrowheads="1"/>
          </p:cNvSpPr>
          <p:nvPr/>
        </p:nvSpPr>
        <p:spPr bwMode="auto">
          <a:xfrm>
            <a:off x="6789739" y="3208338"/>
            <a:ext cx="2676525" cy="341312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78" name="Rectangle 24"/>
          <p:cNvSpPr>
            <a:spLocks noChangeArrowheads="1"/>
          </p:cNvSpPr>
          <p:nvPr/>
        </p:nvSpPr>
        <p:spPr bwMode="auto">
          <a:xfrm>
            <a:off x="1928813" y="3128963"/>
            <a:ext cx="21800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00"/>
                </a:solidFill>
                <a:latin typeface="Arial" pitchFamily="34" charset="0"/>
              </a:rPr>
              <a:t>b)</a:t>
            </a:r>
            <a:endParaRPr lang="en-US" sz="2400">
              <a:latin typeface="Arial" pitchFamily="34" charset="0"/>
            </a:endParaRPr>
          </a:p>
        </p:txBody>
      </p:sp>
      <p:grpSp>
        <p:nvGrpSpPr>
          <p:cNvPr id="66579" name="Group 26"/>
          <p:cNvGrpSpPr>
            <a:grpSpLocks/>
          </p:cNvGrpSpPr>
          <p:nvPr/>
        </p:nvGrpSpPr>
        <p:grpSpPr bwMode="auto">
          <a:xfrm>
            <a:off x="3003551" y="5424488"/>
            <a:ext cx="7026275" cy="127000"/>
            <a:chOff x="798" y="3383"/>
            <a:chExt cx="4426" cy="80"/>
          </a:xfrm>
        </p:grpSpPr>
        <p:sp>
          <p:nvSpPr>
            <p:cNvPr id="66644" name="Freeform 27"/>
            <p:cNvSpPr>
              <a:spLocks/>
            </p:cNvSpPr>
            <p:nvPr/>
          </p:nvSpPr>
          <p:spPr bwMode="auto">
            <a:xfrm>
              <a:off x="5085" y="3383"/>
              <a:ext cx="139" cy="80"/>
            </a:xfrm>
            <a:custGeom>
              <a:avLst/>
              <a:gdLst>
                <a:gd name="T0" fmla="*/ 139 w 139"/>
                <a:gd name="T1" fmla="*/ 40 h 80"/>
                <a:gd name="T2" fmla="*/ 69 w 139"/>
                <a:gd name="T3" fmla="*/ 60 h 80"/>
                <a:gd name="T4" fmla="*/ 0 w 139"/>
                <a:gd name="T5" fmla="*/ 80 h 80"/>
                <a:gd name="T6" fmla="*/ 0 w 139"/>
                <a:gd name="T7" fmla="*/ 60 h 80"/>
                <a:gd name="T8" fmla="*/ 0 w 139"/>
                <a:gd name="T9" fmla="*/ 40 h 80"/>
                <a:gd name="T10" fmla="*/ 0 w 139"/>
                <a:gd name="T11" fmla="*/ 20 h 80"/>
                <a:gd name="T12" fmla="*/ 0 w 139"/>
                <a:gd name="T13" fmla="*/ 0 h 80"/>
                <a:gd name="T14" fmla="*/ 69 w 139"/>
                <a:gd name="T15" fmla="*/ 20 h 80"/>
                <a:gd name="T16" fmla="*/ 139 w 139"/>
                <a:gd name="T17" fmla="*/ 40 h 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80"/>
                <a:gd name="T29" fmla="*/ 139 w 139"/>
                <a:gd name="T30" fmla="*/ 80 h 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80">
                  <a:moveTo>
                    <a:pt x="139" y="40"/>
                  </a:moveTo>
                  <a:lnTo>
                    <a:pt x="69" y="60"/>
                  </a:lnTo>
                  <a:lnTo>
                    <a:pt x="0" y="80"/>
                  </a:lnTo>
                  <a:lnTo>
                    <a:pt x="0" y="60"/>
                  </a:lnTo>
                  <a:lnTo>
                    <a:pt x="0" y="40"/>
                  </a:lnTo>
                  <a:lnTo>
                    <a:pt x="0" y="20"/>
                  </a:lnTo>
                  <a:lnTo>
                    <a:pt x="0" y="0"/>
                  </a:lnTo>
                  <a:lnTo>
                    <a:pt x="69" y="20"/>
                  </a:lnTo>
                  <a:lnTo>
                    <a:pt x="139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5" name="Freeform 28"/>
            <p:cNvSpPr>
              <a:spLocks/>
            </p:cNvSpPr>
            <p:nvPr/>
          </p:nvSpPr>
          <p:spPr bwMode="auto">
            <a:xfrm>
              <a:off x="5085" y="3383"/>
              <a:ext cx="139" cy="80"/>
            </a:xfrm>
            <a:custGeom>
              <a:avLst/>
              <a:gdLst>
                <a:gd name="T0" fmla="*/ 139 w 139"/>
                <a:gd name="T1" fmla="*/ 40 h 80"/>
                <a:gd name="T2" fmla="*/ 0 w 139"/>
                <a:gd name="T3" fmla="*/ 80 h 80"/>
                <a:gd name="T4" fmla="*/ 0 w 139"/>
                <a:gd name="T5" fmla="*/ 40 h 80"/>
                <a:gd name="T6" fmla="*/ 0 w 139"/>
                <a:gd name="T7" fmla="*/ 0 h 80"/>
                <a:gd name="T8" fmla="*/ 139 w 139"/>
                <a:gd name="T9" fmla="*/ 40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"/>
                <a:gd name="T16" fmla="*/ 0 h 80"/>
                <a:gd name="T17" fmla="*/ 139 w 139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" h="80">
                  <a:moveTo>
                    <a:pt x="139" y="40"/>
                  </a:moveTo>
                  <a:lnTo>
                    <a:pt x="0" y="80"/>
                  </a:lnTo>
                  <a:lnTo>
                    <a:pt x="0" y="40"/>
                  </a:lnTo>
                  <a:lnTo>
                    <a:pt x="0" y="0"/>
                  </a:lnTo>
                  <a:lnTo>
                    <a:pt x="139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6" name="Line 29"/>
            <p:cNvSpPr>
              <a:spLocks noChangeShapeType="1"/>
            </p:cNvSpPr>
            <p:nvPr/>
          </p:nvSpPr>
          <p:spPr bwMode="auto">
            <a:xfrm>
              <a:off x="798" y="3430"/>
              <a:ext cx="429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6580" name="Line 30"/>
          <p:cNvSpPr>
            <a:spLocks noChangeShapeType="1"/>
          </p:cNvSpPr>
          <p:nvPr/>
        </p:nvSpPr>
        <p:spPr bwMode="auto">
          <a:xfrm>
            <a:off x="9466264" y="5349875"/>
            <a:ext cx="1587" cy="255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81" name="Line 31"/>
          <p:cNvSpPr>
            <a:spLocks noChangeShapeType="1"/>
          </p:cNvSpPr>
          <p:nvPr/>
        </p:nvSpPr>
        <p:spPr bwMode="auto">
          <a:xfrm>
            <a:off x="3225800" y="5349875"/>
            <a:ext cx="1588" cy="255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82" name="Line 32"/>
          <p:cNvSpPr>
            <a:spLocks noChangeShapeType="1"/>
          </p:cNvSpPr>
          <p:nvPr/>
        </p:nvSpPr>
        <p:spPr bwMode="auto">
          <a:xfrm>
            <a:off x="5957889" y="5372100"/>
            <a:ext cx="1587" cy="254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83" name="Line 33"/>
          <p:cNvSpPr>
            <a:spLocks noChangeShapeType="1"/>
          </p:cNvSpPr>
          <p:nvPr/>
        </p:nvSpPr>
        <p:spPr bwMode="auto">
          <a:xfrm>
            <a:off x="6770689" y="5392738"/>
            <a:ext cx="1587" cy="2333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84" name="Rectangle 34"/>
          <p:cNvSpPr>
            <a:spLocks noChangeArrowheads="1"/>
          </p:cNvSpPr>
          <p:nvPr/>
        </p:nvSpPr>
        <p:spPr bwMode="auto">
          <a:xfrm>
            <a:off x="1946275" y="5100638"/>
            <a:ext cx="203582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00"/>
                </a:solidFill>
                <a:latin typeface="Arial" pitchFamily="34" charset="0"/>
              </a:rPr>
              <a:t>c)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66585" name="Rectangle 36"/>
          <p:cNvSpPr>
            <a:spLocks noChangeArrowheads="1"/>
          </p:cNvSpPr>
          <p:nvPr/>
        </p:nvSpPr>
        <p:spPr bwMode="auto">
          <a:xfrm>
            <a:off x="5892800" y="4344988"/>
            <a:ext cx="106118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underflow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66586" name="Rectangle 37"/>
          <p:cNvSpPr>
            <a:spLocks noChangeArrowheads="1"/>
          </p:cNvSpPr>
          <p:nvPr/>
        </p:nvSpPr>
        <p:spPr bwMode="auto">
          <a:xfrm>
            <a:off x="2432050" y="4506913"/>
            <a:ext cx="91050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00"/>
                </a:solidFill>
                <a:latin typeface="Arial" pitchFamily="34" charset="0"/>
              </a:rPr>
              <a:t>o</a:t>
            </a:r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verflow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66587" name="Rectangle 38"/>
          <p:cNvSpPr>
            <a:spLocks noChangeArrowheads="1"/>
          </p:cNvSpPr>
          <p:nvPr/>
        </p:nvSpPr>
        <p:spPr bwMode="auto">
          <a:xfrm>
            <a:off x="6323013" y="1163638"/>
            <a:ext cx="15709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22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66588" name="Line 39"/>
          <p:cNvSpPr>
            <a:spLocks noChangeShapeType="1"/>
          </p:cNvSpPr>
          <p:nvPr/>
        </p:nvSpPr>
        <p:spPr bwMode="auto">
          <a:xfrm>
            <a:off x="6383339" y="1639888"/>
            <a:ext cx="1587" cy="24114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89" name="Line 40"/>
          <p:cNvSpPr>
            <a:spLocks noChangeShapeType="1"/>
          </p:cNvSpPr>
          <p:nvPr/>
        </p:nvSpPr>
        <p:spPr bwMode="auto">
          <a:xfrm>
            <a:off x="6383339" y="5067301"/>
            <a:ext cx="1587" cy="576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6590" name="Rectangle 41"/>
          <p:cNvSpPr>
            <a:spLocks noChangeArrowheads="1"/>
          </p:cNvSpPr>
          <p:nvPr/>
        </p:nvSpPr>
        <p:spPr bwMode="auto">
          <a:xfrm>
            <a:off x="4822825" y="2322513"/>
            <a:ext cx="5017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2400">
                <a:solidFill>
                  <a:srgbClr val="000000"/>
                </a:solidFill>
                <a:latin typeface="Arial" pitchFamily="34" charset="0"/>
              </a:rPr>
              <a:t>-2</a:t>
            </a:r>
            <a:r>
              <a:rPr lang="de-DE" sz="2400" baseline="30000">
                <a:solidFill>
                  <a:srgbClr val="000000"/>
                </a:solidFill>
                <a:latin typeface="Arial" pitchFamily="34" charset="0"/>
              </a:rPr>
              <a:t>31</a:t>
            </a:r>
            <a:endParaRPr lang="en-US" sz="2400" baseline="30000">
              <a:latin typeface="Arial" pitchFamily="34" charset="0"/>
            </a:endParaRPr>
          </a:p>
        </p:txBody>
      </p:sp>
      <p:sp>
        <p:nvSpPr>
          <p:cNvPr id="66591" name="Rectangle 42"/>
          <p:cNvSpPr>
            <a:spLocks noChangeArrowheads="1"/>
          </p:cNvSpPr>
          <p:nvPr/>
        </p:nvSpPr>
        <p:spPr bwMode="auto">
          <a:xfrm>
            <a:off x="7564439" y="2322513"/>
            <a:ext cx="6732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2400">
                <a:solidFill>
                  <a:srgbClr val="000000"/>
                </a:solidFill>
                <a:latin typeface="Arial" pitchFamily="34" charset="0"/>
              </a:rPr>
              <a:t>2</a:t>
            </a:r>
            <a:r>
              <a:rPr lang="de-DE" sz="2400" baseline="30000">
                <a:solidFill>
                  <a:srgbClr val="000000"/>
                </a:solidFill>
                <a:latin typeface="Arial" pitchFamily="34" charset="0"/>
              </a:rPr>
              <a:t>31</a:t>
            </a:r>
            <a:r>
              <a:rPr lang="de-DE" sz="2400">
                <a:solidFill>
                  <a:srgbClr val="000000"/>
                </a:solidFill>
                <a:latin typeface="Arial" pitchFamily="34" charset="0"/>
              </a:rPr>
              <a:t>-1</a:t>
            </a:r>
            <a:endParaRPr lang="en-US" sz="2400">
              <a:latin typeface="Arial" pitchFamily="34" charset="0"/>
            </a:endParaRPr>
          </a:p>
        </p:txBody>
      </p:sp>
      <p:grpSp>
        <p:nvGrpSpPr>
          <p:cNvPr id="66592" name="Group 43"/>
          <p:cNvGrpSpPr>
            <a:grpSpLocks/>
          </p:cNvGrpSpPr>
          <p:nvPr/>
        </p:nvGrpSpPr>
        <p:grpSpPr bwMode="auto">
          <a:xfrm>
            <a:off x="9477376" y="4869160"/>
            <a:ext cx="650875" cy="249238"/>
            <a:chOff x="4937" y="3146"/>
            <a:chExt cx="410" cy="157"/>
          </a:xfrm>
        </p:grpSpPr>
        <p:sp>
          <p:nvSpPr>
            <p:cNvPr id="66638" name="Arc 44"/>
            <p:cNvSpPr>
              <a:spLocks/>
            </p:cNvSpPr>
            <p:nvPr/>
          </p:nvSpPr>
          <p:spPr bwMode="auto">
            <a:xfrm>
              <a:off x="5073" y="3146"/>
              <a:ext cx="67" cy="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9" name="Arc 45"/>
            <p:cNvSpPr>
              <a:spLocks/>
            </p:cNvSpPr>
            <p:nvPr/>
          </p:nvSpPr>
          <p:spPr bwMode="auto">
            <a:xfrm>
              <a:off x="5140" y="3146"/>
              <a:ext cx="70" cy="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0" name="Line 46"/>
            <p:cNvSpPr>
              <a:spLocks noChangeShapeType="1"/>
            </p:cNvSpPr>
            <p:nvPr/>
          </p:nvSpPr>
          <p:spPr bwMode="auto">
            <a:xfrm>
              <a:off x="5210" y="3223"/>
              <a:ext cx="69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1" name="Line 47"/>
            <p:cNvSpPr>
              <a:spLocks noChangeShapeType="1"/>
            </p:cNvSpPr>
            <p:nvPr/>
          </p:nvSpPr>
          <p:spPr bwMode="auto">
            <a:xfrm flipH="1">
              <a:off x="5003" y="3223"/>
              <a:ext cx="70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2" name="Arc 48"/>
            <p:cNvSpPr>
              <a:spLocks/>
            </p:cNvSpPr>
            <p:nvPr/>
          </p:nvSpPr>
          <p:spPr bwMode="auto">
            <a:xfrm>
              <a:off x="4937" y="3222"/>
              <a:ext cx="67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21600"/>
                  </a:moveTo>
                  <a:cubicBezTo>
                    <a:pt x="0" y="9701"/>
                    <a:pt x="9622" y="43"/>
                    <a:pt x="21521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701"/>
                    <a:pt x="9622" y="43"/>
                    <a:pt x="21521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43" name="Arc 49"/>
            <p:cNvSpPr>
              <a:spLocks/>
            </p:cNvSpPr>
            <p:nvPr/>
          </p:nvSpPr>
          <p:spPr bwMode="auto">
            <a:xfrm>
              <a:off x="5280" y="3222"/>
              <a:ext cx="67" cy="81"/>
            </a:xfrm>
            <a:custGeom>
              <a:avLst/>
              <a:gdLst>
                <a:gd name="T0" fmla="*/ 0 w 21679"/>
                <a:gd name="T1" fmla="*/ 0 h 21600"/>
                <a:gd name="T2" fmla="*/ 0 w 21679"/>
                <a:gd name="T3" fmla="*/ 0 h 21600"/>
                <a:gd name="T4" fmla="*/ 0 w 21679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79"/>
                <a:gd name="T10" fmla="*/ 0 h 21600"/>
                <a:gd name="T11" fmla="*/ 21679 w 2167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79" h="21600" fill="none" extrusionOk="0">
                  <a:moveTo>
                    <a:pt x="0" y="0"/>
                  </a:moveTo>
                  <a:cubicBezTo>
                    <a:pt x="26" y="0"/>
                    <a:pt x="52" y="-1"/>
                    <a:pt x="79" y="0"/>
                  </a:cubicBezTo>
                  <a:cubicBezTo>
                    <a:pt x="12008" y="0"/>
                    <a:pt x="21679" y="9670"/>
                    <a:pt x="21679" y="21600"/>
                  </a:cubicBezTo>
                </a:path>
                <a:path w="21679" h="21600" stroke="0" extrusionOk="0">
                  <a:moveTo>
                    <a:pt x="0" y="0"/>
                  </a:moveTo>
                  <a:cubicBezTo>
                    <a:pt x="26" y="0"/>
                    <a:pt x="52" y="-1"/>
                    <a:pt x="79" y="0"/>
                  </a:cubicBezTo>
                  <a:cubicBezTo>
                    <a:pt x="12008" y="0"/>
                    <a:pt x="21679" y="9670"/>
                    <a:pt x="21679" y="21600"/>
                  </a:cubicBezTo>
                  <a:lnTo>
                    <a:pt x="79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6593" name="Group 50"/>
          <p:cNvGrpSpPr>
            <a:grpSpLocks/>
          </p:cNvGrpSpPr>
          <p:nvPr/>
        </p:nvGrpSpPr>
        <p:grpSpPr bwMode="auto">
          <a:xfrm>
            <a:off x="2538414" y="4909542"/>
            <a:ext cx="655637" cy="247650"/>
            <a:chOff x="470" y="3187"/>
            <a:chExt cx="413" cy="156"/>
          </a:xfrm>
        </p:grpSpPr>
        <p:sp>
          <p:nvSpPr>
            <p:cNvPr id="66632" name="Arc 51"/>
            <p:cNvSpPr>
              <a:spLocks/>
            </p:cNvSpPr>
            <p:nvPr/>
          </p:nvSpPr>
          <p:spPr bwMode="auto">
            <a:xfrm>
              <a:off x="607" y="3187"/>
              <a:ext cx="70" cy="78"/>
            </a:xfrm>
            <a:custGeom>
              <a:avLst/>
              <a:gdLst>
                <a:gd name="T0" fmla="*/ 0 w 21676"/>
                <a:gd name="T1" fmla="*/ 0 h 21667"/>
                <a:gd name="T2" fmla="*/ 0 w 21676"/>
                <a:gd name="T3" fmla="*/ 0 h 21667"/>
                <a:gd name="T4" fmla="*/ 0 w 21676"/>
                <a:gd name="T5" fmla="*/ 0 h 21667"/>
                <a:gd name="T6" fmla="*/ 0 60000 65536"/>
                <a:gd name="T7" fmla="*/ 0 60000 65536"/>
                <a:gd name="T8" fmla="*/ 0 60000 65536"/>
                <a:gd name="T9" fmla="*/ 0 w 21676"/>
                <a:gd name="T10" fmla="*/ 0 h 21667"/>
                <a:gd name="T11" fmla="*/ 21676 w 21676"/>
                <a:gd name="T12" fmla="*/ 21667 h 216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76" h="21667" fill="none" extrusionOk="0">
                  <a:moveTo>
                    <a:pt x="21675" y="0"/>
                  </a:moveTo>
                  <a:cubicBezTo>
                    <a:pt x="21675" y="22"/>
                    <a:pt x="21676" y="44"/>
                    <a:pt x="21676" y="67"/>
                  </a:cubicBezTo>
                  <a:cubicBezTo>
                    <a:pt x="21676" y="11996"/>
                    <a:pt x="12005" y="21667"/>
                    <a:pt x="76" y="21667"/>
                  </a:cubicBezTo>
                  <a:cubicBezTo>
                    <a:pt x="50" y="21667"/>
                    <a:pt x="25" y="21666"/>
                    <a:pt x="0" y="21666"/>
                  </a:cubicBezTo>
                </a:path>
                <a:path w="21676" h="21667" stroke="0" extrusionOk="0">
                  <a:moveTo>
                    <a:pt x="21675" y="0"/>
                  </a:moveTo>
                  <a:cubicBezTo>
                    <a:pt x="21675" y="22"/>
                    <a:pt x="21676" y="44"/>
                    <a:pt x="21676" y="67"/>
                  </a:cubicBezTo>
                  <a:cubicBezTo>
                    <a:pt x="21676" y="11996"/>
                    <a:pt x="12005" y="21667"/>
                    <a:pt x="76" y="21667"/>
                  </a:cubicBezTo>
                  <a:cubicBezTo>
                    <a:pt x="50" y="21667"/>
                    <a:pt x="25" y="21666"/>
                    <a:pt x="0" y="21666"/>
                  </a:cubicBezTo>
                  <a:lnTo>
                    <a:pt x="76" y="67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3" name="Arc 52"/>
            <p:cNvSpPr>
              <a:spLocks/>
            </p:cNvSpPr>
            <p:nvPr/>
          </p:nvSpPr>
          <p:spPr bwMode="auto">
            <a:xfrm>
              <a:off x="676" y="3187"/>
              <a:ext cx="70" cy="78"/>
            </a:xfrm>
            <a:custGeom>
              <a:avLst/>
              <a:gdLst>
                <a:gd name="T0" fmla="*/ 0 w 21600"/>
                <a:gd name="T1" fmla="*/ 0 h 21668"/>
                <a:gd name="T2" fmla="*/ 0 w 21600"/>
                <a:gd name="T3" fmla="*/ 0 h 21668"/>
                <a:gd name="T4" fmla="*/ 0 w 21600"/>
                <a:gd name="T5" fmla="*/ 0 h 2166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68"/>
                <a:gd name="T11" fmla="*/ 21600 w 21600"/>
                <a:gd name="T12" fmla="*/ 21668 h 216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68" fill="none" extrusionOk="0">
                  <a:moveTo>
                    <a:pt x="21600" y="21668"/>
                  </a:moveTo>
                  <a:cubicBezTo>
                    <a:pt x="9670" y="21668"/>
                    <a:pt x="0" y="11997"/>
                    <a:pt x="0" y="68"/>
                  </a:cubicBezTo>
                  <a:cubicBezTo>
                    <a:pt x="-1" y="45"/>
                    <a:pt x="0" y="22"/>
                    <a:pt x="0" y="0"/>
                  </a:cubicBezTo>
                </a:path>
                <a:path w="21600" h="21668" stroke="0" extrusionOk="0">
                  <a:moveTo>
                    <a:pt x="21600" y="21668"/>
                  </a:moveTo>
                  <a:cubicBezTo>
                    <a:pt x="9670" y="21668"/>
                    <a:pt x="0" y="11997"/>
                    <a:pt x="0" y="68"/>
                  </a:cubicBezTo>
                  <a:cubicBezTo>
                    <a:pt x="-1" y="45"/>
                    <a:pt x="0" y="22"/>
                    <a:pt x="0" y="0"/>
                  </a:cubicBezTo>
                  <a:lnTo>
                    <a:pt x="21600" y="68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4" name="Line 53"/>
            <p:cNvSpPr>
              <a:spLocks noChangeShapeType="1"/>
            </p:cNvSpPr>
            <p:nvPr/>
          </p:nvSpPr>
          <p:spPr bwMode="auto">
            <a:xfrm>
              <a:off x="746" y="3263"/>
              <a:ext cx="67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5" name="Line 54"/>
            <p:cNvSpPr>
              <a:spLocks noChangeShapeType="1"/>
            </p:cNvSpPr>
            <p:nvPr/>
          </p:nvSpPr>
          <p:spPr bwMode="auto">
            <a:xfrm flipH="1">
              <a:off x="539" y="3263"/>
              <a:ext cx="67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6" name="Arc 55"/>
            <p:cNvSpPr>
              <a:spLocks/>
            </p:cNvSpPr>
            <p:nvPr/>
          </p:nvSpPr>
          <p:spPr bwMode="auto">
            <a:xfrm>
              <a:off x="470" y="3262"/>
              <a:ext cx="70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21600"/>
                  </a:moveTo>
                  <a:cubicBezTo>
                    <a:pt x="0" y="9700"/>
                    <a:pt x="9624" y="42"/>
                    <a:pt x="21524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700"/>
                    <a:pt x="9624" y="42"/>
                    <a:pt x="21524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7" name="Arc 56"/>
            <p:cNvSpPr>
              <a:spLocks/>
            </p:cNvSpPr>
            <p:nvPr/>
          </p:nvSpPr>
          <p:spPr bwMode="auto">
            <a:xfrm>
              <a:off x="813" y="3262"/>
              <a:ext cx="70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6594" name="Group 57"/>
          <p:cNvGrpSpPr>
            <a:grpSpLocks/>
          </p:cNvGrpSpPr>
          <p:nvPr/>
        </p:nvGrpSpPr>
        <p:grpSpPr bwMode="auto">
          <a:xfrm>
            <a:off x="2538414" y="3986213"/>
            <a:ext cx="655637" cy="254000"/>
            <a:chOff x="470" y="2592"/>
            <a:chExt cx="413" cy="160"/>
          </a:xfrm>
        </p:grpSpPr>
        <p:sp>
          <p:nvSpPr>
            <p:cNvPr id="66626" name="Arc 58"/>
            <p:cNvSpPr>
              <a:spLocks/>
            </p:cNvSpPr>
            <p:nvPr/>
          </p:nvSpPr>
          <p:spPr bwMode="auto">
            <a:xfrm>
              <a:off x="607" y="2671"/>
              <a:ext cx="70" cy="81"/>
            </a:xfrm>
            <a:custGeom>
              <a:avLst/>
              <a:gdLst>
                <a:gd name="T0" fmla="*/ 0 w 21675"/>
                <a:gd name="T1" fmla="*/ 0 h 21600"/>
                <a:gd name="T2" fmla="*/ 0 w 21675"/>
                <a:gd name="T3" fmla="*/ 0 h 21600"/>
                <a:gd name="T4" fmla="*/ 0 w 216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75"/>
                <a:gd name="T10" fmla="*/ 0 h 21600"/>
                <a:gd name="T11" fmla="*/ 21675 w 216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75" h="21600" fill="none" extrusionOk="0">
                  <a:moveTo>
                    <a:pt x="0" y="0"/>
                  </a:moveTo>
                  <a:cubicBezTo>
                    <a:pt x="25" y="0"/>
                    <a:pt x="50" y="-1"/>
                    <a:pt x="75" y="0"/>
                  </a:cubicBezTo>
                  <a:cubicBezTo>
                    <a:pt x="12004" y="0"/>
                    <a:pt x="21675" y="9670"/>
                    <a:pt x="21675" y="21600"/>
                  </a:cubicBezTo>
                </a:path>
                <a:path w="21675" h="21600" stroke="0" extrusionOk="0">
                  <a:moveTo>
                    <a:pt x="0" y="0"/>
                  </a:moveTo>
                  <a:cubicBezTo>
                    <a:pt x="25" y="0"/>
                    <a:pt x="50" y="-1"/>
                    <a:pt x="75" y="0"/>
                  </a:cubicBezTo>
                  <a:cubicBezTo>
                    <a:pt x="12004" y="0"/>
                    <a:pt x="21675" y="9670"/>
                    <a:pt x="21675" y="21600"/>
                  </a:cubicBezTo>
                  <a:lnTo>
                    <a:pt x="75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7" name="Arc 59"/>
            <p:cNvSpPr>
              <a:spLocks/>
            </p:cNvSpPr>
            <p:nvPr/>
          </p:nvSpPr>
          <p:spPr bwMode="auto">
            <a:xfrm>
              <a:off x="676" y="2671"/>
              <a:ext cx="70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599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8" name="Line 60"/>
            <p:cNvSpPr>
              <a:spLocks noChangeShapeType="1"/>
            </p:cNvSpPr>
            <p:nvPr/>
          </p:nvSpPr>
          <p:spPr bwMode="auto">
            <a:xfrm>
              <a:off x="746" y="2672"/>
              <a:ext cx="67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9" name="Line 61"/>
            <p:cNvSpPr>
              <a:spLocks noChangeShapeType="1"/>
            </p:cNvSpPr>
            <p:nvPr/>
          </p:nvSpPr>
          <p:spPr bwMode="auto">
            <a:xfrm flipH="1">
              <a:off x="539" y="2672"/>
              <a:ext cx="67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0" name="Arc 62"/>
            <p:cNvSpPr>
              <a:spLocks/>
            </p:cNvSpPr>
            <p:nvPr/>
          </p:nvSpPr>
          <p:spPr bwMode="auto">
            <a:xfrm>
              <a:off x="470" y="2592"/>
              <a:ext cx="70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524" y="21599"/>
                  </a:moveTo>
                  <a:cubicBezTo>
                    <a:pt x="9624" y="21557"/>
                    <a:pt x="0" y="11899"/>
                    <a:pt x="0" y="0"/>
                  </a:cubicBezTo>
                </a:path>
                <a:path w="21600" h="21600" stroke="0" extrusionOk="0">
                  <a:moveTo>
                    <a:pt x="21524" y="21599"/>
                  </a:moveTo>
                  <a:cubicBezTo>
                    <a:pt x="9624" y="21557"/>
                    <a:pt x="0" y="1189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31" name="Arc 63"/>
            <p:cNvSpPr>
              <a:spLocks/>
            </p:cNvSpPr>
            <p:nvPr/>
          </p:nvSpPr>
          <p:spPr bwMode="auto">
            <a:xfrm>
              <a:off x="813" y="2592"/>
              <a:ext cx="70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6595" name="Group 64"/>
          <p:cNvGrpSpPr>
            <a:grpSpLocks/>
          </p:cNvGrpSpPr>
          <p:nvPr/>
        </p:nvGrpSpPr>
        <p:grpSpPr bwMode="auto">
          <a:xfrm>
            <a:off x="5962649" y="4886325"/>
            <a:ext cx="809626" cy="249238"/>
            <a:chOff x="2703" y="3146"/>
            <a:chExt cx="437" cy="157"/>
          </a:xfrm>
        </p:grpSpPr>
        <p:sp>
          <p:nvSpPr>
            <p:cNvPr id="66620" name="Arc 65"/>
            <p:cNvSpPr>
              <a:spLocks/>
            </p:cNvSpPr>
            <p:nvPr/>
          </p:nvSpPr>
          <p:spPr bwMode="auto">
            <a:xfrm>
              <a:off x="2849" y="3146"/>
              <a:ext cx="73" cy="77"/>
            </a:xfrm>
            <a:custGeom>
              <a:avLst/>
              <a:gdLst>
                <a:gd name="T0" fmla="*/ 0 w 21675"/>
                <a:gd name="T1" fmla="*/ 0 h 21600"/>
                <a:gd name="T2" fmla="*/ 0 w 21675"/>
                <a:gd name="T3" fmla="*/ 0 h 21600"/>
                <a:gd name="T4" fmla="*/ 0 w 2167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75"/>
                <a:gd name="T10" fmla="*/ 0 h 21600"/>
                <a:gd name="T11" fmla="*/ 21675 w 216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75" h="21600" fill="none" extrusionOk="0">
                  <a:moveTo>
                    <a:pt x="21675" y="0"/>
                  </a:moveTo>
                  <a:cubicBezTo>
                    <a:pt x="21675" y="11929"/>
                    <a:pt x="12004" y="21600"/>
                    <a:pt x="75" y="21600"/>
                  </a:cubicBezTo>
                  <a:cubicBezTo>
                    <a:pt x="50" y="21600"/>
                    <a:pt x="25" y="21599"/>
                    <a:pt x="0" y="21599"/>
                  </a:cubicBezTo>
                </a:path>
                <a:path w="21675" h="21600" stroke="0" extrusionOk="0">
                  <a:moveTo>
                    <a:pt x="21675" y="0"/>
                  </a:moveTo>
                  <a:cubicBezTo>
                    <a:pt x="21675" y="11929"/>
                    <a:pt x="12004" y="21600"/>
                    <a:pt x="75" y="21600"/>
                  </a:cubicBezTo>
                  <a:cubicBezTo>
                    <a:pt x="50" y="21600"/>
                    <a:pt x="25" y="21599"/>
                    <a:pt x="0" y="21599"/>
                  </a:cubicBezTo>
                  <a:lnTo>
                    <a:pt x="75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1" name="Arc 66"/>
            <p:cNvSpPr>
              <a:spLocks/>
            </p:cNvSpPr>
            <p:nvPr/>
          </p:nvSpPr>
          <p:spPr bwMode="auto">
            <a:xfrm>
              <a:off x="2921" y="3146"/>
              <a:ext cx="73" cy="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2" name="Line 67"/>
            <p:cNvSpPr>
              <a:spLocks noChangeShapeType="1"/>
            </p:cNvSpPr>
            <p:nvPr/>
          </p:nvSpPr>
          <p:spPr bwMode="auto">
            <a:xfrm>
              <a:off x="2994" y="3223"/>
              <a:ext cx="73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3" name="Line 68"/>
            <p:cNvSpPr>
              <a:spLocks noChangeShapeType="1"/>
            </p:cNvSpPr>
            <p:nvPr/>
          </p:nvSpPr>
          <p:spPr bwMode="auto">
            <a:xfrm flipH="1">
              <a:off x="2776" y="3223"/>
              <a:ext cx="72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4" name="Arc 69"/>
            <p:cNvSpPr>
              <a:spLocks/>
            </p:cNvSpPr>
            <p:nvPr/>
          </p:nvSpPr>
          <p:spPr bwMode="auto">
            <a:xfrm>
              <a:off x="2703" y="3222"/>
              <a:ext cx="73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599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25" name="Arc 70"/>
            <p:cNvSpPr>
              <a:spLocks/>
            </p:cNvSpPr>
            <p:nvPr/>
          </p:nvSpPr>
          <p:spPr bwMode="auto">
            <a:xfrm>
              <a:off x="3067" y="3222"/>
              <a:ext cx="73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6596" name="Group 71"/>
          <p:cNvGrpSpPr>
            <a:grpSpLocks/>
          </p:cNvGrpSpPr>
          <p:nvPr/>
        </p:nvGrpSpPr>
        <p:grpSpPr bwMode="auto">
          <a:xfrm>
            <a:off x="6003925" y="3990975"/>
            <a:ext cx="749300" cy="249238"/>
            <a:chOff x="2668" y="2555"/>
            <a:chExt cx="472" cy="157"/>
          </a:xfrm>
        </p:grpSpPr>
        <p:sp>
          <p:nvSpPr>
            <p:cNvPr id="66614" name="Arc 72"/>
            <p:cNvSpPr>
              <a:spLocks/>
            </p:cNvSpPr>
            <p:nvPr/>
          </p:nvSpPr>
          <p:spPr bwMode="auto">
            <a:xfrm>
              <a:off x="2825" y="2631"/>
              <a:ext cx="78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5" name="Arc 73"/>
            <p:cNvSpPr>
              <a:spLocks/>
            </p:cNvSpPr>
            <p:nvPr/>
          </p:nvSpPr>
          <p:spPr bwMode="auto">
            <a:xfrm>
              <a:off x="2904" y="2631"/>
              <a:ext cx="79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21600"/>
                  </a:moveTo>
                  <a:cubicBezTo>
                    <a:pt x="0" y="9700"/>
                    <a:pt x="9624" y="42"/>
                    <a:pt x="21524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700"/>
                    <a:pt x="9624" y="42"/>
                    <a:pt x="21524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6" name="Line 74"/>
            <p:cNvSpPr>
              <a:spLocks noChangeShapeType="1"/>
            </p:cNvSpPr>
            <p:nvPr/>
          </p:nvSpPr>
          <p:spPr bwMode="auto">
            <a:xfrm>
              <a:off x="2982" y="2632"/>
              <a:ext cx="79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7" name="Line 75"/>
            <p:cNvSpPr>
              <a:spLocks noChangeShapeType="1"/>
            </p:cNvSpPr>
            <p:nvPr/>
          </p:nvSpPr>
          <p:spPr bwMode="auto">
            <a:xfrm flipH="1">
              <a:off x="2747" y="2632"/>
              <a:ext cx="78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8" name="Arc 76"/>
            <p:cNvSpPr>
              <a:spLocks/>
            </p:cNvSpPr>
            <p:nvPr/>
          </p:nvSpPr>
          <p:spPr bwMode="auto">
            <a:xfrm>
              <a:off x="2668" y="2555"/>
              <a:ext cx="79" cy="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9" name="Arc 77"/>
            <p:cNvSpPr>
              <a:spLocks/>
            </p:cNvSpPr>
            <p:nvPr/>
          </p:nvSpPr>
          <p:spPr bwMode="auto">
            <a:xfrm>
              <a:off x="3061" y="2555"/>
              <a:ext cx="79" cy="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66597" name="Group 78"/>
          <p:cNvGrpSpPr>
            <a:grpSpLocks/>
          </p:cNvGrpSpPr>
          <p:nvPr/>
        </p:nvGrpSpPr>
        <p:grpSpPr bwMode="auto">
          <a:xfrm>
            <a:off x="9477376" y="3986213"/>
            <a:ext cx="650875" cy="254000"/>
            <a:chOff x="4937" y="2592"/>
            <a:chExt cx="410" cy="160"/>
          </a:xfrm>
        </p:grpSpPr>
        <p:sp>
          <p:nvSpPr>
            <p:cNvPr id="66608" name="Arc 79"/>
            <p:cNvSpPr>
              <a:spLocks/>
            </p:cNvSpPr>
            <p:nvPr/>
          </p:nvSpPr>
          <p:spPr bwMode="auto">
            <a:xfrm>
              <a:off x="5073" y="2671"/>
              <a:ext cx="67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09" name="Arc 80"/>
            <p:cNvSpPr>
              <a:spLocks/>
            </p:cNvSpPr>
            <p:nvPr/>
          </p:nvSpPr>
          <p:spPr bwMode="auto">
            <a:xfrm>
              <a:off x="5140" y="2671"/>
              <a:ext cx="70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21600"/>
                  </a:moveTo>
                  <a:cubicBezTo>
                    <a:pt x="0" y="9670"/>
                    <a:pt x="9670" y="0"/>
                    <a:pt x="21599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0" name="Line 81"/>
            <p:cNvSpPr>
              <a:spLocks noChangeShapeType="1"/>
            </p:cNvSpPr>
            <p:nvPr/>
          </p:nvSpPr>
          <p:spPr bwMode="auto">
            <a:xfrm>
              <a:off x="5210" y="2672"/>
              <a:ext cx="69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1" name="Line 82"/>
            <p:cNvSpPr>
              <a:spLocks noChangeShapeType="1"/>
            </p:cNvSpPr>
            <p:nvPr/>
          </p:nvSpPr>
          <p:spPr bwMode="auto">
            <a:xfrm flipH="1">
              <a:off x="5003" y="2672"/>
              <a:ext cx="70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2" name="Arc 83"/>
            <p:cNvSpPr>
              <a:spLocks/>
            </p:cNvSpPr>
            <p:nvPr/>
          </p:nvSpPr>
          <p:spPr bwMode="auto">
            <a:xfrm>
              <a:off x="4937" y="2592"/>
              <a:ext cx="67" cy="8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520" y="21599"/>
                  </a:moveTo>
                  <a:cubicBezTo>
                    <a:pt x="9621" y="21555"/>
                    <a:pt x="0" y="11898"/>
                    <a:pt x="0" y="0"/>
                  </a:cubicBezTo>
                </a:path>
                <a:path w="21600" h="21600" stroke="0" extrusionOk="0">
                  <a:moveTo>
                    <a:pt x="21520" y="21599"/>
                  </a:moveTo>
                  <a:cubicBezTo>
                    <a:pt x="9621" y="21555"/>
                    <a:pt x="0" y="11898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6613" name="Arc 84"/>
            <p:cNvSpPr>
              <a:spLocks/>
            </p:cNvSpPr>
            <p:nvPr/>
          </p:nvSpPr>
          <p:spPr bwMode="auto">
            <a:xfrm>
              <a:off x="5280" y="2592"/>
              <a:ext cx="67" cy="81"/>
            </a:xfrm>
            <a:custGeom>
              <a:avLst/>
              <a:gdLst>
                <a:gd name="T0" fmla="*/ 0 w 21680"/>
                <a:gd name="T1" fmla="*/ 0 h 21600"/>
                <a:gd name="T2" fmla="*/ 0 w 21680"/>
                <a:gd name="T3" fmla="*/ 0 h 21600"/>
                <a:gd name="T4" fmla="*/ 0 w 2168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80"/>
                <a:gd name="T10" fmla="*/ 0 h 21600"/>
                <a:gd name="T11" fmla="*/ 21680 w 2168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0" h="21600" fill="none" extrusionOk="0">
                  <a:moveTo>
                    <a:pt x="21680" y="0"/>
                  </a:moveTo>
                  <a:cubicBezTo>
                    <a:pt x="21680" y="11929"/>
                    <a:pt x="12009" y="21600"/>
                    <a:pt x="80" y="21600"/>
                  </a:cubicBezTo>
                  <a:cubicBezTo>
                    <a:pt x="53" y="21600"/>
                    <a:pt x="26" y="21599"/>
                    <a:pt x="0" y="21599"/>
                  </a:cubicBezTo>
                </a:path>
                <a:path w="21680" h="21600" stroke="0" extrusionOk="0">
                  <a:moveTo>
                    <a:pt x="21680" y="0"/>
                  </a:moveTo>
                  <a:cubicBezTo>
                    <a:pt x="21680" y="11929"/>
                    <a:pt x="12009" y="21600"/>
                    <a:pt x="80" y="21600"/>
                  </a:cubicBezTo>
                  <a:cubicBezTo>
                    <a:pt x="53" y="21600"/>
                    <a:pt x="26" y="21599"/>
                    <a:pt x="0" y="21599"/>
                  </a:cubicBezTo>
                  <a:lnTo>
                    <a:pt x="80" y="0"/>
                  </a:lnTo>
                  <a:close/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6598" name="Text Box 85"/>
          <p:cNvSpPr txBox="1">
            <a:spLocks noChangeArrowheads="1"/>
          </p:cNvSpPr>
          <p:nvPr/>
        </p:nvSpPr>
        <p:spPr bwMode="auto">
          <a:xfrm>
            <a:off x="2530475" y="3595688"/>
            <a:ext cx="163859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>
                <a:latin typeface="Arial" pitchFamily="34" charset="0"/>
              </a:rPr>
              <a:t>- (1-2</a:t>
            </a:r>
            <a:r>
              <a:rPr lang="de-DE" sz="2000" baseline="30000">
                <a:latin typeface="Arial" pitchFamily="34" charset="0"/>
              </a:rPr>
              <a:t>-23</a:t>
            </a:r>
            <a:r>
              <a:rPr lang="de-DE" sz="2000">
                <a:latin typeface="Arial" pitchFamily="34" charset="0"/>
              </a:rPr>
              <a:t>)·2</a:t>
            </a:r>
            <a:r>
              <a:rPr lang="de-DE" sz="2000" baseline="30000">
                <a:latin typeface="Arial" pitchFamily="34" charset="0"/>
              </a:rPr>
              <a:t>127</a:t>
            </a:r>
            <a:endParaRPr lang="en-US" sz="2000" baseline="30000">
              <a:latin typeface="Arial" pitchFamily="34" charset="0"/>
            </a:endParaRPr>
          </a:p>
        </p:txBody>
      </p:sp>
      <p:sp>
        <p:nvSpPr>
          <p:cNvPr id="66599" name="Text Box 86"/>
          <p:cNvSpPr txBox="1">
            <a:spLocks noChangeArrowheads="1"/>
          </p:cNvSpPr>
          <p:nvPr/>
        </p:nvSpPr>
        <p:spPr bwMode="auto">
          <a:xfrm>
            <a:off x="8836025" y="3595688"/>
            <a:ext cx="155363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>
                <a:latin typeface="Arial" pitchFamily="34" charset="0"/>
              </a:rPr>
              <a:t>(1-2</a:t>
            </a:r>
            <a:r>
              <a:rPr lang="de-DE" sz="2000" baseline="30000">
                <a:latin typeface="Arial" pitchFamily="34" charset="0"/>
              </a:rPr>
              <a:t>-23</a:t>
            </a:r>
            <a:r>
              <a:rPr lang="de-DE" sz="2000">
                <a:latin typeface="Arial" pitchFamily="34" charset="0"/>
              </a:rPr>
              <a:t>) ·2</a:t>
            </a:r>
            <a:r>
              <a:rPr lang="de-DE" sz="2000" baseline="30000">
                <a:latin typeface="Arial" pitchFamily="34" charset="0"/>
              </a:rPr>
              <a:t>127</a:t>
            </a:r>
            <a:endParaRPr lang="en-US" sz="2000" baseline="30000">
              <a:latin typeface="Arial" pitchFamily="34" charset="0"/>
            </a:endParaRPr>
          </a:p>
        </p:txBody>
      </p:sp>
      <p:sp>
        <p:nvSpPr>
          <p:cNvPr id="66600" name="Text Box 87"/>
          <p:cNvSpPr txBox="1">
            <a:spLocks noChangeArrowheads="1"/>
          </p:cNvSpPr>
          <p:nvPr/>
        </p:nvSpPr>
        <p:spPr bwMode="auto">
          <a:xfrm>
            <a:off x="5111750" y="3605213"/>
            <a:ext cx="133562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>
                <a:latin typeface="Arial" pitchFamily="34" charset="0"/>
              </a:rPr>
              <a:t>- </a:t>
            </a:r>
            <a:r>
              <a:rPr lang="de-DE" sz="2000" dirty="0" smtClean="0">
                <a:latin typeface="Arial" pitchFamily="34" charset="0"/>
              </a:rPr>
              <a:t>0.5 </a:t>
            </a:r>
            <a:r>
              <a:rPr lang="de-DE" sz="2000" dirty="0">
                <a:latin typeface="Arial" pitchFamily="34" charset="0"/>
              </a:rPr>
              <a:t>·2</a:t>
            </a:r>
            <a:r>
              <a:rPr lang="de-DE" sz="2000" baseline="30000" dirty="0">
                <a:latin typeface="Arial" pitchFamily="34" charset="0"/>
              </a:rPr>
              <a:t>-128</a:t>
            </a:r>
            <a:endParaRPr lang="en-US" sz="2000" baseline="30000" dirty="0">
              <a:latin typeface="Arial" pitchFamily="34" charset="0"/>
            </a:endParaRPr>
          </a:p>
        </p:txBody>
      </p:sp>
      <p:sp>
        <p:nvSpPr>
          <p:cNvPr id="66601" name="Text Box 88"/>
          <p:cNvSpPr txBox="1">
            <a:spLocks noChangeArrowheads="1"/>
          </p:cNvSpPr>
          <p:nvPr/>
        </p:nvSpPr>
        <p:spPr bwMode="auto">
          <a:xfrm>
            <a:off x="6378575" y="3595688"/>
            <a:ext cx="132119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>
                <a:latin typeface="Arial" pitchFamily="34" charset="0"/>
              </a:rPr>
              <a:t>  </a:t>
            </a:r>
            <a:r>
              <a:rPr lang="de-DE" sz="2000" dirty="0" smtClean="0">
                <a:latin typeface="Arial" pitchFamily="34" charset="0"/>
              </a:rPr>
              <a:t>0.5 </a:t>
            </a:r>
            <a:r>
              <a:rPr lang="de-DE" sz="2000" dirty="0">
                <a:latin typeface="Arial" pitchFamily="34" charset="0"/>
              </a:rPr>
              <a:t>·2</a:t>
            </a:r>
            <a:r>
              <a:rPr lang="de-DE" sz="2000" baseline="30000" dirty="0">
                <a:latin typeface="Arial" pitchFamily="34" charset="0"/>
              </a:rPr>
              <a:t>-128</a:t>
            </a:r>
            <a:endParaRPr lang="en-US" sz="2000" baseline="30000" dirty="0">
              <a:latin typeface="Arial" pitchFamily="34" charset="0"/>
            </a:endParaRPr>
          </a:p>
        </p:txBody>
      </p:sp>
      <p:sp>
        <p:nvSpPr>
          <p:cNvPr id="66602" name="Text Box 89"/>
          <p:cNvSpPr txBox="1">
            <a:spLocks noChangeArrowheads="1"/>
          </p:cNvSpPr>
          <p:nvPr/>
        </p:nvSpPr>
        <p:spPr bwMode="auto">
          <a:xfrm>
            <a:off x="2568575" y="5614988"/>
            <a:ext cx="163859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>
                <a:latin typeface="Arial" pitchFamily="34" charset="0"/>
              </a:rPr>
              <a:t>- (1-2</a:t>
            </a:r>
            <a:r>
              <a:rPr lang="de-DE" sz="2000" baseline="30000">
                <a:latin typeface="Arial" pitchFamily="34" charset="0"/>
              </a:rPr>
              <a:t>-24</a:t>
            </a:r>
            <a:r>
              <a:rPr lang="de-DE" sz="2000">
                <a:latin typeface="Arial" pitchFamily="34" charset="0"/>
              </a:rPr>
              <a:t>)·2</a:t>
            </a:r>
            <a:r>
              <a:rPr lang="de-DE" sz="2000" baseline="30000">
                <a:latin typeface="Arial" pitchFamily="34" charset="0"/>
              </a:rPr>
              <a:t>127</a:t>
            </a:r>
            <a:endParaRPr lang="en-US" sz="2000" baseline="30000">
              <a:latin typeface="Arial" pitchFamily="34" charset="0"/>
            </a:endParaRPr>
          </a:p>
        </p:txBody>
      </p:sp>
      <p:sp>
        <p:nvSpPr>
          <p:cNvPr id="66603" name="Text Box 90"/>
          <p:cNvSpPr txBox="1">
            <a:spLocks noChangeArrowheads="1"/>
          </p:cNvSpPr>
          <p:nvPr/>
        </p:nvSpPr>
        <p:spPr bwMode="auto">
          <a:xfrm>
            <a:off x="8874125" y="5614988"/>
            <a:ext cx="155363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>
                <a:latin typeface="Arial" pitchFamily="34" charset="0"/>
              </a:rPr>
              <a:t>(1-2</a:t>
            </a:r>
            <a:r>
              <a:rPr lang="de-DE" sz="2000" baseline="30000">
                <a:latin typeface="Arial" pitchFamily="34" charset="0"/>
              </a:rPr>
              <a:t>-24</a:t>
            </a:r>
            <a:r>
              <a:rPr lang="de-DE" sz="2000">
                <a:latin typeface="Arial" pitchFamily="34" charset="0"/>
              </a:rPr>
              <a:t>) ·2</a:t>
            </a:r>
            <a:r>
              <a:rPr lang="de-DE" sz="2000" baseline="30000">
                <a:latin typeface="Arial" pitchFamily="34" charset="0"/>
              </a:rPr>
              <a:t>127</a:t>
            </a:r>
            <a:endParaRPr lang="en-US" sz="2000" baseline="30000">
              <a:latin typeface="Arial" pitchFamily="34" charset="0"/>
            </a:endParaRPr>
          </a:p>
        </p:txBody>
      </p:sp>
      <p:sp>
        <p:nvSpPr>
          <p:cNvPr id="66604" name="Text Box 91"/>
          <p:cNvSpPr txBox="1">
            <a:spLocks noChangeArrowheads="1"/>
          </p:cNvSpPr>
          <p:nvPr/>
        </p:nvSpPr>
        <p:spPr bwMode="auto">
          <a:xfrm>
            <a:off x="5149850" y="5624513"/>
            <a:ext cx="133562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>
                <a:latin typeface="Arial" pitchFamily="34" charset="0"/>
              </a:rPr>
              <a:t>- </a:t>
            </a:r>
            <a:r>
              <a:rPr lang="de-DE" sz="2000" dirty="0" smtClean="0">
                <a:latin typeface="Arial" pitchFamily="34" charset="0"/>
              </a:rPr>
              <a:t>0.5 </a:t>
            </a:r>
            <a:r>
              <a:rPr lang="de-DE" sz="2000" dirty="0">
                <a:latin typeface="Arial" pitchFamily="34" charset="0"/>
              </a:rPr>
              <a:t>·2</a:t>
            </a:r>
            <a:r>
              <a:rPr lang="de-DE" sz="2000" baseline="30000" dirty="0">
                <a:latin typeface="Arial" pitchFamily="34" charset="0"/>
              </a:rPr>
              <a:t>-128</a:t>
            </a:r>
            <a:endParaRPr lang="en-US" sz="2000" baseline="30000" dirty="0">
              <a:latin typeface="Arial" pitchFamily="34" charset="0"/>
            </a:endParaRPr>
          </a:p>
        </p:txBody>
      </p:sp>
      <p:sp>
        <p:nvSpPr>
          <p:cNvPr id="66605" name="Text Box 92"/>
          <p:cNvSpPr txBox="1">
            <a:spLocks noChangeArrowheads="1"/>
          </p:cNvSpPr>
          <p:nvPr/>
        </p:nvSpPr>
        <p:spPr bwMode="auto">
          <a:xfrm>
            <a:off x="6416675" y="5614988"/>
            <a:ext cx="132119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>
                <a:latin typeface="Arial" pitchFamily="34" charset="0"/>
              </a:rPr>
              <a:t>  </a:t>
            </a:r>
            <a:r>
              <a:rPr lang="de-DE" sz="2000" dirty="0" smtClean="0">
                <a:latin typeface="Arial" pitchFamily="34" charset="0"/>
              </a:rPr>
              <a:t>0.5 </a:t>
            </a:r>
            <a:r>
              <a:rPr lang="de-DE" sz="2000" dirty="0">
                <a:latin typeface="Arial" pitchFamily="34" charset="0"/>
              </a:rPr>
              <a:t>·2</a:t>
            </a:r>
            <a:r>
              <a:rPr lang="de-DE" sz="2000" baseline="30000" dirty="0">
                <a:latin typeface="Arial" pitchFamily="34" charset="0"/>
              </a:rPr>
              <a:t>-128</a:t>
            </a:r>
            <a:endParaRPr lang="en-US" sz="2000" baseline="30000" dirty="0">
              <a:latin typeface="Arial" pitchFamily="34" charset="0"/>
            </a:endParaRPr>
          </a:p>
        </p:txBody>
      </p:sp>
      <p:sp>
        <p:nvSpPr>
          <p:cNvPr id="66606" name="Rectangle 93"/>
          <p:cNvSpPr>
            <a:spLocks noChangeArrowheads="1"/>
          </p:cNvSpPr>
          <p:nvPr/>
        </p:nvSpPr>
        <p:spPr bwMode="auto">
          <a:xfrm>
            <a:off x="9366250" y="4508500"/>
            <a:ext cx="91050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>
                <a:solidFill>
                  <a:srgbClr val="000000"/>
                </a:solidFill>
                <a:latin typeface="Arial" pitchFamily="34" charset="0"/>
              </a:rPr>
              <a:t>o</a:t>
            </a:r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verflow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66607" name="Rectangle 94"/>
          <p:cNvSpPr>
            <a:spLocks noChangeArrowheads="1"/>
          </p:cNvSpPr>
          <p:nvPr/>
        </p:nvSpPr>
        <p:spPr bwMode="auto">
          <a:xfrm>
            <a:off x="6364288" y="3186114"/>
            <a:ext cx="36512" cy="363537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advTm="113608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Characteristic numbers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order to compare different floating point formats three characteristic numbers are useful: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err="1" smtClean="0">
                <a:solidFill>
                  <a:srgbClr val="C00000"/>
                </a:solidFill>
              </a:rPr>
              <a:t>Maxreal</a:t>
            </a:r>
            <a:r>
              <a:rPr lang="en-US" noProof="0" dirty="0" smtClean="0">
                <a:solidFill>
                  <a:srgbClr val="C00000"/>
                </a:solidFill>
              </a:rPr>
              <a:t>:</a:t>
            </a:r>
            <a:r>
              <a:rPr lang="en-US" noProof="0" dirty="0" smtClean="0"/>
              <a:t> the largest representable, normalized, positive number </a:t>
            </a:r>
          </a:p>
          <a:p>
            <a:pPr eaLnBrk="1" hangingPunct="1"/>
            <a:endParaRPr lang="en-US" noProof="0" dirty="0" smtClean="0"/>
          </a:p>
          <a:p>
            <a:pPr lvl="1"/>
            <a:r>
              <a:rPr lang="en-US" noProof="0" dirty="0" err="1" smtClean="0">
                <a:solidFill>
                  <a:srgbClr val="C00000"/>
                </a:solidFill>
              </a:rPr>
              <a:t>Minreal</a:t>
            </a:r>
            <a:r>
              <a:rPr lang="en-US" noProof="0" dirty="0" smtClean="0">
                <a:solidFill>
                  <a:srgbClr val="C00000"/>
                </a:solidFill>
              </a:rPr>
              <a:t>:</a:t>
            </a:r>
            <a:r>
              <a:rPr lang="en-US" noProof="0" dirty="0" smtClean="0"/>
              <a:t> the smallest</a:t>
            </a:r>
            <a:r>
              <a:rPr lang="en-US" dirty="0" smtClean="0"/>
              <a:t> </a:t>
            </a:r>
            <a:r>
              <a:rPr lang="en-US" dirty="0"/>
              <a:t>representable, normalized, positive </a:t>
            </a:r>
            <a:r>
              <a:rPr lang="en-US" dirty="0" smtClean="0"/>
              <a:t>number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err="1" smtClean="0">
                <a:solidFill>
                  <a:srgbClr val="C00000"/>
                </a:solidFill>
              </a:rPr>
              <a:t>Smallreal</a:t>
            </a:r>
            <a:r>
              <a:rPr lang="en-US" noProof="0" dirty="0" smtClean="0">
                <a:solidFill>
                  <a:srgbClr val="C00000"/>
                </a:solidFill>
              </a:rPr>
              <a:t>:</a:t>
            </a:r>
            <a:r>
              <a:rPr lang="en-US" noProof="0" dirty="0" smtClean="0"/>
              <a:t> the smallest number that can be added to 1 to get a result larger than 1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675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734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 </a:t>
            </a:r>
            <a:r>
              <a:rPr lang="en-US" dirty="0" smtClean="0"/>
              <a:t>numbers – </a:t>
            </a:r>
            <a:r>
              <a:rPr lang="en-US" noProof="0" dirty="0" smtClean="0"/>
              <a:t>example 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noProof="0" dirty="0" smtClean="0">
                <a:cs typeface="Times New Roman" pitchFamily="18" charset="0"/>
              </a:rPr>
              <a:t>Using format b)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1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noProof="0" dirty="0" smtClean="0">
              <a:solidFill>
                <a:srgbClr val="0000BE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noProof="0" dirty="0" err="1" smtClean="0">
                <a:solidFill>
                  <a:srgbClr val="C00000"/>
                </a:solidFill>
                <a:cs typeface="Times New Roman" pitchFamily="18" charset="0"/>
              </a:rPr>
              <a:t>maxreal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  =  (1 </a:t>
            </a:r>
            <a:r>
              <a:rPr lang="en-US" noProof="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–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 2</a:t>
            </a:r>
            <a:r>
              <a:rPr lang="en-US" baseline="30000" noProof="0" dirty="0" smtClean="0">
                <a:solidFill>
                  <a:srgbClr val="C00000"/>
                </a:solidFill>
                <a:cs typeface="Times New Roman" pitchFamily="18" charset="0"/>
              </a:rPr>
              <a:t>-23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)</a:t>
            </a:r>
            <a:r>
              <a:rPr lang="en-US" noProof="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2</a:t>
            </a:r>
            <a:r>
              <a:rPr lang="en-US" baseline="30000" noProof="0" dirty="0" smtClean="0">
                <a:solidFill>
                  <a:srgbClr val="C00000"/>
                </a:solidFill>
                <a:cs typeface="Times New Roman" pitchFamily="18" charset="0"/>
              </a:rPr>
              <a:t>127</a:t>
            </a:r>
            <a:r>
              <a:rPr lang="en-US" noProof="0" dirty="0" smtClean="0">
                <a:solidFill>
                  <a:srgbClr val="C00000"/>
                </a:solidFill>
              </a:rPr>
              <a:t> 		</a:t>
            </a:r>
            <a:r>
              <a:rPr lang="en-US" noProof="0" dirty="0" err="1" smtClean="0">
                <a:solidFill>
                  <a:srgbClr val="C00000"/>
                </a:solidFill>
                <a:cs typeface="Times New Roman" pitchFamily="18" charset="0"/>
              </a:rPr>
              <a:t>minreal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  =  0.5 </a:t>
            </a:r>
            <a:r>
              <a:rPr lang="en-US" noProof="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 2</a:t>
            </a:r>
            <a:r>
              <a:rPr lang="en-US" baseline="30000" noProof="0" dirty="0" smtClean="0">
                <a:solidFill>
                  <a:srgbClr val="C00000"/>
                </a:solidFill>
              </a:rPr>
              <a:t>-128</a:t>
            </a:r>
          </a:p>
          <a:p>
            <a:pPr eaLnBrk="1" hangingPunct="1">
              <a:lnSpc>
                <a:spcPct val="10000"/>
              </a:lnSpc>
              <a:spcBef>
                <a:spcPct val="50000"/>
              </a:spcBef>
              <a:buClr>
                <a:schemeClr val="bg1"/>
              </a:buClr>
              <a:buSzTx/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140000"/>
              </a:lnSpc>
              <a:spcBef>
                <a:spcPct val="50000"/>
              </a:spcBef>
            </a:pPr>
            <a:r>
              <a:rPr lang="en-US" noProof="0" dirty="0" smtClean="0">
                <a:cs typeface="Times New Roman" pitchFamily="18" charset="0"/>
              </a:rPr>
              <a:t>If we normalize 1 we get 0.5 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 2</a:t>
            </a:r>
            <a:r>
              <a:rPr lang="en-US" baseline="30000" noProof="0" dirty="0" smtClean="0">
                <a:cs typeface="Times New Roman" pitchFamily="18" charset="0"/>
              </a:rPr>
              <a:t>1</a:t>
            </a:r>
            <a:r>
              <a:rPr lang="en-US" noProof="0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i.e. the significand is 10000000000000000000000</a:t>
            </a:r>
            <a:r>
              <a:rPr lang="en-US" noProof="0" dirty="0" smtClean="0">
                <a:cs typeface="Times New Roman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noProof="0" dirty="0" smtClean="0">
                <a:cs typeface="Times New Roman" pitchFamily="18" charset="0"/>
              </a:rPr>
              <a:t>The closest number larger than 1 representable in this format has in addition to the “1” in bit 22 also a “1” in bit 0.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cs typeface="Times New Roman" pitchFamily="18" charset="0"/>
              </a:rPr>
              <a:t>This results in the significand: 1000000000000000000000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1</a:t>
            </a: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US" noProof="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cs typeface="Times New Roman" pitchFamily="18" charset="0"/>
              </a:rPr>
              <a:t>Thus, </a:t>
            </a:r>
            <a:r>
              <a:rPr lang="en-US" noProof="0" dirty="0" err="1" smtClean="0">
                <a:solidFill>
                  <a:srgbClr val="C00000"/>
                </a:solidFill>
                <a:cs typeface="Times New Roman" pitchFamily="18" charset="0"/>
              </a:rPr>
              <a:t>smallreal</a:t>
            </a:r>
            <a:r>
              <a:rPr lang="en-US" noProof="0" dirty="0" smtClean="0">
                <a:cs typeface="Times New Roman" pitchFamily="18" charset="0"/>
              </a:rPr>
              <a:t> 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=</a:t>
            </a:r>
            <a:r>
              <a:rPr lang="en-US" noProof="0" dirty="0" smtClean="0">
                <a:cs typeface="Times New Roman" pitchFamily="18" charset="0"/>
              </a:rPr>
              <a:t> 0.00000000000000000000001</a:t>
            </a:r>
            <a:r>
              <a:rPr lang="en-US" baseline="-25000" noProof="0" dirty="0" smtClean="0">
                <a:cs typeface="Times New Roman" pitchFamily="18" charset="0"/>
              </a:rPr>
              <a:t>2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 2</a:t>
            </a:r>
            <a:r>
              <a:rPr lang="en-US" baseline="30000" noProof="0" dirty="0" smtClean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noProof="0" dirty="0" smtClean="0">
                <a:cs typeface="Times New Roman" pitchFamily="18" charset="0"/>
              </a:rPr>
              <a:t> =  2</a:t>
            </a:r>
            <a:r>
              <a:rPr lang="en-US" baseline="30000" noProof="0" dirty="0" smtClean="0">
                <a:cs typeface="Times New Roman" pitchFamily="18" charset="0"/>
              </a:rPr>
              <a:t>-23</a:t>
            </a:r>
            <a:r>
              <a:rPr lang="en-US" noProof="0" dirty="0" smtClean="0">
                <a:latin typeface="Arial" pitchFamily="34" charset="0"/>
                <a:cs typeface="Times New Roman" pitchFamily="18" charset="0"/>
              </a:rPr>
              <a:t>·</a:t>
            </a:r>
            <a:r>
              <a:rPr lang="en-US" noProof="0" dirty="0" smtClean="0">
                <a:cs typeface="Times New Roman" pitchFamily="18" charset="0"/>
              </a:rPr>
              <a:t> 2</a:t>
            </a:r>
            <a:r>
              <a:rPr lang="en-US" baseline="30000" noProof="0" dirty="0" smtClean="0">
                <a:cs typeface="Times New Roman" pitchFamily="18" charset="0"/>
              </a:rPr>
              <a:t>1  </a:t>
            </a:r>
            <a:r>
              <a:rPr lang="en-US" noProof="0" dirty="0" smtClean="0">
                <a:cs typeface="Times New Roman" pitchFamily="18" charset="0"/>
              </a:rPr>
              <a:t>=  </a:t>
            </a:r>
            <a:r>
              <a:rPr lang="en-US" noProof="0" dirty="0" smtClean="0">
                <a:solidFill>
                  <a:srgbClr val="C00000"/>
                </a:solidFill>
                <a:cs typeface="Times New Roman" pitchFamily="18" charset="0"/>
              </a:rPr>
              <a:t>2</a:t>
            </a:r>
            <a:r>
              <a:rPr lang="en-US" baseline="30000" noProof="0" dirty="0" smtClean="0">
                <a:solidFill>
                  <a:srgbClr val="C00000"/>
                </a:solidFill>
                <a:cs typeface="Times New Roman" pitchFamily="18" charset="0"/>
              </a:rPr>
              <a:t>-22</a:t>
            </a:r>
            <a:r>
              <a:rPr lang="en-US" noProof="0" dirty="0" smtClean="0">
                <a:cs typeface="Times New Roman" pitchFamily="18" charset="0"/>
              </a:rPr>
              <a:t> </a:t>
            </a:r>
            <a:endParaRPr lang="en-US" noProof="0" dirty="0" smtClean="0"/>
          </a:p>
        </p:txBody>
      </p:sp>
      <p:sp>
        <p:nvSpPr>
          <p:cNvPr id="6861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3233738" y="1474789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3325814" y="1852613"/>
            <a:ext cx="5889625" cy="601662"/>
          </a:xfrm>
          <a:prstGeom prst="rect">
            <a:avLst/>
          </a:prstGeom>
          <a:solidFill>
            <a:srgbClr val="FFFFFF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15" name="Rectangle 6"/>
          <p:cNvSpPr>
            <a:spLocks noChangeArrowheads="1"/>
          </p:cNvSpPr>
          <p:nvPr/>
        </p:nvSpPr>
        <p:spPr bwMode="auto">
          <a:xfrm>
            <a:off x="3636964" y="1839913"/>
            <a:ext cx="26987" cy="596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16" name="Rectangle 7"/>
          <p:cNvSpPr>
            <a:spLocks noChangeArrowheads="1"/>
          </p:cNvSpPr>
          <p:nvPr/>
        </p:nvSpPr>
        <p:spPr bwMode="auto">
          <a:xfrm>
            <a:off x="3284539" y="1474789"/>
            <a:ext cx="369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17" name="Rectangle 8"/>
          <p:cNvSpPr>
            <a:spLocks noChangeArrowheads="1"/>
          </p:cNvSpPr>
          <p:nvPr/>
        </p:nvSpPr>
        <p:spPr bwMode="auto">
          <a:xfrm>
            <a:off x="3289301" y="1479551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31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18" name="Rectangle 9"/>
          <p:cNvSpPr>
            <a:spLocks noChangeArrowheads="1"/>
          </p:cNvSpPr>
          <p:nvPr/>
        </p:nvSpPr>
        <p:spPr bwMode="auto">
          <a:xfrm>
            <a:off x="3517900" y="1479551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19" name="Rectangle 10"/>
          <p:cNvSpPr>
            <a:spLocks noChangeArrowheads="1"/>
          </p:cNvSpPr>
          <p:nvPr/>
        </p:nvSpPr>
        <p:spPr bwMode="auto">
          <a:xfrm>
            <a:off x="3649664" y="1474789"/>
            <a:ext cx="371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20" name="Rectangle 11"/>
          <p:cNvSpPr>
            <a:spLocks noChangeArrowheads="1"/>
          </p:cNvSpPr>
          <p:nvPr/>
        </p:nvSpPr>
        <p:spPr bwMode="auto">
          <a:xfrm>
            <a:off x="3649664" y="1479551"/>
            <a:ext cx="225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30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21" name="Rectangle 12"/>
          <p:cNvSpPr>
            <a:spLocks noChangeArrowheads="1"/>
          </p:cNvSpPr>
          <p:nvPr/>
        </p:nvSpPr>
        <p:spPr bwMode="auto">
          <a:xfrm>
            <a:off x="3878263" y="1479551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22" name="Rectangle 13"/>
          <p:cNvSpPr>
            <a:spLocks noChangeArrowheads="1"/>
          </p:cNvSpPr>
          <p:nvPr/>
        </p:nvSpPr>
        <p:spPr bwMode="auto">
          <a:xfrm>
            <a:off x="9013826" y="1447800"/>
            <a:ext cx="238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23" name="Rectangle 14"/>
          <p:cNvSpPr>
            <a:spLocks noChangeArrowheads="1"/>
          </p:cNvSpPr>
          <p:nvPr/>
        </p:nvSpPr>
        <p:spPr bwMode="auto">
          <a:xfrm>
            <a:off x="9013826" y="1452564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24" name="Rectangle 15"/>
          <p:cNvSpPr>
            <a:spLocks noChangeArrowheads="1"/>
          </p:cNvSpPr>
          <p:nvPr/>
        </p:nvSpPr>
        <p:spPr bwMode="auto">
          <a:xfrm>
            <a:off x="9128125" y="1452564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25" name="Rectangle 16"/>
          <p:cNvSpPr>
            <a:spLocks noChangeArrowheads="1"/>
          </p:cNvSpPr>
          <p:nvPr/>
        </p:nvSpPr>
        <p:spPr bwMode="auto">
          <a:xfrm>
            <a:off x="3439464" y="2030414"/>
            <a:ext cx="13625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8626" name="Rectangle 17"/>
          <p:cNvSpPr>
            <a:spLocks noChangeArrowheads="1"/>
          </p:cNvSpPr>
          <p:nvPr/>
        </p:nvSpPr>
        <p:spPr bwMode="auto">
          <a:xfrm>
            <a:off x="5095876" y="1839913"/>
            <a:ext cx="28575" cy="596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27" name="Rectangle 18"/>
          <p:cNvSpPr>
            <a:spLocks noChangeArrowheads="1"/>
          </p:cNvSpPr>
          <p:nvPr/>
        </p:nvSpPr>
        <p:spPr bwMode="auto">
          <a:xfrm>
            <a:off x="3746501" y="2030414"/>
            <a:ext cx="120866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dirty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haracteristic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8628" name="Rectangle 19"/>
          <p:cNvSpPr>
            <a:spLocks noChangeArrowheads="1"/>
          </p:cNvSpPr>
          <p:nvPr/>
        </p:nvSpPr>
        <p:spPr bwMode="auto">
          <a:xfrm>
            <a:off x="5284788" y="2030414"/>
            <a:ext cx="9666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significand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8629" name="Rectangle 20"/>
          <p:cNvSpPr>
            <a:spLocks noChangeArrowheads="1"/>
          </p:cNvSpPr>
          <p:nvPr/>
        </p:nvSpPr>
        <p:spPr bwMode="auto">
          <a:xfrm>
            <a:off x="4821239" y="1447800"/>
            <a:ext cx="733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68630" name="Rectangle 21"/>
          <p:cNvSpPr>
            <a:spLocks noChangeArrowheads="1"/>
          </p:cNvSpPr>
          <p:nvPr/>
        </p:nvSpPr>
        <p:spPr bwMode="auto">
          <a:xfrm>
            <a:off x="4821238" y="1452564"/>
            <a:ext cx="565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23  22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8631" name="Rectangle 22"/>
          <p:cNvSpPr>
            <a:spLocks noChangeArrowheads="1"/>
          </p:cNvSpPr>
          <p:nvPr/>
        </p:nvSpPr>
        <p:spPr bwMode="auto">
          <a:xfrm>
            <a:off x="5399088" y="1452564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2068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Numbering Systems</a:t>
            </a:r>
          </a:p>
        </p:txBody>
      </p:sp>
      <p:sp>
        <p:nvSpPr>
          <p:cNvPr id="3072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3072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7852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Imprecisions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564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noProof="0" dirty="0" smtClean="0"/>
                  <a:t>The </a:t>
                </a:r>
                <a:r>
                  <a:rPr lang="en-US" noProof="0" dirty="0" smtClean="0">
                    <a:solidFill>
                      <a:srgbClr val="C00000"/>
                    </a:solidFill>
                  </a:rPr>
                  <a:t>gap</a:t>
                </a:r>
                <a:r>
                  <a:rPr lang="en-US" noProof="0" dirty="0" smtClean="0"/>
                  <a:t> between two representable floating point numbers </a:t>
                </a:r>
                <a:r>
                  <a:rPr lang="en-US" noProof="0" dirty="0" smtClean="0">
                    <a:solidFill>
                      <a:srgbClr val="C00000"/>
                    </a:solidFill>
                  </a:rPr>
                  <a:t>grows exponentially </a:t>
                </a:r>
                <a:r>
                  <a:rPr lang="en-US" noProof="0" dirty="0" smtClean="0"/>
                  <a:t>with the absolute value of the numbers, while this gap is constant for fixed point numbers. </a:t>
                </a:r>
              </a:p>
              <a:p>
                <a:pPr eaLnBrk="1" hangingPunct="1"/>
                <a:endParaRPr lang="en-US" noProof="0" dirty="0" smtClean="0"/>
              </a:p>
              <a:p>
                <a:pPr eaLnBrk="1" hangingPunct="1"/>
                <a:r>
                  <a:rPr lang="en-US" noProof="0" dirty="0" smtClean="0"/>
                  <a:t>Therefore, the imprecision when representing large values is higher. There is a trade-off between range and precision.</a:t>
                </a:r>
              </a:p>
              <a:p>
                <a:pPr eaLnBrk="1" hangingPunct="1"/>
                <a:endParaRPr lang="en-US" noProof="0" dirty="0" smtClean="0">
                  <a:sym typeface="Monotype Sorts" pitchFamily="2" charset="2"/>
                </a:endParaRPr>
              </a:p>
              <a:p>
                <a:pPr eaLnBrk="1" hangingPunct="1"/>
                <a:r>
                  <a:rPr lang="en-US" dirty="0" smtClean="0">
                    <a:solidFill>
                      <a:srgbClr val="C00000"/>
                    </a:solidFill>
                    <a:sym typeface="Monotype Sorts" pitchFamily="2" charset="2"/>
                  </a:rPr>
                  <a:t>Computers violate the</a:t>
                </a:r>
                <a:r>
                  <a:rPr lang="en-US" noProof="0" dirty="0" smtClean="0">
                    <a:solidFill>
                      <a:srgbClr val="C00000"/>
                    </a:solidFill>
                    <a:sym typeface="Monotype Sorts" pitchFamily="2" charset="2"/>
                  </a:rPr>
                  <a:t> laws of math valid for real numbers </a:t>
                </a:r>
                <a14:m>
                  <m:oMath xmlns:m="http://schemas.openxmlformats.org/officeDocument/2006/math">
                    <m:r>
                      <a:rPr lang="de-DE" b="0" i="1" noProof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𝑥</m:t>
                    </m:r>
                    <m:r>
                      <a:rPr lang="de-DE" b="0" i="1" noProof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</m:t>
                    </m:r>
                    <m:r>
                      <a:rPr lang="de-DE" b="0" i="1" noProof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𝑥</m:t>
                    </m:r>
                    <m:r>
                      <a:rPr lang="de-DE" b="0" i="1" noProof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∈ </m:t>
                    </m:r>
                    <m:r>
                      <a:rPr lang="de-DE" b="0" i="1" noProof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ℝ</m:t>
                    </m:r>
                  </m:oMath>
                </a14:m>
                <a:r>
                  <a:rPr lang="en-US" noProof="0" dirty="0" smtClean="0">
                    <a:solidFill>
                      <a:srgbClr val="C00000"/>
                    </a:solidFill>
                    <a:sym typeface="Monotype Sorts" pitchFamily="2" charset="2"/>
                  </a:rPr>
                  <a:t> !</a:t>
                </a:r>
                <a:endParaRPr lang="en-US" noProof="0" dirty="0" smtClean="0">
                  <a:solidFill>
                    <a:schemeClr val="accent2"/>
                  </a:solidFill>
                  <a:sym typeface="Monotype Sorts" pitchFamily="2" charset="2"/>
                </a:endParaRPr>
              </a:p>
              <a:p>
                <a:pPr lvl="1"/>
                <a:r>
                  <a:rPr lang="en-US" noProof="0" dirty="0" smtClean="0">
                    <a:sym typeface="Monotype Sorts" pitchFamily="2" charset="2"/>
                  </a:rPr>
                  <a:t>(although some programming languages call this type </a:t>
                </a:r>
                <a:r>
                  <a:rPr lang="en-US" b="1" noProof="0" dirty="0" smtClean="0">
                    <a:latin typeface="Courier New" pitchFamily="49" charset="0"/>
                    <a:sym typeface="Monotype Sorts" pitchFamily="2" charset="2"/>
                  </a:rPr>
                  <a:t>real</a:t>
                </a:r>
                <a:r>
                  <a:rPr lang="en-US" noProof="0" dirty="0" smtClean="0">
                    <a:sym typeface="Monotype Sorts" pitchFamily="2" charset="2"/>
                  </a:rPr>
                  <a:t>) </a:t>
                </a:r>
              </a:p>
              <a:p>
                <a:pPr eaLnBrk="1" hangingPunct="1"/>
                <a:endParaRPr lang="en-US" noProof="0" dirty="0" smtClean="0"/>
              </a:p>
            </p:txBody>
          </p:sp>
        </mc:Choice>
        <mc:Fallback xmlns="">
          <p:sp>
            <p:nvSpPr>
              <p:cNvPr id="6656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270" t="-1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63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2542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Imprecisions</a:t>
            </a:r>
            <a:endParaRPr lang="en-US" noProof="0" dirty="0" smtClean="0"/>
          </a:p>
        </p:txBody>
      </p:sp>
      <p:sp>
        <p:nvSpPr>
          <p:cNvPr id="9221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933575" y="1643063"/>
          <a:ext cx="8324850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Chart" r:id="rId4" imgW="9832680" imgH="1293840" progId="Excel.Sheet.8">
                  <p:embed/>
                </p:oleObj>
              </mc:Choice>
              <mc:Fallback>
                <p:oleObj name="Chart" r:id="rId4" imgW="9832680" imgH="1293840" progId="Excel.Sheet.8">
                  <p:embed/>
                  <p:pic>
                    <p:nvPicPr>
                      <p:cNvPr id="0" name="Object 2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1643063"/>
                        <a:ext cx="8324850" cy="1238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928814" y="4110039"/>
          <a:ext cx="83343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Chart" r:id="rId6" imgW="9843840" imgH="1305000" progId="Excel.Sheet.8">
                  <p:embed/>
                </p:oleObj>
              </mc:Choice>
              <mc:Fallback>
                <p:oleObj name="Chart" r:id="rId6" imgW="9843840" imgH="1305000" progId="Excel.Sheet.8">
                  <p:embed/>
                  <p:pic>
                    <p:nvPicPr>
                      <p:cNvPr id="0" name="Object 3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4" y="4110039"/>
                        <a:ext cx="8334375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feld 5"/>
          <p:cNvSpPr txBox="1">
            <a:spLocks noChangeArrowheads="1"/>
          </p:cNvSpPr>
          <p:nvPr/>
        </p:nvSpPr>
        <p:spPr bwMode="auto">
          <a:xfrm>
            <a:off x="8239126" y="5857876"/>
            <a:ext cx="2428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de-DE" sz="1200" i="1"/>
              <a:t>Source: </a:t>
            </a:r>
            <a:r>
              <a:rPr lang="en-US" sz="1200" i="1"/>
              <a:t>Computer Systems: A Programmer's Perspective</a:t>
            </a:r>
            <a:endParaRPr lang="de-DE" sz="1200" i="1"/>
          </a:p>
        </p:txBody>
      </p:sp>
    </p:spTree>
  </p:cSld>
  <p:clrMapOvr>
    <a:masterClrMapping/>
  </p:clrMapOvr>
  <p:transition spd="slow" advTm="112521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The associative property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noProof="0" dirty="0" smtClean="0"/>
              <a:t> does not always hold, even if there is no overflow or underflow. </a:t>
            </a:r>
          </a:p>
          <a:p>
            <a:pPr eaLnBrk="1" hangingPunct="1"/>
            <a:endParaRPr lang="en-US" noProof="0" dirty="0" smtClean="0"/>
          </a:p>
          <a:p>
            <a:pPr marL="134540" lvl="1" indent="0" eaLnBrk="1" hangingPunct="1">
              <a:buNone/>
            </a:pPr>
            <a:r>
              <a:rPr lang="en-US" noProof="0" dirty="0" smtClean="0"/>
              <a:t>Let’s assume:	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= 1;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</a:rPr>
              <a:t>smallreal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noProof="0" dirty="0" smtClean="0"/>
              <a:t> </a:t>
            </a:r>
          </a:p>
          <a:p>
            <a:pPr eaLnBrk="1" hangingPunct="1"/>
            <a:endParaRPr lang="en-US" noProof="0" dirty="0" smtClean="0">
              <a:sym typeface="Monotype Sorts" pitchFamily="2" charset="2"/>
            </a:endParaRPr>
          </a:p>
          <a:p>
            <a:pPr marL="134540" lvl="1" indent="0" eaLnBrk="1" hangingPunct="1">
              <a:buNone/>
            </a:pP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(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)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z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 	=  	(1 +  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smallreal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/2) + 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smallreal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/2 </a:t>
            </a:r>
            <a:b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</a:b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		= 	1                           + 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smallreal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/2 </a:t>
            </a:r>
            <a:b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</a:b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		=  	1 </a:t>
            </a:r>
          </a:p>
          <a:p>
            <a:pPr eaLnBrk="1" hangingPunct="1"/>
            <a:endParaRPr lang="en-US" noProof="0" dirty="0" smtClean="0">
              <a:sym typeface="Monotype Sorts" pitchFamily="2" charset="2"/>
            </a:endParaRPr>
          </a:p>
          <a:p>
            <a:pPr marL="134540" lvl="1" indent="0" eaLnBrk="1" hangingPunct="1">
              <a:buNone/>
            </a:pPr>
            <a:r>
              <a:rPr lang="en-US" noProof="0" dirty="0" smtClean="0">
                <a:sym typeface="Monotype Sorts" pitchFamily="2" charset="2"/>
              </a:rPr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 + (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 +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z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) 	= 	1 + (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smallreal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/2 + 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smallreal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/2)</a:t>
            </a:r>
          </a:p>
          <a:p>
            <a:pPr marL="134540" lvl="1" indent="0" eaLnBrk="1" hangingPunct="1">
              <a:buNone/>
            </a:pPr>
            <a:r>
              <a:rPr lang="en-US" noProof="0" dirty="0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		= 	1 + </a:t>
            </a:r>
            <a:r>
              <a:rPr lang="en-US" noProof="0" dirty="0" err="1" smtClean="0"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smallreal</a:t>
            </a:r>
            <a:endParaRPr lang="en-US" noProof="0" dirty="0" smtClean="0">
              <a:latin typeface="Times New Roman" pitchFamily="18" charset="0"/>
              <a:cs typeface="Times New Roman" pitchFamily="18" charset="0"/>
              <a:sym typeface="Monotype Sorts" pitchFamily="2" charset="2"/>
            </a:endParaRPr>
          </a:p>
          <a:p>
            <a:pPr marL="134540" lvl="1" indent="0" eaLnBrk="1" hangingPunct="1">
              <a:buNone/>
            </a:pPr>
            <a:r>
              <a:rPr lang="en-US" noProof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		</a:t>
            </a:r>
            <a:r>
              <a:rPr lang="en-US" noProof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en-US" noProof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Monotype Sorts" pitchFamily="2" charset="2"/>
              </a:rPr>
              <a:t> 	1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7065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28667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Which format can represent more different values: 64 bit integer or floating point?</a:t>
            </a:r>
          </a:p>
          <a:p>
            <a:pPr lvl="1"/>
            <a:r>
              <a:rPr lang="en-US" dirty="0" smtClean="0"/>
              <a:t>Why using floating points at all?</a:t>
            </a:r>
          </a:p>
          <a:p>
            <a:pPr lvl="1"/>
            <a:r>
              <a:rPr lang="en-US" dirty="0" smtClean="0"/>
              <a:t>How can you increase the range or precision of floats? </a:t>
            </a:r>
          </a:p>
          <a:p>
            <a:pPr lvl="1"/>
            <a:r>
              <a:rPr lang="en-US" dirty="0" smtClean="0"/>
              <a:t>Why do we normalize floats?</a:t>
            </a:r>
          </a:p>
          <a:p>
            <a:pPr lvl="1"/>
            <a:r>
              <a:rPr lang="en-US" dirty="0" smtClean="0"/>
              <a:t>Why can we live with the imprecisions of floats for many scenarios? </a:t>
            </a:r>
          </a:p>
          <a:p>
            <a:pPr lvl="1"/>
            <a:r>
              <a:rPr lang="en-US" dirty="0" smtClean="0"/>
              <a:t>How can we achieve a higher precision or greater range? At what cost?</a:t>
            </a:r>
          </a:p>
          <a:p>
            <a:pPr lvl="1"/>
            <a:r>
              <a:rPr lang="en-US" dirty="0" smtClean="0"/>
              <a:t>What can we learn from the </a:t>
            </a:r>
            <a:r>
              <a:rPr lang="en-US" dirty="0" err="1" smtClean="0"/>
              <a:t>smallreal</a:t>
            </a:r>
            <a:r>
              <a:rPr lang="en-US" dirty="0" smtClean="0"/>
              <a:t> example when it comes to the addition of numbers?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742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IEEE P 754 Floating Point Standard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7168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7168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78878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Standardization (IEEE Standard) 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>
                <a:solidFill>
                  <a:srgbClr val="C00000"/>
                </a:solidFill>
              </a:rPr>
              <a:t>IEEE P 754 floating point standard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Many programming languages know floating point numbers with different precision and range</a:t>
            </a:r>
          </a:p>
          <a:p>
            <a:pPr lvl="1" eaLnBrk="1" hangingPunct="1"/>
            <a:r>
              <a:rPr lang="en-US" noProof="0" dirty="0" smtClean="0"/>
              <a:t>E.g. using C:	float</a:t>
            </a:r>
            <a:br>
              <a:rPr lang="en-US" noProof="0" dirty="0" smtClean="0"/>
            </a:br>
            <a:r>
              <a:rPr lang="en-US" noProof="0" dirty="0" smtClean="0"/>
              <a:t>		double</a:t>
            </a:r>
            <a:br>
              <a:rPr lang="en-US" noProof="0" dirty="0" smtClean="0"/>
            </a:br>
            <a:r>
              <a:rPr lang="en-US" noProof="0" dirty="0" smtClean="0"/>
              <a:t>		long double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>
                <a:sym typeface="Monotype Sorts" pitchFamily="2" charset="2"/>
              </a:rPr>
              <a:t>The</a:t>
            </a:r>
            <a:r>
              <a:rPr lang="en-US" noProof="0" dirty="0" smtClean="0"/>
              <a:t> IEEE Standard defines several formants for representation, e.g.,</a:t>
            </a:r>
          </a:p>
          <a:p>
            <a:pPr lvl="1" eaLnBrk="1" hangingPunct="1"/>
            <a:r>
              <a:rPr lang="en-US" noProof="0" dirty="0" smtClean="0"/>
              <a:t>	IEEE single:		32 bit</a:t>
            </a:r>
            <a:br>
              <a:rPr lang="en-US" noProof="0" dirty="0" smtClean="0"/>
            </a:br>
            <a:r>
              <a:rPr lang="en-US" noProof="0" dirty="0" smtClean="0"/>
              <a:t>	IEEE double:		64 bit</a:t>
            </a:r>
            <a:br>
              <a:rPr lang="en-US" noProof="0" dirty="0" smtClean="0"/>
            </a:br>
            <a:r>
              <a:rPr lang="en-US" noProof="0" dirty="0" smtClean="0"/>
              <a:t>	IEEE extended:		80 bit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7270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69164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IEEE P 754 floating point standard </a:t>
            </a:r>
          </a:p>
        </p:txBody>
      </p:sp>
      <p:sp>
        <p:nvSpPr>
          <p:cNvPr id="73730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3333751" y="1684339"/>
            <a:ext cx="5591175" cy="492125"/>
          </a:xfrm>
          <a:prstGeom prst="rect">
            <a:avLst/>
          </a:prstGeom>
          <a:solidFill>
            <a:srgbClr val="FFFFFF"/>
          </a:solidFill>
          <a:ln w="301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3733" name="Line 4"/>
          <p:cNvSpPr>
            <a:spLocks noChangeShapeType="1"/>
          </p:cNvSpPr>
          <p:nvPr/>
        </p:nvSpPr>
        <p:spPr bwMode="auto">
          <a:xfrm>
            <a:off x="3659189" y="1689101"/>
            <a:ext cx="1587" cy="498475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3734" name="Line 5"/>
          <p:cNvSpPr>
            <a:spLocks noChangeShapeType="1"/>
          </p:cNvSpPr>
          <p:nvPr/>
        </p:nvSpPr>
        <p:spPr bwMode="auto">
          <a:xfrm>
            <a:off x="5541964" y="1689101"/>
            <a:ext cx="1587" cy="498475"/>
          </a:xfrm>
          <a:prstGeom prst="line">
            <a:avLst/>
          </a:prstGeom>
          <a:noFill/>
          <a:ln w="301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3735" name="Rectangle 6"/>
          <p:cNvSpPr>
            <a:spLocks noChangeArrowheads="1"/>
          </p:cNvSpPr>
          <p:nvPr/>
        </p:nvSpPr>
        <p:spPr bwMode="auto">
          <a:xfrm>
            <a:off x="3413816" y="1778000"/>
            <a:ext cx="16190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en-US" sz="1900" dirty="0">
              <a:latin typeface="Arial" pitchFamily="34" charset="0"/>
            </a:endParaRPr>
          </a:p>
        </p:txBody>
      </p:sp>
      <p:sp>
        <p:nvSpPr>
          <p:cNvPr id="73736" name="Rectangle 7"/>
          <p:cNvSpPr>
            <a:spLocks noChangeArrowheads="1"/>
          </p:cNvSpPr>
          <p:nvPr/>
        </p:nvSpPr>
        <p:spPr bwMode="auto">
          <a:xfrm>
            <a:off x="3751264" y="1778000"/>
            <a:ext cx="14939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characteristic</a:t>
            </a:r>
            <a:endParaRPr lang="en-US" sz="1900" dirty="0">
              <a:latin typeface="Arial" pitchFamily="34" charset="0"/>
            </a:endParaRPr>
          </a:p>
        </p:txBody>
      </p:sp>
      <p:sp>
        <p:nvSpPr>
          <p:cNvPr id="73737" name="Rectangle 8"/>
          <p:cNvSpPr>
            <a:spLocks noChangeArrowheads="1"/>
          </p:cNvSpPr>
          <p:nvPr/>
        </p:nvSpPr>
        <p:spPr bwMode="auto">
          <a:xfrm>
            <a:off x="6561138" y="1778000"/>
            <a:ext cx="115576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significand</a:t>
            </a:r>
            <a:endParaRPr lang="en-US" sz="1900" dirty="0">
              <a:latin typeface="Arial" pitchFamily="34" charset="0"/>
            </a:endParaRPr>
          </a:p>
        </p:txBody>
      </p:sp>
      <p:sp>
        <p:nvSpPr>
          <p:cNvPr id="73738" name="Rectangle 9"/>
          <p:cNvSpPr>
            <a:spLocks noChangeArrowheads="1"/>
          </p:cNvSpPr>
          <p:nvPr/>
        </p:nvSpPr>
        <p:spPr bwMode="auto">
          <a:xfrm>
            <a:off x="8753476" y="136525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39" name="Rectangle 10"/>
          <p:cNvSpPr>
            <a:spLocks noChangeArrowheads="1"/>
          </p:cNvSpPr>
          <p:nvPr/>
        </p:nvSpPr>
        <p:spPr bwMode="auto">
          <a:xfrm>
            <a:off x="5635626" y="136525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22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40" name="Rectangle 11"/>
          <p:cNvSpPr>
            <a:spLocks noChangeArrowheads="1"/>
          </p:cNvSpPr>
          <p:nvPr/>
        </p:nvSpPr>
        <p:spPr bwMode="auto">
          <a:xfrm>
            <a:off x="5141914" y="136525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23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41" name="Rectangle 12"/>
          <p:cNvSpPr>
            <a:spLocks noChangeArrowheads="1"/>
          </p:cNvSpPr>
          <p:nvPr/>
        </p:nvSpPr>
        <p:spPr bwMode="auto">
          <a:xfrm>
            <a:off x="3751264" y="136525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30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42" name="Rectangle 13"/>
          <p:cNvSpPr>
            <a:spLocks noChangeArrowheads="1"/>
          </p:cNvSpPr>
          <p:nvPr/>
        </p:nvSpPr>
        <p:spPr bwMode="auto">
          <a:xfrm>
            <a:off x="3349626" y="136525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31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43" name="Rectangle 14"/>
          <p:cNvSpPr>
            <a:spLocks noChangeArrowheads="1"/>
          </p:cNvSpPr>
          <p:nvPr/>
        </p:nvSpPr>
        <p:spPr bwMode="auto">
          <a:xfrm>
            <a:off x="4152900" y="2212976"/>
            <a:ext cx="50815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2100" dirty="0">
                <a:solidFill>
                  <a:srgbClr val="000000"/>
                </a:solidFill>
                <a:latin typeface="Arial" pitchFamily="34" charset="0"/>
              </a:rPr>
              <a:t>8 </a:t>
            </a:r>
            <a:r>
              <a:rPr lang="en-US" sz="2100" dirty="0" smtClean="0">
                <a:solidFill>
                  <a:srgbClr val="000000"/>
                </a:solidFill>
                <a:latin typeface="Arial" pitchFamily="34" charset="0"/>
              </a:rPr>
              <a:t>bit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44" name="Rectangle 15"/>
          <p:cNvSpPr>
            <a:spLocks noChangeArrowheads="1"/>
          </p:cNvSpPr>
          <p:nvPr/>
        </p:nvSpPr>
        <p:spPr bwMode="auto">
          <a:xfrm>
            <a:off x="6499225" y="2233614"/>
            <a:ext cx="6810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2100" dirty="0">
                <a:solidFill>
                  <a:srgbClr val="000000"/>
                </a:solidFill>
                <a:latin typeface="Arial" pitchFamily="34" charset="0"/>
              </a:rPr>
              <a:t>23 </a:t>
            </a:r>
            <a:r>
              <a:rPr lang="en-US" sz="2100" dirty="0" smtClean="0">
                <a:solidFill>
                  <a:srgbClr val="000000"/>
                </a:solidFill>
                <a:latin typeface="Arial" pitchFamily="34" charset="0"/>
              </a:rPr>
              <a:t>bit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45" name="Rectangle 16"/>
          <p:cNvSpPr>
            <a:spLocks noChangeArrowheads="1"/>
          </p:cNvSpPr>
          <p:nvPr/>
        </p:nvSpPr>
        <p:spPr bwMode="auto">
          <a:xfrm>
            <a:off x="2000251" y="3326135"/>
            <a:ext cx="8220075" cy="471488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3746" name="Line 17"/>
          <p:cNvSpPr>
            <a:spLocks noChangeShapeType="1"/>
          </p:cNvSpPr>
          <p:nvPr/>
        </p:nvSpPr>
        <p:spPr bwMode="auto">
          <a:xfrm>
            <a:off x="2316164" y="3324549"/>
            <a:ext cx="1587" cy="47307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3747" name="Line 18"/>
          <p:cNvSpPr>
            <a:spLocks noChangeShapeType="1"/>
          </p:cNvSpPr>
          <p:nvPr/>
        </p:nvSpPr>
        <p:spPr bwMode="auto">
          <a:xfrm>
            <a:off x="3951289" y="3324549"/>
            <a:ext cx="1587" cy="47307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3748" name="Rectangle 19"/>
          <p:cNvSpPr>
            <a:spLocks noChangeArrowheads="1"/>
          </p:cNvSpPr>
          <p:nvPr/>
        </p:nvSpPr>
        <p:spPr bwMode="auto">
          <a:xfrm>
            <a:off x="2057401" y="306896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63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49" name="Rectangle 20"/>
          <p:cNvSpPr>
            <a:spLocks noChangeArrowheads="1"/>
          </p:cNvSpPr>
          <p:nvPr/>
        </p:nvSpPr>
        <p:spPr bwMode="auto">
          <a:xfrm>
            <a:off x="2782889" y="3788098"/>
            <a:ext cx="57983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11 </a:t>
            </a:r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bit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50" name="Rectangle 21"/>
          <p:cNvSpPr>
            <a:spLocks noChangeArrowheads="1"/>
          </p:cNvSpPr>
          <p:nvPr/>
        </p:nvSpPr>
        <p:spPr bwMode="auto">
          <a:xfrm>
            <a:off x="6370639" y="3767460"/>
            <a:ext cx="597921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52 </a:t>
            </a:r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bit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51" name="Rectangle 22"/>
          <p:cNvSpPr>
            <a:spLocks noChangeArrowheads="1"/>
          </p:cNvSpPr>
          <p:nvPr/>
        </p:nvSpPr>
        <p:spPr bwMode="auto">
          <a:xfrm>
            <a:off x="2374901" y="306896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62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52" name="Rectangle 23"/>
          <p:cNvSpPr>
            <a:spLocks noChangeArrowheads="1"/>
          </p:cNvSpPr>
          <p:nvPr/>
        </p:nvSpPr>
        <p:spPr bwMode="auto">
          <a:xfrm>
            <a:off x="3646489" y="306896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52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53" name="Rectangle 24"/>
          <p:cNvSpPr>
            <a:spLocks noChangeArrowheads="1"/>
          </p:cNvSpPr>
          <p:nvPr/>
        </p:nvSpPr>
        <p:spPr bwMode="auto">
          <a:xfrm>
            <a:off x="4010026" y="306896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51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54" name="Rectangle 25"/>
          <p:cNvSpPr>
            <a:spLocks noChangeArrowheads="1"/>
          </p:cNvSpPr>
          <p:nvPr/>
        </p:nvSpPr>
        <p:spPr bwMode="auto">
          <a:xfrm>
            <a:off x="10004426" y="306896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en-US" sz="2400">
              <a:latin typeface="Arial" pitchFamily="34" charset="0"/>
            </a:endParaRPr>
          </a:p>
        </p:txBody>
      </p:sp>
      <p:sp>
        <p:nvSpPr>
          <p:cNvPr id="73755" name="Rectangle 26"/>
          <p:cNvSpPr>
            <a:spLocks noChangeArrowheads="1"/>
          </p:cNvSpPr>
          <p:nvPr/>
        </p:nvSpPr>
        <p:spPr bwMode="auto">
          <a:xfrm>
            <a:off x="2045664" y="3376935"/>
            <a:ext cx="16190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56" name="Rectangle 27"/>
          <p:cNvSpPr>
            <a:spLocks noChangeArrowheads="1"/>
          </p:cNvSpPr>
          <p:nvPr/>
        </p:nvSpPr>
        <p:spPr bwMode="auto">
          <a:xfrm>
            <a:off x="2397126" y="3376935"/>
            <a:ext cx="143949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en-US" sz="1900" dirty="0" smtClean="0">
                <a:solidFill>
                  <a:srgbClr val="000000"/>
                </a:solidFill>
                <a:latin typeface="Arial" pitchFamily="34" charset="0"/>
              </a:rPr>
              <a:t>haracteristic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57" name="Rectangle 28"/>
          <p:cNvSpPr>
            <a:spLocks noChangeArrowheads="1"/>
          </p:cNvSpPr>
          <p:nvPr/>
        </p:nvSpPr>
        <p:spPr bwMode="auto">
          <a:xfrm>
            <a:off x="6234113" y="3376935"/>
            <a:ext cx="115576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significand</a:t>
            </a:r>
            <a:endParaRPr lang="en-US" sz="2400" dirty="0">
              <a:latin typeface="Arial" pitchFamily="34" charset="0"/>
            </a:endParaRPr>
          </a:p>
        </p:txBody>
      </p:sp>
      <p:sp>
        <p:nvSpPr>
          <p:cNvPr id="73758" name="Text Box 29"/>
          <p:cNvSpPr txBox="1">
            <a:spLocks noChangeArrowheads="1"/>
          </p:cNvSpPr>
          <p:nvPr/>
        </p:nvSpPr>
        <p:spPr bwMode="auto">
          <a:xfrm>
            <a:off x="2102766" y="5064542"/>
            <a:ext cx="7986481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Example formats of the IEEE standard</a:t>
            </a:r>
          </a:p>
          <a:p>
            <a:pPr eaLnBrk="0" hangingPunct="0"/>
            <a:endParaRPr lang="en-US" sz="2000" dirty="0" smtClean="0">
              <a:latin typeface="Arial" pitchFamily="34" charset="0"/>
              <a:cs typeface="Times New Roman" pitchFamily="18" charset="0"/>
            </a:endParaRPr>
          </a:p>
          <a:p>
            <a:pPr eaLnBrk="0" hangingPunct="0"/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Be aware that you will also find the term exponent for characteristic </a:t>
            </a:r>
          </a:p>
          <a:p>
            <a:pPr eaLnBrk="0" hangingPunct="0"/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and the terms mantissa or fraction for significand!</a:t>
            </a:r>
            <a:endParaRPr 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advTm="49316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Properties of IEEE P 754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noProof="0" dirty="0" smtClean="0"/>
              <a:t>Base </a:t>
            </a:r>
            <a:r>
              <a:rPr lang="en-US" sz="2000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noProof="0" dirty="0" smtClean="0"/>
              <a:t> equals 2. 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/>
              <a:t>The first bit of the significand is assumed to be “1” (hidden bit), if the characteristic ≠ 0.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>
                <a:solidFill>
                  <a:srgbClr val="C00000"/>
                </a:solidFill>
              </a:rPr>
              <a:t>Normalization</a:t>
            </a:r>
            <a:r>
              <a:rPr lang="en-US" sz="2000" noProof="0" dirty="0" smtClean="0"/>
              <a:t>: the hidden bit is left of the binary point, i.e., </a:t>
            </a:r>
            <a:r>
              <a:rPr lang="en-US" sz="2000" noProof="0" dirty="0" smtClean="0">
                <a:solidFill>
                  <a:srgbClr val="C00000"/>
                </a:solidFill>
              </a:rPr>
              <a:t>1.</a:t>
            </a:r>
            <a:r>
              <a:rPr lang="en-US" sz="2000" noProof="0" dirty="0" smtClean="0"/>
              <a:t>xxxxx (hidden bit convention)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/>
              <a:t>If the characteristic = 0 it represents the same exponent as if the characteristic = 1. </a:t>
            </a:r>
          </a:p>
          <a:p>
            <a:pPr eaLnBrk="1" hangingPunct="1"/>
            <a:endParaRPr lang="en-US" sz="2000" noProof="0" dirty="0" smtClean="0"/>
          </a:p>
          <a:p>
            <a:r>
              <a:rPr lang="en-US" sz="2000" noProof="0" dirty="0" smtClean="0"/>
              <a:t>However, the first bit of the significand is the represented explicitly. The numbers represented this way are called </a:t>
            </a:r>
            <a:r>
              <a:rPr lang="en-US" sz="2000" noProof="0" dirty="0" smtClean="0">
                <a:solidFill>
                  <a:srgbClr val="C00000"/>
                </a:solidFill>
              </a:rPr>
              <a:t>subnormal</a:t>
            </a:r>
            <a:r>
              <a:rPr lang="en-US" sz="2000" noProof="0" dirty="0" smtClean="0"/>
              <a:t> (</a:t>
            </a:r>
            <a:r>
              <a:rPr lang="en-US" sz="2000" noProof="0" dirty="0" err="1" smtClean="0"/>
              <a:t>denormalized</a:t>
            </a:r>
            <a:r>
              <a:rPr lang="en-US" sz="2000" noProof="0" dirty="0" smtClean="0"/>
              <a:t>/</a:t>
            </a:r>
            <a:r>
              <a:rPr lang="en-US" sz="2000" noProof="0" dirty="0" err="1" smtClean="0"/>
              <a:t>denormal</a:t>
            </a:r>
            <a:r>
              <a:rPr lang="en-US" sz="2000" noProof="0" dirty="0" smtClean="0"/>
              <a:t>, </a:t>
            </a:r>
            <a:r>
              <a:rPr lang="de-DE" sz="2000" dirty="0">
                <a:hlinkClick r:id="rId3"/>
              </a:rPr>
              <a:t>https://</a:t>
            </a:r>
            <a:r>
              <a:rPr lang="de-DE" sz="2000" dirty="0" smtClean="0">
                <a:hlinkClick r:id="rId3"/>
              </a:rPr>
              <a:t>en.wikipedia.org/wiki/Denormal_number</a:t>
            </a:r>
            <a:r>
              <a:rPr lang="de-DE" sz="2000" dirty="0" smtClean="0"/>
              <a:t>)</a:t>
            </a:r>
            <a:r>
              <a:rPr lang="en-US" sz="2000" noProof="0" dirty="0" smtClean="0"/>
              <a:t>.	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>
                <a:solidFill>
                  <a:srgbClr val="C00000"/>
                </a:solidFill>
              </a:rPr>
              <a:t>This allows the representation of ±</a:t>
            </a:r>
            <a:r>
              <a:rPr lang="en-US" sz="2000" dirty="0" smtClean="0">
                <a:solidFill>
                  <a:srgbClr val="C00000"/>
                </a:solidFill>
              </a:rPr>
              <a:t>0 (significand and characteristic = 0).</a:t>
            </a:r>
            <a:endParaRPr lang="en-US" sz="2000" noProof="0" dirty="0" smtClean="0">
              <a:solidFill>
                <a:srgbClr val="C00000"/>
              </a:solidFill>
            </a:endParaRPr>
          </a:p>
          <a:p>
            <a:pPr eaLnBrk="1" hangingPunct="1"/>
            <a:endParaRPr lang="en-US" sz="2000" noProof="0" dirty="0"/>
          </a:p>
        </p:txBody>
      </p:sp>
      <p:sp>
        <p:nvSpPr>
          <p:cNvPr id="7475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260653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IEEE P 754</a:t>
            </a:r>
            <a:endParaRPr lang="en-US" noProof="0" dirty="0" smtClean="0"/>
          </a:p>
        </p:txBody>
      </p:sp>
      <p:sp>
        <p:nvSpPr>
          <p:cNvPr id="757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If </a:t>
            </a:r>
            <a:r>
              <a:rPr lang="en-US" dirty="0" smtClean="0"/>
              <a:t>all bits of the characteristic are “1” this indicates an exception.</a:t>
            </a:r>
            <a:r>
              <a:rPr lang="en-US" noProof="0" dirty="0" smtClean="0"/>
              <a:t> </a:t>
            </a:r>
          </a:p>
          <a:p>
            <a:pPr eaLnBrk="1" hangingPunct="1"/>
            <a:endParaRPr lang="en-US" noProof="0" dirty="0" smtClean="0"/>
          </a:p>
          <a:p>
            <a:pPr lvl="1"/>
            <a:r>
              <a:rPr lang="en-US" noProof="0" dirty="0" smtClean="0"/>
              <a:t>If all bits of the significand are “0” this represents an </a:t>
            </a:r>
            <a:r>
              <a:rPr lang="en-US" noProof="0" dirty="0" smtClean="0">
                <a:solidFill>
                  <a:srgbClr val="C00000"/>
                </a:solidFill>
              </a:rPr>
              <a:t>overflow</a:t>
            </a:r>
            <a:r>
              <a:rPr lang="en-US" noProof="0" dirty="0" smtClean="0"/>
              <a:t>, i.e. ± </a:t>
            </a:r>
            <a:r>
              <a:rPr lang="en-US" noProof="0" dirty="0" smtClean="0">
                <a:sym typeface="Symbol" pitchFamily="18" charset="2"/>
              </a:rPr>
              <a:t></a:t>
            </a:r>
            <a:r>
              <a:rPr lang="en-US" noProof="0" dirty="0" smtClean="0"/>
              <a:t>. The processor can then trigger error handling.</a:t>
            </a:r>
          </a:p>
          <a:p>
            <a:pPr lvl="1"/>
            <a:r>
              <a:rPr lang="en-US" noProof="0" dirty="0" smtClean="0"/>
              <a:t>If the significand is </a:t>
            </a:r>
            <a:r>
              <a:rPr lang="en-US" dirty="0"/>
              <a:t>≠ </a:t>
            </a:r>
            <a:r>
              <a:rPr lang="en-US" dirty="0" smtClean="0"/>
              <a:t>0 this is called </a:t>
            </a:r>
            <a:r>
              <a:rPr lang="en-US" dirty="0" err="1" smtClean="0">
                <a:solidFill>
                  <a:srgbClr val="C00000"/>
                </a:solidFill>
              </a:rPr>
              <a:t>NaN</a:t>
            </a:r>
            <a:r>
              <a:rPr lang="en-US" dirty="0" smtClean="0"/>
              <a:t> (not a number) and is used for signaling, e.g., invalid operations like the square root of a negative number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noProof="0" dirty="0" smtClean="0"/>
              <a:t>Internally, processors may use the IEEE standard with 80 bit to minimize rounding errors.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7577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84346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Some parameters of IEEE P 754</a:t>
            </a:r>
          </a:p>
        </p:txBody>
      </p:sp>
      <p:sp>
        <p:nvSpPr>
          <p:cNvPr id="76803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463" y="2060848"/>
            <a:ext cx="11268075" cy="2867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88288" y="4929199"/>
            <a:ext cx="28648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>
                <a:hlinkClick r:id="rId5"/>
              </a:rPr>
              <a:t>https://en.wikipedia.org/wiki/IEEE_754</a:t>
            </a:r>
            <a:endParaRPr lang="en-US" sz="1050" dirty="0"/>
          </a:p>
        </p:txBody>
      </p:sp>
    </p:spTree>
    <p:custDataLst>
      <p:tags r:id="rId1"/>
    </p:custDataLst>
  </p:cSld>
  <p:clrMapOvr>
    <a:masterClrMapping/>
  </p:clrMapOvr>
  <p:transition spd="slow" advTm="4152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Requirements for Number Systems</a:t>
            </a:r>
          </a:p>
        </p:txBody>
      </p:sp>
      <p:sp>
        <p:nvSpPr>
          <p:cNvPr id="317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It should be able to represent positive and negative numbers of a certain interval [-x : y]</a:t>
            </a:r>
          </a:p>
          <a:p>
            <a:endParaRPr lang="en-US" noProof="0" dirty="0" smtClean="0"/>
          </a:p>
          <a:p>
            <a:r>
              <a:rPr lang="en-US" noProof="0" dirty="0" smtClean="0"/>
              <a:t>It </a:t>
            </a:r>
            <a:r>
              <a:rPr lang="en-US" dirty="0"/>
              <a:t>should be able to represent </a:t>
            </a:r>
            <a:r>
              <a:rPr lang="en-US" dirty="0" smtClean="0"/>
              <a:t>(roughly) the same amount of positive and negative numbers</a:t>
            </a:r>
            <a:endParaRPr lang="en-US" noProof="0" dirty="0" smtClean="0"/>
          </a:p>
          <a:p>
            <a:endParaRPr lang="en-US" noProof="0" dirty="0" smtClean="0"/>
          </a:p>
          <a:p>
            <a:r>
              <a:rPr lang="en-US" dirty="0" smtClean="0"/>
              <a:t>The representation should be unambiguous</a:t>
            </a:r>
            <a:endParaRPr lang="en-US" noProof="0" dirty="0" smtClean="0"/>
          </a:p>
          <a:p>
            <a:endParaRPr lang="en-US" noProof="0" dirty="0" smtClean="0"/>
          </a:p>
          <a:p>
            <a:r>
              <a:rPr lang="en-US" noProof="0" dirty="0" smtClean="0"/>
              <a:t>The representation should make calculations simpler – compare “our” decimal system with </a:t>
            </a:r>
          </a:p>
          <a:p>
            <a:pPr lvl="1"/>
            <a:r>
              <a:rPr lang="en-US" noProof="0" dirty="0" smtClean="0"/>
              <a:t>Roman numerals</a:t>
            </a:r>
          </a:p>
          <a:p>
            <a:pPr lvl="1"/>
            <a:r>
              <a:rPr lang="en-US" noProof="0" dirty="0" smtClean="0"/>
              <a:t>Chinese numerals</a:t>
            </a:r>
          </a:p>
          <a:p>
            <a:pPr lvl="1"/>
            <a:r>
              <a:rPr lang="en-US" noProof="0" dirty="0" smtClean="0"/>
              <a:t>Babylonian numerals</a:t>
            </a:r>
          </a:p>
          <a:p>
            <a:pPr lvl="1"/>
            <a:r>
              <a:rPr lang="en-US" dirty="0" smtClean="0"/>
              <a:t>…</a:t>
            </a:r>
            <a:endParaRPr lang="en-US" noProof="0" dirty="0" smtClean="0"/>
          </a:p>
          <a:p>
            <a:endParaRPr lang="en-US" noProof="0" dirty="0" smtClean="0"/>
          </a:p>
        </p:txBody>
      </p:sp>
      <p:sp>
        <p:nvSpPr>
          <p:cNvPr id="3174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pic>
        <p:nvPicPr>
          <p:cNvPr id="14338" name="Picture 2" descr="Numeral Systems of the World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492" y="3717032"/>
            <a:ext cx="3742384" cy="260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80865" y="6358656"/>
            <a:ext cx="32111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hlinkClick r:id="rId4"/>
              </a:rPr>
              <a:t>https://en.wikipedia.org/wiki/Numeral_system</a:t>
            </a:r>
            <a:endParaRPr lang="en-US" sz="1000" dirty="0"/>
          </a:p>
        </p:txBody>
      </p:sp>
      <p:sp>
        <p:nvSpPr>
          <p:cNvPr id="3" name="Rectangular Callout 2"/>
          <p:cNvSpPr/>
          <p:nvPr/>
        </p:nvSpPr>
        <p:spPr bwMode="auto">
          <a:xfrm>
            <a:off x="1847528" y="4987113"/>
            <a:ext cx="2808312" cy="674135"/>
          </a:xfrm>
          <a:prstGeom prst="wedgeRectCallout">
            <a:avLst>
              <a:gd name="adj1" fmla="val 118369"/>
              <a:gd name="adj2" fmla="val -11799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Try, e.g., LXIX * XCIX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like you’re used to …</a:t>
            </a:r>
          </a:p>
        </p:txBody>
      </p:sp>
    </p:spTree>
  </p:cSld>
  <p:clrMapOvr>
    <a:masterClrMapping/>
  </p:clrMapOvr>
  <p:transition spd="slow" advTm="89275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Overview of the 64 bit IEEE format</a:t>
            </a:r>
          </a:p>
        </p:txBody>
      </p:sp>
      <p:sp>
        <p:nvSpPr>
          <p:cNvPr id="77826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77828" name="Line 3"/>
          <p:cNvSpPr>
            <a:spLocks noChangeShapeType="1"/>
          </p:cNvSpPr>
          <p:nvPr/>
        </p:nvSpPr>
        <p:spPr bwMode="auto">
          <a:xfrm>
            <a:off x="2528889" y="1231900"/>
            <a:ext cx="2052637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29" name="Line 4"/>
          <p:cNvSpPr>
            <a:spLocks noChangeShapeType="1"/>
          </p:cNvSpPr>
          <p:nvPr/>
        </p:nvSpPr>
        <p:spPr bwMode="auto">
          <a:xfrm>
            <a:off x="2528889" y="5295900"/>
            <a:ext cx="2052637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0" name="Line 5"/>
          <p:cNvSpPr>
            <a:spLocks noChangeShapeType="1"/>
          </p:cNvSpPr>
          <p:nvPr/>
        </p:nvSpPr>
        <p:spPr bwMode="auto">
          <a:xfrm>
            <a:off x="2528888" y="1231901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1" name="Line 6"/>
          <p:cNvSpPr>
            <a:spLocks noChangeShapeType="1"/>
          </p:cNvSpPr>
          <p:nvPr/>
        </p:nvSpPr>
        <p:spPr bwMode="auto">
          <a:xfrm>
            <a:off x="9561513" y="1231901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2" name="Line 7"/>
          <p:cNvSpPr>
            <a:spLocks noChangeShapeType="1"/>
          </p:cNvSpPr>
          <p:nvPr/>
        </p:nvSpPr>
        <p:spPr bwMode="auto">
          <a:xfrm>
            <a:off x="9561513" y="4714876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3" name="Line 8"/>
          <p:cNvSpPr>
            <a:spLocks noChangeShapeType="1"/>
          </p:cNvSpPr>
          <p:nvPr/>
        </p:nvSpPr>
        <p:spPr bwMode="auto">
          <a:xfrm>
            <a:off x="9561513" y="4135439"/>
            <a:ext cx="0" cy="579437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4" name="Line 9"/>
          <p:cNvSpPr>
            <a:spLocks noChangeShapeType="1"/>
          </p:cNvSpPr>
          <p:nvPr/>
        </p:nvSpPr>
        <p:spPr bwMode="auto">
          <a:xfrm>
            <a:off x="4581525" y="1231900"/>
            <a:ext cx="4979988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5" name="Line 10"/>
          <p:cNvSpPr>
            <a:spLocks noChangeShapeType="1"/>
          </p:cNvSpPr>
          <p:nvPr/>
        </p:nvSpPr>
        <p:spPr bwMode="auto">
          <a:xfrm>
            <a:off x="2528888" y="1812925"/>
            <a:ext cx="0" cy="57943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6" name="Line 11"/>
          <p:cNvSpPr>
            <a:spLocks noChangeShapeType="1"/>
          </p:cNvSpPr>
          <p:nvPr/>
        </p:nvSpPr>
        <p:spPr bwMode="auto">
          <a:xfrm>
            <a:off x="9561513" y="1812925"/>
            <a:ext cx="0" cy="57943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7" name="Line 12"/>
          <p:cNvSpPr>
            <a:spLocks noChangeShapeType="1"/>
          </p:cNvSpPr>
          <p:nvPr/>
        </p:nvSpPr>
        <p:spPr bwMode="auto">
          <a:xfrm>
            <a:off x="2528888" y="2392364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8" name="Line 13"/>
          <p:cNvSpPr>
            <a:spLocks noChangeShapeType="1"/>
          </p:cNvSpPr>
          <p:nvPr/>
        </p:nvSpPr>
        <p:spPr bwMode="auto">
          <a:xfrm>
            <a:off x="9561513" y="2392364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39" name="Line 14"/>
          <p:cNvSpPr>
            <a:spLocks noChangeShapeType="1"/>
          </p:cNvSpPr>
          <p:nvPr/>
        </p:nvSpPr>
        <p:spPr bwMode="auto">
          <a:xfrm>
            <a:off x="2528888" y="2973389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40" name="Line 15"/>
          <p:cNvSpPr>
            <a:spLocks noChangeShapeType="1"/>
          </p:cNvSpPr>
          <p:nvPr/>
        </p:nvSpPr>
        <p:spPr bwMode="auto">
          <a:xfrm>
            <a:off x="9561513" y="2973389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41" name="Line 16"/>
          <p:cNvSpPr>
            <a:spLocks noChangeShapeType="1"/>
          </p:cNvSpPr>
          <p:nvPr/>
        </p:nvSpPr>
        <p:spPr bwMode="auto">
          <a:xfrm>
            <a:off x="2528888" y="3554414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42" name="Line 17"/>
          <p:cNvSpPr>
            <a:spLocks noChangeShapeType="1"/>
          </p:cNvSpPr>
          <p:nvPr/>
        </p:nvSpPr>
        <p:spPr bwMode="auto">
          <a:xfrm>
            <a:off x="9561513" y="3554414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43" name="Line 18"/>
          <p:cNvSpPr>
            <a:spLocks noChangeShapeType="1"/>
          </p:cNvSpPr>
          <p:nvPr/>
        </p:nvSpPr>
        <p:spPr bwMode="auto">
          <a:xfrm>
            <a:off x="2528888" y="4135439"/>
            <a:ext cx="0" cy="579437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44" name="Line 19"/>
          <p:cNvSpPr>
            <a:spLocks noChangeShapeType="1"/>
          </p:cNvSpPr>
          <p:nvPr/>
        </p:nvSpPr>
        <p:spPr bwMode="auto">
          <a:xfrm>
            <a:off x="2528888" y="4714876"/>
            <a:ext cx="0" cy="5810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7845" name="Line 20"/>
          <p:cNvSpPr>
            <a:spLocks noChangeShapeType="1"/>
          </p:cNvSpPr>
          <p:nvPr/>
        </p:nvSpPr>
        <p:spPr bwMode="auto">
          <a:xfrm>
            <a:off x="4581525" y="5295900"/>
            <a:ext cx="4979988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aphicFrame>
        <p:nvGraphicFramePr>
          <p:cNvPr id="39" name="Tabel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363299"/>
              </p:ext>
            </p:extLst>
          </p:nvPr>
        </p:nvGraphicFramePr>
        <p:xfrm>
          <a:off x="1487488" y="1287463"/>
          <a:ext cx="8891850" cy="4284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0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9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characteristic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number</a:t>
                      </a:r>
                      <a:endParaRPr lang="de-D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remark</a:t>
                      </a:r>
                      <a:endParaRPr lang="de-D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/>
                        <a:t>0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/>
                        <a:t>(-1)</a:t>
                      </a:r>
                      <a:r>
                        <a:rPr lang="de-DE" sz="2000" baseline="30000" dirty="0" smtClean="0"/>
                        <a:t>S</a:t>
                      </a:r>
                      <a:r>
                        <a:rPr lang="de-DE" sz="2000" dirty="0" smtClean="0"/>
                        <a:t> 0.significand · 2 </a:t>
                      </a:r>
                      <a:r>
                        <a:rPr lang="de-DE" sz="2000" baseline="30000" dirty="0" smtClean="0"/>
                        <a:t>-1022</a:t>
                      </a:r>
                      <a:endParaRPr lang="de-DE" sz="2000" baseline="30000" dirty="0" smtClean="0">
                        <a:latin typeface="Arial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subnormal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/>
                        <a:t>1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/>
                        <a:t>(-1)</a:t>
                      </a:r>
                      <a:r>
                        <a:rPr lang="de-DE" sz="2000" baseline="30000" dirty="0" smtClean="0"/>
                        <a:t>S</a:t>
                      </a:r>
                      <a:r>
                        <a:rPr lang="de-DE" sz="2000" dirty="0" smtClean="0"/>
                        <a:t> 1.significand · 2 </a:t>
                      </a:r>
                      <a:r>
                        <a:rPr lang="de-DE" sz="2000" baseline="30000" dirty="0" smtClean="0"/>
                        <a:t>-1022</a:t>
                      </a:r>
                      <a:endParaRPr lang="de-DE" sz="2000" baseline="30000" dirty="0" smtClean="0">
                        <a:latin typeface="Arial" charset="0"/>
                        <a:cs typeface="Arial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baseline="30000" dirty="0" smtClean="0">
                        <a:latin typeface="Arial" charset="0"/>
                        <a:cs typeface="Arial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/>
                        <a:t>…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(-1)</a:t>
                      </a:r>
                      <a:r>
                        <a:rPr lang="de-DE" sz="2000" baseline="30000" dirty="0" smtClean="0"/>
                        <a:t>S</a:t>
                      </a:r>
                      <a:r>
                        <a:rPr lang="de-DE" sz="2000" dirty="0" smtClean="0"/>
                        <a:t> 1.significand · 2 </a:t>
                      </a:r>
                      <a:r>
                        <a:rPr lang="de-DE" sz="2000" baseline="30000" dirty="0" err="1" smtClean="0"/>
                        <a:t>characteristic</a:t>
                      </a:r>
                      <a:r>
                        <a:rPr lang="de-DE" sz="2000" baseline="30000" dirty="0" smtClean="0"/>
                        <a:t> – 1023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/>
                        <a:t>2046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dirty="0" smtClean="0"/>
                        <a:t>(-1)</a:t>
                      </a:r>
                      <a:r>
                        <a:rPr lang="de-DE" sz="2000" baseline="30000" dirty="0" smtClean="0"/>
                        <a:t>S</a:t>
                      </a:r>
                      <a:r>
                        <a:rPr lang="de-DE" sz="2000" dirty="0" smtClean="0"/>
                        <a:t> 1.significand · 2 </a:t>
                      </a:r>
                      <a:r>
                        <a:rPr lang="de-DE" sz="2000" baseline="30000" dirty="0" smtClean="0"/>
                        <a:t>1023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/>
                        <a:t>2047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significand</a:t>
                      </a:r>
                      <a:r>
                        <a:rPr lang="de-DE" sz="2000" dirty="0" smtClean="0"/>
                        <a:t> = 0: (-1)</a:t>
                      </a:r>
                      <a:r>
                        <a:rPr lang="de-DE" sz="2000" baseline="30000" dirty="0" smtClean="0"/>
                        <a:t>S</a:t>
                      </a:r>
                      <a:r>
                        <a:rPr lang="de-DE" sz="2000" dirty="0" smtClean="0"/>
                        <a:t> </a:t>
                      </a:r>
                      <a:r>
                        <a:rPr lang="de-DE" sz="2800" dirty="0" smtClean="0">
                          <a:sym typeface="Symbol" pitchFamily="18" charset="2"/>
                        </a:rPr>
                        <a:t>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overflow</a:t>
                      </a:r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de-DE" sz="2000" dirty="0" smtClean="0"/>
                        <a:t>2047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/>
                        <a:t>significand</a:t>
                      </a:r>
                      <a:r>
                        <a:rPr lang="de-DE" sz="2000" dirty="0" smtClean="0"/>
                        <a:t> </a:t>
                      </a: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itchFamily="18" charset="2"/>
                        </a:rPr>
                        <a:t>≠</a:t>
                      </a:r>
                      <a:r>
                        <a:rPr lang="en-GB" sz="2000" dirty="0" smtClean="0">
                          <a:sym typeface="Monotype Sorts" pitchFamily="2" charset="2"/>
                        </a:rPr>
                        <a:t> 0:  </a:t>
                      </a:r>
                      <a:r>
                        <a:rPr lang="en-GB" sz="2000" dirty="0" err="1" smtClean="0">
                          <a:sym typeface="Monotype Sorts" pitchFamily="2" charset="2"/>
                        </a:rPr>
                        <a:t>NaN</a:t>
                      </a:r>
                      <a:endParaRPr lang="de-D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ym typeface="Monotype Sorts" pitchFamily="2" charset="2"/>
                        </a:rPr>
                        <a:t>not a number</a:t>
                      </a:r>
                      <a:endParaRPr lang="de-D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286697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Literature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IEEE Computer Society:</a:t>
            </a:r>
          </a:p>
          <a:p>
            <a:pPr lvl="1" eaLnBrk="1" hangingPunct="1"/>
            <a:r>
              <a:rPr lang="en-US" noProof="0" dirty="0" smtClean="0"/>
              <a:t>IEEE Standard for Binary Floating-Point Arithmetic ANSI/IEEE Standard 754-1985, SIGPLAN Notices, Vol. 22, No. 2, pp 9-25, 1978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D. Goldberg: </a:t>
            </a:r>
          </a:p>
          <a:p>
            <a:pPr lvl="1" eaLnBrk="1" hangingPunct="1"/>
            <a:r>
              <a:rPr lang="en-US" noProof="0" dirty="0" smtClean="0"/>
              <a:t>What every computer scientist should know about floating point arithmetic, ACM Computing Surveys, Vol. 13, No. 1, pp. 5-48,1991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7885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92497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Rounding modes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IEEE requires “correct rounding”: </a:t>
            </a:r>
          </a:p>
          <a:p>
            <a:pPr lvl="1" eaLnBrk="1" hangingPunct="1"/>
            <a:r>
              <a:rPr lang="en-US" noProof="0" dirty="0" smtClean="0"/>
              <a:t>The rounded result is as if infinitively precise arithmetic was used to compute the value and then rounded at the end.</a:t>
            </a:r>
          </a:p>
          <a:p>
            <a:pPr lvl="1" eaLnBrk="1" hangingPunct="1"/>
            <a:r>
              <a:rPr lang="en-US" dirty="0" smtClean="0"/>
              <a:t>As we will see: </a:t>
            </a:r>
            <a:r>
              <a:rPr lang="en-US" dirty="0" smtClean="0">
                <a:solidFill>
                  <a:srgbClr val="C00000"/>
                </a:solidFill>
              </a:rPr>
              <a:t>three extra bits </a:t>
            </a:r>
            <a:r>
              <a:rPr lang="en-US" dirty="0" smtClean="0"/>
              <a:t>are enough to achieve this!</a:t>
            </a:r>
            <a:endParaRPr lang="en-US" noProof="0" dirty="0" smtClean="0"/>
          </a:p>
          <a:p>
            <a:pPr marL="134540" lvl="1" indent="0" eaLnBrk="1" hangingPunct="1">
              <a:buNone/>
            </a:pPr>
            <a:endParaRPr lang="en-US" noProof="0" dirty="0" smtClean="0"/>
          </a:p>
          <a:p>
            <a:pPr eaLnBrk="1" hangingPunct="1"/>
            <a:r>
              <a:rPr lang="en-US" noProof="0" dirty="0" smtClean="0"/>
              <a:t>IEEE standard defines five rounding modes: </a:t>
            </a:r>
          </a:p>
          <a:p>
            <a:pPr lvl="1" eaLnBrk="1" hangingPunct="1"/>
            <a:r>
              <a:rPr lang="en-US" noProof="0" dirty="0" smtClean="0"/>
              <a:t>Round to the nearest number</a:t>
            </a:r>
          </a:p>
          <a:p>
            <a:pPr lvl="2" eaLnBrk="1" hangingPunct="1"/>
            <a:r>
              <a:rPr lang="en-US" noProof="0" dirty="0" smtClean="0"/>
              <a:t>Where ties round to the nearest even digit in the required position (“</a:t>
            </a:r>
            <a:r>
              <a:rPr lang="en-US" noProof="0" dirty="0" smtClean="0">
                <a:solidFill>
                  <a:srgbClr val="C00000"/>
                </a:solidFill>
              </a:rPr>
              <a:t>round to even</a:t>
            </a:r>
            <a:r>
              <a:rPr lang="en-US" noProof="0" dirty="0" smtClean="0"/>
              <a:t>”, the most common rule)</a:t>
            </a:r>
          </a:p>
          <a:p>
            <a:pPr lvl="2"/>
            <a:r>
              <a:rPr lang="en-US" dirty="0"/>
              <a:t>Where ties round </a:t>
            </a:r>
            <a:r>
              <a:rPr lang="en-US" dirty="0" smtClean="0"/>
              <a:t>away from zero </a:t>
            </a:r>
            <a:endParaRPr lang="en-US" noProof="0" dirty="0" smtClean="0"/>
          </a:p>
          <a:p>
            <a:pPr lvl="1" eaLnBrk="1" hangingPunct="1"/>
            <a:r>
              <a:rPr lang="en-US" noProof="0" dirty="0" smtClean="0"/>
              <a:t>Round to the nearest number toward 0</a:t>
            </a:r>
          </a:p>
          <a:p>
            <a:pPr lvl="1"/>
            <a:r>
              <a:rPr lang="en-US" noProof="0" dirty="0" smtClean="0"/>
              <a:t>Round </a:t>
            </a:r>
            <a:r>
              <a:rPr lang="en-US" dirty="0"/>
              <a:t>up to the nearest </a:t>
            </a:r>
            <a:r>
              <a:rPr lang="en-US" dirty="0" smtClean="0"/>
              <a:t>number toward </a:t>
            </a:r>
            <a:r>
              <a:rPr lang="en-US" noProof="0" dirty="0" smtClean="0"/>
              <a:t>+</a:t>
            </a:r>
            <a:r>
              <a:rPr lang="en-US" noProof="0" dirty="0" smtClean="0">
                <a:sym typeface="Symbol" pitchFamily="18" charset="2"/>
              </a:rPr>
              <a:t></a:t>
            </a:r>
            <a:r>
              <a:rPr lang="en-US" noProof="0" dirty="0" smtClean="0"/>
              <a:t>  </a:t>
            </a:r>
          </a:p>
          <a:p>
            <a:pPr lvl="1"/>
            <a:r>
              <a:rPr lang="en-US" dirty="0"/>
              <a:t>Round </a:t>
            </a:r>
            <a:r>
              <a:rPr lang="en-US" dirty="0" smtClean="0"/>
              <a:t>down </a:t>
            </a:r>
            <a:r>
              <a:rPr lang="en-US" dirty="0"/>
              <a:t>to the nearest number toward </a:t>
            </a:r>
            <a:r>
              <a:rPr lang="en-US" noProof="0" dirty="0" smtClean="0"/>
              <a:t>-</a:t>
            </a:r>
            <a:r>
              <a:rPr lang="en-US" noProof="0" dirty="0" smtClean="0">
                <a:sym typeface="Symbol" pitchFamily="18" charset="2"/>
              </a:rPr>
              <a:t>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7987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5684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The three “simple” rounding modes</a:t>
            </a:r>
          </a:p>
        </p:txBody>
      </p:sp>
      <p:sp>
        <p:nvSpPr>
          <p:cNvPr id="80899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pSp>
        <p:nvGrpSpPr>
          <p:cNvPr id="80900" name="Gruppieren 8"/>
          <p:cNvGrpSpPr>
            <a:grpSpLocks/>
          </p:cNvGrpSpPr>
          <p:nvPr/>
        </p:nvGrpSpPr>
        <p:grpSpPr bwMode="auto">
          <a:xfrm>
            <a:off x="2559050" y="1304926"/>
            <a:ext cx="7073900" cy="4695825"/>
            <a:chOff x="1035819" y="459796"/>
            <a:chExt cx="7072362" cy="4695858"/>
          </a:xfrm>
        </p:grpSpPr>
        <p:cxnSp>
          <p:nvCxnSpPr>
            <p:cNvPr id="80905" name="Gerade Verbindung mit Pfeil 4"/>
            <p:cNvCxnSpPr>
              <a:cxnSpLocks noChangeShapeType="1"/>
            </p:cNvCxnSpPr>
            <p:nvPr/>
          </p:nvCxnSpPr>
          <p:spPr bwMode="auto">
            <a:xfrm>
              <a:off x="1035819" y="4786322"/>
              <a:ext cx="7072362" cy="1588"/>
            </a:xfrm>
            <a:prstGeom prst="straightConnector1">
              <a:avLst/>
            </a:prstGeom>
            <a:noFill/>
            <a:ln w="25400" algn="ctr">
              <a:solidFill>
                <a:schemeClr val="hlink"/>
              </a:solidFill>
              <a:round/>
              <a:headEnd type="arrow" w="med" len="med"/>
              <a:tailEnd type="arrow" w="med" len="med"/>
            </a:ln>
          </p:spPr>
        </p:cxnSp>
        <p:cxnSp>
          <p:nvCxnSpPr>
            <p:cNvPr id="80906" name="Gerade Verbindung mit Pfeil 6"/>
            <p:cNvCxnSpPr>
              <a:cxnSpLocks noChangeShapeType="1"/>
            </p:cNvCxnSpPr>
            <p:nvPr/>
          </p:nvCxnSpPr>
          <p:spPr bwMode="auto">
            <a:xfrm rot="5400000" flipH="1" flipV="1">
              <a:off x="2412000" y="2619002"/>
              <a:ext cx="4320000" cy="1588"/>
            </a:xfrm>
            <a:prstGeom prst="straightConnector1">
              <a:avLst/>
            </a:prstGeom>
            <a:noFill/>
            <a:ln w="25400" algn="ctr">
              <a:solidFill>
                <a:schemeClr val="hlink"/>
              </a:solidFill>
              <a:round/>
              <a:headEnd/>
              <a:tailEnd type="arrow" w="med" len="med"/>
            </a:ln>
          </p:spPr>
        </p:cxnSp>
        <p:sp>
          <p:nvSpPr>
            <p:cNvPr id="80907" name="Textfeld 7"/>
            <p:cNvSpPr txBox="1">
              <a:spLocks noChangeArrowheads="1"/>
            </p:cNvSpPr>
            <p:nvPr/>
          </p:nvSpPr>
          <p:spPr bwMode="auto">
            <a:xfrm>
              <a:off x="4410074" y="4786322"/>
              <a:ext cx="3321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/>
                <a:t>0</a:t>
              </a:r>
            </a:p>
          </p:txBody>
        </p:sp>
      </p:grpSp>
      <p:sp>
        <p:nvSpPr>
          <p:cNvPr id="10" name="Pfeil nach rechts 9"/>
          <p:cNvSpPr/>
          <p:nvPr/>
        </p:nvSpPr>
        <p:spPr bwMode="auto">
          <a:xfrm>
            <a:off x="3424600" y="2428757"/>
            <a:ext cx="2199560" cy="73366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de-DE" dirty="0" smtClean="0"/>
              <a:t>Round </a:t>
            </a:r>
            <a:r>
              <a:rPr lang="de-DE" dirty="0" err="1" smtClean="0"/>
              <a:t>toward</a:t>
            </a:r>
            <a:r>
              <a:rPr lang="de-DE" dirty="0" smtClean="0"/>
              <a:t> 0</a:t>
            </a:r>
            <a:endParaRPr lang="de-DE" dirty="0"/>
          </a:p>
        </p:txBody>
      </p:sp>
      <p:sp>
        <p:nvSpPr>
          <p:cNvPr id="11" name="Pfeil nach rechts 10"/>
          <p:cNvSpPr/>
          <p:nvPr/>
        </p:nvSpPr>
        <p:spPr bwMode="auto">
          <a:xfrm flipH="1">
            <a:off x="6567850" y="2428757"/>
            <a:ext cx="2199560" cy="73366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de-DE" dirty="0" smtClean="0"/>
              <a:t>Round </a:t>
            </a:r>
            <a:r>
              <a:rPr lang="de-DE" dirty="0" err="1" smtClean="0"/>
              <a:t>toward</a:t>
            </a:r>
            <a:r>
              <a:rPr lang="de-DE" dirty="0" smtClean="0"/>
              <a:t> 0</a:t>
            </a:r>
            <a:endParaRPr lang="de-DE" dirty="0"/>
          </a:p>
        </p:txBody>
      </p:sp>
      <p:sp>
        <p:nvSpPr>
          <p:cNvPr id="12" name="Pfeil nach rechts 11"/>
          <p:cNvSpPr/>
          <p:nvPr/>
        </p:nvSpPr>
        <p:spPr bwMode="auto">
          <a:xfrm>
            <a:off x="3024189" y="3409950"/>
            <a:ext cx="6143625" cy="79533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de-DE" dirty="0"/>
              <a:t>Round </a:t>
            </a:r>
            <a:r>
              <a:rPr lang="de-DE" dirty="0" err="1"/>
              <a:t>toward</a:t>
            </a:r>
            <a:r>
              <a:rPr lang="de-DE" dirty="0"/>
              <a:t> +</a:t>
            </a:r>
            <a:r>
              <a:rPr lang="de-DE" sz="2000" dirty="0">
                <a:sym typeface="Symbol" pitchFamily="18" charset="2"/>
              </a:rPr>
              <a:t></a:t>
            </a:r>
            <a:endParaRPr lang="de-DE" dirty="0"/>
          </a:p>
        </p:txBody>
      </p:sp>
      <p:sp>
        <p:nvSpPr>
          <p:cNvPr id="13" name="Pfeil nach rechts 12"/>
          <p:cNvSpPr/>
          <p:nvPr/>
        </p:nvSpPr>
        <p:spPr bwMode="auto">
          <a:xfrm flipH="1">
            <a:off x="3024189" y="4276725"/>
            <a:ext cx="6143625" cy="79533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de-DE" dirty="0"/>
              <a:t>Round </a:t>
            </a:r>
            <a:r>
              <a:rPr lang="de-DE" dirty="0" err="1"/>
              <a:t>toward</a:t>
            </a:r>
            <a:r>
              <a:rPr lang="de-DE" dirty="0"/>
              <a:t> -</a:t>
            </a:r>
            <a:r>
              <a:rPr lang="de-DE" sz="2000" dirty="0">
                <a:sym typeface="Symbol" pitchFamily="18" charset="2"/>
              </a:rPr>
              <a:t></a:t>
            </a:r>
            <a:endParaRPr lang="de-DE" dirty="0"/>
          </a:p>
        </p:txBody>
      </p:sp>
    </p:spTree>
  </p:cSld>
  <p:clrMapOvr>
    <a:masterClrMapping/>
  </p:clrMapOvr>
  <p:transition spd="slow" advTm="39004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Round to even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The most “difficult” </a:t>
            </a:r>
            <a:r>
              <a:rPr lang="en-US" dirty="0" smtClean="0"/>
              <a:t>rounding mode (but default and the most common)</a:t>
            </a:r>
            <a:r>
              <a:rPr lang="en-US" noProof="0" dirty="0" smtClean="0"/>
              <a:t>:</a:t>
            </a:r>
          </a:p>
          <a:p>
            <a:pPr lvl="1" eaLnBrk="1" hangingPunct="1"/>
            <a:r>
              <a:rPr lang="en-US" noProof="0" dirty="0" smtClean="0"/>
              <a:t>Round to the nearest number, where ties round to even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One method: use infinite precise arithmetic, then round</a:t>
            </a:r>
          </a:p>
          <a:p>
            <a:pPr lvl="1" eaLnBrk="1" hangingPunct="1"/>
            <a:r>
              <a:rPr lang="en-US" noProof="0" dirty="0" smtClean="0"/>
              <a:t>Requires very long registers, not really efficient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Can this be done with less hardware?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Two situations require rounding when adding or subtracting numbers: </a:t>
            </a:r>
          </a:p>
          <a:p>
            <a:pPr lvl="1" eaLnBrk="1" hangingPunct="1"/>
            <a:r>
              <a:rPr lang="en-US" noProof="0" dirty="0" smtClean="0">
                <a:sym typeface="Monotype Sorts" pitchFamily="2" charset="2"/>
              </a:rPr>
              <a:t>Carry </a:t>
            </a:r>
          </a:p>
          <a:p>
            <a:pPr lvl="1" eaLnBrk="1" hangingPunct="1"/>
            <a:r>
              <a:rPr lang="en-US" noProof="0" dirty="0" smtClean="0">
                <a:sym typeface="Monotype Sorts" pitchFamily="2" charset="2"/>
              </a:rPr>
              <a:t>Exponent alignment (remember: add or subtract only if the exponents are equal!)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8294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411322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a: carry during addition – 234 + 851 = 1080</a:t>
            </a:r>
          </a:p>
        </p:txBody>
      </p:sp>
      <p:sp>
        <p:nvSpPr>
          <p:cNvPr id="83970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1984375" y="1331914"/>
            <a:ext cx="8489950" cy="33092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We use base 10 and 3 significant digits in this example!</a:t>
            </a:r>
            <a:endParaRPr lang="en-US" sz="2400" dirty="0" smtClean="0">
              <a:latin typeface="Arial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400" dirty="0" smtClean="0">
              <a:latin typeface="Arial" pitchFamily="34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Courier" pitchFamily="49" charset="0"/>
                <a:cs typeface="Times New Roman" pitchFamily="18" charset="0"/>
              </a:rPr>
              <a:t>		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2.34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Courier" pitchFamily="49" charset="0"/>
                <a:cs typeface="Times New Roman" pitchFamily="18" charset="0"/>
              </a:rPr>
              <a:t>	  		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+8.51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</a:p>
          <a:p>
            <a:pPr algn="l" eaLnBrk="0" hangingPunct="0">
              <a:lnSpc>
                <a:spcPct val="0"/>
              </a:lnSpc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carry</a:t>
            </a:r>
            <a:r>
              <a:rPr lang="en-US" sz="2400" dirty="0" smtClean="0">
                <a:latin typeface="Times" pitchFamily="18" charset="0"/>
                <a:cs typeface="Times New Roman" pitchFamily="18" charset="0"/>
              </a:rPr>
              <a:t>			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-----------</a:t>
            </a:r>
          </a:p>
          <a:p>
            <a:pPr algn="l"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		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10.85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rounded to		</a:t>
            </a:r>
            <a:r>
              <a:rPr lang="en-US" sz="2400" dirty="0" smtClean="0">
                <a:latin typeface="Times" pitchFamily="18" charset="0"/>
                <a:cs typeface="Times New Roman" pitchFamily="18" charset="0"/>
              </a:rPr>
              <a:t>     </a:t>
            </a:r>
            <a:r>
              <a:rPr lang="en-US" sz="2400" b="1" dirty="0" smtClean="0">
                <a:solidFill>
                  <a:srgbClr val="003399"/>
                </a:solidFill>
                <a:latin typeface="Courier New" pitchFamily="49" charset="0"/>
                <a:cs typeface="Times New Roman" pitchFamily="18" charset="0"/>
              </a:rPr>
              <a:t>1.08 ×10</a:t>
            </a:r>
            <a:r>
              <a:rPr lang="en-US" sz="2400" b="1" baseline="30000" dirty="0" smtClean="0">
                <a:solidFill>
                  <a:srgbClr val="003399"/>
                </a:solidFill>
                <a:latin typeface="Courier New" pitchFamily="49" charset="0"/>
                <a:cs typeface="Times New Roman" pitchFamily="18" charset="0"/>
              </a:rPr>
              <a:t>3</a:t>
            </a:r>
            <a:endParaRPr lang="en-US" sz="2400" b="1" dirty="0">
              <a:solidFill>
                <a:srgbClr val="003399"/>
              </a:solidFill>
              <a:latin typeface="Times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832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b: different exponents – 234 + 2.56 = 237</a:t>
            </a:r>
          </a:p>
        </p:txBody>
      </p:sp>
      <p:sp>
        <p:nvSpPr>
          <p:cNvPr id="84994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78852" name="Text Box 3"/>
          <p:cNvSpPr txBox="1">
            <a:spLocks noChangeArrowheads="1"/>
          </p:cNvSpPr>
          <p:nvPr/>
        </p:nvSpPr>
        <p:spPr bwMode="auto">
          <a:xfrm>
            <a:off x="2016125" y="1433513"/>
            <a:ext cx="8134350" cy="3198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Arial" pitchFamily="34" charset="0"/>
                <a:cs typeface="Times New Roman" pitchFamily="18" charset="0"/>
              </a:rPr>
              <a:t>(</a:t>
            </a:r>
            <a:r>
              <a:rPr lang="de-DE" sz="2400" dirty="0" err="1">
                <a:latin typeface="Arial" pitchFamily="34" charset="0"/>
                <a:cs typeface="Times New Roman" pitchFamily="18" charset="0"/>
              </a:rPr>
              <a:t>base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 10 </a:t>
            </a:r>
            <a:r>
              <a:rPr lang="de-DE" sz="2400" dirty="0" err="1">
                <a:latin typeface="Arial" pitchFamily="34" charset="0"/>
                <a:cs typeface="Times New Roman" pitchFamily="18" charset="0"/>
              </a:rPr>
              <a:t>and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 3 </a:t>
            </a:r>
            <a:r>
              <a:rPr lang="de-DE" sz="2400" dirty="0" err="1">
                <a:latin typeface="Arial" pitchFamily="34" charset="0"/>
                <a:cs typeface="Times New Roman" pitchFamily="18" charset="0"/>
              </a:rPr>
              <a:t>significant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digits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)</a:t>
            </a:r>
            <a:endParaRPr lang="de-DE" sz="2400" dirty="0">
              <a:latin typeface="Arial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de-DE" sz="2400" dirty="0">
              <a:latin typeface="Arial" pitchFamily="34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Courier" pitchFamily="49" charset="0"/>
                <a:cs typeface="Times New Roman" pitchFamily="18" charset="0"/>
              </a:rPr>
              <a:t>	  	   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2.34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de-DE" sz="2400" dirty="0">
                <a:latin typeface="Courier New" pitchFamily="49" charset="0"/>
                <a:cs typeface="Times New Roman" pitchFamily="18" charset="0"/>
              </a:rPr>
              <a:t>		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2.34  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de-DE" sz="2400" dirty="0">
                <a:latin typeface="Courier New" pitchFamily="49" charset="0"/>
              </a:rPr>
              <a:t> </a:t>
            </a: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Courier New" pitchFamily="49" charset="0"/>
              </a:rPr>
              <a:t>		  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+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2.56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0</a:t>
            </a:r>
            <a:r>
              <a:rPr lang="de-DE" sz="2400" baseline="30000" dirty="0">
                <a:latin typeface="Courier New" pitchFamily="49" charset="0"/>
                <a:cs typeface="Times New Roman" pitchFamily="18" charset="0"/>
              </a:rPr>
              <a:t>	</a:t>
            </a:r>
            <a:r>
              <a:rPr lang="de-DE" sz="2400" dirty="0">
                <a:latin typeface="Courier New" pitchFamily="49" charset="0"/>
                <a:cs typeface="Times New Roman" pitchFamily="18" charset="0"/>
              </a:rPr>
              <a:t>	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+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0.0256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de-DE" sz="2400" dirty="0">
                <a:latin typeface="Courier New" pitchFamily="49" charset="0"/>
              </a:rPr>
              <a:t> </a:t>
            </a:r>
          </a:p>
          <a:p>
            <a:pPr algn="l" eaLnBrk="0" hangingPunct="0">
              <a:lnSpc>
                <a:spcPct val="0"/>
              </a:lnSpc>
              <a:spcBef>
                <a:spcPct val="50000"/>
              </a:spcBef>
            </a:pPr>
            <a:r>
              <a:rPr lang="de-DE" sz="2400" dirty="0">
                <a:latin typeface="Courier New" pitchFamily="49" charset="0"/>
                <a:cs typeface="Times New Roman" pitchFamily="18" charset="0"/>
              </a:rPr>
              <a:t>		        	  	  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---------------</a:t>
            </a:r>
          </a:p>
          <a:p>
            <a:pPr algn="l" eaLnBrk="0" hangingPunct="0">
              <a:lnSpc>
                <a:spcPct val="40000"/>
              </a:lnSpc>
              <a:spcBef>
                <a:spcPct val="50000"/>
              </a:spcBef>
            </a:pPr>
            <a:r>
              <a:rPr lang="de-DE" sz="2400" dirty="0">
                <a:latin typeface="Courier New" pitchFamily="49" charset="0"/>
                <a:cs typeface="Times New Roman" pitchFamily="18" charset="0"/>
              </a:rPr>
              <a:t>		 			     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2.3656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de-DE" sz="2400" dirty="0">
                <a:latin typeface="Courier New" pitchFamily="49" charset="0"/>
              </a:rPr>
              <a:t> </a:t>
            </a:r>
            <a:endParaRPr lang="de-DE" sz="2400" dirty="0">
              <a:latin typeface="Times" pitchFamily="18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de-DE" sz="2400" dirty="0" err="1">
                <a:latin typeface="Arial" pitchFamily="34" charset="0"/>
                <a:cs typeface="Times New Roman" pitchFamily="18" charset="0"/>
              </a:rPr>
              <a:t>rounded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>
                <a:latin typeface="Arial" pitchFamily="34" charset="0"/>
                <a:cs typeface="Times New Roman" pitchFamily="18" charset="0"/>
              </a:rPr>
              <a:t>to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       </a:t>
            </a:r>
            <a:r>
              <a:rPr lang="de-DE" sz="2400" dirty="0" smtClean="0">
                <a:latin typeface="Times" pitchFamily="18" charset="0"/>
                <a:cs typeface="Times New Roman" pitchFamily="18" charset="0"/>
              </a:rPr>
              <a:t>                                             </a:t>
            </a:r>
            <a:r>
              <a:rPr lang="de-DE" sz="2400" b="1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2.37   </a:t>
            </a:r>
            <a:r>
              <a:rPr lang="de-DE" sz="2400" b="1" dirty="0">
                <a:solidFill>
                  <a:srgbClr val="003399"/>
                </a:solidFill>
                <a:latin typeface="Courier New" pitchFamily="49" charset="0"/>
                <a:cs typeface="Times New Roman" pitchFamily="18" charset="0"/>
              </a:rPr>
              <a:t>×</a:t>
            </a:r>
            <a:r>
              <a:rPr lang="de-DE" sz="2400" b="1" dirty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10</a:t>
            </a:r>
            <a:r>
              <a:rPr lang="de-DE" sz="2400" b="1" baseline="30000" dirty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2</a:t>
            </a:r>
            <a:endParaRPr lang="de-DE" sz="2400" b="1" dirty="0">
              <a:solidFill>
                <a:srgbClr val="0033CC"/>
              </a:solidFill>
              <a:latin typeface="Courier New" pitchFamily="49" charset="0"/>
            </a:endParaRP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2279576" y="2780928"/>
            <a:ext cx="1326004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exponent</a:t>
            </a:r>
            <a:endParaRPr lang="de-DE" sz="2000" dirty="0">
              <a:latin typeface="Arial" pitchFamily="34" charset="0"/>
              <a:cs typeface="Times New Roman" pitchFamily="18" charset="0"/>
            </a:endParaRPr>
          </a:p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alignment</a:t>
            </a:r>
            <a:endParaRPr lang="de-DE" sz="2000" dirty="0" smtClean="0">
              <a:latin typeface="Arial" pitchFamily="34" charset="0"/>
              <a:cs typeface="Times New Roman" pitchFamily="18" charset="0"/>
            </a:endParaRPr>
          </a:p>
          <a:p>
            <a:pPr algn="l" eaLnBrk="0" hangingPunct="0"/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required</a:t>
            </a:r>
            <a:endParaRPr lang="de-DE" sz="2000" dirty="0">
              <a:latin typeface="Arial" pitchFamily="34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6456040" y="3295046"/>
            <a:ext cx="792088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1826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c: carry and different exponents – 951 + 64.2 = 1020</a:t>
            </a:r>
          </a:p>
        </p:txBody>
      </p:sp>
      <p:sp>
        <p:nvSpPr>
          <p:cNvPr id="86018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79876" name="Text Box 3"/>
          <p:cNvSpPr txBox="1">
            <a:spLocks noChangeArrowheads="1"/>
          </p:cNvSpPr>
          <p:nvPr/>
        </p:nvSpPr>
        <p:spPr bwMode="auto">
          <a:xfrm>
            <a:off x="2419351" y="1492251"/>
            <a:ext cx="7631113" cy="30137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(base 10 and 3 significant digits)</a:t>
            </a:r>
            <a:endParaRPr lang="en-US" sz="2400" dirty="0" smtClean="0">
              <a:latin typeface="Arial" pitchFamily="34" charset="0"/>
            </a:endParaRPr>
          </a:p>
          <a:p>
            <a:pPr eaLnBrk="0" hangingPunct="0">
              <a:spcBef>
                <a:spcPct val="50000"/>
              </a:spcBef>
              <a:tabLst>
                <a:tab pos="1809750" algn="l"/>
                <a:tab pos="2952750" algn="l"/>
              </a:tabLst>
            </a:pPr>
            <a:endParaRPr lang="en-US" sz="2400" dirty="0" smtClean="0">
              <a:latin typeface="Arial" pitchFamily="34" charset="0"/>
            </a:endParaRPr>
          </a:p>
          <a:p>
            <a:pPr algn="l" eaLnBrk="0" hangingPunct="0">
              <a:spcBef>
                <a:spcPct val="50000"/>
              </a:spcBef>
              <a:tabLst>
                <a:tab pos="1809750" algn="l"/>
                <a:tab pos="2952750" algn="l"/>
              </a:tabLst>
            </a:pP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(alignment and carry)</a:t>
            </a:r>
            <a:r>
              <a:rPr lang="en-US" sz="1600" dirty="0" smtClean="0">
                <a:latin typeface="Courier New" pitchFamily="49" charset="0"/>
                <a:cs typeface="Times New Roman" pitchFamily="18" charset="0"/>
              </a:rPr>
              <a:t>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9.51 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 	</a:t>
            </a:r>
            <a:br>
              <a:rPr lang="en-US" sz="2400" dirty="0" smtClean="0">
                <a:latin typeface="Courier New" pitchFamily="49" charset="0"/>
                <a:cs typeface="Times New Roman" pitchFamily="18" charset="0"/>
              </a:rPr>
            </a:b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+0.642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 	</a:t>
            </a:r>
          </a:p>
          <a:p>
            <a:pPr algn="l" eaLnBrk="0" hangingPunct="0">
              <a:lnSpc>
                <a:spcPct val="0"/>
              </a:lnSpc>
              <a:spcBef>
                <a:spcPct val="50000"/>
              </a:spcBef>
              <a:tabLst>
                <a:tab pos="1809750" algn="l"/>
                <a:tab pos="2952750" algn="l"/>
              </a:tabLst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         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-------------</a:t>
            </a:r>
          </a:p>
          <a:p>
            <a:pPr algn="l" eaLnBrk="0" hangingPunct="0">
              <a:lnSpc>
                <a:spcPct val="40000"/>
              </a:lnSpc>
              <a:spcBef>
                <a:spcPct val="50000"/>
              </a:spcBef>
              <a:tabLst>
                <a:tab pos="1809750" algn="l"/>
                <a:tab pos="2952750" algn="l"/>
              </a:tabLst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10.152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</a:t>
            </a:r>
          </a:p>
          <a:p>
            <a:pPr algn="l" eaLnBrk="0" hangingPunct="0">
              <a:spcBef>
                <a:spcPct val="50000"/>
              </a:spcBef>
              <a:tabLst>
                <a:tab pos="1809750" algn="l"/>
                <a:tab pos="2952750" algn="l"/>
              </a:tabLst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rounded to                     </a:t>
            </a:r>
            <a:r>
              <a:rPr lang="en-US" sz="2400" b="1" dirty="0" smtClean="0">
                <a:solidFill>
                  <a:srgbClr val="003399"/>
                </a:solidFill>
                <a:latin typeface="Courier New" pitchFamily="49" charset="0"/>
                <a:cs typeface="Times New Roman" pitchFamily="18" charset="0"/>
              </a:rPr>
              <a:t>1.02  ×10</a:t>
            </a:r>
            <a:r>
              <a:rPr lang="en-US" sz="2400" b="1" baseline="30000" dirty="0" smtClean="0">
                <a:solidFill>
                  <a:srgbClr val="003399"/>
                </a:solidFill>
                <a:latin typeface="Courier New" pitchFamily="49" charset="0"/>
                <a:cs typeface="Times New Roman" pitchFamily="18" charset="0"/>
              </a:rPr>
              <a:t>3</a:t>
            </a:r>
            <a:endParaRPr lang="en-US" sz="2400" b="1" dirty="0">
              <a:solidFill>
                <a:srgbClr val="003399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3591" y="5517232"/>
            <a:ext cx="1168781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algn="l" eaLnBrk="1" hangingPunct="1"/>
            <a:r>
              <a:rPr lang="en-US" dirty="0">
                <a:latin typeface="+mj-lt"/>
              </a:rPr>
              <a:t>For each of </a:t>
            </a:r>
            <a:r>
              <a:rPr lang="en-US" dirty="0" smtClean="0">
                <a:latin typeface="+mj-lt"/>
              </a:rPr>
              <a:t>these </a:t>
            </a:r>
            <a:r>
              <a:rPr lang="en-US" dirty="0">
                <a:latin typeface="+mj-lt"/>
              </a:rPr>
              <a:t>examples we have to use “internally” more than 3 significant digits to achieve correct rounding.</a:t>
            </a:r>
          </a:p>
          <a:p>
            <a:pPr algn="l" eaLnBrk="1" hangingPunct="1"/>
            <a:endParaRPr lang="en-US" dirty="0" smtClean="0">
              <a:latin typeface="+mj-lt"/>
            </a:endParaRPr>
          </a:p>
          <a:p>
            <a:pPr algn="l" eaLnBrk="1" hangingPunct="1"/>
            <a:r>
              <a:rPr lang="en-US" dirty="0" smtClean="0">
                <a:latin typeface="+mj-lt"/>
              </a:rPr>
              <a:t>There </a:t>
            </a:r>
            <a:r>
              <a:rPr lang="en-US" dirty="0">
                <a:latin typeface="+mj-lt"/>
              </a:rPr>
              <a:t>are also situations where more than 3 significant digits are needed even without rounding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ransition advTm="3566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d: subtraction – 147 - 87.6 = 59.4</a:t>
            </a:r>
          </a:p>
        </p:txBody>
      </p:sp>
      <p:sp>
        <p:nvSpPr>
          <p:cNvPr id="88066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88068" name="Text Box 3"/>
          <p:cNvSpPr txBox="1">
            <a:spLocks noChangeArrowheads="1"/>
          </p:cNvSpPr>
          <p:nvPr/>
        </p:nvSpPr>
        <p:spPr bwMode="auto">
          <a:xfrm>
            <a:off x="2343151" y="1582738"/>
            <a:ext cx="7478713" cy="179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sz="2400" b="1" dirty="0">
                <a:latin typeface="Arial" pitchFamily="34" charset="0"/>
                <a:cs typeface="Times New Roman" pitchFamily="18" charset="0"/>
              </a:rPr>
              <a:t>	</a:t>
            </a:r>
            <a:r>
              <a:rPr lang="de-DE" sz="2400" dirty="0">
                <a:latin typeface="Courier" pitchFamily="49" charset="0"/>
                <a:cs typeface="Times New Roman" pitchFamily="18" charset="0"/>
              </a:rPr>
              <a:t>		 </a:t>
            </a:r>
            <a:r>
              <a:rPr lang="de-DE" sz="2400" b="1" dirty="0">
                <a:latin typeface="Courier" pitchFamily="49" charset="0"/>
                <a:cs typeface="Times New Roman" pitchFamily="18" charset="0"/>
              </a:rPr>
              <a:t>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1.47 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Courier New" pitchFamily="49" charset="0"/>
                <a:cs typeface="Times New Roman" pitchFamily="18" charset="0"/>
              </a:rPr>
              <a:t>			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-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0.876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</a:p>
          <a:p>
            <a:pPr algn="l" eaLnBrk="0" hangingPunct="0">
              <a:lnSpc>
                <a:spcPct val="10000"/>
              </a:lnSpc>
              <a:spcBef>
                <a:spcPct val="50000"/>
              </a:spcBef>
            </a:pPr>
            <a:r>
              <a:rPr lang="de-DE" sz="2400" dirty="0">
                <a:latin typeface="Courier New" pitchFamily="49" charset="0"/>
                <a:cs typeface="Times New Roman" pitchFamily="18" charset="0"/>
              </a:rPr>
              <a:t>			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-----------</a:t>
            </a: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Courier New" pitchFamily="49" charset="0"/>
                <a:cs typeface="Times New Roman" pitchFamily="18" charset="0"/>
              </a:rPr>
              <a:t>			 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0.594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2</a:t>
            </a:r>
            <a:r>
              <a:rPr lang="de-DE" sz="2400" b="1" dirty="0">
                <a:latin typeface="Courier New" pitchFamily="49" charset="0"/>
              </a:rPr>
              <a:t> </a:t>
            </a:r>
          </a:p>
        </p:txBody>
      </p:sp>
      <p:sp>
        <p:nvSpPr>
          <p:cNvPr id="88069" name="Text Box 4"/>
          <p:cNvSpPr txBox="1">
            <a:spLocks noChangeArrowheads="1"/>
          </p:cNvSpPr>
          <p:nvPr/>
        </p:nvSpPr>
        <p:spPr bwMode="auto">
          <a:xfrm>
            <a:off x="2208214" y="4653136"/>
            <a:ext cx="7613650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In this example one additional „internal“ digit is sufficient. However, there are cases where this is not sufficient.</a:t>
            </a:r>
            <a:endParaRPr lang="en-US" sz="2400" dirty="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7718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e: 101 - 3.76 = 97.2</a:t>
            </a:r>
          </a:p>
        </p:txBody>
      </p:sp>
      <p:sp>
        <p:nvSpPr>
          <p:cNvPr id="89090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82948" name="Text Box 3"/>
          <p:cNvSpPr txBox="1">
            <a:spLocks noChangeArrowheads="1"/>
          </p:cNvSpPr>
          <p:nvPr/>
        </p:nvSpPr>
        <p:spPr bwMode="auto">
          <a:xfrm>
            <a:off x="1199456" y="1340768"/>
            <a:ext cx="9145016" cy="50081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   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1.01  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	 	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1.01  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  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-0.037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6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		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-0.037 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</a:p>
          <a:p>
            <a:pPr algn="l" eaLnBrk="0" hangingPunct="0">
              <a:lnSpc>
                <a:spcPct val="0"/>
              </a:lnSpc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 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-------------		-------------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        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0.9724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Courier" pitchFamily="49" charset="0"/>
                <a:cs typeface="Times New Roman" pitchFamily="18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 0.973  ×10</a:t>
            </a:r>
            <a:r>
              <a:rPr lang="en-US" sz="2400" b="1" baseline="30000" dirty="0" smtClean="0">
                <a:latin typeface="Courier New" pitchFamily="49" charset="0"/>
                <a:cs typeface="Times New Roman" pitchFamily="18" charset="0"/>
              </a:rPr>
              <a:t>2</a:t>
            </a:r>
            <a:endParaRPr lang="en-US" sz="2400" dirty="0" smtClean="0">
              <a:latin typeface="Times" pitchFamily="18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rounded to                        </a:t>
            </a:r>
            <a:r>
              <a:rPr lang="en-US" sz="2400" b="1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0.972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×</a:t>
            </a:r>
            <a:r>
              <a:rPr lang="en-US" sz="2400" b="1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10</a:t>
            </a:r>
            <a:r>
              <a:rPr lang="en-US" sz="2400" b="1" baseline="30000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2		  </a:t>
            </a:r>
            <a:r>
              <a:rPr lang="en-US" sz="2400" b="1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0.973 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×</a:t>
            </a:r>
            <a:r>
              <a:rPr lang="en-US" sz="2400" b="1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10</a:t>
            </a:r>
            <a:r>
              <a:rPr lang="en-US" sz="2400" b="1" baseline="30000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2</a:t>
            </a:r>
            <a:endParaRPr lang="en-US" sz="2400" b="1" dirty="0" smtClean="0">
              <a:solidFill>
                <a:srgbClr val="0033CC"/>
              </a:solidFill>
              <a:latin typeface="Arial" pitchFamily="34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	</a:t>
            </a:r>
          </a:p>
          <a:p>
            <a:pPr algn="l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Deleting the least significant digit („6“) from 0.037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 results in 0.973 instead of 0.972.</a:t>
            </a:r>
          </a:p>
          <a:p>
            <a:pPr algn="l" eaLnBrk="0" hangingPunct="0">
              <a:lnSpc>
                <a:spcPct val="120000"/>
              </a:lnSpc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Thus, here we need more than 3 significant digits for correct rounding!</a:t>
            </a:r>
            <a:r>
              <a:rPr lang="en-US" sz="2400" dirty="0" smtClean="0">
                <a:latin typeface="Arial" pitchFamily="34" charset="0"/>
              </a:rPr>
              <a:t> </a:t>
            </a:r>
            <a:endParaRPr lang="en-US" sz="2400" dirty="0"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780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Number Systems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noProof="0" dirty="0" smtClean="0"/>
              <a:t>Most common: </a:t>
            </a:r>
            <a:r>
              <a:rPr lang="en-US" noProof="0" dirty="0" smtClean="0">
                <a:solidFill>
                  <a:srgbClr val="C00000"/>
                </a:solidFill>
              </a:rPr>
              <a:t>positional number systems</a:t>
            </a:r>
            <a:r>
              <a:rPr lang="en-US" dirty="0"/>
              <a:t> (</a:t>
            </a:r>
            <a:r>
              <a:rPr lang="de-DE" dirty="0">
                <a:hlinkClick r:id="rId5"/>
              </a:rPr>
              <a:t>https://</a:t>
            </a:r>
            <a:r>
              <a:rPr lang="de-DE" dirty="0" smtClean="0">
                <a:hlinkClick r:id="rId5"/>
              </a:rPr>
              <a:t>en.wikipedia.org/wiki/Positional_notation</a:t>
            </a:r>
            <a:r>
              <a:rPr lang="de-DE" dirty="0" smtClean="0"/>
              <a:t>)</a:t>
            </a:r>
            <a:endParaRPr lang="en-US" noProof="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noProof="0" dirty="0" smtClean="0"/>
              <a:t>Representation of numbers as a sequence of digits </a:t>
            </a:r>
            <a:r>
              <a:rPr lang="en-US" sz="2400" i="1" noProof="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noProof="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noProof="0" dirty="0" smtClean="0"/>
              <a:t>, with the radix point between </a:t>
            </a:r>
            <a:r>
              <a:rPr lang="en-US" sz="2400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i="1" baseline="-25000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noProof="0" dirty="0" smtClean="0"/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noProof="0" dirty="0" smtClean="0"/>
              <a:t>: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noProof="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noProof="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i="1" baseline="-25000" noProof="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 z</a:t>
            </a:r>
            <a:r>
              <a:rPr lang="en-US" sz="2400" i="1" baseline="-25000" noProof="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400" noProof="0" dirty="0" smtClean="0">
                <a:latin typeface="Times New Roman" pitchFamily="18" charset="0"/>
                <a:cs typeface="Times New Roman" pitchFamily="18" charset="0"/>
              </a:rPr>
              <a:t> ... </a:t>
            </a:r>
            <a:r>
              <a:rPr lang="en-US" sz="2400" i="1" noProof="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aseline="-25000" noProof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baseline="-25000" noProof="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-25000" noProof="0" dirty="0" smtClean="0"/>
              <a:t>		</a:t>
            </a:r>
            <a:r>
              <a:rPr lang="en-US" noProof="0" dirty="0" smtClean="0"/>
              <a:t>e.g.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1234</a:t>
            </a:r>
            <a:r>
              <a:rPr lang="en-US" b="1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567</a:t>
            </a:r>
            <a:endParaRPr lang="en-US" baseline="-25000" noProof="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noProof="0" dirty="0" smtClean="0"/>
          </a:p>
          <a:p>
            <a:pPr>
              <a:lnSpc>
                <a:spcPct val="90000"/>
              </a:lnSpc>
              <a:defRPr/>
            </a:pPr>
            <a:r>
              <a:rPr lang="en-US" noProof="0" dirty="0" smtClean="0"/>
              <a:t>Each position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noProof="0" dirty="0" smtClean="0"/>
              <a:t> of the sequence of digits is assigned a value, which is a power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i="1" baseline="30000" noProof="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noProof="0" dirty="0" smtClean="0"/>
              <a:t> of the base (or: radix)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noProof="0" dirty="0" smtClean="0"/>
              <a:t> of the numbering system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i="1" noProof="0" dirty="0" smtClean="0"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lang="en-US" noProof="0" dirty="0" smtClean="0"/>
              <a:t>-</a:t>
            </a:r>
            <a:r>
              <a:rPr lang="en-US" noProof="0" dirty="0" err="1" smtClean="0"/>
              <a:t>ary</a:t>
            </a:r>
            <a:r>
              <a:rPr lang="en-US" noProof="0" dirty="0" smtClean="0"/>
              <a:t> numbering system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noProof="0" dirty="0" smtClean="0"/>
              <a:t>The value </a:t>
            </a:r>
            <a:r>
              <a:rPr lang="en-US" i="1" noProof="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noProof="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noProof="0" dirty="0" smtClean="0"/>
              <a:t> of the number is the sum of all single values of the positions </a:t>
            </a:r>
            <a:r>
              <a:rPr lang="en-US" i="1" noProof="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i="1" baseline="-25000" noProof="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noProof="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i="1" baseline="30000" noProof="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noProof="0" dirty="0" smtClean="0"/>
              <a:t>:</a:t>
            </a:r>
            <a:r>
              <a:rPr lang="en-US" sz="2600" noProof="0" dirty="0" smtClean="0">
                <a:latin typeface="Times" pitchFamily="18" charset="0"/>
              </a:rPr>
              <a:t> </a:t>
            </a:r>
            <a:endParaRPr lang="en-US" sz="2600" noProof="0" dirty="0">
              <a:latin typeface="Times" pitchFamily="18" charset="0"/>
            </a:endParaRPr>
          </a:p>
        </p:txBody>
      </p:sp>
      <p:sp>
        <p:nvSpPr>
          <p:cNvPr id="1027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98314"/>
              </p:ext>
            </p:extLst>
          </p:nvPr>
        </p:nvGraphicFramePr>
        <p:xfrm>
          <a:off x="2207568" y="5157192"/>
          <a:ext cx="751205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Formel" r:id="rId6" imgW="4127400" imgH="431640" progId="Equation.3">
                  <p:embed/>
                </p:oleObj>
              </mc:Choice>
              <mc:Fallback>
                <p:oleObj name="Formel" r:id="rId6" imgW="41274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8" y="5157192"/>
                        <a:ext cx="7512050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 advTm="17868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Round and guard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If we ignore the “round to even” rule it can be shown that two additional digits are sufficient for correct rounding.  </a:t>
            </a:r>
          </a:p>
          <a:p>
            <a:pPr eaLnBrk="1" hangingPunct="1"/>
            <a:endParaRPr lang="en-US" noProof="0" dirty="0" smtClean="0"/>
          </a:p>
          <a:p>
            <a:pPr lvl="1"/>
            <a:r>
              <a:rPr lang="en-US" dirty="0" smtClean="0"/>
              <a:t>Guard </a:t>
            </a:r>
            <a:r>
              <a:rPr lang="en-US" b="1" dirty="0" smtClean="0"/>
              <a:t>g</a:t>
            </a:r>
            <a:r>
              <a:rPr lang="en-US" noProof="0" dirty="0" smtClean="0"/>
              <a:t>  - tells us if we have to take a closer look at r. If g=5, then we could be in the middle between two numbers (example: base = 10). </a:t>
            </a:r>
          </a:p>
          <a:p>
            <a:pPr lvl="1"/>
            <a:r>
              <a:rPr lang="en-US" dirty="0" smtClean="0"/>
              <a:t>Round </a:t>
            </a:r>
            <a:r>
              <a:rPr lang="en-US" b="1" dirty="0" smtClean="0"/>
              <a:t>r</a:t>
            </a:r>
            <a:r>
              <a:rPr lang="en-US" dirty="0" smtClean="0"/>
              <a:t>  - if r &gt; 0 then rounding is simple, as we are not in the middle – but what if r = 0? Are we exactly in the middle (i.e. can we apply round-to-even)?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However, "round-to-even“ requires some more effort.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9011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138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Example f: 4.5674 + 0.00025001 = 4.5677 (and not 4.5676)</a:t>
            </a:r>
          </a:p>
        </p:txBody>
      </p:sp>
      <p:sp>
        <p:nvSpPr>
          <p:cNvPr id="91138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987550" y="1338263"/>
            <a:ext cx="8218488" cy="2976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We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have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5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significant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digits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:</a:t>
            </a:r>
            <a:endParaRPr lang="de-DE" sz="2400" dirty="0">
              <a:latin typeface="Arial" pitchFamily="34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Courier" pitchFamily="49" charset="0"/>
                <a:cs typeface="Times New Roman" pitchFamily="18" charset="0"/>
              </a:rPr>
              <a:t>	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4.5674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0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     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4.5674</a:t>
            </a:r>
            <a:endParaRPr lang="de-DE" sz="2400" b="1" dirty="0">
              <a:latin typeface="Courier New" pitchFamily="49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	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2.5001 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×10</a:t>
            </a:r>
            <a:r>
              <a:rPr lang="de-DE" sz="2400" b="1" baseline="30000" dirty="0">
                <a:latin typeface="Courier New" pitchFamily="49" charset="0"/>
                <a:cs typeface="Times New Roman" pitchFamily="18" charset="0"/>
              </a:rPr>
              <a:t>-4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	+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0.00025001</a:t>
            </a:r>
            <a:endParaRPr lang="de-DE" sz="2400" b="1" dirty="0">
              <a:latin typeface="Courier New" pitchFamily="49" charset="0"/>
              <a:cs typeface="Times New Roman" pitchFamily="18" charset="0"/>
            </a:endParaRPr>
          </a:p>
          <a:p>
            <a:pPr algn="l" eaLnBrk="0" hangingPunct="0">
              <a:lnSpc>
                <a:spcPct val="0"/>
              </a:lnSpc>
              <a:spcBef>
                <a:spcPct val="50000"/>
              </a:spcBef>
            </a:pP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			     -------------</a:t>
            </a:r>
          </a:p>
          <a:p>
            <a:pPr algn="l" eaLnBrk="0" hangingPunct="0">
              <a:lnSpc>
                <a:spcPct val="50000"/>
              </a:lnSpc>
              <a:spcBef>
                <a:spcPct val="50000"/>
              </a:spcBef>
            </a:pP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	 			  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4.5676</a:t>
            </a:r>
            <a:r>
              <a:rPr lang="de-DE" sz="2400" b="1" dirty="0" smtClean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50</a:t>
            </a:r>
            <a:r>
              <a:rPr lang="de-DE" sz="2400" b="1" dirty="0" smtClean="0">
                <a:latin typeface="Courier New" pitchFamily="49" charset="0"/>
                <a:cs typeface="Times New Roman" pitchFamily="18" charset="0"/>
              </a:rPr>
              <a:t>0</a:t>
            </a:r>
            <a:r>
              <a:rPr lang="de-DE" sz="2400" b="1" dirty="0" smtClean="0">
                <a:solidFill>
                  <a:srgbClr val="FFC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		</a:t>
            </a:r>
          </a:p>
          <a:p>
            <a:pPr algn="l" eaLnBrk="0" hangingPunct="0">
              <a:lnSpc>
                <a:spcPct val="30000"/>
              </a:lnSpc>
              <a:spcBef>
                <a:spcPct val="50000"/>
              </a:spcBef>
            </a:pPr>
            <a:r>
              <a:rPr lang="de-DE" sz="2400" b="1" dirty="0">
                <a:latin typeface="Courier New" pitchFamily="49" charset="0"/>
                <a:cs typeface="Times New Roman" pitchFamily="18" charset="0"/>
              </a:rPr>
              <a:t>				        </a:t>
            </a:r>
            <a:r>
              <a:rPr lang="de-DE" sz="2400" b="1" dirty="0" err="1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gr</a:t>
            </a:r>
            <a:endParaRPr lang="de-DE" sz="2400" b="1" dirty="0">
              <a:solidFill>
                <a:srgbClr val="C00000"/>
              </a:solidFill>
              <a:latin typeface="Courier New" pitchFamily="49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rounded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to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                             </a:t>
            </a:r>
            <a:r>
              <a:rPr lang="de-DE" sz="2400" b="1" dirty="0" smtClean="0">
                <a:solidFill>
                  <a:srgbClr val="0033CC"/>
                </a:solidFill>
                <a:latin typeface="Courier New" pitchFamily="49" charset="0"/>
                <a:cs typeface="Times New Roman" pitchFamily="18" charset="0"/>
              </a:rPr>
              <a:t>4.5677 </a:t>
            </a:r>
            <a:endParaRPr lang="de-DE" sz="2400" b="1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623392" y="4495800"/>
            <a:ext cx="12665263" cy="1938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/>
            <a:r>
              <a:rPr lang="en-US" sz="2400" b="1" dirty="0" smtClean="0">
                <a:latin typeface="Arial" pitchFamily="34" charset="0"/>
                <a:cs typeface="Times New Roman" pitchFamily="18" charset="0"/>
              </a:rPr>
              <a:t>Round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r</a:t>
            </a:r>
            <a:r>
              <a:rPr lang="en-US" sz="2400" i="1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and </a:t>
            </a:r>
            <a:r>
              <a:rPr lang="en-US" sz="2400" b="1" dirty="0" smtClean="0">
                <a:latin typeface="Arial" pitchFamily="34" charset="0"/>
                <a:cs typeface="Times New Roman" pitchFamily="18" charset="0"/>
              </a:rPr>
              <a:t>guard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g</a:t>
            </a:r>
            <a:r>
              <a:rPr lang="en-US" sz="2400" i="1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are not sufficient – </a:t>
            </a:r>
            <a:br>
              <a:rPr lang="en-US" sz="2400" dirty="0" smtClean="0">
                <a:latin typeface="Arial" pitchFamily="34" charset="0"/>
                <a:cs typeface="Times New Roman" pitchFamily="18" charset="0"/>
              </a:rPr>
            </a:b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there are some more digits important, but how many?</a:t>
            </a:r>
          </a:p>
          <a:p>
            <a:pPr algn="l" eaLnBrk="0" hangingPunct="0"/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Arial" pitchFamily="34" charset="0"/>
                <a:cs typeface="Times New Roman" pitchFamily="18" charset="0"/>
              </a:rPr>
            </a:b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Idea: Did we drop </a:t>
            </a:r>
            <a:r>
              <a:rPr lang="en-US" sz="2400" i="1" dirty="0" smtClean="0">
                <a:latin typeface="Arial" pitchFamily="34" charset="0"/>
                <a:cs typeface="Times New Roman" pitchFamily="18" charset="0"/>
              </a:rPr>
              <a:t>something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 while truncating the number to the significant digits?</a:t>
            </a:r>
          </a:p>
          <a:p>
            <a:pPr algn="l" eaLnBrk="0" hangingPunct="0"/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If yes, then set a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  <a:sym typeface="Wingdings" pitchFamily="2" charset="2"/>
              </a:rPr>
              <a:t>sticky-bit</a:t>
            </a:r>
            <a:endParaRPr lang="en-US" sz="2400" dirty="0">
              <a:solidFill>
                <a:srgbClr val="C00000"/>
              </a:solidFill>
              <a:latin typeface="Arial" pitchFamily="34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7536160" y="1772816"/>
            <a:ext cx="72008" cy="237626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3306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Sticky bit</a:t>
            </a:r>
          </a:p>
        </p:txBody>
      </p:sp>
      <p:sp>
        <p:nvSpPr>
          <p:cNvPr id="921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For a correct rounding it is sufficient to know, if all digits less significant than the round digit are equal to zero.  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A single bit is enough to store this information: </a:t>
            </a:r>
            <a:r>
              <a:rPr lang="en-US" noProof="0" dirty="0" smtClean="0">
                <a:solidFill>
                  <a:srgbClr val="C00000"/>
                </a:solidFill>
              </a:rPr>
              <a:t>"sticky"-bit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If we drop a digit during alignment that was not equal to zero we set the sticky bit (</a:t>
            </a:r>
            <a:r>
              <a:rPr lang="en-US" dirty="0" smtClean="0"/>
              <a:t>if we have bits, i.e., base = 2, then the sticky bit is simply the OR over all bits less significant than the round bit)</a:t>
            </a:r>
            <a:r>
              <a:rPr lang="en-US" noProof="0" dirty="0" smtClean="0"/>
              <a:t>.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noProof="0" dirty="0" smtClean="0"/>
              <a:t>Thus, the sticky bit tells us if we dropped </a:t>
            </a:r>
            <a:r>
              <a:rPr lang="en-US" i="1" noProof="0" dirty="0" smtClean="0"/>
              <a:t>something</a:t>
            </a:r>
            <a:r>
              <a:rPr lang="en-US" noProof="0" dirty="0" smtClean="0"/>
              <a:t> during alignment (and the necessary truncation due to the limitation of significant digits).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If the result ties, i.e., the distance to the next lower and higher floating point number is the same, then the sticky bit decides if we have to apply round-to-even or we are simply closer to one number.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9216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164667"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Can IEEE P 754 represent numbers smaller than </a:t>
            </a:r>
            <a:r>
              <a:rPr lang="en-US" dirty="0" err="1" smtClean="0"/>
              <a:t>minreal</a:t>
            </a:r>
            <a:r>
              <a:rPr lang="en-US" dirty="0" smtClean="0"/>
              <a:t>? What about zero? What is the price to pay?</a:t>
            </a:r>
          </a:p>
          <a:p>
            <a:pPr lvl="1"/>
            <a:r>
              <a:rPr lang="en-US" dirty="0" smtClean="0"/>
              <a:t>Can IEEE P 754 represent numbers larger than </a:t>
            </a:r>
            <a:r>
              <a:rPr lang="en-US" dirty="0" err="1" smtClean="0"/>
              <a:t>maxreal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does “correct rounding” mean – are there no more errors?</a:t>
            </a:r>
          </a:p>
          <a:p>
            <a:pPr lvl="1"/>
            <a:r>
              <a:rPr lang="en-US" dirty="0" smtClean="0"/>
              <a:t>How many digits do we need to get correct results?</a:t>
            </a:r>
          </a:p>
          <a:p>
            <a:pPr lvl="1"/>
            <a:r>
              <a:rPr lang="en-US" dirty="0" smtClean="0"/>
              <a:t>If base = 2, how many extra bits do we need to perform “correct rounding” according to IEEE P 745?</a:t>
            </a:r>
          </a:p>
          <a:p>
            <a:pPr lvl="1"/>
            <a:r>
              <a:rPr lang="en-US" dirty="0" smtClean="0"/>
              <a:t>What is the idea of a sticky-bit? 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850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Addition And Subtraction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93187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9318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166354"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Addition and subtraction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noProof="0" dirty="0" smtClean="0"/>
              <a:t>Circuits for the </a:t>
            </a:r>
            <a:r>
              <a:rPr lang="en-US" sz="2000" dirty="0" smtClean="0"/>
              <a:t>addition of integers (fixed point, base 2, two’s complement)</a:t>
            </a:r>
            <a:r>
              <a:rPr lang="en-US" sz="2000" noProof="0" dirty="0" smtClean="0"/>
              <a:t>:</a:t>
            </a:r>
          </a:p>
          <a:p>
            <a:pPr lvl="1" eaLnBrk="1" hangingPunct="1"/>
            <a:r>
              <a:rPr lang="en-US" noProof="0" dirty="0" smtClean="0"/>
              <a:t>The base of all arithmetic operations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/>
              <a:t>Very simple:</a:t>
            </a:r>
          </a:p>
          <a:p>
            <a:pPr lvl="1" eaLnBrk="1" hangingPunct="1"/>
            <a:r>
              <a:rPr lang="en-US" noProof="0" dirty="0" smtClean="0"/>
              <a:t>Subtraction   </a:t>
            </a:r>
            <a:r>
              <a:rPr lang="en-US" noProof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Bookshelf Symbol 5" pitchFamily="2" charset="2"/>
              </a:rPr>
              <a:t>≙</a:t>
            </a:r>
            <a:r>
              <a:rPr lang="en-US" noProof="0" dirty="0" smtClean="0"/>
              <a:t>  addition of the negative value</a:t>
            </a:r>
          </a:p>
          <a:p>
            <a:pPr lvl="1" eaLnBrk="1" hangingPunct="1"/>
            <a:r>
              <a:rPr lang="en-US" noProof="0" dirty="0" smtClean="0"/>
              <a:t>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 + (-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/>
              <a:t>We can also </a:t>
            </a:r>
            <a:r>
              <a:rPr lang="en-US" sz="2000" dirty="0" smtClean="0"/>
              <a:t>describe m</a:t>
            </a:r>
            <a:r>
              <a:rPr lang="en-US" sz="2000" noProof="0" dirty="0" err="1" smtClean="0"/>
              <a:t>ultiplication</a:t>
            </a:r>
            <a:r>
              <a:rPr lang="en-US" sz="2000" noProof="0" dirty="0" smtClean="0"/>
              <a:t> and division based on addition (however, more efficient circuits are known)</a:t>
            </a:r>
          </a:p>
          <a:p>
            <a:pPr lvl="1" eaLnBrk="1" hangingPunct="1"/>
            <a:r>
              <a:rPr lang="en-US" noProof="0" dirty="0" smtClean="0"/>
              <a:t>For floating point numbers:</a:t>
            </a:r>
          </a:p>
          <a:p>
            <a:pPr lvl="2" eaLnBrk="1" hangingPunct="1"/>
            <a:r>
              <a:rPr lang="en-US" sz="1600" noProof="0" dirty="0" smtClean="0"/>
              <a:t>Separate processing of significand/mantissa/fraction and characteristic/exponent</a:t>
            </a:r>
          </a:p>
          <a:p>
            <a:pPr lvl="2" eaLnBrk="1" hangingPunct="1"/>
            <a:r>
              <a:rPr lang="en-US" sz="1600" noProof="0" dirty="0" smtClean="0"/>
              <a:t>Again, </a:t>
            </a:r>
            <a:r>
              <a:rPr lang="en-US" sz="1600" dirty="0" smtClean="0"/>
              <a:t>integer addition forms the base</a:t>
            </a:r>
            <a:endParaRPr lang="en-US" sz="1600" noProof="0" dirty="0" smtClean="0"/>
          </a:p>
          <a:p>
            <a:pPr eaLnBrk="1" hangingPunct="1"/>
            <a:endParaRPr lang="en-US" sz="2000" noProof="0" dirty="0" smtClean="0"/>
          </a:p>
          <a:p>
            <a:r>
              <a:rPr lang="en-US" sz="2000" noProof="0" dirty="0" smtClean="0">
                <a:solidFill>
                  <a:srgbClr val="C00000"/>
                </a:solidFill>
              </a:rPr>
              <a:t>Thus, basic types of adders are important </a:t>
            </a:r>
            <a:r>
              <a:rPr lang="en-US" sz="2000" noProof="0" dirty="0" smtClean="0"/>
              <a:t>(</a:t>
            </a:r>
            <a:r>
              <a:rPr lang="de-DE" sz="2000" dirty="0">
                <a:hlinkClick r:id="rId4"/>
              </a:rPr>
              <a:t>https://en.wikipedia.org/wiki/Adder_(electronics</a:t>
            </a:r>
            <a:r>
              <a:rPr lang="de-DE" sz="2000" dirty="0" smtClean="0">
                <a:hlinkClick r:id="rId4"/>
              </a:rPr>
              <a:t>)</a:t>
            </a:r>
            <a:r>
              <a:rPr lang="de-DE" sz="2000" dirty="0" smtClean="0"/>
              <a:t>)</a:t>
            </a:r>
            <a:endParaRPr lang="en-US" sz="2000" noProof="0" dirty="0">
              <a:solidFill>
                <a:srgbClr val="C00000"/>
              </a:solidFill>
            </a:endParaRPr>
          </a:p>
        </p:txBody>
      </p:sp>
      <p:sp>
        <p:nvSpPr>
          <p:cNvPr id="9421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285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From half adder to full adder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  <a:tabLst>
                <a:tab pos="5143500" algn="l"/>
              </a:tabLst>
            </a:pPr>
            <a:r>
              <a:rPr lang="en-US" dirty="0" smtClean="0">
                <a:latin typeface="Arial" pitchFamily="34" charset="0"/>
                <a:cs typeface="Times New Roman" pitchFamily="18" charset="0"/>
              </a:rPr>
              <a:t>Addition of two binary digits </a:t>
            </a:r>
            <a:r>
              <a:rPr lang="en-US" b="1" dirty="0" smtClean="0">
                <a:latin typeface="Arial" pitchFamily="34" charset="0"/>
                <a:cs typeface="Times New Roman" pitchFamily="18" charset="0"/>
              </a:rPr>
              <a:t>a</a:t>
            </a:r>
            <a:r>
              <a:rPr lang="en-US" dirty="0" smtClean="0">
                <a:latin typeface="Arial" pitchFamily="34" charset="0"/>
                <a:cs typeface="Times New Roman" pitchFamily="18" charset="0"/>
              </a:rPr>
              <a:t> and </a:t>
            </a:r>
            <a:r>
              <a:rPr lang="en-US" b="1" dirty="0" smtClean="0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 smtClean="0">
                <a:latin typeface="Arial" pitchFamily="34" charset="0"/>
                <a:cs typeface="Times New Roman" pitchFamily="18" charset="0"/>
              </a:rPr>
              <a:t> results in a 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sum</a:t>
            </a:r>
            <a:r>
              <a:rPr lang="en-US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Arial" pitchFamily="34" charset="0"/>
                <a:cs typeface="Times New Roman" pitchFamily="18" charset="0"/>
              </a:rPr>
              <a:t>s</a:t>
            </a:r>
            <a:r>
              <a:rPr lang="en-US" dirty="0" smtClean="0">
                <a:latin typeface="Arial" pitchFamily="34" charset="0"/>
                <a:cs typeface="Times New Roman" pitchFamily="18" charset="0"/>
              </a:rPr>
              <a:t> and a 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carry</a:t>
            </a:r>
            <a:r>
              <a:rPr lang="en-US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dirty="0" smtClean="0">
                <a:latin typeface="Arial" pitchFamily="34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5143500" algn="l"/>
              </a:tabLst>
            </a:pPr>
            <a:r>
              <a:rPr lang="en-US" dirty="0" smtClean="0">
                <a:latin typeface="Arial" pitchFamily="34" charset="0"/>
                <a:cs typeface="Times New Roman" pitchFamily="18" charset="0"/>
              </a:rPr>
              <a:t>Truth table:</a:t>
            </a:r>
            <a:endParaRPr lang="en-US" dirty="0" smtClean="0">
              <a:latin typeface="Arial" pitchFamily="34" charset="0"/>
            </a:endParaRPr>
          </a:p>
          <a:p>
            <a:endParaRPr lang="en-US" dirty="0"/>
          </a:p>
        </p:txBody>
      </p:sp>
      <p:sp>
        <p:nvSpPr>
          <p:cNvPr id="95234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95237" name="Rectangle 4"/>
          <p:cNvSpPr>
            <a:spLocks noChangeArrowheads="1"/>
          </p:cNvSpPr>
          <p:nvPr/>
        </p:nvSpPr>
        <p:spPr bwMode="auto">
          <a:xfrm>
            <a:off x="6688609" y="4348685"/>
            <a:ext cx="844550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38" name="Rectangle 5"/>
          <p:cNvSpPr>
            <a:spLocks noChangeArrowheads="1"/>
          </p:cNvSpPr>
          <p:nvPr/>
        </p:nvSpPr>
        <p:spPr bwMode="auto">
          <a:xfrm>
            <a:off x="5842473" y="4348685"/>
            <a:ext cx="846137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39" name="Rectangle 6"/>
          <p:cNvSpPr>
            <a:spLocks noChangeArrowheads="1"/>
          </p:cNvSpPr>
          <p:nvPr/>
        </p:nvSpPr>
        <p:spPr bwMode="auto">
          <a:xfrm>
            <a:off x="4997922" y="4348685"/>
            <a:ext cx="844550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40" name="Rectangle 7"/>
          <p:cNvSpPr>
            <a:spLocks noChangeArrowheads="1"/>
          </p:cNvSpPr>
          <p:nvPr/>
        </p:nvSpPr>
        <p:spPr bwMode="auto">
          <a:xfrm>
            <a:off x="4151784" y="4348685"/>
            <a:ext cx="846138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41" name="Rectangle 8"/>
          <p:cNvSpPr>
            <a:spLocks noChangeArrowheads="1"/>
          </p:cNvSpPr>
          <p:nvPr/>
        </p:nvSpPr>
        <p:spPr bwMode="auto">
          <a:xfrm>
            <a:off x="6688609" y="3883546"/>
            <a:ext cx="84455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42" name="Rectangle 9"/>
          <p:cNvSpPr>
            <a:spLocks noChangeArrowheads="1"/>
          </p:cNvSpPr>
          <p:nvPr/>
        </p:nvSpPr>
        <p:spPr bwMode="auto">
          <a:xfrm>
            <a:off x="5842473" y="3883546"/>
            <a:ext cx="846137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43" name="Rectangle 10"/>
          <p:cNvSpPr>
            <a:spLocks noChangeArrowheads="1"/>
          </p:cNvSpPr>
          <p:nvPr/>
        </p:nvSpPr>
        <p:spPr bwMode="auto">
          <a:xfrm>
            <a:off x="4997922" y="3883546"/>
            <a:ext cx="844550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44" name="Rectangle 11"/>
          <p:cNvSpPr>
            <a:spLocks noChangeArrowheads="1"/>
          </p:cNvSpPr>
          <p:nvPr/>
        </p:nvSpPr>
        <p:spPr bwMode="auto">
          <a:xfrm>
            <a:off x="4151784" y="3883546"/>
            <a:ext cx="846138" cy="465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45" name="Rectangle 12"/>
          <p:cNvSpPr>
            <a:spLocks noChangeArrowheads="1"/>
          </p:cNvSpPr>
          <p:nvPr/>
        </p:nvSpPr>
        <p:spPr bwMode="auto">
          <a:xfrm>
            <a:off x="6688609" y="3416822"/>
            <a:ext cx="844550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46" name="Rectangle 13"/>
          <p:cNvSpPr>
            <a:spLocks noChangeArrowheads="1"/>
          </p:cNvSpPr>
          <p:nvPr/>
        </p:nvSpPr>
        <p:spPr bwMode="auto">
          <a:xfrm>
            <a:off x="5842473" y="3416822"/>
            <a:ext cx="846137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47" name="Rectangle 14"/>
          <p:cNvSpPr>
            <a:spLocks noChangeArrowheads="1"/>
          </p:cNvSpPr>
          <p:nvPr/>
        </p:nvSpPr>
        <p:spPr bwMode="auto">
          <a:xfrm>
            <a:off x="4997922" y="3416822"/>
            <a:ext cx="844550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1</a:t>
            </a:r>
          </a:p>
        </p:txBody>
      </p:sp>
      <p:sp>
        <p:nvSpPr>
          <p:cNvPr id="95248" name="Rectangle 15"/>
          <p:cNvSpPr>
            <a:spLocks noChangeArrowheads="1"/>
          </p:cNvSpPr>
          <p:nvPr/>
        </p:nvSpPr>
        <p:spPr bwMode="auto">
          <a:xfrm>
            <a:off x="4151784" y="3416822"/>
            <a:ext cx="846138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49" name="Rectangle 16"/>
          <p:cNvSpPr>
            <a:spLocks noChangeArrowheads="1"/>
          </p:cNvSpPr>
          <p:nvPr/>
        </p:nvSpPr>
        <p:spPr bwMode="auto">
          <a:xfrm>
            <a:off x="6688609" y="2951685"/>
            <a:ext cx="84455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50" name="Rectangle 17"/>
          <p:cNvSpPr>
            <a:spLocks noChangeArrowheads="1"/>
          </p:cNvSpPr>
          <p:nvPr/>
        </p:nvSpPr>
        <p:spPr bwMode="auto">
          <a:xfrm>
            <a:off x="5842473" y="2951685"/>
            <a:ext cx="846137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51" name="Rectangle 18"/>
          <p:cNvSpPr>
            <a:spLocks noChangeArrowheads="1"/>
          </p:cNvSpPr>
          <p:nvPr/>
        </p:nvSpPr>
        <p:spPr bwMode="auto">
          <a:xfrm>
            <a:off x="4997922" y="2951685"/>
            <a:ext cx="84455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0</a:t>
            </a:r>
          </a:p>
        </p:txBody>
      </p:sp>
      <p:sp>
        <p:nvSpPr>
          <p:cNvPr id="95252" name="Rectangle 19"/>
          <p:cNvSpPr>
            <a:spLocks noChangeArrowheads="1"/>
          </p:cNvSpPr>
          <p:nvPr/>
        </p:nvSpPr>
        <p:spPr bwMode="auto">
          <a:xfrm>
            <a:off x="4151784" y="2951685"/>
            <a:ext cx="846138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 dirty="0">
                <a:latin typeface="Arial" pitchFamily="34" charset="0"/>
              </a:rPr>
              <a:t>0</a:t>
            </a:r>
          </a:p>
        </p:txBody>
      </p:sp>
      <p:sp>
        <p:nvSpPr>
          <p:cNvPr id="95253" name="Rectangle 20"/>
          <p:cNvSpPr>
            <a:spLocks noChangeArrowheads="1"/>
          </p:cNvSpPr>
          <p:nvPr/>
        </p:nvSpPr>
        <p:spPr bwMode="auto">
          <a:xfrm>
            <a:off x="6688609" y="2492896"/>
            <a:ext cx="84455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 dirty="0" smtClean="0">
                <a:latin typeface="Arial" pitchFamily="34" charset="0"/>
              </a:rPr>
              <a:t>c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5254" name="Rectangle 21"/>
          <p:cNvSpPr>
            <a:spLocks noChangeArrowheads="1"/>
          </p:cNvSpPr>
          <p:nvPr/>
        </p:nvSpPr>
        <p:spPr bwMode="auto">
          <a:xfrm>
            <a:off x="5842473" y="2492896"/>
            <a:ext cx="846137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 dirty="0">
                <a:latin typeface="Arial" pitchFamily="34" charset="0"/>
              </a:rPr>
              <a:t>s</a:t>
            </a:r>
          </a:p>
        </p:txBody>
      </p:sp>
      <p:sp>
        <p:nvSpPr>
          <p:cNvPr id="95255" name="Rectangle 22"/>
          <p:cNvSpPr>
            <a:spLocks noChangeArrowheads="1"/>
          </p:cNvSpPr>
          <p:nvPr/>
        </p:nvSpPr>
        <p:spPr bwMode="auto">
          <a:xfrm>
            <a:off x="4997922" y="2492896"/>
            <a:ext cx="84455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b</a:t>
            </a:r>
          </a:p>
        </p:txBody>
      </p:sp>
      <p:sp>
        <p:nvSpPr>
          <p:cNvPr id="95256" name="Rectangle 23"/>
          <p:cNvSpPr>
            <a:spLocks noChangeArrowheads="1"/>
          </p:cNvSpPr>
          <p:nvPr/>
        </p:nvSpPr>
        <p:spPr bwMode="auto">
          <a:xfrm>
            <a:off x="4151784" y="2492896"/>
            <a:ext cx="846138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de-DE" sz="2400">
                <a:latin typeface="Arial" pitchFamily="34" charset="0"/>
              </a:rPr>
              <a:t>a</a:t>
            </a:r>
          </a:p>
        </p:txBody>
      </p:sp>
      <p:sp>
        <p:nvSpPr>
          <p:cNvPr id="95257" name="Line 24"/>
          <p:cNvSpPr>
            <a:spLocks noChangeShapeType="1"/>
          </p:cNvSpPr>
          <p:nvPr/>
        </p:nvSpPr>
        <p:spPr bwMode="auto">
          <a:xfrm>
            <a:off x="4151784" y="2492896"/>
            <a:ext cx="846138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58" name="Line 25"/>
          <p:cNvSpPr>
            <a:spLocks noChangeShapeType="1"/>
          </p:cNvSpPr>
          <p:nvPr/>
        </p:nvSpPr>
        <p:spPr bwMode="auto">
          <a:xfrm>
            <a:off x="4151784" y="4815409"/>
            <a:ext cx="846138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59" name="Line 26"/>
          <p:cNvSpPr>
            <a:spLocks noChangeShapeType="1"/>
          </p:cNvSpPr>
          <p:nvPr/>
        </p:nvSpPr>
        <p:spPr bwMode="auto">
          <a:xfrm>
            <a:off x="4151784" y="2492896"/>
            <a:ext cx="0" cy="45878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0" name="Line 27"/>
          <p:cNvSpPr>
            <a:spLocks noChangeShapeType="1"/>
          </p:cNvSpPr>
          <p:nvPr/>
        </p:nvSpPr>
        <p:spPr bwMode="auto">
          <a:xfrm>
            <a:off x="7533159" y="2492896"/>
            <a:ext cx="0" cy="45878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1" name="Line 28"/>
          <p:cNvSpPr>
            <a:spLocks noChangeShapeType="1"/>
          </p:cNvSpPr>
          <p:nvPr/>
        </p:nvSpPr>
        <p:spPr bwMode="auto">
          <a:xfrm>
            <a:off x="4997922" y="2492896"/>
            <a:ext cx="84455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2" name="Line 29"/>
          <p:cNvSpPr>
            <a:spLocks noChangeShapeType="1"/>
          </p:cNvSpPr>
          <p:nvPr/>
        </p:nvSpPr>
        <p:spPr bwMode="auto">
          <a:xfrm>
            <a:off x="4151784" y="2951685"/>
            <a:ext cx="0" cy="465137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3" name="Line 30"/>
          <p:cNvSpPr>
            <a:spLocks noChangeShapeType="1"/>
          </p:cNvSpPr>
          <p:nvPr/>
        </p:nvSpPr>
        <p:spPr bwMode="auto">
          <a:xfrm>
            <a:off x="5842473" y="2492896"/>
            <a:ext cx="846137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4" name="Line 31"/>
          <p:cNvSpPr>
            <a:spLocks noChangeShapeType="1"/>
          </p:cNvSpPr>
          <p:nvPr/>
        </p:nvSpPr>
        <p:spPr bwMode="auto">
          <a:xfrm>
            <a:off x="6688609" y="2492896"/>
            <a:ext cx="84455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5" name="Line 32"/>
          <p:cNvSpPr>
            <a:spLocks noChangeShapeType="1"/>
          </p:cNvSpPr>
          <p:nvPr/>
        </p:nvSpPr>
        <p:spPr bwMode="auto">
          <a:xfrm>
            <a:off x="7533159" y="2951685"/>
            <a:ext cx="0" cy="465137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6" name="Line 33"/>
          <p:cNvSpPr>
            <a:spLocks noChangeShapeType="1"/>
          </p:cNvSpPr>
          <p:nvPr/>
        </p:nvSpPr>
        <p:spPr bwMode="auto">
          <a:xfrm>
            <a:off x="4151784" y="3416822"/>
            <a:ext cx="0" cy="4667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7" name="Line 34"/>
          <p:cNvSpPr>
            <a:spLocks noChangeShapeType="1"/>
          </p:cNvSpPr>
          <p:nvPr/>
        </p:nvSpPr>
        <p:spPr bwMode="auto">
          <a:xfrm>
            <a:off x="7533159" y="3416822"/>
            <a:ext cx="0" cy="4667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8" name="Line 35"/>
          <p:cNvSpPr>
            <a:spLocks noChangeShapeType="1"/>
          </p:cNvSpPr>
          <p:nvPr/>
        </p:nvSpPr>
        <p:spPr bwMode="auto">
          <a:xfrm>
            <a:off x="4151784" y="3883546"/>
            <a:ext cx="0" cy="46513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69" name="Line 36"/>
          <p:cNvSpPr>
            <a:spLocks noChangeShapeType="1"/>
          </p:cNvSpPr>
          <p:nvPr/>
        </p:nvSpPr>
        <p:spPr bwMode="auto">
          <a:xfrm>
            <a:off x="7533159" y="3883546"/>
            <a:ext cx="0" cy="465138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0" name="Line 37"/>
          <p:cNvSpPr>
            <a:spLocks noChangeShapeType="1"/>
          </p:cNvSpPr>
          <p:nvPr/>
        </p:nvSpPr>
        <p:spPr bwMode="auto">
          <a:xfrm>
            <a:off x="4151784" y="4348685"/>
            <a:ext cx="0" cy="4667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1" name="Line 38"/>
          <p:cNvSpPr>
            <a:spLocks noChangeShapeType="1"/>
          </p:cNvSpPr>
          <p:nvPr/>
        </p:nvSpPr>
        <p:spPr bwMode="auto">
          <a:xfrm>
            <a:off x="7533159" y="4348685"/>
            <a:ext cx="0" cy="466725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2" name="Line 39"/>
          <p:cNvSpPr>
            <a:spLocks noChangeShapeType="1"/>
          </p:cNvSpPr>
          <p:nvPr/>
        </p:nvSpPr>
        <p:spPr bwMode="auto">
          <a:xfrm>
            <a:off x="4997922" y="4815409"/>
            <a:ext cx="84455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3" name="Line 40"/>
          <p:cNvSpPr>
            <a:spLocks noChangeShapeType="1"/>
          </p:cNvSpPr>
          <p:nvPr/>
        </p:nvSpPr>
        <p:spPr bwMode="auto">
          <a:xfrm>
            <a:off x="5842473" y="4815409"/>
            <a:ext cx="846137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4" name="Line 41"/>
          <p:cNvSpPr>
            <a:spLocks noChangeShapeType="1"/>
          </p:cNvSpPr>
          <p:nvPr/>
        </p:nvSpPr>
        <p:spPr bwMode="auto">
          <a:xfrm>
            <a:off x="6688609" y="4815409"/>
            <a:ext cx="844550" cy="0"/>
          </a:xfrm>
          <a:prstGeom prst="line">
            <a:avLst/>
          </a:prstGeom>
          <a:noFill/>
          <a:ln w="28575" cap="sq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5" name="Line 42"/>
          <p:cNvSpPr>
            <a:spLocks noChangeShapeType="1"/>
          </p:cNvSpPr>
          <p:nvPr/>
        </p:nvSpPr>
        <p:spPr bwMode="auto">
          <a:xfrm>
            <a:off x="4151785" y="2951684"/>
            <a:ext cx="3381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6" name="Line 43"/>
          <p:cNvSpPr>
            <a:spLocks noChangeShapeType="1"/>
          </p:cNvSpPr>
          <p:nvPr/>
        </p:nvSpPr>
        <p:spPr bwMode="auto">
          <a:xfrm>
            <a:off x="5842472" y="2492897"/>
            <a:ext cx="0" cy="2322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5277" name="Text Box 44"/>
          <p:cNvSpPr txBox="1">
            <a:spLocks noChangeArrowheads="1"/>
          </p:cNvSpPr>
          <p:nvPr/>
        </p:nvSpPr>
        <p:spPr bwMode="auto">
          <a:xfrm>
            <a:off x="3961188" y="5241777"/>
            <a:ext cx="376256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This is called a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half adder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</a:rPr>
              <a:t> </a:t>
            </a:r>
            <a:endParaRPr lang="en-US" sz="2400" dirty="0">
              <a:solidFill>
                <a:srgbClr val="C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advTm="96897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Half adder</a:t>
            </a:r>
          </a:p>
        </p:txBody>
      </p:sp>
      <p:sp>
        <p:nvSpPr>
          <p:cNvPr id="96258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96260" name="Text Box 3"/>
          <p:cNvSpPr txBox="1">
            <a:spLocks noChangeArrowheads="1"/>
          </p:cNvSpPr>
          <p:nvPr/>
        </p:nvSpPr>
        <p:spPr bwMode="auto">
          <a:xfrm>
            <a:off x="1987550" y="1323976"/>
            <a:ext cx="8161338" cy="2124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</a:rPr>
              <a:t>Equations</a:t>
            </a:r>
            <a:r>
              <a:rPr lang="de-DE" sz="2400" dirty="0" smtClean="0">
                <a:latin typeface="Arial" pitchFamily="34" charset="0"/>
              </a:rPr>
              <a:t>:   </a:t>
            </a:r>
            <a:r>
              <a:rPr lang="de-DE" sz="2400" dirty="0">
                <a:latin typeface="Arial" pitchFamily="34" charset="0"/>
              </a:rPr>
              <a:t>	</a:t>
            </a:r>
            <a:r>
              <a:rPr lang="de-DE" sz="2400" dirty="0" smtClean="0">
                <a:latin typeface="Arial" pitchFamily="34" charset="0"/>
              </a:rPr>
              <a:t>  	s </a:t>
            </a:r>
            <a:r>
              <a:rPr lang="de-DE" sz="2400" dirty="0">
                <a:latin typeface="Arial" pitchFamily="34" charset="0"/>
              </a:rPr>
              <a:t>= a b 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 a b = a  b</a:t>
            </a: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Arial" pitchFamily="34" charset="0"/>
                <a:sym typeface="Symbol" pitchFamily="18" charset="2"/>
              </a:rPr>
              <a:t>			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c 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= a b</a:t>
            </a:r>
          </a:p>
          <a:p>
            <a:pPr algn="l" eaLnBrk="0" hangingPunct="0">
              <a:spcBef>
                <a:spcPct val="50000"/>
              </a:spcBef>
            </a:pPr>
            <a:endParaRPr lang="de-DE" sz="2400" dirty="0">
              <a:latin typeface="Arial" pitchFamily="34" charset="0"/>
              <a:cs typeface="Times New Roman" pitchFamily="18" charset="0"/>
              <a:sym typeface="Symbol" pitchFamily="18" charset="2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Logic diagram and logic symbol (according to IEC):</a:t>
            </a:r>
            <a:r>
              <a:rPr lang="en-US" sz="2400" dirty="0" smtClean="0">
                <a:latin typeface="Arial" pitchFamily="34" charset="0"/>
                <a:sym typeface="Symbol" pitchFamily="18" charset="2"/>
              </a:rPr>
              <a:t> </a:t>
            </a:r>
            <a:endParaRPr lang="en-US" sz="2400" dirty="0">
              <a:latin typeface="Arial" pitchFamily="34" charset="0"/>
              <a:sym typeface="Symbol" pitchFamily="18" charset="2"/>
            </a:endParaRPr>
          </a:p>
        </p:txBody>
      </p:sp>
      <p:sp>
        <p:nvSpPr>
          <p:cNvPr id="96261" name="Line 4"/>
          <p:cNvSpPr>
            <a:spLocks noChangeShapeType="1"/>
          </p:cNvSpPr>
          <p:nvPr/>
        </p:nvSpPr>
        <p:spPr bwMode="auto">
          <a:xfrm flipH="1">
            <a:off x="4997450" y="4000500"/>
            <a:ext cx="146050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96262" name="Group 5"/>
          <p:cNvGrpSpPr>
            <a:grpSpLocks/>
          </p:cNvGrpSpPr>
          <p:nvPr/>
        </p:nvGrpSpPr>
        <p:grpSpPr bwMode="auto">
          <a:xfrm>
            <a:off x="4340226" y="3692526"/>
            <a:ext cx="671513" cy="646113"/>
            <a:chOff x="1810" y="2326"/>
            <a:chExt cx="423" cy="407"/>
          </a:xfrm>
        </p:grpSpPr>
        <p:sp>
          <p:nvSpPr>
            <p:cNvPr id="96298" name="Rectangle 6"/>
            <p:cNvSpPr>
              <a:spLocks noChangeArrowheads="1"/>
            </p:cNvSpPr>
            <p:nvPr/>
          </p:nvSpPr>
          <p:spPr bwMode="auto">
            <a:xfrm>
              <a:off x="1810" y="2326"/>
              <a:ext cx="423" cy="40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6299" name="Rectangle 7"/>
            <p:cNvSpPr>
              <a:spLocks noChangeArrowheads="1"/>
            </p:cNvSpPr>
            <p:nvPr/>
          </p:nvSpPr>
          <p:spPr bwMode="auto">
            <a:xfrm>
              <a:off x="1911" y="2335"/>
              <a:ext cx="20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</p:grpSp>
      <p:sp>
        <p:nvSpPr>
          <p:cNvPr id="96263" name="Rectangle 8"/>
          <p:cNvSpPr>
            <a:spLocks noChangeArrowheads="1"/>
          </p:cNvSpPr>
          <p:nvPr/>
        </p:nvSpPr>
        <p:spPr bwMode="auto">
          <a:xfrm>
            <a:off x="8162926" y="3751263"/>
            <a:ext cx="817563" cy="11747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64" name="Rectangle 9"/>
          <p:cNvSpPr>
            <a:spLocks noChangeArrowheads="1"/>
          </p:cNvSpPr>
          <p:nvPr/>
        </p:nvSpPr>
        <p:spPr bwMode="auto">
          <a:xfrm>
            <a:off x="8497888" y="4529139"/>
            <a:ext cx="4381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3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65" name="Rectangle 10"/>
          <p:cNvSpPr>
            <a:spLocks noChangeArrowheads="1"/>
          </p:cNvSpPr>
          <p:nvPr/>
        </p:nvSpPr>
        <p:spPr bwMode="auto">
          <a:xfrm>
            <a:off x="8440738" y="3765551"/>
            <a:ext cx="174728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3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66" name="Line 11"/>
          <p:cNvSpPr>
            <a:spLocks noChangeShapeType="1"/>
          </p:cNvSpPr>
          <p:nvPr/>
        </p:nvSpPr>
        <p:spPr bwMode="auto">
          <a:xfrm>
            <a:off x="8991601" y="4735514"/>
            <a:ext cx="1746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67" name="Line 12"/>
          <p:cNvSpPr>
            <a:spLocks noChangeShapeType="1"/>
          </p:cNvSpPr>
          <p:nvPr/>
        </p:nvSpPr>
        <p:spPr bwMode="auto">
          <a:xfrm>
            <a:off x="8991601" y="4324350"/>
            <a:ext cx="174625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68" name="Line 13"/>
          <p:cNvSpPr>
            <a:spLocks noChangeShapeType="1"/>
          </p:cNvSpPr>
          <p:nvPr/>
        </p:nvSpPr>
        <p:spPr bwMode="auto">
          <a:xfrm>
            <a:off x="7991476" y="4235450"/>
            <a:ext cx="176213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69" name="Line 14"/>
          <p:cNvSpPr>
            <a:spLocks noChangeShapeType="1"/>
          </p:cNvSpPr>
          <p:nvPr/>
        </p:nvSpPr>
        <p:spPr bwMode="auto">
          <a:xfrm>
            <a:off x="7991476" y="4559300"/>
            <a:ext cx="176213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0" name="Line 15"/>
          <p:cNvSpPr>
            <a:spLocks noChangeShapeType="1"/>
          </p:cNvSpPr>
          <p:nvPr/>
        </p:nvSpPr>
        <p:spPr bwMode="auto">
          <a:xfrm flipH="1">
            <a:off x="4997450" y="4794250"/>
            <a:ext cx="146050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1" name="Oval 16"/>
          <p:cNvSpPr>
            <a:spLocks noChangeArrowheads="1"/>
          </p:cNvSpPr>
          <p:nvPr/>
        </p:nvSpPr>
        <p:spPr bwMode="auto">
          <a:xfrm>
            <a:off x="5132388" y="4737100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2" name="Line 17"/>
          <p:cNvSpPr>
            <a:spLocks noChangeShapeType="1"/>
          </p:cNvSpPr>
          <p:nvPr/>
        </p:nvSpPr>
        <p:spPr bwMode="auto">
          <a:xfrm flipH="1">
            <a:off x="3068639" y="3824289"/>
            <a:ext cx="1284287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3" name="Line 18"/>
          <p:cNvSpPr>
            <a:spLocks noChangeShapeType="1"/>
          </p:cNvSpPr>
          <p:nvPr/>
        </p:nvSpPr>
        <p:spPr bwMode="auto">
          <a:xfrm flipH="1">
            <a:off x="3040063" y="4148139"/>
            <a:ext cx="1312862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4" name="Freeform 19"/>
          <p:cNvSpPr>
            <a:spLocks/>
          </p:cNvSpPr>
          <p:nvPr/>
        </p:nvSpPr>
        <p:spPr bwMode="auto">
          <a:xfrm>
            <a:off x="3886201" y="3824288"/>
            <a:ext cx="525463" cy="793750"/>
          </a:xfrm>
          <a:custGeom>
            <a:avLst/>
            <a:gdLst>
              <a:gd name="T0" fmla="*/ 2147483647 w 331"/>
              <a:gd name="T1" fmla="*/ 2147483647 h 500"/>
              <a:gd name="T2" fmla="*/ 0 w 331"/>
              <a:gd name="T3" fmla="*/ 2147483647 h 500"/>
              <a:gd name="T4" fmla="*/ 0 w 331"/>
              <a:gd name="T5" fmla="*/ 0 h 500"/>
              <a:gd name="T6" fmla="*/ 0 60000 65536"/>
              <a:gd name="T7" fmla="*/ 0 60000 65536"/>
              <a:gd name="T8" fmla="*/ 0 60000 65536"/>
              <a:gd name="T9" fmla="*/ 0 w 331"/>
              <a:gd name="T10" fmla="*/ 0 h 500"/>
              <a:gd name="T11" fmla="*/ 331 w 331"/>
              <a:gd name="T12" fmla="*/ 500 h 5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1" h="500">
                <a:moveTo>
                  <a:pt x="331" y="500"/>
                </a:moveTo>
                <a:lnTo>
                  <a:pt x="0" y="50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5" name="Freeform 20"/>
          <p:cNvSpPr>
            <a:spLocks/>
          </p:cNvSpPr>
          <p:nvPr/>
        </p:nvSpPr>
        <p:spPr bwMode="auto">
          <a:xfrm>
            <a:off x="3565525" y="4148138"/>
            <a:ext cx="846138" cy="792162"/>
          </a:xfrm>
          <a:custGeom>
            <a:avLst/>
            <a:gdLst>
              <a:gd name="T0" fmla="*/ 2147483647 w 533"/>
              <a:gd name="T1" fmla="*/ 2147483647 h 499"/>
              <a:gd name="T2" fmla="*/ 0 w 533"/>
              <a:gd name="T3" fmla="*/ 2147483647 h 499"/>
              <a:gd name="T4" fmla="*/ 0 w 533"/>
              <a:gd name="T5" fmla="*/ 0 h 499"/>
              <a:gd name="T6" fmla="*/ 0 60000 65536"/>
              <a:gd name="T7" fmla="*/ 0 60000 65536"/>
              <a:gd name="T8" fmla="*/ 0 60000 65536"/>
              <a:gd name="T9" fmla="*/ 0 w 533"/>
              <a:gd name="T10" fmla="*/ 0 h 499"/>
              <a:gd name="T11" fmla="*/ 533 w 533"/>
              <a:gd name="T12" fmla="*/ 499 h 4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33" h="499">
                <a:moveTo>
                  <a:pt x="533" y="499"/>
                </a:moveTo>
                <a:lnTo>
                  <a:pt x="0" y="499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6" name="Oval 21"/>
          <p:cNvSpPr>
            <a:spLocks noChangeArrowheads="1"/>
          </p:cNvSpPr>
          <p:nvPr/>
        </p:nvSpPr>
        <p:spPr bwMode="auto">
          <a:xfrm>
            <a:off x="2946400" y="4103688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77" name="Rectangle 22"/>
          <p:cNvSpPr>
            <a:spLocks noChangeArrowheads="1"/>
          </p:cNvSpPr>
          <p:nvPr/>
        </p:nvSpPr>
        <p:spPr bwMode="auto">
          <a:xfrm>
            <a:off x="2514600" y="3560764"/>
            <a:ext cx="1984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78" name="Rectangle 23"/>
          <p:cNvSpPr>
            <a:spLocks noChangeArrowheads="1"/>
          </p:cNvSpPr>
          <p:nvPr/>
        </p:nvSpPr>
        <p:spPr bwMode="auto">
          <a:xfrm>
            <a:off x="2514600" y="3913189"/>
            <a:ext cx="1984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79" name="Rectangle 24"/>
          <p:cNvSpPr>
            <a:spLocks noChangeArrowheads="1"/>
          </p:cNvSpPr>
          <p:nvPr/>
        </p:nvSpPr>
        <p:spPr bwMode="auto">
          <a:xfrm>
            <a:off x="5522913" y="3736975"/>
            <a:ext cx="177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80" name="Rectangle 25"/>
          <p:cNvSpPr>
            <a:spLocks noChangeArrowheads="1"/>
          </p:cNvSpPr>
          <p:nvPr/>
        </p:nvSpPr>
        <p:spPr bwMode="auto">
          <a:xfrm>
            <a:off x="5494338" y="4549776"/>
            <a:ext cx="1795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6281" name="Oval 26"/>
          <p:cNvSpPr>
            <a:spLocks noChangeArrowheads="1"/>
          </p:cNvSpPr>
          <p:nvPr/>
        </p:nvSpPr>
        <p:spPr bwMode="auto">
          <a:xfrm>
            <a:off x="5145088" y="3943350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2" name="Oval 27"/>
          <p:cNvSpPr>
            <a:spLocks noChangeArrowheads="1"/>
          </p:cNvSpPr>
          <p:nvPr/>
        </p:nvSpPr>
        <p:spPr bwMode="auto">
          <a:xfrm>
            <a:off x="2946400" y="3770313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3" name="Oval 28"/>
          <p:cNvSpPr>
            <a:spLocks noChangeArrowheads="1"/>
          </p:cNvSpPr>
          <p:nvPr/>
        </p:nvSpPr>
        <p:spPr bwMode="auto">
          <a:xfrm>
            <a:off x="3825875" y="3759200"/>
            <a:ext cx="107950" cy="107950"/>
          </a:xfrm>
          <a:prstGeom prst="ellipse">
            <a:avLst/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4" name="Oval 29"/>
          <p:cNvSpPr>
            <a:spLocks noChangeArrowheads="1"/>
          </p:cNvSpPr>
          <p:nvPr/>
        </p:nvSpPr>
        <p:spPr bwMode="auto">
          <a:xfrm>
            <a:off x="3511550" y="4100513"/>
            <a:ext cx="107950" cy="107950"/>
          </a:xfrm>
          <a:prstGeom prst="ellipse">
            <a:avLst/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5" name="Oval 30"/>
          <p:cNvSpPr>
            <a:spLocks noChangeArrowheads="1"/>
          </p:cNvSpPr>
          <p:nvPr/>
        </p:nvSpPr>
        <p:spPr bwMode="auto">
          <a:xfrm>
            <a:off x="7861300" y="4514850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6" name="Oval 31"/>
          <p:cNvSpPr>
            <a:spLocks noChangeArrowheads="1"/>
          </p:cNvSpPr>
          <p:nvPr/>
        </p:nvSpPr>
        <p:spPr bwMode="auto">
          <a:xfrm>
            <a:off x="7861300" y="4181475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7" name="Oval 32"/>
          <p:cNvSpPr>
            <a:spLocks noChangeArrowheads="1"/>
          </p:cNvSpPr>
          <p:nvPr/>
        </p:nvSpPr>
        <p:spPr bwMode="auto">
          <a:xfrm>
            <a:off x="9151938" y="4279900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8" name="Oval 33"/>
          <p:cNvSpPr>
            <a:spLocks noChangeArrowheads="1"/>
          </p:cNvSpPr>
          <p:nvPr/>
        </p:nvSpPr>
        <p:spPr bwMode="auto">
          <a:xfrm>
            <a:off x="9151938" y="4678363"/>
            <a:ext cx="107950" cy="10795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89" name="Rectangle 34"/>
          <p:cNvSpPr>
            <a:spLocks noChangeArrowheads="1"/>
          </p:cNvSpPr>
          <p:nvPr/>
        </p:nvSpPr>
        <p:spPr bwMode="auto">
          <a:xfrm>
            <a:off x="7612063" y="3941764"/>
            <a:ext cx="2003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90" name="Rectangle 35"/>
          <p:cNvSpPr>
            <a:spLocks noChangeArrowheads="1"/>
          </p:cNvSpPr>
          <p:nvPr/>
        </p:nvSpPr>
        <p:spPr bwMode="auto">
          <a:xfrm>
            <a:off x="7612063" y="4294189"/>
            <a:ext cx="2003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91" name="Rectangle 36"/>
          <p:cNvSpPr>
            <a:spLocks noChangeArrowheads="1"/>
          </p:cNvSpPr>
          <p:nvPr/>
        </p:nvSpPr>
        <p:spPr bwMode="auto">
          <a:xfrm>
            <a:off x="9420225" y="4059239"/>
            <a:ext cx="177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92" name="Rectangle 37"/>
          <p:cNvSpPr>
            <a:spLocks noChangeArrowheads="1"/>
          </p:cNvSpPr>
          <p:nvPr/>
        </p:nvSpPr>
        <p:spPr bwMode="auto">
          <a:xfrm>
            <a:off x="9401175" y="4473575"/>
            <a:ext cx="1795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8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6293" name="Rectangle 38"/>
          <p:cNvSpPr>
            <a:spLocks noChangeArrowheads="1"/>
          </p:cNvSpPr>
          <p:nvPr/>
        </p:nvSpPr>
        <p:spPr bwMode="auto">
          <a:xfrm>
            <a:off x="4340226" y="4484688"/>
            <a:ext cx="671513" cy="6477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94" name="Rectangle 39"/>
          <p:cNvSpPr>
            <a:spLocks noChangeArrowheads="1"/>
          </p:cNvSpPr>
          <p:nvPr/>
        </p:nvSpPr>
        <p:spPr bwMode="auto">
          <a:xfrm>
            <a:off x="4529138" y="4500564"/>
            <a:ext cx="2132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300" b="1">
                <a:solidFill>
                  <a:srgbClr val="000000"/>
                </a:solidFill>
                <a:latin typeface="Arial" pitchFamily="34" charset="0"/>
              </a:rPr>
              <a:t>&amp;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6295" name="Text Box 40"/>
          <p:cNvSpPr txBox="1">
            <a:spLocks noChangeArrowheads="1"/>
          </p:cNvSpPr>
          <p:nvPr/>
        </p:nvSpPr>
        <p:spPr bwMode="auto">
          <a:xfrm>
            <a:off x="5208579" y="5395913"/>
            <a:ext cx="177484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Arial" pitchFamily="34" charset="0"/>
                <a:cs typeface="Times New Roman" pitchFamily="18" charset="0"/>
              </a:rPr>
              <a:t>1 bit half adder</a:t>
            </a:r>
            <a:r>
              <a:rPr lang="en-US" dirty="0" smtClean="0">
                <a:latin typeface="Arial" pitchFamily="34" charset="0"/>
              </a:rPr>
              <a:t> 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6296" name="Line 41"/>
          <p:cNvSpPr>
            <a:spLocks noChangeShapeType="1"/>
          </p:cNvSpPr>
          <p:nvPr/>
        </p:nvSpPr>
        <p:spPr bwMode="auto">
          <a:xfrm>
            <a:off x="6072188" y="1409700"/>
            <a:ext cx="1381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6297" name="Line 42"/>
          <p:cNvSpPr>
            <a:spLocks noChangeShapeType="1"/>
          </p:cNvSpPr>
          <p:nvPr/>
        </p:nvSpPr>
        <p:spPr bwMode="auto">
          <a:xfrm>
            <a:off x="5586413" y="1409700"/>
            <a:ext cx="1381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advTm="201949"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Addition of multiple digits</a:t>
            </a:r>
          </a:p>
        </p:txBody>
      </p:sp>
      <p:sp>
        <p:nvSpPr>
          <p:cNvPr id="97282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97284" name="Text Box 3"/>
          <p:cNvSpPr txBox="1">
            <a:spLocks noChangeArrowheads="1"/>
          </p:cNvSpPr>
          <p:nvPr/>
        </p:nvSpPr>
        <p:spPr bwMode="auto">
          <a:xfrm>
            <a:off x="839416" y="1368717"/>
            <a:ext cx="90010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Additional input for the carry of less significant digits necessary.</a:t>
            </a:r>
            <a:r>
              <a:rPr lang="en-US" sz="2400" dirty="0" smtClean="0">
                <a:latin typeface="Arial" pitchFamily="34" charset="0"/>
              </a:rPr>
              <a:t> </a:t>
            </a:r>
            <a:endParaRPr lang="en-US" sz="2400" dirty="0">
              <a:latin typeface="Arial" pitchFamily="34" charset="0"/>
            </a:endParaRPr>
          </a:p>
        </p:txBody>
      </p:sp>
      <p:graphicFrame>
        <p:nvGraphicFramePr>
          <p:cNvPr id="1413202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672514"/>
              </p:ext>
            </p:extLst>
          </p:nvPr>
        </p:nvGraphicFramePr>
        <p:xfrm>
          <a:off x="2424113" y="2190750"/>
          <a:ext cx="3816350" cy="41148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  <a:r>
                        <a:rPr kumimoji="0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  <a:r>
                        <a:rPr kumimoji="0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r>
                        <a:rPr kumimoji="0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  <a:r>
                        <a:rPr kumimoji="0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r>
                        <a:rPr kumimoji="0" lang="de-DE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i+1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7333" name="Text Box 80"/>
          <p:cNvSpPr txBox="1">
            <a:spLocks noChangeArrowheads="1"/>
          </p:cNvSpPr>
          <p:nvPr/>
        </p:nvSpPr>
        <p:spPr bwMode="auto">
          <a:xfrm>
            <a:off x="6528048" y="3186321"/>
            <a:ext cx="5329521" cy="21236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latin typeface="Arial" pitchFamily="34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 is also called carry in </a:t>
            </a:r>
            <a:r>
              <a:rPr lang="en-US" sz="2400" b="1" dirty="0" smtClean="0">
                <a:latin typeface="Arial" pitchFamily="34" charset="0"/>
                <a:cs typeface="Times New Roman" pitchFamily="18" charset="0"/>
              </a:rPr>
              <a:t>CI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400" baseline="-25000" dirty="0" smtClean="0">
                <a:latin typeface="Arial" pitchFamily="34" charset="0"/>
                <a:cs typeface="Times New Roman" pitchFamily="18" charset="0"/>
              </a:rPr>
              <a:t>i+1</a:t>
            </a: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 is also called carry out </a:t>
            </a:r>
            <a:r>
              <a:rPr lang="en-US" sz="2400" b="1" dirty="0" smtClean="0">
                <a:latin typeface="Arial" pitchFamily="34" charset="0"/>
                <a:cs typeface="Times New Roman" pitchFamily="18" charset="0"/>
              </a:rPr>
              <a:t>CO</a:t>
            </a:r>
          </a:p>
          <a:p>
            <a:pPr algn="l" eaLnBrk="0" hangingPunct="0">
              <a:spcBef>
                <a:spcPct val="50000"/>
              </a:spcBef>
            </a:pPr>
            <a:endParaRPr lang="en-US" sz="2400" dirty="0" smtClean="0">
              <a:latin typeface="Arial" pitchFamily="34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Times New Roman" pitchFamily="18" charset="0"/>
              </a:rPr>
              <a:t>The truth table describes a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full adder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</a:rPr>
              <a:t> </a:t>
            </a:r>
            <a:endParaRPr lang="en-US" sz="2400" dirty="0">
              <a:solidFill>
                <a:srgbClr val="C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advTm="180263"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Equations, logic diagram and symbol</a:t>
            </a:r>
          </a:p>
        </p:txBody>
      </p:sp>
      <p:sp>
        <p:nvSpPr>
          <p:cNvPr id="98306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98307" name="Rectangle 2"/>
          <p:cNvSpPr>
            <a:spLocks noChangeArrowheads="1"/>
          </p:cNvSpPr>
          <p:nvPr/>
        </p:nvSpPr>
        <p:spPr bwMode="auto">
          <a:xfrm>
            <a:off x="3352800" y="3752850"/>
            <a:ext cx="1422400" cy="1943100"/>
          </a:xfrm>
          <a:prstGeom prst="rect">
            <a:avLst/>
          </a:prstGeom>
          <a:solidFill>
            <a:srgbClr val="FFCC99"/>
          </a:solidFill>
          <a:ln w="12700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8308" name="Rectangle 3"/>
          <p:cNvSpPr>
            <a:spLocks noChangeArrowheads="1"/>
          </p:cNvSpPr>
          <p:nvPr/>
        </p:nvSpPr>
        <p:spPr bwMode="auto">
          <a:xfrm>
            <a:off x="2362200" y="1835150"/>
            <a:ext cx="1498600" cy="1828800"/>
          </a:xfrm>
          <a:prstGeom prst="rect">
            <a:avLst/>
          </a:prstGeom>
          <a:solidFill>
            <a:srgbClr val="FFCC99"/>
          </a:solidFill>
          <a:ln w="12700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8310" name="Rectangle 5"/>
          <p:cNvSpPr>
            <a:spLocks noChangeArrowheads="1"/>
          </p:cNvSpPr>
          <p:nvPr/>
        </p:nvSpPr>
        <p:spPr bwMode="auto">
          <a:xfrm>
            <a:off x="8316914" y="3678239"/>
            <a:ext cx="839787" cy="15525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11" name="Rectangle 6"/>
          <p:cNvSpPr>
            <a:spLocks noChangeArrowheads="1"/>
          </p:cNvSpPr>
          <p:nvPr/>
        </p:nvSpPr>
        <p:spPr bwMode="auto">
          <a:xfrm>
            <a:off x="8750301" y="4619625"/>
            <a:ext cx="32701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7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8312" name="Rectangle 7"/>
          <p:cNvSpPr>
            <a:spLocks noChangeArrowheads="1"/>
          </p:cNvSpPr>
          <p:nvPr/>
        </p:nvSpPr>
        <p:spPr bwMode="auto">
          <a:xfrm>
            <a:off x="8677275" y="3697288"/>
            <a:ext cx="219612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9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  <a:endParaRPr lang="de-DE" sz="4000">
              <a:latin typeface="Arial" pitchFamily="34" charset="0"/>
            </a:endParaRPr>
          </a:p>
        </p:txBody>
      </p:sp>
      <p:sp>
        <p:nvSpPr>
          <p:cNvPr id="98313" name="Line 8"/>
          <p:cNvSpPr>
            <a:spLocks noChangeShapeType="1"/>
          </p:cNvSpPr>
          <p:nvPr/>
        </p:nvSpPr>
        <p:spPr bwMode="auto">
          <a:xfrm>
            <a:off x="9170989" y="4760913"/>
            <a:ext cx="1238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14" name="Line 9"/>
          <p:cNvSpPr>
            <a:spLocks noChangeShapeType="1"/>
          </p:cNvSpPr>
          <p:nvPr/>
        </p:nvSpPr>
        <p:spPr bwMode="auto">
          <a:xfrm>
            <a:off x="9170989" y="4310064"/>
            <a:ext cx="123825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15" name="Line 10"/>
          <p:cNvSpPr>
            <a:spLocks noChangeShapeType="1"/>
          </p:cNvSpPr>
          <p:nvPr/>
        </p:nvSpPr>
        <p:spPr bwMode="auto">
          <a:xfrm>
            <a:off x="8172450" y="4114800"/>
            <a:ext cx="146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16" name="Line 11"/>
          <p:cNvSpPr>
            <a:spLocks noChangeShapeType="1"/>
          </p:cNvSpPr>
          <p:nvPr/>
        </p:nvSpPr>
        <p:spPr bwMode="auto">
          <a:xfrm>
            <a:off x="8172450" y="4503739"/>
            <a:ext cx="1460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17" name="Rectangle 12"/>
          <p:cNvSpPr>
            <a:spLocks noChangeArrowheads="1"/>
          </p:cNvSpPr>
          <p:nvPr/>
        </p:nvSpPr>
        <p:spPr bwMode="auto">
          <a:xfrm>
            <a:off x="8382000" y="4743450"/>
            <a:ext cx="21800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700" b="1">
                <a:solidFill>
                  <a:srgbClr val="000000"/>
                </a:solidFill>
                <a:latin typeface="Arial" pitchFamily="34" charset="0"/>
              </a:rPr>
              <a:t>CI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8318" name="Line 13"/>
          <p:cNvSpPr>
            <a:spLocks noChangeShapeType="1"/>
          </p:cNvSpPr>
          <p:nvPr/>
        </p:nvSpPr>
        <p:spPr bwMode="auto">
          <a:xfrm>
            <a:off x="8172450" y="4889500"/>
            <a:ext cx="1460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19" name="Oval 14"/>
          <p:cNvSpPr>
            <a:spLocks noChangeArrowheads="1"/>
          </p:cNvSpPr>
          <p:nvPr/>
        </p:nvSpPr>
        <p:spPr bwMode="auto">
          <a:xfrm>
            <a:off x="8061325" y="4452938"/>
            <a:ext cx="107950" cy="10795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0" name="Oval 15"/>
          <p:cNvSpPr>
            <a:spLocks noChangeArrowheads="1"/>
          </p:cNvSpPr>
          <p:nvPr/>
        </p:nvSpPr>
        <p:spPr bwMode="auto">
          <a:xfrm>
            <a:off x="8061325" y="4838700"/>
            <a:ext cx="107950" cy="10795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1" name="Oval 16"/>
          <p:cNvSpPr>
            <a:spLocks noChangeArrowheads="1"/>
          </p:cNvSpPr>
          <p:nvPr/>
        </p:nvSpPr>
        <p:spPr bwMode="auto">
          <a:xfrm>
            <a:off x="9302750" y="4697413"/>
            <a:ext cx="107950" cy="10795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2" name="Oval 17"/>
          <p:cNvSpPr>
            <a:spLocks noChangeArrowheads="1"/>
          </p:cNvSpPr>
          <p:nvPr/>
        </p:nvSpPr>
        <p:spPr bwMode="auto">
          <a:xfrm>
            <a:off x="9302750" y="4259263"/>
            <a:ext cx="107950" cy="10795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3" name="Oval 18"/>
          <p:cNvSpPr>
            <a:spLocks noChangeArrowheads="1"/>
          </p:cNvSpPr>
          <p:nvPr/>
        </p:nvSpPr>
        <p:spPr bwMode="auto">
          <a:xfrm>
            <a:off x="8061325" y="4073525"/>
            <a:ext cx="107950" cy="10795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98324" name="Group 19"/>
          <p:cNvGrpSpPr>
            <a:grpSpLocks/>
          </p:cNvGrpSpPr>
          <p:nvPr/>
        </p:nvGrpSpPr>
        <p:grpSpPr bwMode="auto">
          <a:xfrm>
            <a:off x="4083050" y="3836988"/>
            <a:ext cx="490538" cy="588962"/>
            <a:chOff x="1891" y="1893"/>
            <a:chExt cx="279" cy="306"/>
          </a:xfrm>
        </p:grpSpPr>
        <p:sp>
          <p:nvSpPr>
            <p:cNvPr id="98369" name="Rectangle 20"/>
            <p:cNvSpPr>
              <a:spLocks noChangeArrowheads="1"/>
            </p:cNvSpPr>
            <p:nvPr/>
          </p:nvSpPr>
          <p:spPr bwMode="auto">
            <a:xfrm>
              <a:off x="1891" y="1893"/>
              <a:ext cx="279" cy="30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8370" name="Rectangle 21"/>
            <p:cNvSpPr>
              <a:spLocks noChangeArrowheads="1"/>
            </p:cNvSpPr>
            <p:nvPr/>
          </p:nvSpPr>
          <p:spPr bwMode="auto">
            <a:xfrm>
              <a:off x="1958" y="1900"/>
              <a:ext cx="141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7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</p:grpSp>
      <p:grpSp>
        <p:nvGrpSpPr>
          <p:cNvPr id="98325" name="Group 22"/>
          <p:cNvGrpSpPr>
            <a:grpSpLocks/>
          </p:cNvGrpSpPr>
          <p:nvPr/>
        </p:nvGrpSpPr>
        <p:grpSpPr bwMode="auto">
          <a:xfrm>
            <a:off x="2867026" y="1965326"/>
            <a:ext cx="492125" cy="619125"/>
            <a:chOff x="1199" y="922"/>
            <a:chExt cx="280" cy="321"/>
          </a:xfrm>
        </p:grpSpPr>
        <p:sp>
          <p:nvSpPr>
            <p:cNvPr id="98367" name="Rectangle 23"/>
            <p:cNvSpPr>
              <a:spLocks noChangeArrowheads="1"/>
            </p:cNvSpPr>
            <p:nvPr/>
          </p:nvSpPr>
          <p:spPr bwMode="auto">
            <a:xfrm>
              <a:off x="1199" y="922"/>
              <a:ext cx="280" cy="32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8368" name="Rectangle 24"/>
            <p:cNvSpPr>
              <a:spLocks noChangeArrowheads="1"/>
            </p:cNvSpPr>
            <p:nvPr/>
          </p:nvSpPr>
          <p:spPr bwMode="auto">
            <a:xfrm>
              <a:off x="1266" y="943"/>
              <a:ext cx="14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7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</p:grpSp>
      <p:sp>
        <p:nvSpPr>
          <p:cNvPr id="98326" name="Rectangle 25"/>
          <p:cNvSpPr>
            <a:spLocks noChangeArrowheads="1"/>
          </p:cNvSpPr>
          <p:nvPr/>
        </p:nvSpPr>
        <p:spPr bwMode="auto">
          <a:xfrm>
            <a:off x="5299075" y="4797425"/>
            <a:ext cx="490538" cy="617538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7" name="Rectangle 26"/>
          <p:cNvSpPr>
            <a:spLocks noChangeArrowheads="1"/>
          </p:cNvSpPr>
          <p:nvPr/>
        </p:nvSpPr>
        <p:spPr bwMode="auto">
          <a:xfrm>
            <a:off x="4083050" y="5011738"/>
            <a:ext cx="490538" cy="588962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8" name="Line 27"/>
          <p:cNvSpPr>
            <a:spLocks noChangeShapeType="1"/>
          </p:cNvSpPr>
          <p:nvPr/>
        </p:nvSpPr>
        <p:spPr bwMode="auto">
          <a:xfrm flipH="1">
            <a:off x="2119313" y="2112964"/>
            <a:ext cx="754062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29" name="Rectangle 28"/>
          <p:cNvSpPr>
            <a:spLocks noChangeArrowheads="1"/>
          </p:cNvSpPr>
          <p:nvPr/>
        </p:nvSpPr>
        <p:spPr bwMode="auto">
          <a:xfrm>
            <a:off x="2889250" y="2954339"/>
            <a:ext cx="469900" cy="617537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0" name="Line 29"/>
          <p:cNvSpPr>
            <a:spLocks noChangeShapeType="1"/>
          </p:cNvSpPr>
          <p:nvPr/>
        </p:nvSpPr>
        <p:spPr bwMode="auto">
          <a:xfrm flipH="1">
            <a:off x="2138363" y="2381250"/>
            <a:ext cx="7350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1" name="Line 30"/>
          <p:cNvSpPr>
            <a:spLocks noChangeShapeType="1"/>
          </p:cNvSpPr>
          <p:nvPr/>
        </p:nvSpPr>
        <p:spPr bwMode="auto">
          <a:xfrm>
            <a:off x="4562475" y="5292725"/>
            <a:ext cx="7254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2" name="Line 31"/>
          <p:cNvSpPr>
            <a:spLocks noChangeShapeType="1"/>
          </p:cNvSpPr>
          <p:nvPr/>
        </p:nvSpPr>
        <p:spPr bwMode="auto">
          <a:xfrm flipH="1">
            <a:off x="2195514" y="4224339"/>
            <a:ext cx="187642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3" name="Freeform 32"/>
          <p:cNvSpPr>
            <a:spLocks/>
          </p:cNvSpPr>
          <p:nvPr/>
        </p:nvSpPr>
        <p:spPr bwMode="auto">
          <a:xfrm>
            <a:off x="2663825" y="2112963"/>
            <a:ext cx="215900" cy="989012"/>
          </a:xfrm>
          <a:custGeom>
            <a:avLst/>
            <a:gdLst>
              <a:gd name="T0" fmla="*/ 0 w 122"/>
              <a:gd name="T1" fmla="*/ 0 h 513"/>
              <a:gd name="T2" fmla="*/ 0 w 122"/>
              <a:gd name="T3" fmla="*/ 2147483647 h 513"/>
              <a:gd name="T4" fmla="*/ 2147483647 w 122"/>
              <a:gd name="T5" fmla="*/ 2147483647 h 513"/>
              <a:gd name="T6" fmla="*/ 0 60000 65536"/>
              <a:gd name="T7" fmla="*/ 0 60000 65536"/>
              <a:gd name="T8" fmla="*/ 0 60000 65536"/>
              <a:gd name="T9" fmla="*/ 0 w 122"/>
              <a:gd name="T10" fmla="*/ 0 h 513"/>
              <a:gd name="T11" fmla="*/ 122 w 122"/>
              <a:gd name="T12" fmla="*/ 513 h 5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2" h="513">
                <a:moveTo>
                  <a:pt x="0" y="0"/>
                </a:moveTo>
                <a:lnTo>
                  <a:pt x="0" y="513"/>
                </a:lnTo>
                <a:lnTo>
                  <a:pt x="122" y="51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4" name="Freeform 33"/>
          <p:cNvSpPr>
            <a:spLocks/>
          </p:cNvSpPr>
          <p:nvPr/>
        </p:nvSpPr>
        <p:spPr bwMode="auto">
          <a:xfrm>
            <a:off x="2473325" y="2381250"/>
            <a:ext cx="406400" cy="935038"/>
          </a:xfrm>
          <a:custGeom>
            <a:avLst/>
            <a:gdLst>
              <a:gd name="T0" fmla="*/ 0 w 231"/>
              <a:gd name="T1" fmla="*/ 0 h 485"/>
              <a:gd name="T2" fmla="*/ 0 w 231"/>
              <a:gd name="T3" fmla="*/ 2147483647 h 485"/>
              <a:gd name="T4" fmla="*/ 2147483647 w 231"/>
              <a:gd name="T5" fmla="*/ 2147483647 h 485"/>
              <a:gd name="T6" fmla="*/ 0 60000 65536"/>
              <a:gd name="T7" fmla="*/ 0 60000 65536"/>
              <a:gd name="T8" fmla="*/ 0 60000 65536"/>
              <a:gd name="T9" fmla="*/ 0 w 231"/>
              <a:gd name="T10" fmla="*/ 0 h 485"/>
              <a:gd name="T11" fmla="*/ 231 w 231"/>
              <a:gd name="T12" fmla="*/ 485 h 4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1" h="485">
                <a:moveTo>
                  <a:pt x="0" y="0"/>
                </a:moveTo>
                <a:lnTo>
                  <a:pt x="0" y="485"/>
                </a:lnTo>
                <a:lnTo>
                  <a:pt x="231" y="48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5" name="Freeform 34"/>
          <p:cNvSpPr>
            <a:spLocks/>
          </p:cNvSpPr>
          <p:nvPr/>
        </p:nvSpPr>
        <p:spPr bwMode="auto">
          <a:xfrm>
            <a:off x="3346450" y="2300288"/>
            <a:ext cx="725488" cy="1630362"/>
          </a:xfrm>
          <a:custGeom>
            <a:avLst/>
            <a:gdLst>
              <a:gd name="T0" fmla="*/ 0 w 413"/>
              <a:gd name="T1" fmla="*/ 0 h 846"/>
              <a:gd name="T2" fmla="*/ 2147483647 w 413"/>
              <a:gd name="T3" fmla="*/ 0 h 846"/>
              <a:gd name="T4" fmla="*/ 2147483647 w 413"/>
              <a:gd name="T5" fmla="*/ 2147483647 h 846"/>
              <a:gd name="T6" fmla="*/ 2147483647 w 413"/>
              <a:gd name="T7" fmla="*/ 2147483647 h 846"/>
              <a:gd name="T8" fmla="*/ 0 60000 65536"/>
              <a:gd name="T9" fmla="*/ 0 60000 65536"/>
              <a:gd name="T10" fmla="*/ 0 60000 65536"/>
              <a:gd name="T11" fmla="*/ 0 60000 65536"/>
              <a:gd name="T12" fmla="*/ 0 w 413"/>
              <a:gd name="T13" fmla="*/ 0 h 846"/>
              <a:gd name="T14" fmla="*/ 413 w 413"/>
              <a:gd name="T15" fmla="*/ 846 h 8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3" h="846">
                <a:moveTo>
                  <a:pt x="0" y="0"/>
                </a:moveTo>
                <a:lnTo>
                  <a:pt x="207" y="0"/>
                </a:lnTo>
                <a:lnTo>
                  <a:pt x="207" y="846"/>
                </a:lnTo>
                <a:lnTo>
                  <a:pt x="413" y="846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6" name="Freeform 35"/>
          <p:cNvSpPr>
            <a:spLocks/>
          </p:cNvSpPr>
          <p:nvPr/>
        </p:nvSpPr>
        <p:spPr bwMode="auto">
          <a:xfrm>
            <a:off x="3346451" y="3289301"/>
            <a:ext cx="1941513" cy="1711325"/>
          </a:xfrm>
          <a:custGeom>
            <a:avLst/>
            <a:gdLst>
              <a:gd name="T0" fmla="*/ 0 w 1105"/>
              <a:gd name="T1" fmla="*/ 0 h 888"/>
              <a:gd name="T2" fmla="*/ 2147483647 w 1105"/>
              <a:gd name="T3" fmla="*/ 0 h 888"/>
              <a:gd name="T4" fmla="*/ 2147483647 w 1105"/>
              <a:gd name="T5" fmla="*/ 2147483647 h 888"/>
              <a:gd name="T6" fmla="*/ 2147483647 w 1105"/>
              <a:gd name="T7" fmla="*/ 2147483647 h 888"/>
              <a:gd name="T8" fmla="*/ 0 60000 65536"/>
              <a:gd name="T9" fmla="*/ 0 60000 65536"/>
              <a:gd name="T10" fmla="*/ 0 60000 65536"/>
              <a:gd name="T11" fmla="*/ 0 60000 65536"/>
              <a:gd name="T12" fmla="*/ 0 w 1105"/>
              <a:gd name="T13" fmla="*/ 0 h 888"/>
              <a:gd name="T14" fmla="*/ 1105 w 1105"/>
              <a:gd name="T15" fmla="*/ 888 h 8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5" h="888">
                <a:moveTo>
                  <a:pt x="0" y="0"/>
                </a:moveTo>
                <a:lnTo>
                  <a:pt x="862" y="0"/>
                </a:lnTo>
                <a:lnTo>
                  <a:pt x="862" y="888"/>
                </a:lnTo>
                <a:lnTo>
                  <a:pt x="1105" y="88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7" name="Freeform 36"/>
          <p:cNvSpPr>
            <a:spLocks/>
          </p:cNvSpPr>
          <p:nvPr/>
        </p:nvSpPr>
        <p:spPr bwMode="auto">
          <a:xfrm>
            <a:off x="3709988" y="3930651"/>
            <a:ext cx="361950" cy="1255713"/>
          </a:xfrm>
          <a:custGeom>
            <a:avLst/>
            <a:gdLst>
              <a:gd name="T0" fmla="*/ 0 w 206"/>
              <a:gd name="T1" fmla="*/ 0 h 652"/>
              <a:gd name="T2" fmla="*/ 0 w 206"/>
              <a:gd name="T3" fmla="*/ 2147483647 h 652"/>
              <a:gd name="T4" fmla="*/ 2147483647 w 206"/>
              <a:gd name="T5" fmla="*/ 2147483647 h 652"/>
              <a:gd name="T6" fmla="*/ 0 60000 65536"/>
              <a:gd name="T7" fmla="*/ 0 60000 65536"/>
              <a:gd name="T8" fmla="*/ 0 60000 65536"/>
              <a:gd name="T9" fmla="*/ 0 w 206"/>
              <a:gd name="T10" fmla="*/ 0 h 652"/>
              <a:gd name="T11" fmla="*/ 206 w 206"/>
              <a:gd name="T12" fmla="*/ 652 h 6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" h="652">
                <a:moveTo>
                  <a:pt x="0" y="0"/>
                </a:moveTo>
                <a:lnTo>
                  <a:pt x="0" y="652"/>
                </a:lnTo>
                <a:lnTo>
                  <a:pt x="206" y="65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8" name="Freeform 37"/>
          <p:cNvSpPr>
            <a:spLocks/>
          </p:cNvSpPr>
          <p:nvPr/>
        </p:nvSpPr>
        <p:spPr bwMode="auto">
          <a:xfrm>
            <a:off x="3495676" y="4224338"/>
            <a:ext cx="576263" cy="1174750"/>
          </a:xfrm>
          <a:custGeom>
            <a:avLst/>
            <a:gdLst>
              <a:gd name="T0" fmla="*/ 0 w 328"/>
              <a:gd name="T1" fmla="*/ 0 h 610"/>
              <a:gd name="T2" fmla="*/ 0 w 328"/>
              <a:gd name="T3" fmla="*/ 2147483647 h 610"/>
              <a:gd name="T4" fmla="*/ 2147483647 w 328"/>
              <a:gd name="T5" fmla="*/ 2147483647 h 610"/>
              <a:gd name="T6" fmla="*/ 0 60000 65536"/>
              <a:gd name="T7" fmla="*/ 0 60000 65536"/>
              <a:gd name="T8" fmla="*/ 0 60000 65536"/>
              <a:gd name="T9" fmla="*/ 0 w 328"/>
              <a:gd name="T10" fmla="*/ 0 h 610"/>
              <a:gd name="T11" fmla="*/ 328 w 328"/>
              <a:gd name="T12" fmla="*/ 610 h 6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8" h="610">
                <a:moveTo>
                  <a:pt x="0" y="0"/>
                </a:moveTo>
                <a:lnTo>
                  <a:pt x="0" y="610"/>
                </a:lnTo>
                <a:lnTo>
                  <a:pt x="328" y="61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39" name="Line 38"/>
          <p:cNvSpPr>
            <a:spLocks noChangeShapeType="1"/>
          </p:cNvSpPr>
          <p:nvPr/>
        </p:nvSpPr>
        <p:spPr bwMode="auto">
          <a:xfrm>
            <a:off x="4562476" y="4117975"/>
            <a:ext cx="174942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0" name="Line 39"/>
          <p:cNvSpPr>
            <a:spLocks noChangeShapeType="1"/>
          </p:cNvSpPr>
          <p:nvPr/>
        </p:nvSpPr>
        <p:spPr bwMode="auto">
          <a:xfrm>
            <a:off x="5778500" y="5105401"/>
            <a:ext cx="53340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1" name="Oval 40"/>
          <p:cNvSpPr>
            <a:spLocks noChangeArrowheads="1"/>
          </p:cNvSpPr>
          <p:nvPr/>
        </p:nvSpPr>
        <p:spPr bwMode="auto">
          <a:xfrm>
            <a:off x="3459164" y="4184650"/>
            <a:ext cx="90487" cy="90488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2" name="Oval 41"/>
          <p:cNvSpPr>
            <a:spLocks noChangeArrowheads="1"/>
          </p:cNvSpPr>
          <p:nvPr/>
        </p:nvSpPr>
        <p:spPr bwMode="auto">
          <a:xfrm>
            <a:off x="3663950" y="3887789"/>
            <a:ext cx="90488" cy="9048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3" name="Oval 42"/>
          <p:cNvSpPr>
            <a:spLocks noChangeArrowheads="1"/>
          </p:cNvSpPr>
          <p:nvPr/>
        </p:nvSpPr>
        <p:spPr bwMode="auto">
          <a:xfrm>
            <a:off x="2420939" y="2338389"/>
            <a:ext cx="90487" cy="9048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4" name="Oval 43"/>
          <p:cNvSpPr>
            <a:spLocks noChangeArrowheads="1"/>
          </p:cNvSpPr>
          <p:nvPr/>
        </p:nvSpPr>
        <p:spPr bwMode="auto">
          <a:xfrm>
            <a:off x="2614614" y="2073275"/>
            <a:ext cx="90487" cy="90488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5" name="Oval 44"/>
          <p:cNvSpPr>
            <a:spLocks noChangeArrowheads="1"/>
          </p:cNvSpPr>
          <p:nvPr/>
        </p:nvSpPr>
        <p:spPr bwMode="auto">
          <a:xfrm>
            <a:off x="6321426" y="5051426"/>
            <a:ext cx="125413" cy="12541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6" name="Oval 45"/>
          <p:cNvSpPr>
            <a:spLocks noChangeArrowheads="1"/>
          </p:cNvSpPr>
          <p:nvPr/>
        </p:nvSpPr>
        <p:spPr bwMode="auto">
          <a:xfrm>
            <a:off x="6300788" y="4051301"/>
            <a:ext cx="125412" cy="12541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7" name="Oval 46"/>
          <p:cNvSpPr>
            <a:spLocks noChangeArrowheads="1"/>
          </p:cNvSpPr>
          <p:nvPr/>
        </p:nvSpPr>
        <p:spPr bwMode="auto">
          <a:xfrm>
            <a:off x="2143126" y="4159251"/>
            <a:ext cx="125413" cy="12541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8" name="Oval 47"/>
          <p:cNvSpPr>
            <a:spLocks noChangeArrowheads="1"/>
          </p:cNvSpPr>
          <p:nvPr/>
        </p:nvSpPr>
        <p:spPr bwMode="auto">
          <a:xfrm>
            <a:off x="2028826" y="2312988"/>
            <a:ext cx="125413" cy="12541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49" name="Oval 48"/>
          <p:cNvSpPr>
            <a:spLocks noChangeArrowheads="1"/>
          </p:cNvSpPr>
          <p:nvPr/>
        </p:nvSpPr>
        <p:spPr bwMode="auto">
          <a:xfrm>
            <a:off x="2028826" y="2047876"/>
            <a:ext cx="125413" cy="12541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8350" name="Rectangle 49"/>
          <p:cNvSpPr>
            <a:spLocks noChangeArrowheads="1"/>
          </p:cNvSpPr>
          <p:nvPr/>
        </p:nvSpPr>
        <p:spPr bwMode="auto">
          <a:xfrm>
            <a:off x="4243388" y="5054601"/>
            <a:ext cx="19396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b="1">
                <a:solidFill>
                  <a:srgbClr val="000000"/>
                </a:solidFill>
                <a:latin typeface="Arial" pitchFamily="34" charset="0"/>
              </a:rPr>
              <a:t>&amp;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8351" name="Rectangle 50"/>
          <p:cNvSpPr>
            <a:spLocks noChangeArrowheads="1"/>
          </p:cNvSpPr>
          <p:nvPr/>
        </p:nvSpPr>
        <p:spPr bwMode="auto">
          <a:xfrm>
            <a:off x="5351463" y="4892676"/>
            <a:ext cx="3683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</a:t>
            </a:r>
            <a:r>
              <a:rPr lang="de-DE" sz="2100" b="1">
                <a:solidFill>
                  <a:srgbClr val="000000"/>
                </a:solidFill>
                <a:latin typeface="Arial" pitchFamily="34" charset="0"/>
              </a:rPr>
              <a:t> 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8352" name="Rectangle 51"/>
          <p:cNvSpPr>
            <a:spLocks noChangeArrowheads="1"/>
          </p:cNvSpPr>
          <p:nvPr/>
        </p:nvSpPr>
        <p:spPr bwMode="auto">
          <a:xfrm>
            <a:off x="3070225" y="2995614"/>
            <a:ext cx="1920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b="1">
                <a:solidFill>
                  <a:srgbClr val="000000"/>
                </a:solidFill>
                <a:latin typeface="Arial" pitchFamily="34" charset="0"/>
              </a:rPr>
              <a:t>&amp;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8353" name="Rectangle 52"/>
          <p:cNvSpPr>
            <a:spLocks noChangeArrowheads="1"/>
          </p:cNvSpPr>
          <p:nvPr/>
        </p:nvSpPr>
        <p:spPr bwMode="auto">
          <a:xfrm>
            <a:off x="6491288" y="4940301"/>
            <a:ext cx="39273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2100" baseline="-25000" dirty="0" smtClean="0">
                <a:solidFill>
                  <a:srgbClr val="000000"/>
                </a:solidFill>
                <a:latin typeface="Arial" pitchFamily="34" charset="0"/>
              </a:rPr>
              <a:t>i+1</a:t>
            </a:r>
            <a:endParaRPr lang="de-DE" sz="2400" baseline="-25000" dirty="0">
              <a:latin typeface="Arial" pitchFamily="34" charset="0"/>
            </a:endParaRPr>
          </a:p>
        </p:txBody>
      </p:sp>
      <p:sp>
        <p:nvSpPr>
          <p:cNvPr id="98354" name="Rectangle 53"/>
          <p:cNvSpPr>
            <a:spLocks noChangeArrowheads="1"/>
          </p:cNvSpPr>
          <p:nvPr/>
        </p:nvSpPr>
        <p:spPr bwMode="auto">
          <a:xfrm>
            <a:off x="6502400" y="3930651"/>
            <a:ext cx="1730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de-DE" sz="2100" baseline="-250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>
              <a:latin typeface="Arial" pitchFamily="34" charset="0"/>
            </a:endParaRPr>
          </a:p>
        </p:txBody>
      </p:sp>
      <p:sp>
        <p:nvSpPr>
          <p:cNvPr id="98355" name="Rectangle 54"/>
          <p:cNvSpPr>
            <a:spLocks noChangeArrowheads="1"/>
          </p:cNvSpPr>
          <p:nvPr/>
        </p:nvSpPr>
        <p:spPr bwMode="auto">
          <a:xfrm>
            <a:off x="1725614" y="2193926"/>
            <a:ext cx="1873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>
                <a:solidFill>
                  <a:srgbClr val="000000"/>
                </a:solidFill>
                <a:latin typeface="Arial" pitchFamily="34" charset="0"/>
              </a:rPr>
              <a:t>b</a:t>
            </a:r>
            <a:r>
              <a:rPr lang="de-DE" sz="2100" baseline="-250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>
              <a:latin typeface="Arial" pitchFamily="34" charset="0"/>
            </a:endParaRPr>
          </a:p>
        </p:txBody>
      </p:sp>
      <p:sp>
        <p:nvSpPr>
          <p:cNvPr id="98356" name="Rectangle 55"/>
          <p:cNvSpPr>
            <a:spLocks noChangeArrowheads="1"/>
          </p:cNvSpPr>
          <p:nvPr/>
        </p:nvSpPr>
        <p:spPr bwMode="auto">
          <a:xfrm>
            <a:off x="1725614" y="1820864"/>
            <a:ext cx="1873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de-DE" sz="2100" baseline="-250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>
              <a:latin typeface="Arial" pitchFamily="34" charset="0"/>
            </a:endParaRPr>
          </a:p>
        </p:txBody>
      </p:sp>
      <p:sp>
        <p:nvSpPr>
          <p:cNvPr id="98357" name="Rectangle 56"/>
          <p:cNvSpPr>
            <a:spLocks noChangeArrowheads="1"/>
          </p:cNvSpPr>
          <p:nvPr/>
        </p:nvSpPr>
        <p:spPr bwMode="auto">
          <a:xfrm>
            <a:off x="1704976" y="4038601"/>
            <a:ext cx="17472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2100" baseline="-25000" dirty="0" smtClean="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 dirty="0">
              <a:latin typeface="Arial" pitchFamily="34" charset="0"/>
            </a:endParaRPr>
          </a:p>
        </p:txBody>
      </p:sp>
      <p:sp>
        <p:nvSpPr>
          <p:cNvPr id="98358" name="Rectangle 57"/>
          <p:cNvSpPr>
            <a:spLocks noChangeArrowheads="1"/>
          </p:cNvSpPr>
          <p:nvPr/>
        </p:nvSpPr>
        <p:spPr bwMode="auto">
          <a:xfrm>
            <a:off x="1752600" y="3722688"/>
            <a:ext cx="125034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700" b="1" dirty="0" smtClean="0">
                <a:solidFill>
                  <a:srgbClr val="000000"/>
                </a:solidFill>
                <a:latin typeface="Arial" pitchFamily="34" charset="0"/>
              </a:rPr>
              <a:t>Half </a:t>
            </a:r>
            <a:r>
              <a:rPr lang="de-DE" sz="1700" b="1" dirty="0" err="1" smtClean="0">
                <a:solidFill>
                  <a:srgbClr val="000000"/>
                </a:solidFill>
                <a:latin typeface="Arial" pitchFamily="34" charset="0"/>
              </a:rPr>
              <a:t>adder</a:t>
            </a:r>
            <a:r>
              <a:rPr lang="de-DE" sz="1700" b="1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de-DE" sz="1700" b="1" dirty="0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8359" name="Rectangle 58"/>
          <p:cNvSpPr>
            <a:spLocks noChangeArrowheads="1"/>
          </p:cNvSpPr>
          <p:nvPr/>
        </p:nvSpPr>
        <p:spPr bwMode="auto">
          <a:xfrm>
            <a:off x="3432175" y="5907088"/>
            <a:ext cx="125034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700" b="1" dirty="0" smtClean="0">
                <a:solidFill>
                  <a:srgbClr val="000000"/>
                </a:solidFill>
                <a:latin typeface="Arial" pitchFamily="34" charset="0"/>
              </a:rPr>
              <a:t>Half </a:t>
            </a:r>
            <a:r>
              <a:rPr lang="de-DE" sz="1700" b="1" dirty="0" err="1" smtClean="0">
                <a:solidFill>
                  <a:srgbClr val="000000"/>
                </a:solidFill>
                <a:latin typeface="Arial" pitchFamily="34" charset="0"/>
              </a:rPr>
              <a:t>adder</a:t>
            </a:r>
            <a:r>
              <a:rPr lang="de-DE" sz="1700" b="1" dirty="0" smtClean="0">
                <a:solidFill>
                  <a:srgbClr val="000000"/>
                </a:solidFill>
                <a:latin typeface="Arial" pitchFamily="34" charset="0"/>
              </a:rPr>
              <a:t> 2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8360" name="Rectangle 59"/>
          <p:cNvSpPr>
            <a:spLocks noChangeArrowheads="1"/>
          </p:cNvSpPr>
          <p:nvPr/>
        </p:nvSpPr>
        <p:spPr bwMode="auto">
          <a:xfrm>
            <a:off x="7805739" y="4302126"/>
            <a:ext cx="1873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>
                <a:solidFill>
                  <a:srgbClr val="000000"/>
                </a:solidFill>
                <a:latin typeface="Arial" pitchFamily="34" charset="0"/>
              </a:rPr>
              <a:t>b</a:t>
            </a:r>
            <a:r>
              <a:rPr lang="de-DE" sz="2100" baseline="-250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>
              <a:latin typeface="Arial" pitchFamily="34" charset="0"/>
            </a:endParaRPr>
          </a:p>
        </p:txBody>
      </p:sp>
      <p:sp>
        <p:nvSpPr>
          <p:cNvPr id="98361" name="Rectangle 60"/>
          <p:cNvSpPr>
            <a:spLocks noChangeArrowheads="1"/>
          </p:cNvSpPr>
          <p:nvPr/>
        </p:nvSpPr>
        <p:spPr bwMode="auto">
          <a:xfrm>
            <a:off x="7805739" y="3929064"/>
            <a:ext cx="1873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de-DE" sz="2100" baseline="-250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>
              <a:latin typeface="Arial" pitchFamily="34" charset="0"/>
            </a:endParaRPr>
          </a:p>
        </p:txBody>
      </p:sp>
      <p:sp>
        <p:nvSpPr>
          <p:cNvPr id="98362" name="Rectangle 61"/>
          <p:cNvSpPr>
            <a:spLocks noChangeArrowheads="1"/>
          </p:cNvSpPr>
          <p:nvPr/>
        </p:nvSpPr>
        <p:spPr bwMode="auto">
          <a:xfrm>
            <a:off x="7804151" y="4699001"/>
            <a:ext cx="17472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2100" baseline="-25000" dirty="0" smtClean="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 dirty="0">
              <a:latin typeface="Arial" pitchFamily="34" charset="0"/>
            </a:endParaRPr>
          </a:p>
        </p:txBody>
      </p:sp>
      <p:sp>
        <p:nvSpPr>
          <p:cNvPr id="98363" name="Rectangle 62"/>
          <p:cNvSpPr>
            <a:spLocks noChangeArrowheads="1"/>
          </p:cNvSpPr>
          <p:nvPr/>
        </p:nvSpPr>
        <p:spPr bwMode="auto">
          <a:xfrm>
            <a:off x="9513888" y="4562476"/>
            <a:ext cx="39273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2100" baseline="-25000" dirty="0" smtClean="0">
                <a:solidFill>
                  <a:srgbClr val="000000"/>
                </a:solidFill>
                <a:latin typeface="Arial" pitchFamily="34" charset="0"/>
              </a:rPr>
              <a:t>i+1</a:t>
            </a:r>
            <a:endParaRPr lang="de-DE" sz="2400" baseline="-25000" dirty="0">
              <a:latin typeface="Arial" pitchFamily="34" charset="0"/>
            </a:endParaRPr>
          </a:p>
        </p:txBody>
      </p:sp>
      <p:sp>
        <p:nvSpPr>
          <p:cNvPr id="98364" name="Rectangle 63"/>
          <p:cNvSpPr>
            <a:spLocks noChangeArrowheads="1"/>
          </p:cNvSpPr>
          <p:nvPr/>
        </p:nvSpPr>
        <p:spPr bwMode="auto">
          <a:xfrm>
            <a:off x="9525000" y="4095751"/>
            <a:ext cx="1730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10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de-DE" sz="2100" baseline="-25000">
                <a:solidFill>
                  <a:srgbClr val="000000"/>
                </a:solidFill>
                <a:latin typeface="Arial" pitchFamily="34" charset="0"/>
              </a:rPr>
              <a:t>i</a:t>
            </a:r>
            <a:endParaRPr lang="de-DE" sz="2400" baseline="-25000">
              <a:latin typeface="Arial" pitchFamily="34" charset="0"/>
            </a:endParaRPr>
          </a:p>
        </p:txBody>
      </p:sp>
      <p:sp>
        <p:nvSpPr>
          <p:cNvPr id="98365" name="Text Box 65"/>
          <p:cNvSpPr txBox="1">
            <a:spLocks noChangeArrowheads="1"/>
          </p:cNvSpPr>
          <p:nvPr/>
        </p:nvSpPr>
        <p:spPr bwMode="auto">
          <a:xfrm>
            <a:off x="4629945" y="1306048"/>
            <a:ext cx="6348412" cy="1508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tabLst>
                <a:tab pos="857250" algn="l"/>
                <a:tab pos="1333500" algn="l"/>
              </a:tabLst>
            </a:pPr>
            <a:r>
              <a:rPr lang="de-DE" sz="2000" dirty="0" err="1" smtClean="0">
                <a:latin typeface="Arial" pitchFamily="34" charset="0"/>
                <a:cs typeface="Times New Roman" pitchFamily="18" charset="0"/>
              </a:rPr>
              <a:t>Equations</a:t>
            </a:r>
            <a:r>
              <a:rPr lang="de-DE" sz="2000" dirty="0" smtClean="0">
                <a:latin typeface="Arial" pitchFamily="34" charset="0"/>
                <a:cs typeface="Times New Roman" pitchFamily="18" charset="0"/>
              </a:rPr>
              <a:t>:</a:t>
            </a:r>
            <a:r>
              <a:rPr lang="de-DE" sz="2000" dirty="0" smtClean="0">
                <a:latin typeface="Arial" pitchFamily="34" charset="0"/>
              </a:rPr>
              <a:t> </a:t>
            </a:r>
            <a:endParaRPr lang="de-DE" sz="2000" dirty="0">
              <a:latin typeface="Arial" pitchFamily="34" charset="0"/>
            </a:endParaRPr>
          </a:p>
          <a:p>
            <a:pPr algn="l" eaLnBrk="0" hangingPunct="0">
              <a:spcBef>
                <a:spcPct val="50000"/>
              </a:spcBef>
              <a:tabLst>
                <a:tab pos="857250" algn="l"/>
                <a:tab pos="1333500" algn="l"/>
              </a:tabLst>
            </a:pPr>
            <a:r>
              <a:rPr lang="de-DE" sz="2400" dirty="0">
                <a:latin typeface="Arial" pitchFamily="34" charset="0"/>
              </a:rPr>
              <a:t>s</a:t>
            </a:r>
            <a:r>
              <a:rPr lang="de-DE" sz="2400" baseline="-25000" dirty="0">
                <a:latin typeface="Arial" pitchFamily="34" charset="0"/>
              </a:rPr>
              <a:t>i</a:t>
            </a:r>
            <a:r>
              <a:rPr lang="de-DE" sz="2400" dirty="0">
                <a:latin typeface="Arial" pitchFamily="34" charset="0"/>
              </a:rPr>
              <a:t>	 = a</a:t>
            </a:r>
            <a:r>
              <a:rPr lang="de-DE" sz="2400" baseline="-25000" dirty="0">
                <a:latin typeface="Arial" pitchFamily="34" charset="0"/>
              </a:rPr>
              <a:t>i</a:t>
            </a:r>
            <a:r>
              <a:rPr lang="de-DE" sz="2400" dirty="0">
                <a:latin typeface="Arial" pitchFamily="34" charset="0"/>
              </a:rPr>
              <a:t> 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  b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   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c</a:t>
            </a:r>
            <a:r>
              <a:rPr lang="de-DE" sz="2400" baseline="-25000" dirty="0" smtClean="0">
                <a:latin typeface="Arial" pitchFamily="34" charset="0"/>
                <a:sym typeface="Symbol" pitchFamily="18" charset="2"/>
              </a:rPr>
              <a:t>i</a:t>
            </a:r>
            <a:endParaRPr lang="de-DE" sz="2400" baseline="-25000" dirty="0">
              <a:latin typeface="Arial" pitchFamily="34" charset="0"/>
              <a:sym typeface="Symbol" pitchFamily="18" charset="2"/>
            </a:endParaRPr>
          </a:p>
          <a:p>
            <a:pPr algn="l" eaLnBrk="0" hangingPunct="0">
              <a:spcBef>
                <a:spcPct val="50000"/>
              </a:spcBef>
              <a:tabLst>
                <a:tab pos="857250" algn="l"/>
                <a:tab pos="1333500" algn="l"/>
              </a:tabLst>
            </a:pPr>
            <a:r>
              <a:rPr lang="de-DE" sz="2400" dirty="0" smtClean="0">
                <a:latin typeface="Arial" pitchFamily="34" charset="0"/>
                <a:sym typeface="Symbol" pitchFamily="18" charset="2"/>
              </a:rPr>
              <a:t>c</a:t>
            </a:r>
            <a:r>
              <a:rPr lang="de-DE" sz="2400" baseline="-25000" dirty="0" smtClean="0">
                <a:latin typeface="Arial" pitchFamily="34" charset="0"/>
                <a:sym typeface="Symbol" pitchFamily="18" charset="2"/>
              </a:rPr>
              <a:t>i+1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	 = </a:t>
            </a:r>
            <a:r>
              <a:rPr lang="de-DE" sz="2400" dirty="0">
                <a:latin typeface="Arial" pitchFamily="34" charset="0"/>
              </a:rPr>
              <a:t>a</a:t>
            </a:r>
            <a:r>
              <a:rPr lang="de-DE" sz="2400" baseline="-25000" dirty="0">
                <a:latin typeface="Arial" pitchFamily="34" charset="0"/>
              </a:rPr>
              <a:t>i</a:t>
            </a:r>
            <a:r>
              <a:rPr lang="de-DE" sz="2400" dirty="0">
                <a:latin typeface="Arial" pitchFamily="34" charset="0"/>
              </a:rPr>
              <a:t> 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c</a:t>
            </a:r>
            <a:r>
              <a:rPr lang="de-DE" sz="2400" baseline="-25000" dirty="0" smtClean="0">
                <a:latin typeface="Arial" pitchFamily="34" charset="0"/>
                <a:sym typeface="Symbol" pitchFamily="18" charset="2"/>
              </a:rPr>
              <a:t>i 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 b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 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c</a:t>
            </a:r>
            <a:r>
              <a:rPr lang="de-DE" sz="2400" baseline="-25000" dirty="0" smtClean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 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 a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 b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 = (a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   b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) 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c</a:t>
            </a:r>
            <a:r>
              <a:rPr lang="de-DE" sz="2400" baseline="-25000" dirty="0" smtClean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 smtClean="0">
                <a:latin typeface="Arial" pitchFamily="34" charset="0"/>
                <a:sym typeface="Symbol" pitchFamily="18" charset="2"/>
              </a:rPr>
              <a:t> 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 a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  <a:r>
              <a:rPr lang="de-DE" sz="2400" dirty="0">
                <a:latin typeface="Arial" pitchFamily="34" charset="0"/>
                <a:sym typeface="Symbol" pitchFamily="18" charset="2"/>
              </a:rPr>
              <a:t> b</a:t>
            </a:r>
            <a:r>
              <a:rPr lang="de-DE" sz="2400" baseline="-25000" dirty="0">
                <a:latin typeface="Arial" pitchFamily="34" charset="0"/>
                <a:sym typeface="Symbol" pitchFamily="18" charset="2"/>
              </a:rPr>
              <a:t>i</a:t>
            </a:r>
          </a:p>
        </p:txBody>
      </p:sp>
      <p:sp>
        <p:nvSpPr>
          <p:cNvPr id="98366" name="Rectangle 69"/>
          <p:cNvSpPr>
            <a:spLocks noChangeArrowheads="1"/>
          </p:cNvSpPr>
          <p:nvPr/>
        </p:nvSpPr>
        <p:spPr bwMode="auto">
          <a:xfrm>
            <a:off x="8001001" y="5353051"/>
            <a:ext cx="13260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Full</a:t>
            </a:r>
            <a:r>
              <a:rPr lang="de-DE" sz="20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0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adder</a:t>
            </a:r>
            <a:endParaRPr lang="en-US" sz="2000" dirty="0">
              <a:solidFill>
                <a:srgbClr val="C00000"/>
              </a:solidFill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6086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Number Systems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noProof="0" dirty="0" smtClean="0"/>
              <a:t>Common number systems in computer science</a:t>
            </a:r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Hexadecimal system: </a:t>
            </a:r>
            <a:r>
              <a:rPr lang="en-US" dirty="0" smtClean="0"/>
              <a:t>we typically use the letters A to F to represent the digits with values 10 to 15</a:t>
            </a:r>
            <a:endParaRPr lang="en-US" noProof="0" dirty="0" smtClean="0"/>
          </a:p>
          <a:p>
            <a:pPr>
              <a:defRPr/>
            </a:pPr>
            <a:r>
              <a:rPr lang="en-US" noProof="0" dirty="0" smtClean="0"/>
              <a:t>Binary system: most important system inside a computer</a:t>
            </a:r>
          </a:p>
          <a:p>
            <a:pPr>
              <a:defRPr/>
            </a:pPr>
            <a:r>
              <a:rPr lang="en-US" noProof="0" dirty="0" smtClean="0"/>
              <a:t>Octal and Hexadecimal systems: very simple to convert into the binary system, easier to read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>
                <a:latin typeface="Consolas" panose="020B0609020204030204" pitchFamily="49" charset="0"/>
              </a:rPr>
              <a:t>fe80::</a:t>
            </a:r>
            <a:r>
              <a:rPr lang="en-US" dirty="0" smtClean="0">
                <a:latin typeface="Consolas" panose="020B0609020204030204" pitchFamily="49" charset="0"/>
              </a:rPr>
              <a:t>9c0b:605c:16ba:55c2	0x5A3D		$47AF3D1E	#FFAA33</a:t>
            </a:r>
            <a:endParaRPr lang="en-US" noProof="0" dirty="0" smtClean="0">
              <a:latin typeface="Consolas" panose="020B0609020204030204" pitchFamily="49" charset="0"/>
            </a:endParaRPr>
          </a:p>
        </p:txBody>
      </p:sp>
      <p:sp>
        <p:nvSpPr>
          <p:cNvPr id="3277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135069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372196"/>
              </p:ext>
            </p:extLst>
          </p:nvPr>
        </p:nvGraphicFramePr>
        <p:xfrm>
          <a:off x="1991544" y="1844824"/>
          <a:ext cx="7632849" cy="2179642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4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Base (b)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Number</a:t>
                      </a: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system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Alphabet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2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Binary </a:t>
                      </a: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system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0,1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Octal</a:t>
                      </a: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system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0,1,2,3,4,5,6,7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Decimal</a:t>
                      </a: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system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0,1,2,3,4,5,6,7,8,9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16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Hexadecimal</a:t>
                      </a: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de-DE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system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de-DE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0,1,2,3,4,5,6,7,8,9,A,B,C,D,E,F</a:t>
                      </a:r>
                      <a:endParaRPr kumimoji="0" 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20089"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Ripple-carry adder</a:t>
            </a:r>
          </a:p>
        </p:txBody>
      </p:sp>
      <p:sp>
        <p:nvSpPr>
          <p:cNvPr id="993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How to add two integers with </a:t>
            </a:r>
            <a:r>
              <a:rPr lang="en-US" dirty="0" smtClean="0"/>
              <a:t>n bits?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Simple solution:</a:t>
            </a:r>
          </a:p>
          <a:p>
            <a:pPr lvl="1" eaLnBrk="1" hangingPunct="1"/>
            <a:r>
              <a:rPr lang="en-US" noProof="0" dirty="0" smtClean="0"/>
              <a:t>Use a full adder for each bit plus take the carry of the less significant bit as carry in to generate the sum plus the carry out. </a:t>
            </a:r>
          </a:p>
          <a:p>
            <a:pPr lvl="1" eaLnBrk="1" hangingPunct="1"/>
            <a:r>
              <a:rPr lang="en-US" noProof="0" dirty="0" smtClean="0"/>
              <a:t>The LSB (least significant bit) needs only a half adder.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9933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99335" name="Rectangle 6"/>
          <p:cNvSpPr>
            <a:spLocks noChangeArrowheads="1"/>
          </p:cNvSpPr>
          <p:nvPr/>
        </p:nvSpPr>
        <p:spPr bwMode="auto">
          <a:xfrm>
            <a:off x="2727325" y="4310064"/>
            <a:ext cx="717550" cy="1241425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36" name="Rectangle 7"/>
          <p:cNvSpPr>
            <a:spLocks noChangeArrowheads="1"/>
          </p:cNvSpPr>
          <p:nvPr/>
        </p:nvSpPr>
        <p:spPr bwMode="auto">
          <a:xfrm>
            <a:off x="3048000" y="5143501"/>
            <a:ext cx="30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37" name="Rectangle 8"/>
          <p:cNvSpPr>
            <a:spLocks noChangeArrowheads="1"/>
          </p:cNvSpPr>
          <p:nvPr/>
        </p:nvSpPr>
        <p:spPr bwMode="auto">
          <a:xfrm>
            <a:off x="2975680" y="4295775"/>
            <a:ext cx="182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24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  <a:endParaRPr lang="de-DE" sz="3600">
              <a:latin typeface="Arial" pitchFamily="34" charset="0"/>
            </a:endParaRPr>
          </a:p>
        </p:txBody>
      </p:sp>
      <p:sp>
        <p:nvSpPr>
          <p:cNvPr id="99338" name="Rectangle 9"/>
          <p:cNvSpPr>
            <a:spLocks noChangeArrowheads="1"/>
          </p:cNvSpPr>
          <p:nvPr/>
        </p:nvSpPr>
        <p:spPr bwMode="auto">
          <a:xfrm>
            <a:off x="4264026" y="4310064"/>
            <a:ext cx="715963" cy="1241425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39" name="Rectangle 10"/>
          <p:cNvSpPr>
            <a:spLocks noChangeArrowheads="1"/>
          </p:cNvSpPr>
          <p:nvPr/>
        </p:nvSpPr>
        <p:spPr bwMode="auto">
          <a:xfrm>
            <a:off x="4605338" y="5143501"/>
            <a:ext cx="30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40" name="Rectangle 11"/>
          <p:cNvSpPr>
            <a:spLocks noChangeArrowheads="1"/>
          </p:cNvSpPr>
          <p:nvPr/>
        </p:nvSpPr>
        <p:spPr bwMode="auto">
          <a:xfrm>
            <a:off x="4510792" y="4295775"/>
            <a:ext cx="182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24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</a:p>
        </p:txBody>
      </p:sp>
      <p:sp>
        <p:nvSpPr>
          <p:cNvPr id="99341" name="Rectangle 12"/>
          <p:cNvSpPr>
            <a:spLocks noChangeArrowheads="1"/>
          </p:cNvSpPr>
          <p:nvPr/>
        </p:nvSpPr>
        <p:spPr bwMode="auto">
          <a:xfrm>
            <a:off x="4311650" y="5145089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CI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42" name="Rectangle 13"/>
          <p:cNvSpPr>
            <a:spLocks noChangeArrowheads="1"/>
          </p:cNvSpPr>
          <p:nvPr/>
        </p:nvSpPr>
        <p:spPr bwMode="auto">
          <a:xfrm>
            <a:off x="5946776" y="4310064"/>
            <a:ext cx="695325" cy="1241425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43" name="Rectangle 14"/>
          <p:cNvSpPr>
            <a:spLocks noChangeArrowheads="1"/>
          </p:cNvSpPr>
          <p:nvPr/>
        </p:nvSpPr>
        <p:spPr bwMode="auto">
          <a:xfrm>
            <a:off x="6288088" y="5145089"/>
            <a:ext cx="30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44" name="Rectangle 15"/>
          <p:cNvSpPr>
            <a:spLocks noChangeArrowheads="1"/>
          </p:cNvSpPr>
          <p:nvPr/>
        </p:nvSpPr>
        <p:spPr bwMode="auto">
          <a:xfrm>
            <a:off x="6191955" y="4295775"/>
            <a:ext cx="182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24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</a:p>
        </p:txBody>
      </p:sp>
      <p:sp>
        <p:nvSpPr>
          <p:cNvPr id="99345" name="Line 16"/>
          <p:cNvSpPr>
            <a:spLocks noChangeShapeType="1"/>
          </p:cNvSpPr>
          <p:nvPr/>
        </p:nvSpPr>
        <p:spPr bwMode="auto">
          <a:xfrm>
            <a:off x="6643688" y="5254625"/>
            <a:ext cx="125412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46" name="Rectangle 17"/>
          <p:cNvSpPr>
            <a:spLocks noChangeArrowheads="1"/>
          </p:cNvSpPr>
          <p:nvPr/>
        </p:nvSpPr>
        <p:spPr bwMode="auto">
          <a:xfrm>
            <a:off x="5970588" y="5145089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CI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47" name="Rectangle 18"/>
          <p:cNvSpPr>
            <a:spLocks noChangeArrowheads="1"/>
          </p:cNvSpPr>
          <p:nvPr/>
        </p:nvSpPr>
        <p:spPr bwMode="auto">
          <a:xfrm>
            <a:off x="8197851" y="4310064"/>
            <a:ext cx="715963" cy="1241425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48" name="Rectangle 19"/>
          <p:cNvSpPr>
            <a:spLocks noChangeArrowheads="1"/>
          </p:cNvSpPr>
          <p:nvPr/>
        </p:nvSpPr>
        <p:spPr bwMode="auto">
          <a:xfrm>
            <a:off x="8558213" y="5145089"/>
            <a:ext cx="30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49" name="Rectangle 20"/>
          <p:cNvSpPr>
            <a:spLocks noChangeArrowheads="1"/>
          </p:cNvSpPr>
          <p:nvPr/>
        </p:nvSpPr>
        <p:spPr bwMode="auto">
          <a:xfrm>
            <a:off x="8443030" y="4295775"/>
            <a:ext cx="182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24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</a:p>
        </p:txBody>
      </p:sp>
      <p:sp>
        <p:nvSpPr>
          <p:cNvPr id="99350" name="Line 21"/>
          <p:cNvSpPr>
            <a:spLocks noChangeShapeType="1"/>
          </p:cNvSpPr>
          <p:nvPr/>
        </p:nvSpPr>
        <p:spPr bwMode="auto">
          <a:xfrm>
            <a:off x="8902700" y="5278438"/>
            <a:ext cx="630238" cy="0"/>
          </a:xfrm>
          <a:prstGeom prst="line">
            <a:avLst/>
          </a:prstGeom>
          <a:noFill/>
          <a:ln w="20701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1" name="Rectangle 22"/>
          <p:cNvSpPr>
            <a:spLocks noChangeArrowheads="1"/>
          </p:cNvSpPr>
          <p:nvPr/>
        </p:nvSpPr>
        <p:spPr bwMode="auto">
          <a:xfrm>
            <a:off x="8242300" y="5145089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CI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352" name="Line 23"/>
          <p:cNvSpPr>
            <a:spLocks noChangeShapeType="1"/>
          </p:cNvSpPr>
          <p:nvPr/>
        </p:nvSpPr>
        <p:spPr bwMode="auto">
          <a:xfrm>
            <a:off x="8061326" y="5278438"/>
            <a:ext cx="125413" cy="0"/>
          </a:xfrm>
          <a:prstGeom prst="line">
            <a:avLst/>
          </a:prstGeom>
          <a:noFill/>
          <a:ln w="20701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3" name="Oval 24"/>
          <p:cNvSpPr>
            <a:spLocks noChangeArrowheads="1"/>
          </p:cNvSpPr>
          <p:nvPr/>
        </p:nvSpPr>
        <p:spPr bwMode="auto">
          <a:xfrm>
            <a:off x="7713664" y="3871914"/>
            <a:ext cx="85725" cy="103187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4" name="Oval 25"/>
          <p:cNvSpPr>
            <a:spLocks noChangeArrowheads="1"/>
          </p:cNvSpPr>
          <p:nvPr/>
        </p:nvSpPr>
        <p:spPr bwMode="auto">
          <a:xfrm>
            <a:off x="2436814" y="3890964"/>
            <a:ext cx="84137" cy="1047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5" name="Oval 26"/>
          <p:cNvSpPr>
            <a:spLocks noChangeArrowheads="1"/>
          </p:cNvSpPr>
          <p:nvPr/>
        </p:nvSpPr>
        <p:spPr bwMode="auto">
          <a:xfrm>
            <a:off x="9544051" y="5240339"/>
            <a:ext cx="85725" cy="1301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6" name="Oval 27"/>
          <p:cNvSpPr>
            <a:spLocks noChangeArrowheads="1"/>
          </p:cNvSpPr>
          <p:nvPr/>
        </p:nvSpPr>
        <p:spPr bwMode="auto">
          <a:xfrm>
            <a:off x="9113839" y="5700714"/>
            <a:ext cx="84137" cy="1047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7" name="Oval 28"/>
          <p:cNvSpPr>
            <a:spLocks noChangeArrowheads="1"/>
          </p:cNvSpPr>
          <p:nvPr/>
        </p:nvSpPr>
        <p:spPr bwMode="auto">
          <a:xfrm>
            <a:off x="3843339" y="3871914"/>
            <a:ext cx="84137" cy="103187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8" name="Oval 29"/>
          <p:cNvSpPr>
            <a:spLocks noChangeArrowheads="1"/>
          </p:cNvSpPr>
          <p:nvPr/>
        </p:nvSpPr>
        <p:spPr bwMode="auto">
          <a:xfrm>
            <a:off x="4054475" y="3871914"/>
            <a:ext cx="84138" cy="103187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59" name="Oval 30"/>
          <p:cNvSpPr>
            <a:spLocks noChangeArrowheads="1"/>
          </p:cNvSpPr>
          <p:nvPr/>
        </p:nvSpPr>
        <p:spPr bwMode="auto">
          <a:xfrm>
            <a:off x="5419726" y="3871914"/>
            <a:ext cx="87313" cy="103187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60" name="Oval 31"/>
          <p:cNvSpPr>
            <a:spLocks noChangeArrowheads="1"/>
          </p:cNvSpPr>
          <p:nvPr/>
        </p:nvSpPr>
        <p:spPr bwMode="auto">
          <a:xfrm>
            <a:off x="5673726" y="3844926"/>
            <a:ext cx="85725" cy="1047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99361" name="Group 32"/>
          <p:cNvGrpSpPr>
            <a:grpSpLocks/>
          </p:cNvGrpSpPr>
          <p:nvPr/>
        </p:nvGrpSpPr>
        <p:grpSpPr bwMode="auto">
          <a:xfrm>
            <a:off x="6819900" y="4995863"/>
            <a:ext cx="800100" cy="25400"/>
            <a:chOff x="3276" y="1581"/>
            <a:chExt cx="482" cy="12"/>
          </a:xfrm>
        </p:grpSpPr>
        <p:sp>
          <p:nvSpPr>
            <p:cNvPr id="99415" name="Rectangle 33"/>
            <p:cNvSpPr>
              <a:spLocks noChangeArrowheads="1"/>
            </p:cNvSpPr>
            <p:nvPr/>
          </p:nvSpPr>
          <p:spPr bwMode="auto">
            <a:xfrm>
              <a:off x="3276" y="1581"/>
              <a:ext cx="2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9416" name="Rectangle 34"/>
            <p:cNvSpPr>
              <a:spLocks noChangeArrowheads="1"/>
            </p:cNvSpPr>
            <p:nvPr/>
          </p:nvSpPr>
          <p:spPr bwMode="auto">
            <a:xfrm>
              <a:off x="3353" y="1581"/>
              <a:ext cx="2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9417" name="Rectangle 35"/>
            <p:cNvSpPr>
              <a:spLocks noChangeArrowheads="1"/>
            </p:cNvSpPr>
            <p:nvPr/>
          </p:nvSpPr>
          <p:spPr bwMode="auto">
            <a:xfrm>
              <a:off x="3429" y="1581"/>
              <a:ext cx="2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9418" name="Rectangle 36"/>
            <p:cNvSpPr>
              <a:spLocks noChangeArrowheads="1"/>
            </p:cNvSpPr>
            <p:nvPr/>
          </p:nvSpPr>
          <p:spPr bwMode="auto">
            <a:xfrm>
              <a:off x="3505" y="1581"/>
              <a:ext cx="2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9419" name="Rectangle 37"/>
            <p:cNvSpPr>
              <a:spLocks noChangeArrowheads="1"/>
            </p:cNvSpPr>
            <p:nvPr/>
          </p:nvSpPr>
          <p:spPr bwMode="auto">
            <a:xfrm>
              <a:off x="3581" y="1581"/>
              <a:ext cx="2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9420" name="Rectangle 38"/>
            <p:cNvSpPr>
              <a:spLocks noChangeArrowheads="1"/>
            </p:cNvSpPr>
            <p:nvPr/>
          </p:nvSpPr>
          <p:spPr bwMode="auto">
            <a:xfrm>
              <a:off x="3657" y="1581"/>
              <a:ext cx="2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9421" name="Rectangle 39"/>
            <p:cNvSpPr>
              <a:spLocks noChangeArrowheads="1"/>
            </p:cNvSpPr>
            <p:nvPr/>
          </p:nvSpPr>
          <p:spPr bwMode="auto">
            <a:xfrm>
              <a:off x="3733" y="1581"/>
              <a:ext cx="25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99362" name="Oval 40"/>
          <p:cNvSpPr>
            <a:spLocks noChangeArrowheads="1"/>
          </p:cNvSpPr>
          <p:nvPr/>
        </p:nvSpPr>
        <p:spPr bwMode="auto">
          <a:xfrm>
            <a:off x="5126039" y="5705475"/>
            <a:ext cx="85725" cy="103188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63" name="Oval 41"/>
          <p:cNvSpPr>
            <a:spLocks noChangeArrowheads="1"/>
          </p:cNvSpPr>
          <p:nvPr/>
        </p:nvSpPr>
        <p:spPr bwMode="auto">
          <a:xfrm>
            <a:off x="3613151" y="5702301"/>
            <a:ext cx="85725" cy="1047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64" name="Oval 42"/>
          <p:cNvSpPr>
            <a:spLocks noChangeArrowheads="1"/>
          </p:cNvSpPr>
          <p:nvPr/>
        </p:nvSpPr>
        <p:spPr bwMode="auto">
          <a:xfrm>
            <a:off x="7986714" y="3871914"/>
            <a:ext cx="85725" cy="103187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65" name="Oval 43"/>
          <p:cNvSpPr>
            <a:spLocks noChangeArrowheads="1"/>
          </p:cNvSpPr>
          <p:nvPr/>
        </p:nvSpPr>
        <p:spPr bwMode="auto">
          <a:xfrm>
            <a:off x="7050088" y="5676900"/>
            <a:ext cx="106362" cy="107950"/>
          </a:xfrm>
          <a:prstGeom prst="ellipse">
            <a:avLst/>
          </a:prstGeom>
          <a:solidFill>
            <a:srgbClr val="FFFFFF"/>
          </a:solidFill>
          <a:ln w="20701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68" name="Rectangle 46"/>
          <p:cNvSpPr>
            <a:spLocks noChangeArrowheads="1"/>
          </p:cNvSpPr>
          <p:nvPr/>
        </p:nvSpPr>
        <p:spPr bwMode="auto">
          <a:xfrm>
            <a:off x="7030015" y="5770563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69" name="Rectangle 47"/>
          <p:cNvSpPr>
            <a:spLocks noChangeArrowheads="1"/>
          </p:cNvSpPr>
          <p:nvPr/>
        </p:nvSpPr>
        <p:spPr bwMode="auto">
          <a:xfrm>
            <a:off x="5525859" y="5254625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75" name="Rectangle 53"/>
          <p:cNvSpPr>
            <a:spLocks noChangeArrowheads="1"/>
          </p:cNvSpPr>
          <p:nvPr/>
        </p:nvSpPr>
        <p:spPr bwMode="auto">
          <a:xfrm>
            <a:off x="2108362" y="3498106"/>
            <a:ext cx="2904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78" name="Rectangle 56"/>
          <p:cNvSpPr>
            <a:spLocks noChangeArrowheads="1"/>
          </p:cNvSpPr>
          <p:nvPr/>
        </p:nvSpPr>
        <p:spPr bwMode="auto">
          <a:xfrm>
            <a:off x="2413162" y="3498106"/>
            <a:ext cx="2904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b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80" name="Rectangle 58"/>
          <p:cNvSpPr>
            <a:spLocks noChangeArrowheads="1"/>
          </p:cNvSpPr>
          <p:nvPr/>
        </p:nvSpPr>
        <p:spPr bwMode="auto">
          <a:xfrm>
            <a:off x="6748500" y="5229200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82" name="Rectangle 60"/>
          <p:cNvSpPr>
            <a:spLocks noChangeArrowheads="1"/>
          </p:cNvSpPr>
          <p:nvPr/>
        </p:nvSpPr>
        <p:spPr bwMode="auto">
          <a:xfrm>
            <a:off x="9759538" y="5146532"/>
            <a:ext cx="395942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n+1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83" name="Rectangle 61"/>
          <p:cNvSpPr>
            <a:spLocks noChangeArrowheads="1"/>
          </p:cNvSpPr>
          <p:nvPr/>
        </p:nvSpPr>
        <p:spPr bwMode="auto">
          <a:xfrm>
            <a:off x="5117077" y="5745163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84" name="Rectangle 62"/>
          <p:cNvSpPr>
            <a:spLocks noChangeArrowheads="1"/>
          </p:cNvSpPr>
          <p:nvPr/>
        </p:nvSpPr>
        <p:spPr bwMode="auto">
          <a:xfrm>
            <a:off x="9040679" y="5822950"/>
            <a:ext cx="35586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n-1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85" name="Rectangle 63"/>
          <p:cNvSpPr>
            <a:spLocks noChangeArrowheads="1"/>
          </p:cNvSpPr>
          <p:nvPr/>
        </p:nvSpPr>
        <p:spPr bwMode="auto">
          <a:xfrm>
            <a:off x="3602602" y="5770563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96" name="Oval 74"/>
          <p:cNvSpPr>
            <a:spLocks noChangeArrowheads="1"/>
          </p:cNvSpPr>
          <p:nvPr/>
        </p:nvSpPr>
        <p:spPr bwMode="auto">
          <a:xfrm>
            <a:off x="7986714" y="5240339"/>
            <a:ext cx="65087" cy="1047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397" name="Rectangle 75"/>
          <p:cNvSpPr>
            <a:spLocks noChangeArrowheads="1"/>
          </p:cNvSpPr>
          <p:nvPr/>
        </p:nvSpPr>
        <p:spPr bwMode="auto">
          <a:xfrm>
            <a:off x="7713434" y="5176838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err="1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1900" baseline="-25000" dirty="0" err="1" smtClean="0">
                <a:solidFill>
                  <a:srgbClr val="000000"/>
                </a:solidFill>
                <a:latin typeface="Arial" pitchFamily="34" charset="0"/>
              </a:rPr>
              <a:t>n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399" name="Freeform 77"/>
          <p:cNvSpPr>
            <a:spLocks/>
          </p:cNvSpPr>
          <p:nvPr/>
        </p:nvSpPr>
        <p:spPr bwMode="auto">
          <a:xfrm>
            <a:off x="2487613" y="3987800"/>
            <a:ext cx="209550" cy="723900"/>
          </a:xfrm>
          <a:custGeom>
            <a:avLst/>
            <a:gdLst>
              <a:gd name="T0" fmla="*/ 2147483647 w 127"/>
              <a:gd name="T1" fmla="*/ 2147483647 h 353"/>
              <a:gd name="T2" fmla="*/ 0 w 127"/>
              <a:gd name="T3" fmla="*/ 2147483647 h 353"/>
              <a:gd name="T4" fmla="*/ 0 w 127"/>
              <a:gd name="T5" fmla="*/ 0 h 353"/>
              <a:gd name="T6" fmla="*/ 0 60000 65536"/>
              <a:gd name="T7" fmla="*/ 0 60000 65536"/>
              <a:gd name="T8" fmla="*/ 0 60000 65536"/>
              <a:gd name="T9" fmla="*/ 0 w 127"/>
              <a:gd name="T10" fmla="*/ 0 h 353"/>
              <a:gd name="T11" fmla="*/ 127 w 127"/>
              <a:gd name="T12" fmla="*/ 353 h 3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7" h="353">
                <a:moveTo>
                  <a:pt x="127" y="353"/>
                </a:moveTo>
                <a:lnTo>
                  <a:pt x="0" y="353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0" name="Freeform 78"/>
          <p:cNvSpPr>
            <a:spLocks/>
          </p:cNvSpPr>
          <p:nvPr/>
        </p:nvSpPr>
        <p:spPr bwMode="auto">
          <a:xfrm>
            <a:off x="2276476" y="4013201"/>
            <a:ext cx="441325" cy="982663"/>
          </a:xfrm>
          <a:custGeom>
            <a:avLst/>
            <a:gdLst>
              <a:gd name="T0" fmla="*/ 2147483647 w 266"/>
              <a:gd name="T1" fmla="*/ 2147483647 h 480"/>
              <a:gd name="T2" fmla="*/ 0 w 266"/>
              <a:gd name="T3" fmla="*/ 2147483647 h 480"/>
              <a:gd name="T4" fmla="*/ 0 w 266"/>
              <a:gd name="T5" fmla="*/ 0 h 480"/>
              <a:gd name="T6" fmla="*/ 0 60000 65536"/>
              <a:gd name="T7" fmla="*/ 0 60000 65536"/>
              <a:gd name="T8" fmla="*/ 0 60000 65536"/>
              <a:gd name="T9" fmla="*/ 0 w 266"/>
              <a:gd name="T10" fmla="*/ 0 h 480"/>
              <a:gd name="T11" fmla="*/ 266 w 26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6" h="480">
                <a:moveTo>
                  <a:pt x="266" y="480"/>
                </a:moveTo>
                <a:lnTo>
                  <a:pt x="0" y="480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1" name="Freeform 79"/>
          <p:cNvSpPr>
            <a:spLocks/>
          </p:cNvSpPr>
          <p:nvPr/>
        </p:nvSpPr>
        <p:spPr bwMode="auto">
          <a:xfrm>
            <a:off x="3433764" y="4738689"/>
            <a:ext cx="231775" cy="981075"/>
          </a:xfrm>
          <a:custGeom>
            <a:avLst/>
            <a:gdLst>
              <a:gd name="T0" fmla="*/ 0 w 140"/>
              <a:gd name="T1" fmla="*/ 0 h 479"/>
              <a:gd name="T2" fmla="*/ 2147483647 w 140"/>
              <a:gd name="T3" fmla="*/ 0 h 479"/>
              <a:gd name="T4" fmla="*/ 2147483647 w 140"/>
              <a:gd name="T5" fmla="*/ 2147483647 h 479"/>
              <a:gd name="T6" fmla="*/ 0 60000 65536"/>
              <a:gd name="T7" fmla="*/ 0 60000 65536"/>
              <a:gd name="T8" fmla="*/ 0 60000 65536"/>
              <a:gd name="T9" fmla="*/ 0 w 140"/>
              <a:gd name="T10" fmla="*/ 0 h 479"/>
              <a:gd name="T11" fmla="*/ 140 w 140"/>
              <a:gd name="T12" fmla="*/ 479 h 4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" h="479">
                <a:moveTo>
                  <a:pt x="0" y="0"/>
                </a:moveTo>
                <a:lnTo>
                  <a:pt x="140" y="0"/>
                </a:lnTo>
                <a:lnTo>
                  <a:pt x="140" y="479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2" name="Freeform 80"/>
          <p:cNvSpPr>
            <a:spLocks/>
          </p:cNvSpPr>
          <p:nvPr/>
        </p:nvSpPr>
        <p:spPr bwMode="auto">
          <a:xfrm>
            <a:off x="4086226" y="3960814"/>
            <a:ext cx="168275" cy="700087"/>
          </a:xfrm>
          <a:custGeom>
            <a:avLst/>
            <a:gdLst>
              <a:gd name="T0" fmla="*/ 2147483647 w 102"/>
              <a:gd name="T1" fmla="*/ 2147483647 h 341"/>
              <a:gd name="T2" fmla="*/ 0 w 102"/>
              <a:gd name="T3" fmla="*/ 2147483647 h 341"/>
              <a:gd name="T4" fmla="*/ 0 w 102"/>
              <a:gd name="T5" fmla="*/ 0 h 341"/>
              <a:gd name="T6" fmla="*/ 0 60000 65536"/>
              <a:gd name="T7" fmla="*/ 0 60000 65536"/>
              <a:gd name="T8" fmla="*/ 0 60000 65536"/>
              <a:gd name="T9" fmla="*/ 0 w 102"/>
              <a:gd name="T10" fmla="*/ 0 h 341"/>
              <a:gd name="T11" fmla="*/ 102 w 102"/>
              <a:gd name="T12" fmla="*/ 341 h 3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341">
                <a:moveTo>
                  <a:pt x="102" y="341"/>
                </a:moveTo>
                <a:lnTo>
                  <a:pt x="0" y="341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3" name="Line 81"/>
          <p:cNvSpPr>
            <a:spLocks noChangeShapeType="1"/>
          </p:cNvSpPr>
          <p:nvPr/>
        </p:nvSpPr>
        <p:spPr bwMode="auto">
          <a:xfrm flipH="1">
            <a:off x="3875088" y="4945064"/>
            <a:ext cx="379412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4" name="Line 82"/>
          <p:cNvSpPr>
            <a:spLocks noChangeShapeType="1"/>
          </p:cNvSpPr>
          <p:nvPr/>
        </p:nvSpPr>
        <p:spPr bwMode="auto">
          <a:xfrm flipV="1">
            <a:off x="3875089" y="3987801"/>
            <a:ext cx="1587" cy="957263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5" name="Freeform 83"/>
          <p:cNvSpPr>
            <a:spLocks/>
          </p:cNvSpPr>
          <p:nvPr/>
        </p:nvSpPr>
        <p:spPr bwMode="auto">
          <a:xfrm>
            <a:off x="4968876" y="4738689"/>
            <a:ext cx="188913" cy="954087"/>
          </a:xfrm>
          <a:custGeom>
            <a:avLst/>
            <a:gdLst>
              <a:gd name="T0" fmla="*/ 0 w 114"/>
              <a:gd name="T1" fmla="*/ 0 h 466"/>
              <a:gd name="T2" fmla="*/ 2147483647 w 114"/>
              <a:gd name="T3" fmla="*/ 0 h 466"/>
              <a:gd name="T4" fmla="*/ 2147483647 w 114"/>
              <a:gd name="T5" fmla="*/ 2147483647 h 466"/>
              <a:gd name="T6" fmla="*/ 0 60000 65536"/>
              <a:gd name="T7" fmla="*/ 0 60000 65536"/>
              <a:gd name="T8" fmla="*/ 0 60000 65536"/>
              <a:gd name="T9" fmla="*/ 0 w 114"/>
              <a:gd name="T10" fmla="*/ 0 h 466"/>
              <a:gd name="T11" fmla="*/ 114 w 114"/>
              <a:gd name="T12" fmla="*/ 466 h 4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4" h="466">
                <a:moveTo>
                  <a:pt x="0" y="0"/>
                </a:moveTo>
                <a:lnTo>
                  <a:pt x="114" y="0"/>
                </a:lnTo>
                <a:lnTo>
                  <a:pt x="114" y="46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6" name="Freeform 84"/>
          <p:cNvSpPr>
            <a:spLocks/>
          </p:cNvSpPr>
          <p:nvPr/>
        </p:nvSpPr>
        <p:spPr bwMode="auto">
          <a:xfrm>
            <a:off x="5727701" y="3960814"/>
            <a:ext cx="207963" cy="700087"/>
          </a:xfrm>
          <a:custGeom>
            <a:avLst/>
            <a:gdLst>
              <a:gd name="T0" fmla="*/ 2147483647 w 126"/>
              <a:gd name="T1" fmla="*/ 2147483647 h 341"/>
              <a:gd name="T2" fmla="*/ 0 w 126"/>
              <a:gd name="T3" fmla="*/ 2147483647 h 341"/>
              <a:gd name="T4" fmla="*/ 0 w 126"/>
              <a:gd name="T5" fmla="*/ 0 h 341"/>
              <a:gd name="T6" fmla="*/ 0 60000 65536"/>
              <a:gd name="T7" fmla="*/ 0 60000 65536"/>
              <a:gd name="T8" fmla="*/ 0 60000 65536"/>
              <a:gd name="T9" fmla="*/ 0 w 126"/>
              <a:gd name="T10" fmla="*/ 0 h 341"/>
              <a:gd name="T11" fmla="*/ 126 w 126"/>
              <a:gd name="T12" fmla="*/ 341 h 3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6" h="341">
                <a:moveTo>
                  <a:pt x="126" y="341"/>
                </a:moveTo>
                <a:lnTo>
                  <a:pt x="0" y="341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7" name="Freeform 85"/>
          <p:cNvSpPr>
            <a:spLocks/>
          </p:cNvSpPr>
          <p:nvPr/>
        </p:nvSpPr>
        <p:spPr bwMode="auto">
          <a:xfrm>
            <a:off x="5453063" y="3960813"/>
            <a:ext cx="482600" cy="984250"/>
          </a:xfrm>
          <a:custGeom>
            <a:avLst/>
            <a:gdLst>
              <a:gd name="T0" fmla="*/ 2147483647 w 291"/>
              <a:gd name="T1" fmla="*/ 2147483647 h 480"/>
              <a:gd name="T2" fmla="*/ 0 w 291"/>
              <a:gd name="T3" fmla="*/ 2147483647 h 480"/>
              <a:gd name="T4" fmla="*/ 0 w 291"/>
              <a:gd name="T5" fmla="*/ 0 h 480"/>
              <a:gd name="T6" fmla="*/ 0 60000 65536"/>
              <a:gd name="T7" fmla="*/ 0 60000 65536"/>
              <a:gd name="T8" fmla="*/ 0 60000 65536"/>
              <a:gd name="T9" fmla="*/ 0 w 291"/>
              <a:gd name="T10" fmla="*/ 0 h 480"/>
              <a:gd name="T11" fmla="*/ 291 w 291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1" h="480">
                <a:moveTo>
                  <a:pt x="291" y="480"/>
                </a:moveTo>
                <a:lnTo>
                  <a:pt x="0" y="480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8" name="Freeform 86"/>
          <p:cNvSpPr>
            <a:spLocks/>
          </p:cNvSpPr>
          <p:nvPr/>
        </p:nvSpPr>
        <p:spPr bwMode="auto">
          <a:xfrm>
            <a:off x="6630988" y="4738689"/>
            <a:ext cx="461962" cy="928687"/>
          </a:xfrm>
          <a:custGeom>
            <a:avLst/>
            <a:gdLst>
              <a:gd name="T0" fmla="*/ 0 w 279"/>
              <a:gd name="T1" fmla="*/ 0 h 454"/>
              <a:gd name="T2" fmla="*/ 2147483647 w 279"/>
              <a:gd name="T3" fmla="*/ 0 h 454"/>
              <a:gd name="T4" fmla="*/ 2147483647 w 279"/>
              <a:gd name="T5" fmla="*/ 2147483647 h 454"/>
              <a:gd name="T6" fmla="*/ 0 60000 65536"/>
              <a:gd name="T7" fmla="*/ 0 60000 65536"/>
              <a:gd name="T8" fmla="*/ 0 60000 65536"/>
              <a:gd name="T9" fmla="*/ 0 w 279"/>
              <a:gd name="T10" fmla="*/ 0 h 454"/>
              <a:gd name="T11" fmla="*/ 279 w 279"/>
              <a:gd name="T12" fmla="*/ 454 h 4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9" h="454">
                <a:moveTo>
                  <a:pt x="0" y="0"/>
                </a:moveTo>
                <a:lnTo>
                  <a:pt x="279" y="0"/>
                </a:lnTo>
                <a:lnTo>
                  <a:pt x="279" y="454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9" name="Freeform 87"/>
          <p:cNvSpPr>
            <a:spLocks/>
          </p:cNvSpPr>
          <p:nvPr/>
        </p:nvSpPr>
        <p:spPr bwMode="auto">
          <a:xfrm>
            <a:off x="8020050" y="3960814"/>
            <a:ext cx="166688" cy="700087"/>
          </a:xfrm>
          <a:custGeom>
            <a:avLst/>
            <a:gdLst>
              <a:gd name="T0" fmla="*/ 2147483647 w 101"/>
              <a:gd name="T1" fmla="*/ 2147483647 h 341"/>
              <a:gd name="T2" fmla="*/ 0 w 101"/>
              <a:gd name="T3" fmla="*/ 2147483647 h 341"/>
              <a:gd name="T4" fmla="*/ 0 w 101"/>
              <a:gd name="T5" fmla="*/ 0 h 341"/>
              <a:gd name="T6" fmla="*/ 0 60000 65536"/>
              <a:gd name="T7" fmla="*/ 0 60000 65536"/>
              <a:gd name="T8" fmla="*/ 0 60000 65536"/>
              <a:gd name="T9" fmla="*/ 0 w 101"/>
              <a:gd name="T10" fmla="*/ 0 h 341"/>
              <a:gd name="T11" fmla="*/ 101 w 101"/>
              <a:gd name="T12" fmla="*/ 341 h 3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1" h="341">
                <a:moveTo>
                  <a:pt x="101" y="341"/>
                </a:moveTo>
                <a:lnTo>
                  <a:pt x="0" y="341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10" name="Freeform 88"/>
          <p:cNvSpPr>
            <a:spLocks/>
          </p:cNvSpPr>
          <p:nvPr/>
        </p:nvSpPr>
        <p:spPr bwMode="auto">
          <a:xfrm>
            <a:off x="7745414" y="3960813"/>
            <a:ext cx="441325" cy="984250"/>
          </a:xfrm>
          <a:custGeom>
            <a:avLst/>
            <a:gdLst>
              <a:gd name="T0" fmla="*/ 2147483647 w 266"/>
              <a:gd name="T1" fmla="*/ 2147483647 h 480"/>
              <a:gd name="T2" fmla="*/ 0 w 266"/>
              <a:gd name="T3" fmla="*/ 2147483647 h 480"/>
              <a:gd name="T4" fmla="*/ 0 w 266"/>
              <a:gd name="T5" fmla="*/ 0 h 480"/>
              <a:gd name="T6" fmla="*/ 0 60000 65536"/>
              <a:gd name="T7" fmla="*/ 0 60000 65536"/>
              <a:gd name="T8" fmla="*/ 0 60000 65536"/>
              <a:gd name="T9" fmla="*/ 0 w 266"/>
              <a:gd name="T10" fmla="*/ 0 h 480"/>
              <a:gd name="T11" fmla="*/ 266 w 26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6" h="480">
                <a:moveTo>
                  <a:pt x="266" y="480"/>
                </a:moveTo>
                <a:lnTo>
                  <a:pt x="0" y="480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11" name="Line 89"/>
          <p:cNvSpPr>
            <a:spLocks noChangeShapeType="1"/>
          </p:cNvSpPr>
          <p:nvPr/>
        </p:nvSpPr>
        <p:spPr bwMode="auto">
          <a:xfrm flipH="1">
            <a:off x="3433764" y="5254625"/>
            <a:ext cx="820737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12" name="Line 90"/>
          <p:cNvSpPr>
            <a:spLocks noChangeShapeType="1"/>
          </p:cNvSpPr>
          <p:nvPr/>
        </p:nvSpPr>
        <p:spPr bwMode="auto">
          <a:xfrm flipH="1">
            <a:off x="4968875" y="5254625"/>
            <a:ext cx="966788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13" name="Freeform 91"/>
          <p:cNvSpPr>
            <a:spLocks/>
          </p:cNvSpPr>
          <p:nvPr/>
        </p:nvSpPr>
        <p:spPr bwMode="auto">
          <a:xfrm>
            <a:off x="8902701" y="4738689"/>
            <a:ext cx="252413" cy="981075"/>
          </a:xfrm>
          <a:custGeom>
            <a:avLst/>
            <a:gdLst>
              <a:gd name="T0" fmla="*/ 0 w 152"/>
              <a:gd name="T1" fmla="*/ 0 h 479"/>
              <a:gd name="T2" fmla="*/ 2147483647 w 152"/>
              <a:gd name="T3" fmla="*/ 0 h 479"/>
              <a:gd name="T4" fmla="*/ 2147483647 w 152"/>
              <a:gd name="T5" fmla="*/ 2147483647 h 479"/>
              <a:gd name="T6" fmla="*/ 0 60000 65536"/>
              <a:gd name="T7" fmla="*/ 0 60000 65536"/>
              <a:gd name="T8" fmla="*/ 0 60000 65536"/>
              <a:gd name="T9" fmla="*/ 0 w 152"/>
              <a:gd name="T10" fmla="*/ 0 h 479"/>
              <a:gd name="T11" fmla="*/ 152 w 152"/>
              <a:gd name="T12" fmla="*/ 479 h 4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479">
                <a:moveTo>
                  <a:pt x="0" y="0"/>
                </a:moveTo>
                <a:lnTo>
                  <a:pt x="152" y="0"/>
                </a:lnTo>
                <a:lnTo>
                  <a:pt x="152" y="479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14" name="Oval 92"/>
          <p:cNvSpPr>
            <a:spLocks noChangeArrowheads="1"/>
          </p:cNvSpPr>
          <p:nvPr/>
        </p:nvSpPr>
        <p:spPr bwMode="auto">
          <a:xfrm>
            <a:off x="2227264" y="3890964"/>
            <a:ext cx="84137" cy="104775"/>
          </a:xfrm>
          <a:prstGeom prst="ellipse">
            <a:avLst/>
          </a:prstGeom>
          <a:solidFill>
            <a:srgbClr val="FFFFFF"/>
          </a:solidFill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4" name="Rectangle 47"/>
          <p:cNvSpPr>
            <a:spLocks noChangeArrowheads="1"/>
          </p:cNvSpPr>
          <p:nvPr/>
        </p:nvSpPr>
        <p:spPr bwMode="auto">
          <a:xfrm>
            <a:off x="3890876" y="5237019"/>
            <a:ext cx="21159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5" name="Rectangle 53"/>
          <p:cNvSpPr>
            <a:spLocks noChangeArrowheads="1"/>
          </p:cNvSpPr>
          <p:nvPr/>
        </p:nvSpPr>
        <p:spPr bwMode="auto">
          <a:xfrm>
            <a:off x="3709051" y="3520774"/>
            <a:ext cx="2904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6" name="Rectangle 56"/>
          <p:cNvSpPr>
            <a:spLocks noChangeArrowheads="1"/>
          </p:cNvSpPr>
          <p:nvPr/>
        </p:nvSpPr>
        <p:spPr bwMode="auto">
          <a:xfrm>
            <a:off x="4013851" y="3520774"/>
            <a:ext cx="2904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b</a:t>
            </a:r>
            <a:r>
              <a:rPr lang="de-DE" sz="1900" baseline="-25000" dirty="0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7" name="Rectangle 53"/>
          <p:cNvSpPr>
            <a:spLocks noChangeArrowheads="1"/>
          </p:cNvSpPr>
          <p:nvPr/>
        </p:nvSpPr>
        <p:spPr bwMode="auto">
          <a:xfrm>
            <a:off x="5284294" y="3536520"/>
            <a:ext cx="2904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de-DE" sz="1900" baseline="-25000" dirty="0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8" name="Rectangle 56"/>
          <p:cNvSpPr>
            <a:spLocks noChangeArrowheads="1"/>
          </p:cNvSpPr>
          <p:nvPr/>
        </p:nvSpPr>
        <p:spPr bwMode="auto">
          <a:xfrm>
            <a:off x="5589094" y="3536520"/>
            <a:ext cx="29049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b</a:t>
            </a:r>
            <a:r>
              <a:rPr lang="de-DE" sz="1900" baseline="-25000" dirty="0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7470776" y="3545539"/>
            <a:ext cx="432791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n-1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100" name="Rectangle 56"/>
          <p:cNvSpPr>
            <a:spLocks noChangeArrowheads="1"/>
          </p:cNvSpPr>
          <p:nvPr/>
        </p:nvSpPr>
        <p:spPr bwMode="auto">
          <a:xfrm>
            <a:off x="7917868" y="3545539"/>
            <a:ext cx="38581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de-DE" sz="1900" dirty="0" smtClean="0">
                <a:solidFill>
                  <a:srgbClr val="000000"/>
                </a:solidFill>
                <a:latin typeface="Arial" pitchFamily="34" charset="0"/>
              </a:rPr>
              <a:t>b</a:t>
            </a:r>
            <a:r>
              <a:rPr lang="de-DE" sz="1900" baseline="-25000" dirty="0" smtClean="0">
                <a:solidFill>
                  <a:srgbClr val="000000"/>
                </a:solidFill>
                <a:latin typeface="Arial" pitchFamily="34" charset="0"/>
              </a:rPr>
              <a:t>n-1</a:t>
            </a:r>
            <a:endParaRPr lang="de-DE" sz="2400" dirty="0">
              <a:latin typeface="Arial" pitchFamily="34" charset="0"/>
            </a:endParaRPr>
          </a:p>
        </p:txBody>
      </p:sp>
    </p:spTree>
  </p:cSld>
  <p:clrMapOvr>
    <a:masterClrMapping/>
  </p:clrMapOvr>
  <p:transition advTm="331746"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Problem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The result of a single bit position is valid only if the carry in based on less significant bit positions is computed. 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Worst case: the valid </a:t>
            </a:r>
            <a:r>
              <a:rPr lang="en-US" dirty="0" smtClean="0"/>
              <a:t>values for the carries ripple through all bit positions (thus the name ripple-carry adder)</a:t>
            </a:r>
            <a:r>
              <a:rPr lang="en-US" noProof="0" dirty="0" smtClean="0"/>
              <a:t>.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The time needed </a:t>
            </a:r>
            <a:r>
              <a:rPr lang="en-US" dirty="0" smtClean="0"/>
              <a:t>to get a stable result is proportional to the bits added</a:t>
            </a:r>
            <a:r>
              <a:rPr lang="en-US" noProof="0" dirty="0" smtClean="0"/>
              <a:t>. </a:t>
            </a:r>
          </a:p>
          <a:p>
            <a:pPr eaLnBrk="1" hangingPunct="1"/>
            <a:endParaRPr lang="en-US" noProof="0" dirty="0" smtClean="0"/>
          </a:p>
          <a:p>
            <a:r>
              <a:rPr lang="en-US" noProof="0" dirty="0" smtClean="0"/>
              <a:t>Therefore, the </a:t>
            </a:r>
            <a:r>
              <a:rPr lang="en-US" dirty="0" smtClean="0"/>
              <a:t>ripple</a:t>
            </a:r>
            <a:r>
              <a:rPr lang="en-US" dirty="0"/>
              <a:t>-</a:t>
            </a:r>
            <a:r>
              <a:rPr lang="en-US" dirty="0" smtClean="0"/>
              <a:t>carry </a:t>
            </a:r>
            <a:r>
              <a:rPr lang="en-US" noProof="0" dirty="0" smtClean="0"/>
              <a:t>adder is sometimes also called an </a:t>
            </a:r>
            <a:r>
              <a:rPr lang="en-US" noProof="0" dirty="0" smtClean="0">
                <a:solidFill>
                  <a:srgbClr val="C00000"/>
                </a:solidFill>
              </a:rPr>
              <a:t>asynchronous parallel adder </a:t>
            </a:r>
            <a:r>
              <a:rPr lang="en-US" noProof="0" dirty="0" smtClean="0"/>
              <a:t>as it takes all bits of the operands in parallel. (asynchronous, because it depends on the value of the operand how long it takes before the output is stable)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10035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30066"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Carry-</a:t>
            </a:r>
            <a:r>
              <a:rPr lang="en-US" noProof="0" dirty="0" err="1" smtClean="0"/>
              <a:t>lookahead</a:t>
            </a:r>
            <a:r>
              <a:rPr lang="en-US" noProof="0" dirty="0" smtClean="0"/>
              <a:t> adder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In order to avoid the disadvantage of long delays during addition using a carry-ripple adder, </a:t>
            </a:r>
          </a:p>
          <a:p>
            <a:pPr eaLnBrk="1" hangingPunct="1"/>
            <a:r>
              <a:rPr lang="en-US" dirty="0" smtClean="0"/>
              <a:t>the </a:t>
            </a:r>
            <a:r>
              <a:rPr lang="en-US" dirty="0" smtClean="0">
                <a:solidFill>
                  <a:srgbClr val="C00000"/>
                </a:solidFill>
              </a:rPr>
              <a:t>carry-</a:t>
            </a:r>
            <a:r>
              <a:rPr lang="en-US" dirty="0" err="1" smtClean="0">
                <a:solidFill>
                  <a:srgbClr val="C00000"/>
                </a:solidFill>
              </a:rPr>
              <a:t>lookahead</a:t>
            </a:r>
            <a:r>
              <a:rPr lang="en-US" dirty="0" smtClean="0">
                <a:solidFill>
                  <a:srgbClr val="C00000"/>
                </a:solidFill>
              </a:rPr>
              <a:t> adder directly determines all carries based on the input operands</a:t>
            </a:r>
            <a:r>
              <a:rPr lang="en-US" noProof="0" dirty="0" smtClean="0">
                <a:solidFill>
                  <a:srgbClr val="C00000"/>
                </a:solidFill>
              </a:rPr>
              <a:t>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Equations:</a:t>
            </a:r>
          </a:p>
          <a:p>
            <a:pPr lvl="1" eaLnBrk="1" hangingPunct="1"/>
            <a:r>
              <a:rPr lang="en-US" noProof="0" dirty="0" smtClean="0"/>
              <a:t>	c</a:t>
            </a:r>
            <a:r>
              <a:rPr lang="en-US" baseline="-25000" noProof="0" dirty="0" smtClean="0"/>
              <a:t>i+1</a:t>
            </a:r>
            <a:r>
              <a:rPr lang="en-US" noProof="0" dirty="0" smtClean="0"/>
              <a:t>	= </a:t>
            </a:r>
            <a:r>
              <a:rPr lang="en-US" noProof="0" dirty="0" err="1" smtClean="0"/>
              <a:t>a</a:t>
            </a:r>
            <a:r>
              <a:rPr lang="en-US" baseline="-25000" noProof="0" dirty="0" err="1" smtClean="0"/>
              <a:t>i</a:t>
            </a:r>
            <a:r>
              <a:rPr lang="en-US" noProof="0" dirty="0" smtClean="0"/>
              <a:t> b</a:t>
            </a:r>
            <a:r>
              <a:rPr lang="en-US" baseline="-25000" noProof="0" dirty="0" smtClean="0"/>
              <a:t>i</a:t>
            </a:r>
            <a:r>
              <a:rPr lang="en-US" noProof="0" dirty="0" smtClean="0"/>
              <a:t> </a:t>
            </a:r>
            <a:r>
              <a:rPr lang="en-US" noProof="0" dirty="0" smtClean="0">
                <a:sym typeface="Symbol" pitchFamily="18" charset="2"/>
              </a:rPr>
              <a:t> (</a:t>
            </a:r>
            <a:r>
              <a:rPr lang="en-US" noProof="0" dirty="0" err="1" smtClean="0">
                <a:sym typeface="Symbol" pitchFamily="18" charset="2"/>
              </a:rPr>
              <a:t>a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</a:t>
            </a:r>
            <a:r>
              <a:rPr lang="en-US" noProof="0" dirty="0" smtClean="0">
                <a:latin typeface="Arial" pitchFamily="34" charset="0"/>
                <a:sym typeface="Symbol" pitchFamily="18" charset="2"/>
              </a:rPr>
              <a:t> </a:t>
            </a:r>
            <a:r>
              <a:rPr lang="en-US" noProof="0" dirty="0" smtClean="0">
                <a:sym typeface="Symbol" pitchFamily="18" charset="2"/>
              </a:rPr>
              <a:t> b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) c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			= </a:t>
            </a:r>
            <a:r>
              <a:rPr lang="en-US" noProof="0" dirty="0" err="1" smtClean="0">
                <a:sym typeface="Symbol" pitchFamily="18" charset="2"/>
              </a:rPr>
              <a:t>g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    p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c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</a:p>
          <a:p>
            <a:pPr lvl="1" eaLnBrk="1" hangingPunct="1"/>
            <a:r>
              <a:rPr lang="en-US" noProof="0" dirty="0" smtClean="0">
                <a:sym typeface="Symbol" pitchFamily="18" charset="2"/>
              </a:rPr>
              <a:t>	</a:t>
            </a:r>
            <a:r>
              <a:rPr lang="en-US" noProof="0" dirty="0" err="1" smtClean="0">
                <a:sym typeface="Symbol" pitchFamily="18" charset="2"/>
              </a:rPr>
              <a:t>s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	= (</a:t>
            </a:r>
            <a:r>
              <a:rPr lang="en-US" noProof="0" dirty="0" err="1" smtClean="0">
                <a:sym typeface="Symbol" pitchFamily="18" charset="2"/>
              </a:rPr>
              <a:t>a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</a:t>
            </a:r>
            <a:r>
              <a:rPr lang="en-US" noProof="0" dirty="0" smtClean="0">
                <a:latin typeface="Arial" pitchFamily="34" charset="0"/>
                <a:sym typeface="Symbol" pitchFamily="18" charset="2"/>
              </a:rPr>
              <a:t> </a:t>
            </a:r>
            <a:r>
              <a:rPr lang="en-US" noProof="0" dirty="0" smtClean="0">
                <a:sym typeface="Symbol" pitchFamily="18" charset="2"/>
              </a:rPr>
              <a:t> b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) </a:t>
            </a:r>
            <a:r>
              <a:rPr lang="en-US" noProof="0" dirty="0" smtClean="0">
                <a:latin typeface="Arial" pitchFamily="34" charset="0"/>
                <a:sym typeface="Symbol" pitchFamily="18" charset="2"/>
              </a:rPr>
              <a:t></a:t>
            </a:r>
            <a:r>
              <a:rPr lang="en-US" noProof="0" dirty="0" smtClean="0">
                <a:sym typeface="Symbol" pitchFamily="18" charset="2"/>
              </a:rPr>
              <a:t> c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				= p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   </a:t>
            </a:r>
            <a:r>
              <a:rPr lang="en-US" noProof="0" dirty="0" smtClean="0">
                <a:latin typeface="Arial" pitchFamily="34" charset="0"/>
                <a:sym typeface="Symbol" pitchFamily="18" charset="2"/>
              </a:rPr>
              <a:t></a:t>
            </a:r>
            <a:r>
              <a:rPr lang="en-US" noProof="0" dirty="0" smtClean="0">
                <a:sym typeface="Symbol" pitchFamily="18" charset="2"/>
              </a:rPr>
              <a:t> c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</a:p>
          <a:p>
            <a:pPr lvl="1" eaLnBrk="1" hangingPunct="1">
              <a:buFontTx/>
              <a:buNone/>
            </a:pPr>
            <a:endParaRPr lang="en-US" noProof="0" dirty="0" smtClean="0">
              <a:sym typeface="Symbol" pitchFamily="18" charset="2"/>
            </a:endParaRPr>
          </a:p>
          <a:p>
            <a:pPr lvl="1"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Let’s define:</a:t>
            </a:r>
            <a:endParaRPr lang="en-US" noProof="0" dirty="0" smtClean="0">
              <a:sym typeface="Symbol" pitchFamily="18" charset="2"/>
            </a:endParaRPr>
          </a:p>
          <a:p>
            <a:pPr lvl="2" eaLnBrk="1" hangingPunct="1"/>
            <a:r>
              <a:rPr lang="en-US" noProof="0" dirty="0" err="1" smtClean="0">
                <a:sym typeface="Symbol" pitchFamily="18" charset="2"/>
              </a:rPr>
              <a:t>g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	= </a:t>
            </a:r>
            <a:r>
              <a:rPr lang="en-US" noProof="0" dirty="0" err="1" smtClean="0"/>
              <a:t>a</a:t>
            </a:r>
            <a:r>
              <a:rPr lang="en-US" baseline="-25000" noProof="0" dirty="0" err="1" smtClean="0"/>
              <a:t>i</a:t>
            </a:r>
            <a:r>
              <a:rPr lang="en-US" noProof="0" dirty="0" smtClean="0"/>
              <a:t> b</a:t>
            </a:r>
            <a:r>
              <a:rPr lang="en-US" baseline="-25000" noProof="0" dirty="0" smtClean="0"/>
              <a:t>i</a:t>
            </a:r>
            <a:r>
              <a:rPr lang="en-US" noProof="0" dirty="0" smtClean="0"/>
              <a:t> 		(generate carry) and </a:t>
            </a:r>
          </a:p>
          <a:p>
            <a:pPr lvl="2" eaLnBrk="1" hangingPunct="1"/>
            <a:r>
              <a:rPr lang="en-US" noProof="0" dirty="0" smtClean="0"/>
              <a:t>p</a:t>
            </a:r>
            <a:r>
              <a:rPr lang="en-US" baseline="-25000" noProof="0" dirty="0" smtClean="0"/>
              <a:t>i</a:t>
            </a:r>
            <a:r>
              <a:rPr lang="en-US" noProof="0" dirty="0" smtClean="0"/>
              <a:t> 	= </a:t>
            </a:r>
            <a:r>
              <a:rPr lang="en-US" noProof="0" dirty="0" smtClean="0">
                <a:sym typeface="Symbol" pitchFamily="18" charset="2"/>
              </a:rPr>
              <a:t>(</a:t>
            </a:r>
            <a:r>
              <a:rPr lang="en-US" noProof="0" dirty="0" err="1" smtClean="0">
                <a:sym typeface="Symbol" pitchFamily="18" charset="2"/>
              </a:rPr>
              <a:t>a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</a:t>
            </a:r>
            <a:r>
              <a:rPr lang="en-US" noProof="0" dirty="0" smtClean="0">
                <a:latin typeface="Arial" pitchFamily="34" charset="0"/>
                <a:sym typeface="Symbol" pitchFamily="18" charset="2"/>
              </a:rPr>
              <a:t></a:t>
            </a:r>
            <a:r>
              <a:rPr lang="en-US" noProof="0" dirty="0" smtClean="0">
                <a:sym typeface="Symbol" pitchFamily="18" charset="2"/>
              </a:rPr>
              <a:t> b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) 	(propagate carry) </a:t>
            </a:r>
          </a:p>
          <a:p>
            <a:pPr lvl="2" eaLnBrk="1" hangingPunct="1"/>
            <a:endParaRPr lang="en-US" dirty="0">
              <a:sym typeface="Symbol" pitchFamily="18" charset="2"/>
            </a:endParaRPr>
          </a:p>
          <a:p>
            <a:r>
              <a:rPr lang="en-US" noProof="0" dirty="0" smtClean="0">
                <a:sym typeface="Symbol" pitchFamily="18" charset="2"/>
              </a:rPr>
              <a:t>We can derive </a:t>
            </a:r>
            <a:r>
              <a:rPr lang="en-US" noProof="0" dirty="0" err="1" smtClean="0">
                <a:sym typeface="Symbol" pitchFamily="18" charset="2"/>
              </a:rPr>
              <a:t>g</a:t>
            </a:r>
            <a:r>
              <a:rPr lang="en-US" baseline="-25000" noProof="0" dirty="0" err="1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und p</a:t>
            </a:r>
            <a:r>
              <a:rPr lang="en-US" baseline="-25000" noProof="0" dirty="0" smtClean="0">
                <a:sym typeface="Symbol" pitchFamily="18" charset="2"/>
              </a:rPr>
              <a:t>i</a:t>
            </a:r>
            <a:r>
              <a:rPr lang="en-US" noProof="0" dirty="0" smtClean="0">
                <a:sym typeface="Symbol" pitchFamily="18" charset="2"/>
              </a:rPr>
              <a:t> directly from the input bits of the two operands a and b. </a:t>
            </a:r>
            <a:endParaRPr lang="en-US" noProof="0" dirty="0" smtClean="0"/>
          </a:p>
        </p:txBody>
      </p:sp>
      <p:sp>
        <p:nvSpPr>
          <p:cNvPr id="10137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103616"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>
                <a:sym typeface="Monotype Sorts" pitchFamily="2" charset="2"/>
              </a:rPr>
              <a:t>Direct computation of the carries based on the inputs</a:t>
            </a:r>
            <a:r>
              <a:rPr lang="en-US" noProof="0" dirty="0" smtClean="0"/>
              <a:t> 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000" noProof="0" dirty="0" smtClean="0">
                <a:cs typeface="Times New Roman" pitchFamily="18" charset="0"/>
              </a:rPr>
              <a:t>We can recursively solve the </a:t>
            </a:r>
            <a:r>
              <a:rPr lang="en-US" sz="2000" dirty="0" smtClean="0">
                <a:cs typeface="Times New Roman" pitchFamily="18" charset="0"/>
              </a:rPr>
              <a:t>computation of </a:t>
            </a:r>
            <a:r>
              <a:rPr lang="en-US" sz="2000" b="1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="1" baseline="-25000" noProof="0" dirty="0" smtClean="0">
                <a:cs typeface="Times New Roman" pitchFamily="18" charset="0"/>
              </a:rPr>
              <a:t>i+1</a:t>
            </a:r>
            <a:r>
              <a:rPr lang="en-US" sz="2000" noProof="0" dirty="0" smtClean="0">
                <a:cs typeface="Times New Roman" pitchFamily="18" charset="0"/>
              </a:rPr>
              <a:t> by using the terms for </a:t>
            </a:r>
            <a:r>
              <a:rPr lang="en-US" sz="2000" b="1" noProof="0" dirty="0" smtClean="0">
                <a:cs typeface="Times New Roman" pitchFamily="18" charset="0"/>
              </a:rPr>
              <a:t>c</a:t>
            </a:r>
            <a:r>
              <a:rPr lang="en-US" sz="2000" b="1" baseline="-25000" noProof="0" dirty="0" smtClean="0">
                <a:cs typeface="Times New Roman" pitchFamily="18" charset="0"/>
              </a:rPr>
              <a:t>i</a:t>
            </a:r>
            <a:r>
              <a:rPr lang="en-US" sz="2000" noProof="0" dirty="0" smtClean="0"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/>
              <a:t>c</a:t>
            </a:r>
            <a:r>
              <a:rPr lang="en-US" sz="2000" baseline="-25000" noProof="0" dirty="0" smtClean="0"/>
              <a:t>i+1</a:t>
            </a:r>
            <a:r>
              <a:rPr lang="en-US" sz="2000" noProof="0" dirty="0" smtClean="0"/>
              <a:t>	= </a:t>
            </a:r>
            <a:r>
              <a:rPr lang="en-US" sz="2000" noProof="0" dirty="0" err="1" smtClean="0">
                <a:sym typeface="Symbol" pitchFamily="18" charset="2"/>
              </a:rPr>
              <a:t>g</a:t>
            </a:r>
            <a:r>
              <a:rPr lang="en-US" sz="2000" baseline="-25000" noProof="0" dirty="0" err="1" smtClean="0">
                <a:sym typeface="Symbol" pitchFamily="18" charset="2"/>
              </a:rPr>
              <a:t>i</a:t>
            </a:r>
            <a:r>
              <a:rPr lang="en-US" sz="2000" noProof="0" dirty="0" smtClean="0">
                <a:sym typeface="Symbol" pitchFamily="18" charset="2"/>
              </a:rPr>
              <a:t>  p</a:t>
            </a:r>
            <a:r>
              <a:rPr lang="en-US" sz="2000" baseline="-25000" noProof="0" dirty="0" smtClean="0">
                <a:sym typeface="Symbol" pitchFamily="18" charset="2"/>
              </a:rPr>
              <a:t>i</a:t>
            </a:r>
            <a:r>
              <a:rPr lang="en-US" sz="2000" noProof="0" dirty="0" smtClean="0">
                <a:sym typeface="Symbol" pitchFamily="18" charset="2"/>
              </a:rPr>
              <a:t> c</a:t>
            </a:r>
            <a:r>
              <a:rPr lang="en-US" sz="2000" baseline="-25000" noProof="0" dirty="0" smtClean="0">
                <a:sym typeface="Symbol" pitchFamily="18" charset="2"/>
              </a:rPr>
              <a:t>i</a:t>
            </a:r>
            <a:endParaRPr lang="en-US" sz="2000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This results in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	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	= g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 </a:t>
            </a:r>
            <a:r>
              <a:rPr lang="en-US" sz="2000" noProof="0" dirty="0" smtClean="0">
                <a:cs typeface="Times New Roman" pitchFamily="18" charset="0"/>
              </a:rPr>
              <a:t>p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	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aseline="-25000" noProof="0" dirty="0" smtClean="0">
                <a:cs typeface="Times New Roman" pitchFamily="18" charset="0"/>
              </a:rPr>
              <a:t>2</a:t>
            </a:r>
            <a:r>
              <a:rPr lang="en-US" sz="2000" noProof="0" dirty="0" smtClean="0">
                <a:cs typeface="Times New Roman" pitchFamily="18" charset="0"/>
              </a:rPr>
              <a:t>	= g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 </a:t>
            </a:r>
            <a:r>
              <a:rPr lang="en-US" sz="2000" noProof="0" dirty="0" smtClean="0">
                <a:cs typeface="Times New Roman" pitchFamily="18" charset="0"/>
              </a:rPr>
              <a:t>p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 g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 </a:t>
            </a:r>
            <a:r>
              <a:rPr lang="en-US" sz="2000" noProof="0" dirty="0" smtClean="0">
                <a:cs typeface="Times New Roman" pitchFamily="18" charset="0"/>
              </a:rPr>
              <a:t>p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 p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	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aseline="-25000" noProof="0" dirty="0" smtClean="0">
                <a:cs typeface="Times New Roman" pitchFamily="18" charset="0"/>
              </a:rPr>
              <a:t>3</a:t>
            </a:r>
            <a:r>
              <a:rPr lang="en-US" sz="2000" noProof="0" dirty="0" smtClean="0">
                <a:cs typeface="Times New Roman" pitchFamily="18" charset="0"/>
              </a:rPr>
              <a:t>	= g</a:t>
            </a:r>
            <a:r>
              <a:rPr lang="en-US" sz="2000" baseline="-25000" noProof="0" dirty="0" smtClean="0">
                <a:cs typeface="Times New Roman" pitchFamily="18" charset="0"/>
              </a:rPr>
              <a:t>2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 </a:t>
            </a:r>
            <a:r>
              <a:rPr lang="en-US" sz="2000" noProof="0" dirty="0" smtClean="0">
                <a:cs typeface="Times New Roman" pitchFamily="18" charset="0"/>
              </a:rPr>
              <a:t>p</a:t>
            </a:r>
            <a:r>
              <a:rPr lang="en-US" sz="2000" baseline="-25000" noProof="0" dirty="0" smtClean="0">
                <a:cs typeface="Times New Roman" pitchFamily="18" charset="0"/>
              </a:rPr>
              <a:t>2</a:t>
            </a:r>
            <a:r>
              <a:rPr lang="en-US" sz="2000" noProof="0" dirty="0" smtClean="0">
                <a:cs typeface="Times New Roman" pitchFamily="18" charset="0"/>
              </a:rPr>
              <a:t> g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 </a:t>
            </a:r>
            <a:r>
              <a:rPr lang="en-US" sz="2000" noProof="0" dirty="0" smtClean="0">
                <a:cs typeface="Times New Roman" pitchFamily="18" charset="0"/>
              </a:rPr>
              <a:t>p</a:t>
            </a:r>
            <a:r>
              <a:rPr lang="en-US" sz="2000" baseline="-25000" noProof="0" dirty="0" smtClean="0">
                <a:cs typeface="Times New Roman" pitchFamily="18" charset="0"/>
              </a:rPr>
              <a:t>2</a:t>
            </a:r>
            <a:r>
              <a:rPr lang="en-US" sz="2000" noProof="0" dirty="0" smtClean="0">
                <a:cs typeface="Times New Roman" pitchFamily="18" charset="0"/>
              </a:rPr>
              <a:t> p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 g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cs typeface="Times New Roman" pitchFamily="18" charset="0"/>
                <a:sym typeface="Symbol" pitchFamily="18" charset="2"/>
              </a:rPr>
              <a:t> </a:t>
            </a:r>
            <a:r>
              <a:rPr lang="en-US" sz="2000" noProof="0" dirty="0" smtClean="0">
                <a:cs typeface="Times New Roman" pitchFamily="18" charset="0"/>
              </a:rPr>
              <a:t>p</a:t>
            </a:r>
            <a:r>
              <a:rPr lang="en-US" sz="2000" baseline="-25000" noProof="0" dirty="0" smtClean="0">
                <a:cs typeface="Times New Roman" pitchFamily="18" charset="0"/>
              </a:rPr>
              <a:t>2</a:t>
            </a:r>
            <a:r>
              <a:rPr lang="en-US" sz="2000" noProof="0" dirty="0" smtClean="0">
                <a:cs typeface="Times New Roman" pitchFamily="18" charset="0"/>
              </a:rPr>
              <a:t> p</a:t>
            </a:r>
            <a:r>
              <a:rPr lang="en-US" sz="2000" baseline="-25000" noProof="0" dirty="0" smtClean="0">
                <a:cs typeface="Times New Roman" pitchFamily="18" charset="0"/>
              </a:rPr>
              <a:t>1</a:t>
            </a:r>
            <a:r>
              <a:rPr lang="en-US" sz="2000" noProof="0" dirty="0" smtClean="0">
                <a:cs typeface="Times New Roman" pitchFamily="18" charset="0"/>
              </a:rPr>
              <a:t> p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</a:rPr>
              <a:t>c</a:t>
            </a:r>
            <a:r>
              <a:rPr lang="en-US" sz="2000" baseline="-25000" noProof="0" dirty="0" smtClean="0">
                <a:cs typeface="Times New Roman" pitchFamily="18" charset="0"/>
              </a:rPr>
              <a:t>0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	etc.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>
                <a:cs typeface="Times New Roman" pitchFamily="18" charset="0"/>
              </a:rPr>
              <a:t>The time for addition is now (almost…) independent of the number of input bits as the computation of all carries can start immediately by </a:t>
            </a:r>
            <a:r>
              <a:rPr lang="en-US" sz="2000" dirty="0" smtClean="0">
                <a:cs typeface="Times New Roman" pitchFamily="18" charset="0"/>
              </a:rPr>
              <a:t>“looking ahead” over all input bit positions – thus the name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carry-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lookahead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adder</a:t>
            </a:r>
            <a:r>
              <a:rPr lang="en-US" sz="2000" dirty="0" smtClean="0">
                <a:cs typeface="Times New Roman" pitchFamily="18" charset="0"/>
              </a:rPr>
              <a:t>. </a:t>
            </a:r>
            <a:r>
              <a:rPr lang="en-US" sz="2000" noProof="0" dirty="0" smtClean="0">
                <a:cs typeface="Times New Roman" pitchFamily="18" charset="0"/>
              </a:rPr>
              <a:t> </a:t>
            </a:r>
            <a:endParaRPr lang="en-US" sz="2000" noProof="0" dirty="0">
              <a:cs typeface="Times New Roman" pitchFamily="18" charset="0"/>
            </a:endParaRPr>
          </a:p>
        </p:txBody>
      </p:sp>
      <p:sp>
        <p:nvSpPr>
          <p:cNvPr id="10240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91353"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Logic diagram of a 3 bit carry-</a:t>
            </a:r>
            <a:r>
              <a:rPr lang="en-US" noProof="0" dirty="0" err="1" smtClean="0"/>
              <a:t>lookahead</a:t>
            </a:r>
            <a:r>
              <a:rPr lang="en-US" noProof="0" dirty="0" smtClean="0"/>
              <a:t> </a:t>
            </a:r>
            <a:r>
              <a:rPr lang="en-US" noProof="0" dirty="0" err="1" smtClean="0"/>
              <a:t>addierer</a:t>
            </a:r>
            <a:endParaRPr lang="en-US" noProof="0" dirty="0" smtClean="0"/>
          </a:p>
        </p:txBody>
      </p:sp>
      <p:sp>
        <p:nvSpPr>
          <p:cNvPr id="103426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pSp>
        <p:nvGrpSpPr>
          <p:cNvPr id="103428" name="Gruppieren 172"/>
          <p:cNvGrpSpPr>
            <a:grpSpLocks/>
          </p:cNvGrpSpPr>
          <p:nvPr/>
        </p:nvGrpSpPr>
        <p:grpSpPr bwMode="auto">
          <a:xfrm>
            <a:off x="1712913" y="1201738"/>
            <a:ext cx="7312786" cy="4965114"/>
            <a:chOff x="1133475" y="1201738"/>
            <a:chExt cx="7312786" cy="4965114"/>
          </a:xfrm>
        </p:grpSpPr>
        <p:sp>
          <p:nvSpPr>
            <p:cNvPr id="103430" name="Rectangle 2"/>
            <p:cNvSpPr>
              <a:spLocks noChangeArrowheads="1"/>
            </p:cNvSpPr>
            <p:nvPr/>
          </p:nvSpPr>
          <p:spPr bwMode="auto">
            <a:xfrm>
              <a:off x="1409700" y="3970338"/>
              <a:ext cx="6610350" cy="2171700"/>
            </a:xfrm>
            <a:prstGeom prst="rect">
              <a:avLst/>
            </a:prstGeom>
            <a:noFill/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431" name="Rectangle 4"/>
            <p:cNvSpPr>
              <a:spLocks noChangeArrowheads="1"/>
            </p:cNvSpPr>
            <p:nvPr/>
          </p:nvSpPr>
          <p:spPr bwMode="auto">
            <a:xfrm>
              <a:off x="3001963" y="1201738"/>
              <a:ext cx="1392237" cy="237172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2" name="Freeform 5"/>
            <p:cNvSpPr>
              <a:spLocks/>
            </p:cNvSpPr>
            <p:nvPr/>
          </p:nvSpPr>
          <p:spPr bwMode="auto">
            <a:xfrm>
              <a:off x="5233988" y="2536825"/>
              <a:ext cx="2374900" cy="3213100"/>
            </a:xfrm>
            <a:custGeom>
              <a:avLst/>
              <a:gdLst>
                <a:gd name="T0" fmla="*/ 0 w 1166"/>
                <a:gd name="T1" fmla="*/ 0 h 1952"/>
                <a:gd name="T2" fmla="*/ 0 w 1166"/>
                <a:gd name="T3" fmla="*/ 2147483647 h 1952"/>
                <a:gd name="T4" fmla="*/ 2147483647 w 1166"/>
                <a:gd name="T5" fmla="*/ 2147483647 h 1952"/>
                <a:gd name="T6" fmla="*/ 2147483647 w 1166"/>
                <a:gd name="T7" fmla="*/ 2147483647 h 1952"/>
                <a:gd name="T8" fmla="*/ 2147483647 w 1166"/>
                <a:gd name="T9" fmla="*/ 2147483647 h 1952"/>
                <a:gd name="T10" fmla="*/ 2147483647 w 1166"/>
                <a:gd name="T11" fmla="*/ 2147483647 h 19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6"/>
                <a:gd name="T19" fmla="*/ 0 h 1952"/>
                <a:gd name="T20" fmla="*/ 1166 w 1166"/>
                <a:gd name="T21" fmla="*/ 1952 h 19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6" h="1952">
                  <a:moveTo>
                    <a:pt x="0" y="0"/>
                  </a:moveTo>
                  <a:lnTo>
                    <a:pt x="0" y="1952"/>
                  </a:lnTo>
                  <a:lnTo>
                    <a:pt x="1166" y="1952"/>
                  </a:lnTo>
                  <a:lnTo>
                    <a:pt x="1166" y="1651"/>
                  </a:lnTo>
                  <a:lnTo>
                    <a:pt x="1166" y="1661"/>
                  </a:lnTo>
                  <a:lnTo>
                    <a:pt x="1166" y="165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3" name="Freeform 6"/>
            <p:cNvSpPr>
              <a:spLocks/>
            </p:cNvSpPr>
            <p:nvPr/>
          </p:nvSpPr>
          <p:spPr bwMode="auto">
            <a:xfrm>
              <a:off x="1558925" y="2503488"/>
              <a:ext cx="4149725" cy="3163887"/>
            </a:xfrm>
            <a:custGeom>
              <a:avLst/>
              <a:gdLst>
                <a:gd name="T0" fmla="*/ 0 w 2037"/>
                <a:gd name="T1" fmla="*/ 0 h 1922"/>
                <a:gd name="T2" fmla="*/ 0 w 2037"/>
                <a:gd name="T3" fmla="*/ 2147483647 h 1922"/>
                <a:gd name="T4" fmla="*/ 2147483647 w 2037"/>
                <a:gd name="T5" fmla="*/ 2147483647 h 1922"/>
                <a:gd name="T6" fmla="*/ 2147483647 w 2037"/>
                <a:gd name="T7" fmla="*/ 2147483647 h 19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7"/>
                <a:gd name="T13" fmla="*/ 0 h 1922"/>
                <a:gd name="T14" fmla="*/ 2037 w 2037"/>
                <a:gd name="T15" fmla="*/ 1922 h 19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7" h="1922">
                  <a:moveTo>
                    <a:pt x="0" y="0"/>
                  </a:moveTo>
                  <a:lnTo>
                    <a:pt x="0" y="1922"/>
                  </a:lnTo>
                  <a:lnTo>
                    <a:pt x="2037" y="1922"/>
                  </a:lnTo>
                  <a:lnTo>
                    <a:pt x="2037" y="168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4" name="Freeform 7"/>
            <p:cNvSpPr>
              <a:spLocks/>
            </p:cNvSpPr>
            <p:nvPr/>
          </p:nvSpPr>
          <p:spPr bwMode="auto">
            <a:xfrm>
              <a:off x="1844675" y="2503488"/>
              <a:ext cx="4354513" cy="3427412"/>
            </a:xfrm>
            <a:custGeom>
              <a:avLst/>
              <a:gdLst>
                <a:gd name="T0" fmla="*/ 0 w 2138"/>
                <a:gd name="T1" fmla="*/ 0 h 2082"/>
                <a:gd name="T2" fmla="*/ 0 w 2138"/>
                <a:gd name="T3" fmla="*/ 2147483647 h 2082"/>
                <a:gd name="T4" fmla="*/ 2147483647 w 2138"/>
                <a:gd name="T5" fmla="*/ 2147483647 h 2082"/>
                <a:gd name="T6" fmla="*/ 2147483647 w 2138"/>
                <a:gd name="T7" fmla="*/ 2147483647 h 208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38"/>
                <a:gd name="T13" fmla="*/ 0 h 2082"/>
                <a:gd name="T14" fmla="*/ 2138 w 2138"/>
                <a:gd name="T15" fmla="*/ 2082 h 208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38" h="2082">
                  <a:moveTo>
                    <a:pt x="0" y="0"/>
                  </a:moveTo>
                  <a:lnTo>
                    <a:pt x="0" y="2082"/>
                  </a:lnTo>
                  <a:lnTo>
                    <a:pt x="2138" y="2082"/>
                  </a:lnTo>
                  <a:lnTo>
                    <a:pt x="2138" y="168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5" name="Freeform 8"/>
            <p:cNvSpPr>
              <a:spLocks/>
            </p:cNvSpPr>
            <p:nvPr/>
          </p:nvSpPr>
          <p:spPr bwMode="auto">
            <a:xfrm>
              <a:off x="5867400" y="5270500"/>
              <a:ext cx="222250" cy="577850"/>
            </a:xfrm>
            <a:custGeom>
              <a:avLst/>
              <a:gdLst>
                <a:gd name="T0" fmla="*/ 0 w 109"/>
                <a:gd name="T1" fmla="*/ 2147483647 h 351"/>
                <a:gd name="T2" fmla="*/ 2147483647 w 109"/>
                <a:gd name="T3" fmla="*/ 2147483647 h 351"/>
                <a:gd name="T4" fmla="*/ 2147483647 w 109"/>
                <a:gd name="T5" fmla="*/ 0 h 351"/>
                <a:gd name="T6" fmla="*/ 0 60000 65536"/>
                <a:gd name="T7" fmla="*/ 0 60000 65536"/>
                <a:gd name="T8" fmla="*/ 0 60000 65536"/>
                <a:gd name="T9" fmla="*/ 0 w 109"/>
                <a:gd name="T10" fmla="*/ 0 h 351"/>
                <a:gd name="T11" fmla="*/ 109 w 109"/>
                <a:gd name="T12" fmla="*/ 351 h 3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" h="351">
                  <a:moveTo>
                    <a:pt x="0" y="351"/>
                  </a:moveTo>
                  <a:lnTo>
                    <a:pt x="109" y="351"/>
                  </a:lnTo>
                  <a:lnTo>
                    <a:pt x="109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6" name="Rectangle 9"/>
            <p:cNvSpPr>
              <a:spLocks noChangeArrowheads="1"/>
            </p:cNvSpPr>
            <p:nvPr/>
          </p:nvSpPr>
          <p:spPr bwMode="auto">
            <a:xfrm>
              <a:off x="1725613" y="2132013"/>
              <a:ext cx="301625" cy="39846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7" name="Freeform 10"/>
            <p:cNvSpPr>
              <a:spLocks/>
            </p:cNvSpPr>
            <p:nvPr/>
          </p:nvSpPr>
          <p:spPr bwMode="auto">
            <a:xfrm>
              <a:off x="3240088" y="2554288"/>
              <a:ext cx="2643187" cy="3014662"/>
            </a:xfrm>
            <a:custGeom>
              <a:avLst/>
              <a:gdLst>
                <a:gd name="T0" fmla="*/ 2147483647 w 1298"/>
                <a:gd name="T1" fmla="*/ 2147483647 h 1832"/>
                <a:gd name="T2" fmla="*/ 2147483647 w 1298"/>
                <a:gd name="T3" fmla="*/ 2147483647 h 1832"/>
                <a:gd name="T4" fmla="*/ 2147483647 w 1298"/>
                <a:gd name="T5" fmla="*/ 2147483647 h 1832"/>
                <a:gd name="T6" fmla="*/ 2147483647 w 1298"/>
                <a:gd name="T7" fmla="*/ 2147483647 h 1832"/>
                <a:gd name="T8" fmla="*/ 0 w 1298"/>
                <a:gd name="T9" fmla="*/ 2147483647 h 1832"/>
                <a:gd name="T10" fmla="*/ 0 w 1298"/>
                <a:gd name="T11" fmla="*/ 0 h 18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98"/>
                <a:gd name="T19" fmla="*/ 0 h 1832"/>
                <a:gd name="T20" fmla="*/ 1298 w 1298"/>
                <a:gd name="T21" fmla="*/ 1832 h 18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98" h="1832">
                  <a:moveTo>
                    <a:pt x="1298" y="1191"/>
                  </a:moveTo>
                  <a:lnTo>
                    <a:pt x="1298" y="1281"/>
                  </a:lnTo>
                  <a:lnTo>
                    <a:pt x="1088" y="1281"/>
                  </a:lnTo>
                  <a:lnTo>
                    <a:pt x="1088" y="1832"/>
                  </a:lnTo>
                  <a:lnTo>
                    <a:pt x="0" y="183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8" name="Freeform 11"/>
            <p:cNvSpPr>
              <a:spLocks/>
            </p:cNvSpPr>
            <p:nvPr/>
          </p:nvSpPr>
          <p:spPr bwMode="auto">
            <a:xfrm>
              <a:off x="3522663" y="2536825"/>
              <a:ext cx="2344737" cy="3311525"/>
            </a:xfrm>
            <a:custGeom>
              <a:avLst/>
              <a:gdLst>
                <a:gd name="T0" fmla="*/ 2147483647 w 1151"/>
                <a:gd name="T1" fmla="*/ 2147483647 h 2012"/>
                <a:gd name="T2" fmla="*/ 2147483647 w 1151"/>
                <a:gd name="T3" fmla="*/ 2147483647 h 2012"/>
                <a:gd name="T4" fmla="*/ 0 w 1151"/>
                <a:gd name="T5" fmla="*/ 2147483647 h 2012"/>
                <a:gd name="T6" fmla="*/ 0 w 1151"/>
                <a:gd name="T7" fmla="*/ 0 h 20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1"/>
                <a:gd name="T13" fmla="*/ 0 h 2012"/>
                <a:gd name="T14" fmla="*/ 1151 w 1151"/>
                <a:gd name="T15" fmla="*/ 2012 h 20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1" h="2012">
                  <a:moveTo>
                    <a:pt x="1151" y="1651"/>
                  </a:moveTo>
                  <a:lnTo>
                    <a:pt x="1151" y="2012"/>
                  </a:lnTo>
                  <a:lnTo>
                    <a:pt x="0" y="20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39" name="Freeform 12"/>
            <p:cNvSpPr>
              <a:spLocks/>
            </p:cNvSpPr>
            <p:nvPr/>
          </p:nvSpPr>
          <p:spPr bwMode="auto">
            <a:xfrm>
              <a:off x="5803900" y="4497388"/>
              <a:ext cx="238125" cy="379412"/>
            </a:xfrm>
            <a:custGeom>
              <a:avLst/>
              <a:gdLst>
                <a:gd name="T0" fmla="*/ 0 w 117"/>
                <a:gd name="T1" fmla="*/ 2147483647 h 230"/>
                <a:gd name="T2" fmla="*/ 0 w 117"/>
                <a:gd name="T3" fmla="*/ 2147483647 h 230"/>
                <a:gd name="T4" fmla="*/ 2147483647 w 117"/>
                <a:gd name="T5" fmla="*/ 2147483647 h 230"/>
                <a:gd name="T6" fmla="*/ 2147483647 w 117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"/>
                <a:gd name="T13" fmla="*/ 0 h 230"/>
                <a:gd name="T14" fmla="*/ 117 w 117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" h="230">
                  <a:moveTo>
                    <a:pt x="0" y="230"/>
                  </a:moveTo>
                  <a:lnTo>
                    <a:pt x="0" y="170"/>
                  </a:lnTo>
                  <a:lnTo>
                    <a:pt x="117" y="170"/>
                  </a:lnTo>
                  <a:lnTo>
                    <a:pt x="117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40" name="Rectangle 13"/>
            <p:cNvSpPr>
              <a:spLocks noChangeArrowheads="1"/>
            </p:cNvSpPr>
            <p:nvPr/>
          </p:nvSpPr>
          <p:spPr bwMode="auto">
            <a:xfrm>
              <a:off x="5622925" y="4883150"/>
              <a:ext cx="36195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41" name="Rectangle 14"/>
            <p:cNvSpPr>
              <a:spLocks noChangeArrowheads="1"/>
            </p:cNvSpPr>
            <p:nvPr/>
          </p:nvSpPr>
          <p:spPr bwMode="auto">
            <a:xfrm>
              <a:off x="4149725" y="4092575"/>
              <a:ext cx="363538" cy="38258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42" name="Rectangle 15"/>
            <p:cNvSpPr>
              <a:spLocks noChangeArrowheads="1"/>
            </p:cNvSpPr>
            <p:nvPr/>
          </p:nvSpPr>
          <p:spPr bwMode="auto">
            <a:xfrm>
              <a:off x="4221163" y="4151313"/>
              <a:ext cx="184150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  <a:sym typeface="Symbol" pitchFamily="18" charset="2"/>
                </a:rPr>
                <a:t></a:t>
              </a:r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103443" name="Rectangle 16"/>
            <p:cNvSpPr>
              <a:spLocks noChangeArrowheads="1"/>
            </p:cNvSpPr>
            <p:nvPr/>
          </p:nvSpPr>
          <p:spPr bwMode="auto">
            <a:xfrm>
              <a:off x="4276725" y="4652963"/>
              <a:ext cx="347663" cy="3651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44" name="Rectangle 17"/>
            <p:cNvSpPr>
              <a:spLocks noChangeArrowheads="1"/>
            </p:cNvSpPr>
            <p:nvPr/>
          </p:nvSpPr>
          <p:spPr bwMode="auto">
            <a:xfrm>
              <a:off x="4378325" y="4745038"/>
              <a:ext cx="120650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45" name="Rectangle 18"/>
            <p:cNvSpPr>
              <a:spLocks noChangeArrowheads="1"/>
            </p:cNvSpPr>
            <p:nvPr/>
          </p:nvSpPr>
          <p:spPr bwMode="auto">
            <a:xfrm>
              <a:off x="5708650" y="4957763"/>
              <a:ext cx="119063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46" name="Rectangle 19"/>
            <p:cNvSpPr>
              <a:spLocks noChangeArrowheads="1"/>
            </p:cNvSpPr>
            <p:nvPr/>
          </p:nvSpPr>
          <p:spPr bwMode="auto">
            <a:xfrm>
              <a:off x="6034088" y="4883150"/>
              <a:ext cx="347662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47" name="Rectangle 20"/>
            <p:cNvSpPr>
              <a:spLocks noChangeArrowheads="1"/>
            </p:cNvSpPr>
            <p:nvPr/>
          </p:nvSpPr>
          <p:spPr bwMode="auto">
            <a:xfrm>
              <a:off x="6135688" y="4975225"/>
              <a:ext cx="120226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48" name="Rectangle 21"/>
            <p:cNvSpPr>
              <a:spLocks noChangeArrowheads="1"/>
            </p:cNvSpPr>
            <p:nvPr/>
          </p:nvSpPr>
          <p:spPr bwMode="auto">
            <a:xfrm>
              <a:off x="5811838" y="4108450"/>
              <a:ext cx="504825" cy="39846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49" name="Rectangle 22"/>
            <p:cNvSpPr>
              <a:spLocks noChangeArrowheads="1"/>
            </p:cNvSpPr>
            <p:nvPr/>
          </p:nvSpPr>
          <p:spPr bwMode="auto">
            <a:xfrm>
              <a:off x="5930900" y="4184650"/>
              <a:ext cx="254000" cy="2143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50" name="Rectangle 23"/>
            <p:cNvSpPr>
              <a:spLocks noChangeArrowheads="1"/>
            </p:cNvSpPr>
            <p:nvPr/>
          </p:nvSpPr>
          <p:spPr bwMode="auto">
            <a:xfrm>
              <a:off x="5962650" y="4168775"/>
              <a:ext cx="184150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  <a:sym typeface="Symbol" pitchFamily="18" charset="2"/>
                </a:rPr>
                <a:t></a:t>
              </a:r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</a:p>
          </p:txBody>
        </p:sp>
        <p:sp>
          <p:nvSpPr>
            <p:cNvPr id="103451" name="Line 24"/>
            <p:cNvSpPr>
              <a:spLocks noChangeShapeType="1"/>
            </p:cNvSpPr>
            <p:nvPr/>
          </p:nvSpPr>
          <p:spPr bwMode="auto">
            <a:xfrm flipV="1">
              <a:off x="6199188" y="4513263"/>
              <a:ext cx="1587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52" name="Line 25"/>
            <p:cNvSpPr>
              <a:spLocks noChangeShapeType="1"/>
            </p:cNvSpPr>
            <p:nvPr/>
          </p:nvSpPr>
          <p:spPr bwMode="auto">
            <a:xfrm>
              <a:off x="5645150" y="3492500"/>
              <a:ext cx="1588" cy="1317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53" name="Rectangle 26"/>
            <p:cNvSpPr>
              <a:spLocks noChangeArrowheads="1"/>
            </p:cNvSpPr>
            <p:nvPr/>
          </p:nvSpPr>
          <p:spPr bwMode="auto">
            <a:xfrm>
              <a:off x="6135688" y="3641725"/>
              <a:ext cx="9618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de-DE" sz="2400" dirty="0">
                <a:latin typeface="Arial" pitchFamily="34" charset="0"/>
              </a:endParaRPr>
            </a:p>
          </p:txBody>
        </p:sp>
        <p:sp>
          <p:nvSpPr>
            <p:cNvPr id="103454" name="Rectangle 27"/>
            <p:cNvSpPr>
              <a:spLocks noChangeArrowheads="1"/>
            </p:cNvSpPr>
            <p:nvPr/>
          </p:nvSpPr>
          <p:spPr bwMode="auto">
            <a:xfrm>
              <a:off x="5629275" y="3657600"/>
              <a:ext cx="95250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55" name="Rectangle 28"/>
            <p:cNvSpPr>
              <a:spLocks noChangeArrowheads="1"/>
            </p:cNvSpPr>
            <p:nvPr/>
          </p:nvSpPr>
          <p:spPr bwMode="auto">
            <a:xfrm>
              <a:off x="8367713" y="3409950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3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56" name="Line 29"/>
            <p:cNvSpPr>
              <a:spLocks noChangeShapeType="1"/>
            </p:cNvSpPr>
            <p:nvPr/>
          </p:nvSpPr>
          <p:spPr bwMode="auto">
            <a:xfrm>
              <a:off x="4852988" y="1547813"/>
              <a:ext cx="1587" cy="5937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57" name="Line 30"/>
            <p:cNvSpPr>
              <a:spLocks noChangeShapeType="1"/>
            </p:cNvSpPr>
            <p:nvPr/>
          </p:nvSpPr>
          <p:spPr bwMode="auto">
            <a:xfrm>
              <a:off x="5027613" y="1547813"/>
              <a:ext cx="1587" cy="5778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58" name="Freeform 31"/>
            <p:cNvSpPr>
              <a:spLocks/>
            </p:cNvSpPr>
            <p:nvPr/>
          </p:nvSpPr>
          <p:spPr bwMode="auto">
            <a:xfrm>
              <a:off x="4852988" y="1958975"/>
              <a:ext cx="317500" cy="182563"/>
            </a:xfrm>
            <a:custGeom>
              <a:avLst/>
              <a:gdLst>
                <a:gd name="T0" fmla="*/ 0 w 156"/>
                <a:gd name="T1" fmla="*/ 0 h 111"/>
                <a:gd name="T2" fmla="*/ 2147483647 w 156"/>
                <a:gd name="T3" fmla="*/ 0 h 111"/>
                <a:gd name="T4" fmla="*/ 2147483647 w 156"/>
                <a:gd name="T5" fmla="*/ 2147483647 h 111"/>
                <a:gd name="T6" fmla="*/ 0 60000 65536"/>
                <a:gd name="T7" fmla="*/ 0 60000 65536"/>
                <a:gd name="T8" fmla="*/ 0 60000 65536"/>
                <a:gd name="T9" fmla="*/ 0 w 156"/>
                <a:gd name="T10" fmla="*/ 0 h 111"/>
                <a:gd name="T11" fmla="*/ 156 w 156"/>
                <a:gd name="T12" fmla="*/ 111 h 1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" h="111">
                  <a:moveTo>
                    <a:pt x="0" y="0"/>
                  </a:moveTo>
                  <a:lnTo>
                    <a:pt x="156" y="0"/>
                  </a:lnTo>
                  <a:lnTo>
                    <a:pt x="156" y="11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59" name="Freeform 32"/>
            <p:cNvSpPr>
              <a:spLocks/>
            </p:cNvSpPr>
            <p:nvPr/>
          </p:nvSpPr>
          <p:spPr bwMode="auto">
            <a:xfrm>
              <a:off x="5027613" y="1746250"/>
              <a:ext cx="285750" cy="379413"/>
            </a:xfrm>
            <a:custGeom>
              <a:avLst/>
              <a:gdLst>
                <a:gd name="T0" fmla="*/ 0 w 140"/>
                <a:gd name="T1" fmla="*/ 0 h 231"/>
                <a:gd name="T2" fmla="*/ 2147483647 w 140"/>
                <a:gd name="T3" fmla="*/ 0 h 231"/>
                <a:gd name="T4" fmla="*/ 2147483647 w 140"/>
                <a:gd name="T5" fmla="*/ 2147483647 h 231"/>
                <a:gd name="T6" fmla="*/ 0 60000 65536"/>
                <a:gd name="T7" fmla="*/ 0 60000 65536"/>
                <a:gd name="T8" fmla="*/ 0 60000 65536"/>
                <a:gd name="T9" fmla="*/ 0 w 140"/>
                <a:gd name="T10" fmla="*/ 0 h 231"/>
                <a:gd name="T11" fmla="*/ 140 w 140"/>
                <a:gd name="T12" fmla="*/ 231 h 2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" h="231">
                  <a:moveTo>
                    <a:pt x="0" y="0"/>
                  </a:moveTo>
                  <a:lnTo>
                    <a:pt x="140" y="0"/>
                  </a:lnTo>
                  <a:lnTo>
                    <a:pt x="140" y="23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60" name="Oval 33"/>
            <p:cNvSpPr>
              <a:spLocks noChangeArrowheads="1"/>
            </p:cNvSpPr>
            <p:nvPr/>
          </p:nvSpPr>
          <p:spPr bwMode="auto">
            <a:xfrm>
              <a:off x="5622925" y="3646488"/>
              <a:ext cx="46038" cy="3651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61" name="Oval 34"/>
            <p:cNvSpPr>
              <a:spLocks noChangeArrowheads="1"/>
            </p:cNvSpPr>
            <p:nvPr/>
          </p:nvSpPr>
          <p:spPr bwMode="auto">
            <a:xfrm>
              <a:off x="5003800" y="1504950"/>
              <a:ext cx="49213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62" name="Oval 35"/>
            <p:cNvSpPr>
              <a:spLocks noChangeArrowheads="1"/>
            </p:cNvSpPr>
            <p:nvPr/>
          </p:nvSpPr>
          <p:spPr bwMode="auto">
            <a:xfrm>
              <a:off x="5003800" y="1735138"/>
              <a:ext cx="63500" cy="523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63" name="Oval 36"/>
            <p:cNvSpPr>
              <a:spLocks noChangeArrowheads="1"/>
            </p:cNvSpPr>
            <p:nvPr/>
          </p:nvSpPr>
          <p:spPr bwMode="auto">
            <a:xfrm>
              <a:off x="4830763" y="1933575"/>
              <a:ext cx="63500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64" name="Rectangle 37"/>
            <p:cNvSpPr>
              <a:spLocks noChangeArrowheads="1"/>
            </p:cNvSpPr>
            <p:nvPr/>
          </p:nvSpPr>
          <p:spPr bwMode="auto">
            <a:xfrm>
              <a:off x="4743450" y="2471738"/>
              <a:ext cx="1063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g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65" name="Rectangle 38"/>
            <p:cNvSpPr>
              <a:spLocks noChangeArrowheads="1"/>
            </p:cNvSpPr>
            <p:nvPr/>
          </p:nvSpPr>
          <p:spPr bwMode="auto">
            <a:xfrm>
              <a:off x="5329238" y="2471738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p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66" name="Rectangle 39"/>
            <p:cNvSpPr>
              <a:spLocks noChangeArrowheads="1"/>
            </p:cNvSpPr>
            <p:nvPr/>
          </p:nvSpPr>
          <p:spPr bwMode="auto">
            <a:xfrm>
              <a:off x="5027613" y="1235075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a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67" name="Rectangle 40"/>
            <p:cNvSpPr>
              <a:spLocks noChangeArrowheads="1"/>
            </p:cNvSpPr>
            <p:nvPr/>
          </p:nvSpPr>
          <p:spPr bwMode="auto">
            <a:xfrm>
              <a:off x="4789488" y="1219200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b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68" name="Rectangle 41"/>
            <p:cNvSpPr>
              <a:spLocks noChangeArrowheads="1"/>
            </p:cNvSpPr>
            <p:nvPr/>
          </p:nvSpPr>
          <p:spPr bwMode="auto">
            <a:xfrm>
              <a:off x="5510213" y="3087688"/>
              <a:ext cx="301625" cy="3968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69" name="Rectangle 42"/>
            <p:cNvSpPr>
              <a:spLocks noChangeArrowheads="1"/>
            </p:cNvSpPr>
            <p:nvPr/>
          </p:nvSpPr>
          <p:spPr bwMode="auto">
            <a:xfrm>
              <a:off x="5565775" y="3113088"/>
              <a:ext cx="188913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70" name="Freeform 43"/>
            <p:cNvSpPr>
              <a:spLocks/>
            </p:cNvSpPr>
            <p:nvPr/>
          </p:nvSpPr>
          <p:spPr bwMode="auto">
            <a:xfrm>
              <a:off x="5233988" y="2947988"/>
              <a:ext cx="331787" cy="115887"/>
            </a:xfrm>
            <a:custGeom>
              <a:avLst/>
              <a:gdLst>
                <a:gd name="T0" fmla="*/ 2147483647 w 163"/>
                <a:gd name="T1" fmla="*/ 2147483647 h 70"/>
                <a:gd name="T2" fmla="*/ 2147483647 w 163"/>
                <a:gd name="T3" fmla="*/ 0 h 70"/>
                <a:gd name="T4" fmla="*/ 0 w 163"/>
                <a:gd name="T5" fmla="*/ 0 h 70"/>
                <a:gd name="T6" fmla="*/ 0 60000 65536"/>
                <a:gd name="T7" fmla="*/ 0 60000 65536"/>
                <a:gd name="T8" fmla="*/ 0 60000 65536"/>
                <a:gd name="T9" fmla="*/ 0 w 163"/>
                <a:gd name="T10" fmla="*/ 0 h 70"/>
                <a:gd name="T11" fmla="*/ 163 w 163"/>
                <a:gd name="T12" fmla="*/ 70 h 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3" h="70">
                  <a:moveTo>
                    <a:pt x="163" y="70"/>
                  </a:moveTo>
                  <a:lnTo>
                    <a:pt x="16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71" name="Freeform 44"/>
            <p:cNvSpPr>
              <a:spLocks/>
            </p:cNvSpPr>
            <p:nvPr/>
          </p:nvSpPr>
          <p:spPr bwMode="auto">
            <a:xfrm>
              <a:off x="5740400" y="2947988"/>
              <a:ext cx="315913" cy="1154112"/>
            </a:xfrm>
            <a:custGeom>
              <a:avLst/>
              <a:gdLst>
                <a:gd name="T0" fmla="*/ 0 w 155"/>
                <a:gd name="T1" fmla="*/ 2147483647 h 701"/>
                <a:gd name="T2" fmla="*/ 0 w 155"/>
                <a:gd name="T3" fmla="*/ 0 h 701"/>
                <a:gd name="T4" fmla="*/ 2147483647 w 155"/>
                <a:gd name="T5" fmla="*/ 0 h 701"/>
                <a:gd name="T6" fmla="*/ 2147483647 w 155"/>
                <a:gd name="T7" fmla="*/ 2147483647 h 7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5"/>
                <a:gd name="T13" fmla="*/ 0 h 701"/>
                <a:gd name="T14" fmla="*/ 155 w 155"/>
                <a:gd name="T15" fmla="*/ 701 h 7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5" h="701">
                  <a:moveTo>
                    <a:pt x="0" y="70"/>
                  </a:moveTo>
                  <a:lnTo>
                    <a:pt x="0" y="0"/>
                  </a:lnTo>
                  <a:lnTo>
                    <a:pt x="155" y="0"/>
                  </a:lnTo>
                  <a:lnTo>
                    <a:pt x="155" y="7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72" name="Oval 45"/>
            <p:cNvSpPr>
              <a:spLocks noChangeArrowheads="1"/>
            </p:cNvSpPr>
            <p:nvPr/>
          </p:nvSpPr>
          <p:spPr bwMode="auto">
            <a:xfrm>
              <a:off x="5211763" y="2922588"/>
              <a:ext cx="60325" cy="523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73" name="Oval 46"/>
            <p:cNvSpPr>
              <a:spLocks noChangeArrowheads="1"/>
            </p:cNvSpPr>
            <p:nvPr/>
          </p:nvSpPr>
          <p:spPr bwMode="auto">
            <a:xfrm>
              <a:off x="4846638" y="1504950"/>
              <a:ext cx="47625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74" name="Line 47"/>
            <p:cNvSpPr>
              <a:spLocks noChangeShapeType="1"/>
            </p:cNvSpPr>
            <p:nvPr/>
          </p:nvSpPr>
          <p:spPr bwMode="auto">
            <a:xfrm>
              <a:off x="3949700" y="3475038"/>
              <a:ext cx="3175" cy="1651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75" name="Rectangle 48"/>
            <p:cNvSpPr>
              <a:spLocks noChangeArrowheads="1"/>
            </p:cNvSpPr>
            <p:nvPr/>
          </p:nvSpPr>
          <p:spPr bwMode="auto">
            <a:xfrm>
              <a:off x="4410075" y="3675063"/>
              <a:ext cx="9618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de-DE" sz="2400" dirty="0">
                <a:latin typeface="Arial" pitchFamily="34" charset="0"/>
              </a:endParaRPr>
            </a:p>
          </p:txBody>
        </p:sp>
        <p:sp>
          <p:nvSpPr>
            <p:cNvPr id="103476" name="Rectangle 49"/>
            <p:cNvSpPr>
              <a:spLocks noChangeArrowheads="1"/>
            </p:cNvSpPr>
            <p:nvPr/>
          </p:nvSpPr>
          <p:spPr bwMode="auto">
            <a:xfrm>
              <a:off x="3919538" y="3675063"/>
              <a:ext cx="95250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77" name="Rectangle 50"/>
            <p:cNvSpPr>
              <a:spLocks noChangeArrowheads="1"/>
            </p:cNvSpPr>
            <p:nvPr/>
          </p:nvSpPr>
          <p:spPr bwMode="auto">
            <a:xfrm>
              <a:off x="6248400" y="37401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78" name="Rectangle 51"/>
            <p:cNvSpPr>
              <a:spLocks noChangeArrowheads="1"/>
            </p:cNvSpPr>
            <p:nvPr/>
          </p:nvSpPr>
          <p:spPr bwMode="auto">
            <a:xfrm>
              <a:off x="5708650" y="37560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79" name="Line 52"/>
            <p:cNvSpPr>
              <a:spLocks noChangeShapeType="1"/>
            </p:cNvSpPr>
            <p:nvPr/>
          </p:nvSpPr>
          <p:spPr bwMode="auto">
            <a:xfrm>
              <a:off x="3160713" y="1547813"/>
              <a:ext cx="1587" cy="5937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0" name="Line 53"/>
            <p:cNvSpPr>
              <a:spLocks noChangeShapeType="1"/>
            </p:cNvSpPr>
            <p:nvPr/>
          </p:nvSpPr>
          <p:spPr bwMode="auto">
            <a:xfrm>
              <a:off x="3333750" y="1547813"/>
              <a:ext cx="1588" cy="5778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1" name="Freeform 54"/>
            <p:cNvSpPr>
              <a:spLocks/>
            </p:cNvSpPr>
            <p:nvPr/>
          </p:nvSpPr>
          <p:spPr bwMode="auto">
            <a:xfrm>
              <a:off x="3160713" y="1958975"/>
              <a:ext cx="315912" cy="182563"/>
            </a:xfrm>
            <a:custGeom>
              <a:avLst/>
              <a:gdLst>
                <a:gd name="T0" fmla="*/ 0 w 155"/>
                <a:gd name="T1" fmla="*/ 0 h 111"/>
                <a:gd name="T2" fmla="*/ 2147483647 w 155"/>
                <a:gd name="T3" fmla="*/ 0 h 111"/>
                <a:gd name="T4" fmla="*/ 2147483647 w 155"/>
                <a:gd name="T5" fmla="*/ 2147483647 h 111"/>
                <a:gd name="T6" fmla="*/ 0 60000 65536"/>
                <a:gd name="T7" fmla="*/ 0 60000 65536"/>
                <a:gd name="T8" fmla="*/ 0 60000 65536"/>
                <a:gd name="T9" fmla="*/ 0 w 155"/>
                <a:gd name="T10" fmla="*/ 0 h 111"/>
                <a:gd name="T11" fmla="*/ 155 w 155"/>
                <a:gd name="T12" fmla="*/ 111 h 1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5" h="111">
                  <a:moveTo>
                    <a:pt x="0" y="0"/>
                  </a:moveTo>
                  <a:lnTo>
                    <a:pt x="155" y="0"/>
                  </a:lnTo>
                  <a:lnTo>
                    <a:pt x="155" y="11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2" name="Freeform 55"/>
            <p:cNvSpPr>
              <a:spLocks/>
            </p:cNvSpPr>
            <p:nvPr/>
          </p:nvSpPr>
          <p:spPr bwMode="auto">
            <a:xfrm>
              <a:off x="3333750" y="1746250"/>
              <a:ext cx="284163" cy="379413"/>
            </a:xfrm>
            <a:custGeom>
              <a:avLst/>
              <a:gdLst>
                <a:gd name="T0" fmla="*/ 0 w 140"/>
                <a:gd name="T1" fmla="*/ 0 h 231"/>
                <a:gd name="T2" fmla="*/ 2147483647 w 140"/>
                <a:gd name="T3" fmla="*/ 0 h 231"/>
                <a:gd name="T4" fmla="*/ 2147483647 w 140"/>
                <a:gd name="T5" fmla="*/ 2147483647 h 231"/>
                <a:gd name="T6" fmla="*/ 0 60000 65536"/>
                <a:gd name="T7" fmla="*/ 0 60000 65536"/>
                <a:gd name="T8" fmla="*/ 0 60000 65536"/>
                <a:gd name="T9" fmla="*/ 0 w 140"/>
                <a:gd name="T10" fmla="*/ 0 h 231"/>
                <a:gd name="T11" fmla="*/ 140 w 140"/>
                <a:gd name="T12" fmla="*/ 231 h 2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0" h="231">
                  <a:moveTo>
                    <a:pt x="0" y="0"/>
                  </a:moveTo>
                  <a:lnTo>
                    <a:pt x="140" y="0"/>
                  </a:lnTo>
                  <a:lnTo>
                    <a:pt x="140" y="23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3" name="Oval 56"/>
            <p:cNvSpPr>
              <a:spLocks noChangeArrowheads="1"/>
            </p:cNvSpPr>
            <p:nvPr/>
          </p:nvSpPr>
          <p:spPr bwMode="auto">
            <a:xfrm>
              <a:off x="3927475" y="3662363"/>
              <a:ext cx="47625" cy="5556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4" name="Oval 57"/>
            <p:cNvSpPr>
              <a:spLocks noChangeArrowheads="1"/>
            </p:cNvSpPr>
            <p:nvPr/>
          </p:nvSpPr>
          <p:spPr bwMode="auto">
            <a:xfrm>
              <a:off x="3311525" y="1504950"/>
              <a:ext cx="46038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5" name="Oval 58"/>
            <p:cNvSpPr>
              <a:spLocks noChangeArrowheads="1"/>
            </p:cNvSpPr>
            <p:nvPr/>
          </p:nvSpPr>
          <p:spPr bwMode="auto">
            <a:xfrm>
              <a:off x="3311525" y="1719263"/>
              <a:ext cx="60325" cy="68262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6" name="Oval 59"/>
            <p:cNvSpPr>
              <a:spLocks noChangeArrowheads="1"/>
            </p:cNvSpPr>
            <p:nvPr/>
          </p:nvSpPr>
          <p:spPr bwMode="auto">
            <a:xfrm>
              <a:off x="3135313" y="1933575"/>
              <a:ext cx="63500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87" name="Rectangle 60"/>
            <p:cNvSpPr>
              <a:spLocks noChangeArrowheads="1"/>
            </p:cNvSpPr>
            <p:nvPr/>
          </p:nvSpPr>
          <p:spPr bwMode="auto">
            <a:xfrm>
              <a:off x="4902200" y="13176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88" name="Rectangle 61"/>
            <p:cNvSpPr>
              <a:spLocks noChangeArrowheads="1"/>
            </p:cNvSpPr>
            <p:nvPr/>
          </p:nvSpPr>
          <p:spPr bwMode="auto">
            <a:xfrm>
              <a:off x="3081338" y="2471738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g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89" name="Rectangle 62"/>
            <p:cNvSpPr>
              <a:spLocks noChangeArrowheads="1"/>
            </p:cNvSpPr>
            <p:nvPr/>
          </p:nvSpPr>
          <p:spPr bwMode="auto">
            <a:xfrm>
              <a:off x="3617913" y="2471738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p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0" name="Rectangle 63"/>
            <p:cNvSpPr>
              <a:spLocks noChangeArrowheads="1"/>
            </p:cNvSpPr>
            <p:nvPr/>
          </p:nvSpPr>
          <p:spPr bwMode="auto">
            <a:xfrm>
              <a:off x="5122863" y="1301750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1" name="Rectangle 64"/>
            <p:cNvSpPr>
              <a:spLocks noChangeArrowheads="1"/>
            </p:cNvSpPr>
            <p:nvPr/>
          </p:nvSpPr>
          <p:spPr bwMode="auto">
            <a:xfrm>
              <a:off x="4852988" y="2603500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2" name="Rectangle 65"/>
            <p:cNvSpPr>
              <a:spLocks noChangeArrowheads="1"/>
            </p:cNvSpPr>
            <p:nvPr/>
          </p:nvSpPr>
          <p:spPr bwMode="auto">
            <a:xfrm>
              <a:off x="5408613" y="2603500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2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3" name="Rectangle 66"/>
            <p:cNvSpPr>
              <a:spLocks noChangeArrowheads="1"/>
            </p:cNvSpPr>
            <p:nvPr/>
          </p:nvSpPr>
          <p:spPr bwMode="auto">
            <a:xfrm>
              <a:off x="3349625" y="1250950"/>
              <a:ext cx="1063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a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4" name="Rectangle 67"/>
            <p:cNvSpPr>
              <a:spLocks noChangeArrowheads="1"/>
            </p:cNvSpPr>
            <p:nvPr/>
          </p:nvSpPr>
          <p:spPr bwMode="auto">
            <a:xfrm>
              <a:off x="3097213" y="1268413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b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5" name="Rectangle 68"/>
            <p:cNvSpPr>
              <a:spLocks noChangeArrowheads="1"/>
            </p:cNvSpPr>
            <p:nvPr/>
          </p:nvSpPr>
          <p:spPr bwMode="auto">
            <a:xfrm>
              <a:off x="3802063" y="3087688"/>
              <a:ext cx="315912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96" name="Rectangle 69"/>
            <p:cNvSpPr>
              <a:spLocks noChangeArrowheads="1"/>
            </p:cNvSpPr>
            <p:nvPr/>
          </p:nvSpPr>
          <p:spPr bwMode="auto">
            <a:xfrm>
              <a:off x="3870325" y="3097213"/>
              <a:ext cx="190500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497" name="Freeform 70"/>
            <p:cNvSpPr>
              <a:spLocks/>
            </p:cNvSpPr>
            <p:nvPr/>
          </p:nvSpPr>
          <p:spPr bwMode="auto">
            <a:xfrm>
              <a:off x="3538538" y="2947988"/>
              <a:ext cx="331787" cy="115887"/>
            </a:xfrm>
            <a:custGeom>
              <a:avLst/>
              <a:gdLst>
                <a:gd name="T0" fmla="*/ 2147483647 w 163"/>
                <a:gd name="T1" fmla="*/ 2147483647 h 70"/>
                <a:gd name="T2" fmla="*/ 2147483647 w 163"/>
                <a:gd name="T3" fmla="*/ 0 h 70"/>
                <a:gd name="T4" fmla="*/ 0 w 163"/>
                <a:gd name="T5" fmla="*/ 0 h 70"/>
                <a:gd name="T6" fmla="*/ 0 60000 65536"/>
                <a:gd name="T7" fmla="*/ 0 60000 65536"/>
                <a:gd name="T8" fmla="*/ 0 60000 65536"/>
                <a:gd name="T9" fmla="*/ 0 w 163"/>
                <a:gd name="T10" fmla="*/ 0 h 70"/>
                <a:gd name="T11" fmla="*/ 163 w 163"/>
                <a:gd name="T12" fmla="*/ 70 h 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3" h="70">
                  <a:moveTo>
                    <a:pt x="163" y="70"/>
                  </a:moveTo>
                  <a:lnTo>
                    <a:pt x="16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98" name="Freeform 71"/>
            <p:cNvSpPr>
              <a:spLocks/>
            </p:cNvSpPr>
            <p:nvPr/>
          </p:nvSpPr>
          <p:spPr bwMode="auto">
            <a:xfrm>
              <a:off x="4046538" y="2947988"/>
              <a:ext cx="268287" cy="1138237"/>
            </a:xfrm>
            <a:custGeom>
              <a:avLst/>
              <a:gdLst>
                <a:gd name="T0" fmla="*/ 0 w 132"/>
                <a:gd name="T1" fmla="*/ 2147483647 h 691"/>
                <a:gd name="T2" fmla="*/ 0 w 132"/>
                <a:gd name="T3" fmla="*/ 0 h 691"/>
                <a:gd name="T4" fmla="*/ 2147483647 w 132"/>
                <a:gd name="T5" fmla="*/ 0 h 691"/>
                <a:gd name="T6" fmla="*/ 2147483647 w 132"/>
                <a:gd name="T7" fmla="*/ 2147483647 h 6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2"/>
                <a:gd name="T13" fmla="*/ 0 h 691"/>
                <a:gd name="T14" fmla="*/ 132 w 132"/>
                <a:gd name="T15" fmla="*/ 691 h 6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2" h="691">
                  <a:moveTo>
                    <a:pt x="0" y="70"/>
                  </a:moveTo>
                  <a:lnTo>
                    <a:pt x="0" y="0"/>
                  </a:lnTo>
                  <a:lnTo>
                    <a:pt x="132" y="0"/>
                  </a:lnTo>
                  <a:lnTo>
                    <a:pt x="132" y="69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499" name="Oval 72"/>
            <p:cNvSpPr>
              <a:spLocks noChangeArrowheads="1"/>
            </p:cNvSpPr>
            <p:nvPr/>
          </p:nvSpPr>
          <p:spPr bwMode="auto">
            <a:xfrm>
              <a:off x="3516313" y="2922588"/>
              <a:ext cx="47625" cy="523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00" name="Oval 73"/>
            <p:cNvSpPr>
              <a:spLocks noChangeArrowheads="1"/>
            </p:cNvSpPr>
            <p:nvPr/>
          </p:nvSpPr>
          <p:spPr bwMode="auto">
            <a:xfrm>
              <a:off x="3151188" y="1504950"/>
              <a:ext cx="31750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01" name="Line 74"/>
            <p:cNvSpPr>
              <a:spLocks noChangeShapeType="1"/>
            </p:cNvSpPr>
            <p:nvPr/>
          </p:nvSpPr>
          <p:spPr bwMode="auto">
            <a:xfrm>
              <a:off x="2351088" y="3475038"/>
              <a:ext cx="3175" cy="1492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02" name="Rectangle 75"/>
            <p:cNvSpPr>
              <a:spLocks noChangeArrowheads="1"/>
            </p:cNvSpPr>
            <p:nvPr/>
          </p:nvSpPr>
          <p:spPr bwMode="auto">
            <a:xfrm>
              <a:off x="2795588" y="3608388"/>
              <a:ext cx="9618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de-DE" sz="2400" dirty="0">
                <a:latin typeface="Arial" pitchFamily="34" charset="0"/>
              </a:endParaRPr>
            </a:p>
          </p:txBody>
        </p:sp>
        <p:sp>
          <p:nvSpPr>
            <p:cNvPr id="103503" name="Rectangle 76"/>
            <p:cNvSpPr>
              <a:spLocks noChangeArrowheads="1"/>
            </p:cNvSpPr>
            <p:nvPr/>
          </p:nvSpPr>
          <p:spPr bwMode="auto">
            <a:xfrm>
              <a:off x="2287588" y="3641725"/>
              <a:ext cx="95250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s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04" name="Rectangle 77"/>
            <p:cNvSpPr>
              <a:spLocks noChangeArrowheads="1"/>
            </p:cNvSpPr>
            <p:nvPr/>
          </p:nvSpPr>
          <p:spPr bwMode="auto">
            <a:xfrm>
              <a:off x="4503738" y="3756025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05" name="Rectangle 78"/>
            <p:cNvSpPr>
              <a:spLocks noChangeArrowheads="1"/>
            </p:cNvSpPr>
            <p:nvPr/>
          </p:nvSpPr>
          <p:spPr bwMode="auto">
            <a:xfrm>
              <a:off x="4013200" y="377348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06" name="Line 79"/>
            <p:cNvSpPr>
              <a:spLocks noChangeShapeType="1"/>
            </p:cNvSpPr>
            <p:nvPr/>
          </p:nvSpPr>
          <p:spPr bwMode="auto">
            <a:xfrm>
              <a:off x="1481138" y="1547813"/>
              <a:ext cx="3175" cy="5778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07" name="Line 80"/>
            <p:cNvSpPr>
              <a:spLocks noChangeShapeType="1"/>
            </p:cNvSpPr>
            <p:nvPr/>
          </p:nvSpPr>
          <p:spPr bwMode="auto">
            <a:xfrm>
              <a:off x="1638300" y="1531938"/>
              <a:ext cx="1588" cy="5778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08" name="Freeform 81"/>
            <p:cNvSpPr>
              <a:spLocks/>
            </p:cNvSpPr>
            <p:nvPr/>
          </p:nvSpPr>
          <p:spPr bwMode="auto">
            <a:xfrm>
              <a:off x="1481138" y="1943100"/>
              <a:ext cx="315912" cy="182563"/>
            </a:xfrm>
            <a:custGeom>
              <a:avLst/>
              <a:gdLst>
                <a:gd name="T0" fmla="*/ 0 w 155"/>
                <a:gd name="T1" fmla="*/ 0 h 111"/>
                <a:gd name="T2" fmla="*/ 2147483647 w 155"/>
                <a:gd name="T3" fmla="*/ 0 h 111"/>
                <a:gd name="T4" fmla="*/ 2147483647 w 155"/>
                <a:gd name="T5" fmla="*/ 2147483647 h 111"/>
                <a:gd name="T6" fmla="*/ 0 60000 65536"/>
                <a:gd name="T7" fmla="*/ 0 60000 65536"/>
                <a:gd name="T8" fmla="*/ 0 60000 65536"/>
                <a:gd name="T9" fmla="*/ 0 w 155"/>
                <a:gd name="T10" fmla="*/ 0 h 111"/>
                <a:gd name="T11" fmla="*/ 155 w 155"/>
                <a:gd name="T12" fmla="*/ 111 h 1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5" h="111">
                  <a:moveTo>
                    <a:pt x="0" y="0"/>
                  </a:moveTo>
                  <a:lnTo>
                    <a:pt x="155" y="0"/>
                  </a:lnTo>
                  <a:lnTo>
                    <a:pt x="155" y="11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09" name="Freeform 82"/>
            <p:cNvSpPr>
              <a:spLocks/>
            </p:cNvSpPr>
            <p:nvPr/>
          </p:nvSpPr>
          <p:spPr bwMode="auto">
            <a:xfrm>
              <a:off x="1638300" y="1728788"/>
              <a:ext cx="301625" cy="381000"/>
            </a:xfrm>
            <a:custGeom>
              <a:avLst/>
              <a:gdLst>
                <a:gd name="T0" fmla="*/ 0 w 148"/>
                <a:gd name="T1" fmla="*/ 0 h 231"/>
                <a:gd name="T2" fmla="*/ 2147483647 w 148"/>
                <a:gd name="T3" fmla="*/ 0 h 231"/>
                <a:gd name="T4" fmla="*/ 2147483647 w 148"/>
                <a:gd name="T5" fmla="*/ 2147483647 h 231"/>
                <a:gd name="T6" fmla="*/ 0 60000 65536"/>
                <a:gd name="T7" fmla="*/ 0 60000 65536"/>
                <a:gd name="T8" fmla="*/ 0 60000 65536"/>
                <a:gd name="T9" fmla="*/ 0 w 148"/>
                <a:gd name="T10" fmla="*/ 0 h 231"/>
                <a:gd name="T11" fmla="*/ 148 w 148"/>
                <a:gd name="T12" fmla="*/ 231 h 2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8" h="231">
                  <a:moveTo>
                    <a:pt x="0" y="0"/>
                  </a:moveTo>
                  <a:lnTo>
                    <a:pt x="148" y="0"/>
                  </a:lnTo>
                  <a:lnTo>
                    <a:pt x="148" y="23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10" name="Oval 83"/>
            <p:cNvSpPr>
              <a:spLocks noChangeArrowheads="1"/>
            </p:cNvSpPr>
            <p:nvPr/>
          </p:nvSpPr>
          <p:spPr bwMode="auto">
            <a:xfrm>
              <a:off x="1298575" y="6003925"/>
              <a:ext cx="46038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11" name="Oval 84"/>
            <p:cNvSpPr>
              <a:spLocks noChangeArrowheads="1"/>
            </p:cNvSpPr>
            <p:nvPr/>
          </p:nvSpPr>
          <p:spPr bwMode="auto">
            <a:xfrm>
              <a:off x="1631950" y="1489075"/>
              <a:ext cx="47625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12" name="Oval 85"/>
            <p:cNvSpPr>
              <a:spLocks noChangeArrowheads="1"/>
            </p:cNvSpPr>
            <p:nvPr/>
          </p:nvSpPr>
          <p:spPr bwMode="auto">
            <a:xfrm>
              <a:off x="1616075" y="1719263"/>
              <a:ext cx="63500" cy="68262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13" name="Oval 86"/>
            <p:cNvSpPr>
              <a:spLocks noChangeArrowheads="1"/>
            </p:cNvSpPr>
            <p:nvPr/>
          </p:nvSpPr>
          <p:spPr bwMode="auto">
            <a:xfrm>
              <a:off x="1457325" y="1916113"/>
              <a:ext cx="47625" cy="53975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14" name="Rectangle 87"/>
            <p:cNvSpPr>
              <a:spLocks noChangeArrowheads="1"/>
            </p:cNvSpPr>
            <p:nvPr/>
          </p:nvSpPr>
          <p:spPr bwMode="auto">
            <a:xfrm>
              <a:off x="3206750" y="13335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15" name="Rectangle 88"/>
            <p:cNvSpPr>
              <a:spLocks noChangeArrowheads="1"/>
            </p:cNvSpPr>
            <p:nvPr/>
          </p:nvSpPr>
          <p:spPr bwMode="auto">
            <a:xfrm>
              <a:off x="1781175" y="2159000"/>
              <a:ext cx="188913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16" name="Rectangle 89"/>
            <p:cNvSpPr>
              <a:spLocks noChangeArrowheads="1"/>
            </p:cNvSpPr>
            <p:nvPr/>
          </p:nvSpPr>
          <p:spPr bwMode="auto">
            <a:xfrm>
              <a:off x="1409700" y="2132013"/>
              <a:ext cx="300038" cy="39846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17" name="Rectangle 90"/>
            <p:cNvSpPr>
              <a:spLocks noChangeArrowheads="1"/>
            </p:cNvSpPr>
            <p:nvPr/>
          </p:nvSpPr>
          <p:spPr bwMode="auto">
            <a:xfrm>
              <a:off x="1512888" y="2159000"/>
              <a:ext cx="120226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18" name="Rectangle 91"/>
            <p:cNvSpPr>
              <a:spLocks noChangeArrowheads="1"/>
            </p:cNvSpPr>
            <p:nvPr/>
          </p:nvSpPr>
          <p:spPr bwMode="auto">
            <a:xfrm>
              <a:off x="1370013" y="2471738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g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19" name="Rectangle 92"/>
            <p:cNvSpPr>
              <a:spLocks noChangeArrowheads="1"/>
            </p:cNvSpPr>
            <p:nvPr/>
          </p:nvSpPr>
          <p:spPr bwMode="auto">
            <a:xfrm>
              <a:off x="1939925" y="2454275"/>
              <a:ext cx="1063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p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0" name="Rectangle 93"/>
            <p:cNvSpPr>
              <a:spLocks noChangeArrowheads="1"/>
            </p:cNvSpPr>
            <p:nvPr/>
          </p:nvSpPr>
          <p:spPr bwMode="auto">
            <a:xfrm>
              <a:off x="3459163" y="1317625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1" name="Rectangle 94"/>
            <p:cNvSpPr>
              <a:spLocks noChangeArrowheads="1"/>
            </p:cNvSpPr>
            <p:nvPr/>
          </p:nvSpPr>
          <p:spPr bwMode="auto">
            <a:xfrm>
              <a:off x="3175000" y="25860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2" name="Rectangle 95"/>
            <p:cNvSpPr>
              <a:spLocks noChangeArrowheads="1"/>
            </p:cNvSpPr>
            <p:nvPr/>
          </p:nvSpPr>
          <p:spPr bwMode="auto">
            <a:xfrm>
              <a:off x="3730625" y="2570163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3" name="Rectangle 96"/>
            <p:cNvSpPr>
              <a:spLocks noChangeArrowheads="1"/>
            </p:cNvSpPr>
            <p:nvPr/>
          </p:nvSpPr>
          <p:spPr bwMode="auto">
            <a:xfrm>
              <a:off x="1638300" y="1235075"/>
              <a:ext cx="10636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a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4" name="Rectangle 97"/>
            <p:cNvSpPr>
              <a:spLocks noChangeArrowheads="1"/>
            </p:cNvSpPr>
            <p:nvPr/>
          </p:nvSpPr>
          <p:spPr bwMode="auto">
            <a:xfrm>
              <a:off x="1385888" y="1235075"/>
              <a:ext cx="107402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>
                  <a:solidFill>
                    <a:srgbClr val="000000"/>
                  </a:solidFill>
                  <a:latin typeface="Arial" pitchFamily="34" charset="0"/>
                </a:rPr>
                <a:t>b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5" name="Rectangle 98"/>
            <p:cNvSpPr>
              <a:spLocks noChangeArrowheads="1"/>
            </p:cNvSpPr>
            <p:nvPr/>
          </p:nvSpPr>
          <p:spPr bwMode="auto">
            <a:xfrm>
              <a:off x="2217738" y="3070225"/>
              <a:ext cx="300037" cy="39846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26" name="Rectangle 99"/>
            <p:cNvSpPr>
              <a:spLocks noChangeArrowheads="1"/>
            </p:cNvSpPr>
            <p:nvPr/>
          </p:nvSpPr>
          <p:spPr bwMode="auto">
            <a:xfrm>
              <a:off x="2257425" y="3097213"/>
              <a:ext cx="19075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27" name="Freeform 100"/>
            <p:cNvSpPr>
              <a:spLocks/>
            </p:cNvSpPr>
            <p:nvPr/>
          </p:nvSpPr>
          <p:spPr bwMode="auto">
            <a:xfrm>
              <a:off x="1860550" y="2932113"/>
              <a:ext cx="427038" cy="131762"/>
            </a:xfrm>
            <a:custGeom>
              <a:avLst/>
              <a:gdLst>
                <a:gd name="T0" fmla="*/ 2147483647 w 210"/>
                <a:gd name="T1" fmla="*/ 2147483647 h 80"/>
                <a:gd name="T2" fmla="*/ 2147483647 w 210"/>
                <a:gd name="T3" fmla="*/ 0 h 80"/>
                <a:gd name="T4" fmla="*/ 0 w 210"/>
                <a:gd name="T5" fmla="*/ 0 h 80"/>
                <a:gd name="T6" fmla="*/ 0 60000 65536"/>
                <a:gd name="T7" fmla="*/ 0 60000 65536"/>
                <a:gd name="T8" fmla="*/ 0 60000 65536"/>
                <a:gd name="T9" fmla="*/ 0 w 210"/>
                <a:gd name="T10" fmla="*/ 0 h 80"/>
                <a:gd name="T11" fmla="*/ 210 w 210"/>
                <a:gd name="T12" fmla="*/ 80 h 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" h="80">
                  <a:moveTo>
                    <a:pt x="210" y="80"/>
                  </a:moveTo>
                  <a:lnTo>
                    <a:pt x="21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28" name="Freeform 101"/>
            <p:cNvSpPr>
              <a:spLocks/>
            </p:cNvSpPr>
            <p:nvPr/>
          </p:nvSpPr>
          <p:spPr bwMode="auto">
            <a:xfrm>
              <a:off x="2430463" y="2916238"/>
              <a:ext cx="252412" cy="3097212"/>
            </a:xfrm>
            <a:custGeom>
              <a:avLst/>
              <a:gdLst>
                <a:gd name="T0" fmla="*/ 0 w 124"/>
                <a:gd name="T1" fmla="*/ 2147483647 h 1882"/>
                <a:gd name="T2" fmla="*/ 0 w 124"/>
                <a:gd name="T3" fmla="*/ 0 h 1882"/>
                <a:gd name="T4" fmla="*/ 2147483647 w 124"/>
                <a:gd name="T5" fmla="*/ 0 h 1882"/>
                <a:gd name="T6" fmla="*/ 2147483647 w 124"/>
                <a:gd name="T7" fmla="*/ 2147483647 h 188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4"/>
                <a:gd name="T13" fmla="*/ 0 h 1882"/>
                <a:gd name="T14" fmla="*/ 124 w 124"/>
                <a:gd name="T15" fmla="*/ 1882 h 188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4" h="1882">
                  <a:moveTo>
                    <a:pt x="0" y="90"/>
                  </a:moveTo>
                  <a:lnTo>
                    <a:pt x="0" y="0"/>
                  </a:lnTo>
                  <a:lnTo>
                    <a:pt x="124" y="0"/>
                  </a:lnTo>
                  <a:lnTo>
                    <a:pt x="124" y="1882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29" name="Oval 102"/>
            <p:cNvSpPr>
              <a:spLocks noChangeArrowheads="1"/>
            </p:cNvSpPr>
            <p:nvPr/>
          </p:nvSpPr>
          <p:spPr bwMode="auto">
            <a:xfrm>
              <a:off x="1838325" y="2905125"/>
              <a:ext cx="46038" cy="6985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30" name="Oval 103"/>
            <p:cNvSpPr>
              <a:spLocks noChangeArrowheads="1"/>
            </p:cNvSpPr>
            <p:nvPr/>
          </p:nvSpPr>
          <p:spPr bwMode="auto">
            <a:xfrm>
              <a:off x="1457325" y="1489075"/>
              <a:ext cx="47625" cy="5238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31" name="Rectangle 104"/>
            <p:cNvSpPr>
              <a:spLocks noChangeArrowheads="1"/>
            </p:cNvSpPr>
            <p:nvPr/>
          </p:nvSpPr>
          <p:spPr bwMode="auto">
            <a:xfrm>
              <a:off x="1495425" y="13017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32" name="Rectangle 105"/>
            <p:cNvSpPr>
              <a:spLocks noChangeArrowheads="1"/>
            </p:cNvSpPr>
            <p:nvPr/>
          </p:nvSpPr>
          <p:spPr bwMode="auto">
            <a:xfrm>
              <a:off x="1766888" y="1284288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33" name="Rectangle 106"/>
            <p:cNvSpPr>
              <a:spLocks noChangeArrowheads="1"/>
            </p:cNvSpPr>
            <p:nvPr/>
          </p:nvSpPr>
          <p:spPr bwMode="auto">
            <a:xfrm>
              <a:off x="1481138" y="2603500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34" name="Rectangle 107"/>
            <p:cNvSpPr>
              <a:spLocks noChangeArrowheads="1"/>
            </p:cNvSpPr>
            <p:nvPr/>
          </p:nvSpPr>
          <p:spPr bwMode="auto">
            <a:xfrm>
              <a:off x="2049463" y="2570163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35" name="Rectangle 108"/>
            <p:cNvSpPr>
              <a:spLocks noChangeArrowheads="1"/>
            </p:cNvSpPr>
            <p:nvPr/>
          </p:nvSpPr>
          <p:spPr bwMode="auto">
            <a:xfrm>
              <a:off x="2384425" y="37560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36" name="Line 109"/>
            <p:cNvSpPr>
              <a:spLocks noChangeShapeType="1"/>
            </p:cNvSpPr>
            <p:nvPr/>
          </p:nvSpPr>
          <p:spPr bwMode="auto">
            <a:xfrm flipV="1">
              <a:off x="4441825" y="4464050"/>
              <a:ext cx="1588" cy="1651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37" name="Line 110"/>
            <p:cNvSpPr>
              <a:spLocks noChangeShapeType="1"/>
            </p:cNvSpPr>
            <p:nvPr/>
          </p:nvSpPr>
          <p:spPr bwMode="auto">
            <a:xfrm>
              <a:off x="4189413" y="4464050"/>
              <a:ext cx="1587" cy="11874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38" name="Oval 111"/>
            <p:cNvSpPr>
              <a:spLocks noChangeArrowheads="1"/>
            </p:cNvSpPr>
            <p:nvPr/>
          </p:nvSpPr>
          <p:spPr bwMode="auto">
            <a:xfrm>
              <a:off x="4164013" y="5641975"/>
              <a:ext cx="49212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39" name="Line 112"/>
            <p:cNvSpPr>
              <a:spLocks noChangeShapeType="1"/>
            </p:cNvSpPr>
            <p:nvPr/>
          </p:nvSpPr>
          <p:spPr bwMode="auto">
            <a:xfrm>
              <a:off x="4348163" y="5024438"/>
              <a:ext cx="1587" cy="9064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0" name="Oval 113"/>
            <p:cNvSpPr>
              <a:spLocks noChangeArrowheads="1"/>
            </p:cNvSpPr>
            <p:nvPr/>
          </p:nvSpPr>
          <p:spPr bwMode="auto">
            <a:xfrm>
              <a:off x="4322763" y="5921375"/>
              <a:ext cx="47625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1" name="Oval 114"/>
            <p:cNvSpPr>
              <a:spLocks noChangeArrowheads="1"/>
            </p:cNvSpPr>
            <p:nvPr/>
          </p:nvSpPr>
          <p:spPr bwMode="auto">
            <a:xfrm>
              <a:off x="7394575" y="5740400"/>
              <a:ext cx="47625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2" name="Oval 115"/>
            <p:cNvSpPr>
              <a:spLocks noChangeArrowheads="1"/>
            </p:cNvSpPr>
            <p:nvPr/>
          </p:nvSpPr>
          <p:spPr bwMode="auto">
            <a:xfrm>
              <a:off x="2660650" y="6003925"/>
              <a:ext cx="47625" cy="68263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3" name="Line 116"/>
            <p:cNvSpPr>
              <a:spLocks noChangeShapeType="1"/>
            </p:cNvSpPr>
            <p:nvPr/>
          </p:nvSpPr>
          <p:spPr bwMode="auto">
            <a:xfrm>
              <a:off x="4537075" y="5024438"/>
              <a:ext cx="1588" cy="10048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4" name="Oval 117"/>
            <p:cNvSpPr>
              <a:spLocks noChangeArrowheads="1"/>
            </p:cNvSpPr>
            <p:nvPr/>
          </p:nvSpPr>
          <p:spPr bwMode="auto">
            <a:xfrm>
              <a:off x="4513263" y="6003925"/>
              <a:ext cx="47625" cy="68263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5" name="Rectangle 118"/>
            <p:cNvSpPr>
              <a:spLocks noChangeArrowheads="1"/>
            </p:cNvSpPr>
            <p:nvPr/>
          </p:nvSpPr>
          <p:spPr bwMode="auto">
            <a:xfrm>
              <a:off x="3387725" y="2149475"/>
              <a:ext cx="301625" cy="3968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6" name="Rectangle 119"/>
            <p:cNvSpPr>
              <a:spLocks noChangeArrowheads="1"/>
            </p:cNvSpPr>
            <p:nvPr/>
          </p:nvSpPr>
          <p:spPr bwMode="auto">
            <a:xfrm>
              <a:off x="3444875" y="2174875"/>
              <a:ext cx="19075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47" name="Rectangle 120"/>
            <p:cNvSpPr>
              <a:spLocks noChangeArrowheads="1"/>
            </p:cNvSpPr>
            <p:nvPr/>
          </p:nvSpPr>
          <p:spPr bwMode="auto">
            <a:xfrm>
              <a:off x="3089275" y="2149475"/>
              <a:ext cx="298450" cy="3968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48" name="Rectangle 121"/>
            <p:cNvSpPr>
              <a:spLocks noChangeArrowheads="1"/>
            </p:cNvSpPr>
            <p:nvPr/>
          </p:nvSpPr>
          <p:spPr bwMode="auto">
            <a:xfrm>
              <a:off x="3175000" y="2174875"/>
              <a:ext cx="119063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49" name="Rectangle 122"/>
            <p:cNvSpPr>
              <a:spLocks noChangeArrowheads="1"/>
            </p:cNvSpPr>
            <p:nvPr/>
          </p:nvSpPr>
          <p:spPr bwMode="auto">
            <a:xfrm>
              <a:off x="5099050" y="2149475"/>
              <a:ext cx="301625" cy="3968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50" name="Rectangle 123"/>
            <p:cNvSpPr>
              <a:spLocks noChangeArrowheads="1"/>
            </p:cNvSpPr>
            <p:nvPr/>
          </p:nvSpPr>
          <p:spPr bwMode="auto">
            <a:xfrm>
              <a:off x="5154613" y="2174875"/>
              <a:ext cx="190758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=1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51" name="Rectangle 124"/>
            <p:cNvSpPr>
              <a:spLocks noChangeArrowheads="1"/>
            </p:cNvSpPr>
            <p:nvPr/>
          </p:nvSpPr>
          <p:spPr bwMode="auto">
            <a:xfrm>
              <a:off x="4797425" y="2149475"/>
              <a:ext cx="301625" cy="3968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52" name="Rectangle 125"/>
            <p:cNvSpPr>
              <a:spLocks noChangeArrowheads="1"/>
            </p:cNvSpPr>
            <p:nvPr/>
          </p:nvSpPr>
          <p:spPr bwMode="auto">
            <a:xfrm>
              <a:off x="4884738" y="2174875"/>
              <a:ext cx="120650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53" name="Freeform 126"/>
            <p:cNvSpPr>
              <a:spLocks/>
            </p:cNvSpPr>
            <p:nvPr/>
          </p:nvSpPr>
          <p:spPr bwMode="auto">
            <a:xfrm>
              <a:off x="1354138" y="5270500"/>
              <a:ext cx="4940300" cy="758825"/>
            </a:xfrm>
            <a:custGeom>
              <a:avLst/>
              <a:gdLst>
                <a:gd name="T0" fmla="*/ 0 w 2426"/>
                <a:gd name="T1" fmla="*/ 2147483647 h 461"/>
                <a:gd name="T2" fmla="*/ 2147483647 w 2426"/>
                <a:gd name="T3" fmla="*/ 2147483647 h 461"/>
                <a:gd name="T4" fmla="*/ 2147483647 w 2426"/>
                <a:gd name="T5" fmla="*/ 0 h 461"/>
                <a:gd name="T6" fmla="*/ 0 60000 65536"/>
                <a:gd name="T7" fmla="*/ 0 60000 65536"/>
                <a:gd name="T8" fmla="*/ 0 60000 65536"/>
                <a:gd name="T9" fmla="*/ 0 w 2426"/>
                <a:gd name="T10" fmla="*/ 0 h 461"/>
                <a:gd name="T11" fmla="*/ 2426 w 2426"/>
                <a:gd name="T12" fmla="*/ 461 h 4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6" h="461">
                  <a:moveTo>
                    <a:pt x="0" y="461"/>
                  </a:moveTo>
                  <a:lnTo>
                    <a:pt x="2426" y="461"/>
                  </a:lnTo>
                  <a:lnTo>
                    <a:pt x="2426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54" name="Rectangle 127"/>
            <p:cNvSpPr>
              <a:spLocks noChangeArrowheads="1"/>
            </p:cNvSpPr>
            <p:nvPr/>
          </p:nvSpPr>
          <p:spPr bwMode="auto">
            <a:xfrm>
              <a:off x="1133475" y="5848350"/>
              <a:ext cx="9618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de-DE" sz="2400" dirty="0">
                <a:latin typeface="Arial" pitchFamily="34" charset="0"/>
              </a:endParaRPr>
            </a:p>
          </p:txBody>
        </p:sp>
        <p:sp>
          <p:nvSpPr>
            <p:cNvPr id="103555" name="Rectangle 128"/>
            <p:cNvSpPr>
              <a:spLocks noChangeArrowheads="1"/>
            </p:cNvSpPr>
            <p:nvPr/>
          </p:nvSpPr>
          <p:spPr bwMode="auto">
            <a:xfrm>
              <a:off x="1211263" y="5997575"/>
              <a:ext cx="7854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56" name="Oval 129"/>
            <p:cNvSpPr>
              <a:spLocks noChangeArrowheads="1"/>
            </p:cNvSpPr>
            <p:nvPr/>
          </p:nvSpPr>
          <p:spPr bwMode="auto">
            <a:xfrm>
              <a:off x="2343150" y="3646488"/>
              <a:ext cx="47625" cy="5397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57" name="Rectangle 130"/>
            <p:cNvSpPr>
              <a:spLocks noChangeArrowheads="1"/>
            </p:cNvSpPr>
            <p:nvPr/>
          </p:nvSpPr>
          <p:spPr bwMode="auto">
            <a:xfrm>
              <a:off x="2889250" y="372427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100">
                  <a:solidFill>
                    <a:srgbClr val="000000"/>
                  </a:solidFill>
                  <a:latin typeface="Arial" pitchFamily="34" charset="0"/>
                </a:rPr>
                <a:t>0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58" name="Rectangle 131"/>
            <p:cNvSpPr>
              <a:spLocks noChangeArrowheads="1"/>
            </p:cNvSpPr>
            <p:nvPr/>
          </p:nvSpPr>
          <p:spPr bwMode="auto">
            <a:xfrm>
              <a:off x="6761163" y="4883150"/>
              <a:ext cx="331787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59" name="Rectangle 132"/>
            <p:cNvSpPr>
              <a:spLocks noChangeArrowheads="1"/>
            </p:cNvSpPr>
            <p:nvPr/>
          </p:nvSpPr>
          <p:spPr bwMode="auto">
            <a:xfrm>
              <a:off x="6864350" y="4957763"/>
              <a:ext cx="120650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60" name="Rectangle 133"/>
            <p:cNvSpPr>
              <a:spLocks noChangeArrowheads="1"/>
            </p:cNvSpPr>
            <p:nvPr/>
          </p:nvSpPr>
          <p:spPr bwMode="auto">
            <a:xfrm>
              <a:off x="7553325" y="4883150"/>
              <a:ext cx="365125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61" name="Rectangle 134"/>
            <p:cNvSpPr>
              <a:spLocks noChangeArrowheads="1"/>
            </p:cNvSpPr>
            <p:nvPr/>
          </p:nvSpPr>
          <p:spPr bwMode="auto">
            <a:xfrm>
              <a:off x="7640638" y="4957763"/>
              <a:ext cx="120650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62" name="Rectangle 135"/>
            <p:cNvSpPr>
              <a:spLocks noChangeArrowheads="1"/>
            </p:cNvSpPr>
            <p:nvPr/>
          </p:nvSpPr>
          <p:spPr bwMode="auto">
            <a:xfrm>
              <a:off x="7158038" y="4883150"/>
              <a:ext cx="34925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63" name="Rectangle 136"/>
            <p:cNvSpPr>
              <a:spLocks noChangeArrowheads="1"/>
            </p:cNvSpPr>
            <p:nvPr/>
          </p:nvSpPr>
          <p:spPr bwMode="auto">
            <a:xfrm>
              <a:off x="7229475" y="4957763"/>
              <a:ext cx="120650" cy="198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&amp;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64" name="Rectangle 137"/>
            <p:cNvSpPr>
              <a:spLocks noChangeArrowheads="1"/>
            </p:cNvSpPr>
            <p:nvPr/>
          </p:nvSpPr>
          <p:spPr bwMode="auto">
            <a:xfrm>
              <a:off x="6667500" y="4108450"/>
              <a:ext cx="915988" cy="415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65" name="Rectangle 138"/>
            <p:cNvSpPr>
              <a:spLocks noChangeArrowheads="1"/>
            </p:cNvSpPr>
            <p:nvPr/>
          </p:nvSpPr>
          <p:spPr bwMode="auto">
            <a:xfrm>
              <a:off x="6991350" y="4200525"/>
              <a:ext cx="285750" cy="2143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66" name="Rectangle 139"/>
            <p:cNvSpPr>
              <a:spLocks noChangeArrowheads="1"/>
            </p:cNvSpPr>
            <p:nvPr/>
          </p:nvSpPr>
          <p:spPr bwMode="auto">
            <a:xfrm>
              <a:off x="7038975" y="4184650"/>
              <a:ext cx="182563" cy="20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300" b="1">
                  <a:solidFill>
                    <a:srgbClr val="000000"/>
                  </a:solidFill>
                  <a:latin typeface="Arial" pitchFamily="34" charset="0"/>
                  <a:sym typeface="Symbol" pitchFamily="18" charset="2"/>
                </a:rPr>
                <a:t></a:t>
              </a:r>
              <a:r>
                <a:rPr lang="de-DE" sz="13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3567" name="Oval 140"/>
            <p:cNvSpPr>
              <a:spLocks noChangeArrowheads="1"/>
            </p:cNvSpPr>
            <p:nvPr/>
          </p:nvSpPr>
          <p:spPr bwMode="auto">
            <a:xfrm>
              <a:off x="6270625" y="6003925"/>
              <a:ext cx="63500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68" name="Oval 141"/>
            <p:cNvSpPr>
              <a:spLocks noChangeArrowheads="1"/>
            </p:cNvSpPr>
            <p:nvPr/>
          </p:nvSpPr>
          <p:spPr bwMode="auto">
            <a:xfrm>
              <a:off x="6176963" y="5905500"/>
              <a:ext cx="46037" cy="68263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69" name="Oval 142"/>
            <p:cNvSpPr>
              <a:spLocks noChangeArrowheads="1"/>
            </p:cNvSpPr>
            <p:nvPr/>
          </p:nvSpPr>
          <p:spPr bwMode="auto">
            <a:xfrm>
              <a:off x="6064250" y="5838825"/>
              <a:ext cx="47625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0" name="Freeform 143"/>
            <p:cNvSpPr>
              <a:spLocks/>
            </p:cNvSpPr>
            <p:nvPr/>
          </p:nvSpPr>
          <p:spPr bwMode="auto">
            <a:xfrm>
              <a:off x="6072188" y="5270500"/>
              <a:ext cx="1631950" cy="577850"/>
            </a:xfrm>
            <a:custGeom>
              <a:avLst/>
              <a:gdLst>
                <a:gd name="T0" fmla="*/ 0 w 801"/>
                <a:gd name="T1" fmla="*/ 2147483647 h 351"/>
                <a:gd name="T2" fmla="*/ 2147483647 w 801"/>
                <a:gd name="T3" fmla="*/ 2147483647 h 351"/>
                <a:gd name="T4" fmla="*/ 2147483647 w 801"/>
                <a:gd name="T5" fmla="*/ 0 h 351"/>
                <a:gd name="T6" fmla="*/ 0 60000 65536"/>
                <a:gd name="T7" fmla="*/ 0 60000 65536"/>
                <a:gd name="T8" fmla="*/ 0 60000 65536"/>
                <a:gd name="T9" fmla="*/ 0 w 801"/>
                <a:gd name="T10" fmla="*/ 0 h 351"/>
                <a:gd name="T11" fmla="*/ 801 w 801"/>
                <a:gd name="T12" fmla="*/ 351 h 3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1" h="351">
                  <a:moveTo>
                    <a:pt x="0" y="351"/>
                  </a:moveTo>
                  <a:lnTo>
                    <a:pt x="801" y="351"/>
                  </a:lnTo>
                  <a:lnTo>
                    <a:pt x="801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1" name="Freeform 144"/>
            <p:cNvSpPr>
              <a:spLocks/>
            </p:cNvSpPr>
            <p:nvPr/>
          </p:nvSpPr>
          <p:spPr bwMode="auto">
            <a:xfrm>
              <a:off x="6294438" y="5270500"/>
              <a:ext cx="1568450" cy="742950"/>
            </a:xfrm>
            <a:custGeom>
              <a:avLst/>
              <a:gdLst>
                <a:gd name="T0" fmla="*/ 0 w 770"/>
                <a:gd name="T1" fmla="*/ 2147483647 h 451"/>
                <a:gd name="T2" fmla="*/ 2147483647 w 770"/>
                <a:gd name="T3" fmla="*/ 2147483647 h 451"/>
                <a:gd name="T4" fmla="*/ 2147483647 w 770"/>
                <a:gd name="T5" fmla="*/ 0 h 451"/>
                <a:gd name="T6" fmla="*/ 0 60000 65536"/>
                <a:gd name="T7" fmla="*/ 0 60000 65536"/>
                <a:gd name="T8" fmla="*/ 0 60000 65536"/>
                <a:gd name="T9" fmla="*/ 0 w 770"/>
                <a:gd name="T10" fmla="*/ 0 h 451"/>
                <a:gd name="T11" fmla="*/ 770 w 770"/>
                <a:gd name="T12" fmla="*/ 451 h 4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0" h="451">
                  <a:moveTo>
                    <a:pt x="0" y="451"/>
                  </a:moveTo>
                  <a:lnTo>
                    <a:pt x="770" y="451"/>
                  </a:lnTo>
                  <a:lnTo>
                    <a:pt x="77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2" name="Freeform 145"/>
            <p:cNvSpPr>
              <a:spLocks/>
            </p:cNvSpPr>
            <p:nvPr/>
          </p:nvSpPr>
          <p:spPr bwMode="auto">
            <a:xfrm>
              <a:off x="6184900" y="5270500"/>
              <a:ext cx="1598613" cy="660400"/>
            </a:xfrm>
            <a:custGeom>
              <a:avLst/>
              <a:gdLst>
                <a:gd name="T0" fmla="*/ 0 w 785"/>
                <a:gd name="T1" fmla="*/ 2147483647 h 401"/>
                <a:gd name="T2" fmla="*/ 2147483647 w 785"/>
                <a:gd name="T3" fmla="*/ 2147483647 h 401"/>
                <a:gd name="T4" fmla="*/ 2147483647 w 785"/>
                <a:gd name="T5" fmla="*/ 0 h 401"/>
                <a:gd name="T6" fmla="*/ 0 60000 65536"/>
                <a:gd name="T7" fmla="*/ 0 60000 65536"/>
                <a:gd name="T8" fmla="*/ 0 60000 65536"/>
                <a:gd name="T9" fmla="*/ 0 w 785"/>
                <a:gd name="T10" fmla="*/ 0 h 401"/>
                <a:gd name="T11" fmla="*/ 785 w 785"/>
                <a:gd name="T12" fmla="*/ 401 h 4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85" h="401">
                  <a:moveTo>
                    <a:pt x="0" y="401"/>
                  </a:moveTo>
                  <a:lnTo>
                    <a:pt x="785" y="401"/>
                  </a:lnTo>
                  <a:lnTo>
                    <a:pt x="785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3" name="Line 146"/>
            <p:cNvSpPr>
              <a:spLocks noChangeShapeType="1"/>
            </p:cNvSpPr>
            <p:nvPr/>
          </p:nvSpPr>
          <p:spPr bwMode="auto">
            <a:xfrm>
              <a:off x="7402513" y="5254625"/>
              <a:ext cx="1587" cy="495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4" name="Line 147"/>
            <p:cNvSpPr>
              <a:spLocks noChangeShapeType="1"/>
            </p:cNvSpPr>
            <p:nvPr/>
          </p:nvSpPr>
          <p:spPr bwMode="auto">
            <a:xfrm>
              <a:off x="7323138" y="5254625"/>
              <a:ext cx="1587" cy="5937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5" name="Freeform 148"/>
            <p:cNvSpPr>
              <a:spLocks/>
            </p:cNvSpPr>
            <p:nvPr/>
          </p:nvSpPr>
          <p:spPr bwMode="auto">
            <a:xfrm>
              <a:off x="5708650" y="5254625"/>
              <a:ext cx="1535113" cy="412750"/>
            </a:xfrm>
            <a:custGeom>
              <a:avLst/>
              <a:gdLst>
                <a:gd name="T0" fmla="*/ 0 w 754"/>
                <a:gd name="T1" fmla="*/ 2147483647 h 251"/>
                <a:gd name="T2" fmla="*/ 2147483647 w 754"/>
                <a:gd name="T3" fmla="*/ 2147483647 h 251"/>
                <a:gd name="T4" fmla="*/ 2147483647 w 754"/>
                <a:gd name="T5" fmla="*/ 0 h 251"/>
                <a:gd name="T6" fmla="*/ 0 60000 65536"/>
                <a:gd name="T7" fmla="*/ 0 60000 65536"/>
                <a:gd name="T8" fmla="*/ 0 60000 65536"/>
                <a:gd name="T9" fmla="*/ 0 w 754"/>
                <a:gd name="T10" fmla="*/ 0 h 251"/>
                <a:gd name="T11" fmla="*/ 754 w 754"/>
                <a:gd name="T12" fmla="*/ 251 h 2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4" h="251">
                  <a:moveTo>
                    <a:pt x="0" y="251"/>
                  </a:moveTo>
                  <a:lnTo>
                    <a:pt x="754" y="251"/>
                  </a:lnTo>
                  <a:lnTo>
                    <a:pt x="754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6" name="Oval 149"/>
            <p:cNvSpPr>
              <a:spLocks noChangeArrowheads="1"/>
            </p:cNvSpPr>
            <p:nvPr/>
          </p:nvSpPr>
          <p:spPr bwMode="auto">
            <a:xfrm>
              <a:off x="5686425" y="5624513"/>
              <a:ext cx="61913" cy="6985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7" name="Oval 150"/>
            <p:cNvSpPr>
              <a:spLocks noChangeArrowheads="1"/>
            </p:cNvSpPr>
            <p:nvPr/>
          </p:nvSpPr>
          <p:spPr bwMode="auto">
            <a:xfrm>
              <a:off x="5842000" y="5838825"/>
              <a:ext cx="49213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8" name="Oval 151"/>
            <p:cNvSpPr>
              <a:spLocks noChangeArrowheads="1"/>
            </p:cNvSpPr>
            <p:nvPr/>
          </p:nvSpPr>
          <p:spPr bwMode="auto">
            <a:xfrm>
              <a:off x="7300913" y="5838825"/>
              <a:ext cx="47625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79" name="Freeform 152"/>
            <p:cNvSpPr>
              <a:spLocks/>
            </p:cNvSpPr>
            <p:nvPr/>
          </p:nvSpPr>
          <p:spPr bwMode="auto">
            <a:xfrm>
              <a:off x="5456238" y="5254625"/>
              <a:ext cx="1360487" cy="314325"/>
            </a:xfrm>
            <a:custGeom>
              <a:avLst/>
              <a:gdLst>
                <a:gd name="T0" fmla="*/ 0 w 668"/>
                <a:gd name="T1" fmla="*/ 2147483647 h 191"/>
                <a:gd name="T2" fmla="*/ 2147483647 w 668"/>
                <a:gd name="T3" fmla="*/ 2147483647 h 191"/>
                <a:gd name="T4" fmla="*/ 2147483647 w 668"/>
                <a:gd name="T5" fmla="*/ 0 h 191"/>
                <a:gd name="T6" fmla="*/ 0 60000 65536"/>
                <a:gd name="T7" fmla="*/ 0 60000 65536"/>
                <a:gd name="T8" fmla="*/ 0 60000 65536"/>
                <a:gd name="T9" fmla="*/ 0 w 668"/>
                <a:gd name="T10" fmla="*/ 0 h 191"/>
                <a:gd name="T11" fmla="*/ 668 w 668"/>
                <a:gd name="T12" fmla="*/ 191 h 1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68" h="191">
                  <a:moveTo>
                    <a:pt x="0" y="191"/>
                  </a:moveTo>
                  <a:lnTo>
                    <a:pt x="668" y="191"/>
                  </a:lnTo>
                  <a:lnTo>
                    <a:pt x="668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0" name="Oval 153"/>
            <p:cNvSpPr>
              <a:spLocks noChangeArrowheads="1"/>
            </p:cNvSpPr>
            <p:nvPr/>
          </p:nvSpPr>
          <p:spPr bwMode="auto">
            <a:xfrm>
              <a:off x="5446713" y="5541963"/>
              <a:ext cx="47625" cy="6985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1" name="Line 154"/>
            <p:cNvSpPr>
              <a:spLocks noChangeShapeType="1"/>
            </p:cNvSpPr>
            <p:nvPr/>
          </p:nvSpPr>
          <p:spPr bwMode="auto">
            <a:xfrm>
              <a:off x="7024688" y="5254625"/>
              <a:ext cx="1587" cy="495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2" name="Oval 155"/>
            <p:cNvSpPr>
              <a:spLocks noChangeArrowheads="1"/>
            </p:cNvSpPr>
            <p:nvPr/>
          </p:nvSpPr>
          <p:spPr bwMode="auto">
            <a:xfrm>
              <a:off x="6999288" y="5740400"/>
              <a:ext cx="63500" cy="5238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3" name="Freeform 156"/>
            <p:cNvSpPr>
              <a:spLocks/>
            </p:cNvSpPr>
            <p:nvPr/>
          </p:nvSpPr>
          <p:spPr bwMode="auto">
            <a:xfrm>
              <a:off x="4932363" y="2536825"/>
              <a:ext cx="1900237" cy="2933700"/>
            </a:xfrm>
            <a:custGeom>
              <a:avLst/>
              <a:gdLst>
                <a:gd name="T0" fmla="*/ 0 w 933"/>
                <a:gd name="T1" fmla="*/ 0 h 1782"/>
                <a:gd name="T2" fmla="*/ 0 w 933"/>
                <a:gd name="T3" fmla="*/ 2147483647 h 1782"/>
                <a:gd name="T4" fmla="*/ 2147483647 w 933"/>
                <a:gd name="T5" fmla="*/ 2147483647 h 1782"/>
                <a:gd name="T6" fmla="*/ 2147483647 w 933"/>
                <a:gd name="T7" fmla="*/ 2147483647 h 1782"/>
                <a:gd name="T8" fmla="*/ 2147483647 w 933"/>
                <a:gd name="T9" fmla="*/ 2147483647 h 1782"/>
                <a:gd name="T10" fmla="*/ 2147483647 w 933"/>
                <a:gd name="T11" fmla="*/ 2147483647 h 17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33"/>
                <a:gd name="T19" fmla="*/ 0 h 1782"/>
                <a:gd name="T20" fmla="*/ 933 w 933"/>
                <a:gd name="T21" fmla="*/ 1782 h 178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33" h="1782">
                  <a:moveTo>
                    <a:pt x="0" y="0"/>
                  </a:moveTo>
                  <a:lnTo>
                    <a:pt x="0" y="1782"/>
                  </a:lnTo>
                  <a:lnTo>
                    <a:pt x="840" y="1782"/>
                  </a:lnTo>
                  <a:lnTo>
                    <a:pt x="840" y="1291"/>
                  </a:lnTo>
                  <a:lnTo>
                    <a:pt x="933" y="1291"/>
                  </a:lnTo>
                  <a:lnTo>
                    <a:pt x="933" y="12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4" name="Line 157"/>
            <p:cNvSpPr>
              <a:spLocks noChangeShapeType="1"/>
            </p:cNvSpPr>
            <p:nvPr/>
          </p:nvSpPr>
          <p:spPr bwMode="auto">
            <a:xfrm flipV="1">
              <a:off x="7323138" y="4513263"/>
              <a:ext cx="1587" cy="363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5" name="Freeform 158"/>
            <p:cNvSpPr>
              <a:spLocks/>
            </p:cNvSpPr>
            <p:nvPr/>
          </p:nvSpPr>
          <p:spPr bwMode="auto">
            <a:xfrm>
              <a:off x="7499350" y="4513263"/>
              <a:ext cx="220663" cy="363537"/>
            </a:xfrm>
            <a:custGeom>
              <a:avLst/>
              <a:gdLst>
                <a:gd name="T0" fmla="*/ 2147483647 w 109"/>
                <a:gd name="T1" fmla="*/ 2147483647 h 220"/>
                <a:gd name="T2" fmla="*/ 2147483647 w 109"/>
                <a:gd name="T3" fmla="*/ 2147483647 h 220"/>
                <a:gd name="T4" fmla="*/ 0 w 109"/>
                <a:gd name="T5" fmla="*/ 2147483647 h 220"/>
                <a:gd name="T6" fmla="*/ 0 w 109"/>
                <a:gd name="T7" fmla="*/ 0 h 2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"/>
                <a:gd name="T13" fmla="*/ 0 h 220"/>
                <a:gd name="T14" fmla="*/ 109 w 109"/>
                <a:gd name="T15" fmla="*/ 220 h 2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" h="220">
                  <a:moveTo>
                    <a:pt x="109" y="220"/>
                  </a:moveTo>
                  <a:lnTo>
                    <a:pt x="109" y="90"/>
                  </a:ln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6" name="Line 159"/>
            <p:cNvSpPr>
              <a:spLocks noChangeShapeType="1"/>
            </p:cNvSpPr>
            <p:nvPr/>
          </p:nvSpPr>
          <p:spPr bwMode="auto">
            <a:xfrm flipV="1">
              <a:off x="6927850" y="4513263"/>
              <a:ext cx="3175" cy="363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7" name="Freeform 160"/>
            <p:cNvSpPr>
              <a:spLocks/>
            </p:cNvSpPr>
            <p:nvPr/>
          </p:nvSpPr>
          <p:spPr bwMode="auto">
            <a:xfrm>
              <a:off x="7118350" y="3656013"/>
              <a:ext cx="1155700" cy="446087"/>
            </a:xfrm>
            <a:custGeom>
              <a:avLst/>
              <a:gdLst>
                <a:gd name="T0" fmla="*/ 0 w 568"/>
                <a:gd name="T1" fmla="*/ 2147483647 h 271"/>
                <a:gd name="T2" fmla="*/ 0 w 568"/>
                <a:gd name="T3" fmla="*/ 0 h 271"/>
                <a:gd name="T4" fmla="*/ 2147483647 w 568"/>
                <a:gd name="T5" fmla="*/ 0 h 271"/>
                <a:gd name="T6" fmla="*/ 0 60000 65536"/>
                <a:gd name="T7" fmla="*/ 0 60000 65536"/>
                <a:gd name="T8" fmla="*/ 0 60000 65536"/>
                <a:gd name="T9" fmla="*/ 0 w 568"/>
                <a:gd name="T10" fmla="*/ 0 h 271"/>
                <a:gd name="T11" fmla="*/ 568 w 568"/>
                <a:gd name="T12" fmla="*/ 271 h 2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8" h="271">
                  <a:moveTo>
                    <a:pt x="0" y="271"/>
                  </a:moveTo>
                  <a:lnTo>
                    <a:pt x="0" y="0"/>
                  </a:lnTo>
                  <a:lnTo>
                    <a:pt x="568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8" name="Oval 161"/>
            <p:cNvSpPr>
              <a:spLocks noChangeArrowheads="1"/>
            </p:cNvSpPr>
            <p:nvPr/>
          </p:nvSpPr>
          <p:spPr bwMode="auto">
            <a:xfrm>
              <a:off x="8281988" y="3646488"/>
              <a:ext cx="47625" cy="5397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3589" name="Rectangle 162"/>
            <p:cNvSpPr>
              <a:spLocks noChangeArrowheads="1"/>
            </p:cNvSpPr>
            <p:nvPr/>
          </p:nvSpPr>
          <p:spPr bwMode="auto">
            <a:xfrm>
              <a:off x="8242300" y="3294063"/>
              <a:ext cx="96180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c</a:t>
              </a:r>
              <a:endParaRPr lang="de-DE" sz="2400" dirty="0">
                <a:latin typeface="Arial" pitchFamily="34" charset="0"/>
              </a:endParaRPr>
            </a:p>
          </p:txBody>
        </p:sp>
        <p:sp>
          <p:nvSpPr>
            <p:cNvPr id="103590" name="Rectangle 163"/>
            <p:cNvSpPr>
              <a:spLocks noChangeArrowheads="1"/>
            </p:cNvSpPr>
            <p:nvPr/>
          </p:nvSpPr>
          <p:spPr bwMode="auto">
            <a:xfrm>
              <a:off x="6738938" y="2898775"/>
              <a:ext cx="729367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smtClean="0">
                  <a:solidFill>
                    <a:srgbClr val="C00000"/>
                  </a:solidFill>
                  <a:latin typeface="Arial" pitchFamily="34" charset="0"/>
                </a:rPr>
                <a:t>parallel</a:t>
              </a:r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  </a:t>
              </a:r>
              <a:endParaRPr lang="de-DE" sz="2400" dirty="0">
                <a:latin typeface="Arial" pitchFamily="34" charset="0"/>
              </a:endParaRPr>
            </a:p>
          </p:txBody>
        </p:sp>
        <p:sp>
          <p:nvSpPr>
            <p:cNvPr id="103591" name="Rectangle 164"/>
            <p:cNvSpPr>
              <a:spLocks noChangeArrowheads="1"/>
            </p:cNvSpPr>
            <p:nvPr/>
          </p:nvSpPr>
          <p:spPr bwMode="auto">
            <a:xfrm>
              <a:off x="6516688" y="3097213"/>
              <a:ext cx="1306448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logic</a:t>
              </a:r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for</a:t>
              </a:r>
              <a:r>
                <a:rPr lang="de-DE" sz="1500" dirty="0" smtClean="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de-DE" sz="1500" dirty="0" err="1" smtClean="0">
                  <a:solidFill>
                    <a:srgbClr val="000000"/>
                  </a:solidFill>
                  <a:latin typeface="Arial" pitchFamily="34" charset="0"/>
                </a:rPr>
                <a:t>carries</a:t>
              </a:r>
              <a:endParaRPr lang="de-DE" sz="2400" dirty="0">
                <a:latin typeface="Arial" pitchFamily="34" charset="0"/>
              </a:endParaRPr>
            </a:p>
          </p:txBody>
        </p:sp>
        <p:grpSp>
          <p:nvGrpSpPr>
            <p:cNvPr id="103592" name="Group 165"/>
            <p:cNvGrpSpPr>
              <a:grpSpLocks/>
            </p:cNvGrpSpPr>
            <p:nvPr/>
          </p:nvGrpSpPr>
          <p:grpSpPr bwMode="auto">
            <a:xfrm>
              <a:off x="6723063" y="3343275"/>
              <a:ext cx="204787" cy="627063"/>
              <a:chOff x="3730" y="2025"/>
              <a:chExt cx="101" cy="381"/>
            </a:xfrm>
          </p:grpSpPr>
          <p:sp>
            <p:nvSpPr>
              <p:cNvPr id="103596" name="Freeform 166"/>
              <p:cNvSpPr>
                <a:spLocks/>
              </p:cNvSpPr>
              <p:nvPr/>
            </p:nvSpPr>
            <p:spPr bwMode="auto">
              <a:xfrm>
                <a:off x="3730" y="2296"/>
                <a:ext cx="46" cy="110"/>
              </a:xfrm>
              <a:custGeom>
                <a:avLst/>
                <a:gdLst>
                  <a:gd name="T0" fmla="*/ 0 w 46"/>
                  <a:gd name="T1" fmla="*/ 110 h 110"/>
                  <a:gd name="T2" fmla="*/ 8 w 46"/>
                  <a:gd name="T3" fmla="*/ 0 h 110"/>
                  <a:gd name="T4" fmla="*/ 31 w 46"/>
                  <a:gd name="T5" fmla="*/ 10 h 110"/>
                  <a:gd name="T6" fmla="*/ 46 w 46"/>
                  <a:gd name="T7" fmla="*/ 20 h 110"/>
                  <a:gd name="T8" fmla="*/ 0 w 46"/>
                  <a:gd name="T9" fmla="*/ 110 h 1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6"/>
                  <a:gd name="T16" fmla="*/ 0 h 110"/>
                  <a:gd name="T17" fmla="*/ 46 w 46"/>
                  <a:gd name="T18" fmla="*/ 110 h 11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6" h="110">
                    <a:moveTo>
                      <a:pt x="0" y="110"/>
                    </a:moveTo>
                    <a:lnTo>
                      <a:pt x="8" y="0"/>
                    </a:lnTo>
                    <a:lnTo>
                      <a:pt x="31" y="10"/>
                    </a:lnTo>
                    <a:lnTo>
                      <a:pt x="46" y="20"/>
                    </a:lnTo>
                    <a:lnTo>
                      <a:pt x="0" y="1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3597" name="Line 167"/>
              <p:cNvSpPr>
                <a:spLocks noChangeShapeType="1"/>
              </p:cNvSpPr>
              <p:nvPr/>
            </p:nvSpPr>
            <p:spPr bwMode="auto">
              <a:xfrm flipH="1">
                <a:off x="3761" y="2025"/>
                <a:ext cx="70" cy="28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03593" name="Rectangle 168"/>
            <p:cNvSpPr>
              <a:spLocks noChangeArrowheads="1"/>
            </p:cNvSpPr>
            <p:nvPr/>
          </p:nvSpPr>
          <p:spPr bwMode="auto">
            <a:xfrm>
              <a:off x="1304925" y="1214438"/>
              <a:ext cx="1466850" cy="2343150"/>
            </a:xfrm>
            <a:prstGeom prst="rect">
              <a:avLst/>
            </a:prstGeom>
            <a:noFill/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594" name="Rectangle 169"/>
            <p:cNvSpPr>
              <a:spLocks noChangeArrowheads="1"/>
            </p:cNvSpPr>
            <p:nvPr/>
          </p:nvSpPr>
          <p:spPr bwMode="auto">
            <a:xfrm>
              <a:off x="2990850" y="1214438"/>
              <a:ext cx="1466850" cy="2343150"/>
            </a:xfrm>
            <a:prstGeom prst="rect">
              <a:avLst/>
            </a:prstGeom>
            <a:noFill/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595" name="Rectangle 170"/>
            <p:cNvSpPr>
              <a:spLocks noChangeArrowheads="1"/>
            </p:cNvSpPr>
            <p:nvPr/>
          </p:nvSpPr>
          <p:spPr bwMode="auto">
            <a:xfrm>
              <a:off x="4657725" y="1214438"/>
              <a:ext cx="1466850" cy="2343150"/>
            </a:xfrm>
            <a:prstGeom prst="rect">
              <a:avLst/>
            </a:prstGeom>
            <a:noFill/>
            <a:ln w="28575">
              <a:solidFill>
                <a:srgbClr val="96969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72" name="Rechteck 171"/>
          <p:cNvSpPr/>
          <p:nvPr/>
        </p:nvSpPr>
        <p:spPr>
          <a:xfrm>
            <a:off x="6881814" y="1214439"/>
            <a:ext cx="3571875" cy="3079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de-DE" sz="1400" dirty="0" smtClean="0">
                <a:latin typeface="Arial" charset="0"/>
                <a:cs typeface="Times New Roman" pitchFamily="18" charset="0"/>
              </a:rPr>
              <a:t>c</a:t>
            </a:r>
            <a:r>
              <a:rPr lang="de-DE" sz="1400" baseline="-25000" dirty="0" smtClean="0">
                <a:cs typeface="Times New Roman" pitchFamily="18" charset="0"/>
              </a:rPr>
              <a:t>3</a:t>
            </a:r>
            <a:r>
              <a:rPr lang="de-DE" sz="1400" dirty="0" smtClean="0">
                <a:cs typeface="Times New Roman" pitchFamily="18" charset="0"/>
              </a:rPr>
              <a:t> </a:t>
            </a:r>
            <a:r>
              <a:rPr lang="de-DE" sz="1400" dirty="0">
                <a:cs typeface="Times New Roman" pitchFamily="18" charset="0"/>
              </a:rPr>
              <a:t>= g</a:t>
            </a:r>
            <a:r>
              <a:rPr lang="de-DE" sz="1400" baseline="-25000" dirty="0">
                <a:cs typeface="Times New Roman" pitchFamily="18" charset="0"/>
              </a:rPr>
              <a:t>2</a:t>
            </a:r>
            <a:r>
              <a:rPr lang="de-DE" sz="1400" dirty="0">
                <a:cs typeface="Times New Roman" pitchFamily="18" charset="0"/>
              </a:rPr>
              <a:t> </a:t>
            </a:r>
            <a:r>
              <a:rPr lang="de-DE" sz="1400" dirty="0">
                <a:cs typeface="Times New Roman" pitchFamily="18" charset="0"/>
                <a:sym typeface="Symbol" pitchFamily="18" charset="2"/>
              </a:rPr>
              <a:t> </a:t>
            </a:r>
            <a:r>
              <a:rPr lang="de-DE" sz="1400" dirty="0">
                <a:cs typeface="Times New Roman" pitchFamily="18" charset="0"/>
              </a:rPr>
              <a:t>p</a:t>
            </a:r>
            <a:r>
              <a:rPr lang="de-DE" sz="1400" baseline="-25000" dirty="0">
                <a:cs typeface="Times New Roman" pitchFamily="18" charset="0"/>
              </a:rPr>
              <a:t>2</a:t>
            </a:r>
            <a:r>
              <a:rPr lang="de-DE" sz="1400" dirty="0">
                <a:cs typeface="Times New Roman" pitchFamily="18" charset="0"/>
              </a:rPr>
              <a:t> g</a:t>
            </a:r>
            <a:r>
              <a:rPr lang="de-DE" sz="1400" baseline="-25000" dirty="0">
                <a:cs typeface="Times New Roman" pitchFamily="18" charset="0"/>
              </a:rPr>
              <a:t>1</a:t>
            </a:r>
            <a:r>
              <a:rPr lang="de-DE" sz="1400" dirty="0">
                <a:cs typeface="Times New Roman" pitchFamily="18" charset="0"/>
              </a:rPr>
              <a:t> </a:t>
            </a:r>
            <a:r>
              <a:rPr lang="de-DE" sz="1400" dirty="0">
                <a:cs typeface="Times New Roman" pitchFamily="18" charset="0"/>
                <a:sym typeface="Symbol" pitchFamily="18" charset="2"/>
              </a:rPr>
              <a:t> </a:t>
            </a:r>
            <a:r>
              <a:rPr lang="de-DE" sz="1400" dirty="0">
                <a:cs typeface="Times New Roman" pitchFamily="18" charset="0"/>
              </a:rPr>
              <a:t>p</a:t>
            </a:r>
            <a:r>
              <a:rPr lang="de-DE" sz="1400" baseline="-25000" dirty="0">
                <a:cs typeface="Times New Roman" pitchFamily="18" charset="0"/>
              </a:rPr>
              <a:t>2</a:t>
            </a:r>
            <a:r>
              <a:rPr lang="de-DE" sz="1400" dirty="0">
                <a:cs typeface="Times New Roman" pitchFamily="18" charset="0"/>
              </a:rPr>
              <a:t> p</a:t>
            </a:r>
            <a:r>
              <a:rPr lang="de-DE" sz="1400" baseline="-25000" dirty="0">
                <a:cs typeface="Times New Roman" pitchFamily="18" charset="0"/>
              </a:rPr>
              <a:t>1</a:t>
            </a:r>
            <a:r>
              <a:rPr lang="de-DE" sz="1400" dirty="0">
                <a:cs typeface="Times New Roman" pitchFamily="18" charset="0"/>
              </a:rPr>
              <a:t> g</a:t>
            </a:r>
            <a:r>
              <a:rPr lang="de-DE" sz="1400" baseline="-25000" dirty="0">
                <a:cs typeface="Times New Roman" pitchFamily="18" charset="0"/>
              </a:rPr>
              <a:t>0</a:t>
            </a:r>
            <a:r>
              <a:rPr lang="de-DE" sz="1400" dirty="0">
                <a:cs typeface="Times New Roman" pitchFamily="18" charset="0"/>
              </a:rPr>
              <a:t> </a:t>
            </a:r>
            <a:r>
              <a:rPr lang="de-DE" sz="1400" dirty="0">
                <a:cs typeface="Times New Roman" pitchFamily="18" charset="0"/>
                <a:sym typeface="Symbol" pitchFamily="18" charset="2"/>
              </a:rPr>
              <a:t> </a:t>
            </a:r>
            <a:r>
              <a:rPr lang="de-DE" sz="1400" dirty="0">
                <a:cs typeface="Times New Roman" pitchFamily="18" charset="0"/>
              </a:rPr>
              <a:t>p</a:t>
            </a:r>
            <a:r>
              <a:rPr lang="de-DE" sz="1400" baseline="-25000" dirty="0">
                <a:cs typeface="Times New Roman" pitchFamily="18" charset="0"/>
              </a:rPr>
              <a:t>2</a:t>
            </a:r>
            <a:r>
              <a:rPr lang="de-DE" sz="1400" dirty="0">
                <a:cs typeface="Times New Roman" pitchFamily="18" charset="0"/>
              </a:rPr>
              <a:t> p</a:t>
            </a:r>
            <a:r>
              <a:rPr lang="de-DE" sz="1400" baseline="-25000" dirty="0">
                <a:cs typeface="Times New Roman" pitchFamily="18" charset="0"/>
              </a:rPr>
              <a:t>1</a:t>
            </a:r>
            <a:r>
              <a:rPr lang="de-DE" sz="1400" dirty="0">
                <a:cs typeface="Times New Roman" pitchFamily="18" charset="0"/>
              </a:rPr>
              <a:t> p</a:t>
            </a:r>
            <a:r>
              <a:rPr lang="de-DE" sz="1400" baseline="-25000" dirty="0">
                <a:cs typeface="Times New Roman" pitchFamily="18" charset="0"/>
              </a:rPr>
              <a:t>0</a:t>
            </a:r>
            <a:r>
              <a:rPr lang="de-DE" sz="1400" dirty="0">
                <a:cs typeface="Times New Roman" pitchFamily="18" charset="0"/>
              </a:rPr>
              <a:t> </a:t>
            </a:r>
            <a:r>
              <a:rPr lang="de-DE" sz="1400" dirty="0" smtClean="0">
                <a:latin typeface="Arial" charset="0"/>
                <a:cs typeface="Times New Roman" pitchFamily="18" charset="0"/>
              </a:rPr>
              <a:t>c</a:t>
            </a:r>
            <a:r>
              <a:rPr lang="de-DE" sz="1400" baseline="-25000" dirty="0" smtClean="0">
                <a:cs typeface="Times New Roman" pitchFamily="18" charset="0"/>
              </a:rPr>
              <a:t>0</a:t>
            </a:r>
            <a:endParaRPr lang="de-DE" sz="1400" dirty="0"/>
          </a:p>
        </p:txBody>
      </p:sp>
    </p:spTree>
  </p:cSld>
  <p:clrMapOvr>
    <a:masterClrMapping/>
  </p:clrMapOvr>
  <p:transition advTm="18524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Carry-</a:t>
            </a:r>
            <a:r>
              <a:rPr lang="en-US" noProof="0" dirty="0" err="1" smtClean="0"/>
              <a:t>lookahead</a:t>
            </a:r>
            <a:r>
              <a:rPr lang="en-US" noProof="0" dirty="0" smtClean="0"/>
              <a:t>-</a:t>
            </a:r>
            <a:r>
              <a:rPr lang="en-US" noProof="0" dirty="0" err="1" smtClean="0"/>
              <a:t>Addierer</a:t>
            </a:r>
            <a:endParaRPr lang="en-US" noProof="0" dirty="0" smtClean="0"/>
          </a:p>
        </p:txBody>
      </p:sp>
      <p:sp>
        <p:nvSpPr>
          <p:cNvPr id="983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Problem: </a:t>
            </a:r>
          </a:p>
          <a:p>
            <a:pPr lvl="1" eaLnBrk="1" hangingPunct="1"/>
            <a:r>
              <a:rPr lang="en-US" noProof="0" dirty="0" smtClean="0"/>
              <a:t>The number of logic gates increases with the number of input bits.</a:t>
            </a:r>
          </a:p>
          <a:p>
            <a:pPr lvl="1" eaLnBrk="1" hangingPunct="1"/>
            <a:r>
              <a:rPr lang="en-US" dirty="0" smtClean="0"/>
              <a:t>This increases the delay of the gates plus requires more space.</a:t>
            </a:r>
            <a:r>
              <a:rPr lang="en-US" noProof="0" dirty="0" smtClean="0"/>
              <a:t>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Solution:</a:t>
            </a:r>
          </a:p>
          <a:p>
            <a:pPr lvl="1" eaLnBrk="1" hangingPunct="1"/>
            <a:r>
              <a:rPr lang="en-US" noProof="0" dirty="0" smtClean="0"/>
              <a:t>Cascading smaller carry-</a:t>
            </a:r>
            <a:r>
              <a:rPr lang="en-US" noProof="0" dirty="0" err="1" smtClean="0"/>
              <a:t>lookahead</a:t>
            </a:r>
            <a:r>
              <a:rPr lang="en-US" noProof="0" dirty="0" smtClean="0"/>
              <a:t> adders (carry-ripple between the carry-</a:t>
            </a:r>
            <a:r>
              <a:rPr lang="en-US" noProof="0" dirty="0" err="1" smtClean="0"/>
              <a:t>lookahead</a:t>
            </a:r>
            <a:r>
              <a:rPr lang="en-US" noProof="0" dirty="0" smtClean="0"/>
              <a:t> adders)</a:t>
            </a:r>
          </a:p>
          <a:p>
            <a:pPr lvl="1"/>
            <a:r>
              <a:rPr lang="en-US" dirty="0" smtClean="0"/>
              <a:t>carry-select adder, conditional sum adder, carry skip-adder, … (</a:t>
            </a:r>
            <a:r>
              <a:rPr lang="de-DE" dirty="0">
                <a:hlinkClick r:id="rId4"/>
              </a:rPr>
              <a:t>https://en.wikipedia.org/wiki/Adder_(electronics</a:t>
            </a:r>
            <a:r>
              <a:rPr lang="de-DE" dirty="0" smtClean="0">
                <a:hlinkClick r:id="rId4"/>
              </a:rPr>
              <a:t>)</a:t>
            </a:r>
            <a:r>
              <a:rPr lang="de-DE" dirty="0" smtClean="0"/>
              <a:t>)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</p:txBody>
      </p:sp>
      <p:sp>
        <p:nvSpPr>
          <p:cNvPr id="10445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17885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Carry-</a:t>
            </a:r>
            <a:r>
              <a:rPr lang="en-US" noProof="0" dirty="0" err="1" smtClean="0"/>
              <a:t>lookahead</a:t>
            </a:r>
            <a:r>
              <a:rPr lang="en-US" noProof="0" dirty="0" smtClean="0"/>
              <a:t> adder</a:t>
            </a:r>
          </a:p>
        </p:txBody>
      </p:sp>
      <p:sp>
        <p:nvSpPr>
          <p:cNvPr id="105474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105476" name="Rectangle 3"/>
          <p:cNvSpPr>
            <a:spLocks noChangeArrowheads="1"/>
          </p:cNvSpPr>
          <p:nvPr/>
        </p:nvSpPr>
        <p:spPr bwMode="auto">
          <a:xfrm>
            <a:off x="7189788" y="1946275"/>
            <a:ext cx="1111250" cy="2419350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477" name="Rectangle 4"/>
          <p:cNvSpPr>
            <a:spLocks noChangeArrowheads="1"/>
          </p:cNvSpPr>
          <p:nvPr/>
        </p:nvSpPr>
        <p:spPr bwMode="auto">
          <a:xfrm>
            <a:off x="7635875" y="1957389"/>
            <a:ext cx="120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</a:p>
        </p:txBody>
      </p:sp>
      <p:sp>
        <p:nvSpPr>
          <p:cNvPr id="105478" name="Rectangle 5"/>
          <p:cNvSpPr>
            <a:spLocks noChangeArrowheads="1"/>
          </p:cNvSpPr>
          <p:nvPr/>
        </p:nvSpPr>
        <p:spPr bwMode="auto">
          <a:xfrm>
            <a:off x="7239001" y="3106739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79" name="Rectangle 6"/>
          <p:cNvSpPr>
            <a:spLocks noChangeArrowheads="1"/>
          </p:cNvSpPr>
          <p:nvPr/>
        </p:nvSpPr>
        <p:spPr bwMode="auto">
          <a:xfrm>
            <a:off x="7239001" y="3324226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0" name="Rectangle 7"/>
          <p:cNvSpPr>
            <a:spLocks noChangeArrowheads="1"/>
          </p:cNvSpPr>
          <p:nvPr/>
        </p:nvSpPr>
        <p:spPr bwMode="auto">
          <a:xfrm>
            <a:off x="7239001" y="3543301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1" name="Rectangle 8"/>
          <p:cNvSpPr>
            <a:spLocks noChangeArrowheads="1"/>
          </p:cNvSpPr>
          <p:nvPr/>
        </p:nvSpPr>
        <p:spPr bwMode="auto">
          <a:xfrm>
            <a:off x="7239001" y="3779839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2" name="Rectangle 9"/>
          <p:cNvSpPr>
            <a:spLocks noChangeArrowheads="1"/>
          </p:cNvSpPr>
          <p:nvPr/>
        </p:nvSpPr>
        <p:spPr bwMode="auto">
          <a:xfrm>
            <a:off x="7239001" y="2155826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3" name="Rectangle 10"/>
          <p:cNvSpPr>
            <a:spLocks noChangeArrowheads="1"/>
          </p:cNvSpPr>
          <p:nvPr/>
        </p:nvSpPr>
        <p:spPr bwMode="auto">
          <a:xfrm>
            <a:off x="7239001" y="2373314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4" name="Rectangle 11"/>
          <p:cNvSpPr>
            <a:spLocks noChangeArrowheads="1"/>
          </p:cNvSpPr>
          <p:nvPr/>
        </p:nvSpPr>
        <p:spPr bwMode="auto">
          <a:xfrm>
            <a:off x="7239001" y="2590801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5" name="Rectangle 12"/>
          <p:cNvSpPr>
            <a:spLocks noChangeArrowheads="1"/>
          </p:cNvSpPr>
          <p:nvPr/>
        </p:nvSpPr>
        <p:spPr bwMode="auto">
          <a:xfrm>
            <a:off x="7239001" y="2809876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6" name="Rectangle 13"/>
          <p:cNvSpPr>
            <a:spLocks noChangeArrowheads="1"/>
          </p:cNvSpPr>
          <p:nvPr/>
        </p:nvSpPr>
        <p:spPr bwMode="auto">
          <a:xfrm>
            <a:off x="7239000" y="4038601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CI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7" name="Rectangle 14"/>
          <p:cNvSpPr>
            <a:spLocks noChangeArrowheads="1"/>
          </p:cNvSpPr>
          <p:nvPr/>
        </p:nvSpPr>
        <p:spPr bwMode="auto">
          <a:xfrm>
            <a:off x="7974013" y="4038601"/>
            <a:ext cx="30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8" name="Rectangle 15"/>
          <p:cNvSpPr>
            <a:spLocks noChangeArrowheads="1"/>
          </p:cNvSpPr>
          <p:nvPr/>
        </p:nvSpPr>
        <p:spPr bwMode="auto">
          <a:xfrm>
            <a:off x="8132763" y="2590801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89" name="Rectangle 16"/>
          <p:cNvSpPr>
            <a:spLocks noChangeArrowheads="1"/>
          </p:cNvSpPr>
          <p:nvPr/>
        </p:nvSpPr>
        <p:spPr bwMode="auto">
          <a:xfrm>
            <a:off x="8132763" y="2828926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90" name="Rectangle 17"/>
          <p:cNvSpPr>
            <a:spLocks noChangeArrowheads="1"/>
          </p:cNvSpPr>
          <p:nvPr/>
        </p:nvSpPr>
        <p:spPr bwMode="auto">
          <a:xfrm>
            <a:off x="8132763" y="3048001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91" name="Rectangle 18"/>
          <p:cNvSpPr>
            <a:spLocks noChangeArrowheads="1"/>
          </p:cNvSpPr>
          <p:nvPr/>
        </p:nvSpPr>
        <p:spPr bwMode="auto">
          <a:xfrm>
            <a:off x="8132763" y="3265489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92" name="Freeform 19"/>
          <p:cNvSpPr>
            <a:spLocks/>
          </p:cNvSpPr>
          <p:nvPr/>
        </p:nvSpPr>
        <p:spPr bwMode="auto">
          <a:xfrm>
            <a:off x="7953376" y="2670176"/>
            <a:ext cx="119063" cy="773113"/>
          </a:xfrm>
          <a:custGeom>
            <a:avLst/>
            <a:gdLst>
              <a:gd name="T0" fmla="*/ 2147483647 w 75"/>
              <a:gd name="T1" fmla="*/ 2147483647 h 487"/>
              <a:gd name="T2" fmla="*/ 2147483647 w 75"/>
              <a:gd name="T3" fmla="*/ 2147483647 h 487"/>
              <a:gd name="T4" fmla="*/ 2147483647 w 75"/>
              <a:gd name="T5" fmla="*/ 2147483647 h 487"/>
              <a:gd name="T6" fmla="*/ 0 w 75"/>
              <a:gd name="T7" fmla="*/ 2147483647 h 487"/>
              <a:gd name="T8" fmla="*/ 2147483647 w 75"/>
              <a:gd name="T9" fmla="*/ 2147483647 h 487"/>
              <a:gd name="T10" fmla="*/ 2147483647 w 75"/>
              <a:gd name="T11" fmla="*/ 2147483647 h 487"/>
              <a:gd name="T12" fmla="*/ 2147483647 w 75"/>
              <a:gd name="T13" fmla="*/ 0 h 48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5"/>
              <a:gd name="T22" fmla="*/ 0 h 487"/>
              <a:gd name="T23" fmla="*/ 75 w 75"/>
              <a:gd name="T24" fmla="*/ 487 h 48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5" h="487">
                <a:moveTo>
                  <a:pt x="75" y="487"/>
                </a:moveTo>
                <a:lnTo>
                  <a:pt x="38" y="437"/>
                </a:lnTo>
                <a:lnTo>
                  <a:pt x="38" y="300"/>
                </a:lnTo>
                <a:lnTo>
                  <a:pt x="0" y="250"/>
                </a:lnTo>
                <a:lnTo>
                  <a:pt x="38" y="200"/>
                </a:lnTo>
                <a:lnTo>
                  <a:pt x="38" y="50"/>
                </a:lnTo>
                <a:lnTo>
                  <a:pt x="75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493" name="Freeform 20"/>
          <p:cNvSpPr>
            <a:spLocks/>
          </p:cNvSpPr>
          <p:nvPr/>
        </p:nvSpPr>
        <p:spPr bwMode="auto">
          <a:xfrm>
            <a:off x="7397751" y="3167063"/>
            <a:ext cx="119063" cy="792162"/>
          </a:xfrm>
          <a:custGeom>
            <a:avLst/>
            <a:gdLst>
              <a:gd name="T0" fmla="*/ 0 w 75"/>
              <a:gd name="T1" fmla="*/ 0 h 499"/>
              <a:gd name="T2" fmla="*/ 2147483647 w 75"/>
              <a:gd name="T3" fmla="*/ 2147483647 h 499"/>
              <a:gd name="T4" fmla="*/ 2147483647 w 75"/>
              <a:gd name="T5" fmla="*/ 2147483647 h 499"/>
              <a:gd name="T6" fmla="*/ 2147483647 w 75"/>
              <a:gd name="T7" fmla="*/ 2147483647 h 499"/>
              <a:gd name="T8" fmla="*/ 2147483647 w 75"/>
              <a:gd name="T9" fmla="*/ 2147483647 h 499"/>
              <a:gd name="T10" fmla="*/ 2147483647 w 75"/>
              <a:gd name="T11" fmla="*/ 2147483647 h 499"/>
              <a:gd name="T12" fmla="*/ 0 w 75"/>
              <a:gd name="T13" fmla="*/ 2147483647 h 4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5"/>
              <a:gd name="T22" fmla="*/ 0 h 499"/>
              <a:gd name="T23" fmla="*/ 75 w 75"/>
              <a:gd name="T24" fmla="*/ 499 h 49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5" h="499">
                <a:moveTo>
                  <a:pt x="0" y="0"/>
                </a:moveTo>
                <a:lnTo>
                  <a:pt x="38" y="50"/>
                </a:lnTo>
                <a:lnTo>
                  <a:pt x="38" y="199"/>
                </a:lnTo>
                <a:lnTo>
                  <a:pt x="75" y="249"/>
                </a:lnTo>
                <a:lnTo>
                  <a:pt x="38" y="299"/>
                </a:lnTo>
                <a:lnTo>
                  <a:pt x="38" y="449"/>
                </a:lnTo>
                <a:lnTo>
                  <a:pt x="0" y="499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494" name="Freeform 21"/>
          <p:cNvSpPr>
            <a:spLocks/>
          </p:cNvSpPr>
          <p:nvPr/>
        </p:nvSpPr>
        <p:spPr bwMode="auto">
          <a:xfrm>
            <a:off x="7397751" y="2214563"/>
            <a:ext cx="119063" cy="773112"/>
          </a:xfrm>
          <a:custGeom>
            <a:avLst/>
            <a:gdLst>
              <a:gd name="T0" fmla="*/ 0 w 75"/>
              <a:gd name="T1" fmla="*/ 0 h 487"/>
              <a:gd name="T2" fmla="*/ 2147483647 w 75"/>
              <a:gd name="T3" fmla="*/ 2147483647 h 487"/>
              <a:gd name="T4" fmla="*/ 2147483647 w 75"/>
              <a:gd name="T5" fmla="*/ 2147483647 h 487"/>
              <a:gd name="T6" fmla="*/ 2147483647 w 75"/>
              <a:gd name="T7" fmla="*/ 2147483647 h 487"/>
              <a:gd name="T8" fmla="*/ 2147483647 w 75"/>
              <a:gd name="T9" fmla="*/ 2147483647 h 487"/>
              <a:gd name="T10" fmla="*/ 2147483647 w 75"/>
              <a:gd name="T11" fmla="*/ 2147483647 h 487"/>
              <a:gd name="T12" fmla="*/ 0 w 75"/>
              <a:gd name="T13" fmla="*/ 2147483647 h 48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5"/>
              <a:gd name="T22" fmla="*/ 0 h 487"/>
              <a:gd name="T23" fmla="*/ 75 w 75"/>
              <a:gd name="T24" fmla="*/ 487 h 48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5" h="487">
                <a:moveTo>
                  <a:pt x="0" y="0"/>
                </a:moveTo>
                <a:lnTo>
                  <a:pt x="38" y="50"/>
                </a:lnTo>
                <a:lnTo>
                  <a:pt x="38" y="188"/>
                </a:lnTo>
                <a:lnTo>
                  <a:pt x="75" y="237"/>
                </a:lnTo>
                <a:lnTo>
                  <a:pt x="38" y="287"/>
                </a:lnTo>
                <a:lnTo>
                  <a:pt x="38" y="437"/>
                </a:lnTo>
                <a:lnTo>
                  <a:pt x="0" y="487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495" name="Rectangle 22"/>
          <p:cNvSpPr>
            <a:spLocks noChangeArrowheads="1"/>
          </p:cNvSpPr>
          <p:nvPr/>
        </p:nvSpPr>
        <p:spPr bwMode="auto">
          <a:xfrm>
            <a:off x="7596188" y="2471739"/>
            <a:ext cx="13625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P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96" name="Rectangle 23"/>
          <p:cNvSpPr>
            <a:spLocks noChangeArrowheads="1"/>
          </p:cNvSpPr>
          <p:nvPr/>
        </p:nvSpPr>
        <p:spPr bwMode="auto">
          <a:xfrm>
            <a:off x="7596188" y="3424239"/>
            <a:ext cx="1587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Q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497" name="Rectangle 24"/>
          <p:cNvSpPr>
            <a:spLocks noChangeArrowheads="1"/>
          </p:cNvSpPr>
          <p:nvPr/>
        </p:nvSpPr>
        <p:spPr bwMode="auto">
          <a:xfrm>
            <a:off x="7754938" y="2928939"/>
            <a:ext cx="120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</a:p>
        </p:txBody>
      </p:sp>
      <p:sp>
        <p:nvSpPr>
          <p:cNvPr id="105498" name="Rectangle 25"/>
          <p:cNvSpPr>
            <a:spLocks noChangeArrowheads="1"/>
          </p:cNvSpPr>
          <p:nvPr/>
        </p:nvSpPr>
        <p:spPr bwMode="auto">
          <a:xfrm>
            <a:off x="3856039" y="1946275"/>
            <a:ext cx="1131887" cy="2419350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499" name="Rectangle 26"/>
          <p:cNvSpPr>
            <a:spLocks noChangeArrowheads="1"/>
          </p:cNvSpPr>
          <p:nvPr/>
        </p:nvSpPr>
        <p:spPr bwMode="auto">
          <a:xfrm>
            <a:off x="4322763" y="1957389"/>
            <a:ext cx="120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0" name="Rectangle 27"/>
          <p:cNvSpPr>
            <a:spLocks noChangeArrowheads="1"/>
          </p:cNvSpPr>
          <p:nvPr/>
        </p:nvSpPr>
        <p:spPr bwMode="auto">
          <a:xfrm>
            <a:off x="3905251" y="3106739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1" name="Rectangle 28"/>
          <p:cNvSpPr>
            <a:spLocks noChangeArrowheads="1"/>
          </p:cNvSpPr>
          <p:nvPr/>
        </p:nvSpPr>
        <p:spPr bwMode="auto">
          <a:xfrm>
            <a:off x="3905251" y="3324226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2" name="Rectangle 29"/>
          <p:cNvSpPr>
            <a:spLocks noChangeArrowheads="1"/>
          </p:cNvSpPr>
          <p:nvPr/>
        </p:nvSpPr>
        <p:spPr bwMode="auto">
          <a:xfrm>
            <a:off x="3905251" y="3543301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3" name="Rectangle 30"/>
          <p:cNvSpPr>
            <a:spLocks noChangeArrowheads="1"/>
          </p:cNvSpPr>
          <p:nvPr/>
        </p:nvSpPr>
        <p:spPr bwMode="auto">
          <a:xfrm>
            <a:off x="3905251" y="3779839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4" name="Rectangle 31"/>
          <p:cNvSpPr>
            <a:spLocks noChangeArrowheads="1"/>
          </p:cNvSpPr>
          <p:nvPr/>
        </p:nvSpPr>
        <p:spPr bwMode="auto">
          <a:xfrm>
            <a:off x="3905251" y="2155826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5" name="Rectangle 32"/>
          <p:cNvSpPr>
            <a:spLocks noChangeArrowheads="1"/>
          </p:cNvSpPr>
          <p:nvPr/>
        </p:nvSpPr>
        <p:spPr bwMode="auto">
          <a:xfrm>
            <a:off x="3905251" y="2373314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6" name="Rectangle 33"/>
          <p:cNvSpPr>
            <a:spLocks noChangeArrowheads="1"/>
          </p:cNvSpPr>
          <p:nvPr/>
        </p:nvSpPr>
        <p:spPr bwMode="auto">
          <a:xfrm>
            <a:off x="3905251" y="2590801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7" name="Rectangle 34"/>
          <p:cNvSpPr>
            <a:spLocks noChangeArrowheads="1"/>
          </p:cNvSpPr>
          <p:nvPr/>
        </p:nvSpPr>
        <p:spPr bwMode="auto">
          <a:xfrm>
            <a:off x="3905251" y="2809876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8" name="Rectangle 35"/>
          <p:cNvSpPr>
            <a:spLocks noChangeArrowheads="1"/>
          </p:cNvSpPr>
          <p:nvPr/>
        </p:nvSpPr>
        <p:spPr bwMode="auto">
          <a:xfrm>
            <a:off x="3925888" y="4038601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CI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09" name="Rectangle 36"/>
          <p:cNvSpPr>
            <a:spLocks noChangeArrowheads="1"/>
          </p:cNvSpPr>
          <p:nvPr/>
        </p:nvSpPr>
        <p:spPr bwMode="auto">
          <a:xfrm>
            <a:off x="4659313" y="4038601"/>
            <a:ext cx="30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CO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0" name="Rectangle 37"/>
          <p:cNvSpPr>
            <a:spLocks noChangeArrowheads="1"/>
          </p:cNvSpPr>
          <p:nvPr/>
        </p:nvSpPr>
        <p:spPr bwMode="auto">
          <a:xfrm>
            <a:off x="4818063" y="2590801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1" name="Rectangle 38"/>
          <p:cNvSpPr>
            <a:spLocks noChangeArrowheads="1"/>
          </p:cNvSpPr>
          <p:nvPr/>
        </p:nvSpPr>
        <p:spPr bwMode="auto">
          <a:xfrm>
            <a:off x="4818063" y="2828926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2" name="Rectangle 39"/>
          <p:cNvSpPr>
            <a:spLocks noChangeArrowheads="1"/>
          </p:cNvSpPr>
          <p:nvPr/>
        </p:nvSpPr>
        <p:spPr bwMode="auto">
          <a:xfrm>
            <a:off x="4818063" y="3048001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3" name="Rectangle 40"/>
          <p:cNvSpPr>
            <a:spLocks noChangeArrowheads="1"/>
          </p:cNvSpPr>
          <p:nvPr/>
        </p:nvSpPr>
        <p:spPr bwMode="auto">
          <a:xfrm>
            <a:off x="4818063" y="3265489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4" name="Freeform 41"/>
          <p:cNvSpPr>
            <a:spLocks/>
          </p:cNvSpPr>
          <p:nvPr/>
        </p:nvSpPr>
        <p:spPr bwMode="auto">
          <a:xfrm>
            <a:off x="4640263" y="2670176"/>
            <a:ext cx="119062" cy="773113"/>
          </a:xfrm>
          <a:custGeom>
            <a:avLst/>
            <a:gdLst>
              <a:gd name="T0" fmla="*/ 2147483647 w 75"/>
              <a:gd name="T1" fmla="*/ 2147483647 h 487"/>
              <a:gd name="T2" fmla="*/ 2147483647 w 75"/>
              <a:gd name="T3" fmla="*/ 2147483647 h 487"/>
              <a:gd name="T4" fmla="*/ 2147483647 w 75"/>
              <a:gd name="T5" fmla="*/ 2147483647 h 487"/>
              <a:gd name="T6" fmla="*/ 0 w 75"/>
              <a:gd name="T7" fmla="*/ 2147483647 h 487"/>
              <a:gd name="T8" fmla="*/ 2147483647 w 75"/>
              <a:gd name="T9" fmla="*/ 2147483647 h 487"/>
              <a:gd name="T10" fmla="*/ 2147483647 w 75"/>
              <a:gd name="T11" fmla="*/ 2147483647 h 487"/>
              <a:gd name="T12" fmla="*/ 2147483647 w 75"/>
              <a:gd name="T13" fmla="*/ 0 h 48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5"/>
              <a:gd name="T22" fmla="*/ 0 h 487"/>
              <a:gd name="T23" fmla="*/ 75 w 75"/>
              <a:gd name="T24" fmla="*/ 487 h 48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5" h="487">
                <a:moveTo>
                  <a:pt x="75" y="487"/>
                </a:moveTo>
                <a:lnTo>
                  <a:pt x="37" y="437"/>
                </a:lnTo>
                <a:lnTo>
                  <a:pt x="37" y="300"/>
                </a:lnTo>
                <a:lnTo>
                  <a:pt x="0" y="250"/>
                </a:lnTo>
                <a:lnTo>
                  <a:pt x="37" y="200"/>
                </a:lnTo>
                <a:lnTo>
                  <a:pt x="37" y="50"/>
                </a:lnTo>
                <a:lnTo>
                  <a:pt x="75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15" name="Freeform 42"/>
          <p:cNvSpPr>
            <a:spLocks/>
          </p:cNvSpPr>
          <p:nvPr/>
        </p:nvSpPr>
        <p:spPr bwMode="auto">
          <a:xfrm>
            <a:off x="4084638" y="3167063"/>
            <a:ext cx="119062" cy="792162"/>
          </a:xfrm>
          <a:custGeom>
            <a:avLst/>
            <a:gdLst>
              <a:gd name="T0" fmla="*/ 0 w 75"/>
              <a:gd name="T1" fmla="*/ 0 h 499"/>
              <a:gd name="T2" fmla="*/ 2147483647 w 75"/>
              <a:gd name="T3" fmla="*/ 2147483647 h 499"/>
              <a:gd name="T4" fmla="*/ 2147483647 w 75"/>
              <a:gd name="T5" fmla="*/ 2147483647 h 499"/>
              <a:gd name="T6" fmla="*/ 2147483647 w 75"/>
              <a:gd name="T7" fmla="*/ 2147483647 h 499"/>
              <a:gd name="T8" fmla="*/ 2147483647 w 75"/>
              <a:gd name="T9" fmla="*/ 2147483647 h 499"/>
              <a:gd name="T10" fmla="*/ 2147483647 w 75"/>
              <a:gd name="T11" fmla="*/ 2147483647 h 499"/>
              <a:gd name="T12" fmla="*/ 0 w 75"/>
              <a:gd name="T13" fmla="*/ 2147483647 h 4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5"/>
              <a:gd name="T22" fmla="*/ 0 h 499"/>
              <a:gd name="T23" fmla="*/ 75 w 75"/>
              <a:gd name="T24" fmla="*/ 499 h 49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5" h="499">
                <a:moveTo>
                  <a:pt x="0" y="0"/>
                </a:moveTo>
                <a:lnTo>
                  <a:pt x="37" y="50"/>
                </a:lnTo>
                <a:lnTo>
                  <a:pt x="37" y="199"/>
                </a:lnTo>
                <a:lnTo>
                  <a:pt x="75" y="249"/>
                </a:lnTo>
                <a:lnTo>
                  <a:pt x="37" y="299"/>
                </a:lnTo>
                <a:lnTo>
                  <a:pt x="37" y="449"/>
                </a:lnTo>
                <a:lnTo>
                  <a:pt x="0" y="499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16" name="Freeform 43"/>
          <p:cNvSpPr>
            <a:spLocks/>
          </p:cNvSpPr>
          <p:nvPr/>
        </p:nvSpPr>
        <p:spPr bwMode="auto">
          <a:xfrm>
            <a:off x="4084638" y="2214563"/>
            <a:ext cx="119062" cy="773112"/>
          </a:xfrm>
          <a:custGeom>
            <a:avLst/>
            <a:gdLst>
              <a:gd name="T0" fmla="*/ 0 w 75"/>
              <a:gd name="T1" fmla="*/ 0 h 487"/>
              <a:gd name="T2" fmla="*/ 2147483647 w 75"/>
              <a:gd name="T3" fmla="*/ 2147483647 h 487"/>
              <a:gd name="T4" fmla="*/ 2147483647 w 75"/>
              <a:gd name="T5" fmla="*/ 2147483647 h 487"/>
              <a:gd name="T6" fmla="*/ 2147483647 w 75"/>
              <a:gd name="T7" fmla="*/ 2147483647 h 487"/>
              <a:gd name="T8" fmla="*/ 2147483647 w 75"/>
              <a:gd name="T9" fmla="*/ 2147483647 h 487"/>
              <a:gd name="T10" fmla="*/ 2147483647 w 75"/>
              <a:gd name="T11" fmla="*/ 2147483647 h 487"/>
              <a:gd name="T12" fmla="*/ 0 w 75"/>
              <a:gd name="T13" fmla="*/ 2147483647 h 48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5"/>
              <a:gd name="T22" fmla="*/ 0 h 487"/>
              <a:gd name="T23" fmla="*/ 75 w 75"/>
              <a:gd name="T24" fmla="*/ 487 h 48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5" h="487">
                <a:moveTo>
                  <a:pt x="0" y="0"/>
                </a:moveTo>
                <a:lnTo>
                  <a:pt x="37" y="50"/>
                </a:lnTo>
                <a:lnTo>
                  <a:pt x="37" y="188"/>
                </a:lnTo>
                <a:lnTo>
                  <a:pt x="75" y="237"/>
                </a:lnTo>
                <a:lnTo>
                  <a:pt x="37" y="287"/>
                </a:lnTo>
                <a:lnTo>
                  <a:pt x="37" y="437"/>
                </a:lnTo>
                <a:lnTo>
                  <a:pt x="0" y="487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17" name="Rectangle 44"/>
          <p:cNvSpPr>
            <a:spLocks noChangeArrowheads="1"/>
          </p:cNvSpPr>
          <p:nvPr/>
        </p:nvSpPr>
        <p:spPr bwMode="auto">
          <a:xfrm>
            <a:off x="4283075" y="2471739"/>
            <a:ext cx="1349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P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8" name="Rectangle 45"/>
          <p:cNvSpPr>
            <a:spLocks noChangeArrowheads="1"/>
          </p:cNvSpPr>
          <p:nvPr/>
        </p:nvSpPr>
        <p:spPr bwMode="auto">
          <a:xfrm>
            <a:off x="4283075" y="3424239"/>
            <a:ext cx="1587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</a:rPr>
              <a:t>Q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19" name="Rectangle 46"/>
          <p:cNvSpPr>
            <a:spLocks noChangeArrowheads="1"/>
          </p:cNvSpPr>
          <p:nvPr/>
        </p:nvSpPr>
        <p:spPr bwMode="auto">
          <a:xfrm>
            <a:off x="4441825" y="2928939"/>
            <a:ext cx="120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600" b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</a:t>
            </a:r>
          </a:p>
        </p:txBody>
      </p:sp>
      <p:sp>
        <p:nvSpPr>
          <p:cNvPr id="105520" name="Line 47"/>
          <p:cNvSpPr>
            <a:spLocks noChangeShapeType="1"/>
          </p:cNvSpPr>
          <p:nvPr/>
        </p:nvSpPr>
        <p:spPr bwMode="auto">
          <a:xfrm>
            <a:off x="4976813" y="4176714"/>
            <a:ext cx="22034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1" name="Freeform 48"/>
          <p:cNvSpPr>
            <a:spLocks/>
          </p:cNvSpPr>
          <p:nvPr/>
        </p:nvSpPr>
        <p:spPr bwMode="auto">
          <a:xfrm>
            <a:off x="4976813" y="3384550"/>
            <a:ext cx="457200" cy="1525588"/>
          </a:xfrm>
          <a:custGeom>
            <a:avLst/>
            <a:gdLst>
              <a:gd name="T0" fmla="*/ 0 w 288"/>
              <a:gd name="T1" fmla="*/ 0 h 961"/>
              <a:gd name="T2" fmla="*/ 2147483647 w 288"/>
              <a:gd name="T3" fmla="*/ 0 h 961"/>
              <a:gd name="T4" fmla="*/ 2147483647 w 288"/>
              <a:gd name="T5" fmla="*/ 2147483647 h 961"/>
              <a:gd name="T6" fmla="*/ 0 60000 65536"/>
              <a:gd name="T7" fmla="*/ 0 60000 65536"/>
              <a:gd name="T8" fmla="*/ 0 60000 65536"/>
              <a:gd name="T9" fmla="*/ 0 w 288"/>
              <a:gd name="T10" fmla="*/ 0 h 961"/>
              <a:gd name="T11" fmla="*/ 288 w 288"/>
              <a:gd name="T12" fmla="*/ 961 h 9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961">
                <a:moveTo>
                  <a:pt x="0" y="0"/>
                </a:moveTo>
                <a:lnTo>
                  <a:pt x="288" y="0"/>
                </a:lnTo>
                <a:lnTo>
                  <a:pt x="288" y="961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2" name="Freeform 49"/>
          <p:cNvSpPr>
            <a:spLocks/>
          </p:cNvSpPr>
          <p:nvPr/>
        </p:nvSpPr>
        <p:spPr bwMode="auto">
          <a:xfrm>
            <a:off x="4976813" y="3146426"/>
            <a:ext cx="615950" cy="1763713"/>
          </a:xfrm>
          <a:custGeom>
            <a:avLst/>
            <a:gdLst>
              <a:gd name="T0" fmla="*/ 0 w 388"/>
              <a:gd name="T1" fmla="*/ 0 h 1111"/>
              <a:gd name="T2" fmla="*/ 2147483647 w 388"/>
              <a:gd name="T3" fmla="*/ 0 h 1111"/>
              <a:gd name="T4" fmla="*/ 2147483647 w 388"/>
              <a:gd name="T5" fmla="*/ 2147483647 h 1111"/>
              <a:gd name="T6" fmla="*/ 0 60000 65536"/>
              <a:gd name="T7" fmla="*/ 0 60000 65536"/>
              <a:gd name="T8" fmla="*/ 0 60000 65536"/>
              <a:gd name="T9" fmla="*/ 0 w 388"/>
              <a:gd name="T10" fmla="*/ 0 h 1111"/>
              <a:gd name="T11" fmla="*/ 388 w 388"/>
              <a:gd name="T12" fmla="*/ 1111 h 11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8" h="1111">
                <a:moveTo>
                  <a:pt x="0" y="0"/>
                </a:moveTo>
                <a:lnTo>
                  <a:pt x="388" y="0"/>
                </a:lnTo>
                <a:lnTo>
                  <a:pt x="388" y="1111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3" name="Freeform 50"/>
          <p:cNvSpPr>
            <a:spLocks/>
          </p:cNvSpPr>
          <p:nvPr/>
        </p:nvSpPr>
        <p:spPr bwMode="auto">
          <a:xfrm>
            <a:off x="4976813" y="2928938"/>
            <a:ext cx="735012" cy="1981200"/>
          </a:xfrm>
          <a:custGeom>
            <a:avLst/>
            <a:gdLst>
              <a:gd name="T0" fmla="*/ 0 w 463"/>
              <a:gd name="T1" fmla="*/ 0 h 1248"/>
              <a:gd name="T2" fmla="*/ 2147483647 w 463"/>
              <a:gd name="T3" fmla="*/ 0 h 1248"/>
              <a:gd name="T4" fmla="*/ 2147483647 w 463"/>
              <a:gd name="T5" fmla="*/ 2147483647 h 1248"/>
              <a:gd name="T6" fmla="*/ 0 60000 65536"/>
              <a:gd name="T7" fmla="*/ 0 60000 65536"/>
              <a:gd name="T8" fmla="*/ 0 60000 65536"/>
              <a:gd name="T9" fmla="*/ 0 w 463"/>
              <a:gd name="T10" fmla="*/ 0 h 1248"/>
              <a:gd name="T11" fmla="*/ 463 w 463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3" h="1248">
                <a:moveTo>
                  <a:pt x="0" y="0"/>
                </a:moveTo>
                <a:lnTo>
                  <a:pt x="463" y="0"/>
                </a:lnTo>
                <a:lnTo>
                  <a:pt x="463" y="1248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4" name="Freeform 51"/>
          <p:cNvSpPr>
            <a:spLocks/>
          </p:cNvSpPr>
          <p:nvPr/>
        </p:nvSpPr>
        <p:spPr bwMode="auto">
          <a:xfrm>
            <a:off x="4976814" y="2709863"/>
            <a:ext cx="833437" cy="2220912"/>
          </a:xfrm>
          <a:custGeom>
            <a:avLst/>
            <a:gdLst>
              <a:gd name="T0" fmla="*/ 0 w 525"/>
              <a:gd name="T1" fmla="*/ 0 h 1399"/>
              <a:gd name="T2" fmla="*/ 2147483647 w 525"/>
              <a:gd name="T3" fmla="*/ 0 h 1399"/>
              <a:gd name="T4" fmla="*/ 2147483647 w 525"/>
              <a:gd name="T5" fmla="*/ 2147483647 h 1399"/>
              <a:gd name="T6" fmla="*/ 2147483647 w 525"/>
              <a:gd name="T7" fmla="*/ 2147483647 h 1399"/>
              <a:gd name="T8" fmla="*/ 0 60000 65536"/>
              <a:gd name="T9" fmla="*/ 0 60000 65536"/>
              <a:gd name="T10" fmla="*/ 0 60000 65536"/>
              <a:gd name="T11" fmla="*/ 0 60000 65536"/>
              <a:gd name="T12" fmla="*/ 0 w 525"/>
              <a:gd name="T13" fmla="*/ 0 h 1399"/>
              <a:gd name="T14" fmla="*/ 525 w 525"/>
              <a:gd name="T15" fmla="*/ 1399 h 13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" h="1399">
                <a:moveTo>
                  <a:pt x="0" y="0"/>
                </a:moveTo>
                <a:lnTo>
                  <a:pt x="525" y="0"/>
                </a:lnTo>
                <a:lnTo>
                  <a:pt x="525" y="1399"/>
                </a:lnTo>
                <a:lnTo>
                  <a:pt x="525" y="138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5" name="Freeform 52"/>
          <p:cNvSpPr>
            <a:spLocks/>
          </p:cNvSpPr>
          <p:nvPr/>
        </p:nvSpPr>
        <p:spPr bwMode="auto">
          <a:xfrm>
            <a:off x="5949951" y="1541464"/>
            <a:ext cx="1230313" cy="2338387"/>
          </a:xfrm>
          <a:custGeom>
            <a:avLst/>
            <a:gdLst>
              <a:gd name="T0" fmla="*/ 2147483647 w 775"/>
              <a:gd name="T1" fmla="*/ 2147483647 h 1473"/>
              <a:gd name="T2" fmla="*/ 0 w 775"/>
              <a:gd name="T3" fmla="*/ 2147483647 h 1473"/>
              <a:gd name="T4" fmla="*/ 0 w 775"/>
              <a:gd name="T5" fmla="*/ 0 h 1473"/>
              <a:gd name="T6" fmla="*/ 0 60000 65536"/>
              <a:gd name="T7" fmla="*/ 0 60000 65536"/>
              <a:gd name="T8" fmla="*/ 0 60000 65536"/>
              <a:gd name="T9" fmla="*/ 0 w 775"/>
              <a:gd name="T10" fmla="*/ 0 h 1473"/>
              <a:gd name="T11" fmla="*/ 775 w 775"/>
              <a:gd name="T12" fmla="*/ 1473 h 14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5" h="1473">
                <a:moveTo>
                  <a:pt x="775" y="1473"/>
                </a:moveTo>
                <a:lnTo>
                  <a:pt x="0" y="1473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6" name="Freeform 53"/>
          <p:cNvSpPr>
            <a:spLocks/>
          </p:cNvSpPr>
          <p:nvPr/>
        </p:nvSpPr>
        <p:spPr bwMode="auto">
          <a:xfrm>
            <a:off x="6048375" y="1560513"/>
            <a:ext cx="1131888" cy="2101850"/>
          </a:xfrm>
          <a:custGeom>
            <a:avLst/>
            <a:gdLst>
              <a:gd name="T0" fmla="*/ 2147483647 w 713"/>
              <a:gd name="T1" fmla="*/ 2147483647 h 1324"/>
              <a:gd name="T2" fmla="*/ 0 w 713"/>
              <a:gd name="T3" fmla="*/ 2147483647 h 1324"/>
              <a:gd name="T4" fmla="*/ 0 w 713"/>
              <a:gd name="T5" fmla="*/ 0 h 1324"/>
              <a:gd name="T6" fmla="*/ 0 60000 65536"/>
              <a:gd name="T7" fmla="*/ 0 60000 65536"/>
              <a:gd name="T8" fmla="*/ 0 60000 65536"/>
              <a:gd name="T9" fmla="*/ 0 w 713"/>
              <a:gd name="T10" fmla="*/ 0 h 1324"/>
              <a:gd name="T11" fmla="*/ 713 w 713"/>
              <a:gd name="T12" fmla="*/ 1324 h 13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13" h="1324">
                <a:moveTo>
                  <a:pt x="713" y="1324"/>
                </a:moveTo>
                <a:lnTo>
                  <a:pt x="0" y="1324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7" name="Freeform 54"/>
          <p:cNvSpPr>
            <a:spLocks/>
          </p:cNvSpPr>
          <p:nvPr/>
        </p:nvSpPr>
        <p:spPr bwMode="auto">
          <a:xfrm>
            <a:off x="6167439" y="1541464"/>
            <a:ext cx="1012825" cy="1901825"/>
          </a:xfrm>
          <a:custGeom>
            <a:avLst/>
            <a:gdLst>
              <a:gd name="T0" fmla="*/ 2147483647 w 638"/>
              <a:gd name="T1" fmla="*/ 2147483647 h 1198"/>
              <a:gd name="T2" fmla="*/ 0 w 638"/>
              <a:gd name="T3" fmla="*/ 2147483647 h 1198"/>
              <a:gd name="T4" fmla="*/ 0 w 638"/>
              <a:gd name="T5" fmla="*/ 0 h 1198"/>
              <a:gd name="T6" fmla="*/ 0 60000 65536"/>
              <a:gd name="T7" fmla="*/ 0 60000 65536"/>
              <a:gd name="T8" fmla="*/ 0 60000 65536"/>
              <a:gd name="T9" fmla="*/ 0 w 638"/>
              <a:gd name="T10" fmla="*/ 0 h 1198"/>
              <a:gd name="T11" fmla="*/ 638 w 638"/>
              <a:gd name="T12" fmla="*/ 1198 h 1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38" h="1198">
                <a:moveTo>
                  <a:pt x="638" y="1198"/>
                </a:moveTo>
                <a:lnTo>
                  <a:pt x="0" y="1198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8" name="Freeform 55"/>
          <p:cNvSpPr>
            <a:spLocks/>
          </p:cNvSpPr>
          <p:nvPr/>
        </p:nvSpPr>
        <p:spPr bwMode="auto">
          <a:xfrm>
            <a:off x="6286501" y="1560514"/>
            <a:ext cx="893763" cy="1665287"/>
          </a:xfrm>
          <a:custGeom>
            <a:avLst/>
            <a:gdLst>
              <a:gd name="T0" fmla="*/ 2147483647 w 563"/>
              <a:gd name="T1" fmla="*/ 2147483647 h 1049"/>
              <a:gd name="T2" fmla="*/ 0 w 563"/>
              <a:gd name="T3" fmla="*/ 2147483647 h 1049"/>
              <a:gd name="T4" fmla="*/ 0 w 563"/>
              <a:gd name="T5" fmla="*/ 0 h 1049"/>
              <a:gd name="T6" fmla="*/ 0 60000 65536"/>
              <a:gd name="T7" fmla="*/ 0 60000 65536"/>
              <a:gd name="T8" fmla="*/ 0 60000 65536"/>
              <a:gd name="T9" fmla="*/ 0 w 563"/>
              <a:gd name="T10" fmla="*/ 0 h 1049"/>
              <a:gd name="T11" fmla="*/ 563 w 563"/>
              <a:gd name="T12" fmla="*/ 1049 h 10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3" h="1049">
                <a:moveTo>
                  <a:pt x="563" y="1049"/>
                </a:moveTo>
                <a:lnTo>
                  <a:pt x="0" y="1049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29" name="Freeform 56"/>
          <p:cNvSpPr>
            <a:spLocks/>
          </p:cNvSpPr>
          <p:nvPr/>
        </p:nvSpPr>
        <p:spPr bwMode="auto">
          <a:xfrm>
            <a:off x="6484939" y="1541464"/>
            <a:ext cx="695325" cy="1387475"/>
          </a:xfrm>
          <a:custGeom>
            <a:avLst/>
            <a:gdLst>
              <a:gd name="T0" fmla="*/ 2147483647 w 438"/>
              <a:gd name="T1" fmla="*/ 2147483647 h 874"/>
              <a:gd name="T2" fmla="*/ 0 w 438"/>
              <a:gd name="T3" fmla="*/ 2147483647 h 874"/>
              <a:gd name="T4" fmla="*/ 0 w 438"/>
              <a:gd name="T5" fmla="*/ 0 h 874"/>
              <a:gd name="T6" fmla="*/ 0 60000 65536"/>
              <a:gd name="T7" fmla="*/ 0 60000 65536"/>
              <a:gd name="T8" fmla="*/ 0 60000 65536"/>
              <a:gd name="T9" fmla="*/ 0 w 438"/>
              <a:gd name="T10" fmla="*/ 0 h 874"/>
              <a:gd name="T11" fmla="*/ 438 w 438"/>
              <a:gd name="T12" fmla="*/ 874 h 8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8" h="874">
                <a:moveTo>
                  <a:pt x="438" y="874"/>
                </a:moveTo>
                <a:lnTo>
                  <a:pt x="0" y="874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0" name="Freeform 57"/>
          <p:cNvSpPr>
            <a:spLocks/>
          </p:cNvSpPr>
          <p:nvPr/>
        </p:nvSpPr>
        <p:spPr bwMode="auto">
          <a:xfrm>
            <a:off x="6723063" y="1560513"/>
            <a:ext cx="457200" cy="931862"/>
          </a:xfrm>
          <a:custGeom>
            <a:avLst/>
            <a:gdLst>
              <a:gd name="T0" fmla="*/ 2147483647 w 288"/>
              <a:gd name="T1" fmla="*/ 2147483647 h 587"/>
              <a:gd name="T2" fmla="*/ 0 w 288"/>
              <a:gd name="T3" fmla="*/ 2147483647 h 587"/>
              <a:gd name="T4" fmla="*/ 0 w 288"/>
              <a:gd name="T5" fmla="*/ 0 h 587"/>
              <a:gd name="T6" fmla="*/ 0 60000 65536"/>
              <a:gd name="T7" fmla="*/ 0 60000 65536"/>
              <a:gd name="T8" fmla="*/ 0 60000 65536"/>
              <a:gd name="T9" fmla="*/ 0 w 288"/>
              <a:gd name="T10" fmla="*/ 0 h 587"/>
              <a:gd name="T11" fmla="*/ 288 w 288"/>
              <a:gd name="T12" fmla="*/ 587 h 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87">
                <a:moveTo>
                  <a:pt x="288" y="587"/>
                </a:moveTo>
                <a:lnTo>
                  <a:pt x="0" y="587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1" name="Freeform 58"/>
          <p:cNvSpPr>
            <a:spLocks/>
          </p:cNvSpPr>
          <p:nvPr/>
        </p:nvSpPr>
        <p:spPr bwMode="auto">
          <a:xfrm>
            <a:off x="6823075" y="1560514"/>
            <a:ext cx="357188" cy="693737"/>
          </a:xfrm>
          <a:custGeom>
            <a:avLst/>
            <a:gdLst>
              <a:gd name="T0" fmla="*/ 2147483647 w 225"/>
              <a:gd name="T1" fmla="*/ 2147483647 h 437"/>
              <a:gd name="T2" fmla="*/ 0 w 225"/>
              <a:gd name="T3" fmla="*/ 2147483647 h 437"/>
              <a:gd name="T4" fmla="*/ 0 w 225"/>
              <a:gd name="T5" fmla="*/ 0 h 437"/>
              <a:gd name="T6" fmla="*/ 0 60000 65536"/>
              <a:gd name="T7" fmla="*/ 0 60000 65536"/>
              <a:gd name="T8" fmla="*/ 0 60000 65536"/>
              <a:gd name="T9" fmla="*/ 0 w 225"/>
              <a:gd name="T10" fmla="*/ 0 h 437"/>
              <a:gd name="T11" fmla="*/ 225 w 225"/>
              <a:gd name="T12" fmla="*/ 437 h 4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" h="437">
                <a:moveTo>
                  <a:pt x="225" y="437"/>
                </a:moveTo>
                <a:lnTo>
                  <a:pt x="0" y="437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2" name="Freeform 59"/>
          <p:cNvSpPr>
            <a:spLocks/>
          </p:cNvSpPr>
          <p:nvPr/>
        </p:nvSpPr>
        <p:spPr bwMode="auto">
          <a:xfrm>
            <a:off x="6604001" y="1560514"/>
            <a:ext cx="555625" cy="1169987"/>
          </a:xfrm>
          <a:custGeom>
            <a:avLst/>
            <a:gdLst>
              <a:gd name="T0" fmla="*/ 2147483647 w 350"/>
              <a:gd name="T1" fmla="*/ 2147483647 h 737"/>
              <a:gd name="T2" fmla="*/ 0 w 350"/>
              <a:gd name="T3" fmla="*/ 2147483647 h 737"/>
              <a:gd name="T4" fmla="*/ 0 w 350"/>
              <a:gd name="T5" fmla="*/ 0 h 737"/>
              <a:gd name="T6" fmla="*/ 0 60000 65536"/>
              <a:gd name="T7" fmla="*/ 0 60000 65536"/>
              <a:gd name="T8" fmla="*/ 0 60000 65536"/>
              <a:gd name="T9" fmla="*/ 0 w 350"/>
              <a:gd name="T10" fmla="*/ 0 h 737"/>
              <a:gd name="T11" fmla="*/ 350 w 350"/>
              <a:gd name="T12" fmla="*/ 737 h 7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0" h="737">
                <a:moveTo>
                  <a:pt x="350" y="737"/>
                </a:moveTo>
                <a:lnTo>
                  <a:pt x="0" y="737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3" name="Line 60"/>
          <p:cNvSpPr>
            <a:spLocks noChangeShapeType="1"/>
          </p:cNvSpPr>
          <p:nvPr/>
        </p:nvSpPr>
        <p:spPr bwMode="auto">
          <a:xfrm>
            <a:off x="8291513" y="4157664"/>
            <a:ext cx="1230312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4" name="Freeform 61"/>
          <p:cNvSpPr>
            <a:spLocks/>
          </p:cNvSpPr>
          <p:nvPr/>
        </p:nvSpPr>
        <p:spPr bwMode="auto">
          <a:xfrm>
            <a:off x="8291513" y="3403601"/>
            <a:ext cx="336550" cy="1527175"/>
          </a:xfrm>
          <a:custGeom>
            <a:avLst/>
            <a:gdLst>
              <a:gd name="T0" fmla="*/ 0 w 212"/>
              <a:gd name="T1" fmla="*/ 0 h 962"/>
              <a:gd name="T2" fmla="*/ 2147483647 w 212"/>
              <a:gd name="T3" fmla="*/ 0 h 962"/>
              <a:gd name="T4" fmla="*/ 2147483647 w 212"/>
              <a:gd name="T5" fmla="*/ 2147483647 h 962"/>
              <a:gd name="T6" fmla="*/ 0 60000 65536"/>
              <a:gd name="T7" fmla="*/ 0 60000 65536"/>
              <a:gd name="T8" fmla="*/ 0 60000 65536"/>
              <a:gd name="T9" fmla="*/ 0 w 212"/>
              <a:gd name="T10" fmla="*/ 0 h 962"/>
              <a:gd name="T11" fmla="*/ 212 w 212"/>
              <a:gd name="T12" fmla="*/ 962 h 9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962">
                <a:moveTo>
                  <a:pt x="0" y="0"/>
                </a:moveTo>
                <a:lnTo>
                  <a:pt x="212" y="0"/>
                </a:lnTo>
                <a:lnTo>
                  <a:pt x="212" y="962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5" name="Freeform 62"/>
          <p:cNvSpPr>
            <a:spLocks/>
          </p:cNvSpPr>
          <p:nvPr/>
        </p:nvSpPr>
        <p:spPr bwMode="auto">
          <a:xfrm>
            <a:off x="8291514" y="3167063"/>
            <a:ext cx="515937" cy="1763712"/>
          </a:xfrm>
          <a:custGeom>
            <a:avLst/>
            <a:gdLst>
              <a:gd name="T0" fmla="*/ 0 w 325"/>
              <a:gd name="T1" fmla="*/ 0 h 1111"/>
              <a:gd name="T2" fmla="*/ 2147483647 w 325"/>
              <a:gd name="T3" fmla="*/ 0 h 1111"/>
              <a:gd name="T4" fmla="*/ 2147483647 w 325"/>
              <a:gd name="T5" fmla="*/ 2147483647 h 1111"/>
              <a:gd name="T6" fmla="*/ 0 60000 65536"/>
              <a:gd name="T7" fmla="*/ 0 60000 65536"/>
              <a:gd name="T8" fmla="*/ 0 60000 65536"/>
              <a:gd name="T9" fmla="*/ 0 w 325"/>
              <a:gd name="T10" fmla="*/ 0 h 1111"/>
              <a:gd name="T11" fmla="*/ 325 w 325"/>
              <a:gd name="T12" fmla="*/ 1111 h 11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5" h="1111">
                <a:moveTo>
                  <a:pt x="0" y="0"/>
                </a:moveTo>
                <a:lnTo>
                  <a:pt x="325" y="0"/>
                </a:lnTo>
                <a:lnTo>
                  <a:pt x="325" y="1111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6" name="Freeform 63"/>
          <p:cNvSpPr>
            <a:spLocks/>
          </p:cNvSpPr>
          <p:nvPr/>
        </p:nvSpPr>
        <p:spPr bwMode="auto">
          <a:xfrm>
            <a:off x="8291514" y="2928938"/>
            <a:ext cx="674687" cy="1981200"/>
          </a:xfrm>
          <a:custGeom>
            <a:avLst/>
            <a:gdLst>
              <a:gd name="T0" fmla="*/ 0 w 425"/>
              <a:gd name="T1" fmla="*/ 0 h 1248"/>
              <a:gd name="T2" fmla="*/ 2147483647 w 425"/>
              <a:gd name="T3" fmla="*/ 0 h 1248"/>
              <a:gd name="T4" fmla="*/ 2147483647 w 425"/>
              <a:gd name="T5" fmla="*/ 2147483647 h 1248"/>
              <a:gd name="T6" fmla="*/ 0 60000 65536"/>
              <a:gd name="T7" fmla="*/ 0 60000 65536"/>
              <a:gd name="T8" fmla="*/ 0 60000 65536"/>
              <a:gd name="T9" fmla="*/ 0 w 425"/>
              <a:gd name="T10" fmla="*/ 0 h 1248"/>
              <a:gd name="T11" fmla="*/ 425 w 425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5" h="1248">
                <a:moveTo>
                  <a:pt x="0" y="0"/>
                </a:moveTo>
                <a:lnTo>
                  <a:pt x="425" y="0"/>
                </a:lnTo>
                <a:lnTo>
                  <a:pt x="425" y="1248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7" name="Freeform 64"/>
          <p:cNvSpPr>
            <a:spLocks/>
          </p:cNvSpPr>
          <p:nvPr/>
        </p:nvSpPr>
        <p:spPr bwMode="auto">
          <a:xfrm>
            <a:off x="8291514" y="2709864"/>
            <a:ext cx="852487" cy="2200275"/>
          </a:xfrm>
          <a:custGeom>
            <a:avLst/>
            <a:gdLst>
              <a:gd name="T0" fmla="*/ 0 w 537"/>
              <a:gd name="T1" fmla="*/ 0 h 1386"/>
              <a:gd name="T2" fmla="*/ 2147483647 w 537"/>
              <a:gd name="T3" fmla="*/ 0 h 1386"/>
              <a:gd name="T4" fmla="*/ 2147483647 w 537"/>
              <a:gd name="T5" fmla="*/ 2147483647 h 1386"/>
              <a:gd name="T6" fmla="*/ 0 60000 65536"/>
              <a:gd name="T7" fmla="*/ 0 60000 65536"/>
              <a:gd name="T8" fmla="*/ 0 60000 65536"/>
              <a:gd name="T9" fmla="*/ 0 w 537"/>
              <a:gd name="T10" fmla="*/ 0 h 1386"/>
              <a:gd name="T11" fmla="*/ 537 w 537"/>
              <a:gd name="T12" fmla="*/ 1386 h 13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37" h="1386">
                <a:moveTo>
                  <a:pt x="0" y="0"/>
                </a:moveTo>
                <a:lnTo>
                  <a:pt x="537" y="0"/>
                </a:lnTo>
                <a:lnTo>
                  <a:pt x="537" y="138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8" name="Freeform 65"/>
          <p:cNvSpPr>
            <a:spLocks/>
          </p:cNvSpPr>
          <p:nvPr/>
        </p:nvSpPr>
        <p:spPr bwMode="auto">
          <a:xfrm>
            <a:off x="3548063" y="1541464"/>
            <a:ext cx="298450" cy="712787"/>
          </a:xfrm>
          <a:custGeom>
            <a:avLst/>
            <a:gdLst>
              <a:gd name="T0" fmla="*/ 2147483647 w 188"/>
              <a:gd name="T1" fmla="*/ 2147483647 h 449"/>
              <a:gd name="T2" fmla="*/ 0 w 188"/>
              <a:gd name="T3" fmla="*/ 2147483647 h 449"/>
              <a:gd name="T4" fmla="*/ 0 w 188"/>
              <a:gd name="T5" fmla="*/ 0 h 449"/>
              <a:gd name="T6" fmla="*/ 0 60000 65536"/>
              <a:gd name="T7" fmla="*/ 0 60000 65536"/>
              <a:gd name="T8" fmla="*/ 0 60000 65536"/>
              <a:gd name="T9" fmla="*/ 0 w 188"/>
              <a:gd name="T10" fmla="*/ 0 h 449"/>
              <a:gd name="T11" fmla="*/ 188 w 188"/>
              <a:gd name="T12" fmla="*/ 449 h 4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8" h="449">
                <a:moveTo>
                  <a:pt x="188" y="449"/>
                </a:moveTo>
                <a:lnTo>
                  <a:pt x="0" y="449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39" name="Freeform 66"/>
          <p:cNvSpPr>
            <a:spLocks/>
          </p:cNvSpPr>
          <p:nvPr/>
        </p:nvSpPr>
        <p:spPr bwMode="auto">
          <a:xfrm>
            <a:off x="3449639" y="1541463"/>
            <a:ext cx="396875" cy="950912"/>
          </a:xfrm>
          <a:custGeom>
            <a:avLst/>
            <a:gdLst>
              <a:gd name="T0" fmla="*/ 2147483647 w 250"/>
              <a:gd name="T1" fmla="*/ 2147483647 h 599"/>
              <a:gd name="T2" fmla="*/ 0 w 250"/>
              <a:gd name="T3" fmla="*/ 2147483647 h 599"/>
              <a:gd name="T4" fmla="*/ 0 w 250"/>
              <a:gd name="T5" fmla="*/ 0 h 599"/>
              <a:gd name="T6" fmla="*/ 0 60000 65536"/>
              <a:gd name="T7" fmla="*/ 0 60000 65536"/>
              <a:gd name="T8" fmla="*/ 0 60000 65536"/>
              <a:gd name="T9" fmla="*/ 0 w 250"/>
              <a:gd name="T10" fmla="*/ 0 h 599"/>
              <a:gd name="T11" fmla="*/ 250 w 250"/>
              <a:gd name="T12" fmla="*/ 599 h 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0" h="599">
                <a:moveTo>
                  <a:pt x="250" y="599"/>
                </a:moveTo>
                <a:lnTo>
                  <a:pt x="0" y="599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0" name="Freeform 67"/>
          <p:cNvSpPr>
            <a:spLocks/>
          </p:cNvSpPr>
          <p:nvPr/>
        </p:nvSpPr>
        <p:spPr bwMode="auto">
          <a:xfrm>
            <a:off x="3330575" y="1560513"/>
            <a:ext cx="515938" cy="1149350"/>
          </a:xfrm>
          <a:custGeom>
            <a:avLst/>
            <a:gdLst>
              <a:gd name="T0" fmla="*/ 2147483647 w 325"/>
              <a:gd name="T1" fmla="*/ 2147483647 h 724"/>
              <a:gd name="T2" fmla="*/ 0 w 325"/>
              <a:gd name="T3" fmla="*/ 2147483647 h 724"/>
              <a:gd name="T4" fmla="*/ 0 w 325"/>
              <a:gd name="T5" fmla="*/ 0 h 724"/>
              <a:gd name="T6" fmla="*/ 0 60000 65536"/>
              <a:gd name="T7" fmla="*/ 0 60000 65536"/>
              <a:gd name="T8" fmla="*/ 0 60000 65536"/>
              <a:gd name="T9" fmla="*/ 0 w 325"/>
              <a:gd name="T10" fmla="*/ 0 h 724"/>
              <a:gd name="T11" fmla="*/ 325 w 325"/>
              <a:gd name="T12" fmla="*/ 724 h 7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5" h="724">
                <a:moveTo>
                  <a:pt x="325" y="724"/>
                </a:moveTo>
                <a:lnTo>
                  <a:pt x="0" y="724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1" name="Freeform 68"/>
          <p:cNvSpPr>
            <a:spLocks/>
          </p:cNvSpPr>
          <p:nvPr/>
        </p:nvSpPr>
        <p:spPr bwMode="auto">
          <a:xfrm>
            <a:off x="3230563" y="1541464"/>
            <a:ext cx="615950" cy="1387475"/>
          </a:xfrm>
          <a:custGeom>
            <a:avLst/>
            <a:gdLst>
              <a:gd name="T0" fmla="*/ 2147483647 w 388"/>
              <a:gd name="T1" fmla="*/ 2147483647 h 874"/>
              <a:gd name="T2" fmla="*/ 0 w 388"/>
              <a:gd name="T3" fmla="*/ 2147483647 h 874"/>
              <a:gd name="T4" fmla="*/ 0 w 388"/>
              <a:gd name="T5" fmla="*/ 0 h 874"/>
              <a:gd name="T6" fmla="*/ 0 60000 65536"/>
              <a:gd name="T7" fmla="*/ 0 60000 65536"/>
              <a:gd name="T8" fmla="*/ 0 60000 65536"/>
              <a:gd name="T9" fmla="*/ 0 w 388"/>
              <a:gd name="T10" fmla="*/ 0 h 874"/>
              <a:gd name="T11" fmla="*/ 388 w 388"/>
              <a:gd name="T12" fmla="*/ 874 h 8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8" h="874">
                <a:moveTo>
                  <a:pt x="388" y="874"/>
                </a:moveTo>
                <a:lnTo>
                  <a:pt x="0" y="874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2" name="Freeform 69"/>
          <p:cNvSpPr>
            <a:spLocks/>
          </p:cNvSpPr>
          <p:nvPr/>
        </p:nvSpPr>
        <p:spPr bwMode="auto">
          <a:xfrm>
            <a:off x="2992439" y="1541464"/>
            <a:ext cx="854075" cy="1684337"/>
          </a:xfrm>
          <a:custGeom>
            <a:avLst/>
            <a:gdLst>
              <a:gd name="T0" fmla="*/ 2147483647 w 538"/>
              <a:gd name="T1" fmla="*/ 2147483647 h 1061"/>
              <a:gd name="T2" fmla="*/ 0 w 538"/>
              <a:gd name="T3" fmla="*/ 2147483647 h 1061"/>
              <a:gd name="T4" fmla="*/ 0 w 538"/>
              <a:gd name="T5" fmla="*/ 0 h 1061"/>
              <a:gd name="T6" fmla="*/ 0 60000 65536"/>
              <a:gd name="T7" fmla="*/ 0 60000 65536"/>
              <a:gd name="T8" fmla="*/ 0 60000 65536"/>
              <a:gd name="T9" fmla="*/ 0 w 538"/>
              <a:gd name="T10" fmla="*/ 0 h 1061"/>
              <a:gd name="T11" fmla="*/ 538 w 538"/>
              <a:gd name="T12" fmla="*/ 1061 h 10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38" h="1061">
                <a:moveTo>
                  <a:pt x="538" y="1061"/>
                </a:moveTo>
                <a:lnTo>
                  <a:pt x="0" y="1061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3" name="Freeform 70"/>
          <p:cNvSpPr>
            <a:spLocks/>
          </p:cNvSpPr>
          <p:nvPr/>
        </p:nvSpPr>
        <p:spPr bwMode="auto">
          <a:xfrm>
            <a:off x="2873375" y="1541464"/>
            <a:ext cx="973138" cy="1901825"/>
          </a:xfrm>
          <a:custGeom>
            <a:avLst/>
            <a:gdLst>
              <a:gd name="T0" fmla="*/ 2147483647 w 613"/>
              <a:gd name="T1" fmla="*/ 2147483647 h 1198"/>
              <a:gd name="T2" fmla="*/ 0 w 613"/>
              <a:gd name="T3" fmla="*/ 2147483647 h 1198"/>
              <a:gd name="T4" fmla="*/ 0 w 613"/>
              <a:gd name="T5" fmla="*/ 0 h 1198"/>
              <a:gd name="T6" fmla="*/ 0 60000 65536"/>
              <a:gd name="T7" fmla="*/ 0 60000 65536"/>
              <a:gd name="T8" fmla="*/ 0 60000 65536"/>
              <a:gd name="T9" fmla="*/ 0 w 613"/>
              <a:gd name="T10" fmla="*/ 0 h 1198"/>
              <a:gd name="T11" fmla="*/ 613 w 613"/>
              <a:gd name="T12" fmla="*/ 1198 h 11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13" h="1198">
                <a:moveTo>
                  <a:pt x="613" y="1198"/>
                </a:moveTo>
                <a:lnTo>
                  <a:pt x="0" y="1198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4" name="Freeform 71"/>
          <p:cNvSpPr>
            <a:spLocks/>
          </p:cNvSpPr>
          <p:nvPr/>
        </p:nvSpPr>
        <p:spPr bwMode="auto">
          <a:xfrm>
            <a:off x="2774951" y="1560513"/>
            <a:ext cx="1071563" cy="2120900"/>
          </a:xfrm>
          <a:custGeom>
            <a:avLst/>
            <a:gdLst>
              <a:gd name="T0" fmla="*/ 2147483647 w 675"/>
              <a:gd name="T1" fmla="*/ 2147483647 h 1336"/>
              <a:gd name="T2" fmla="*/ 0 w 675"/>
              <a:gd name="T3" fmla="*/ 2147483647 h 1336"/>
              <a:gd name="T4" fmla="*/ 0 w 675"/>
              <a:gd name="T5" fmla="*/ 0 h 1336"/>
              <a:gd name="T6" fmla="*/ 0 60000 65536"/>
              <a:gd name="T7" fmla="*/ 0 60000 65536"/>
              <a:gd name="T8" fmla="*/ 0 60000 65536"/>
              <a:gd name="T9" fmla="*/ 0 w 675"/>
              <a:gd name="T10" fmla="*/ 0 h 1336"/>
              <a:gd name="T11" fmla="*/ 675 w 675"/>
              <a:gd name="T12" fmla="*/ 1336 h 1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5" h="1336">
                <a:moveTo>
                  <a:pt x="675" y="1336"/>
                </a:moveTo>
                <a:lnTo>
                  <a:pt x="0" y="1336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5" name="Freeform 72"/>
          <p:cNvSpPr>
            <a:spLocks/>
          </p:cNvSpPr>
          <p:nvPr/>
        </p:nvSpPr>
        <p:spPr bwMode="auto">
          <a:xfrm>
            <a:off x="2655889" y="1541464"/>
            <a:ext cx="1190625" cy="2319337"/>
          </a:xfrm>
          <a:custGeom>
            <a:avLst/>
            <a:gdLst>
              <a:gd name="T0" fmla="*/ 2147483647 w 750"/>
              <a:gd name="T1" fmla="*/ 2147483647 h 1461"/>
              <a:gd name="T2" fmla="*/ 0 w 750"/>
              <a:gd name="T3" fmla="*/ 2147483647 h 1461"/>
              <a:gd name="T4" fmla="*/ 0 w 750"/>
              <a:gd name="T5" fmla="*/ 0 h 1461"/>
              <a:gd name="T6" fmla="*/ 0 60000 65536"/>
              <a:gd name="T7" fmla="*/ 0 60000 65536"/>
              <a:gd name="T8" fmla="*/ 0 60000 65536"/>
              <a:gd name="T9" fmla="*/ 0 w 750"/>
              <a:gd name="T10" fmla="*/ 0 h 1461"/>
              <a:gd name="T11" fmla="*/ 750 w 750"/>
              <a:gd name="T12" fmla="*/ 1461 h 14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0" h="1461">
                <a:moveTo>
                  <a:pt x="750" y="1461"/>
                </a:moveTo>
                <a:lnTo>
                  <a:pt x="0" y="1461"/>
                </a:lnTo>
                <a:lnTo>
                  <a:pt x="0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6" name="Line 73"/>
          <p:cNvSpPr>
            <a:spLocks noChangeShapeType="1"/>
          </p:cNvSpPr>
          <p:nvPr/>
        </p:nvSpPr>
        <p:spPr bwMode="auto">
          <a:xfrm flipH="1">
            <a:off x="2635251" y="4157664"/>
            <a:ext cx="1211263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7" name="Oval 74"/>
          <p:cNvSpPr>
            <a:spLocks noChangeArrowheads="1"/>
          </p:cNvSpPr>
          <p:nvPr/>
        </p:nvSpPr>
        <p:spPr bwMode="auto">
          <a:xfrm>
            <a:off x="9113838" y="4919663"/>
            <a:ext cx="80962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8" name="Oval 75"/>
          <p:cNvSpPr>
            <a:spLocks noChangeArrowheads="1"/>
          </p:cNvSpPr>
          <p:nvPr/>
        </p:nvSpPr>
        <p:spPr bwMode="auto">
          <a:xfrm>
            <a:off x="8955088" y="4919663"/>
            <a:ext cx="80962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49" name="Oval 76"/>
          <p:cNvSpPr>
            <a:spLocks noChangeArrowheads="1"/>
          </p:cNvSpPr>
          <p:nvPr/>
        </p:nvSpPr>
        <p:spPr bwMode="auto">
          <a:xfrm>
            <a:off x="9531351" y="4146551"/>
            <a:ext cx="79375" cy="6032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9406" name="Oval 77"/>
          <p:cNvSpPr>
            <a:spLocks noChangeArrowheads="1"/>
          </p:cNvSpPr>
          <p:nvPr/>
        </p:nvSpPr>
        <p:spPr bwMode="auto">
          <a:xfrm>
            <a:off x="8777289" y="4940301"/>
            <a:ext cx="79375" cy="6032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e-DE">
              <a:latin typeface="+mn-lt"/>
            </a:endParaRPr>
          </a:p>
        </p:txBody>
      </p:sp>
      <p:sp>
        <p:nvSpPr>
          <p:cNvPr id="105551" name="Oval 78"/>
          <p:cNvSpPr>
            <a:spLocks noChangeArrowheads="1"/>
          </p:cNvSpPr>
          <p:nvPr/>
        </p:nvSpPr>
        <p:spPr bwMode="auto">
          <a:xfrm>
            <a:off x="8597901" y="4919663"/>
            <a:ext cx="80963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2" name="Oval 79"/>
          <p:cNvSpPr>
            <a:spLocks noChangeArrowheads="1"/>
          </p:cNvSpPr>
          <p:nvPr/>
        </p:nvSpPr>
        <p:spPr bwMode="auto">
          <a:xfrm>
            <a:off x="5800726" y="4919663"/>
            <a:ext cx="60325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3" name="Oval 80"/>
          <p:cNvSpPr>
            <a:spLocks noChangeArrowheads="1"/>
          </p:cNvSpPr>
          <p:nvPr/>
        </p:nvSpPr>
        <p:spPr bwMode="auto">
          <a:xfrm>
            <a:off x="5681664" y="4919663"/>
            <a:ext cx="79375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4" name="Oval 81"/>
          <p:cNvSpPr>
            <a:spLocks noChangeArrowheads="1"/>
          </p:cNvSpPr>
          <p:nvPr/>
        </p:nvSpPr>
        <p:spPr bwMode="auto">
          <a:xfrm>
            <a:off x="5562601" y="4919663"/>
            <a:ext cx="60325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5" name="Oval 82"/>
          <p:cNvSpPr>
            <a:spLocks noChangeArrowheads="1"/>
          </p:cNvSpPr>
          <p:nvPr/>
        </p:nvSpPr>
        <p:spPr bwMode="auto">
          <a:xfrm>
            <a:off x="5394326" y="4919663"/>
            <a:ext cx="80963" cy="80962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6" name="Oval 83"/>
          <p:cNvSpPr>
            <a:spLocks noChangeArrowheads="1"/>
          </p:cNvSpPr>
          <p:nvPr/>
        </p:nvSpPr>
        <p:spPr bwMode="auto">
          <a:xfrm>
            <a:off x="2565401" y="4127501"/>
            <a:ext cx="80963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7" name="Oval 84"/>
          <p:cNvSpPr>
            <a:spLocks noChangeArrowheads="1"/>
          </p:cNvSpPr>
          <p:nvPr/>
        </p:nvSpPr>
        <p:spPr bwMode="auto">
          <a:xfrm>
            <a:off x="2625726" y="1471614"/>
            <a:ext cx="7937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8" name="Oval 85"/>
          <p:cNvSpPr>
            <a:spLocks noChangeArrowheads="1"/>
          </p:cNvSpPr>
          <p:nvPr/>
        </p:nvSpPr>
        <p:spPr bwMode="auto">
          <a:xfrm>
            <a:off x="2744789" y="1471614"/>
            <a:ext cx="7937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59" name="Oval 86"/>
          <p:cNvSpPr>
            <a:spLocks noChangeArrowheads="1"/>
          </p:cNvSpPr>
          <p:nvPr/>
        </p:nvSpPr>
        <p:spPr bwMode="auto">
          <a:xfrm>
            <a:off x="3200401" y="1471614"/>
            <a:ext cx="80963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0" name="Oval 87"/>
          <p:cNvSpPr>
            <a:spLocks noChangeArrowheads="1"/>
          </p:cNvSpPr>
          <p:nvPr/>
        </p:nvSpPr>
        <p:spPr bwMode="auto">
          <a:xfrm>
            <a:off x="2962276" y="1471614"/>
            <a:ext cx="80963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1" name="Oval 88"/>
          <p:cNvSpPr>
            <a:spLocks noChangeArrowheads="1"/>
          </p:cNvSpPr>
          <p:nvPr/>
        </p:nvSpPr>
        <p:spPr bwMode="auto">
          <a:xfrm>
            <a:off x="2843213" y="1471614"/>
            <a:ext cx="80962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2" name="Oval 89"/>
          <p:cNvSpPr>
            <a:spLocks noChangeArrowheads="1"/>
          </p:cNvSpPr>
          <p:nvPr/>
        </p:nvSpPr>
        <p:spPr bwMode="auto">
          <a:xfrm>
            <a:off x="3300414" y="1471614"/>
            <a:ext cx="7937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3" name="Oval 90"/>
          <p:cNvSpPr>
            <a:spLocks noChangeArrowheads="1"/>
          </p:cNvSpPr>
          <p:nvPr/>
        </p:nvSpPr>
        <p:spPr bwMode="auto">
          <a:xfrm>
            <a:off x="3538539" y="1471614"/>
            <a:ext cx="6032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4" name="Oval 91"/>
          <p:cNvSpPr>
            <a:spLocks noChangeArrowheads="1"/>
          </p:cNvSpPr>
          <p:nvPr/>
        </p:nvSpPr>
        <p:spPr bwMode="auto">
          <a:xfrm>
            <a:off x="3419476" y="1471614"/>
            <a:ext cx="7937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5" name="Oval 92"/>
          <p:cNvSpPr>
            <a:spLocks noChangeArrowheads="1"/>
          </p:cNvSpPr>
          <p:nvPr/>
        </p:nvSpPr>
        <p:spPr bwMode="auto">
          <a:xfrm>
            <a:off x="6018213" y="1471614"/>
            <a:ext cx="80962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6" name="Oval 93"/>
          <p:cNvSpPr>
            <a:spLocks noChangeArrowheads="1"/>
          </p:cNvSpPr>
          <p:nvPr/>
        </p:nvSpPr>
        <p:spPr bwMode="auto">
          <a:xfrm>
            <a:off x="5899151" y="1471614"/>
            <a:ext cx="80963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7" name="Oval 94"/>
          <p:cNvSpPr>
            <a:spLocks noChangeArrowheads="1"/>
          </p:cNvSpPr>
          <p:nvPr/>
        </p:nvSpPr>
        <p:spPr bwMode="auto">
          <a:xfrm>
            <a:off x="6256338" y="1471614"/>
            <a:ext cx="80962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8" name="Oval 95"/>
          <p:cNvSpPr>
            <a:spLocks noChangeArrowheads="1"/>
          </p:cNvSpPr>
          <p:nvPr/>
        </p:nvSpPr>
        <p:spPr bwMode="auto">
          <a:xfrm>
            <a:off x="6454776" y="1471614"/>
            <a:ext cx="80963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69" name="Oval 96"/>
          <p:cNvSpPr>
            <a:spLocks noChangeArrowheads="1"/>
          </p:cNvSpPr>
          <p:nvPr/>
        </p:nvSpPr>
        <p:spPr bwMode="auto">
          <a:xfrm>
            <a:off x="6137276" y="1471614"/>
            <a:ext cx="6032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70" name="Oval 97"/>
          <p:cNvSpPr>
            <a:spLocks noChangeArrowheads="1"/>
          </p:cNvSpPr>
          <p:nvPr/>
        </p:nvSpPr>
        <p:spPr bwMode="auto">
          <a:xfrm>
            <a:off x="6573839" y="1471614"/>
            <a:ext cx="6032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71" name="Oval 98"/>
          <p:cNvSpPr>
            <a:spLocks noChangeArrowheads="1"/>
          </p:cNvSpPr>
          <p:nvPr/>
        </p:nvSpPr>
        <p:spPr bwMode="auto">
          <a:xfrm>
            <a:off x="6811964" y="1471614"/>
            <a:ext cx="60325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72" name="Oval 99"/>
          <p:cNvSpPr>
            <a:spLocks noChangeArrowheads="1"/>
          </p:cNvSpPr>
          <p:nvPr/>
        </p:nvSpPr>
        <p:spPr bwMode="auto">
          <a:xfrm>
            <a:off x="6692901" y="1471614"/>
            <a:ext cx="80963" cy="79375"/>
          </a:xfrm>
          <a:prstGeom prst="ellips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05573" name="Rectangle 100"/>
          <p:cNvSpPr>
            <a:spLocks noChangeArrowheads="1"/>
          </p:cNvSpPr>
          <p:nvPr/>
        </p:nvSpPr>
        <p:spPr bwMode="auto">
          <a:xfrm>
            <a:off x="2317750" y="4017963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74" name="Rectangle 101"/>
          <p:cNvSpPr>
            <a:spLocks noChangeArrowheads="1"/>
          </p:cNvSpPr>
          <p:nvPr/>
        </p:nvSpPr>
        <p:spPr bwMode="auto">
          <a:xfrm>
            <a:off x="3190875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75" name="Rectangle 102"/>
          <p:cNvSpPr>
            <a:spLocks noChangeArrowheads="1"/>
          </p:cNvSpPr>
          <p:nvPr/>
        </p:nvSpPr>
        <p:spPr bwMode="auto">
          <a:xfrm>
            <a:off x="2595563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432" name="Rectangle 103"/>
          <p:cNvSpPr>
            <a:spLocks noChangeArrowheads="1"/>
          </p:cNvSpPr>
          <p:nvPr/>
        </p:nvSpPr>
        <p:spPr bwMode="auto">
          <a:xfrm>
            <a:off x="9124950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900">
                <a:solidFill>
                  <a:srgbClr val="000000"/>
                </a:solidFill>
                <a:latin typeface="+mn-lt"/>
              </a:rPr>
              <a:t>s</a:t>
            </a:r>
            <a:endParaRPr lang="de-DE" sz="2400">
              <a:latin typeface="+mn-lt"/>
            </a:endParaRPr>
          </a:p>
        </p:txBody>
      </p:sp>
      <p:sp>
        <p:nvSpPr>
          <p:cNvPr id="105577" name="Rectangle 104"/>
          <p:cNvSpPr>
            <a:spLocks noChangeArrowheads="1"/>
          </p:cNvSpPr>
          <p:nvPr/>
        </p:nvSpPr>
        <p:spPr bwMode="auto">
          <a:xfrm>
            <a:off x="3309938" y="11842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78" name="Rectangle 105"/>
          <p:cNvSpPr>
            <a:spLocks noChangeArrowheads="1"/>
          </p:cNvSpPr>
          <p:nvPr/>
        </p:nvSpPr>
        <p:spPr bwMode="auto">
          <a:xfrm>
            <a:off x="3648075" y="11842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79" name="Rectangle 106"/>
          <p:cNvSpPr>
            <a:spLocks noChangeArrowheads="1"/>
          </p:cNvSpPr>
          <p:nvPr/>
        </p:nvSpPr>
        <p:spPr bwMode="auto">
          <a:xfrm>
            <a:off x="6505575" y="1203325"/>
            <a:ext cx="14908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 4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0" name="Rectangle 107"/>
          <p:cNvSpPr>
            <a:spLocks noChangeArrowheads="1"/>
          </p:cNvSpPr>
          <p:nvPr/>
        </p:nvSpPr>
        <p:spPr bwMode="auto">
          <a:xfrm>
            <a:off x="6961188" y="11842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7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1" name="Rectangle 108"/>
          <p:cNvSpPr>
            <a:spLocks noChangeArrowheads="1"/>
          </p:cNvSpPr>
          <p:nvPr/>
        </p:nvSpPr>
        <p:spPr bwMode="auto">
          <a:xfrm>
            <a:off x="3529013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2" name="Rectangle 109"/>
          <p:cNvSpPr>
            <a:spLocks noChangeArrowheads="1"/>
          </p:cNvSpPr>
          <p:nvPr/>
        </p:nvSpPr>
        <p:spPr bwMode="auto">
          <a:xfrm>
            <a:off x="6823075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3" name="Rectangle 110"/>
          <p:cNvSpPr>
            <a:spLocks noChangeArrowheads="1"/>
          </p:cNvSpPr>
          <p:nvPr/>
        </p:nvSpPr>
        <p:spPr bwMode="auto">
          <a:xfrm>
            <a:off x="6426200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a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4" name="Rectangle 111"/>
          <p:cNvSpPr>
            <a:spLocks noChangeArrowheads="1"/>
          </p:cNvSpPr>
          <p:nvPr/>
        </p:nvSpPr>
        <p:spPr bwMode="auto">
          <a:xfrm>
            <a:off x="2933700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5" name="Rectangle 112"/>
          <p:cNvSpPr>
            <a:spLocks noChangeArrowheads="1"/>
          </p:cNvSpPr>
          <p:nvPr/>
        </p:nvSpPr>
        <p:spPr bwMode="auto">
          <a:xfrm>
            <a:off x="5792788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86" name="Rectangle 113"/>
          <p:cNvSpPr>
            <a:spLocks noChangeArrowheads="1"/>
          </p:cNvSpPr>
          <p:nvPr/>
        </p:nvSpPr>
        <p:spPr bwMode="auto">
          <a:xfrm>
            <a:off x="6189663" y="1104900"/>
            <a:ext cx="136256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b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443" name="Rectangle 114"/>
          <p:cNvSpPr>
            <a:spLocks noChangeArrowheads="1"/>
          </p:cNvSpPr>
          <p:nvPr/>
        </p:nvSpPr>
        <p:spPr bwMode="auto">
          <a:xfrm>
            <a:off x="8945563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900">
                <a:solidFill>
                  <a:srgbClr val="000000"/>
                </a:solidFill>
                <a:latin typeface="+mn-lt"/>
              </a:rPr>
              <a:t>s</a:t>
            </a:r>
            <a:endParaRPr lang="de-DE" sz="2400">
              <a:latin typeface="+mn-lt"/>
            </a:endParaRPr>
          </a:p>
        </p:txBody>
      </p:sp>
      <p:sp>
        <p:nvSpPr>
          <p:cNvPr id="99444" name="Rectangle 115"/>
          <p:cNvSpPr>
            <a:spLocks noChangeArrowheads="1"/>
          </p:cNvSpPr>
          <p:nvPr/>
        </p:nvSpPr>
        <p:spPr bwMode="auto">
          <a:xfrm>
            <a:off x="8767763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900">
                <a:solidFill>
                  <a:srgbClr val="000000"/>
                </a:solidFill>
                <a:latin typeface="+mn-lt"/>
              </a:rPr>
              <a:t>s</a:t>
            </a:r>
            <a:endParaRPr lang="de-DE" sz="2400">
              <a:latin typeface="+mn-lt"/>
            </a:endParaRPr>
          </a:p>
        </p:txBody>
      </p:sp>
      <p:sp>
        <p:nvSpPr>
          <p:cNvPr id="99445" name="Rectangle 116"/>
          <p:cNvSpPr>
            <a:spLocks noChangeArrowheads="1"/>
          </p:cNvSpPr>
          <p:nvPr/>
        </p:nvSpPr>
        <p:spPr bwMode="auto">
          <a:xfrm>
            <a:off x="8588375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900">
                <a:solidFill>
                  <a:srgbClr val="000000"/>
                </a:solidFill>
                <a:latin typeface="+mn-lt"/>
              </a:rPr>
              <a:t>s</a:t>
            </a:r>
            <a:endParaRPr lang="de-DE" sz="2400">
              <a:latin typeface="+mn-lt"/>
            </a:endParaRPr>
          </a:p>
        </p:txBody>
      </p:sp>
      <p:sp>
        <p:nvSpPr>
          <p:cNvPr id="105590" name="Rectangle 117"/>
          <p:cNvSpPr>
            <a:spLocks noChangeArrowheads="1"/>
          </p:cNvSpPr>
          <p:nvPr/>
        </p:nvSpPr>
        <p:spPr bwMode="auto">
          <a:xfrm>
            <a:off x="5824538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1" name="Rectangle 118"/>
          <p:cNvSpPr>
            <a:spLocks noChangeArrowheads="1"/>
          </p:cNvSpPr>
          <p:nvPr/>
        </p:nvSpPr>
        <p:spPr bwMode="auto">
          <a:xfrm>
            <a:off x="5672138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2" name="Rectangle 119"/>
          <p:cNvSpPr>
            <a:spLocks noChangeArrowheads="1"/>
          </p:cNvSpPr>
          <p:nvPr/>
        </p:nvSpPr>
        <p:spPr bwMode="auto">
          <a:xfrm>
            <a:off x="5553075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3" name="Rectangle 120"/>
          <p:cNvSpPr>
            <a:spLocks noChangeArrowheads="1"/>
          </p:cNvSpPr>
          <p:nvPr/>
        </p:nvSpPr>
        <p:spPr bwMode="auto">
          <a:xfrm>
            <a:off x="5373688" y="4970463"/>
            <a:ext cx="1218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s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4" name="Rectangle 121"/>
          <p:cNvSpPr>
            <a:spLocks noChangeArrowheads="1"/>
          </p:cNvSpPr>
          <p:nvPr/>
        </p:nvSpPr>
        <p:spPr bwMode="auto">
          <a:xfrm>
            <a:off x="2714625" y="11842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5" name="Rectangle 122"/>
          <p:cNvSpPr>
            <a:spLocks noChangeArrowheads="1"/>
          </p:cNvSpPr>
          <p:nvPr/>
        </p:nvSpPr>
        <p:spPr bwMode="auto">
          <a:xfrm>
            <a:off x="3052763" y="11842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6" name="Rectangle 123"/>
          <p:cNvSpPr>
            <a:spLocks noChangeArrowheads="1"/>
          </p:cNvSpPr>
          <p:nvPr/>
        </p:nvSpPr>
        <p:spPr bwMode="auto">
          <a:xfrm>
            <a:off x="5891213" y="1184275"/>
            <a:ext cx="14908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 4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7" name="Rectangle 124"/>
          <p:cNvSpPr>
            <a:spLocks noChangeArrowheads="1"/>
          </p:cNvSpPr>
          <p:nvPr/>
        </p:nvSpPr>
        <p:spPr bwMode="auto">
          <a:xfrm>
            <a:off x="6262688" y="1211263"/>
            <a:ext cx="14908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 7</a:t>
            </a:r>
          </a:p>
        </p:txBody>
      </p:sp>
      <p:sp>
        <p:nvSpPr>
          <p:cNvPr id="105598" name="Rectangle 125"/>
          <p:cNvSpPr>
            <a:spLocks noChangeArrowheads="1"/>
          </p:cNvSpPr>
          <p:nvPr/>
        </p:nvSpPr>
        <p:spPr bwMode="auto">
          <a:xfrm>
            <a:off x="5473700" y="508952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599" name="Rectangle 126"/>
          <p:cNvSpPr>
            <a:spLocks noChangeArrowheads="1"/>
          </p:cNvSpPr>
          <p:nvPr/>
        </p:nvSpPr>
        <p:spPr bwMode="auto">
          <a:xfrm>
            <a:off x="5611813" y="508952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1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600" name="Rectangle 127"/>
          <p:cNvSpPr>
            <a:spLocks noChangeArrowheads="1"/>
          </p:cNvSpPr>
          <p:nvPr/>
        </p:nvSpPr>
        <p:spPr bwMode="auto">
          <a:xfrm>
            <a:off x="5751513" y="508952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2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601" name="Rectangle 128"/>
          <p:cNvSpPr>
            <a:spLocks noChangeArrowheads="1"/>
          </p:cNvSpPr>
          <p:nvPr/>
        </p:nvSpPr>
        <p:spPr bwMode="auto">
          <a:xfrm>
            <a:off x="5903913" y="508952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400">
                <a:solidFill>
                  <a:srgbClr val="000000"/>
                </a:solidFill>
                <a:latin typeface="Arial" pitchFamily="34" charset="0"/>
              </a:rPr>
              <a:t>3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99458" name="Rectangle 129"/>
          <p:cNvSpPr>
            <a:spLocks noChangeArrowheads="1"/>
          </p:cNvSpPr>
          <p:nvPr/>
        </p:nvSpPr>
        <p:spPr bwMode="auto">
          <a:xfrm>
            <a:off x="8667750" y="51085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400">
                <a:solidFill>
                  <a:srgbClr val="000000"/>
                </a:solidFill>
                <a:latin typeface="+mn-lt"/>
              </a:rPr>
              <a:t>4</a:t>
            </a:r>
            <a:endParaRPr lang="de-DE" sz="2400">
              <a:latin typeface="+mn-lt"/>
            </a:endParaRPr>
          </a:p>
        </p:txBody>
      </p:sp>
      <p:sp>
        <p:nvSpPr>
          <p:cNvPr id="99459" name="Rectangle 130"/>
          <p:cNvSpPr>
            <a:spLocks noChangeArrowheads="1"/>
          </p:cNvSpPr>
          <p:nvPr/>
        </p:nvSpPr>
        <p:spPr bwMode="auto">
          <a:xfrm>
            <a:off x="8866188" y="508952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400">
                <a:solidFill>
                  <a:srgbClr val="000000"/>
                </a:solidFill>
                <a:latin typeface="+mn-lt"/>
              </a:rPr>
              <a:t>5</a:t>
            </a:r>
            <a:endParaRPr lang="de-DE" sz="2400">
              <a:latin typeface="+mn-lt"/>
            </a:endParaRPr>
          </a:p>
        </p:txBody>
      </p:sp>
      <p:sp>
        <p:nvSpPr>
          <p:cNvPr id="99460" name="Rectangle 131"/>
          <p:cNvSpPr>
            <a:spLocks noChangeArrowheads="1"/>
          </p:cNvSpPr>
          <p:nvPr/>
        </p:nvSpPr>
        <p:spPr bwMode="auto">
          <a:xfrm>
            <a:off x="9045575" y="51085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400" dirty="0">
                <a:solidFill>
                  <a:srgbClr val="000000"/>
                </a:solidFill>
                <a:latin typeface="+mn-lt"/>
              </a:rPr>
              <a:t>6</a:t>
            </a:r>
            <a:endParaRPr lang="de-DE" sz="2400" dirty="0">
              <a:latin typeface="+mn-lt"/>
            </a:endParaRPr>
          </a:p>
        </p:txBody>
      </p:sp>
      <p:sp>
        <p:nvSpPr>
          <p:cNvPr id="99461" name="Rectangle 132"/>
          <p:cNvSpPr>
            <a:spLocks noChangeArrowheads="1"/>
          </p:cNvSpPr>
          <p:nvPr/>
        </p:nvSpPr>
        <p:spPr bwMode="auto">
          <a:xfrm>
            <a:off x="9204325" y="5108575"/>
            <a:ext cx="993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>
              <a:defRPr/>
            </a:pPr>
            <a:r>
              <a:rPr lang="de-DE" sz="1400">
                <a:solidFill>
                  <a:srgbClr val="000000"/>
                </a:solidFill>
                <a:latin typeface="+mn-lt"/>
              </a:rPr>
              <a:t>7</a:t>
            </a:r>
            <a:endParaRPr lang="de-DE" sz="2400">
              <a:latin typeface="+mn-lt"/>
            </a:endParaRPr>
          </a:p>
        </p:txBody>
      </p:sp>
      <p:sp>
        <p:nvSpPr>
          <p:cNvPr id="105606" name="Rectangle 133"/>
          <p:cNvSpPr>
            <a:spLocks noChangeArrowheads="1"/>
          </p:cNvSpPr>
          <p:nvPr/>
        </p:nvSpPr>
        <p:spPr bwMode="auto">
          <a:xfrm>
            <a:off x="2854325" y="1123950"/>
            <a:ext cx="817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607" name="Rectangle 134"/>
          <p:cNvSpPr>
            <a:spLocks noChangeArrowheads="1"/>
          </p:cNvSpPr>
          <p:nvPr/>
        </p:nvSpPr>
        <p:spPr bwMode="auto">
          <a:xfrm>
            <a:off x="3409950" y="1123950"/>
            <a:ext cx="817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608" name="Rectangle 135"/>
          <p:cNvSpPr>
            <a:spLocks noChangeArrowheads="1"/>
          </p:cNvSpPr>
          <p:nvPr/>
        </p:nvSpPr>
        <p:spPr bwMode="auto">
          <a:xfrm>
            <a:off x="6049963" y="1104900"/>
            <a:ext cx="817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609" name="Rectangle 136"/>
          <p:cNvSpPr>
            <a:spLocks noChangeArrowheads="1"/>
          </p:cNvSpPr>
          <p:nvPr/>
        </p:nvSpPr>
        <p:spPr bwMode="auto">
          <a:xfrm>
            <a:off x="6683375" y="1123950"/>
            <a:ext cx="8175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1900">
                <a:solidFill>
                  <a:srgbClr val="000000"/>
                </a:solidFill>
                <a:latin typeface="Arial" pitchFamily="34" charset="0"/>
              </a:rPr>
              <a:t>-</a:t>
            </a:r>
            <a:endParaRPr lang="de-DE" sz="2400">
              <a:latin typeface="Arial" pitchFamily="34" charset="0"/>
            </a:endParaRPr>
          </a:p>
        </p:txBody>
      </p:sp>
      <p:sp>
        <p:nvSpPr>
          <p:cNvPr id="105610" name="Rectangle 137"/>
          <p:cNvSpPr>
            <a:spLocks noChangeArrowheads="1"/>
          </p:cNvSpPr>
          <p:nvPr/>
        </p:nvSpPr>
        <p:spPr bwMode="auto">
          <a:xfrm>
            <a:off x="9680575" y="3978275"/>
            <a:ext cx="153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de-DE" sz="2400" dirty="0" smtClean="0">
                <a:latin typeface="Arial" pitchFamily="34" charset="0"/>
              </a:rPr>
              <a:t>c</a:t>
            </a:r>
            <a:endParaRPr lang="de-DE" sz="2400" dirty="0">
              <a:latin typeface="Arial" pitchFamily="34" charset="0"/>
            </a:endParaRPr>
          </a:p>
        </p:txBody>
      </p:sp>
      <p:sp>
        <p:nvSpPr>
          <p:cNvPr id="105611" name="Text Box 138"/>
          <p:cNvSpPr txBox="1">
            <a:spLocks noChangeArrowheads="1"/>
          </p:cNvSpPr>
          <p:nvPr/>
        </p:nvSpPr>
        <p:spPr bwMode="auto">
          <a:xfrm>
            <a:off x="2007866" y="5678200"/>
            <a:ext cx="849694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sz="2200" dirty="0" smtClean="0">
                <a:latin typeface="Arial" pitchFamily="34" charset="0"/>
              </a:rPr>
              <a:t>Cascading </a:t>
            </a:r>
            <a:r>
              <a:rPr lang="de-DE" sz="2200" dirty="0" err="1" smtClean="0">
                <a:latin typeface="Arial" pitchFamily="34" charset="0"/>
              </a:rPr>
              <a:t>two</a:t>
            </a:r>
            <a:r>
              <a:rPr lang="de-DE" sz="2200" dirty="0" smtClean="0">
                <a:latin typeface="Arial" pitchFamily="34" charset="0"/>
              </a:rPr>
              <a:t> 4 </a:t>
            </a:r>
            <a:r>
              <a:rPr lang="de-DE" sz="2200" dirty="0" err="1" smtClean="0">
                <a:latin typeface="Arial" pitchFamily="34" charset="0"/>
              </a:rPr>
              <a:t>bit</a:t>
            </a:r>
            <a:r>
              <a:rPr lang="de-DE" sz="2200" dirty="0" smtClean="0">
                <a:latin typeface="Arial" pitchFamily="34" charset="0"/>
              </a:rPr>
              <a:t> carry-</a:t>
            </a:r>
            <a:r>
              <a:rPr lang="de-DE" sz="2200" dirty="0" err="1" smtClean="0">
                <a:latin typeface="Arial" pitchFamily="34" charset="0"/>
              </a:rPr>
              <a:t>lookahead</a:t>
            </a:r>
            <a:r>
              <a:rPr lang="de-DE" sz="2200" dirty="0" smtClean="0">
                <a:latin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</a:rPr>
              <a:t>adders</a:t>
            </a:r>
            <a:r>
              <a:rPr lang="de-DE" sz="2200" dirty="0" smtClean="0">
                <a:latin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</a:rPr>
              <a:t>to</a:t>
            </a:r>
            <a:r>
              <a:rPr lang="de-DE" sz="2200" dirty="0" smtClean="0">
                <a:latin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</a:rPr>
              <a:t>add</a:t>
            </a:r>
            <a:r>
              <a:rPr lang="de-DE" sz="2200" dirty="0" smtClean="0">
                <a:latin typeface="Arial" pitchFamily="34" charset="0"/>
              </a:rPr>
              <a:t> 8 </a:t>
            </a:r>
            <a:r>
              <a:rPr lang="de-DE" sz="2200" dirty="0" err="1" smtClean="0">
                <a:latin typeface="Arial" pitchFamily="34" charset="0"/>
              </a:rPr>
              <a:t>bit</a:t>
            </a:r>
            <a:r>
              <a:rPr lang="de-DE" sz="2200" dirty="0" smtClean="0">
                <a:latin typeface="Arial" pitchFamily="34" charset="0"/>
              </a:rPr>
              <a:t> </a:t>
            </a:r>
            <a:r>
              <a:rPr lang="de-DE" sz="2200" dirty="0" err="1" smtClean="0">
                <a:latin typeface="Arial" pitchFamily="34" charset="0"/>
              </a:rPr>
              <a:t>integers</a:t>
            </a:r>
            <a:endParaRPr lang="de-DE" sz="2200" dirty="0">
              <a:latin typeface="Arial" pitchFamily="34" charset="0"/>
            </a:endParaRPr>
          </a:p>
        </p:txBody>
      </p:sp>
    </p:spTree>
  </p:cSld>
  <p:clrMapOvr>
    <a:masterClrMapping/>
  </p:clrMapOvr>
  <p:transition advTm="176219"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Subtraction</a:t>
            </a:r>
          </a:p>
        </p:txBody>
      </p:sp>
      <p:sp>
        <p:nvSpPr>
          <p:cNvPr id="106499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 smtClean="0"/>
              <a:t>Addition and subtraction</a:t>
            </a:r>
          </a:p>
        </p:txBody>
      </p:sp>
      <p:sp>
        <p:nvSpPr>
          <p:cNvPr id="10650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15900"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Subtraction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Subtraction by addition of the </a:t>
            </a:r>
            <a:r>
              <a:rPr lang="en-US" noProof="0" dirty="0" smtClean="0">
                <a:solidFill>
                  <a:srgbClr val="C00000"/>
                </a:solidFill>
              </a:rPr>
              <a:t>two’s complement</a:t>
            </a:r>
            <a:r>
              <a:rPr lang="en-US" noProof="0" dirty="0" smtClean="0"/>
              <a:t>. 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Remember: Two’s complement was flipping all bits and then adding 1. </a:t>
            </a:r>
          </a:p>
          <a:p>
            <a:pPr eaLnBrk="1" hangingPunct="1"/>
            <a:endParaRPr lang="en-US" noProof="0" dirty="0" smtClean="0"/>
          </a:p>
          <a:p>
            <a:pPr eaLnBrk="1" hangingPunct="1">
              <a:buFontTx/>
              <a:buNone/>
            </a:pPr>
            <a:r>
              <a:rPr lang="en-US" noProof="0" dirty="0" smtClean="0"/>
              <a:t>                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X  -  Y	=   X  +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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 +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   =  X +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</a:t>
            </a:r>
            <a:r>
              <a:rPr lang="en-US" i="1" noProof="0" dirty="0" smtClean="0">
                <a:latin typeface="Times New Roman" pitchFamily="18" charset="0"/>
                <a:cs typeface="Times New Roman" pitchFamily="18" charset="0"/>
              </a:rPr>
              <a:t>Y +  </a:t>
            </a:r>
            <a:r>
              <a:rPr lang="en-US" noProof="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noProof="0" dirty="0" smtClean="0"/>
              <a:t> </a:t>
            </a:r>
          </a:p>
          <a:p>
            <a:pPr eaLnBrk="1" hangingPunct="1">
              <a:buFontTx/>
              <a:buNone/>
            </a:pPr>
            <a:endParaRPr lang="en-US" noProof="0" dirty="0" smtClean="0"/>
          </a:p>
          <a:p>
            <a:pPr eaLnBrk="1" hangingPunct="1"/>
            <a:r>
              <a:rPr lang="en-US" noProof="0" dirty="0" smtClean="0"/>
              <a:t>Please note:	</a:t>
            </a:r>
          </a:p>
          <a:p>
            <a:pPr lvl="1" eaLnBrk="1" hangingPunct="1"/>
            <a:r>
              <a:rPr lang="en-US" noProof="0" dirty="0" smtClean="0"/>
              <a:t>We assume that both </a:t>
            </a:r>
            <a:r>
              <a:rPr lang="en-US" dirty="0" smtClean="0"/>
              <a:t>operands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are in the format two’s complement.</a:t>
            </a:r>
            <a:r>
              <a:rPr lang="en-US" noProof="0" dirty="0" smtClean="0"/>
              <a:t> </a:t>
            </a:r>
          </a:p>
          <a:p>
            <a:pPr lvl="1"/>
            <a:r>
              <a:rPr lang="en-US" noProof="0" dirty="0" smtClean="0"/>
              <a:t>The result is again </a:t>
            </a:r>
            <a:r>
              <a:rPr lang="en-US" dirty="0" smtClean="0"/>
              <a:t>in </a:t>
            </a:r>
            <a:r>
              <a:rPr lang="en-US" dirty="0"/>
              <a:t>the format </a:t>
            </a:r>
            <a:r>
              <a:rPr lang="en-US" noProof="0" dirty="0" smtClean="0"/>
              <a:t>two’s complement.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10752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72266"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err="1" smtClean="0"/>
              <a:t>Subtractor</a:t>
            </a:r>
            <a:endParaRPr lang="en-US" noProof="0" dirty="0" smtClean="0"/>
          </a:p>
        </p:txBody>
      </p:sp>
      <p:sp>
        <p:nvSpPr>
          <p:cNvPr id="1085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We can use an adder, take the minuend </a:t>
            </a:r>
            <a:r>
              <a:rPr lang="en-US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noProof="0" dirty="0" smtClean="0"/>
              <a:t> as it is, invert the single bits of the subtrahend </a:t>
            </a:r>
            <a:r>
              <a:rPr lang="en-US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noProof="0" dirty="0" smtClean="0"/>
              <a:t>, and set the carry in CI. 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10854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pSp>
        <p:nvGrpSpPr>
          <p:cNvPr id="108549" name="Group 4"/>
          <p:cNvGrpSpPr>
            <a:grpSpLocks/>
          </p:cNvGrpSpPr>
          <p:nvPr/>
        </p:nvGrpSpPr>
        <p:grpSpPr bwMode="auto">
          <a:xfrm>
            <a:off x="3517900" y="2349500"/>
            <a:ext cx="4436912" cy="3112786"/>
            <a:chOff x="1245" y="1423"/>
            <a:chExt cx="3088" cy="2167"/>
          </a:xfrm>
        </p:grpSpPr>
        <p:sp>
          <p:nvSpPr>
            <p:cNvPr id="108551" name="Rectangle 5"/>
            <p:cNvSpPr>
              <a:spLocks noChangeArrowheads="1"/>
            </p:cNvSpPr>
            <p:nvPr/>
          </p:nvSpPr>
          <p:spPr bwMode="auto">
            <a:xfrm>
              <a:off x="1982" y="2775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7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52" name="Oval 6"/>
            <p:cNvSpPr>
              <a:spLocks noChangeArrowheads="1"/>
            </p:cNvSpPr>
            <p:nvPr/>
          </p:nvSpPr>
          <p:spPr bwMode="auto">
            <a:xfrm>
              <a:off x="2142" y="2820"/>
              <a:ext cx="77" cy="78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108553" name="Group 7"/>
            <p:cNvGrpSpPr>
              <a:grpSpLocks/>
            </p:cNvGrpSpPr>
            <p:nvPr/>
          </p:nvGrpSpPr>
          <p:grpSpPr bwMode="auto">
            <a:xfrm>
              <a:off x="2562" y="1423"/>
              <a:ext cx="866" cy="1854"/>
              <a:chOff x="2562" y="1423"/>
              <a:chExt cx="866" cy="1854"/>
            </a:xfrm>
          </p:grpSpPr>
          <p:sp>
            <p:nvSpPr>
              <p:cNvPr id="108617" name="Rectangle 8"/>
              <p:cNvSpPr>
                <a:spLocks noChangeArrowheads="1"/>
              </p:cNvSpPr>
              <p:nvPr/>
            </p:nvSpPr>
            <p:spPr bwMode="auto">
              <a:xfrm>
                <a:off x="2562" y="1423"/>
                <a:ext cx="856" cy="1854"/>
              </a:xfrm>
              <a:prstGeom prst="rect">
                <a:avLst/>
              </a:prstGeom>
              <a:noFill/>
              <a:ln w="238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18" name="Rectangle 9"/>
              <p:cNvSpPr>
                <a:spLocks noChangeArrowheads="1"/>
              </p:cNvSpPr>
              <p:nvPr/>
            </p:nvSpPr>
            <p:spPr bwMode="auto">
              <a:xfrm>
                <a:off x="2893" y="1442"/>
                <a:ext cx="100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  <a:sym typeface="Symbol" pitchFamily="18" charset="2"/>
                  </a:rPr>
                  <a:t></a:t>
                </a:r>
              </a:p>
            </p:txBody>
          </p:sp>
          <p:sp>
            <p:nvSpPr>
              <p:cNvPr id="108619" name="Rectangle 10"/>
              <p:cNvSpPr>
                <a:spLocks noChangeArrowheads="1"/>
              </p:cNvSpPr>
              <p:nvPr/>
            </p:nvSpPr>
            <p:spPr bwMode="auto">
              <a:xfrm>
                <a:off x="2612" y="2315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0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0" name="Rectangle 11"/>
              <p:cNvSpPr>
                <a:spLocks noChangeArrowheads="1"/>
              </p:cNvSpPr>
              <p:nvPr/>
            </p:nvSpPr>
            <p:spPr bwMode="auto">
              <a:xfrm>
                <a:off x="2612" y="2499"/>
                <a:ext cx="9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1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1" name="Rectangle 12"/>
              <p:cNvSpPr>
                <a:spLocks noChangeArrowheads="1"/>
              </p:cNvSpPr>
              <p:nvPr/>
            </p:nvSpPr>
            <p:spPr bwMode="auto">
              <a:xfrm>
                <a:off x="2612" y="2667"/>
                <a:ext cx="9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2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2" name="Rectangle 13"/>
              <p:cNvSpPr>
                <a:spLocks noChangeArrowheads="1"/>
              </p:cNvSpPr>
              <p:nvPr/>
            </p:nvSpPr>
            <p:spPr bwMode="auto">
              <a:xfrm>
                <a:off x="2612" y="2835"/>
                <a:ext cx="9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3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3" name="Rectangle 14"/>
              <p:cNvSpPr>
                <a:spLocks noChangeArrowheads="1"/>
              </p:cNvSpPr>
              <p:nvPr/>
            </p:nvSpPr>
            <p:spPr bwMode="auto">
              <a:xfrm>
                <a:off x="2612" y="1580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0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4" name="Rectangle 15"/>
              <p:cNvSpPr>
                <a:spLocks noChangeArrowheads="1"/>
              </p:cNvSpPr>
              <p:nvPr/>
            </p:nvSpPr>
            <p:spPr bwMode="auto">
              <a:xfrm>
                <a:off x="2612" y="1749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1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5" name="Rectangle 16"/>
              <p:cNvSpPr>
                <a:spLocks noChangeArrowheads="1"/>
              </p:cNvSpPr>
              <p:nvPr/>
            </p:nvSpPr>
            <p:spPr bwMode="auto">
              <a:xfrm>
                <a:off x="2612" y="1932"/>
                <a:ext cx="9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2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6" name="Rectangle 17"/>
              <p:cNvSpPr>
                <a:spLocks noChangeArrowheads="1"/>
              </p:cNvSpPr>
              <p:nvPr/>
            </p:nvSpPr>
            <p:spPr bwMode="auto">
              <a:xfrm>
                <a:off x="2612" y="2103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3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7" name="Rectangle 18"/>
              <p:cNvSpPr>
                <a:spLocks noChangeArrowheads="1"/>
              </p:cNvSpPr>
              <p:nvPr/>
            </p:nvSpPr>
            <p:spPr bwMode="auto">
              <a:xfrm>
                <a:off x="2588" y="3051"/>
                <a:ext cx="123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8" name="Rectangle 19"/>
              <p:cNvSpPr>
                <a:spLocks noChangeArrowheads="1"/>
              </p:cNvSpPr>
              <p:nvPr/>
            </p:nvSpPr>
            <p:spPr bwMode="auto">
              <a:xfrm>
                <a:off x="2714" y="3051"/>
                <a:ext cx="47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I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29" name="Rectangle 20"/>
              <p:cNvSpPr>
                <a:spLocks noChangeArrowheads="1"/>
              </p:cNvSpPr>
              <p:nvPr/>
            </p:nvSpPr>
            <p:spPr bwMode="auto">
              <a:xfrm>
                <a:off x="3154" y="3051"/>
                <a:ext cx="123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0" name="Rectangle 21"/>
              <p:cNvSpPr>
                <a:spLocks noChangeArrowheads="1"/>
              </p:cNvSpPr>
              <p:nvPr/>
            </p:nvSpPr>
            <p:spPr bwMode="auto">
              <a:xfrm>
                <a:off x="3296" y="3051"/>
                <a:ext cx="132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O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1" name="Rectangle 22"/>
              <p:cNvSpPr>
                <a:spLocks noChangeArrowheads="1"/>
              </p:cNvSpPr>
              <p:nvPr/>
            </p:nvSpPr>
            <p:spPr bwMode="auto">
              <a:xfrm>
                <a:off x="3299" y="1932"/>
                <a:ext cx="9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0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2" name="Rectangle 23"/>
              <p:cNvSpPr>
                <a:spLocks noChangeArrowheads="1"/>
              </p:cNvSpPr>
              <p:nvPr/>
            </p:nvSpPr>
            <p:spPr bwMode="auto">
              <a:xfrm>
                <a:off x="3299" y="2103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1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3" name="Rectangle 24"/>
              <p:cNvSpPr>
                <a:spLocks noChangeArrowheads="1"/>
              </p:cNvSpPr>
              <p:nvPr/>
            </p:nvSpPr>
            <p:spPr bwMode="auto">
              <a:xfrm>
                <a:off x="3299" y="2271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2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4" name="Rectangle 25"/>
              <p:cNvSpPr>
                <a:spLocks noChangeArrowheads="1"/>
              </p:cNvSpPr>
              <p:nvPr/>
            </p:nvSpPr>
            <p:spPr bwMode="auto">
              <a:xfrm>
                <a:off x="3299" y="2453"/>
                <a:ext cx="95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3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5" name="Freeform 26"/>
              <p:cNvSpPr>
                <a:spLocks/>
              </p:cNvSpPr>
              <p:nvPr/>
            </p:nvSpPr>
            <p:spPr bwMode="auto">
              <a:xfrm>
                <a:off x="3158" y="1975"/>
                <a:ext cx="91" cy="612"/>
              </a:xfrm>
              <a:custGeom>
                <a:avLst/>
                <a:gdLst>
                  <a:gd name="T0" fmla="*/ 91 w 91"/>
                  <a:gd name="T1" fmla="*/ 612 h 612"/>
                  <a:gd name="T2" fmla="*/ 45 w 91"/>
                  <a:gd name="T3" fmla="*/ 551 h 612"/>
                  <a:gd name="T4" fmla="*/ 45 w 91"/>
                  <a:gd name="T5" fmla="*/ 367 h 612"/>
                  <a:gd name="T6" fmla="*/ 0 w 91"/>
                  <a:gd name="T7" fmla="*/ 306 h 612"/>
                  <a:gd name="T8" fmla="*/ 45 w 91"/>
                  <a:gd name="T9" fmla="*/ 245 h 612"/>
                  <a:gd name="T10" fmla="*/ 45 w 91"/>
                  <a:gd name="T11" fmla="*/ 61 h 612"/>
                  <a:gd name="T12" fmla="*/ 91 w 91"/>
                  <a:gd name="T13" fmla="*/ 0 h 6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1"/>
                  <a:gd name="T22" fmla="*/ 0 h 612"/>
                  <a:gd name="T23" fmla="*/ 91 w 91"/>
                  <a:gd name="T24" fmla="*/ 612 h 61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1" h="612">
                    <a:moveTo>
                      <a:pt x="91" y="612"/>
                    </a:moveTo>
                    <a:lnTo>
                      <a:pt x="45" y="551"/>
                    </a:lnTo>
                    <a:lnTo>
                      <a:pt x="45" y="367"/>
                    </a:lnTo>
                    <a:lnTo>
                      <a:pt x="0" y="306"/>
                    </a:lnTo>
                    <a:lnTo>
                      <a:pt x="45" y="245"/>
                    </a:lnTo>
                    <a:lnTo>
                      <a:pt x="45" y="61"/>
                    </a:lnTo>
                    <a:lnTo>
                      <a:pt x="91" y="0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36" name="Freeform 27"/>
              <p:cNvSpPr>
                <a:spLocks/>
              </p:cNvSpPr>
              <p:nvPr/>
            </p:nvSpPr>
            <p:spPr bwMode="auto">
              <a:xfrm>
                <a:off x="2730" y="2373"/>
                <a:ext cx="92" cy="612"/>
              </a:xfrm>
              <a:custGeom>
                <a:avLst/>
                <a:gdLst>
                  <a:gd name="T0" fmla="*/ 0 w 92"/>
                  <a:gd name="T1" fmla="*/ 0 h 612"/>
                  <a:gd name="T2" fmla="*/ 46 w 92"/>
                  <a:gd name="T3" fmla="*/ 61 h 612"/>
                  <a:gd name="T4" fmla="*/ 46 w 92"/>
                  <a:gd name="T5" fmla="*/ 245 h 612"/>
                  <a:gd name="T6" fmla="*/ 92 w 92"/>
                  <a:gd name="T7" fmla="*/ 306 h 612"/>
                  <a:gd name="T8" fmla="*/ 46 w 92"/>
                  <a:gd name="T9" fmla="*/ 367 h 612"/>
                  <a:gd name="T10" fmla="*/ 46 w 92"/>
                  <a:gd name="T11" fmla="*/ 551 h 612"/>
                  <a:gd name="T12" fmla="*/ 0 w 92"/>
                  <a:gd name="T13" fmla="*/ 612 h 6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2"/>
                  <a:gd name="T22" fmla="*/ 0 h 612"/>
                  <a:gd name="T23" fmla="*/ 92 w 92"/>
                  <a:gd name="T24" fmla="*/ 612 h 61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2" h="612">
                    <a:moveTo>
                      <a:pt x="0" y="0"/>
                    </a:moveTo>
                    <a:lnTo>
                      <a:pt x="46" y="61"/>
                    </a:lnTo>
                    <a:lnTo>
                      <a:pt x="46" y="245"/>
                    </a:lnTo>
                    <a:lnTo>
                      <a:pt x="92" y="306"/>
                    </a:lnTo>
                    <a:lnTo>
                      <a:pt x="46" y="367"/>
                    </a:lnTo>
                    <a:lnTo>
                      <a:pt x="46" y="551"/>
                    </a:lnTo>
                    <a:lnTo>
                      <a:pt x="0" y="612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37" name="Freeform 28"/>
              <p:cNvSpPr>
                <a:spLocks/>
              </p:cNvSpPr>
              <p:nvPr/>
            </p:nvSpPr>
            <p:spPr bwMode="auto">
              <a:xfrm>
                <a:off x="2730" y="1623"/>
                <a:ext cx="92" cy="612"/>
              </a:xfrm>
              <a:custGeom>
                <a:avLst/>
                <a:gdLst>
                  <a:gd name="T0" fmla="*/ 0 w 92"/>
                  <a:gd name="T1" fmla="*/ 0 h 612"/>
                  <a:gd name="T2" fmla="*/ 46 w 92"/>
                  <a:gd name="T3" fmla="*/ 61 h 612"/>
                  <a:gd name="T4" fmla="*/ 46 w 92"/>
                  <a:gd name="T5" fmla="*/ 245 h 612"/>
                  <a:gd name="T6" fmla="*/ 92 w 92"/>
                  <a:gd name="T7" fmla="*/ 306 h 612"/>
                  <a:gd name="T8" fmla="*/ 46 w 92"/>
                  <a:gd name="T9" fmla="*/ 367 h 612"/>
                  <a:gd name="T10" fmla="*/ 46 w 92"/>
                  <a:gd name="T11" fmla="*/ 551 h 612"/>
                  <a:gd name="T12" fmla="*/ 0 w 92"/>
                  <a:gd name="T13" fmla="*/ 612 h 6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92"/>
                  <a:gd name="T22" fmla="*/ 0 h 612"/>
                  <a:gd name="T23" fmla="*/ 92 w 92"/>
                  <a:gd name="T24" fmla="*/ 612 h 61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92" h="612">
                    <a:moveTo>
                      <a:pt x="0" y="0"/>
                    </a:moveTo>
                    <a:lnTo>
                      <a:pt x="46" y="61"/>
                    </a:lnTo>
                    <a:lnTo>
                      <a:pt x="46" y="245"/>
                    </a:lnTo>
                    <a:lnTo>
                      <a:pt x="92" y="306"/>
                    </a:lnTo>
                    <a:lnTo>
                      <a:pt x="46" y="367"/>
                    </a:lnTo>
                    <a:lnTo>
                      <a:pt x="46" y="551"/>
                    </a:lnTo>
                    <a:lnTo>
                      <a:pt x="0" y="612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38" name="Rectangle 29"/>
              <p:cNvSpPr>
                <a:spLocks noChangeArrowheads="1"/>
              </p:cNvSpPr>
              <p:nvPr/>
            </p:nvSpPr>
            <p:spPr bwMode="auto">
              <a:xfrm>
                <a:off x="2864" y="1825"/>
                <a:ext cx="113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P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39" name="Rectangle 30"/>
              <p:cNvSpPr>
                <a:spLocks noChangeArrowheads="1"/>
              </p:cNvSpPr>
              <p:nvPr/>
            </p:nvSpPr>
            <p:spPr bwMode="auto">
              <a:xfrm>
                <a:off x="2864" y="2577"/>
                <a:ext cx="132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</a:rPr>
                  <a:t>Q</a:t>
                </a:r>
                <a:endParaRPr lang="de-DE" sz="2400">
                  <a:latin typeface="Arial" pitchFamily="34" charset="0"/>
                </a:endParaRPr>
              </a:p>
            </p:txBody>
          </p:sp>
          <p:sp>
            <p:nvSpPr>
              <p:cNvPr id="108640" name="Rectangle 31"/>
              <p:cNvSpPr>
                <a:spLocks noChangeArrowheads="1"/>
              </p:cNvSpPr>
              <p:nvPr/>
            </p:nvSpPr>
            <p:spPr bwMode="auto">
              <a:xfrm>
                <a:off x="2986" y="2177"/>
                <a:ext cx="100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de-DE" sz="1900" b="1">
                    <a:solidFill>
                      <a:srgbClr val="000000"/>
                    </a:solidFill>
                    <a:latin typeface="Arial" pitchFamily="34" charset="0"/>
                    <a:sym typeface="Symbol" pitchFamily="18" charset="2"/>
                  </a:rPr>
                  <a:t></a:t>
                </a:r>
                <a:endParaRPr lang="de-DE" sz="2400">
                  <a:latin typeface="Arial" pitchFamily="34" charset="0"/>
                </a:endParaRPr>
              </a:p>
            </p:txBody>
          </p:sp>
        </p:grpSp>
        <p:sp>
          <p:nvSpPr>
            <p:cNvPr id="108554" name="Rectangle 32"/>
            <p:cNvSpPr>
              <a:spLocks noChangeArrowheads="1"/>
            </p:cNvSpPr>
            <p:nvPr/>
          </p:nvSpPr>
          <p:spPr bwMode="auto">
            <a:xfrm>
              <a:off x="1982" y="2545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7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55" name="Oval 33"/>
            <p:cNvSpPr>
              <a:spLocks noChangeArrowheads="1"/>
            </p:cNvSpPr>
            <p:nvPr/>
          </p:nvSpPr>
          <p:spPr bwMode="auto">
            <a:xfrm>
              <a:off x="2142" y="2598"/>
              <a:ext cx="77" cy="78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56" name="Rectangle 34"/>
            <p:cNvSpPr>
              <a:spLocks noChangeArrowheads="1"/>
            </p:cNvSpPr>
            <p:nvPr/>
          </p:nvSpPr>
          <p:spPr bwMode="auto">
            <a:xfrm>
              <a:off x="1982" y="2993"/>
              <a:ext cx="84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7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57" name="Oval 35"/>
            <p:cNvSpPr>
              <a:spLocks noChangeArrowheads="1"/>
            </p:cNvSpPr>
            <p:nvPr/>
          </p:nvSpPr>
          <p:spPr bwMode="auto">
            <a:xfrm>
              <a:off x="2142" y="3050"/>
              <a:ext cx="77" cy="77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58" name="Rectangle 36"/>
            <p:cNvSpPr>
              <a:spLocks noChangeArrowheads="1"/>
            </p:cNvSpPr>
            <p:nvPr/>
          </p:nvSpPr>
          <p:spPr bwMode="auto">
            <a:xfrm>
              <a:off x="1982" y="2312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1700" b="1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59" name="Oval 37"/>
            <p:cNvSpPr>
              <a:spLocks noChangeArrowheads="1"/>
            </p:cNvSpPr>
            <p:nvPr/>
          </p:nvSpPr>
          <p:spPr bwMode="auto">
            <a:xfrm>
              <a:off x="2142" y="2364"/>
              <a:ext cx="77" cy="78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0" name="Line 38"/>
            <p:cNvSpPr>
              <a:spLocks noChangeShapeType="1"/>
            </p:cNvSpPr>
            <p:nvPr/>
          </p:nvSpPr>
          <p:spPr bwMode="auto">
            <a:xfrm flipH="1">
              <a:off x="2226" y="2403"/>
              <a:ext cx="321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1" name="Line 39"/>
            <p:cNvSpPr>
              <a:spLocks noChangeShapeType="1"/>
            </p:cNvSpPr>
            <p:nvPr/>
          </p:nvSpPr>
          <p:spPr bwMode="auto">
            <a:xfrm flipH="1">
              <a:off x="1631" y="2403"/>
              <a:ext cx="27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2" name="Line 40"/>
            <p:cNvSpPr>
              <a:spLocks noChangeShapeType="1"/>
            </p:cNvSpPr>
            <p:nvPr/>
          </p:nvSpPr>
          <p:spPr bwMode="auto">
            <a:xfrm flipH="1">
              <a:off x="1631" y="2633"/>
              <a:ext cx="27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3" name="Line 41"/>
            <p:cNvSpPr>
              <a:spLocks noChangeShapeType="1"/>
            </p:cNvSpPr>
            <p:nvPr/>
          </p:nvSpPr>
          <p:spPr bwMode="auto">
            <a:xfrm flipH="1">
              <a:off x="1635" y="2859"/>
              <a:ext cx="27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4" name="Line 42"/>
            <p:cNvSpPr>
              <a:spLocks noChangeShapeType="1"/>
            </p:cNvSpPr>
            <p:nvPr/>
          </p:nvSpPr>
          <p:spPr bwMode="auto">
            <a:xfrm flipH="1">
              <a:off x="1635" y="3073"/>
              <a:ext cx="27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5" name="Oval 43"/>
            <p:cNvSpPr>
              <a:spLocks noChangeArrowheads="1"/>
            </p:cNvSpPr>
            <p:nvPr/>
          </p:nvSpPr>
          <p:spPr bwMode="auto">
            <a:xfrm>
              <a:off x="2062" y="3390"/>
              <a:ext cx="62" cy="6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6" name="Oval 44"/>
            <p:cNvSpPr>
              <a:spLocks noChangeArrowheads="1"/>
            </p:cNvSpPr>
            <p:nvPr/>
          </p:nvSpPr>
          <p:spPr bwMode="auto">
            <a:xfrm>
              <a:off x="1573" y="3042"/>
              <a:ext cx="62" cy="62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7" name="Oval 45"/>
            <p:cNvSpPr>
              <a:spLocks noChangeArrowheads="1"/>
            </p:cNvSpPr>
            <p:nvPr/>
          </p:nvSpPr>
          <p:spPr bwMode="auto">
            <a:xfrm>
              <a:off x="1573" y="2828"/>
              <a:ext cx="62" cy="62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8" name="Oval 46"/>
            <p:cNvSpPr>
              <a:spLocks noChangeArrowheads="1"/>
            </p:cNvSpPr>
            <p:nvPr/>
          </p:nvSpPr>
          <p:spPr bwMode="auto">
            <a:xfrm>
              <a:off x="1569" y="2602"/>
              <a:ext cx="63" cy="62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69" name="Oval 47"/>
            <p:cNvSpPr>
              <a:spLocks noChangeArrowheads="1"/>
            </p:cNvSpPr>
            <p:nvPr/>
          </p:nvSpPr>
          <p:spPr bwMode="auto">
            <a:xfrm>
              <a:off x="1569" y="2372"/>
              <a:ext cx="63" cy="6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0" name="Line 48"/>
            <p:cNvSpPr>
              <a:spLocks noChangeShapeType="1"/>
            </p:cNvSpPr>
            <p:nvPr/>
          </p:nvSpPr>
          <p:spPr bwMode="auto">
            <a:xfrm flipH="1">
              <a:off x="2360" y="3146"/>
              <a:ext cx="198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1" name="Line 49"/>
            <p:cNvSpPr>
              <a:spLocks noChangeShapeType="1"/>
            </p:cNvSpPr>
            <p:nvPr/>
          </p:nvSpPr>
          <p:spPr bwMode="auto">
            <a:xfrm flipH="1">
              <a:off x="1631" y="1669"/>
              <a:ext cx="916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2" name="Line 50"/>
            <p:cNvSpPr>
              <a:spLocks noChangeShapeType="1"/>
            </p:cNvSpPr>
            <p:nvPr/>
          </p:nvSpPr>
          <p:spPr bwMode="auto">
            <a:xfrm flipH="1">
              <a:off x="1631" y="1852"/>
              <a:ext cx="916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3" name="Line 51"/>
            <p:cNvSpPr>
              <a:spLocks noChangeShapeType="1"/>
            </p:cNvSpPr>
            <p:nvPr/>
          </p:nvSpPr>
          <p:spPr bwMode="auto">
            <a:xfrm flipH="1">
              <a:off x="1631" y="2021"/>
              <a:ext cx="916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4" name="Line 52"/>
            <p:cNvSpPr>
              <a:spLocks noChangeShapeType="1"/>
            </p:cNvSpPr>
            <p:nvPr/>
          </p:nvSpPr>
          <p:spPr bwMode="auto">
            <a:xfrm flipH="1">
              <a:off x="1646" y="2189"/>
              <a:ext cx="901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5" name="Oval 53"/>
            <p:cNvSpPr>
              <a:spLocks noChangeArrowheads="1"/>
            </p:cNvSpPr>
            <p:nvPr/>
          </p:nvSpPr>
          <p:spPr bwMode="auto">
            <a:xfrm>
              <a:off x="1569" y="1989"/>
              <a:ext cx="63" cy="6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76" name="Oval 54"/>
            <p:cNvSpPr>
              <a:spLocks noChangeArrowheads="1"/>
            </p:cNvSpPr>
            <p:nvPr/>
          </p:nvSpPr>
          <p:spPr bwMode="auto">
            <a:xfrm>
              <a:off x="1569" y="2158"/>
              <a:ext cx="63" cy="62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108577" name="Group 55"/>
            <p:cNvGrpSpPr>
              <a:grpSpLocks/>
            </p:cNvGrpSpPr>
            <p:nvPr/>
          </p:nvGrpSpPr>
          <p:grpSpPr bwMode="auto">
            <a:xfrm>
              <a:off x="3432" y="1989"/>
              <a:ext cx="291" cy="63"/>
              <a:chOff x="3432" y="1989"/>
              <a:chExt cx="291" cy="63"/>
            </a:xfrm>
          </p:grpSpPr>
          <p:sp>
            <p:nvSpPr>
              <p:cNvPr id="108615" name="Oval 56"/>
              <p:cNvSpPr>
                <a:spLocks noChangeArrowheads="1"/>
              </p:cNvSpPr>
              <p:nvPr/>
            </p:nvSpPr>
            <p:spPr bwMode="auto">
              <a:xfrm>
                <a:off x="3661" y="1989"/>
                <a:ext cx="62" cy="63"/>
              </a:xfrm>
              <a:prstGeom prst="ellipse">
                <a:avLst/>
              </a:prstGeom>
              <a:solidFill>
                <a:srgbClr val="FFFFFF"/>
              </a:solidFill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16" name="Line 57"/>
              <p:cNvSpPr>
                <a:spLocks noChangeShapeType="1"/>
              </p:cNvSpPr>
              <p:nvPr/>
            </p:nvSpPr>
            <p:spPr bwMode="auto">
              <a:xfrm>
                <a:off x="3432" y="2021"/>
                <a:ext cx="229" cy="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08578" name="Group 58"/>
            <p:cNvGrpSpPr>
              <a:grpSpLocks/>
            </p:cNvGrpSpPr>
            <p:nvPr/>
          </p:nvGrpSpPr>
          <p:grpSpPr bwMode="auto">
            <a:xfrm>
              <a:off x="3432" y="2173"/>
              <a:ext cx="291" cy="63"/>
              <a:chOff x="3432" y="2173"/>
              <a:chExt cx="291" cy="63"/>
            </a:xfrm>
          </p:grpSpPr>
          <p:sp>
            <p:nvSpPr>
              <p:cNvPr id="108613" name="Oval 59"/>
              <p:cNvSpPr>
                <a:spLocks noChangeArrowheads="1"/>
              </p:cNvSpPr>
              <p:nvPr/>
            </p:nvSpPr>
            <p:spPr bwMode="auto">
              <a:xfrm>
                <a:off x="3661" y="2173"/>
                <a:ext cx="62" cy="63"/>
              </a:xfrm>
              <a:prstGeom prst="ellipse">
                <a:avLst/>
              </a:prstGeom>
              <a:solidFill>
                <a:srgbClr val="FFFFFF"/>
              </a:solidFill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14" name="Line 60"/>
              <p:cNvSpPr>
                <a:spLocks noChangeShapeType="1"/>
              </p:cNvSpPr>
              <p:nvPr/>
            </p:nvSpPr>
            <p:spPr bwMode="auto">
              <a:xfrm>
                <a:off x="3432" y="2204"/>
                <a:ext cx="229" cy="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08579" name="Group 61"/>
            <p:cNvGrpSpPr>
              <a:grpSpLocks/>
            </p:cNvGrpSpPr>
            <p:nvPr/>
          </p:nvGrpSpPr>
          <p:grpSpPr bwMode="auto">
            <a:xfrm>
              <a:off x="3432" y="2326"/>
              <a:ext cx="291" cy="63"/>
              <a:chOff x="3432" y="2326"/>
              <a:chExt cx="291" cy="63"/>
            </a:xfrm>
          </p:grpSpPr>
          <p:sp>
            <p:nvSpPr>
              <p:cNvPr id="108611" name="Oval 62"/>
              <p:cNvSpPr>
                <a:spLocks noChangeArrowheads="1"/>
              </p:cNvSpPr>
              <p:nvPr/>
            </p:nvSpPr>
            <p:spPr bwMode="auto">
              <a:xfrm>
                <a:off x="3661" y="2326"/>
                <a:ext cx="62" cy="63"/>
              </a:xfrm>
              <a:prstGeom prst="ellipse">
                <a:avLst/>
              </a:prstGeom>
              <a:solidFill>
                <a:srgbClr val="FFFFFF"/>
              </a:solidFill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12" name="Line 63"/>
              <p:cNvSpPr>
                <a:spLocks noChangeShapeType="1"/>
              </p:cNvSpPr>
              <p:nvPr/>
            </p:nvSpPr>
            <p:spPr bwMode="auto">
              <a:xfrm>
                <a:off x="3432" y="2357"/>
                <a:ext cx="229" cy="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08580" name="Group 64"/>
            <p:cNvGrpSpPr>
              <a:grpSpLocks/>
            </p:cNvGrpSpPr>
            <p:nvPr/>
          </p:nvGrpSpPr>
          <p:grpSpPr bwMode="auto">
            <a:xfrm>
              <a:off x="3432" y="2495"/>
              <a:ext cx="291" cy="62"/>
              <a:chOff x="3432" y="2495"/>
              <a:chExt cx="291" cy="62"/>
            </a:xfrm>
          </p:grpSpPr>
          <p:sp>
            <p:nvSpPr>
              <p:cNvPr id="108609" name="Oval 65"/>
              <p:cNvSpPr>
                <a:spLocks noChangeArrowheads="1"/>
              </p:cNvSpPr>
              <p:nvPr/>
            </p:nvSpPr>
            <p:spPr bwMode="auto">
              <a:xfrm>
                <a:off x="3661" y="2495"/>
                <a:ext cx="62" cy="62"/>
              </a:xfrm>
              <a:prstGeom prst="ellipse">
                <a:avLst/>
              </a:prstGeom>
              <a:solidFill>
                <a:srgbClr val="FFFFFF"/>
              </a:solidFill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10" name="Line 66"/>
              <p:cNvSpPr>
                <a:spLocks noChangeShapeType="1"/>
              </p:cNvSpPr>
              <p:nvPr/>
            </p:nvSpPr>
            <p:spPr bwMode="auto">
              <a:xfrm>
                <a:off x="3432" y="2511"/>
                <a:ext cx="229" cy="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08581" name="Group 67"/>
            <p:cNvGrpSpPr>
              <a:grpSpLocks/>
            </p:cNvGrpSpPr>
            <p:nvPr/>
          </p:nvGrpSpPr>
          <p:grpSpPr bwMode="auto">
            <a:xfrm>
              <a:off x="3432" y="3107"/>
              <a:ext cx="291" cy="62"/>
              <a:chOff x="3432" y="3107"/>
              <a:chExt cx="291" cy="62"/>
            </a:xfrm>
          </p:grpSpPr>
          <p:sp>
            <p:nvSpPr>
              <p:cNvPr id="108607" name="Oval 68"/>
              <p:cNvSpPr>
                <a:spLocks noChangeArrowheads="1"/>
              </p:cNvSpPr>
              <p:nvPr/>
            </p:nvSpPr>
            <p:spPr bwMode="auto">
              <a:xfrm>
                <a:off x="3661" y="3107"/>
                <a:ext cx="62" cy="62"/>
              </a:xfrm>
              <a:prstGeom prst="ellipse">
                <a:avLst/>
              </a:prstGeom>
              <a:solidFill>
                <a:srgbClr val="FFFFFF"/>
              </a:solidFill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8608" name="Line 69"/>
              <p:cNvSpPr>
                <a:spLocks noChangeShapeType="1"/>
              </p:cNvSpPr>
              <p:nvPr/>
            </p:nvSpPr>
            <p:spPr bwMode="auto">
              <a:xfrm>
                <a:off x="3432" y="3138"/>
                <a:ext cx="229" cy="1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08582" name="Rectangle 70"/>
            <p:cNvSpPr>
              <a:spLocks noChangeArrowheads="1"/>
            </p:cNvSpPr>
            <p:nvPr/>
          </p:nvSpPr>
          <p:spPr bwMode="auto">
            <a:xfrm>
              <a:off x="1913" y="3344"/>
              <a:ext cx="11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1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3" name="Rectangle 71"/>
            <p:cNvSpPr>
              <a:spLocks noChangeArrowheads="1"/>
            </p:cNvSpPr>
            <p:nvPr/>
          </p:nvSpPr>
          <p:spPr bwMode="auto">
            <a:xfrm>
              <a:off x="1260" y="1816"/>
              <a:ext cx="13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X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4" name="Rectangle 72"/>
            <p:cNvSpPr>
              <a:spLocks noChangeArrowheads="1"/>
            </p:cNvSpPr>
            <p:nvPr/>
          </p:nvSpPr>
          <p:spPr bwMode="auto">
            <a:xfrm>
              <a:off x="1245" y="2585"/>
              <a:ext cx="13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Y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5" name="Rectangle 73"/>
            <p:cNvSpPr>
              <a:spLocks noChangeArrowheads="1"/>
            </p:cNvSpPr>
            <p:nvPr/>
          </p:nvSpPr>
          <p:spPr bwMode="auto">
            <a:xfrm>
              <a:off x="3917" y="2170"/>
              <a:ext cx="13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X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6" name="Rectangle 74"/>
            <p:cNvSpPr>
              <a:spLocks noChangeArrowheads="1"/>
            </p:cNvSpPr>
            <p:nvPr/>
          </p:nvSpPr>
          <p:spPr bwMode="auto">
            <a:xfrm>
              <a:off x="4051" y="2170"/>
              <a:ext cx="5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7" name="Rectangle 75"/>
            <p:cNvSpPr>
              <a:spLocks noChangeArrowheads="1"/>
            </p:cNvSpPr>
            <p:nvPr/>
          </p:nvSpPr>
          <p:spPr bwMode="auto">
            <a:xfrm>
              <a:off x="4093" y="2170"/>
              <a:ext cx="68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-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8" name="Rectangle 76"/>
            <p:cNvSpPr>
              <a:spLocks noChangeArrowheads="1"/>
            </p:cNvSpPr>
            <p:nvPr/>
          </p:nvSpPr>
          <p:spPr bwMode="auto">
            <a:xfrm>
              <a:off x="4154" y="2170"/>
              <a:ext cx="5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89" name="Rectangle 77"/>
            <p:cNvSpPr>
              <a:spLocks noChangeArrowheads="1"/>
            </p:cNvSpPr>
            <p:nvPr/>
          </p:nvSpPr>
          <p:spPr bwMode="auto">
            <a:xfrm>
              <a:off x="4196" y="2170"/>
              <a:ext cx="13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de-DE" sz="2300">
                  <a:solidFill>
                    <a:srgbClr val="000000"/>
                  </a:solidFill>
                  <a:latin typeface="Arial" pitchFamily="34" charset="0"/>
                </a:rPr>
                <a:t>Y</a:t>
              </a:r>
              <a:endParaRPr lang="de-DE" sz="2400">
                <a:latin typeface="Arial" pitchFamily="34" charset="0"/>
              </a:endParaRPr>
            </a:p>
          </p:txBody>
        </p:sp>
        <p:sp>
          <p:nvSpPr>
            <p:cNvPr id="108590" name="Rectangle 78"/>
            <p:cNvSpPr>
              <a:spLocks noChangeArrowheads="1"/>
            </p:cNvSpPr>
            <p:nvPr/>
          </p:nvSpPr>
          <p:spPr bwMode="auto">
            <a:xfrm>
              <a:off x="1909" y="2284"/>
              <a:ext cx="226" cy="905"/>
            </a:xfrm>
            <a:prstGeom prst="rect">
              <a:avLst/>
            </a:prstGeom>
            <a:noFill/>
            <a:ln w="238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1" name="Oval 79"/>
            <p:cNvSpPr>
              <a:spLocks noChangeArrowheads="1"/>
            </p:cNvSpPr>
            <p:nvPr/>
          </p:nvSpPr>
          <p:spPr bwMode="auto">
            <a:xfrm>
              <a:off x="1569" y="1817"/>
              <a:ext cx="63" cy="6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2" name="Oval 80"/>
            <p:cNvSpPr>
              <a:spLocks noChangeArrowheads="1"/>
            </p:cNvSpPr>
            <p:nvPr/>
          </p:nvSpPr>
          <p:spPr bwMode="auto">
            <a:xfrm>
              <a:off x="1569" y="1633"/>
              <a:ext cx="63" cy="6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3" name="Line 81"/>
            <p:cNvSpPr>
              <a:spLocks noChangeShapeType="1"/>
            </p:cNvSpPr>
            <p:nvPr/>
          </p:nvSpPr>
          <p:spPr bwMode="auto">
            <a:xfrm>
              <a:off x="1910" y="2511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4" name="Line 82"/>
            <p:cNvSpPr>
              <a:spLocks noChangeShapeType="1"/>
            </p:cNvSpPr>
            <p:nvPr/>
          </p:nvSpPr>
          <p:spPr bwMode="auto">
            <a:xfrm>
              <a:off x="1910" y="2740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5" name="Line 83"/>
            <p:cNvSpPr>
              <a:spLocks noChangeShapeType="1"/>
            </p:cNvSpPr>
            <p:nvPr/>
          </p:nvSpPr>
          <p:spPr bwMode="auto">
            <a:xfrm>
              <a:off x="1910" y="2966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6" name="Line 84"/>
            <p:cNvSpPr>
              <a:spLocks noChangeShapeType="1"/>
            </p:cNvSpPr>
            <p:nvPr/>
          </p:nvSpPr>
          <p:spPr bwMode="auto">
            <a:xfrm>
              <a:off x="2135" y="3418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7" name="Line 85"/>
            <p:cNvSpPr>
              <a:spLocks noChangeShapeType="1"/>
            </p:cNvSpPr>
            <p:nvPr/>
          </p:nvSpPr>
          <p:spPr bwMode="auto">
            <a:xfrm>
              <a:off x="2360" y="3146"/>
              <a:ext cx="1" cy="272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8" name="Line 86"/>
            <p:cNvSpPr>
              <a:spLocks noChangeShapeType="1"/>
            </p:cNvSpPr>
            <p:nvPr/>
          </p:nvSpPr>
          <p:spPr bwMode="auto">
            <a:xfrm flipH="1">
              <a:off x="2326" y="2591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599" name="Line 87"/>
            <p:cNvSpPr>
              <a:spLocks noChangeShapeType="1"/>
            </p:cNvSpPr>
            <p:nvPr/>
          </p:nvSpPr>
          <p:spPr bwMode="auto">
            <a:xfrm>
              <a:off x="2326" y="2591"/>
              <a:ext cx="1" cy="46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0" name="Line 88"/>
            <p:cNvSpPr>
              <a:spLocks noChangeShapeType="1"/>
            </p:cNvSpPr>
            <p:nvPr/>
          </p:nvSpPr>
          <p:spPr bwMode="auto">
            <a:xfrm>
              <a:off x="2234" y="2637"/>
              <a:ext cx="92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1" name="Line 89"/>
            <p:cNvSpPr>
              <a:spLocks noChangeShapeType="1"/>
            </p:cNvSpPr>
            <p:nvPr/>
          </p:nvSpPr>
          <p:spPr bwMode="auto">
            <a:xfrm flipH="1">
              <a:off x="2326" y="2771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2" name="Line 90"/>
            <p:cNvSpPr>
              <a:spLocks noChangeShapeType="1"/>
            </p:cNvSpPr>
            <p:nvPr/>
          </p:nvSpPr>
          <p:spPr bwMode="auto">
            <a:xfrm>
              <a:off x="2234" y="2863"/>
              <a:ext cx="92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3" name="Line 91"/>
            <p:cNvSpPr>
              <a:spLocks noChangeShapeType="1"/>
            </p:cNvSpPr>
            <p:nvPr/>
          </p:nvSpPr>
          <p:spPr bwMode="auto">
            <a:xfrm flipV="1">
              <a:off x="2326" y="2771"/>
              <a:ext cx="1" cy="92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4" name="Line 92"/>
            <p:cNvSpPr>
              <a:spLocks noChangeShapeType="1"/>
            </p:cNvSpPr>
            <p:nvPr/>
          </p:nvSpPr>
          <p:spPr bwMode="auto">
            <a:xfrm>
              <a:off x="2234" y="3088"/>
              <a:ext cx="92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5" name="Line 93"/>
            <p:cNvSpPr>
              <a:spLocks noChangeShapeType="1"/>
            </p:cNvSpPr>
            <p:nvPr/>
          </p:nvSpPr>
          <p:spPr bwMode="auto">
            <a:xfrm flipV="1">
              <a:off x="2326" y="2954"/>
              <a:ext cx="1" cy="134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606" name="Line 94"/>
            <p:cNvSpPr>
              <a:spLocks noChangeShapeType="1"/>
            </p:cNvSpPr>
            <p:nvPr/>
          </p:nvSpPr>
          <p:spPr bwMode="auto">
            <a:xfrm>
              <a:off x="2326" y="2954"/>
              <a:ext cx="225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08550" name="Text Box 95"/>
          <p:cNvSpPr txBox="1">
            <a:spLocks noChangeArrowheads="1"/>
          </p:cNvSpPr>
          <p:nvPr/>
        </p:nvSpPr>
        <p:spPr bwMode="auto">
          <a:xfrm>
            <a:off x="3071664" y="5702301"/>
            <a:ext cx="61926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Subtraction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of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two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numbers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 in </a:t>
            </a: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two‘s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complement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dirty="0" err="1" smtClean="0">
                <a:latin typeface="Arial" pitchFamily="34" charset="0"/>
                <a:cs typeface="Times New Roman" pitchFamily="18" charset="0"/>
              </a:rPr>
              <a:t>format</a:t>
            </a:r>
            <a:r>
              <a:rPr lang="de-DE" dirty="0" smtClean="0">
                <a:latin typeface="Arial" pitchFamily="34" charset="0"/>
                <a:cs typeface="Times New Roman" pitchFamily="18" charset="0"/>
              </a:rPr>
              <a:t>.</a:t>
            </a:r>
            <a:endParaRPr lang="de-DE" dirty="0">
              <a:latin typeface="Arial" pitchFamily="34" charset="0"/>
            </a:endParaRPr>
          </a:p>
        </p:txBody>
      </p:sp>
    </p:spTree>
  </p:cSld>
  <p:clrMapOvr>
    <a:masterClrMapping/>
  </p:clrMapOvr>
  <p:transition advTm="10089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Conversion into </a:t>
            </a:r>
            <a:r>
              <a:rPr lang="en-US" i="1" noProof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noProof="0" dirty="0" smtClean="0"/>
              <a:t>-</a:t>
            </a:r>
            <a:r>
              <a:rPr lang="en-US" noProof="0" dirty="0" err="1" smtClean="0"/>
              <a:t>ary</a:t>
            </a:r>
            <a:r>
              <a:rPr lang="en-US" noProof="0" dirty="0" smtClean="0"/>
              <a:t> number systems</a:t>
            </a:r>
            <a:br>
              <a:rPr lang="en-US" noProof="0" dirty="0" smtClean="0"/>
            </a:br>
            <a:endParaRPr lang="en-US" noProof="0" dirty="0" smtClean="0"/>
          </a:p>
        </p:txBody>
      </p:sp>
      <p:sp>
        <p:nvSpPr>
          <p:cNvPr id="33795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3379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13397"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Zahlenkreis-4bit.wm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83401" y="1000125"/>
            <a:ext cx="3713163" cy="31432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Exception 1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>
          <a:xfrm>
            <a:off x="479377" y="1340767"/>
            <a:ext cx="6121450" cy="498859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noProof="0" dirty="0" smtClean="0"/>
              <a:t>We can distinguish three different cases for an addition</a:t>
            </a:r>
          </a:p>
          <a:p>
            <a:pPr eaLnBrk="1" hangingPunct="1">
              <a:buFontTx/>
              <a:buNone/>
            </a:pPr>
            <a:r>
              <a:rPr lang="en-US" noProof="0" dirty="0" smtClean="0"/>
              <a:t>1)  </a:t>
            </a:r>
            <a:r>
              <a:rPr lang="en-US" noProof="0" dirty="0" smtClean="0">
                <a:solidFill>
                  <a:srgbClr val="C00000"/>
                </a:solidFill>
              </a:rPr>
              <a:t>Both summands are positive</a:t>
            </a:r>
          </a:p>
          <a:p>
            <a:pPr lvl="1" eaLnBrk="1" hangingPunct="1"/>
            <a:r>
              <a:rPr lang="en-US" noProof="0" dirty="0" smtClean="0"/>
              <a:t>the sign bits of both summands are 0 </a:t>
            </a:r>
          </a:p>
          <a:p>
            <a:pPr lvl="1" eaLnBrk="1" hangingPunct="1"/>
            <a:r>
              <a:rPr lang="en-US" noProof="0" dirty="0" smtClean="0"/>
              <a:t>the result must be positive </a:t>
            </a:r>
          </a:p>
          <a:p>
            <a:pPr lvl="1" eaLnBrk="1" hangingPunct="1"/>
            <a:r>
              <a:rPr lang="en-US" noProof="0" dirty="0" smtClean="0"/>
              <a:t>the result is correct only if its sign bit is 0, otherwise we have an overflow </a:t>
            </a:r>
          </a:p>
          <a:p>
            <a:pPr eaLnBrk="1" hangingPunct="1"/>
            <a:endParaRPr lang="en-US" noProof="0" dirty="0"/>
          </a:p>
        </p:txBody>
      </p:sp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879190"/>
              </p:ext>
            </p:extLst>
          </p:nvPr>
        </p:nvGraphicFramePr>
        <p:xfrm>
          <a:off x="2026446" y="4435993"/>
          <a:ext cx="8139112" cy="181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Picture" r:id="rId6" imgW="4267200" imgH="952500" progId="Word.Picture.8">
                  <p:embed/>
                </p:oleObj>
              </mc:Choice>
              <mc:Fallback>
                <p:oleObj name="Picture" r:id="rId6" imgW="4267200" imgH="95250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446" y="4435993"/>
                        <a:ext cx="8139112" cy="181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07768" y="5492422"/>
            <a:ext cx="236635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600" dirty="0" smtClean="0">
                <a:latin typeface="+mj-lt"/>
              </a:rPr>
              <a:t>both carries are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equal</a:t>
            </a:r>
            <a:r>
              <a:rPr lang="en-US" sz="1600" dirty="0" smtClean="0">
                <a:latin typeface="+mj-lt"/>
              </a:rPr>
              <a:t>,</a:t>
            </a:r>
          </a:p>
          <a:p>
            <a:pPr algn="l"/>
            <a:r>
              <a:rPr lang="en-US" sz="1600" dirty="0" smtClean="0">
                <a:latin typeface="+mj-lt"/>
              </a:rPr>
              <a:t>thus the result is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correct</a:t>
            </a:r>
            <a:endParaRPr lang="en-US" sz="1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3274" y="5464318"/>
            <a:ext cx="221329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latin typeface="+mj-lt"/>
              </a:rPr>
              <a:t>the carries are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solidFill>
                  <a:srgbClr val="FFC000"/>
                </a:solidFill>
                <a:latin typeface="+mj-lt"/>
              </a:rPr>
              <a:t>not equal</a:t>
            </a:r>
            <a:r>
              <a:rPr lang="en-US" sz="1600" dirty="0" smtClean="0">
                <a:latin typeface="+mj-lt"/>
              </a:rPr>
              <a:t>,</a:t>
            </a:r>
          </a:p>
          <a:p>
            <a:pPr algn="l"/>
            <a:r>
              <a:rPr lang="en-US" sz="1600" dirty="0" smtClean="0">
                <a:latin typeface="+mj-lt"/>
              </a:rPr>
              <a:t>thus the result is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solidFill>
                  <a:srgbClr val="FFC000"/>
                </a:solidFill>
                <a:latin typeface="+mj-lt"/>
              </a:rPr>
              <a:t>not </a:t>
            </a:r>
            <a:r>
              <a:rPr lang="en-US" sz="1600" dirty="0">
                <a:solidFill>
                  <a:srgbClr val="FFC000"/>
                </a:solidFill>
                <a:latin typeface="+mj-lt"/>
              </a:rPr>
              <a:t>correct</a:t>
            </a:r>
          </a:p>
        </p:txBody>
      </p:sp>
    </p:spTree>
    <p:custDataLst>
      <p:tags r:id="rId2"/>
    </p:custDataLst>
  </p:cSld>
  <p:clrMapOvr>
    <a:masterClrMapping/>
  </p:clrMapOvr>
  <p:transition advTm="266865"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</a:t>
            </a:r>
            <a:r>
              <a:rPr lang="en-US" noProof="0" dirty="0" smtClean="0"/>
              <a:t>2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479377" y="1340767"/>
            <a:ext cx="6192888" cy="288039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noProof="0" dirty="0" smtClean="0"/>
              <a:t>2) </a:t>
            </a:r>
            <a:r>
              <a:rPr lang="en-US" noProof="0" dirty="0" smtClean="0">
                <a:solidFill>
                  <a:srgbClr val="C00000"/>
                </a:solidFill>
              </a:rPr>
              <a:t>Both summands are negative</a:t>
            </a:r>
          </a:p>
          <a:p>
            <a:pPr lvl="1"/>
            <a:r>
              <a:rPr lang="en-US" dirty="0"/>
              <a:t>the sign bits of both summands are </a:t>
            </a:r>
            <a:r>
              <a:rPr lang="en-US" noProof="0" dirty="0" smtClean="0"/>
              <a:t>1 </a:t>
            </a:r>
          </a:p>
          <a:p>
            <a:pPr lvl="1" eaLnBrk="1" hangingPunct="1"/>
            <a:r>
              <a:rPr lang="en-US" noProof="0" dirty="0" smtClean="0"/>
              <a:t>the result must be negative</a:t>
            </a:r>
          </a:p>
          <a:p>
            <a:pPr lvl="1"/>
            <a:r>
              <a:rPr lang="en-US" dirty="0"/>
              <a:t>the result is correct only if </a:t>
            </a:r>
            <a:r>
              <a:rPr lang="en-US" dirty="0" smtClean="0"/>
              <a:t>its </a:t>
            </a:r>
            <a:r>
              <a:rPr lang="en-US" dirty="0"/>
              <a:t>sign bit is </a:t>
            </a:r>
            <a:r>
              <a:rPr lang="en-US" dirty="0" smtClean="0"/>
              <a:t>1, </a:t>
            </a:r>
            <a:r>
              <a:rPr lang="en-US" dirty="0"/>
              <a:t>otherwise we have an </a:t>
            </a:r>
            <a:r>
              <a:rPr lang="en-US" dirty="0" smtClean="0"/>
              <a:t>(negative) overflow </a:t>
            </a:r>
            <a:endParaRPr lang="en-US" dirty="0"/>
          </a:p>
          <a:p>
            <a:pPr eaLnBrk="1" hangingPunct="1"/>
            <a:endParaRPr lang="en-US" noProof="0" dirty="0"/>
          </a:p>
        </p:txBody>
      </p:sp>
      <p:sp>
        <p:nvSpPr>
          <p:cNvPr id="11267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1981200" y="4303713"/>
          <a:ext cx="8483600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Grafik" r:id="rId5" imgW="4276725" imgH="962025" progId="Word.Picture.8">
                  <p:embed/>
                </p:oleObj>
              </mc:Choice>
              <mc:Fallback>
                <p:oleObj name="Grafik" r:id="rId5" imgW="4276725" imgH="962025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303713"/>
                        <a:ext cx="8483600" cy="191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Grafik 5" descr="Zahlenkreis-4bit.wm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83401" y="1000125"/>
            <a:ext cx="3713163" cy="31432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007768" y="5492422"/>
            <a:ext cx="236635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600" dirty="0" smtClean="0">
                <a:latin typeface="+mj-lt"/>
              </a:rPr>
              <a:t>both carries are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equal</a:t>
            </a:r>
            <a:r>
              <a:rPr lang="en-US" sz="1600" dirty="0" smtClean="0">
                <a:latin typeface="+mj-lt"/>
              </a:rPr>
              <a:t>,</a:t>
            </a:r>
          </a:p>
          <a:p>
            <a:pPr algn="l"/>
            <a:r>
              <a:rPr lang="en-US" sz="1600" dirty="0" smtClean="0">
                <a:latin typeface="+mj-lt"/>
              </a:rPr>
              <a:t>thus the result is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correct</a:t>
            </a:r>
            <a:endParaRPr lang="en-US" sz="1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6280" y="5363273"/>
            <a:ext cx="221329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latin typeface="+mj-lt"/>
              </a:rPr>
              <a:t>the carries are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solidFill>
                  <a:srgbClr val="FFC000"/>
                </a:solidFill>
                <a:latin typeface="+mj-lt"/>
              </a:rPr>
              <a:t>not equal</a:t>
            </a:r>
            <a:r>
              <a:rPr lang="en-US" sz="1600" dirty="0" smtClean="0">
                <a:latin typeface="+mj-lt"/>
              </a:rPr>
              <a:t>,</a:t>
            </a:r>
          </a:p>
          <a:p>
            <a:pPr algn="l"/>
            <a:r>
              <a:rPr lang="en-US" sz="1600" dirty="0" smtClean="0">
                <a:latin typeface="+mj-lt"/>
              </a:rPr>
              <a:t>thus the result is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solidFill>
                  <a:srgbClr val="FFC000"/>
                </a:solidFill>
                <a:latin typeface="+mj-lt"/>
              </a:rPr>
              <a:t>not </a:t>
            </a:r>
            <a:r>
              <a:rPr lang="en-US" sz="1600" dirty="0">
                <a:solidFill>
                  <a:srgbClr val="FFC000"/>
                </a:solidFill>
                <a:latin typeface="+mj-lt"/>
              </a:rPr>
              <a:t>correct</a:t>
            </a:r>
          </a:p>
        </p:txBody>
      </p:sp>
    </p:spTree>
    <p:custDataLst>
      <p:tags r:id="rId2"/>
    </p:custDataLst>
  </p:cSld>
  <p:clrMapOvr>
    <a:masterClrMapping/>
  </p:clrMapOvr>
  <p:transition advTm="107429"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</a:t>
            </a:r>
            <a:r>
              <a:rPr lang="en-US" noProof="0" dirty="0" smtClean="0"/>
              <a:t>3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479377" y="1340767"/>
            <a:ext cx="6337350" cy="280895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noProof="0" dirty="0" smtClean="0"/>
              <a:t>3) </a:t>
            </a:r>
            <a:r>
              <a:rPr lang="en-US" noProof="0" dirty="0" smtClean="0">
                <a:solidFill>
                  <a:srgbClr val="C00000"/>
                </a:solidFill>
              </a:rPr>
              <a:t>Both summands have different signs</a:t>
            </a:r>
          </a:p>
          <a:p>
            <a:pPr lvl="1" eaLnBrk="1" hangingPunct="1"/>
            <a:r>
              <a:rPr lang="en-US" noProof="0" dirty="0" smtClean="0"/>
              <a:t>the result is always correct</a:t>
            </a:r>
          </a:p>
          <a:p>
            <a:pPr lvl="1" eaLnBrk="1" hangingPunct="1"/>
            <a:r>
              <a:rPr lang="en-US" dirty="0" smtClean="0"/>
              <a:t>the sign depends on the absolute value of the subtrahend or minuend</a:t>
            </a:r>
            <a:r>
              <a:rPr lang="en-US" noProof="0" dirty="0" smtClean="0"/>
              <a:t> </a:t>
            </a:r>
          </a:p>
          <a:p>
            <a:pPr lvl="1" eaLnBrk="1" hangingPunct="1"/>
            <a:r>
              <a:rPr lang="en-US" noProof="0" dirty="0" smtClean="0"/>
              <a:t>we can ignore the carry generated by the MSBs </a:t>
            </a:r>
          </a:p>
          <a:p>
            <a:pPr eaLnBrk="1" hangingPunct="1"/>
            <a:endParaRPr lang="en-US" noProof="0" dirty="0"/>
          </a:p>
        </p:txBody>
      </p:sp>
      <p:sp>
        <p:nvSpPr>
          <p:cNvPr id="12291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1809750" y="4291014"/>
          <a:ext cx="8667750" cy="178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Grafik" r:id="rId5" imgW="4171950" imgH="857250" progId="Word.Picture.8">
                  <p:embed/>
                </p:oleObj>
              </mc:Choice>
              <mc:Fallback>
                <p:oleObj name="Grafik" r:id="rId5" imgW="4171950" imgH="85725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291014"/>
                        <a:ext cx="8667750" cy="178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Grafik 5" descr="Zahlenkreis-4bit.wm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83401" y="1000125"/>
            <a:ext cx="3713163" cy="31432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863752" y="5487414"/>
            <a:ext cx="236635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600" dirty="0" smtClean="0">
                <a:latin typeface="+mj-lt"/>
              </a:rPr>
              <a:t>both carries are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equal</a:t>
            </a:r>
            <a:r>
              <a:rPr lang="en-US" sz="1600" dirty="0" smtClean="0">
                <a:latin typeface="+mj-lt"/>
              </a:rPr>
              <a:t>,</a:t>
            </a:r>
          </a:p>
          <a:p>
            <a:pPr algn="l"/>
            <a:r>
              <a:rPr lang="en-US" sz="1600" dirty="0" smtClean="0">
                <a:latin typeface="+mj-lt"/>
              </a:rPr>
              <a:t>thus the result is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correct</a:t>
            </a:r>
            <a:endParaRPr lang="en-US" sz="1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44272" y="5492178"/>
            <a:ext cx="236635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600" dirty="0" smtClean="0">
                <a:latin typeface="+mj-lt"/>
              </a:rPr>
              <a:t>both carries are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equal</a:t>
            </a:r>
            <a:r>
              <a:rPr lang="en-US" sz="1600" dirty="0" smtClean="0">
                <a:latin typeface="+mj-lt"/>
              </a:rPr>
              <a:t>,</a:t>
            </a:r>
          </a:p>
          <a:p>
            <a:pPr algn="l"/>
            <a:r>
              <a:rPr lang="en-US" sz="1600" dirty="0" smtClean="0">
                <a:latin typeface="+mj-lt"/>
              </a:rPr>
              <a:t>thus the result is </a:t>
            </a:r>
            <a:r>
              <a:rPr lang="en-US" sz="1600" dirty="0" smtClean="0">
                <a:solidFill>
                  <a:srgbClr val="00B050"/>
                </a:solidFill>
                <a:latin typeface="+mj-lt"/>
              </a:rPr>
              <a:t>correct</a:t>
            </a:r>
            <a:endParaRPr lang="en-US" sz="1600" dirty="0">
              <a:solidFill>
                <a:srgbClr val="00B050"/>
              </a:solidFill>
              <a:latin typeface="+mj-lt"/>
            </a:endParaRPr>
          </a:p>
        </p:txBody>
      </p:sp>
    </p:spTree>
    <p:custDataLst>
      <p:tags r:id="rId2"/>
    </p:custDataLst>
  </p:cSld>
  <p:clrMapOvr>
    <a:masterClrMapping/>
  </p:clrMapOvr>
  <p:transition advTm="100827"/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Overflow detection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noProof="0" dirty="0" smtClean="0">
                <a:sym typeface="Monotype Sorts" pitchFamily="2" charset="2"/>
              </a:rPr>
              <a:t>It is very simple to detect an overflow during the addition/subtraction of integers in two’s complement: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lvl="1" eaLnBrk="1" hangingPunct="1"/>
            <a:r>
              <a:rPr lang="en-US" noProof="0" dirty="0" smtClean="0">
                <a:solidFill>
                  <a:srgbClr val="C00000"/>
                </a:solidFill>
              </a:rPr>
              <a:t>correct addition:</a:t>
            </a:r>
            <a:r>
              <a:rPr lang="en-US" noProof="0" dirty="0" smtClean="0"/>
              <a:t> the carries are equal</a:t>
            </a:r>
          </a:p>
          <a:p>
            <a:pPr eaLnBrk="1" hangingPunct="1">
              <a:buFontTx/>
              <a:buNone/>
            </a:pPr>
            <a:r>
              <a:rPr lang="en-US" noProof="0" dirty="0" smtClean="0"/>
              <a:t>	</a:t>
            </a:r>
          </a:p>
          <a:p>
            <a:pPr lvl="1" eaLnBrk="1" hangingPunct="1"/>
            <a:r>
              <a:rPr lang="en-US" noProof="0" dirty="0" smtClean="0">
                <a:solidFill>
                  <a:srgbClr val="C00000"/>
                </a:solidFill>
              </a:rPr>
              <a:t>overflow:</a:t>
            </a:r>
            <a:r>
              <a:rPr lang="en-US" noProof="0" dirty="0" smtClean="0"/>
              <a:t> the carries are not </a:t>
            </a:r>
            <a:r>
              <a:rPr lang="en-US" dirty="0" smtClean="0"/>
              <a:t>equal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We can generate an overflow bit using an XOR (exclusive or).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10957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141706"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We could use a half adder for the LSB. However, n-bit carry ripple adders can use a full adder for the LSB as well. What for?</a:t>
            </a:r>
          </a:p>
          <a:p>
            <a:pPr lvl="1"/>
            <a:r>
              <a:rPr lang="en-US" dirty="0" smtClean="0"/>
              <a:t>How does an adder react if an overflow occurs? What about the result? What about a </a:t>
            </a:r>
            <a:r>
              <a:rPr lang="en-US" dirty="0" err="1" smtClean="0"/>
              <a:t>subtractor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 II – Computer Architecture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076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Floating Point Addition</a:t>
            </a:r>
          </a:p>
        </p:txBody>
      </p:sp>
      <p:sp>
        <p:nvSpPr>
          <p:cNvPr id="110595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mtClean="0"/>
          </a:p>
        </p:txBody>
      </p:sp>
      <p:sp>
        <p:nvSpPr>
          <p:cNvPr id="11059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spd="slow" advTm="93718"/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noProof="0" dirty="0" smtClean="0"/>
              <a:t>Floating point addition</a:t>
            </a:r>
          </a:p>
        </p:txBody>
      </p:sp>
      <p:sp>
        <p:nvSpPr>
          <p:cNvPr id="111618" name="Fußzeilenplatzhalt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111620" name="Text Box 3"/>
          <p:cNvSpPr txBox="1">
            <a:spLocks noChangeArrowheads="1"/>
          </p:cNvSpPr>
          <p:nvPr/>
        </p:nvSpPr>
        <p:spPr bwMode="auto">
          <a:xfrm>
            <a:off x="2301413" y="1202049"/>
            <a:ext cx="7588250" cy="41549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2400" dirty="0" smtClean="0">
                <a:latin typeface="Arial" pitchFamily="34" charset="0"/>
                <a:cs typeface="Times New Roman" pitchFamily="18" charset="0"/>
              </a:rPr>
              <a:t>How to add two floating point numbers a</a:t>
            </a:r>
            <a:r>
              <a:rPr lang="en-GB" sz="2400" baseline="-25000" dirty="0" smtClean="0">
                <a:latin typeface="Arial" pitchFamily="34" charset="0"/>
                <a:cs typeface="Times New Roman" pitchFamily="18" charset="0"/>
              </a:rPr>
              <a:t>1</a:t>
            </a:r>
            <a:r>
              <a:rPr lang="en-GB" sz="2400" dirty="0" smtClean="0">
                <a:latin typeface="Arial" pitchFamily="34" charset="0"/>
                <a:cs typeface="Times New Roman" pitchFamily="18" charset="0"/>
              </a:rPr>
              <a:t> and a</a:t>
            </a:r>
            <a:r>
              <a:rPr lang="en-GB" sz="2400" baseline="-25000" dirty="0" smtClean="0">
                <a:latin typeface="Arial" pitchFamily="34" charset="0"/>
                <a:cs typeface="Times New Roman" pitchFamily="18" charset="0"/>
              </a:rPr>
              <a:t>2</a:t>
            </a:r>
            <a:r>
              <a:rPr lang="en-GB" sz="2400" dirty="0" smtClean="0">
                <a:latin typeface="Arial" pitchFamily="34" charset="0"/>
                <a:cs typeface="Times New Roman" pitchFamily="18" charset="0"/>
              </a:rPr>
              <a:t>?</a:t>
            </a:r>
            <a:endParaRPr lang="en-GB" sz="2400" baseline="-25000" dirty="0">
              <a:latin typeface="Arial" pitchFamily="34" charset="0"/>
              <a:cs typeface="Times New Roman" pitchFamily="18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GB" sz="2400" dirty="0">
                <a:latin typeface="Arial" pitchFamily="34" charset="0"/>
                <a:cs typeface="Times New Roman" pitchFamily="18" charset="0"/>
              </a:rPr>
              <a:t>	a</a:t>
            </a:r>
            <a:r>
              <a:rPr lang="en-GB" sz="2400" baseline="-25000" dirty="0">
                <a:latin typeface="Arial" pitchFamily="34" charset="0"/>
                <a:cs typeface="Times New Roman" pitchFamily="18" charset="0"/>
              </a:rPr>
              <a:t>1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 = s</a:t>
            </a:r>
            <a:r>
              <a:rPr lang="en-GB" sz="2400" baseline="-25000" dirty="0">
                <a:latin typeface="Arial" pitchFamily="34" charset="0"/>
                <a:cs typeface="Times New Roman" pitchFamily="18" charset="0"/>
              </a:rPr>
              <a:t>1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2400" dirty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b</a:t>
            </a:r>
            <a:r>
              <a:rPr lang="en-GB" sz="2400" baseline="30000" dirty="0">
                <a:latin typeface="Arial" pitchFamily="34" charset="0"/>
                <a:cs typeface="Times New Roman" pitchFamily="18" charset="0"/>
              </a:rPr>
              <a:t>e</a:t>
            </a:r>
            <a:r>
              <a:rPr lang="en-GB" baseline="14000" dirty="0">
                <a:latin typeface="Arial" pitchFamily="34" charset="0"/>
                <a:cs typeface="Times New Roman" pitchFamily="18" charset="0"/>
              </a:rPr>
              <a:t>1</a:t>
            </a:r>
            <a:r>
              <a:rPr lang="de-DE" sz="2400" dirty="0">
                <a:latin typeface="Arial" pitchFamily="34" charset="0"/>
              </a:rPr>
              <a:t> 			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a</a:t>
            </a:r>
            <a:r>
              <a:rPr lang="en-GB" sz="2400" baseline="-25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 = s</a:t>
            </a:r>
            <a:r>
              <a:rPr lang="en-GB" sz="2400" baseline="-25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sz="2400" dirty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b</a:t>
            </a:r>
            <a:r>
              <a:rPr lang="en-GB" sz="2400" baseline="30000" dirty="0">
                <a:latin typeface="Arial" pitchFamily="34" charset="0"/>
                <a:cs typeface="Times New Roman" pitchFamily="18" charset="0"/>
              </a:rPr>
              <a:t>e</a:t>
            </a:r>
            <a:r>
              <a:rPr lang="en-GB" baseline="14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de-DE" sz="2400" dirty="0">
                <a:latin typeface="Arial" pitchFamily="34" charset="0"/>
              </a:rPr>
              <a:t> </a:t>
            </a:r>
          </a:p>
          <a:p>
            <a:pPr algn="l" eaLnBrk="0" hangingPunct="0">
              <a:spcBef>
                <a:spcPct val="50000"/>
              </a:spcBef>
            </a:pPr>
            <a:endParaRPr lang="de-DE" sz="2400" dirty="0">
              <a:latin typeface="Arial" pitchFamily="34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de-DE" sz="2400" b="1" dirty="0" err="1" smtClean="0">
                <a:latin typeface="Arial" pitchFamily="34" charset="0"/>
              </a:rPr>
              <a:t>Example</a:t>
            </a:r>
            <a:r>
              <a:rPr lang="de-DE" sz="2400" b="1" dirty="0" smtClean="0">
                <a:latin typeface="Arial" pitchFamily="34" charset="0"/>
              </a:rPr>
              <a:t>:</a:t>
            </a:r>
            <a:r>
              <a:rPr lang="de-DE" sz="2400" dirty="0" smtClean="0">
                <a:latin typeface="Arial" pitchFamily="34" charset="0"/>
              </a:rPr>
              <a:t> </a:t>
            </a:r>
            <a:r>
              <a:rPr lang="de-DE" sz="2400" dirty="0">
                <a:latin typeface="Arial" pitchFamily="34" charset="0"/>
              </a:rPr>
              <a:t>	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a</a:t>
            </a:r>
            <a:r>
              <a:rPr lang="en-GB" sz="2400" baseline="-25000" dirty="0">
                <a:latin typeface="Arial" pitchFamily="34" charset="0"/>
                <a:cs typeface="Times New Roman" pitchFamily="18" charset="0"/>
              </a:rPr>
              <a:t>1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 = </a:t>
            </a:r>
            <a:r>
              <a:rPr lang="en-GB" sz="2400" dirty="0" smtClean="0">
                <a:latin typeface="Arial" pitchFamily="34" charset="0"/>
                <a:cs typeface="Times New Roman" pitchFamily="18" charset="0"/>
              </a:rPr>
              <a:t>3.21 </a:t>
            </a:r>
            <a:r>
              <a:rPr lang="en-GB" sz="2400" dirty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GB" sz="2400" dirty="0">
                <a:latin typeface="Arial" pitchFamily="34" charset="0"/>
                <a:cs typeface="Times New Roman" pitchFamily="18" charset="0"/>
              </a:rPr>
              <a:t>10</a:t>
            </a:r>
            <a:r>
              <a:rPr lang="en-GB" sz="2400" baseline="30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de-DE" sz="2400" dirty="0">
                <a:latin typeface="Arial" pitchFamily="34" charset="0"/>
              </a:rPr>
              <a:t> </a:t>
            </a:r>
          </a:p>
          <a:p>
            <a:pPr algn="l" eaLnBrk="0" hangingPunct="0">
              <a:spcBef>
                <a:spcPct val="50000"/>
              </a:spcBef>
            </a:pPr>
            <a:r>
              <a:rPr lang="de-DE" sz="2400" dirty="0">
                <a:latin typeface="Arial" pitchFamily="34" charset="0"/>
              </a:rPr>
              <a:t>		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a</a:t>
            </a:r>
            <a:r>
              <a:rPr lang="de-DE" sz="2400" baseline="-25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 = 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8.43 </a:t>
            </a:r>
            <a:r>
              <a:rPr lang="en-GB" sz="2400" dirty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10</a:t>
            </a:r>
            <a:r>
              <a:rPr lang="de-DE" sz="2400" baseline="30000" dirty="0">
                <a:latin typeface="Arial" pitchFamily="34" charset="0"/>
                <a:cs typeface="Times New Roman" pitchFamily="18" charset="0"/>
              </a:rPr>
              <a:t>-1</a:t>
            </a:r>
            <a:r>
              <a:rPr lang="de-DE" sz="2400" dirty="0">
                <a:latin typeface="Arial" pitchFamily="34" charset="0"/>
              </a:rPr>
              <a:t> </a:t>
            </a:r>
          </a:p>
          <a:p>
            <a:pPr lvl="1" algn="l" eaLnBrk="0" hangingPunct="0">
              <a:spcBef>
                <a:spcPct val="50000"/>
              </a:spcBef>
            </a:pP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3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significant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digits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.</a:t>
            </a:r>
          </a:p>
          <a:p>
            <a:pPr algn="l" eaLnBrk="0" hangingPunct="0">
              <a:spcBef>
                <a:spcPct val="50000"/>
              </a:spcBef>
            </a:pP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Remember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: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Computation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is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done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with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two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additional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digits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(</a:t>
            </a:r>
            <a:r>
              <a:rPr lang="de-DE" sz="24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guard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und </a:t>
            </a:r>
            <a:r>
              <a:rPr lang="de-DE" sz="24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round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) 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plus </a:t>
            </a:r>
            <a:r>
              <a:rPr lang="de-DE" sz="2400" dirty="0" err="1" smtClean="0">
                <a:latin typeface="Arial" pitchFamily="34" charset="0"/>
                <a:cs typeface="Times New Roman" pitchFamily="18" charset="0"/>
              </a:rPr>
              <a:t>the</a:t>
            </a:r>
            <a:r>
              <a:rPr lang="de-DE" sz="24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sticky</a:t>
            </a:r>
            <a:r>
              <a:rPr lang="de-DE" sz="2400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de-DE" sz="2400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bit</a:t>
            </a:r>
            <a:r>
              <a:rPr lang="de-DE" sz="2400" dirty="0">
                <a:latin typeface="Arial" pitchFamily="34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15497"/>
              </p:ext>
            </p:extLst>
          </p:nvPr>
        </p:nvGraphicFramePr>
        <p:xfrm>
          <a:off x="3575720" y="5733256"/>
          <a:ext cx="4860000" cy="3708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significand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G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R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367336"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</a:t>
            </a:r>
            <a:r>
              <a:rPr lang="en-US" dirty="0" smtClean="0"/>
              <a:t>addition – step 1</a:t>
            </a:r>
            <a:endParaRPr lang="en-US" noProof="0" dirty="0" smtClean="0"/>
          </a:p>
        </p:txBody>
      </p:sp>
      <p:sp>
        <p:nvSpPr>
          <p:cNvPr id="1044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 noProof="0" dirty="0" smtClean="0">
                <a:solidFill>
                  <a:srgbClr val="C00000"/>
                </a:solidFill>
              </a:rPr>
              <a:t>1. Exponent alignment</a:t>
            </a:r>
          </a:p>
          <a:p>
            <a:pPr lvl="1" eaLnBrk="1" hangingPunct="1"/>
            <a:r>
              <a:rPr lang="en-US" noProof="0" dirty="0" smtClean="0"/>
              <a:t>We can add floating point numbers only if the exponents are equal </a:t>
            </a:r>
          </a:p>
          <a:p>
            <a:pPr lvl="1" eaLnBrk="1" hangingPunct="1"/>
            <a:endParaRPr lang="en-US" noProof="0" dirty="0" smtClean="0"/>
          </a:p>
          <a:p>
            <a:pPr eaLnBrk="1" hangingPunct="1"/>
            <a:r>
              <a:rPr lang="en-US" sz="2000" noProof="0" dirty="0" smtClean="0"/>
              <a:t>First:		If e</a:t>
            </a:r>
            <a:r>
              <a:rPr lang="en-US" sz="2000" baseline="-25000" noProof="0" dirty="0" smtClean="0"/>
              <a:t>1</a:t>
            </a:r>
            <a:r>
              <a:rPr lang="en-US" sz="2000" noProof="0" dirty="0" smtClean="0"/>
              <a:t> &lt; e</a:t>
            </a:r>
            <a:r>
              <a:rPr lang="en-US" sz="2000" baseline="-25000" noProof="0" dirty="0" smtClean="0"/>
              <a:t>2</a:t>
            </a:r>
            <a:r>
              <a:rPr lang="en-US" sz="2000" noProof="0" dirty="0" smtClean="0"/>
              <a:t>, swap the operands to get: d = e</a:t>
            </a:r>
            <a:r>
              <a:rPr lang="en-US" sz="2000" baseline="-25000" noProof="0" dirty="0" smtClean="0"/>
              <a:t>1</a:t>
            </a:r>
            <a:r>
              <a:rPr lang="en-US" sz="2000" noProof="0" dirty="0" smtClean="0"/>
              <a:t> - e</a:t>
            </a:r>
            <a:r>
              <a:rPr lang="en-US" sz="2000" baseline="-25000" noProof="0" dirty="0" smtClean="0"/>
              <a:t>2</a:t>
            </a:r>
            <a:r>
              <a:rPr lang="en-US" sz="2000" noProof="0" dirty="0" smtClean="0"/>
              <a:t> ≥ 0 </a:t>
            </a:r>
          </a:p>
          <a:p>
            <a:pPr eaLnBrk="1" hangingPunct="1"/>
            <a:endParaRPr lang="en-US" sz="2000" noProof="0" dirty="0" smtClean="0"/>
          </a:p>
          <a:p>
            <a:pPr eaLnBrk="1" hangingPunct="1"/>
            <a:r>
              <a:rPr lang="en-US" sz="2000" noProof="0" dirty="0" smtClean="0"/>
              <a:t>Second:	Shift right the significand s</a:t>
            </a:r>
            <a:r>
              <a:rPr lang="en-US" sz="2000" baseline="-25000" noProof="0" dirty="0" smtClean="0"/>
              <a:t>2</a:t>
            </a:r>
            <a:r>
              <a:rPr lang="en-US" sz="2000" noProof="0" dirty="0" smtClean="0"/>
              <a:t> by d positions</a:t>
            </a:r>
          </a:p>
          <a:p>
            <a:pPr lvl="7"/>
            <a:r>
              <a:rPr lang="en-US" noProof="0" dirty="0" smtClean="0"/>
              <a:t>If d &gt; 2, set the sticky bit, if any of the dropped digits had a value </a:t>
            </a:r>
            <a:r>
              <a:rPr lang="en-US" noProof="0" dirty="0" smtClean="0">
                <a:sym typeface="Symbol" pitchFamily="18" charset="2"/>
              </a:rPr>
              <a:t></a:t>
            </a:r>
            <a:r>
              <a:rPr lang="en-US" noProof="0" dirty="0" smtClean="0"/>
              <a:t> 0 (in case of binary digits, the sticky bit is the OR over all dropped bits).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endParaRPr lang="en-US" sz="2000" noProof="0" dirty="0" smtClean="0"/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SzTx/>
            </a:pPr>
            <a:r>
              <a:rPr lang="en-US" sz="2000" noProof="0" dirty="0" smtClean="0"/>
              <a:t>Example: d = 2 - (-1) = 3</a:t>
            </a:r>
          </a:p>
          <a:p>
            <a:pPr lvl="3" eaLnBrk="1" hangingPunct="1">
              <a:spcBef>
                <a:spcPct val="50000"/>
              </a:spcBef>
              <a:buClr>
                <a:schemeClr val="bg1"/>
              </a:buClr>
              <a:buFontTx/>
              <a:buNone/>
            </a:pPr>
            <a:r>
              <a:rPr lang="en-US" sz="2000" noProof="0" dirty="0" smtClean="0"/>
              <a:t>3.2100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000" noProof="0" dirty="0" smtClean="0"/>
              <a:t>10</a:t>
            </a:r>
            <a:r>
              <a:rPr lang="en-US" sz="2000" baseline="30000" noProof="0" dirty="0" smtClean="0"/>
              <a:t>2</a:t>
            </a:r>
          </a:p>
          <a:p>
            <a:pPr lvl="3" eaLnBrk="1" hangingPunct="1">
              <a:spcBef>
                <a:spcPct val="50000"/>
              </a:spcBef>
              <a:buClr>
                <a:schemeClr val="bg1"/>
              </a:buClr>
              <a:buFontTx/>
              <a:buNone/>
            </a:pPr>
            <a:r>
              <a:rPr lang="en-US" sz="2000" noProof="0" dirty="0" smtClean="0"/>
              <a:t>0.0084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000" noProof="0" dirty="0" smtClean="0"/>
              <a:t>10</a:t>
            </a:r>
            <a:r>
              <a:rPr lang="en-US" sz="2000" baseline="30000" noProof="0" dirty="0" smtClean="0"/>
              <a:t>2</a:t>
            </a:r>
            <a:r>
              <a:rPr lang="en-US" sz="2000" noProof="0" dirty="0" smtClean="0"/>
              <a:t>	set the sticky bit because we dropped the 3 of 8.43 </a:t>
            </a:r>
            <a:endParaRPr lang="en-US" sz="1400" noProof="0" dirty="0"/>
          </a:p>
        </p:txBody>
      </p:sp>
      <p:sp>
        <p:nvSpPr>
          <p:cNvPr id="11264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  <p:custDataLst>
      <p:tags r:id="rId1"/>
    </p:custDataLst>
  </p:cSld>
  <p:clrMapOvr>
    <a:masterClrMapping/>
  </p:clrMapOvr>
  <p:transition advTm="205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addition – </a:t>
            </a:r>
            <a:r>
              <a:rPr lang="en-US" dirty="0" smtClean="0"/>
              <a:t>steps 2 and 3</a:t>
            </a:r>
            <a:endParaRPr lang="en-US" noProof="0" dirty="0" smtClean="0"/>
          </a:p>
        </p:txBody>
      </p:sp>
      <p:sp>
        <p:nvSpPr>
          <p:cNvPr id="1136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noProof="0" dirty="0" smtClean="0">
                <a:solidFill>
                  <a:srgbClr val="C00000"/>
                </a:solidFill>
              </a:rPr>
              <a:t>2. Add the significands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Example:</a:t>
            </a:r>
          </a:p>
          <a:p>
            <a:pPr eaLnBrk="1" hangingPunct="1">
              <a:buFontTx/>
              <a:buNone/>
            </a:pPr>
            <a:r>
              <a:rPr lang="en-US" noProof="0" dirty="0" smtClean="0"/>
              <a:t>		3.2100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/>
              <a:t>10</a:t>
            </a:r>
            <a:r>
              <a:rPr lang="en-US" baseline="30000" noProof="0" dirty="0" smtClean="0"/>
              <a:t>2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		0.0084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/>
              <a:t>10</a:t>
            </a:r>
            <a:r>
              <a:rPr lang="en-US" baseline="30000" noProof="0" dirty="0" smtClean="0"/>
              <a:t>2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	       ------------------</a:t>
            </a:r>
            <a:br>
              <a:rPr lang="en-US" noProof="0" dirty="0" smtClean="0"/>
            </a:br>
            <a:r>
              <a:rPr lang="en-US" noProof="0" dirty="0" smtClean="0"/>
              <a:t>		3.2184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/>
              <a:t>10</a:t>
            </a:r>
            <a:r>
              <a:rPr lang="en-US" baseline="30000" noProof="0" dirty="0" smtClean="0"/>
              <a:t>2</a:t>
            </a:r>
          </a:p>
          <a:p>
            <a:pPr eaLnBrk="1" hangingPunct="1"/>
            <a:endParaRPr lang="en-US" noProof="0" dirty="0" smtClean="0"/>
          </a:p>
          <a:p>
            <a:pPr eaLnBrk="1" hangingPunct="1">
              <a:buFontTx/>
              <a:buNone/>
            </a:pPr>
            <a:r>
              <a:rPr lang="en-US" noProof="0" dirty="0" smtClean="0">
                <a:solidFill>
                  <a:srgbClr val="C00000"/>
                </a:solidFill>
              </a:rPr>
              <a:t>3. </a:t>
            </a:r>
            <a:r>
              <a:rPr lang="en-US" dirty="0" smtClean="0">
                <a:solidFill>
                  <a:srgbClr val="C00000"/>
                </a:solidFill>
              </a:rPr>
              <a:t>Normalization</a:t>
            </a:r>
            <a:endParaRPr lang="en-US" noProof="0" dirty="0" smtClean="0">
              <a:solidFill>
                <a:srgbClr val="C00000"/>
              </a:solidFill>
            </a:endParaRPr>
          </a:p>
          <a:p>
            <a:pPr lvl="1" eaLnBrk="1" hangingPunct="1"/>
            <a:r>
              <a:rPr lang="en-US" noProof="0" dirty="0" smtClean="0"/>
              <a:t>Normalize the sum by shifting the significand and adjusting the exponent/characteristic.</a:t>
            </a:r>
          </a:p>
        </p:txBody>
      </p:sp>
      <p:sp>
        <p:nvSpPr>
          <p:cNvPr id="11366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  <p:sp>
        <p:nvSpPr>
          <p:cNvPr id="113669" name="Text Box 4"/>
          <p:cNvSpPr txBox="1">
            <a:spLocks noChangeArrowheads="1"/>
          </p:cNvSpPr>
          <p:nvPr/>
        </p:nvSpPr>
        <p:spPr bwMode="auto">
          <a:xfrm>
            <a:off x="2155825" y="1350963"/>
            <a:ext cx="63134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de-DE" sz="2400">
              <a:latin typeface="Times" pitchFamily="18" charset="0"/>
            </a:endParaRPr>
          </a:p>
        </p:txBody>
      </p:sp>
    </p:spTree>
  </p:cSld>
  <p:clrMapOvr>
    <a:masterClrMapping/>
  </p:clrMapOvr>
  <p:transition advTm="59129"/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addition – step </a:t>
            </a:r>
            <a:r>
              <a:rPr lang="en-US" dirty="0" smtClean="0"/>
              <a:t>4</a:t>
            </a:r>
            <a:endParaRPr lang="en-US" noProof="0" dirty="0" smtClean="0"/>
          </a:p>
        </p:txBody>
      </p:sp>
      <p:sp>
        <p:nvSpPr>
          <p:cNvPr id="11469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noProof="0" dirty="0" smtClean="0">
                <a:solidFill>
                  <a:srgbClr val="C00000"/>
                </a:solidFill>
              </a:rPr>
              <a:t>4. Rounding</a:t>
            </a:r>
            <a:r>
              <a:rPr lang="en-US" noProof="0" dirty="0" smtClean="0"/>
              <a:t> </a:t>
            </a:r>
          </a:p>
          <a:p>
            <a:pPr eaLnBrk="1" hangingPunct="1"/>
            <a:r>
              <a:rPr lang="en-US" noProof="0" dirty="0" smtClean="0"/>
              <a:t>Round using one of the rounding modes while taking the digits g, r and the sticky bit into consideration</a:t>
            </a:r>
          </a:p>
          <a:p>
            <a:pPr lvl="1"/>
            <a:r>
              <a:rPr lang="en-US" dirty="0" smtClean="0"/>
              <a:t>most common: binary digits (bits) and round-to-even</a:t>
            </a:r>
            <a:endParaRPr lang="en-US" noProof="0" dirty="0" smtClean="0"/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Example:</a:t>
            </a:r>
          </a:p>
          <a:p>
            <a:pPr eaLnBrk="1" hangingPunct="1">
              <a:buFontTx/>
              <a:buNone/>
            </a:pPr>
            <a:r>
              <a:rPr lang="en-US" noProof="0" dirty="0" smtClean="0"/>
              <a:t>		3.2100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/>
              <a:t>10</a:t>
            </a:r>
            <a:r>
              <a:rPr lang="en-US" baseline="30000" noProof="0" dirty="0" smtClean="0"/>
              <a:t>2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		0.0084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/>
              <a:t>10</a:t>
            </a:r>
            <a:r>
              <a:rPr lang="en-US" baseline="30000" noProof="0" dirty="0" smtClean="0"/>
              <a:t>2</a:t>
            </a:r>
            <a:r>
              <a:rPr lang="en-US" noProof="0" dirty="0" smtClean="0"/>
              <a:t/>
            </a:r>
            <a:br>
              <a:rPr lang="en-US" noProof="0" dirty="0" smtClean="0"/>
            </a:br>
            <a:r>
              <a:rPr lang="en-US" noProof="0" dirty="0" smtClean="0"/>
              <a:t>	       ------------------</a:t>
            </a:r>
            <a:br>
              <a:rPr lang="en-US" noProof="0" dirty="0" smtClean="0"/>
            </a:br>
            <a:r>
              <a:rPr lang="en-US" noProof="0" dirty="0" smtClean="0"/>
              <a:t>		3.2184 </a:t>
            </a:r>
            <a:r>
              <a:rPr lang="en-US" sz="2000" noProof="0" dirty="0" smtClean="0"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/>
              <a:t>10</a:t>
            </a:r>
            <a:r>
              <a:rPr lang="en-US" baseline="30000" noProof="0" dirty="0" smtClean="0"/>
              <a:t>2</a:t>
            </a:r>
          </a:p>
          <a:p>
            <a:pPr eaLnBrk="1" hangingPunct="1"/>
            <a:endParaRPr lang="en-US" noProof="0" dirty="0" smtClean="0"/>
          </a:p>
          <a:p>
            <a:pPr eaLnBrk="1" hangingPunct="1"/>
            <a:r>
              <a:rPr lang="en-US" noProof="0" dirty="0" smtClean="0"/>
              <a:t>Rounded result:	</a:t>
            </a:r>
            <a:r>
              <a:rPr lang="en-US" noProof="0" dirty="0" smtClean="0">
                <a:solidFill>
                  <a:srgbClr val="0033CC"/>
                </a:solidFill>
              </a:rPr>
              <a:t>3.22 </a:t>
            </a:r>
            <a:r>
              <a:rPr lang="en-US" sz="2000" noProof="0" dirty="0" smtClean="0">
                <a:solidFill>
                  <a:srgbClr val="0033CC"/>
                </a:solidFill>
                <a:latin typeface="Arial" pitchFamily="34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noProof="0" dirty="0" smtClean="0">
                <a:solidFill>
                  <a:srgbClr val="0033CC"/>
                </a:solidFill>
              </a:rPr>
              <a:t>10</a:t>
            </a:r>
            <a:r>
              <a:rPr lang="en-US" baseline="30000" noProof="0" dirty="0" smtClean="0">
                <a:solidFill>
                  <a:srgbClr val="0033CC"/>
                </a:solidFill>
              </a:rPr>
              <a:t>2</a:t>
            </a:r>
          </a:p>
          <a:p>
            <a:pPr eaLnBrk="1" hangingPunct="1"/>
            <a:endParaRPr lang="en-US" noProof="0" dirty="0" smtClean="0"/>
          </a:p>
        </p:txBody>
      </p:sp>
      <p:sp>
        <p:nvSpPr>
          <p:cNvPr id="11469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TI II – Computer Architecture</a:t>
            </a:r>
          </a:p>
        </p:txBody>
      </p:sp>
    </p:spTree>
  </p:cSld>
  <p:clrMapOvr>
    <a:masterClrMapping/>
  </p:clrMapOvr>
  <p:transition advTm="98095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.8|43.3|12.7|24.8|14.9|19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0.3|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2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3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1|11.6|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117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8|27.4|18.3|1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7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4.7|47.8|78.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5.6|40.7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3.4|50.4|47.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23.2|1.2|3.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1|133.9|3.4|126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6.4|18.6|28.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22.2|36.8|72.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8.8|14|72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41.9|60.9|50.3|8.9|12.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9.1|1.9|33.2|13.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0.5|102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5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8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3.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9.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9.5|12.1|99.9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0.1|30.9|63.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4.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7.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5.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9|27.4|59.7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55.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1.6|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2|0.8|8.8|4.3|0.6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2.6|6.9|18.8|2.5|2.9|15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1|1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0.9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23.9|28.5|24.4|14.6|3.7|0.7|179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19.1|8.3|41.7"/>
</p:tagLst>
</file>

<file path=ppt/theme/theme1.xml><?xml version="1.0" encoding="utf-8"?>
<a:theme xmlns:a="http://schemas.openxmlformats.org/drawingml/2006/main" name="FU-Berlin-16zu9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U-Berlin-16zu9" id="{3DE36BF4-006A-4190-B5F1-ADA600A71A8F}" vid="{907B8B37-32E7-4D39-B3D5-4AC4B22343D9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CD_FU</Template>
  <TotalTime>0</TotalTime>
  <Words>8447</Words>
  <Application>Microsoft Office PowerPoint</Application>
  <PresentationFormat>Widescreen</PresentationFormat>
  <Paragraphs>1869</Paragraphs>
  <Slides>108</Slides>
  <Notes>100</Notes>
  <HiddenSlides>0</HiddenSlides>
  <MMClips>0</MMClips>
  <ScaleCrop>false</ScaleCrop>
  <HeadingPairs>
    <vt:vector size="10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108</vt:i4>
      </vt:variant>
      <vt:variant>
        <vt:lpstr>Custom Shows</vt:lpstr>
      </vt:variant>
      <vt:variant>
        <vt:i4>1</vt:i4>
      </vt:variant>
    </vt:vector>
  </HeadingPairs>
  <TitlesOfParts>
    <vt:vector size="128" baseType="lpstr">
      <vt:lpstr>Arial</vt:lpstr>
      <vt:lpstr>Arial Unicode MS</vt:lpstr>
      <vt:lpstr>Bookshelf Symbol 5</vt:lpstr>
      <vt:lpstr>Cambria Math</vt:lpstr>
      <vt:lpstr>Consolas</vt:lpstr>
      <vt:lpstr>Courier</vt:lpstr>
      <vt:lpstr>Courier New</vt:lpstr>
      <vt:lpstr>Monotype Sorts</vt:lpstr>
      <vt:lpstr>Symbol</vt:lpstr>
      <vt:lpstr>Times</vt:lpstr>
      <vt:lpstr>Times New Roman</vt:lpstr>
      <vt:lpstr>Verdana</vt:lpstr>
      <vt:lpstr>Wingdings</vt:lpstr>
      <vt:lpstr>Wingdings 3</vt:lpstr>
      <vt:lpstr>FU-Berlin-16zu9</vt:lpstr>
      <vt:lpstr>Formel</vt:lpstr>
      <vt:lpstr>Picture</vt:lpstr>
      <vt:lpstr>Chart</vt:lpstr>
      <vt:lpstr>Grafik</vt:lpstr>
      <vt:lpstr>TI II: Computer Architecture Data Representation and Computer Arithmetic</vt:lpstr>
      <vt:lpstr>Content</vt:lpstr>
      <vt:lpstr>Computer Arithmetic</vt:lpstr>
      <vt:lpstr>Formal Basics</vt:lpstr>
      <vt:lpstr>Numbering Systems</vt:lpstr>
      <vt:lpstr>Requirements for Number Systems</vt:lpstr>
      <vt:lpstr>Number Systems</vt:lpstr>
      <vt:lpstr>Number Systems</vt:lpstr>
      <vt:lpstr>Conversion into b-ary number systems </vt:lpstr>
      <vt:lpstr>Method 1 (following Euclid)</vt:lpstr>
      <vt:lpstr>Method 1: example</vt:lpstr>
      <vt:lpstr>Method 2 (following Horner)</vt:lpstr>
      <vt:lpstr>Method 2: example (part 1: integer)</vt:lpstr>
      <vt:lpstr>Method 2: part 2 – conversion of the decimals</vt:lpstr>
      <vt:lpstr>Method 2: example (part 2: decimals)</vt:lpstr>
      <vt:lpstr>Conversion into the decimal system </vt:lpstr>
      <vt:lpstr>Conversion: Base b  Base 10</vt:lpstr>
      <vt:lpstr>Conversion: Base b  decimal system – Example </vt:lpstr>
      <vt:lpstr>Conversion of arbitrary positional number systems</vt:lpstr>
      <vt:lpstr>Questions &amp; Tasks</vt:lpstr>
      <vt:lpstr>Negative Numbers </vt:lpstr>
      <vt:lpstr>Representation of negative numbers</vt:lpstr>
      <vt:lpstr>Representation with absolute value plus sign (V+S)</vt:lpstr>
      <vt:lpstr>Ones’ complement</vt:lpstr>
      <vt:lpstr>Two’s complement</vt:lpstr>
      <vt:lpstr>Two’s complement</vt:lpstr>
      <vt:lpstr>Representation of negative numbers – examples </vt:lpstr>
      <vt:lpstr>Offset binary / excess / biased representation</vt:lpstr>
      <vt:lpstr>Comparison of different representations</vt:lpstr>
      <vt:lpstr>Overview of the representations</vt:lpstr>
      <vt:lpstr>Questions &amp; Tasks</vt:lpstr>
      <vt:lpstr>“Real” Numbers (Fixed and floating point) </vt:lpstr>
      <vt:lpstr>Fixed and floating point numbers</vt:lpstr>
      <vt:lpstr>Fixed point numbers</vt:lpstr>
      <vt:lpstr>Fixed point numbers</vt:lpstr>
      <vt:lpstr>Floating Point Numbers First: abstract view  Be Aware: Computers USE the IEEE-P 754-Floating-Point-Standard  </vt:lpstr>
      <vt:lpstr>Floating point representation of numbers</vt:lpstr>
      <vt:lpstr>Floating point representation</vt:lpstr>
      <vt:lpstr>Floating point format</vt:lpstr>
      <vt:lpstr>Normalization</vt:lpstr>
      <vt:lpstr>Normalization</vt:lpstr>
      <vt:lpstr>Example: representation of 713510</vt:lpstr>
      <vt:lpstr>Example: representation of 713510</vt:lpstr>
      <vt:lpstr>Representable number range</vt:lpstr>
      <vt:lpstr>Representable number range</vt:lpstr>
      <vt:lpstr>Representable number range</vt:lpstr>
      <vt:lpstr>Representable number range</vt:lpstr>
      <vt:lpstr>Characteristic numbers</vt:lpstr>
      <vt:lpstr>Characteristic numbers – example </vt:lpstr>
      <vt:lpstr>Imprecisions</vt:lpstr>
      <vt:lpstr>Imprecisions</vt:lpstr>
      <vt:lpstr>Example</vt:lpstr>
      <vt:lpstr>Questions &amp; Tasks</vt:lpstr>
      <vt:lpstr>IEEE P 754 Floating Point Standard </vt:lpstr>
      <vt:lpstr>Standardization (IEEE Standard) </vt:lpstr>
      <vt:lpstr>IEEE P 754 floating point standard </vt:lpstr>
      <vt:lpstr>Properties of IEEE P 754</vt:lpstr>
      <vt:lpstr>Properties of IEEE P 754</vt:lpstr>
      <vt:lpstr>Some parameters of IEEE P 754</vt:lpstr>
      <vt:lpstr>Overview of the 64 bit IEEE format</vt:lpstr>
      <vt:lpstr>Literature</vt:lpstr>
      <vt:lpstr>Rounding modes</vt:lpstr>
      <vt:lpstr>The three “simple” rounding modes</vt:lpstr>
      <vt:lpstr>Round to even</vt:lpstr>
      <vt:lpstr>Example a: carry during addition – 234 + 851 = 1080</vt:lpstr>
      <vt:lpstr>Example b: different exponents – 234 + 2.56 = 237</vt:lpstr>
      <vt:lpstr>Example c: carry and different exponents – 951 + 64.2 = 1020</vt:lpstr>
      <vt:lpstr>Example d: subtraction – 147 - 87.6 = 59.4</vt:lpstr>
      <vt:lpstr>Example e: 101 - 3.76 = 97.2</vt:lpstr>
      <vt:lpstr>Round and guard</vt:lpstr>
      <vt:lpstr>Example f: 4.5674 + 0.00025001 = 4.5677 (and not 4.5676)</vt:lpstr>
      <vt:lpstr>Sticky bit</vt:lpstr>
      <vt:lpstr>Questions &amp; Tasks</vt:lpstr>
      <vt:lpstr>Addition And Subtraction </vt:lpstr>
      <vt:lpstr>Addition and subtraction</vt:lpstr>
      <vt:lpstr>From half adder to full adder</vt:lpstr>
      <vt:lpstr>Half adder</vt:lpstr>
      <vt:lpstr>Addition of multiple digits</vt:lpstr>
      <vt:lpstr>Equations, logic diagram and symbol</vt:lpstr>
      <vt:lpstr>Ripple-carry adder</vt:lpstr>
      <vt:lpstr>Problem</vt:lpstr>
      <vt:lpstr>Carry-lookahead adder</vt:lpstr>
      <vt:lpstr>Direct computation of the carries based on the inputs </vt:lpstr>
      <vt:lpstr>Logic diagram of a 3 bit carry-lookahead addierer</vt:lpstr>
      <vt:lpstr>Carry-lookahead-Addierer</vt:lpstr>
      <vt:lpstr>Carry-lookahead adder</vt:lpstr>
      <vt:lpstr>Subtraction</vt:lpstr>
      <vt:lpstr>Subtraction</vt:lpstr>
      <vt:lpstr>Subtractor</vt:lpstr>
      <vt:lpstr>Exception 1</vt:lpstr>
      <vt:lpstr>Exception 2</vt:lpstr>
      <vt:lpstr>Exception 3</vt:lpstr>
      <vt:lpstr>Overflow detection</vt:lpstr>
      <vt:lpstr>Questions &amp; Tasks</vt:lpstr>
      <vt:lpstr>Floating Point Addition</vt:lpstr>
      <vt:lpstr>Floating point addition</vt:lpstr>
      <vt:lpstr>Floating point addition – step 1</vt:lpstr>
      <vt:lpstr>Floating point addition – steps 2 and 3</vt:lpstr>
      <vt:lpstr>Floating point addition – step 4</vt:lpstr>
      <vt:lpstr>Example 1: 32 - 2.25 = 30 using 4 significands, base = 2</vt:lpstr>
      <vt:lpstr>Example 2: 32 - 3.75 = 28 using 4 significands , base = 2</vt:lpstr>
      <vt:lpstr>MIPS R10000 Floating Point Unit</vt:lpstr>
      <vt:lpstr>Arithmetic logic UNIt (ALU) </vt:lpstr>
      <vt:lpstr>Arithmetic logic unit</vt:lpstr>
      <vt:lpstr>Diagram of a simple ALU</vt:lpstr>
      <vt:lpstr>Example operations of the ALU</vt:lpstr>
      <vt:lpstr>Questions &amp; Tasks</vt:lpstr>
      <vt:lpstr>Overview </vt:lpstr>
      <vt:lpstr>Recap</vt:lpstr>
    </vt:vector>
  </TitlesOfParts>
  <Company>FU Berlin, AG Tech</Company>
  <LinksUpToDate>false</LinksUpToDate>
  <SharedDoc>false</SharedDoc>
  <HyperlinkBase>www.jochenschiller.de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 II: Computer Architecture</dc:title>
  <dc:subject>Computer Architecture</dc:subject>
  <dc:creator>J. Schiller</dc:creator>
  <cp:keywords>Computer Architecture</cp:keywords>
  <cp:lastModifiedBy>Schiller, Jochen</cp:lastModifiedBy>
  <cp:revision>866</cp:revision>
  <dcterms:created xsi:type="dcterms:W3CDTF">2003-07-01T08:37:13Z</dcterms:created>
  <dcterms:modified xsi:type="dcterms:W3CDTF">2020-10-07T08:54:14Z</dcterms:modified>
</cp:coreProperties>
</file>