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5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75"/>
  </p:notesMasterIdLst>
  <p:handoutMasterIdLst>
    <p:handoutMasterId r:id="rId76"/>
  </p:handoutMasterIdLst>
  <p:sldIdLst>
    <p:sldId id="342" r:id="rId2"/>
    <p:sldId id="1100" r:id="rId3"/>
    <p:sldId id="745" r:id="rId4"/>
    <p:sldId id="898" r:id="rId5"/>
    <p:sldId id="746" r:id="rId6"/>
    <p:sldId id="878" r:id="rId7"/>
    <p:sldId id="887" r:id="rId8"/>
    <p:sldId id="891" r:id="rId9"/>
    <p:sldId id="750" r:id="rId10"/>
    <p:sldId id="752" r:id="rId11"/>
    <p:sldId id="753" r:id="rId12"/>
    <p:sldId id="881" r:id="rId13"/>
    <p:sldId id="754" r:id="rId14"/>
    <p:sldId id="890" r:id="rId15"/>
    <p:sldId id="882" r:id="rId16"/>
    <p:sldId id="883" r:id="rId17"/>
    <p:sldId id="884" r:id="rId18"/>
    <p:sldId id="758" r:id="rId19"/>
    <p:sldId id="885" r:id="rId20"/>
    <p:sldId id="761" r:id="rId21"/>
    <p:sldId id="763" r:id="rId22"/>
    <p:sldId id="765" r:id="rId23"/>
    <p:sldId id="766" r:id="rId24"/>
    <p:sldId id="767" r:id="rId25"/>
    <p:sldId id="1101" r:id="rId26"/>
    <p:sldId id="889" r:id="rId27"/>
    <p:sldId id="747" r:id="rId28"/>
    <p:sldId id="781" r:id="rId29"/>
    <p:sldId id="786" r:id="rId30"/>
    <p:sldId id="787" r:id="rId31"/>
    <p:sldId id="788" r:id="rId32"/>
    <p:sldId id="802" r:id="rId33"/>
    <p:sldId id="1105" r:id="rId34"/>
    <p:sldId id="894" r:id="rId35"/>
    <p:sldId id="830" r:id="rId36"/>
    <p:sldId id="831" r:id="rId37"/>
    <p:sldId id="832" r:id="rId38"/>
    <p:sldId id="833" r:id="rId39"/>
    <p:sldId id="834" r:id="rId40"/>
    <p:sldId id="835" r:id="rId41"/>
    <p:sldId id="836" r:id="rId42"/>
    <p:sldId id="837" r:id="rId43"/>
    <p:sldId id="838" r:id="rId44"/>
    <p:sldId id="839" r:id="rId45"/>
    <p:sldId id="840" r:id="rId46"/>
    <p:sldId id="841" r:id="rId47"/>
    <p:sldId id="842" r:id="rId48"/>
    <p:sldId id="843" r:id="rId49"/>
    <p:sldId id="844" r:id="rId50"/>
    <p:sldId id="845" r:id="rId51"/>
    <p:sldId id="846" r:id="rId52"/>
    <p:sldId id="847" r:id="rId53"/>
    <p:sldId id="848" r:id="rId54"/>
    <p:sldId id="849" r:id="rId55"/>
    <p:sldId id="850" r:id="rId56"/>
    <p:sldId id="851" r:id="rId57"/>
    <p:sldId id="1102" r:id="rId58"/>
    <p:sldId id="896" r:id="rId59"/>
    <p:sldId id="853" r:id="rId60"/>
    <p:sldId id="854" r:id="rId61"/>
    <p:sldId id="855" r:id="rId62"/>
    <p:sldId id="856" r:id="rId63"/>
    <p:sldId id="857" r:id="rId64"/>
    <p:sldId id="858" r:id="rId65"/>
    <p:sldId id="859" r:id="rId66"/>
    <p:sldId id="860" r:id="rId67"/>
    <p:sldId id="897" r:id="rId68"/>
    <p:sldId id="861" r:id="rId69"/>
    <p:sldId id="862" r:id="rId70"/>
    <p:sldId id="863" r:id="rId71"/>
    <p:sldId id="864" r:id="rId72"/>
    <p:sldId id="1103" r:id="rId73"/>
    <p:sldId id="895" r:id="rId74"/>
  </p:sldIdLst>
  <p:sldSz cx="12192000" cy="6858000"/>
  <p:notesSz cx="7099300" cy="10234613"/>
  <p:custShowLst>
    <p:custShow name="Recap" id="0">
      <p:sldLst>
        <p:sld r:id="rId2"/>
        <p:sld r:id="rId4"/>
        <p:sld r:id="rId6"/>
        <p:sld r:id="rId29"/>
        <p:sld r:id="rId32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4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003399"/>
    <a:srgbClr val="0099FF"/>
    <a:srgbClr val="33CCFF"/>
    <a:srgbClr val="0033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47" autoAdjust="0"/>
    <p:restoredTop sz="94655" autoAdjust="0"/>
  </p:normalViewPr>
  <p:slideViewPr>
    <p:cSldViewPr>
      <p:cViewPr varScale="1">
        <p:scale>
          <a:sx n="100" d="100"/>
          <a:sy n="100" d="100"/>
        </p:scale>
        <p:origin x="114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60" d="100"/>
          <a:sy n="160" d="100"/>
        </p:scale>
        <p:origin x="-2214" y="19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67F293C-4987-4724-9CB7-423B453596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2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l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9" tIns="46690" rIns="93379" bIns="4669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>
                <a:latin typeface="Arial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0686C409-7E84-4FE9-ADEC-539DE2E7F2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43E6-821E-444B-A973-51D86BFF21E8}" type="slidenum">
              <a:rPr lang="de-DE" smtClean="0">
                <a:ea typeface="MS PGothic" pitchFamily="34" charset="-128"/>
              </a:rPr>
              <a:pPr/>
              <a:t>1</a:t>
            </a:fld>
            <a:endParaRPr lang="de-DE">
              <a:ea typeface="MS PGothic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194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4942-8E6D-402B-8517-72E4454FC4ED}" type="slidenum">
              <a:rPr lang="de-DE" smtClean="0">
                <a:ea typeface="MS PGothic" pitchFamily="34" charset="-128"/>
              </a:rPr>
              <a:pPr/>
              <a:t>11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79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4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4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C2AA4-1FF4-447F-A143-B3D90ED306EC}" type="slidenum">
              <a:rPr lang="de-DE" smtClean="0">
                <a:ea typeface="MS PGothic" pitchFamily="34" charset="-128"/>
              </a:rPr>
              <a:pPr/>
              <a:t>12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49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926C6-91CE-459E-9896-BA3EB25D81E2}" type="slidenum">
              <a:rPr lang="de-DE" smtClean="0">
                <a:ea typeface="MS PGothic" pitchFamily="34" charset="-128"/>
              </a:rPr>
              <a:pPr/>
              <a:t>13</a:t>
            </a:fld>
            <a:endParaRPr lang="de-DE">
              <a:ea typeface="MS PGothic" pitchFamily="34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BB976-37FC-4011-BD19-3843B8163AF3}" type="slidenum">
              <a:rPr lang="de-DE" smtClean="0">
                <a:ea typeface="MS PGothic" pitchFamily="34" charset="-128"/>
              </a:rPr>
              <a:pPr/>
              <a:t>14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61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7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7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1DCFC-9717-41EB-9517-38EFF425FB03}" type="slidenum">
              <a:rPr lang="de-DE" smtClean="0">
                <a:ea typeface="MS PGothic" pitchFamily="34" charset="-128"/>
              </a:rPr>
              <a:pPr/>
              <a:t>15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2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F8934-C523-4CDC-A0CE-8E298FD31498}" type="slidenum">
              <a:rPr lang="de-DE" smtClean="0">
                <a:ea typeface="MS PGothic" pitchFamily="34" charset="-128"/>
              </a:rPr>
              <a:pPr/>
              <a:t>16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56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49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9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392B1-EA71-4075-AE0D-C14AF6739F96}" type="slidenum">
              <a:rPr lang="de-DE" smtClean="0">
                <a:ea typeface="MS PGothic" pitchFamily="34" charset="-128"/>
              </a:rPr>
              <a:pPr/>
              <a:t>17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9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A72EA-DBEF-470F-B1CE-9151B1970311}" type="slidenum">
              <a:rPr lang="de-DE" smtClean="0">
                <a:ea typeface="MS PGothic" pitchFamily="34" charset="-128"/>
              </a:rPr>
              <a:pPr/>
              <a:t>18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21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1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1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0E358-407A-4E69-88DB-E03603514E66}" type="slidenum">
              <a:rPr lang="de-DE" smtClean="0">
                <a:ea typeface="MS PGothic" pitchFamily="34" charset="-128"/>
              </a:rPr>
              <a:pPr/>
              <a:t>19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741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41541-DFCE-4949-AEAE-D3F84906CBF1}" type="slidenum">
              <a:rPr lang="de-DE" smtClean="0">
                <a:ea typeface="MS PGothic" pitchFamily="34" charset="-128"/>
              </a:rPr>
              <a:pPr/>
              <a:t>20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74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2B0DCF32-42AD-4FCD-BA2C-2CDE63A138B2}" type="slidenum">
              <a:rPr lang="de-DE" smtClean="0"/>
              <a:pPr defTabSz="848521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58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46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4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8BD59-AC1C-4861-8549-8D984EBD36E9}" type="slidenum">
              <a:rPr lang="de-DE" smtClean="0">
                <a:ea typeface="MS PGothic" pitchFamily="34" charset="-128"/>
              </a:rPr>
              <a:pPr/>
              <a:t>21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281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5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5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7A7EE-C9FF-46AA-B5B9-7BECB5F5861A}" type="slidenum">
              <a:rPr lang="de-DE" smtClean="0">
                <a:ea typeface="MS PGothic" pitchFamily="34" charset="-128"/>
              </a:rPr>
              <a:pPr/>
              <a:t>22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19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6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2E3E4-788F-4513-83D3-A7CB82C675CA}" type="slidenum">
              <a:rPr lang="de-DE" smtClean="0">
                <a:ea typeface="MS PGothic" pitchFamily="34" charset="-128"/>
              </a:rPr>
              <a:pPr/>
              <a:t>23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57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7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7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8E259-5A36-49EB-B2CD-7D9C9AB86C4A}" type="slidenum">
              <a:rPr lang="de-DE" smtClean="0">
                <a:ea typeface="MS PGothic" pitchFamily="34" charset="-128"/>
              </a:rPr>
              <a:pPr/>
              <a:t>24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167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8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CD9E4-4F8C-428A-9048-2AA56B88D623}" type="slidenum">
              <a:rPr lang="de-DE" smtClean="0">
                <a:ea typeface="MS PGothic" pitchFamily="34" charset="-128"/>
              </a:rPr>
              <a:pPr/>
              <a:t>26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366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ED1DC-C52E-40B1-AF47-FAC3230D0E8E}" type="slidenum">
              <a:rPr lang="de-DE" smtClean="0">
                <a:ea typeface="MS PGothic" pitchFamily="34" charset="-128"/>
              </a:rPr>
              <a:pPr/>
              <a:t>27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655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2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B40DD-FD6A-41BD-B132-D71CAAE6D390}" type="slidenum">
              <a:rPr lang="de-DE" smtClean="0">
                <a:ea typeface="MS PGothic" pitchFamily="34" charset="-128"/>
              </a:rPr>
              <a:pPr/>
              <a:t>28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450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0DD6B-0482-4B32-860D-8BE25F3003D2}" type="slidenum">
              <a:rPr lang="de-DE" smtClean="0">
                <a:ea typeface="MS PGothic" pitchFamily="34" charset="-128"/>
              </a:rPr>
              <a:pPr/>
              <a:t>29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694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43C3E-2B28-4D59-B859-E6BFA9BCE1C1}" type="slidenum">
              <a:rPr lang="de-DE" smtClean="0">
                <a:ea typeface="MS PGothic" pitchFamily="34" charset="-128"/>
              </a:rPr>
              <a:pPr/>
              <a:t>30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88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EDF98-D435-427B-85DF-D8214900A6BD}" type="slidenum">
              <a:rPr lang="de-DE" smtClean="0">
                <a:ea typeface="MS PGothic" pitchFamily="34" charset="-128"/>
              </a:rPr>
              <a:pPr/>
              <a:t>31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40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51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5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1B442-A89D-4007-A469-D677C824CD72}" type="slidenum">
              <a:rPr lang="de-DE" smtClean="0">
                <a:ea typeface="MS PGothic" pitchFamily="34" charset="-128"/>
              </a:rPr>
              <a:pPr/>
              <a:t>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541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9B1BE-DB75-4C48-9F72-B712408AF1F4}" type="slidenum">
              <a:rPr lang="de-DE" smtClean="0">
                <a:ea typeface="MS PGothic" pitchFamily="34" charset="-128"/>
              </a:rPr>
              <a:pPr/>
              <a:t>32</a:t>
            </a:fld>
            <a:endParaRPr lang="de-DE">
              <a:ea typeface="MS PGothic" pitchFamily="34" charset="-128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5175"/>
            <a:ext cx="6824662" cy="38401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81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3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3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2E187-6D4F-42EB-AAD0-80B1AA60D8BD}" type="slidenum">
              <a:rPr lang="de-DE" smtClean="0">
                <a:ea typeface="MS PGothic" pitchFamily="34" charset="-128"/>
              </a:rPr>
              <a:pPr/>
              <a:t>34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936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42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4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97207-E0F9-4A8C-9022-5C1ED6873626}" type="slidenum">
              <a:rPr lang="de-DE" smtClean="0">
                <a:ea typeface="MS PGothic" pitchFamily="34" charset="-128"/>
              </a:rPr>
              <a:pPr/>
              <a:t>35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53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2E085-E73E-49FE-9F21-7AFFF720A4F0}" type="slidenum">
              <a:rPr lang="de-DE" smtClean="0">
                <a:ea typeface="MS PGothic" pitchFamily="34" charset="-128"/>
              </a:rPr>
              <a:pPr/>
              <a:t>36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036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879E9-6FAC-416B-BF9E-B36DC2802464}" type="slidenum">
              <a:rPr lang="de-DE" smtClean="0">
                <a:ea typeface="MS PGothic" pitchFamily="34" charset="-128"/>
              </a:rPr>
              <a:pPr/>
              <a:t>37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280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73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73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1E8C8-90E9-4793-8D1F-C6A07FBD9C00}" type="slidenum">
              <a:rPr lang="de-DE" smtClean="0">
                <a:ea typeface="MS PGothic" pitchFamily="34" charset="-128"/>
              </a:rPr>
              <a:pPr/>
              <a:t>38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66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83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83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A98EB-4FC1-42A2-92D9-BE62BB4306A4}" type="slidenum">
              <a:rPr lang="de-DE" smtClean="0">
                <a:ea typeface="MS PGothic" pitchFamily="34" charset="-128"/>
              </a:rPr>
              <a:pPr/>
              <a:t>39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306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293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9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C9D2E-E39B-4D4B-A4CB-4CF1DFBFE4B7}" type="slidenum">
              <a:rPr lang="de-DE" smtClean="0">
                <a:ea typeface="MS PGothic" pitchFamily="34" charset="-128"/>
              </a:rPr>
              <a:pPr/>
              <a:t>40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683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0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04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2CE86-51D8-4652-A41E-AAD54A447CF1}" type="slidenum">
              <a:rPr lang="de-DE" smtClean="0">
                <a:ea typeface="MS PGothic" pitchFamily="34" charset="-128"/>
              </a:rPr>
              <a:pPr/>
              <a:t>41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522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1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1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81450-2EAE-44B4-86FC-678D839DC18B}" type="slidenum">
              <a:rPr lang="de-DE" smtClean="0">
                <a:ea typeface="MS PGothic" pitchFamily="34" charset="-128"/>
              </a:rPr>
              <a:pPr/>
              <a:t>42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6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6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5D62F-68DA-4674-BC54-294107F01F1A}" type="slidenum">
              <a:rPr lang="de-DE" smtClean="0">
                <a:ea typeface="MS PGothic" pitchFamily="34" charset="-128"/>
              </a:rPr>
              <a:pPr/>
              <a:t>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5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24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24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1ED98-A159-473C-B21E-66AA23192BDC}" type="slidenum">
              <a:rPr lang="de-DE" smtClean="0">
                <a:ea typeface="MS PGothic" pitchFamily="34" charset="-128"/>
              </a:rPr>
              <a:pPr/>
              <a:t>43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442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34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3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BC1BF-B91E-49EF-8752-CAA33F32B612}" type="slidenum">
              <a:rPr lang="de-DE" smtClean="0">
                <a:ea typeface="MS PGothic" pitchFamily="34" charset="-128"/>
              </a:rPr>
              <a:pPr/>
              <a:t>44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031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4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45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AC76C-187F-4C85-B71F-7D8561870264}" type="slidenum">
              <a:rPr lang="de-DE" smtClean="0">
                <a:ea typeface="MS PGothic" pitchFamily="34" charset="-128"/>
              </a:rPr>
              <a:pPr/>
              <a:t>45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846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5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B9592-E545-40F8-B1B1-632021C4762F}" type="slidenum">
              <a:rPr lang="de-DE" smtClean="0">
                <a:ea typeface="MS PGothic" pitchFamily="34" charset="-128"/>
              </a:rPr>
              <a:pPr/>
              <a:t>46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41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5FDA4-7545-4825-B817-96D0A305D48A}" type="slidenum">
              <a:rPr lang="de-DE" smtClean="0">
                <a:ea typeface="MS PGothic" pitchFamily="34" charset="-128"/>
              </a:rPr>
              <a:pPr/>
              <a:t>47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2092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7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7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13D10-2BE0-4D9D-83FC-C1A75AF69CB4}" type="slidenum">
              <a:rPr lang="de-DE" smtClean="0">
                <a:ea typeface="MS PGothic" pitchFamily="34" charset="-128"/>
              </a:rPr>
              <a:pPr/>
              <a:t>48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502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8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8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53E90-64C6-46B9-B7A9-F9961504ADE6}" type="slidenum">
              <a:rPr lang="de-DE" smtClean="0">
                <a:ea typeface="MS PGothic" pitchFamily="34" charset="-128"/>
              </a:rPr>
              <a:pPr/>
              <a:t>49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923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39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9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8FE03-5A1B-42FA-8EF9-16AE5934E4A1}" type="slidenum">
              <a:rPr lang="de-DE" smtClean="0">
                <a:ea typeface="MS PGothic" pitchFamily="34" charset="-128"/>
              </a:rPr>
              <a:pPr/>
              <a:t>50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193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06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06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CC050-E19B-4E06-8073-5B9BEE725020}" type="slidenum">
              <a:rPr lang="de-DE" smtClean="0">
                <a:ea typeface="MS PGothic" pitchFamily="34" charset="-128"/>
              </a:rPr>
              <a:pPr/>
              <a:t>51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0994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1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1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D1991-70D6-419F-ACA7-2A6E6A498212}" type="slidenum">
              <a:rPr lang="de-DE" smtClean="0">
                <a:ea typeface="MS PGothic" pitchFamily="34" charset="-128"/>
              </a:rPr>
              <a:pPr/>
              <a:t>52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25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7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B977B-12E7-47C1-A786-07105EC762B2}" type="slidenum">
              <a:rPr lang="de-DE" smtClean="0">
                <a:ea typeface="MS PGothic" pitchFamily="34" charset="-128"/>
              </a:rPr>
              <a:pPr/>
              <a:t>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1207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2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2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3B1ED-F53B-4D50-AC77-DB617AF98409}" type="slidenum">
              <a:rPr lang="de-DE" smtClean="0">
                <a:ea typeface="MS PGothic" pitchFamily="34" charset="-128"/>
              </a:rPr>
              <a:pPr/>
              <a:t>53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8731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3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3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E52E8-6282-4012-B564-CF9BAF8369D1}" type="slidenum">
              <a:rPr lang="de-DE" smtClean="0">
                <a:ea typeface="MS PGothic" pitchFamily="34" charset="-128"/>
              </a:rPr>
              <a:pPr/>
              <a:t>54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8782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4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47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097F5-46CC-42D0-BAC3-CE7672F0B5E6}" type="slidenum">
              <a:rPr lang="de-DE" smtClean="0">
                <a:ea typeface="MS PGothic" pitchFamily="34" charset="-128"/>
              </a:rPr>
              <a:pPr/>
              <a:t>55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4602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5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9FE1A-66EE-4D73-BC09-1DC628A76440}" type="slidenum">
              <a:rPr lang="de-DE" smtClean="0">
                <a:ea typeface="MS PGothic" pitchFamily="34" charset="-128"/>
              </a:rPr>
              <a:pPr/>
              <a:t>56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926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7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78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8A9FE-43F2-47A3-A0FD-811829F08341}" type="slidenum">
              <a:rPr lang="de-DE" smtClean="0">
                <a:ea typeface="MS PGothic" pitchFamily="34" charset="-128"/>
              </a:rPr>
              <a:pPr/>
              <a:t>58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5871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8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8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29758-DF5B-4A04-B66E-911D2949E604}" type="slidenum">
              <a:rPr lang="de-DE" smtClean="0">
                <a:ea typeface="MS PGothic" pitchFamily="34" charset="-128"/>
              </a:rPr>
              <a:pPr/>
              <a:t>59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653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49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98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C2C05-22EA-4D75-B0CD-EAC9D3381481}" type="slidenum">
              <a:rPr lang="de-DE" smtClean="0">
                <a:ea typeface="MS PGothic" pitchFamily="34" charset="-128"/>
              </a:rPr>
              <a:pPr/>
              <a:t>60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742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08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08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BE170-BCD7-41F4-B31A-89AA62B99059}" type="slidenum">
              <a:rPr lang="de-DE" smtClean="0">
                <a:ea typeface="MS PGothic" pitchFamily="34" charset="-128"/>
              </a:rPr>
              <a:pPr/>
              <a:t>61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6597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1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1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2653A-1BD9-4792-A90E-59DCD42F39AA}" type="slidenum">
              <a:rPr lang="de-DE" smtClean="0">
                <a:ea typeface="MS PGothic" pitchFamily="34" charset="-128"/>
              </a:rPr>
              <a:pPr/>
              <a:t>62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3724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2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29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ADBFE-144B-474C-9B7D-B5D5BD924DF8}" type="slidenum">
              <a:rPr lang="de-DE" smtClean="0">
                <a:ea typeface="MS PGothic" pitchFamily="34" charset="-128"/>
              </a:rPr>
              <a:pPr/>
              <a:t>63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3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9A69D-67F2-486C-ADCC-CD1E8D805E98}" type="slidenum">
              <a:rPr lang="de-DE" smtClean="0">
                <a:ea typeface="MS PGothic" pitchFamily="34" charset="-128"/>
              </a:rPr>
              <a:pPr/>
              <a:t>7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0653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3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3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2A9BD-CB9F-4D12-8313-F9D3F4592396}" type="slidenum">
              <a:rPr lang="de-DE" smtClean="0">
                <a:ea typeface="MS PGothic" pitchFamily="34" charset="-128"/>
              </a:rPr>
              <a:pPr/>
              <a:t>64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8321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49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49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A38E5-55EB-474E-B752-E34A46E37B0E}" type="slidenum">
              <a:rPr lang="de-DE" smtClean="0">
                <a:ea typeface="MS PGothic" pitchFamily="34" charset="-128"/>
              </a:rPr>
              <a:pPr/>
              <a:t>65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0339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6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D0E07-9B48-4B86-B715-FCC2AA0DACFF}" type="slidenum">
              <a:rPr lang="de-DE" smtClean="0">
                <a:ea typeface="MS PGothic" pitchFamily="34" charset="-128"/>
              </a:rPr>
              <a:pPr/>
              <a:t>66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7545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70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70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9615D-28F5-45F8-9811-B689D0B6831D}" type="slidenum">
              <a:rPr lang="de-DE" smtClean="0">
                <a:ea typeface="MS PGothic" pitchFamily="34" charset="-128"/>
              </a:rPr>
              <a:pPr/>
              <a:t>68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921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8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8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183AE-3EF0-4D01-8258-A29E3780A516}" type="slidenum">
              <a:rPr lang="de-DE" smtClean="0">
                <a:ea typeface="MS PGothic" pitchFamily="34" charset="-128"/>
              </a:rPr>
              <a:pPr/>
              <a:t>69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5235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590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90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CC277-FC78-44E9-987B-275DA18382BA}" type="slidenum">
              <a:rPr lang="de-DE" smtClean="0">
                <a:ea typeface="MS PGothic" pitchFamily="34" charset="-128"/>
              </a:rPr>
              <a:pPr/>
              <a:t>70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5339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01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6EA4E-D939-4068-9003-3B51861A9FC3}" type="slidenum">
              <a:rPr lang="de-DE" smtClean="0">
                <a:ea typeface="MS PGothic" pitchFamily="34" charset="-128"/>
              </a:rPr>
              <a:pPr/>
              <a:t>71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748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4DFD2-90F4-4141-A238-2A7BE0049E9C}" type="slidenum">
              <a:rPr lang="de-DE" smtClean="0">
                <a:ea typeface="MS PGothic" pitchFamily="34" charset="-128"/>
              </a:rPr>
              <a:pPr/>
              <a:t>73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33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9938"/>
            <a:ext cx="6816725" cy="3835400"/>
          </a:xfrm>
          <a:ln/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9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AE97D-5D83-4D84-BFBF-69E598AC18CC}" type="slidenum">
              <a:rPr lang="de-DE" smtClean="0">
                <a:ea typeface="MS PGothic" pitchFamily="34" charset="-128"/>
              </a:rPr>
              <a:pPr/>
              <a:t>8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68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C7047-6F62-4E5C-8151-29ECB98A7A5C}" type="slidenum">
              <a:rPr lang="de-DE" smtClean="0">
                <a:ea typeface="MS PGothic" pitchFamily="34" charset="-128"/>
              </a:rPr>
              <a:pPr/>
              <a:t>9</a:t>
            </a:fld>
            <a:endParaRPr lang="de-DE">
              <a:ea typeface="MS PGothic" pitchFamily="34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4597-6A1A-49C3-BCEE-6D6BAF22081C}" type="slidenum">
              <a:rPr lang="de-DE" smtClean="0">
                <a:ea typeface="MS PGothic" pitchFamily="34" charset="-128"/>
              </a:rPr>
              <a:pPr/>
              <a:t>10</a:t>
            </a:fld>
            <a:endParaRPr lang="de-DE">
              <a:ea typeface="MS PGothic" pitchFamily="34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6925"/>
          </a:xfrm>
          <a:noFill/>
          <a:ln/>
        </p:spPr>
        <p:txBody>
          <a:bodyPr lIns="98807" tIns="49404" rIns="98807" bIns="494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9" y="295280"/>
            <a:ext cx="5761567" cy="5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>
                <a:solidFill>
                  <a:srgbClr val="5F5F5F"/>
                </a:solidFill>
                <a:cs typeface="Arial" charset="0"/>
              </a:rPr>
              <a:t>Prof. Dr.-Ing Jochen H.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 err="1">
                <a:solidFill>
                  <a:srgbClr val="5F5F5F"/>
                </a:solidFill>
                <a:cs typeface="Arial" charset="0"/>
              </a:rPr>
              <a:t>Inst</a:t>
            </a:r>
            <a:r>
              <a:rPr lang="de-DE" sz="800" b="1" dirty="0">
                <a:solidFill>
                  <a:srgbClr val="5F5F5F"/>
                </a:solidFill>
                <a:cs typeface="Arial" charset="0"/>
              </a:rPr>
              <a:t>. </a:t>
            </a:r>
            <a:r>
              <a:rPr lang="de-DE" sz="800" b="1" dirty="0" err="1">
                <a:solidFill>
                  <a:srgbClr val="5F5F5F"/>
                </a:solidFill>
                <a:cs typeface="Arial" charset="0"/>
              </a:rPr>
              <a:t>of</a:t>
            </a:r>
            <a:r>
              <a:rPr lang="de-DE" sz="800" b="1" dirty="0">
                <a:solidFill>
                  <a:srgbClr val="5F5F5F"/>
                </a:solidFill>
                <a:cs typeface="Arial" charset="0"/>
              </a:rPr>
              <a:t> Computer Science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>
                <a:solidFill>
                  <a:srgbClr val="5F5F5F"/>
                </a:solidFill>
                <a:cs typeface="Arial" charset="0"/>
              </a:rPr>
              <a:t>Freie Universität Berlin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800" b="1" dirty="0">
                <a:solidFill>
                  <a:srgbClr val="5F5F5F"/>
                </a:solidFill>
                <a:cs typeface="Arial" charset="0"/>
              </a:rPr>
              <a:t>Germany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9650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/>
              <a:t>TI II - Computer Architecture</a:t>
            </a:r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10147300" y="6656401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800" b="1" dirty="0">
                <a:solidFill>
                  <a:srgbClr val="5F5F5F"/>
                </a:solidFill>
              </a:rPr>
              <a:t>4.</a:t>
            </a:r>
            <a:fld id="{53965218-A59B-4292-9C98-79B58A46A890}" type="slidenum">
              <a:rPr lang="de-DE" sz="8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8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409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9757775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12171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82503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0438879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099240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63457022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600637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0679284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5734488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316280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45672"/>
            <a:ext cx="1636184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3965218-A59B-4292-9C98-79B58A46A890}" type="slidenum">
              <a:rPr lang="de-DE" sz="750" b="1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784"/>
            <a:ext cx="79692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/>
              <a:t>TI II - Computer Architecture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slow"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SC-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ry_long_instruction_wor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dressing_mod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spressif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ti.com/" TargetMode="External"/><Relationship Id="rId9" Type="http://schemas.openxmlformats.org/officeDocument/2006/relationships/hyperlink" Target="https://www.ar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line_assembler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Object_fil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CISC vs. RISC</a:t>
            </a:r>
          </a:p>
          <a:p>
            <a:r>
              <a:rPr lang="en-US" noProof="0" dirty="0"/>
              <a:t>Data Types</a:t>
            </a:r>
          </a:p>
          <a:p>
            <a:r>
              <a:rPr lang="en-US" noProof="0" dirty="0"/>
              <a:t>Addressing</a:t>
            </a:r>
          </a:p>
          <a:p>
            <a:r>
              <a:rPr lang="en-US" noProof="0" dirty="0"/>
              <a:t>Instructions</a:t>
            </a:r>
          </a:p>
          <a:p>
            <a:r>
              <a:rPr lang="en-US" noProof="0" dirty="0"/>
              <a:t>Assembler</a:t>
            </a:r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TI II: Computer Architecture</a:t>
            </a:r>
            <a:br>
              <a:rPr lang="en-US" noProof="0" dirty="0"/>
            </a:br>
            <a:r>
              <a:rPr lang="en-US" noProof="0" dirty="0"/>
              <a:t>ISA and Assembly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  <a:endParaRPr lang="en-US" dirty="0"/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41631"/>
              </p:ext>
            </p:extLst>
          </p:nvPr>
        </p:nvGraphicFramePr>
        <p:xfrm>
          <a:off x="7104112" y="3501008"/>
          <a:ext cx="413226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4" imgW="3264195" imgH="2059678" progId="">
                  <p:embed/>
                </p:oleObj>
              </mc:Choice>
              <mc:Fallback>
                <p:oleObj name="VISIO" r:id="rId4" imgW="3264195" imgH="205967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3501008"/>
                        <a:ext cx="4132263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473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Complex Instruction Set Computer (CISC) 2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Reasons against CISC</a:t>
            </a:r>
          </a:p>
          <a:p>
            <a:pPr lvl="1" eaLnBrk="1" hangingPunct="1"/>
            <a:r>
              <a:rPr lang="en-US" noProof="0" dirty="0"/>
              <a:t>Much faster main memories (argument of the 80’s, today again a problem) and the use of cache memory speed-up program execution</a:t>
            </a:r>
          </a:p>
          <a:p>
            <a:pPr lvl="1" eaLnBrk="1" hangingPunct="1"/>
            <a:r>
              <a:rPr lang="en-US" noProof="0" dirty="0"/>
              <a:t>Micro programs are more and more complex (so where is the difference between programming and micro programming…)</a:t>
            </a:r>
          </a:p>
          <a:p>
            <a:pPr lvl="1" eaLnBrk="1" hangingPunct="1"/>
            <a:r>
              <a:rPr lang="en-US" dirty="0"/>
              <a:t>R</a:t>
            </a:r>
            <a:r>
              <a:rPr lang="en-US" noProof="0" dirty="0" err="1"/>
              <a:t>eplacement</a:t>
            </a:r>
            <a:r>
              <a:rPr lang="en-US" noProof="0" dirty="0"/>
              <a:t> of complex instructions using several simpler (much faster) instructions</a:t>
            </a:r>
          </a:p>
          <a:p>
            <a:pPr lvl="1" eaLnBrk="1" hangingPunct="1"/>
            <a:r>
              <a:rPr lang="en-US" noProof="0" dirty="0"/>
              <a:t>Longer development cycles</a:t>
            </a:r>
          </a:p>
          <a:p>
            <a:pPr lvl="1" eaLnBrk="1" hangingPunct="1"/>
            <a:r>
              <a:rPr lang="en-US" noProof="0" dirty="0"/>
              <a:t>Very complex control units</a:t>
            </a:r>
          </a:p>
          <a:p>
            <a:pPr lvl="1" eaLnBrk="1" hangingPunct="1"/>
            <a:r>
              <a:rPr lang="en-US" noProof="0" dirty="0"/>
              <a:t>Large micro programs with (potentially with errors)</a:t>
            </a:r>
          </a:p>
          <a:p>
            <a:pPr lvl="1" eaLnBrk="1" hangingPunct="1"/>
            <a:r>
              <a:rPr lang="en-US" dirty="0"/>
              <a:t>Real programs use only a small fraction of the large instruction set frequently!</a:t>
            </a:r>
            <a:endParaRPr lang="en-US" noProof="0" dirty="0"/>
          </a:p>
        </p:txBody>
      </p:sp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16589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CISC – really needed?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System programs in XPL on IBM/360:</a:t>
            </a:r>
          </a:p>
          <a:p>
            <a:pPr lvl="1" eaLnBrk="1" hangingPunct="1"/>
            <a:r>
              <a:rPr lang="en-US" noProof="0" dirty="0"/>
              <a:t>90% of all instructions used: 10 different instructions</a:t>
            </a:r>
          </a:p>
          <a:p>
            <a:pPr lvl="1"/>
            <a:r>
              <a:rPr lang="en-US" noProof="0" dirty="0"/>
              <a:t>95</a:t>
            </a:r>
            <a:r>
              <a:rPr lang="en-US" dirty="0"/>
              <a:t>% of all instructions used: 21 different instructions</a:t>
            </a:r>
            <a:endParaRPr lang="en-US" noProof="0" dirty="0"/>
          </a:p>
          <a:p>
            <a:pPr lvl="1"/>
            <a:r>
              <a:rPr lang="en-US" noProof="0" dirty="0"/>
              <a:t>99</a:t>
            </a:r>
            <a:r>
              <a:rPr lang="en-US" dirty="0"/>
              <a:t>% of all instructions used:</a:t>
            </a:r>
            <a:r>
              <a:rPr lang="en-US" noProof="0" dirty="0">
                <a:sym typeface="Wingdings" pitchFamily="2" charset="2"/>
              </a:rPr>
              <a:t> 3</a:t>
            </a:r>
            <a:r>
              <a:rPr lang="en-US" dirty="0"/>
              <a:t>0 different instructions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noProof="0" dirty="0"/>
              <a:t>COBOL programs on IBM/370:</a:t>
            </a:r>
          </a:p>
          <a:p>
            <a:pPr lvl="1"/>
            <a:r>
              <a:rPr lang="en-US" noProof="0" dirty="0"/>
              <a:t>90</a:t>
            </a:r>
            <a:r>
              <a:rPr lang="en-US" dirty="0"/>
              <a:t>% of all instructions used: 26 different instructions</a:t>
            </a:r>
            <a:endParaRPr lang="en-US" noProof="0" dirty="0"/>
          </a:p>
          <a:p>
            <a:pPr lvl="1"/>
            <a:r>
              <a:rPr lang="en-US" noProof="0" dirty="0"/>
              <a:t>99</a:t>
            </a:r>
            <a:r>
              <a:rPr lang="en-US" dirty="0"/>
              <a:t>% of all instructions used:</a:t>
            </a:r>
            <a:r>
              <a:rPr lang="en-US" noProof="0" dirty="0">
                <a:sym typeface="Wingdings" pitchFamily="2" charset="2"/>
              </a:rPr>
              <a:t> 48</a:t>
            </a:r>
            <a:r>
              <a:rPr lang="en-US" dirty="0"/>
              <a:t> different instructions</a:t>
            </a:r>
            <a:endParaRPr lang="en-US" noProof="0" dirty="0"/>
          </a:p>
          <a:p>
            <a:pPr lvl="1" eaLnBrk="1" hangingPunct="1"/>
            <a:r>
              <a:rPr lang="en-US" noProof="0" dirty="0"/>
              <a:t>Only 84 different instructions used at all</a:t>
            </a:r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  <p:custDataLst>
      <p:tags r:id="rId1"/>
    </p:custDataLst>
  </p:cSld>
  <p:clrMapOvr>
    <a:masterClrMapping/>
  </p:clrMapOvr>
  <p:transition spd="slow" advTm="5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10 most used instructions in SPECint92 for Intel x86</a:t>
            </a:r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9342"/>
              </p:ext>
            </p:extLst>
          </p:nvPr>
        </p:nvGraphicFramePr>
        <p:xfrm>
          <a:off x="3287688" y="1700808"/>
          <a:ext cx="5143500" cy="4305300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Instruction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 Percentage [%]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load  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22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conditional branch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20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compare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16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store 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12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add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                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8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and   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6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sub   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5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move register-register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4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call  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return            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Total              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114300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95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-108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790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Limitations of CISC architectures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Usage of instructions</a:t>
            </a:r>
            <a:r>
              <a:rPr lang="en-US" noProof="0" dirty="0"/>
              <a:t> (80/20 rule)</a:t>
            </a:r>
          </a:p>
          <a:p>
            <a:pPr lvl="1" eaLnBrk="1" hangingPunct="1"/>
            <a:r>
              <a:rPr lang="en-US" noProof="0" dirty="0"/>
              <a:t>Only 20% of the instructions used frequently</a:t>
            </a:r>
          </a:p>
          <a:p>
            <a:pPr lvl="1" eaLnBrk="1" hangingPunct="1"/>
            <a:r>
              <a:rPr lang="en-US" noProof="0" dirty="0"/>
              <a:t>Many powerful instructions (rarely used) </a:t>
            </a:r>
          </a:p>
          <a:p>
            <a:pPr lvl="1" eaLnBrk="1" hangingPunct="1"/>
            <a:r>
              <a:rPr lang="en-US" noProof="0" dirty="0"/>
              <a:t>Complex instruction format(s)</a:t>
            </a:r>
          </a:p>
          <a:p>
            <a:pPr lvl="1" eaLnBrk="1" hangingPunct="1"/>
            <a:r>
              <a:rPr lang="en-US" noProof="0" dirty="0"/>
              <a:t>Micro programming  </a:t>
            </a:r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sz="2000" noProof="0" dirty="0"/>
              <a:t>Critical problem: number of cycles per instruction (CPI)</a:t>
            </a:r>
          </a:p>
          <a:p>
            <a:pPr lvl="1" eaLnBrk="1" hangingPunct="1"/>
            <a:r>
              <a:rPr lang="en-US" noProof="0" dirty="0"/>
              <a:t>Many classical CISC architectures have CPI &gt;&gt; 2</a:t>
            </a:r>
          </a:p>
          <a:p>
            <a:pPr lvl="2" eaLnBrk="1" hangingPunct="1"/>
            <a:r>
              <a:rPr lang="en-US" noProof="0" dirty="0"/>
              <a:t>Motorola MC68030: CPI = 4-6</a:t>
            </a:r>
          </a:p>
          <a:p>
            <a:pPr lvl="2" eaLnBrk="1" hangingPunct="1"/>
            <a:r>
              <a:rPr lang="en-US" noProof="0" dirty="0"/>
              <a:t>Intel 80386: CPI = 4-5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BUT</a:t>
            </a:r>
            <a:r>
              <a:rPr lang="en-US" noProof="0" dirty="0"/>
              <a:t>: optimized code for Pentium/Itanium/… – typical CPI ≈ 1</a:t>
            </a:r>
          </a:p>
          <a:p>
            <a:pPr lvl="2"/>
            <a:r>
              <a:rPr lang="en-US" dirty="0"/>
              <a:t>Superscalar processors e.g. issuing 4 instructions in parallel could theoretically go down to 0.25, but: floating-point, SIMD, branch mis-predictions, memory latency … </a:t>
            </a:r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753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Reduced Instruction Set Computer (RISC)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662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62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8681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Reduced Instruction Set Computer (RISC)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instruction set consists of </a:t>
            </a:r>
          </a:p>
          <a:p>
            <a:pPr lvl="1" eaLnBrk="1" hangingPunct="1"/>
            <a:r>
              <a:rPr lang="en-US" noProof="0" dirty="0"/>
              <a:t>a few, absolutely necessary </a:t>
            </a:r>
            <a:r>
              <a:rPr lang="en-US" noProof="0" dirty="0">
                <a:solidFill>
                  <a:srgbClr val="C00000"/>
                </a:solidFill>
              </a:rPr>
              <a:t>instructions (≤ 128)</a:t>
            </a:r>
            <a:r>
              <a:rPr lang="en-US" noProof="0" dirty="0"/>
              <a:t> and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instruction formats (≤ 4)</a:t>
            </a:r>
            <a:r>
              <a:rPr lang="en-US" noProof="0" dirty="0"/>
              <a:t> with a  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fixed instruction length</a:t>
            </a:r>
            <a:r>
              <a:rPr lang="en-US" noProof="0" dirty="0"/>
              <a:t> of 32 bit and only some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addressing modes (≤ 4)</a:t>
            </a:r>
            <a:r>
              <a:rPr lang="en-US" noProof="0" dirty="0"/>
              <a:t>.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This allows a much simpler implementation of the control unit and saves space on the chip for additional units.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Many general-purpose registers, at least 32, are needed.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Memory access is only possible via special load and store instructions.</a:t>
            </a:r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3153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Register/register architecture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Memory access is via load and store operations only.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All other instructions work on the CPU registers only, e.g., arithmetic operations load operands from registers and store results in registers only.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This basic principle is called 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register/register architecture </a:t>
            </a:r>
            <a:r>
              <a:rPr lang="en-US" noProof="0" dirty="0"/>
              <a:t>or </a:t>
            </a:r>
          </a:p>
          <a:p>
            <a:pPr lvl="1" eaLnBrk="1" hangingPunct="1"/>
            <a:r>
              <a:rPr lang="en-US" noProof="0" dirty="0">
                <a:solidFill>
                  <a:srgbClr val="C00000"/>
                </a:solidFill>
              </a:rPr>
              <a:t>load/store architecture </a:t>
            </a:r>
            <a:r>
              <a:rPr lang="en-US" noProof="0" dirty="0"/>
              <a:t>and is typical for many (original) RISC computers.  </a:t>
            </a:r>
          </a:p>
          <a:p>
            <a:pPr eaLnBrk="1" hangingPunct="1"/>
            <a:endParaRPr lang="en-US" noProof="0" dirty="0"/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7742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Additional features of RISC computers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noProof="0" dirty="0"/>
              <a:t>If possible, all instructions should be implemented in a way that they </a:t>
            </a:r>
            <a:r>
              <a:rPr lang="en-US" sz="2000" noProof="0" dirty="0">
                <a:solidFill>
                  <a:srgbClr val="C00000"/>
                </a:solidFill>
              </a:rPr>
              <a:t>finish</a:t>
            </a:r>
            <a:r>
              <a:rPr lang="en-US" sz="2000" noProof="0" dirty="0"/>
              <a:t> </a:t>
            </a:r>
            <a:r>
              <a:rPr lang="en-US" sz="2000" noProof="0" dirty="0">
                <a:solidFill>
                  <a:srgbClr val="C00000"/>
                </a:solidFill>
              </a:rPr>
              <a:t>within a single processor cycle</a:t>
            </a:r>
            <a:r>
              <a:rPr lang="en-US" sz="2000" noProof="0" dirty="0"/>
              <a:t>.  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Consequence: pure RISC processors do </a:t>
            </a:r>
            <a:r>
              <a:rPr lang="en-US" sz="2000" noProof="0" dirty="0">
                <a:solidFill>
                  <a:srgbClr val="C00000"/>
                </a:solidFill>
              </a:rPr>
              <a:t>not use micro programming</a:t>
            </a:r>
          </a:p>
          <a:p>
            <a:pPr lvl="1" eaLnBrk="1" hangingPunct="1"/>
            <a:r>
              <a:rPr lang="en-US" noProof="0" dirty="0"/>
              <a:t>RISC processors introduced enhanced pipelining mechanisms (today, many processors use pipelining for the micro instructions, e.g., Pentium 4 and up).</a:t>
            </a:r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sz="2000" noProof="0" dirty="0"/>
              <a:t>Furthermore, the early RISC processors had a software-controlled pipeline (compilers inserted delay NOPs, introduced delayed jumps etc.) instead of special hardware. 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>
                <a:solidFill>
                  <a:srgbClr val="C00000"/>
                </a:solidFill>
              </a:rPr>
              <a:t>Aside</a:t>
            </a:r>
          </a:p>
          <a:p>
            <a:pPr lvl="1" eaLnBrk="1" hangingPunct="1"/>
            <a:r>
              <a:rPr lang="en-US" noProof="0" dirty="0"/>
              <a:t>PC processors like the Pentium 4 (and up) use micro programming, the internal micro architecture (</a:t>
            </a:r>
            <a:r>
              <a:rPr lang="en-US" noProof="0" dirty="0" err="1"/>
              <a:t>netburst</a:t>
            </a:r>
            <a:r>
              <a:rPr lang="en-US" noProof="0" dirty="0"/>
              <a:t>) is rather RISC, the ISA is CISC.</a:t>
            </a:r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8002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RISC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Reasons for</a:t>
            </a:r>
          </a:p>
          <a:p>
            <a:pPr lvl="1" eaLnBrk="1" hangingPunct="1"/>
            <a:r>
              <a:rPr lang="en-US" noProof="0" dirty="0"/>
              <a:t>Single-chip implementation (yes, today “everything” fits on a single chip) </a:t>
            </a:r>
          </a:p>
          <a:p>
            <a:pPr lvl="1" eaLnBrk="1" hangingPunct="1"/>
            <a:r>
              <a:rPr lang="en-US" noProof="0" dirty="0"/>
              <a:t>Shorter development cycles</a:t>
            </a:r>
          </a:p>
          <a:p>
            <a:pPr lvl="1" eaLnBrk="1" hangingPunct="1"/>
            <a:r>
              <a:rPr lang="en-US" noProof="0" dirty="0"/>
              <a:t>Higher clock rates, pipelining</a:t>
            </a:r>
          </a:p>
          <a:p>
            <a:pPr lvl="1" eaLnBrk="1" hangingPunct="1"/>
            <a:r>
              <a:rPr lang="en-US" noProof="0" dirty="0"/>
              <a:t>Re-use of saved chip </a:t>
            </a:r>
            <a:r>
              <a:rPr lang="en-US" dirty="0"/>
              <a:t>space for, e.g., cache</a:t>
            </a:r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Reasons against</a:t>
            </a:r>
          </a:p>
          <a:p>
            <a:pPr lvl="1" eaLnBrk="1" hangingPunct="1"/>
            <a:r>
              <a:rPr lang="en-US" noProof="0" dirty="0"/>
              <a:t>Bottleneck in the memory interface, today again main memory is much slower compared to internal registers/cache</a:t>
            </a:r>
          </a:p>
          <a:p>
            <a:pPr lvl="1" eaLnBrk="1" hangingPunct="1"/>
            <a:r>
              <a:rPr lang="en-US" noProof="0" dirty="0"/>
              <a:t>Space on a chip is not that critical anymore</a:t>
            </a:r>
          </a:p>
        </p:txBody>
      </p:sp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8568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Early RISC processors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IBM 801 project</a:t>
            </a:r>
          </a:p>
          <a:p>
            <a:pPr lvl="1" eaLnBrk="1" hangingPunct="1"/>
            <a:r>
              <a:rPr lang="en-US" noProof="0" dirty="0"/>
              <a:t>Already 1975, </a:t>
            </a:r>
            <a:r>
              <a:rPr lang="en-US" noProof="0" dirty="0" err="1"/>
              <a:t>Cocke</a:t>
            </a:r>
            <a:r>
              <a:rPr lang="en-US" noProof="0" dirty="0"/>
              <a:t>, IBM research, Yorktown Heights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MIPS project</a:t>
            </a:r>
          </a:p>
          <a:p>
            <a:pPr lvl="1" eaLnBrk="1" hangingPunct="1"/>
            <a:r>
              <a:rPr lang="en-US" noProof="0" dirty="0"/>
              <a:t>Started 1981, Hennessy at the University of Stanford</a:t>
            </a:r>
          </a:p>
          <a:p>
            <a:pPr lvl="1" eaLnBrk="1" hangingPunct="1"/>
            <a:r>
              <a:rPr lang="en-US" noProof="0" dirty="0"/>
              <a:t>The first fully functioning chip was finished in 1983 (NMOS VLSI) </a:t>
            </a:r>
          </a:p>
          <a:p>
            <a:pPr lvl="1" eaLnBrk="1" hangingPunct="1"/>
            <a:r>
              <a:rPr lang="en-US" noProof="0" dirty="0"/>
              <a:t>This project was the starting point of the MIPS corporation.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Berkeley RISC project</a:t>
            </a:r>
          </a:p>
          <a:p>
            <a:pPr lvl="1" eaLnBrk="1" hangingPunct="1"/>
            <a:r>
              <a:rPr lang="en-US" noProof="0" dirty="0"/>
              <a:t>Started 1980, Patterson at UC Berkeley</a:t>
            </a:r>
          </a:p>
          <a:p>
            <a:pPr lvl="1" eaLnBrk="1" hangingPunct="1"/>
            <a:r>
              <a:rPr lang="en-US" noProof="0" dirty="0"/>
              <a:t>Origin of the SPARC processor</a:t>
            </a:r>
          </a:p>
          <a:p>
            <a:pPr lvl="1" eaLnBrk="1" hangingPunct="1"/>
            <a:r>
              <a:rPr lang="en-US" noProof="0" dirty="0"/>
              <a:t>Basic principle of overlapping register windows </a:t>
            </a:r>
          </a:p>
          <a:p>
            <a:pPr lvl="1" eaLnBrk="1" hangingPunct="1"/>
            <a:r>
              <a:rPr lang="en-US" noProof="0" dirty="0"/>
              <a:t>The instruction set contained only 31 instructions with a fixed length of 32 bit and only 2 instruction formats </a:t>
            </a:r>
          </a:p>
          <a:p>
            <a:pPr lvl="1" eaLnBrk="1" hangingPunct="1"/>
            <a:r>
              <a:rPr lang="en-US" noProof="0" dirty="0"/>
              <a:t>Only 3 addressing modes</a:t>
            </a:r>
          </a:p>
        </p:txBody>
      </p:sp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2487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sz="half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noProof="0" dirty="0"/>
              <a:t>Introduction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Single Processor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Historical overview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Six-level computer architecture</a:t>
            </a:r>
          </a:p>
          <a:p>
            <a:pPr marL="838200" lvl="1" indent="-381000">
              <a:lnSpc>
                <a:spcPct val="90000"/>
              </a:lnSpc>
            </a:pPr>
            <a:endParaRPr lang="en-US" sz="1600" noProof="0" dirty="0"/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noProof="0" dirty="0"/>
              <a:t>Data representation and Computer arithmetic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Data and number representation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Basic arithmetic</a:t>
            </a:r>
          </a:p>
          <a:p>
            <a:pPr marL="838200" lvl="1" indent="-381000">
              <a:lnSpc>
                <a:spcPct val="90000"/>
              </a:lnSpc>
            </a:pPr>
            <a:endParaRPr lang="en-US" sz="1600" noProof="0" dirty="0"/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noProof="0" dirty="0"/>
              <a:t>Microarchitecture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Microprocessor 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Microprogramming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Pipelining</a:t>
            </a:r>
          </a:p>
          <a:p>
            <a:pPr lvl="2"/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b="1" noProof="0" dirty="0"/>
              <a:t>Instruction Set 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b="1" noProof="0" dirty="0"/>
              <a:t>CISC vs. RISC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b="1" noProof="0" dirty="0"/>
              <a:t>Data types, Addressing, Instructions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b="1" noProof="0" dirty="0"/>
              <a:t>Assembler</a:t>
            </a:r>
          </a:p>
          <a:p>
            <a:pPr marL="838200" lvl="1" indent="-381000">
              <a:lnSpc>
                <a:spcPct val="90000"/>
              </a:lnSpc>
            </a:pPr>
            <a:endParaRPr lang="en-US" sz="1600" noProof="0" dirty="0"/>
          </a:p>
          <a:p>
            <a:pPr marL="419100" indent="-419100">
              <a:lnSpc>
                <a:spcPct val="90000"/>
              </a:lnSpc>
              <a:buFontTx/>
              <a:buAutoNum type="arabicPeriod" startAt="4"/>
            </a:pPr>
            <a:r>
              <a:rPr lang="en-US" sz="1800" noProof="0" dirty="0"/>
              <a:t>Memories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Hierarchy, Types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Physical &amp; Virtual Memory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Segmentation &amp; Paging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noProof="0" dirty="0"/>
              <a:t>Caches</a:t>
            </a:r>
          </a:p>
          <a:p>
            <a:pPr marL="838200" lvl="1" indent="-381000">
              <a:lnSpc>
                <a:spcPct val="90000"/>
              </a:lnSpc>
            </a:pPr>
            <a:endParaRPr lang="en-US" sz="1600" noProof="0" dirty="0"/>
          </a:p>
          <a:p>
            <a:pPr marL="419100" indent="-419100">
              <a:lnSpc>
                <a:spcPct val="90000"/>
              </a:lnSpc>
              <a:buFontTx/>
              <a:buAutoNum type="arabicPeriod" startAt="4"/>
            </a:pPr>
            <a:endParaRPr lang="en-US" sz="1800" noProof="0" dirty="0"/>
          </a:p>
        </p:txBody>
      </p:sp>
      <p:sp>
        <p:nvSpPr>
          <p:cNvPr id="1229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132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RISC from today’s perspective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W</a:t>
            </a:r>
            <a:r>
              <a:rPr lang="en-US" noProof="0" dirty="0"/>
              <a:t>hat is left from the early ideas of RISC (in many controllers, RISC processors, RISC cores), e.g.:</a:t>
            </a:r>
          </a:p>
          <a:p>
            <a:pPr lvl="1" eaLnBrk="1" hangingPunct="1"/>
            <a:r>
              <a:rPr lang="en-US" noProof="0" dirty="0"/>
              <a:t>Instruction pipelining</a:t>
            </a:r>
          </a:p>
          <a:p>
            <a:pPr lvl="1" eaLnBrk="1" hangingPunct="1"/>
            <a:r>
              <a:rPr lang="en-US" noProof="0" dirty="0"/>
              <a:t>Load/Store architecture</a:t>
            </a:r>
          </a:p>
          <a:p>
            <a:pPr lvl="1" eaLnBrk="1" hangingPunct="1"/>
            <a:r>
              <a:rPr lang="en-US" noProof="0" dirty="0"/>
              <a:t>Large register file, e.g., </a:t>
            </a:r>
          </a:p>
          <a:p>
            <a:pPr lvl="2" eaLnBrk="1" hangingPunct="1"/>
            <a:r>
              <a:rPr lang="en-US" noProof="0" dirty="0"/>
              <a:t>32 general-purpose and </a:t>
            </a:r>
          </a:p>
          <a:p>
            <a:pPr lvl="2" eaLnBrk="1" hangingPunct="1"/>
            <a:r>
              <a:rPr lang="en-US" noProof="0" dirty="0"/>
              <a:t>32 floating point register</a:t>
            </a:r>
          </a:p>
          <a:p>
            <a:pPr lvl="1" eaLnBrk="1" hangingPunct="1"/>
            <a:r>
              <a:rPr lang="en-US" noProof="0" dirty="0"/>
              <a:t>A unified instruction format, e.g., 32 bit</a:t>
            </a:r>
          </a:p>
          <a:p>
            <a:pPr lvl="1" eaLnBrk="1" hangingPunct="1"/>
            <a:r>
              <a:rPr lang="en-US" noProof="0" dirty="0"/>
              <a:t>Few addressing modes</a:t>
            </a:r>
          </a:p>
          <a:p>
            <a:pPr lvl="1" eaLnBrk="1" hangingPunct="1"/>
            <a:r>
              <a:rPr lang="en-US" noProof="0" dirty="0"/>
              <a:t>No micro programming</a:t>
            </a:r>
          </a:p>
          <a:p>
            <a:pPr lvl="1" eaLnBrk="1" hangingPunct="1"/>
            <a:endParaRPr lang="en-US" dirty="0"/>
          </a:p>
          <a:p>
            <a:pPr lvl="1"/>
            <a:r>
              <a:rPr lang="en-US" dirty="0"/>
              <a:t>Good example: RISC-V, </a:t>
            </a:r>
            <a:r>
              <a:rPr lang="en-US" dirty="0">
                <a:hlinkClick r:id="rId3"/>
              </a:rPr>
              <a:t>https://en.wikipedia.org/wiki/RISC-V</a:t>
            </a:r>
            <a:r>
              <a:rPr lang="en-US" dirty="0"/>
              <a:t> - RISC with some extras</a:t>
            </a:r>
          </a:p>
          <a:p>
            <a:pPr lvl="2"/>
            <a:r>
              <a:rPr lang="en-US" noProof="0" dirty="0"/>
              <a:t>SIMD/vector processing</a:t>
            </a:r>
          </a:p>
          <a:p>
            <a:pPr lvl="2"/>
            <a:r>
              <a:rPr lang="en-US" dirty="0"/>
              <a:t>Hypervisor/virtualization support</a:t>
            </a:r>
          </a:p>
          <a:p>
            <a:pPr lvl="2"/>
            <a:r>
              <a:rPr lang="en-US" noProof="0" dirty="0"/>
              <a:t>Different versions depending on use (embedded, 32/64/128 bit, …)</a:t>
            </a:r>
          </a:p>
          <a:p>
            <a:pPr lvl="2"/>
            <a:r>
              <a:rPr lang="en-US" dirty="0"/>
              <a:t>Compressed instructions</a:t>
            </a:r>
          </a:p>
          <a:p>
            <a:pPr lvl="2"/>
            <a:r>
              <a:rPr lang="en-US" noProof="0" dirty="0"/>
              <a:t>…</a:t>
            </a:r>
          </a:p>
          <a:p>
            <a:pPr lvl="2"/>
            <a:endParaRPr lang="en-US" noProof="0" dirty="0"/>
          </a:p>
          <a:p>
            <a:pPr lvl="1" eaLnBrk="1" hangingPunct="1"/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4591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Differences between RISC and CISC processors 1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Pure RISC prefer the Harvard architecture</a:t>
            </a:r>
          </a:p>
          <a:p>
            <a:pPr lvl="1" eaLnBrk="1" hangingPunct="1"/>
            <a:r>
              <a:rPr lang="en-US" noProof="0" dirty="0"/>
              <a:t>Separate memory for instructions and data (operands) and, thus, two address and two data busses 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en-US" noProof="0" dirty="0"/>
              <a:t> parallel fetching of instruction(s) and operand(s) possible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Simplified versions</a:t>
            </a:r>
          </a:p>
          <a:p>
            <a:pPr marL="360363" lvl="1" indent="-268288" eaLnBrk="1" hangingPunct="1">
              <a:buFont typeface="Verdana" pitchFamily="34" charset="0"/>
              <a:buAutoNum type="arabicPeriod"/>
            </a:pPr>
            <a:r>
              <a:rPr lang="en-US" noProof="0" dirty="0"/>
              <a:t>Two separate bus systems up to the L1 caches, but only one main memory/unified L2/L3 cache (cheaper, standard with today’s systems)</a:t>
            </a:r>
          </a:p>
          <a:p>
            <a:pPr marL="360363" lvl="1" indent="-268288">
              <a:buFont typeface="Verdana" pitchFamily="34" charset="0"/>
              <a:buAutoNum type="arabicPeriod"/>
            </a:pPr>
            <a:r>
              <a:rPr lang="en-US" dirty="0"/>
              <a:t>Only a single, multiplexed bus system</a:t>
            </a:r>
          </a:p>
          <a:p>
            <a:pPr eaLnBrk="1" hangingPunct="1"/>
            <a:endParaRPr lang="en-US" noProof="0" dirty="0"/>
          </a:p>
        </p:txBody>
      </p:sp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77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Differences between RISC and CISC processors 2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Control unit</a:t>
            </a:r>
          </a:p>
          <a:p>
            <a:pPr lvl="1" eaLnBrk="1" hangingPunct="1"/>
            <a:r>
              <a:rPr lang="en-US" noProof="0" dirty="0"/>
              <a:t>Hard-wired </a:t>
            </a:r>
          </a:p>
          <a:p>
            <a:pPr lvl="1" eaLnBrk="1" hangingPunct="1"/>
            <a:r>
              <a:rPr lang="en-US" noProof="0" dirty="0"/>
              <a:t>Instruction register is a simple FIFO queue</a:t>
            </a:r>
          </a:p>
          <a:p>
            <a:pPr lvl="1" eaLnBrk="1" hangingPunct="1"/>
            <a:r>
              <a:rPr lang="en-US" noProof="0" dirty="0"/>
              <a:t>Each pipeline stage has its own register </a:t>
            </a:r>
          </a:p>
          <a:p>
            <a:pPr lvl="1" eaLnBrk="1" hangingPunct="1"/>
            <a:r>
              <a:rPr lang="en-US" noProof="0" dirty="0"/>
              <a:t>A simple combinational circuit can “interpret” the </a:t>
            </a:r>
            <a:r>
              <a:rPr lang="en-US" noProof="0" dirty="0" err="1"/>
              <a:t>OpCodes</a:t>
            </a:r>
            <a:r>
              <a:rPr lang="en-US" noProof="0" dirty="0"/>
              <a:t> in each stage directly</a:t>
            </a:r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noProof="0" dirty="0"/>
              <a:t>Register file</a:t>
            </a:r>
          </a:p>
          <a:p>
            <a:pPr lvl="1" eaLnBrk="1" hangingPunct="1"/>
            <a:r>
              <a:rPr lang="en-US" noProof="0" dirty="0"/>
              <a:t>Consists of a large number of (general purpose) registers</a:t>
            </a:r>
          </a:p>
          <a:p>
            <a:pPr lvl="1" eaLnBrk="1" hangingPunct="1"/>
            <a:r>
              <a:rPr lang="en-US" noProof="0" dirty="0"/>
              <a:t>Supports the simultaneous selection of several registers</a:t>
            </a:r>
          </a:p>
          <a:p>
            <a:pPr lvl="2" eaLnBrk="1" hangingPunct="1"/>
            <a:r>
              <a:rPr lang="en-US" noProof="0" dirty="0"/>
              <a:t>E.g. 4 port register file: simultaneous write in R0, R1 and read from R2, R3</a:t>
            </a:r>
          </a:p>
          <a:p>
            <a:pPr eaLnBrk="1" hangingPunct="1"/>
            <a:endParaRPr lang="en-US" noProof="0" dirty="0"/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298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Differences between RISC and CISC processors 3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Execution unit</a:t>
            </a:r>
          </a:p>
          <a:p>
            <a:pPr lvl="1" eaLnBrk="1" hangingPunct="1"/>
            <a:r>
              <a:rPr lang="en-US" dirty="0"/>
              <a:t>Uses a load/store architecture, loads the operands in parallel via 2 operand busses from the register file and writes back the result within the same clock cycle into the register file.</a:t>
            </a:r>
            <a:endParaRPr lang="en-US" noProof="0" dirty="0"/>
          </a:p>
          <a:p>
            <a:pPr lvl="1" eaLnBrk="1" hangingPunct="1"/>
            <a:r>
              <a:rPr lang="en-US" noProof="0" dirty="0"/>
              <a:t>No direct connection between ALU and external bus, all data </a:t>
            </a:r>
            <a:r>
              <a:rPr lang="en-US" dirty="0"/>
              <a:t>transfer done via load/store via the register file.</a:t>
            </a:r>
            <a:endParaRPr lang="en-US" noProof="0" dirty="0"/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noProof="0" dirty="0"/>
              <a:t>Exception</a:t>
            </a:r>
          </a:p>
          <a:p>
            <a:pPr lvl="1" eaLnBrk="1" hangingPunct="1"/>
            <a:r>
              <a:rPr lang="en-US" noProof="0" dirty="0"/>
              <a:t>Register bypass to avoid pipeline hazards (forwarding techniques)</a:t>
            </a:r>
          </a:p>
          <a:p>
            <a:pPr eaLnBrk="1" hangingPunct="1"/>
            <a:endParaRPr lang="en-US" noProof="0" dirty="0"/>
          </a:p>
        </p:txBody>
      </p:sp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836738" y="1330326"/>
            <a:ext cx="8547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 advTm="124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future of RISC?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noProof="0" dirty="0"/>
              <a:t>Today</a:t>
            </a:r>
          </a:p>
          <a:p>
            <a:pPr lvl="1" eaLnBrk="1" hangingPunct="1"/>
            <a:r>
              <a:rPr lang="en-US" noProof="0" dirty="0"/>
              <a:t>Again, processors much faster than RAM/interconnection</a:t>
            </a:r>
          </a:p>
          <a:p>
            <a:pPr lvl="1" eaLnBrk="1" hangingPunct="1"/>
            <a:r>
              <a:rPr lang="en-US" noProof="0" dirty="0"/>
              <a:t>Frequent load/stores as bottleneck</a:t>
            </a:r>
          </a:p>
          <a:p>
            <a:pPr lvl="1" eaLnBrk="1" hangingPunct="1"/>
            <a:r>
              <a:rPr lang="en-US" noProof="0" dirty="0"/>
              <a:t>Integration of &gt; 5 billion transistors on a single chip feasible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Thus</a:t>
            </a:r>
          </a:p>
          <a:p>
            <a:pPr lvl="1" eaLnBrk="1" hangingPunct="1"/>
            <a:r>
              <a:rPr lang="en-US" noProof="0" dirty="0"/>
              <a:t>Development of VLIW (Very Large Instruction Word) processors</a:t>
            </a:r>
          </a:p>
          <a:p>
            <a:pPr lvl="1" eaLnBrk="1" hangingPunct="1"/>
            <a:r>
              <a:rPr lang="en-US" noProof="0" dirty="0"/>
              <a:t>HP/Intel Itanium, very short pipeline, compiler does most of the work, powerful ISA (IA-64), less memory accesses</a:t>
            </a:r>
          </a:p>
          <a:p>
            <a:pPr lvl="1"/>
            <a:r>
              <a:rPr lang="en-US" noProof="0" dirty="0"/>
              <a:t>Commercial Failure! But </a:t>
            </a:r>
            <a:r>
              <a:rPr lang="en-US" dirty="0"/>
              <a:t>still some use: </a:t>
            </a:r>
            <a:r>
              <a:rPr lang="en-US" dirty="0">
                <a:solidFill>
                  <a:srgbClr val="C00000"/>
                </a:solidFill>
                <a:hlinkClick r:id="rId3"/>
              </a:rPr>
              <a:t>https://en.wikipedia.org/wiki/Very_long_instruction_word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noProof="0" dirty="0">
              <a:solidFill>
                <a:srgbClr val="C00000"/>
              </a:solidFill>
            </a:endParaRP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The future?</a:t>
            </a:r>
          </a:p>
          <a:p>
            <a:pPr lvl="1" eaLnBrk="1" hangingPunct="1"/>
            <a:r>
              <a:rPr lang="en-US" noProof="0" dirty="0"/>
              <a:t>RISC considered harmful? Not in embedded systems…</a:t>
            </a:r>
          </a:p>
          <a:p>
            <a:pPr lvl="1" eaLnBrk="1" hangingPunct="1"/>
            <a:r>
              <a:rPr lang="en-US" noProof="0" dirty="0"/>
              <a:t>Will legacy stay there forever…</a:t>
            </a:r>
          </a:p>
          <a:p>
            <a:pPr lvl="2" eaLnBrk="1" hangingPunct="1"/>
            <a:r>
              <a:rPr lang="en-US" sz="1600" noProof="0" dirty="0"/>
              <a:t>seems so with </a:t>
            </a:r>
            <a:r>
              <a:rPr lang="en-US" sz="1600" dirty="0"/>
              <a:t>x86-64</a:t>
            </a:r>
            <a:r>
              <a:rPr lang="en-US" sz="1600" noProof="0" dirty="0"/>
              <a:t> and similar…</a:t>
            </a:r>
          </a:p>
          <a:p>
            <a:pPr lvl="1"/>
            <a:r>
              <a:rPr lang="en-US" sz="1600" dirty="0"/>
              <a:t>New opportunities with open architectures like RISC-V</a:t>
            </a:r>
            <a:endParaRPr lang="en-US" sz="1600" noProof="0" dirty="0"/>
          </a:p>
        </p:txBody>
      </p:sp>
      <p:sp>
        <p:nvSpPr>
          <p:cNvPr id="378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512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CB139-3BBE-4EDB-8229-CF90C589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EC556-0C43-4FD4-AAA0-CFE634E0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Check the instruction set of current processors (Intel, ARM, AMD, …) – is it RISC or CISC?</a:t>
            </a:r>
          </a:p>
          <a:p>
            <a:pPr lvl="1"/>
            <a:r>
              <a:rPr lang="en-US" dirty="0"/>
              <a:t>Which of the initial RISC ideas survived?</a:t>
            </a:r>
          </a:p>
          <a:p>
            <a:pPr lvl="1"/>
            <a:r>
              <a:rPr lang="en-US" dirty="0"/>
              <a:t>There is a trade-off between RISC and CISC – when to favor RISC? Why using CISC?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F38F8-28A2-4B08-BBA3-A4AAEA5B2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937439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CISC, RISC, VM &amp; Addressing</a:t>
            </a:r>
          </a:p>
        </p:txBody>
      </p:sp>
      <p:sp>
        <p:nvSpPr>
          <p:cNvPr id="3891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Examples of ISAs</a:t>
            </a:r>
          </a:p>
        </p:txBody>
      </p:sp>
      <p:sp>
        <p:nvSpPr>
          <p:cNvPr id="3891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9080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Typical processors: Pentium, SPARC, JVM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100" noProof="0" dirty="0"/>
              <a:t>The following processors serve as </a:t>
            </a:r>
            <a:r>
              <a:rPr lang="en-US" sz="2100" noProof="0" dirty="0">
                <a:solidFill>
                  <a:srgbClr val="C00000"/>
                </a:solidFill>
              </a:rPr>
              <a:t>examples</a:t>
            </a:r>
            <a:r>
              <a:rPr lang="en-US" sz="2100" noProof="0" dirty="0"/>
              <a:t> for different ISAs</a:t>
            </a:r>
          </a:p>
          <a:p>
            <a:pPr eaLnBrk="1" hangingPunct="1"/>
            <a:r>
              <a:rPr lang="en-US" sz="2000" noProof="0" dirty="0"/>
              <a:t>Pentium, Core i3/5/7/9</a:t>
            </a:r>
          </a:p>
          <a:p>
            <a:pPr lvl="1" eaLnBrk="1" hangingPunct="1"/>
            <a:r>
              <a:rPr lang="en-US" noProof="0" dirty="0"/>
              <a:t>Originates from the classical x86 CISC architectures, today 64 bit</a:t>
            </a:r>
          </a:p>
          <a:p>
            <a:pPr lvl="1" eaLnBrk="1" hangingPunct="1"/>
            <a:r>
              <a:rPr lang="en-US" noProof="0" dirty="0"/>
              <a:t>Still CISC to the outside, but many RISC features inside</a:t>
            </a:r>
          </a:p>
          <a:p>
            <a:pPr lvl="1" eaLnBrk="1" hangingPunct="1"/>
            <a:r>
              <a:rPr lang="en-US" noProof="0" dirty="0"/>
              <a:t>Other CISC examples: Athlon, …, Ryzen, many classical ancestors (VAX, IBM, ...)</a:t>
            </a:r>
          </a:p>
          <a:p>
            <a:pPr eaLnBrk="1" hangingPunct="1"/>
            <a:r>
              <a:rPr lang="en-US" sz="2000" noProof="0" dirty="0"/>
              <a:t>UltraSPARC (Ultra Scalable Processor Architecture)</a:t>
            </a:r>
          </a:p>
          <a:p>
            <a:pPr lvl="1" eaLnBrk="1" hangingPunct="1"/>
            <a:r>
              <a:rPr lang="en-US" noProof="0" dirty="0"/>
              <a:t>Originates from the early RISC projects (like the MIPS processor)</a:t>
            </a:r>
          </a:p>
          <a:p>
            <a:pPr lvl="1" eaLnBrk="1" hangingPunct="1"/>
            <a:r>
              <a:rPr lang="en-US" noProof="0" dirty="0"/>
              <a:t>Still RISC, although extended in many ways</a:t>
            </a:r>
          </a:p>
          <a:p>
            <a:pPr lvl="1" eaLnBrk="1" hangingPunct="1"/>
            <a:r>
              <a:rPr lang="en-US" noProof="0" dirty="0"/>
              <a:t>Can be found in, e.g., SUN computers, industry control systems</a:t>
            </a:r>
          </a:p>
          <a:p>
            <a:pPr lvl="1" eaLnBrk="1" hangingPunct="1"/>
            <a:r>
              <a:rPr lang="en-US" noProof="0" dirty="0"/>
              <a:t>Other RISC examples: Alpha, MIPS, Power, PowerPC, RISC-V</a:t>
            </a:r>
          </a:p>
          <a:p>
            <a:pPr eaLnBrk="1" hangingPunct="1"/>
            <a:r>
              <a:rPr lang="en-US" sz="2000" noProof="0" dirty="0"/>
              <a:t>JVM (Java Virtual Machine)</a:t>
            </a:r>
          </a:p>
          <a:p>
            <a:pPr lvl="1" eaLnBrk="1" hangingPunct="1"/>
            <a:r>
              <a:rPr lang="en-US" noProof="0" dirty="0"/>
              <a:t>Either seen as virtual processor or real HW (e.g., </a:t>
            </a:r>
            <a:r>
              <a:rPr lang="en-US" noProof="0" dirty="0" err="1"/>
              <a:t>picoJava</a:t>
            </a:r>
            <a:r>
              <a:rPr lang="en-US" noProof="0" dirty="0"/>
              <a:t>)</a:t>
            </a:r>
          </a:p>
          <a:p>
            <a:pPr lvl="1" eaLnBrk="1" hangingPunct="1"/>
            <a:r>
              <a:rPr lang="en-US" noProof="0" dirty="0"/>
              <a:t>Stack machine (operations take place on a stack)</a:t>
            </a:r>
          </a:p>
          <a:p>
            <a:pPr lvl="1" eaLnBrk="1" hangingPunct="1"/>
            <a:r>
              <a:rPr lang="en-US" noProof="0" dirty="0"/>
              <a:t>Heavily biased by Java</a:t>
            </a:r>
          </a:p>
          <a:p>
            <a:pPr lvl="1" eaLnBrk="1" hangingPunct="1"/>
            <a:r>
              <a:rPr lang="en-US" noProof="0" dirty="0"/>
              <a:t>Other virtual machine examples: CLR, P-Code, </a:t>
            </a:r>
            <a:r>
              <a:rPr lang="en-US" noProof="0" dirty="0" err="1"/>
              <a:t>WebAssembly</a:t>
            </a:r>
            <a:endParaRPr lang="en-US" noProof="0" dirty="0"/>
          </a:p>
        </p:txBody>
      </p:sp>
      <p:sp>
        <p:nvSpPr>
          <p:cNvPr id="399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919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Instruction formats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3710707"/>
            <a:ext cx="8659813" cy="2814637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z="2000" noProof="0" dirty="0"/>
              <a:t>Example: C:= A </a:t>
            </a:r>
            <a:r>
              <a:rPr lang="en-US" sz="2000" noProof="0" dirty="0">
                <a:solidFill>
                  <a:srgbClr val="0033CC"/>
                </a:solidFill>
              </a:rPr>
              <a:t>+</a:t>
            </a:r>
            <a:r>
              <a:rPr lang="en-US" sz="2000" noProof="0" dirty="0"/>
              <a:t> B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noProof="0" dirty="0"/>
              <a:t>Zero-address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noProof="0" dirty="0"/>
              <a:t>stack architectures: </a:t>
            </a:r>
            <a:r>
              <a:rPr lang="en-US" b="1" noProof="0" dirty="0">
                <a:latin typeface="Courier New" pitchFamily="49" charset="0"/>
              </a:rPr>
              <a:t>push A; push B; </a:t>
            </a:r>
            <a:r>
              <a:rPr lang="en-US" b="1" noProof="0" dirty="0">
                <a:solidFill>
                  <a:srgbClr val="0000FF"/>
                </a:solidFill>
                <a:latin typeface="Courier New" pitchFamily="49" charset="0"/>
              </a:rPr>
              <a:t>ADD</a:t>
            </a:r>
            <a:r>
              <a:rPr lang="en-US" b="1" noProof="0" dirty="0">
                <a:latin typeface="Courier New" pitchFamily="49" charset="0"/>
              </a:rPr>
              <a:t>; pop C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noProof="0" dirty="0"/>
              <a:t>One-address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noProof="0" dirty="0"/>
              <a:t>Accumulator implicitly operand and result: </a:t>
            </a:r>
            <a:r>
              <a:rPr lang="en-US" b="1" noProof="0" dirty="0">
                <a:latin typeface="Courier New" pitchFamily="49" charset="0"/>
              </a:rPr>
              <a:t>load A; </a:t>
            </a:r>
            <a:r>
              <a:rPr lang="en-US" b="1" noProof="0" dirty="0">
                <a:solidFill>
                  <a:srgbClr val="0000FF"/>
                </a:solidFill>
                <a:latin typeface="Courier New" pitchFamily="49" charset="0"/>
              </a:rPr>
              <a:t>ADD B</a:t>
            </a:r>
            <a:r>
              <a:rPr lang="en-US" b="1" noProof="0" dirty="0">
                <a:latin typeface="Courier New" pitchFamily="49" charset="0"/>
              </a:rPr>
              <a:t>; </a:t>
            </a:r>
            <a:r>
              <a:rPr lang="en-US" b="1" noProof="0" dirty="0" err="1">
                <a:latin typeface="Courier New" pitchFamily="49" charset="0"/>
              </a:rPr>
              <a:t>st</a:t>
            </a:r>
            <a:r>
              <a:rPr lang="en-US" b="1" noProof="0" dirty="0">
                <a:latin typeface="Courier New" pitchFamily="49" charset="0"/>
              </a:rPr>
              <a:t> C</a:t>
            </a:r>
            <a:endParaRPr lang="en-US" b="1" noProof="0" dirty="0">
              <a:solidFill>
                <a:srgbClr val="0000FF"/>
              </a:solidFill>
              <a:latin typeface="Courier New" pitchFamily="49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noProof="0" dirty="0"/>
              <a:t>Two-address instruction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noProof="0" dirty="0"/>
              <a:t>One operand becomes result: </a:t>
            </a:r>
            <a:r>
              <a:rPr lang="en-US" b="1" noProof="0" dirty="0">
                <a:solidFill>
                  <a:srgbClr val="0000FF"/>
                </a:solidFill>
                <a:latin typeface="Courier New" pitchFamily="49" charset="0"/>
              </a:rPr>
              <a:t>ADD B,A</a:t>
            </a:r>
            <a:r>
              <a:rPr lang="en-US" b="1" noProof="0" dirty="0">
                <a:latin typeface="Courier New" pitchFamily="49" charset="0"/>
              </a:rPr>
              <a:t>; move A,C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000" noProof="0" dirty="0"/>
              <a:t>Three-address format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noProof="0" dirty="0"/>
              <a:t> </a:t>
            </a:r>
            <a:r>
              <a:rPr lang="en-US" b="1" noProof="0" dirty="0">
                <a:solidFill>
                  <a:srgbClr val="0000FF"/>
                </a:solidFill>
                <a:latin typeface="Courier New" pitchFamily="49" charset="0"/>
              </a:rPr>
              <a:t>ADD C,A,B</a:t>
            </a:r>
          </a:p>
        </p:txBody>
      </p:sp>
      <p:sp>
        <p:nvSpPr>
          <p:cNvPr id="512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C7ECA-7E3F-4091-B365-1BC581AC9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1275559"/>
            <a:ext cx="10150720" cy="2267909"/>
          </a:xfrm>
          <a:prstGeom prst="rect">
            <a:avLst/>
          </a:prstGeom>
        </p:spPr>
      </p:pic>
    </p:spTree>
  </p:cSld>
  <p:clrMapOvr>
    <a:masterClrMapping/>
  </p:clrMapOvr>
  <p:transition advTm="12797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Addressing modes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Addressing mode</a:t>
            </a:r>
          </a:p>
          <a:p>
            <a:pPr lvl="1"/>
            <a:r>
              <a:rPr lang="en-US" noProof="0" dirty="0"/>
              <a:t>Different possibilities to calculate the address of an operand or the branch target address in the memory</a:t>
            </a:r>
          </a:p>
          <a:p>
            <a:pPr lvl="1"/>
            <a:endParaRPr lang="en-US" noProof="0" dirty="0"/>
          </a:p>
          <a:p>
            <a:r>
              <a:rPr lang="en-US" noProof="0" dirty="0"/>
              <a:t>Classical</a:t>
            </a:r>
          </a:p>
          <a:p>
            <a:pPr lvl="1"/>
            <a:r>
              <a:rPr lang="en-US" dirty="0"/>
              <a:t>Address of operands or branch target address directly given in the instruction (absolute address)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Disadvantages </a:t>
            </a:r>
          </a:p>
          <a:p>
            <a:pPr lvl="1"/>
            <a:r>
              <a:rPr lang="en-US" noProof="0" dirty="0"/>
              <a:t>Absolute addresses are fixed during programming and, thus, the compiled program determines its location in memory</a:t>
            </a:r>
          </a:p>
          <a:p>
            <a:pPr lvl="1"/>
            <a:r>
              <a:rPr lang="en-US" noProof="0" dirty="0"/>
              <a:t>Accessing, e.g., dynamic tables require a change in the absolute address for each </a:t>
            </a:r>
            <a:r>
              <a:rPr lang="en-US" dirty="0"/>
              <a:t>instruction – ROMs cannot be used as instruction memory!</a:t>
            </a:r>
            <a:endParaRPr lang="en-US" noProof="0" dirty="0"/>
          </a:p>
        </p:txBody>
      </p:sp>
      <p:sp>
        <p:nvSpPr>
          <p:cNvPr id="5325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</p:spTree>
  </p:cSld>
  <p:clrMapOvr>
    <a:masterClrMapping/>
  </p:clrMapOvr>
  <p:transition advTm="23889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Where are we now?</a:t>
            </a:r>
          </a:p>
        </p:txBody>
      </p:sp>
      <p:sp>
        <p:nvSpPr>
          <p:cNvPr id="1638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85926" y="1211263"/>
            <a:ext cx="1406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5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85926" y="3052763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3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685926" y="212883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4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685926" y="4867276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1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685926" y="576738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0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685926" y="3962401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2</a:t>
            </a:r>
          </a:p>
        </p:txBody>
      </p:sp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2876550" y="1177926"/>
            <a:ext cx="5767388" cy="4987925"/>
            <a:chOff x="879" y="598"/>
            <a:chExt cx="4737" cy="3142"/>
          </a:xfrm>
        </p:grpSpPr>
        <p:sp>
          <p:nvSpPr>
            <p:cNvPr id="1344522" name="Rectangle 10"/>
            <p:cNvSpPr>
              <a:spLocks noChangeArrowheads="1"/>
            </p:cNvSpPr>
            <p:nvPr/>
          </p:nvSpPr>
          <p:spPr bwMode="auto">
            <a:xfrm>
              <a:off x="879" y="59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6418" name="Line 11"/>
            <p:cNvSpPr>
              <a:spLocks noChangeShapeType="1"/>
            </p:cNvSpPr>
            <p:nvPr/>
          </p:nvSpPr>
          <p:spPr bwMode="auto">
            <a:xfrm>
              <a:off x="2205" y="877"/>
              <a:ext cx="0" cy="2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4524" name="Rectangle 12"/>
            <p:cNvSpPr>
              <a:spLocks noChangeArrowheads="1"/>
            </p:cNvSpPr>
            <p:nvPr/>
          </p:nvSpPr>
          <p:spPr bwMode="auto">
            <a:xfrm>
              <a:off x="879" y="1176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5" name="Rectangle 13"/>
            <p:cNvSpPr>
              <a:spLocks noChangeArrowheads="1"/>
            </p:cNvSpPr>
            <p:nvPr/>
          </p:nvSpPr>
          <p:spPr bwMode="auto">
            <a:xfrm>
              <a:off x="879" y="346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6" name="Rectangle 14"/>
            <p:cNvSpPr>
              <a:spLocks noChangeArrowheads="1"/>
            </p:cNvSpPr>
            <p:nvPr/>
          </p:nvSpPr>
          <p:spPr bwMode="auto">
            <a:xfrm>
              <a:off x="879" y="175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7" name="Rectangle 15"/>
            <p:cNvSpPr>
              <a:spLocks noChangeArrowheads="1"/>
            </p:cNvSpPr>
            <p:nvPr/>
          </p:nvSpPr>
          <p:spPr bwMode="auto">
            <a:xfrm>
              <a:off x="879" y="2331"/>
              <a:ext cx="2652" cy="2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90" dir="270054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344528" name="Rectangle 16"/>
            <p:cNvSpPr>
              <a:spLocks noChangeArrowheads="1"/>
            </p:cNvSpPr>
            <p:nvPr/>
          </p:nvSpPr>
          <p:spPr bwMode="auto">
            <a:xfrm>
              <a:off x="879" y="2901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6424" name="Text Box 17"/>
            <p:cNvSpPr txBox="1">
              <a:spLocks noChangeArrowheads="1"/>
            </p:cNvSpPr>
            <p:nvPr/>
          </p:nvSpPr>
          <p:spPr bwMode="auto">
            <a:xfrm>
              <a:off x="1105" y="1811"/>
              <a:ext cx="222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Operating system machine level</a:t>
              </a:r>
            </a:p>
          </p:txBody>
        </p:sp>
        <p:sp>
          <p:nvSpPr>
            <p:cNvPr id="16425" name="Text Box 18"/>
            <p:cNvSpPr txBox="1">
              <a:spLocks noChangeArrowheads="1"/>
            </p:cNvSpPr>
            <p:nvPr/>
          </p:nvSpPr>
          <p:spPr bwMode="auto">
            <a:xfrm>
              <a:off x="912" y="2384"/>
              <a:ext cx="26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ISA (Instruction Set Architecture) level</a:t>
              </a:r>
            </a:p>
          </p:txBody>
        </p:sp>
        <p:sp>
          <p:nvSpPr>
            <p:cNvPr id="16426" name="Text Box 19"/>
            <p:cNvSpPr txBox="1">
              <a:spLocks noChangeArrowheads="1"/>
            </p:cNvSpPr>
            <p:nvPr/>
          </p:nvSpPr>
          <p:spPr bwMode="auto">
            <a:xfrm>
              <a:off x="1408" y="2954"/>
              <a:ext cx="16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Microarchitecture level</a:t>
              </a:r>
            </a:p>
          </p:txBody>
        </p:sp>
        <p:sp>
          <p:nvSpPr>
            <p:cNvPr id="16427" name="Text Box 20"/>
            <p:cNvSpPr txBox="1">
              <a:spLocks noChangeArrowheads="1"/>
            </p:cNvSpPr>
            <p:nvPr/>
          </p:nvSpPr>
          <p:spPr bwMode="auto">
            <a:xfrm>
              <a:off x="1331" y="1229"/>
              <a:ext cx="176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Assembly language level</a:t>
              </a:r>
            </a:p>
          </p:txBody>
        </p:sp>
        <p:sp>
          <p:nvSpPr>
            <p:cNvPr id="16428" name="Text Box 21"/>
            <p:cNvSpPr txBox="1">
              <a:spLocks noChangeArrowheads="1"/>
            </p:cNvSpPr>
            <p:nvPr/>
          </p:nvSpPr>
          <p:spPr bwMode="auto">
            <a:xfrm>
              <a:off x="1092" y="651"/>
              <a:ext cx="22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Problem-oriented language level</a:t>
              </a:r>
            </a:p>
          </p:txBody>
        </p:sp>
        <p:sp>
          <p:nvSpPr>
            <p:cNvPr id="16429" name="Text Box 22"/>
            <p:cNvSpPr txBox="1">
              <a:spLocks noChangeArrowheads="1"/>
            </p:cNvSpPr>
            <p:nvPr/>
          </p:nvSpPr>
          <p:spPr bwMode="auto">
            <a:xfrm>
              <a:off x="1592" y="3521"/>
              <a:ext cx="12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Digital logic level</a:t>
              </a:r>
            </a:p>
          </p:txBody>
        </p:sp>
        <p:sp>
          <p:nvSpPr>
            <p:cNvPr id="16430" name="Text Box 23"/>
            <p:cNvSpPr txBox="1">
              <a:spLocks noChangeArrowheads="1"/>
            </p:cNvSpPr>
            <p:nvPr/>
          </p:nvSpPr>
          <p:spPr bwMode="auto">
            <a:xfrm>
              <a:off x="2352" y="912"/>
              <a:ext cx="16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(Compiler)</a:t>
              </a:r>
            </a:p>
          </p:txBody>
        </p:sp>
        <p:sp>
          <p:nvSpPr>
            <p:cNvPr id="16431" name="Text Box 24"/>
            <p:cNvSpPr txBox="1">
              <a:spLocks noChangeArrowheads="1"/>
            </p:cNvSpPr>
            <p:nvPr/>
          </p:nvSpPr>
          <p:spPr bwMode="auto">
            <a:xfrm>
              <a:off x="2352" y="1500"/>
              <a:ext cx="20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(Assembler)</a:t>
              </a:r>
            </a:p>
          </p:txBody>
        </p:sp>
        <p:sp>
          <p:nvSpPr>
            <p:cNvPr id="16432" name="Text Box 25"/>
            <p:cNvSpPr txBox="1">
              <a:spLocks noChangeArrowheads="1"/>
            </p:cNvSpPr>
            <p:nvPr/>
          </p:nvSpPr>
          <p:spPr bwMode="auto">
            <a:xfrm>
              <a:off x="2352" y="2064"/>
              <a:ext cx="259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Partial interpretation (operating system)</a:t>
              </a:r>
            </a:p>
          </p:txBody>
        </p:sp>
        <p:sp>
          <p:nvSpPr>
            <p:cNvPr id="16433" name="Text Box 26"/>
            <p:cNvSpPr txBox="1">
              <a:spLocks noChangeArrowheads="1"/>
            </p:cNvSpPr>
            <p:nvPr/>
          </p:nvSpPr>
          <p:spPr bwMode="auto">
            <a:xfrm>
              <a:off x="2352" y="3244"/>
              <a:ext cx="6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Hardware</a:t>
              </a:r>
            </a:p>
          </p:txBody>
        </p:sp>
        <p:sp>
          <p:nvSpPr>
            <p:cNvPr id="16434" name="Text Box 27"/>
            <p:cNvSpPr txBox="1">
              <a:spLocks noChangeArrowheads="1"/>
            </p:cNvSpPr>
            <p:nvPr/>
          </p:nvSpPr>
          <p:spPr bwMode="auto">
            <a:xfrm>
              <a:off x="2352" y="2640"/>
              <a:ext cx="32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Interpretation (microprogram) or direct execution</a:t>
              </a:r>
            </a:p>
          </p:txBody>
        </p:sp>
      </p:grpSp>
      <p:sp>
        <p:nvSpPr>
          <p:cNvPr id="16395" name="Text Box 28"/>
          <p:cNvSpPr txBox="1">
            <a:spLocks noChangeArrowheads="1"/>
          </p:cNvSpPr>
          <p:nvPr/>
        </p:nvSpPr>
        <p:spPr bwMode="auto">
          <a:xfrm>
            <a:off x="6510338" y="1219201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Java, C#, C++, C, Haskell, Cobol, …</a:t>
            </a: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7196138" y="2133601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 Byte Code, MSIL/CIL</a:t>
            </a:r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6891338" y="1524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7424738" y="15240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>
            <a:off x="8034338" y="1524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8339138" y="1524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>
            <a:off x="8948738" y="1524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H="1">
            <a:off x="9177338" y="1524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3" name="Text Box 36"/>
          <p:cNvSpPr txBox="1">
            <a:spLocks noChangeArrowheads="1"/>
          </p:cNvSpPr>
          <p:nvPr/>
        </p:nvSpPr>
        <p:spPr bwMode="auto">
          <a:xfrm>
            <a:off x="7881938" y="3048000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Unix, Windows, </a:t>
            </a:r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iOS</a:t>
            </a:r>
            <a:endParaRPr lang="en-US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6404" name="Text Box 37"/>
          <p:cNvSpPr txBox="1">
            <a:spLocks noChangeArrowheads="1"/>
          </p:cNvSpPr>
          <p:nvPr/>
        </p:nvSpPr>
        <p:spPr bwMode="auto">
          <a:xfrm>
            <a:off x="7881938" y="3962400"/>
            <a:ext cx="2146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x86, PPC, ARM, …</a:t>
            </a:r>
          </a:p>
        </p:txBody>
      </p:sp>
      <p:sp>
        <p:nvSpPr>
          <p:cNvPr id="16405" name="Text Box 38"/>
          <p:cNvSpPr txBox="1">
            <a:spLocks noChangeArrowheads="1"/>
          </p:cNvSpPr>
          <p:nvPr/>
        </p:nvSpPr>
        <p:spPr bwMode="auto">
          <a:xfrm>
            <a:off x="7043739" y="4876800"/>
            <a:ext cx="3621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Netburst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, ISSE, ASX, &lt;none&gt;, … </a:t>
            </a:r>
          </a:p>
        </p:txBody>
      </p:sp>
      <p:sp>
        <p:nvSpPr>
          <p:cNvPr id="16406" name="Text Box 39"/>
          <p:cNvSpPr txBox="1">
            <a:spLocks noChangeArrowheads="1"/>
          </p:cNvSpPr>
          <p:nvPr/>
        </p:nvSpPr>
        <p:spPr bwMode="auto">
          <a:xfrm>
            <a:off x="6891338" y="5791200"/>
            <a:ext cx="3095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Core i7, </a:t>
            </a:r>
            <a:r>
              <a:rPr lang="de-DE" dirty="0">
                <a:solidFill>
                  <a:srgbClr val="33CC33"/>
                </a:solidFill>
                <a:latin typeface="Arial" pitchFamily="34" charset="0"/>
              </a:rPr>
              <a:t>ARM9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, PPC620, … </a:t>
            </a:r>
          </a:p>
        </p:txBody>
      </p:sp>
      <p:sp>
        <p:nvSpPr>
          <p:cNvPr id="16407" name="Line 40"/>
          <p:cNvSpPr>
            <a:spLocks noChangeShapeType="1"/>
          </p:cNvSpPr>
          <p:nvPr/>
        </p:nvSpPr>
        <p:spPr bwMode="auto">
          <a:xfrm>
            <a:off x="8339138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8" name="Line 41"/>
          <p:cNvSpPr>
            <a:spLocks noChangeShapeType="1"/>
          </p:cNvSpPr>
          <p:nvPr/>
        </p:nvSpPr>
        <p:spPr bwMode="auto">
          <a:xfrm>
            <a:off x="8643938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09" name="Line 42"/>
          <p:cNvSpPr>
            <a:spLocks noChangeShapeType="1"/>
          </p:cNvSpPr>
          <p:nvPr/>
        </p:nvSpPr>
        <p:spPr bwMode="auto">
          <a:xfrm>
            <a:off x="8720138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10" name="Line 43"/>
          <p:cNvSpPr>
            <a:spLocks noChangeShapeType="1"/>
          </p:cNvSpPr>
          <p:nvPr/>
        </p:nvSpPr>
        <p:spPr bwMode="auto">
          <a:xfrm>
            <a:off x="8643938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11" name="Text Box 44"/>
          <p:cNvSpPr txBox="1">
            <a:spLocks noChangeArrowheads="1"/>
          </p:cNvSpPr>
          <p:nvPr/>
        </p:nvSpPr>
        <p:spPr bwMode="auto">
          <a:xfrm>
            <a:off x="9694864" y="1584326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Javac,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VS .NET</a:t>
            </a:r>
          </a:p>
        </p:txBody>
      </p:sp>
      <p:sp>
        <p:nvSpPr>
          <p:cNvPr id="16412" name="Text Box 45"/>
          <p:cNvSpPr txBox="1">
            <a:spLocks noChangeArrowheads="1"/>
          </p:cNvSpPr>
          <p:nvPr/>
        </p:nvSpPr>
        <p:spPr bwMode="auto">
          <a:xfrm>
            <a:off x="9177339" y="25908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6413" name="Text Box 46"/>
          <p:cNvSpPr txBox="1">
            <a:spLocks noChangeArrowheads="1"/>
          </p:cNvSpPr>
          <p:nvPr/>
        </p:nvSpPr>
        <p:spPr bwMode="auto">
          <a:xfrm>
            <a:off x="9161464" y="34290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6414" name="Text Box 47"/>
          <p:cNvSpPr txBox="1">
            <a:spLocks noChangeArrowheads="1"/>
          </p:cNvSpPr>
          <p:nvPr/>
        </p:nvSpPr>
        <p:spPr bwMode="auto">
          <a:xfrm>
            <a:off x="8796339" y="4343401"/>
            <a:ext cx="1495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microprogram/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none</a:t>
            </a:r>
          </a:p>
        </p:txBody>
      </p:sp>
      <p:sp>
        <p:nvSpPr>
          <p:cNvPr id="16415" name="Text Box 48"/>
          <p:cNvSpPr txBox="1">
            <a:spLocks noChangeArrowheads="1"/>
          </p:cNvSpPr>
          <p:nvPr/>
        </p:nvSpPr>
        <p:spPr bwMode="auto">
          <a:xfrm>
            <a:off x="8415339" y="5334000"/>
            <a:ext cx="103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hardware</a:t>
            </a:r>
          </a:p>
        </p:txBody>
      </p:sp>
      <p:sp>
        <p:nvSpPr>
          <p:cNvPr id="16416" name="Oval 49"/>
          <p:cNvSpPr>
            <a:spLocks noChangeArrowheads="1"/>
          </p:cNvSpPr>
          <p:nvPr/>
        </p:nvSpPr>
        <p:spPr bwMode="auto">
          <a:xfrm>
            <a:off x="2667000" y="3657600"/>
            <a:ext cx="3810000" cy="990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1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Addressing modes </a:t>
            </a:r>
          </a:p>
        </p:txBody>
      </p:sp>
      <p:sp>
        <p:nvSpPr>
          <p:cNvPr id="54276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Solution </a:t>
            </a:r>
          </a:p>
          <a:p>
            <a:pPr lvl="1" eaLnBrk="1" hangingPunct="1"/>
            <a:r>
              <a:rPr lang="en-US" noProof="0" dirty="0"/>
              <a:t>Calculation of the address during runtime (dynamic address calculation) </a:t>
            </a:r>
          </a:p>
          <a:p>
            <a:pPr eaLnBrk="1" hangingPunct="1"/>
            <a:endParaRPr lang="en-US" noProof="0" dirty="0"/>
          </a:p>
        </p:txBody>
      </p:sp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20951" y="3035300"/>
            <a:ext cx="3355975" cy="46166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noProof="1">
                <a:latin typeface="Arial" pitchFamily="34" charset="0"/>
              </a:rPr>
              <a:t>Address in program</a:t>
            </a:r>
            <a:endParaRPr lang="de-DE" sz="2400" dirty="0">
              <a:latin typeface="Arial" pitchFamily="34" charset="0"/>
            </a:endParaRPr>
          </a:p>
        </p:txBody>
      </p:sp>
      <p:grpSp>
        <p:nvGrpSpPr>
          <p:cNvPr id="54279" name="Group 6"/>
          <p:cNvGrpSpPr>
            <a:grpSpLocks/>
          </p:cNvGrpSpPr>
          <p:nvPr/>
        </p:nvGrpSpPr>
        <p:grpSpPr bwMode="auto">
          <a:xfrm>
            <a:off x="3014661" y="3255963"/>
            <a:ext cx="6950075" cy="1460499"/>
            <a:chOff x="939" y="2227"/>
            <a:chExt cx="4378" cy="920"/>
          </a:xfrm>
        </p:grpSpPr>
        <p:sp>
          <p:nvSpPr>
            <p:cNvPr id="54284" name="AutoShape 7"/>
            <p:cNvSpPr>
              <a:spLocks noChangeArrowheads="1"/>
            </p:cNvSpPr>
            <p:nvPr/>
          </p:nvSpPr>
          <p:spPr bwMode="auto">
            <a:xfrm>
              <a:off x="1604" y="2376"/>
              <a:ext cx="162" cy="455"/>
            </a:xfrm>
            <a:prstGeom prst="downArrow">
              <a:avLst>
                <a:gd name="adj1" fmla="val 49463"/>
                <a:gd name="adj2" fmla="val 89695"/>
              </a:avLst>
            </a:prstGeom>
            <a:solidFill>
              <a:srgbClr val="96969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8"/>
            <p:cNvSpPr>
              <a:spLocks noChangeArrowheads="1"/>
            </p:cNvSpPr>
            <p:nvPr/>
          </p:nvSpPr>
          <p:spPr bwMode="auto">
            <a:xfrm>
              <a:off x="2966" y="2227"/>
              <a:ext cx="2351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noProof="1">
                  <a:latin typeface="Arial" pitchFamily="34" charset="0"/>
                </a:rPr>
                <a:t>dynamic address calculation </a:t>
              </a:r>
              <a:br>
                <a:rPr lang="de-DE" sz="2000" dirty="0">
                  <a:latin typeface="Arial" pitchFamily="34" charset="0"/>
                </a:rPr>
              </a:br>
              <a:r>
                <a:rPr lang="de-DE" sz="2000" noProof="1">
                  <a:latin typeface="Arial" pitchFamily="34" charset="0"/>
                </a:rPr>
                <a:t>(instruction triggers calculation)</a:t>
              </a:r>
            </a:p>
          </p:txBody>
        </p:sp>
        <p:sp>
          <p:nvSpPr>
            <p:cNvPr id="54286" name="Rectangle 9"/>
            <p:cNvSpPr>
              <a:spLocks noChangeArrowheads="1"/>
            </p:cNvSpPr>
            <p:nvPr/>
          </p:nvSpPr>
          <p:spPr bwMode="auto">
            <a:xfrm>
              <a:off x="939" y="2856"/>
              <a:ext cx="1487" cy="291"/>
            </a:xfrm>
            <a:prstGeom prst="rect">
              <a:avLst/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2400" noProof="1">
                  <a:latin typeface="Arial" pitchFamily="34" charset="0"/>
                </a:rPr>
                <a:t>Logical Address</a:t>
              </a:r>
              <a:endParaRPr lang="de-DE" sz="2400" dirty="0">
                <a:latin typeface="Arial" pitchFamily="34" charset="0"/>
              </a:endParaRPr>
            </a:p>
          </p:txBody>
        </p:sp>
      </p:grpSp>
      <p:grpSp>
        <p:nvGrpSpPr>
          <p:cNvPr id="54280" name="Group 10"/>
          <p:cNvGrpSpPr>
            <a:grpSpLocks/>
          </p:cNvGrpSpPr>
          <p:nvPr/>
        </p:nvGrpSpPr>
        <p:grpSpPr bwMode="auto">
          <a:xfrm>
            <a:off x="2916856" y="4654552"/>
            <a:ext cx="6902450" cy="1262063"/>
            <a:chOff x="886" y="3120"/>
            <a:chExt cx="4348" cy="795"/>
          </a:xfrm>
        </p:grpSpPr>
        <p:sp>
          <p:nvSpPr>
            <p:cNvPr id="54281" name="AutoShape 11"/>
            <p:cNvSpPr>
              <a:spLocks noChangeArrowheads="1"/>
            </p:cNvSpPr>
            <p:nvPr/>
          </p:nvSpPr>
          <p:spPr bwMode="auto">
            <a:xfrm>
              <a:off x="1604" y="3150"/>
              <a:ext cx="162" cy="461"/>
            </a:xfrm>
            <a:prstGeom prst="downArrow">
              <a:avLst>
                <a:gd name="adj1" fmla="val 49463"/>
                <a:gd name="adj2" fmla="val 82209"/>
              </a:avLst>
            </a:prstGeom>
            <a:solidFill>
              <a:srgbClr val="96969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2"/>
            <p:cNvSpPr>
              <a:spLocks noChangeArrowheads="1"/>
            </p:cNvSpPr>
            <p:nvPr/>
          </p:nvSpPr>
          <p:spPr bwMode="auto">
            <a:xfrm>
              <a:off x="2966" y="3120"/>
              <a:ext cx="2268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noProof="1">
                  <a:latin typeface="Arial" pitchFamily="34" charset="0"/>
                </a:rPr>
                <a:t>Memory management unit </a:t>
              </a:r>
              <a:br>
                <a:rPr lang="de-DE" sz="2000" dirty="0">
                  <a:latin typeface="Arial" pitchFamily="34" charset="0"/>
                </a:rPr>
              </a:br>
              <a:r>
                <a:rPr lang="de-DE" sz="2000" noProof="1">
                  <a:latin typeface="Arial" pitchFamily="34" charset="0"/>
                </a:rPr>
                <a:t>(virtual memory management)</a:t>
              </a:r>
              <a:endParaRPr lang="de-DE" sz="2400" dirty="0">
                <a:latin typeface="Arial" pitchFamily="34" charset="0"/>
              </a:endParaRPr>
            </a:p>
          </p:txBody>
        </p:sp>
        <p:sp>
          <p:nvSpPr>
            <p:cNvPr id="54283" name="Rectangle 13"/>
            <p:cNvSpPr>
              <a:spLocks noChangeArrowheads="1"/>
            </p:cNvSpPr>
            <p:nvPr/>
          </p:nvSpPr>
          <p:spPr bwMode="auto">
            <a:xfrm>
              <a:off x="886" y="3624"/>
              <a:ext cx="1594" cy="291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2400" dirty="0">
                  <a:latin typeface="Arial" pitchFamily="34" charset="0"/>
                </a:rPr>
                <a:t>P</a:t>
              </a:r>
              <a:r>
                <a:rPr lang="de-DE" sz="2400" noProof="1">
                  <a:latin typeface="Arial" pitchFamily="34" charset="0"/>
                </a:rPr>
                <a:t>hysical Address</a:t>
              </a:r>
              <a:endParaRPr lang="de-DE" sz="24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Tm="208356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Addressing modes – some examples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4D3005-C943-4665-A1CA-3799A331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aware: </a:t>
            </a:r>
          </a:p>
          <a:p>
            <a:pPr lvl="1"/>
            <a:r>
              <a:rPr lang="en-US" dirty="0"/>
              <a:t>Naming may differ depending on the architecture</a:t>
            </a:r>
          </a:p>
          <a:p>
            <a:pPr lvl="1"/>
            <a:r>
              <a:rPr lang="en-US" dirty="0"/>
              <a:t>Not all processors support all modes</a:t>
            </a:r>
          </a:p>
          <a:p>
            <a:endParaRPr lang="en-US" dirty="0"/>
          </a:p>
          <a:p>
            <a:r>
              <a:rPr lang="en-US" dirty="0"/>
              <a:t>Absolute/direct: 		</a:t>
            </a:r>
            <a:r>
              <a:rPr lang="en-US" dirty="0" err="1">
                <a:latin typeface="Consolas" panose="020B0609020204030204" pitchFamily="49" charset="0"/>
              </a:rPr>
              <a:t>jmpa</a:t>
            </a:r>
            <a:r>
              <a:rPr lang="en-US" dirty="0">
                <a:latin typeface="Consolas" panose="020B0609020204030204" pitchFamily="49" charset="0"/>
              </a:rPr>
              <a:t> address 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address</a:t>
            </a:r>
          </a:p>
          <a:p>
            <a:r>
              <a:rPr lang="en-US" dirty="0"/>
              <a:t>PC relative: 		</a:t>
            </a:r>
            <a:r>
              <a:rPr lang="en-US" dirty="0" err="1">
                <a:latin typeface="Consolas" panose="020B0609020204030204" pitchFamily="49" charset="0"/>
              </a:rPr>
              <a:t>jmpo</a:t>
            </a:r>
            <a:r>
              <a:rPr lang="en-US" dirty="0">
                <a:latin typeface="Consolas" panose="020B0609020204030204" pitchFamily="49" charset="0"/>
              </a:rPr>
              <a:t> offset 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 + offset</a:t>
            </a:r>
          </a:p>
          <a:p>
            <a:r>
              <a:rPr lang="en-US" dirty="0"/>
              <a:t>Register indirect: 		</a:t>
            </a:r>
            <a:r>
              <a:rPr lang="en-US" dirty="0" err="1">
                <a:latin typeface="Consolas" panose="020B0609020204030204" pitchFamily="49" charset="0"/>
              </a:rPr>
              <a:t>jmpr</a:t>
            </a:r>
            <a:r>
              <a:rPr lang="en-US" dirty="0">
                <a:latin typeface="Consolas" panose="020B0609020204030204" pitchFamily="49" charset="0"/>
              </a:rPr>
              <a:t> R	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R</a:t>
            </a:r>
          </a:p>
          <a:p>
            <a:r>
              <a:rPr lang="en-US" dirty="0"/>
              <a:t>Sequential execution: 	</a:t>
            </a:r>
            <a:r>
              <a:rPr lang="en-US" dirty="0" err="1">
                <a:latin typeface="Consolas" panose="020B0609020204030204" pitchFamily="49" charset="0"/>
              </a:rPr>
              <a:t>nop</a:t>
            </a:r>
            <a:r>
              <a:rPr lang="en-US" dirty="0">
                <a:latin typeface="Consolas" panose="020B0609020204030204" pitchFamily="49" charset="0"/>
              </a:rPr>
              <a:t> 	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</a:t>
            </a:r>
          </a:p>
          <a:p>
            <a:r>
              <a:rPr lang="en-US" dirty="0"/>
              <a:t>Register (direct):		</a:t>
            </a:r>
            <a:r>
              <a:rPr lang="en-US" dirty="0" err="1">
                <a:latin typeface="Consolas" panose="020B0609020204030204" pitchFamily="49" charset="0"/>
              </a:rPr>
              <a:t>mul</a:t>
            </a:r>
            <a:r>
              <a:rPr lang="en-US" dirty="0">
                <a:latin typeface="Consolas" panose="020B0609020204030204" pitchFamily="49" charset="0"/>
              </a:rPr>
              <a:t> R1,R2,R3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PC’; R1 := R2*R3</a:t>
            </a:r>
          </a:p>
          <a:p>
            <a:r>
              <a:rPr lang="en-US" dirty="0"/>
              <a:t>Base plus offset:		</a:t>
            </a:r>
            <a:r>
              <a:rPr lang="en-US" dirty="0">
                <a:latin typeface="Consolas" panose="020B0609020204030204" pitchFamily="49" charset="0"/>
              </a:rPr>
              <a:t>load R1,R2,val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PC’; R1 := mem(R2 +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/>
              <a:t>Immediate:		</a:t>
            </a:r>
            <a:r>
              <a:rPr lang="en-US" dirty="0">
                <a:latin typeface="Consolas" panose="020B0609020204030204" pitchFamily="49" charset="0"/>
              </a:rPr>
              <a:t>add R1,R2,val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PC’; R1 := R2 +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/>
              <a:t>	 </a:t>
            </a:r>
          </a:p>
          <a:p>
            <a:r>
              <a:rPr lang="en-US" dirty="0"/>
              <a:t>Implicit:			load x	</a:t>
            </a: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onsolas" panose="020B0609020204030204" pitchFamily="49" charset="0"/>
              </a:rPr>
              <a:t> 	PC := PC’; accumulator := x</a:t>
            </a:r>
          </a:p>
          <a:p>
            <a:endParaRPr lang="en-US" dirty="0"/>
          </a:p>
          <a:p>
            <a:r>
              <a:rPr lang="en-US" dirty="0"/>
              <a:t>Indexed absolute, base plus index (plus offset), scaled, autoincrement/-decrement, …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https://en.wikipedia.org/wiki/Addressing_mode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52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7897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Example: register indirect addressing</a:t>
            </a:r>
          </a:p>
        </p:txBody>
      </p:sp>
      <p:sp>
        <p:nvSpPr>
          <p:cNvPr id="696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016125" y="1400523"/>
            <a:ext cx="5486400" cy="2849563"/>
          </a:xfrm>
          <a:prstGeom prst="rect">
            <a:avLst/>
          </a:prstGeom>
          <a:solidFill>
            <a:srgbClr val="CC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090864" y="1918047"/>
            <a:ext cx="960437" cy="508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4749800" y="2597498"/>
            <a:ext cx="2654300" cy="15335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2024064" y="4378673"/>
            <a:ext cx="8258175" cy="1954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2400" b="1" noProof="1">
                <a:latin typeface="Arial" pitchFamily="34" charset="0"/>
              </a:rPr>
              <a:t>Example:</a:t>
            </a:r>
            <a:endParaRPr lang="de-DE" sz="2400" noProof="1">
              <a:latin typeface="Arial" pitchFamily="34" charset="0"/>
            </a:endParaRPr>
          </a:p>
          <a:p>
            <a:pPr algn="l" eaLnBrk="0" hangingPunct="0"/>
            <a:endParaRPr lang="de-DE" sz="2400" noProof="1">
              <a:latin typeface="Arial" pitchFamily="34" charset="0"/>
            </a:endParaRPr>
          </a:p>
          <a:p>
            <a:pPr lvl="1" algn="l" eaLnBrk="0" hangingPunct="0"/>
            <a:r>
              <a:rPr lang="de-DE" sz="2400" noProof="1">
                <a:latin typeface="Arial" pitchFamily="34" charset="0"/>
              </a:rPr>
              <a:t>LD   R1, (A0)   (</a:t>
            </a:r>
            <a:r>
              <a:rPr lang="de-DE" sz="2400" i="1" noProof="1">
                <a:latin typeface="Arial" pitchFamily="34" charset="0"/>
              </a:rPr>
              <a:t>load)</a:t>
            </a:r>
          </a:p>
          <a:p>
            <a:pPr lvl="1" algn="l" eaLnBrk="0" hangingPunct="0">
              <a:spcBef>
                <a:spcPct val="45000"/>
              </a:spcBef>
            </a:pPr>
            <a:r>
              <a:rPr lang="de-DE" sz="2000" i="1" noProof="1">
                <a:latin typeface="Arial" pitchFamily="34" charset="0"/>
              </a:rPr>
              <a:t>(Load the register R1 with the content of the memory word the address register A0 points to)</a:t>
            </a:r>
            <a:endParaRPr lang="de-DE" sz="2800" dirty="0">
              <a:latin typeface="Times New Roman" pitchFamily="18" charset="0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8293100" y="1268760"/>
            <a:ext cx="14668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dirty="0">
                <a:latin typeface="Arial" pitchFamily="34" charset="0"/>
              </a:rPr>
              <a:t>Memory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7870825" y="1883123"/>
            <a:ext cx="2273300" cy="23971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7870825" y="2811811"/>
            <a:ext cx="2273300" cy="5159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7870825" y="3318223"/>
            <a:ext cx="2273300" cy="5127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2500312" y="1484660"/>
            <a:ext cx="235267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de-DE" dirty="0" err="1">
                <a:latin typeface="Arial" pitchFamily="34" charset="0"/>
              </a:rPr>
              <a:t>Instruction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register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9645" name="Text Box 12"/>
          <p:cNvSpPr txBox="1">
            <a:spLocks noChangeArrowheads="1"/>
          </p:cNvSpPr>
          <p:nvPr/>
        </p:nvSpPr>
        <p:spPr bwMode="auto">
          <a:xfrm>
            <a:off x="5643563" y="1552923"/>
            <a:ext cx="1325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b="1" dirty="0" err="1">
                <a:latin typeface="Arial" pitchFamily="34" charset="0"/>
              </a:rPr>
              <a:t>Processor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2170113" y="1918047"/>
            <a:ext cx="958850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2170113" y="1918047"/>
            <a:ext cx="958850" cy="5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>
                <a:latin typeface="Arial" pitchFamily="34" charset="0"/>
              </a:rPr>
              <a:t>OpCode</a:t>
            </a:r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4024314" y="1918047"/>
            <a:ext cx="960437" cy="508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9" name="Group 16"/>
          <p:cNvGrpSpPr>
            <a:grpSpLocks/>
          </p:cNvGrpSpPr>
          <p:nvPr/>
        </p:nvGrpSpPr>
        <p:grpSpPr bwMode="auto">
          <a:xfrm>
            <a:off x="4965700" y="3343624"/>
            <a:ext cx="2438400" cy="738188"/>
            <a:chOff x="2168" y="1992"/>
            <a:chExt cx="1536" cy="465"/>
          </a:xfrm>
        </p:grpSpPr>
        <p:sp>
          <p:nvSpPr>
            <p:cNvPr id="69665" name="Rectangle 17"/>
            <p:cNvSpPr>
              <a:spLocks noChangeArrowheads="1"/>
            </p:cNvSpPr>
            <p:nvPr/>
          </p:nvSpPr>
          <p:spPr bwMode="auto">
            <a:xfrm>
              <a:off x="2168" y="2024"/>
              <a:ext cx="37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+ / -</a:t>
              </a:r>
            </a:p>
          </p:txBody>
        </p:sp>
        <p:sp>
          <p:nvSpPr>
            <p:cNvPr id="69666" name="Text Box 18"/>
            <p:cNvSpPr txBox="1">
              <a:spLocks noChangeArrowheads="1"/>
            </p:cNvSpPr>
            <p:nvPr/>
          </p:nvSpPr>
          <p:spPr bwMode="auto">
            <a:xfrm>
              <a:off x="2616" y="1992"/>
              <a:ext cx="1088" cy="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400" dirty="0">
                  <a:latin typeface="Arial" pitchFamily="34" charset="0"/>
                </a:rPr>
                <a:t>Index </a:t>
              </a:r>
              <a:r>
                <a:rPr lang="de-DE" sz="1400" dirty="0" err="1">
                  <a:latin typeface="Arial" pitchFamily="34" charset="0"/>
                </a:rPr>
                <a:t>or</a:t>
              </a:r>
              <a:r>
                <a:rPr lang="de-DE" sz="1400" dirty="0">
                  <a:latin typeface="Arial" pitchFamily="34" charset="0"/>
                </a:rPr>
                <a:t> </a:t>
              </a:r>
              <a:r>
                <a:rPr lang="de-DE" sz="1400" dirty="0" err="1">
                  <a:latin typeface="Arial" pitchFamily="34" charset="0"/>
                </a:rPr>
                <a:t>base</a:t>
              </a:r>
              <a:r>
                <a:rPr lang="de-DE" sz="1400" dirty="0">
                  <a:latin typeface="Arial" pitchFamily="34" charset="0"/>
                </a:rPr>
                <a:t> </a:t>
              </a:r>
              <a:r>
                <a:rPr lang="de-DE" sz="1400" dirty="0" err="1">
                  <a:latin typeface="Arial" pitchFamily="34" charset="0"/>
                </a:rPr>
                <a:t>register</a:t>
              </a:r>
              <a:r>
                <a:rPr lang="de-DE" sz="1400" dirty="0">
                  <a:latin typeface="Arial" pitchFamily="34" charset="0"/>
                </a:rPr>
                <a:t>,</a:t>
              </a:r>
              <a:br>
                <a:rPr lang="de-DE" sz="1400" dirty="0">
                  <a:latin typeface="Arial" pitchFamily="34" charset="0"/>
                </a:rPr>
              </a:br>
              <a:r>
                <a:rPr lang="de-DE" sz="1400" dirty="0">
                  <a:latin typeface="Arial" pitchFamily="34" charset="0"/>
                </a:rPr>
                <a:t>(</a:t>
              </a:r>
              <a:r>
                <a:rPr lang="de-DE" sz="1400" dirty="0" err="1">
                  <a:latin typeface="Arial" pitchFamily="34" charset="0"/>
                </a:rPr>
                <a:t>Stackpointer</a:t>
              </a:r>
              <a:r>
                <a:rPr lang="de-DE" sz="1400" dirty="0">
                  <a:latin typeface="Arial" pitchFamily="34" charset="0"/>
                </a:rPr>
                <a:t>)</a:t>
              </a:r>
            </a:p>
          </p:txBody>
        </p:sp>
      </p:grpSp>
      <p:grpSp>
        <p:nvGrpSpPr>
          <p:cNvPr id="69650" name="Group 19"/>
          <p:cNvGrpSpPr>
            <a:grpSpLocks/>
          </p:cNvGrpSpPr>
          <p:nvPr/>
        </p:nvGrpSpPr>
        <p:grpSpPr bwMode="auto">
          <a:xfrm>
            <a:off x="3094039" y="1918047"/>
            <a:ext cx="7050087" cy="1481138"/>
            <a:chOff x="989" y="1094"/>
            <a:chExt cx="4441" cy="933"/>
          </a:xfrm>
        </p:grpSpPr>
        <p:sp>
          <p:nvSpPr>
            <p:cNvPr id="69656" name="Rectangle 20"/>
            <p:cNvSpPr>
              <a:spLocks noChangeArrowheads="1"/>
            </p:cNvSpPr>
            <p:nvPr/>
          </p:nvSpPr>
          <p:spPr bwMode="auto">
            <a:xfrm>
              <a:off x="3998" y="1441"/>
              <a:ext cx="1432" cy="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Operand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9657" name="Rectangle 21"/>
            <p:cNvSpPr>
              <a:spLocks noChangeArrowheads="1"/>
            </p:cNvSpPr>
            <p:nvPr/>
          </p:nvSpPr>
          <p:spPr bwMode="auto">
            <a:xfrm>
              <a:off x="989" y="1094"/>
              <a:ext cx="605" cy="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pitchFamily="34" charset="0"/>
                </a:rPr>
                <a:t>AReg</a:t>
              </a:r>
            </a:p>
          </p:txBody>
        </p:sp>
        <p:grpSp>
          <p:nvGrpSpPr>
            <p:cNvPr id="69658" name="Group 22"/>
            <p:cNvGrpSpPr>
              <a:grpSpLocks/>
            </p:cNvGrpSpPr>
            <p:nvPr/>
          </p:nvGrpSpPr>
          <p:grpSpPr bwMode="auto">
            <a:xfrm>
              <a:off x="2166" y="1717"/>
              <a:ext cx="1347" cy="310"/>
              <a:chOff x="2206" y="1677"/>
              <a:chExt cx="1347" cy="310"/>
            </a:xfrm>
          </p:grpSpPr>
          <p:sp>
            <p:nvSpPr>
              <p:cNvPr id="69663" name="Rectangle 23"/>
              <p:cNvSpPr>
                <a:spLocks noChangeArrowheads="1"/>
              </p:cNvSpPr>
              <p:nvPr/>
            </p:nvSpPr>
            <p:spPr bwMode="auto">
              <a:xfrm>
                <a:off x="2206" y="1677"/>
                <a:ext cx="1347" cy="3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Text Box 24"/>
              <p:cNvSpPr txBox="1">
                <a:spLocks noChangeArrowheads="1"/>
              </p:cNvSpPr>
              <p:nvPr/>
            </p:nvSpPr>
            <p:spPr bwMode="auto">
              <a:xfrm>
                <a:off x="2513" y="1706"/>
                <a:ext cx="764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de-DE" dirty="0" err="1">
                    <a:latin typeface="Arial" pitchFamily="34" charset="0"/>
                  </a:rPr>
                  <a:t>Address</a:t>
                </a:r>
                <a:endParaRPr lang="de-DE" dirty="0">
                  <a:latin typeface="Arial" pitchFamily="34" charset="0"/>
                </a:endParaRPr>
              </a:p>
            </p:txBody>
          </p:sp>
        </p:grpSp>
        <p:sp>
          <p:nvSpPr>
            <p:cNvPr id="69659" name="Line 25"/>
            <p:cNvSpPr>
              <a:spLocks noChangeShapeType="1"/>
            </p:cNvSpPr>
            <p:nvPr/>
          </p:nvSpPr>
          <p:spPr bwMode="auto">
            <a:xfrm>
              <a:off x="3192" y="15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0" name="Line 26"/>
            <p:cNvSpPr>
              <a:spLocks noChangeShapeType="1"/>
            </p:cNvSpPr>
            <p:nvPr/>
          </p:nvSpPr>
          <p:spPr bwMode="auto">
            <a:xfrm>
              <a:off x="3192" y="1584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1" name="Line 27"/>
            <p:cNvSpPr>
              <a:spLocks noChangeShapeType="1"/>
            </p:cNvSpPr>
            <p:nvPr/>
          </p:nvSpPr>
          <p:spPr bwMode="auto">
            <a:xfrm>
              <a:off x="1248" y="1424"/>
              <a:ext cx="0" cy="4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62" name="Line 28"/>
            <p:cNvSpPr>
              <a:spLocks noChangeShapeType="1"/>
            </p:cNvSpPr>
            <p:nvPr/>
          </p:nvSpPr>
          <p:spPr bwMode="auto">
            <a:xfrm>
              <a:off x="1240" y="1840"/>
              <a:ext cx="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651" name="Group 29"/>
          <p:cNvGrpSpPr>
            <a:grpSpLocks/>
          </p:cNvGrpSpPr>
          <p:nvPr/>
        </p:nvGrpSpPr>
        <p:grpSpPr bwMode="auto">
          <a:xfrm>
            <a:off x="2082800" y="2429223"/>
            <a:ext cx="2908300" cy="1255713"/>
            <a:chOff x="352" y="1416"/>
            <a:chExt cx="1832" cy="791"/>
          </a:xfrm>
        </p:grpSpPr>
        <p:sp>
          <p:nvSpPr>
            <p:cNvPr id="69653" name="Line 30"/>
            <p:cNvSpPr>
              <a:spLocks noChangeShapeType="1"/>
            </p:cNvSpPr>
            <p:nvPr/>
          </p:nvSpPr>
          <p:spPr bwMode="auto">
            <a:xfrm>
              <a:off x="544" y="1416"/>
              <a:ext cx="0" cy="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54" name="Line 31"/>
            <p:cNvSpPr>
              <a:spLocks noChangeShapeType="1"/>
            </p:cNvSpPr>
            <p:nvPr/>
          </p:nvSpPr>
          <p:spPr bwMode="auto">
            <a:xfrm>
              <a:off x="536" y="1976"/>
              <a:ext cx="1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55" name="Text Box 32"/>
            <p:cNvSpPr txBox="1">
              <a:spLocks noChangeArrowheads="1"/>
            </p:cNvSpPr>
            <p:nvPr/>
          </p:nvSpPr>
          <p:spPr bwMode="auto">
            <a:xfrm>
              <a:off x="352" y="1976"/>
              <a:ext cx="10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>
                  <a:latin typeface="Arial" pitchFamily="34" charset="0"/>
                </a:rPr>
                <a:t>(Stackpointer)</a:t>
              </a:r>
            </a:p>
          </p:txBody>
        </p:sp>
      </p:grpSp>
      <p:sp>
        <p:nvSpPr>
          <p:cNvPr id="69652" name="Text Box 33"/>
          <p:cNvSpPr txBox="1">
            <a:spLocks noChangeArrowheads="1"/>
          </p:cNvSpPr>
          <p:nvPr/>
        </p:nvSpPr>
        <p:spPr bwMode="auto">
          <a:xfrm>
            <a:off x="5397500" y="2235548"/>
            <a:ext cx="1485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dirty="0">
                <a:latin typeface="Arial" pitchFamily="34" charset="0"/>
              </a:rPr>
              <a:t>Register </a:t>
            </a:r>
            <a:r>
              <a:rPr lang="de-DE" dirty="0" err="1">
                <a:latin typeface="Arial" pitchFamily="34" charset="0"/>
              </a:rPr>
              <a:t>file</a:t>
            </a:r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  <p:transition advTm="14257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CB139-3BBE-4EDB-8229-CF90C589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EC556-0C43-4FD4-AAA0-CFE634E0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Several or more complex addressing modes vs. load/store architecture – advantages/disadvantages?</a:t>
            </a:r>
          </a:p>
          <a:p>
            <a:pPr lvl="1"/>
            <a:r>
              <a:rPr lang="en-US" dirty="0"/>
              <a:t>What is the advantage of using a virtual machine such as JVM, CLR, etc.?</a:t>
            </a:r>
          </a:p>
          <a:p>
            <a:pPr lvl="1"/>
            <a:r>
              <a:rPr lang="en-US" dirty="0"/>
              <a:t>What is the motivation behind relative / logical or virtual / physical addresses?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F38F8-28A2-4B08-BBA3-A4AAEA5B2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8946257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Procedures, Traps, Interrupts &amp; Co.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830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830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93872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Procedures, Traps, Interrupts &amp; Co.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Many reasons for non-linear program execution</a:t>
            </a:r>
          </a:p>
          <a:p>
            <a:pPr lvl="1" eaLnBrk="1" hangingPunct="1"/>
            <a:r>
              <a:rPr lang="en-US" noProof="0" dirty="0"/>
              <a:t>Jumps, branches</a:t>
            </a:r>
          </a:p>
          <a:p>
            <a:pPr lvl="1" eaLnBrk="1" hangingPunct="1"/>
            <a:r>
              <a:rPr lang="en-US" noProof="0" dirty="0"/>
              <a:t>Procedure calls, subroutines, method invocation</a:t>
            </a:r>
          </a:p>
          <a:p>
            <a:pPr lvl="1" eaLnBrk="1" hangingPunct="1"/>
            <a:r>
              <a:rPr lang="en-US" noProof="0" dirty="0"/>
              <a:t>Multithreading, parallel processes, co-routines</a:t>
            </a:r>
          </a:p>
          <a:p>
            <a:pPr lvl="1" eaLnBrk="1" hangingPunct="1"/>
            <a:r>
              <a:rPr lang="en-US" noProof="0" dirty="0"/>
              <a:t>Hardware interrupts (processor external reasons)</a:t>
            </a:r>
          </a:p>
          <a:p>
            <a:pPr lvl="1" eaLnBrk="1" hangingPunct="1"/>
            <a:r>
              <a:rPr lang="en-US" noProof="0" dirty="0"/>
              <a:t>Traps, software interrupts (processor internal reasons)</a:t>
            </a:r>
          </a:p>
          <a:p>
            <a:pPr lvl="1" eaLnBrk="1" hangingPunct="1"/>
            <a:endParaRPr lang="en-US" noProof="0" dirty="0"/>
          </a:p>
          <a:p>
            <a:pPr eaLnBrk="1" hangingPunct="1"/>
            <a:r>
              <a:rPr lang="en-US" noProof="0" dirty="0">
                <a:solidFill>
                  <a:srgbClr val="C00000"/>
                </a:solidFill>
              </a:rPr>
              <a:t>Non linear program execution is the normal case!</a:t>
            </a:r>
          </a:p>
          <a:p>
            <a:pPr lvl="1" eaLnBrk="1" hangingPunct="1"/>
            <a:r>
              <a:rPr lang="en-US" noProof="0" dirty="0"/>
              <a:t>And invalidates standard cache content ...</a:t>
            </a:r>
          </a:p>
          <a:p>
            <a:pPr lvl="2" eaLnBrk="1" hangingPunct="1"/>
            <a:r>
              <a:rPr lang="en-US" noProof="0" dirty="0"/>
              <a:t>Trace caches can help (more later)</a:t>
            </a:r>
          </a:p>
        </p:txBody>
      </p:sp>
      <p:sp>
        <p:nvSpPr>
          <p:cNvPr id="993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24576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E2E03-DAFF-473E-B592-879F5938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29" y="1235733"/>
            <a:ext cx="8004742" cy="4865030"/>
          </a:xfrm>
          <a:prstGeom prst="rect">
            <a:avLst/>
          </a:prstGeom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Program execution</a:t>
            </a:r>
          </a:p>
        </p:txBody>
      </p:sp>
      <p:sp>
        <p:nvSpPr>
          <p:cNvPr id="8195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895601" y="5764213"/>
            <a:ext cx="23971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dirty="0">
                <a:latin typeface="Arial" pitchFamily="34" charset="0"/>
              </a:rPr>
              <a:t>Linear, </a:t>
            </a:r>
            <a:r>
              <a:rPr lang="de-DE" sz="1600" dirty="0" err="1">
                <a:latin typeface="Arial" pitchFamily="34" charset="0"/>
              </a:rPr>
              <a:t>without</a:t>
            </a:r>
            <a:r>
              <a:rPr lang="de-DE" sz="1600" dirty="0">
                <a:latin typeface="Arial" pitchFamily="34" charset="0"/>
              </a:rPr>
              <a:t> </a:t>
            </a:r>
            <a:r>
              <a:rPr lang="de-DE" sz="1600" dirty="0" err="1">
                <a:latin typeface="Arial" pitchFamily="34" charset="0"/>
              </a:rPr>
              <a:t>branches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585076" y="5764213"/>
            <a:ext cx="14827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pitchFamily="34" charset="0"/>
              </a:rPr>
              <a:t>With branches</a:t>
            </a:r>
            <a:endParaRPr lang="en-US" sz="1600">
              <a:latin typeface="Arial" pitchFamily="34" charset="0"/>
            </a:endParaRPr>
          </a:p>
        </p:txBody>
      </p:sp>
    </p:spTree>
  </p:cSld>
  <p:clrMapOvr>
    <a:masterClrMapping/>
  </p:clrMapOvr>
  <p:transition advTm="2576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Procedure call</a:t>
            </a:r>
            <a:br>
              <a:rPr lang="en-US" noProof="0" dirty="0"/>
            </a:br>
            <a:r>
              <a:rPr lang="en-US" noProof="0" dirty="0"/>
              <a:t>(subroutine, method, ...)</a:t>
            </a:r>
          </a:p>
        </p:txBody>
      </p:sp>
      <p:sp>
        <p:nvSpPr>
          <p:cNvPr id="9219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892551" y="981076"/>
          <a:ext cx="4297363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VISIO" r:id="rId4" imgW="3786710" imgH="4678326" progId="">
                  <p:embed/>
                </p:oleObj>
              </mc:Choice>
              <mc:Fallback>
                <p:oleObj name="VISIO" r:id="rId4" imgW="3786710" imgH="467832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1" y="981076"/>
                        <a:ext cx="4297363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30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Co-routine call</a:t>
            </a:r>
            <a:br>
              <a:rPr lang="en-US" noProof="0" dirty="0"/>
            </a:br>
            <a:r>
              <a:rPr lang="en-US" noProof="0" dirty="0"/>
              <a:t>(parallel process, multithreading,...)</a:t>
            </a:r>
          </a:p>
        </p:txBody>
      </p:sp>
      <p:sp>
        <p:nvSpPr>
          <p:cNvPr id="10243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02856"/>
              </p:ext>
            </p:extLst>
          </p:nvPr>
        </p:nvGraphicFramePr>
        <p:xfrm>
          <a:off x="3647728" y="1309651"/>
          <a:ext cx="50355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VISIO" r:id="rId4" imgW="3659119" imgH="3750255" progId="">
                  <p:embed/>
                </p:oleObj>
              </mc:Choice>
              <mc:Fallback>
                <p:oleObj name="VISIO" r:id="rId4" imgW="3659119" imgH="375025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309651"/>
                        <a:ext cx="50355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6874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How to handle exceptions?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During runtime exceptions may occur, i.e., interruptions of the programmed </a:t>
            </a:r>
            <a:r>
              <a:rPr lang="en-US" dirty="0"/>
              <a:t>flow of instructions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Reasons</a:t>
            </a:r>
          </a:p>
          <a:p>
            <a:pPr lvl="1" eaLnBrk="1" hangingPunct="1"/>
            <a:r>
              <a:rPr lang="en-US" noProof="0" dirty="0"/>
              <a:t>Errors in the operating system while executing application programs or errors in the hardware</a:t>
            </a:r>
          </a:p>
          <a:p>
            <a:pPr lvl="1" eaLnBrk="1" hangingPunct="1"/>
            <a:r>
              <a:rPr lang="en-US" noProof="0" dirty="0"/>
              <a:t>Requests of external components for attention of the processor</a:t>
            </a:r>
          </a:p>
          <a:p>
            <a:pPr lvl="1" eaLnBrk="1" hangingPunct="1"/>
            <a:r>
              <a:rPr lang="en-US" dirty="0"/>
              <a:t>…</a:t>
            </a:r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Exceptional situations </a:t>
            </a:r>
            <a:r>
              <a:rPr lang="en-US" dirty="0"/>
              <a:t>may require the interruption of the currently running program or even its termination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dirty="0"/>
              <a:t>Are exceptions exceptional?</a:t>
            </a:r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1003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6738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Information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This chapter is mainly for some background information about ISAs, assembler etc.</a:t>
            </a:r>
          </a:p>
          <a:p>
            <a:endParaRPr lang="en-US" noProof="0" dirty="0"/>
          </a:p>
          <a:p>
            <a:r>
              <a:rPr lang="en-US" noProof="0" dirty="0"/>
              <a:t>The assignments plus tutorials teach you how to program with assembler</a:t>
            </a:r>
          </a:p>
          <a:p>
            <a:endParaRPr lang="en-US" noProof="0" dirty="0"/>
          </a:p>
          <a:p>
            <a:r>
              <a:rPr lang="en-US" noProof="0" dirty="0"/>
              <a:t>We skip the operation system part as this is covered in the course “Operating Systems and Computer Networks”</a:t>
            </a:r>
          </a:p>
          <a:p>
            <a:pPr lvl="1"/>
            <a:r>
              <a:rPr lang="en-US" dirty="0"/>
              <a:t>Subsystems, Interrupts and System Calls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noProof="0" dirty="0"/>
              <a:t>Memory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noProof="0" dirty="0"/>
              <a:t>I/O and File System</a:t>
            </a:r>
          </a:p>
          <a:p>
            <a:pPr lvl="1"/>
            <a:r>
              <a:rPr lang="en-US" dirty="0"/>
              <a:t>Booting, Services, and Security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</p:cSld>
  <p:clrMapOvr>
    <a:masterClrMapping/>
  </p:clrMapOvr>
  <p:transition spd="slow" advTm="79758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Exception handling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Handling of exceptions requires specialized routines (Interrupt Service Routine, ISR)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A specialized hardware component (</a:t>
            </a:r>
            <a:r>
              <a:rPr lang="en-US" dirty="0"/>
              <a:t>interrupt system, interrupt controller) </a:t>
            </a:r>
            <a:r>
              <a:rPr lang="en-US" noProof="0" dirty="0"/>
              <a:t>typically supports the selection and activation of an ISR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An ISR has the same structure as a subprogram, but there are also some differences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1013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6909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ISR vs. subprogram/subroutine</a:t>
            </a: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1024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803B86-384D-4337-8290-415BADF79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80369"/>
              </p:ext>
            </p:extLst>
          </p:nvPr>
        </p:nvGraphicFramePr>
        <p:xfrm>
          <a:off x="839416" y="1780084"/>
          <a:ext cx="10225137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79">
                  <a:extLst>
                    <a:ext uri="{9D8B030D-6E8A-4147-A177-3AD203B41FA5}">
                      <a16:colId xmlns:a16="http://schemas.microsoft.com/office/drawing/2014/main" val="2931339586"/>
                    </a:ext>
                  </a:extLst>
                </a:gridCol>
                <a:gridCol w="3408379">
                  <a:extLst>
                    <a:ext uri="{9D8B030D-6E8A-4147-A177-3AD203B41FA5}">
                      <a16:colId xmlns:a16="http://schemas.microsoft.com/office/drawing/2014/main" val="2501995512"/>
                    </a:ext>
                  </a:extLst>
                </a:gridCol>
                <a:gridCol w="3408379">
                  <a:extLst>
                    <a:ext uri="{9D8B030D-6E8A-4147-A177-3AD203B41FA5}">
                      <a16:colId xmlns:a16="http://schemas.microsoft.com/office/drawing/2014/main" val="271436479"/>
                    </a:ext>
                  </a:extLst>
                </a:gridCol>
              </a:tblGrid>
              <a:tr h="4081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Subroutine/subprogram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57435"/>
                  </a:ext>
                </a:extLst>
              </a:tr>
              <a:tr h="7045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Consolas" panose="020B0609020204030204" pitchFamily="49" charset="0"/>
                        </a:rPr>
                        <a:t>call</a:t>
                      </a:r>
                      <a:r>
                        <a:rPr lang="en-US" sz="1800" i="1" noProof="0" dirty="0"/>
                        <a:t> subroutine</a:t>
                      </a:r>
                      <a:r>
                        <a:rPr lang="en-US" sz="1800" noProof="0" dirty="0"/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1800" i="1" noProof="0" dirty="0"/>
                        <a:t> </a:t>
                      </a:r>
                      <a:r>
                        <a:rPr lang="en-US" sz="1800" noProof="0" dirty="0"/>
                        <a:t>instruction or hardware activation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52026"/>
                  </a:ext>
                </a:extLst>
              </a:tr>
              <a:tr h="7045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Return after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RET</a:t>
                      </a:r>
                      <a:r>
                        <a:rPr lang="en-US" sz="1800" i="1" noProof="0" dirty="0"/>
                        <a:t> </a:t>
                      </a:r>
                      <a:r>
                        <a:rPr lang="en-US" sz="1800" noProof="0" dirty="0"/>
                        <a:t>instruction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(return from subroutine)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RETI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noProof="0" dirty="0"/>
                        <a:t>instruction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(return from interrupt)</a:t>
                      </a:r>
                      <a:endParaRPr lang="en-U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589315"/>
                  </a:ext>
                </a:extLst>
              </a:tr>
              <a:tr h="100651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Calculation of starting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Starting address of called subroutine written in calling program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Starting address of called ISR determined via interrupt table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62743"/>
                  </a:ext>
                </a:extLst>
              </a:tr>
              <a:tr h="7045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Subroutine call typically saves only PC on a stack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ISR calls save the PC and PSW on a stack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449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47769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ISR vs. subprogram/subroutine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processor always executes subroutine calls as programmed.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noProof="0" dirty="0"/>
              <a:t>However, the processor executes ISR only if triggered and the Interrupt Enable bit in the PSW is set.</a:t>
            </a:r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Reasons for exception handling</a:t>
            </a:r>
          </a:p>
          <a:p>
            <a:pPr lvl="1" eaLnBrk="1" hangingPunct="1"/>
            <a:r>
              <a:rPr lang="en-US" noProof="0" dirty="0"/>
              <a:t>External reasons (asynchronous events): incoming data, device ready, mouse movement, …</a:t>
            </a:r>
          </a:p>
          <a:p>
            <a:pPr lvl="1" eaLnBrk="1" hangingPunct="1"/>
            <a:r>
              <a:rPr lang="en-US" noProof="0" dirty="0"/>
              <a:t>Internal reasons (synchronous events): system calls, debugging, change of privilege, …</a:t>
            </a:r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1034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2785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External reasons for exceptions</a:t>
            </a:r>
          </a:p>
        </p:txBody>
      </p:sp>
      <p:sp>
        <p:nvSpPr>
          <p:cNvPr id="10445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noProof="0" dirty="0"/>
              <a:t>RESET</a:t>
            </a:r>
          </a:p>
          <a:p>
            <a:pPr lvl="1" eaLnBrk="1" hangingPunct="1"/>
            <a:r>
              <a:rPr lang="en-US" noProof="0" dirty="0"/>
              <a:t>Reset of the processor, e.g., triggered by a button, </a:t>
            </a:r>
            <a:r>
              <a:rPr lang="en-US" dirty="0"/>
              <a:t>power supply, watch dog timer, …</a:t>
            </a:r>
            <a:endParaRPr lang="en-US" noProof="0" dirty="0"/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HALT</a:t>
            </a:r>
          </a:p>
          <a:p>
            <a:pPr lvl="1" eaLnBrk="1" hangingPunct="1"/>
            <a:r>
              <a:rPr lang="en-US" noProof="0" dirty="0"/>
              <a:t>Stop the execution of the processor, e.g., to avoid access conflicts on the system bus during DMA (direct memory access)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ERROR</a:t>
            </a:r>
          </a:p>
          <a:p>
            <a:pPr lvl="1" eaLnBrk="1" hangingPunct="1"/>
            <a:r>
              <a:rPr lang="en-US" noProof="0" dirty="0"/>
              <a:t>Call of an error handler routine, e.g., due to bus errors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>
                <a:solidFill>
                  <a:srgbClr val="C00000"/>
                </a:solidFill>
              </a:rPr>
              <a:t>Interrupt</a:t>
            </a:r>
          </a:p>
          <a:p>
            <a:pPr lvl="1" eaLnBrk="1" hangingPunct="1"/>
            <a:r>
              <a:rPr lang="en-US" noProof="0" dirty="0"/>
              <a:t>Interrupt request triggered by an external device, e.g., to announce incoming data of an input device</a:t>
            </a:r>
          </a:p>
          <a:p>
            <a:pPr lvl="1" eaLnBrk="1" hangingPunct="1"/>
            <a:r>
              <a:rPr lang="en-US" noProof="0" dirty="0"/>
              <a:t>2 types: maskable/non maskable (NMI)</a:t>
            </a:r>
          </a:p>
        </p:txBody>
      </p:sp>
      <p:sp>
        <p:nvSpPr>
          <p:cNvPr id="1044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4612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Internal reasons for exceptions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Software Interrupts</a:t>
            </a:r>
          </a:p>
          <a:p>
            <a:pPr lvl="1" eaLnBrk="1" hangingPunct="1"/>
            <a:r>
              <a:rPr lang="en-US" noProof="0" dirty="0">
                <a:latin typeface="Consolas" panose="020B0609020204030204" pitchFamily="49" charset="0"/>
              </a:rPr>
              <a:t>INT</a:t>
            </a:r>
            <a:r>
              <a:rPr lang="en-US" noProof="0" dirty="0"/>
              <a:t> instruction in the program </a:t>
            </a:r>
            <a:r>
              <a:rPr lang="en-US" dirty="0"/>
              <a:t>triggers an interrupt (system calls, debugging, …)</a:t>
            </a:r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Traps</a:t>
            </a:r>
          </a:p>
          <a:p>
            <a:pPr lvl="1" eaLnBrk="1" hangingPunct="1"/>
            <a:r>
              <a:rPr lang="en-US" noProof="0" dirty="0"/>
              <a:t>Exceptions caused by internal events, e.g., overflow, division by zero, stack overflow, …</a:t>
            </a:r>
          </a:p>
          <a:p>
            <a:pPr eaLnBrk="1" hangingPunct="1"/>
            <a:endParaRPr lang="en-US" noProof="0" dirty="0"/>
          </a:p>
        </p:txBody>
      </p:sp>
      <p:sp>
        <p:nvSpPr>
          <p:cNvPr id="1054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1054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Example: Calculation of the start address of an Interrupt Service Routine (ISR)</a:t>
            </a:r>
          </a:p>
        </p:txBody>
      </p:sp>
      <p:sp>
        <p:nvSpPr>
          <p:cNvPr id="1064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136775" y="1773238"/>
            <a:ext cx="1295400" cy="576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136775" y="2349500"/>
            <a:ext cx="1295400" cy="71913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ISR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136775" y="3068638"/>
            <a:ext cx="1295400" cy="10080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Memory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136775" y="4076701"/>
            <a:ext cx="1295400" cy="12239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n-US" sz="1600"/>
              <a:t>Interrupt</a:t>
            </a:r>
          </a:p>
          <a:p>
            <a:r>
              <a:rPr lang="en-US" sz="1600"/>
              <a:t>Vector</a:t>
            </a:r>
          </a:p>
          <a:p>
            <a:r>
              <a:rPr lang="en-US" sz="1600"/>
              <a:t>Table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136775" y="5300664"/>
            <a:ext cx="1295400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136775" y="4221163"/>
            <a:ext cx="1295400" cy="2159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Start Address</a:t>
            </a:r>
          </a:p>
        </p:txBody>
      </p:sp>
      <p:cxnSp>
        <p:nvCxnSpPr>
          <p:cNvPr id="106506" name="AutoShape 10"/>
          <p:cNvCxnSpPr>
            <a:cxnSpLocks noChangeShapeType="1"/>
            <a:stCxn id="106505" idx="1"/>
            <a:endCxn id="106501" idx="1"/>
          </p:cNvCxnSpPr>
          <p:nvPr/>
        </p:nvCxnSpPr>
        <p:spPr bwMode="auto">
          <a:xfrm rot="10800000" flipH="1">
            <a:off x="2124075" y="2709863"/>
            <a:ext cx="1588" cy="1619250"/>
          </a:xfrm>
          <a:prstGeom prst="bentConnector3">
            <a:avLst>
              <a:gd name="adj1" fmla="val -13600005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3432176" y="5300663"/>
            <a:ext cx="11525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584700" y="5157788"/>
            <a:ext cx="13843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Base Address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160963" y="2457451"/>
            <a:ext cx="2087562" cy="166878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510" name="Rectangle 15"/>
          <p:cNvSpPr>
            <a:spLocks noChangeArrowheads="1"/>
          </p:cNvSpPr>
          <p:nvPr/>
        </p:nvSpPr>
        <p:spPr bwMode="auto">
          <a:xfrm>
            <a:off x="9121775" y="2420938"/>
            <a:ext cx="1295400" cy="1295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Interrupt</a:t>
            </a:r>
          </a:p>
          <a:p>
            <a:r>
              <a:rPr lang="en-US"/>
              <a:t>Source</a:t>
            </a:r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>
            <a:off x="9266238" y="3068639"/>
            <a:ext cx="1008062" cy="503237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Int. Vector</a:t>
            </a:r>
          </a:p>
          <a:p>
            <a:r>
              <a:rPr lang="en-US" sz="1400"/>
              <a:t>Number</a:t>
            </a:r>
          </a:p>
        </p:txBody>
      </p:sp>
      <p:sp>
        <p:nvSpPr>
          <p:cNvPr id="106512" name="Rectangle 17"/>
          <p:cNvSpPr>
            <a:spLocks noChangeArrowheads="1"/>
          </p:cNvSpPr>
          <p:nvPr/>
        </p:nvSpPr>
        <p:spPr bwMode="auto">
          <a:xfrm>
            <a:off x="6169026" y="3429001"/>
            <a:ext cx="936625" cy="288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x 2, 4, …</a:t>
            </a:r>
          </a:p>
        </p:txBody>
      </p:sp>
      <p:sp>
        <p:nvSpPr>
          <p:cNvPr id="106513" name="Line 18"/>
          <p:cNvSpPr>
            <a:spLocks noChangeShapeType="1"/>
          </p:cNvSpPr>
          <p:nvPr/>
        </p:nvSpPr>
        <p:spPr bwMode="auto">
          <a:xfrm flipH="1" flipV="1">
            <a:off x="7105650" y="3573463"/>
            <a:ext cx="43338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4" name="Text Box 19"/>
          <p:cNvSpPr txBox="1">
            <a:spLocks noChangeArrowheads="1"/>
          </p:cNvSpPr>
          <p:nvPr/>
        </p:nvSpPr>
        <p:spPr bwMode="auto">
          <a:xfrm>
            <a:off x="7537450" y="3429000"/>
            <a:ext cx="82708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Scaling</a:t>
            </a:r>
          </a:p>
        </p:txBody>
      </p:sp>
      <p:cxnSp>
        <p:nvCxnSpPr>
          <p:cNvPr id="106515" name="AutoShape 20"/>
          <p:cNvCxnSpPr>
            <a:cxnSpLocks noChangeShapeType="1"/>
            <a:stCxn id="106511" idx="2"/>
            <a:endCxn id="106512" idx="2"/>
          </p:cNvCxnSpPr>
          <p:nvPr/>
        </p:nvCxnSpPr>
        <p:spPr bwMode="auto">
          <a:xfrm rot="5400000">
            <a:off x="8131176" y="2090738"/>
            <a:ext cx="146050" cy="3133725"/>
          </a:xfrm>
          <a:prstGeom prst="bentConnector3">
            <a:avLst>
              <a:gd name="adj1" fmla="val 580431"/>
            </a:avLst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16" name="Text Box 21"/>
          <p:cNvSpPr txBox="1">
            <a:spLocks noChangeArrowheads="1"/>
          </p:cNvSpPr>
          <p:nvPr/>
        </p:nvSpPr>
        <p:spPr bwMode="auto">
          <a:xfrm>
            <a:off x="7608889" y="4437063"/>
            <a:ext cx="9921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Data Bus</a:t>
            </a:r>
          </a:p>
        </p:txBody>
      </p:sp>
      <p:sp>
        <p:nvSpPr>
          <p:cNvPr id="106517" name="Line 22"/>
          <p:cNvSpPr>
            <a:spLocks noChangeShapeType="1"/>
          </p:cNvSpPr>
          <p:nvPr/>
        </p:nvSpPr>
        <p:spPr bwMode="auto">
          <a:xfrm flipH="1" flipV="1">
            <a:off x="7248525" y="2636838"/>
            <a:ext cx="18732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8" name="Line 23"/>
          <p:cNvSpPr>
            <a:spLocks noChangeShapeType="1"/>
          </p:cNvSpPr>
          <p:nvPr/>
        </p:nvSpPr>
        <p:spPr bwMode="auto">
          <a:xfrm flipH="1" flipV="1">
            <a:off x="7248525" y="3141663"/>
            <a:ext cx="18732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6519" name="Text Box 24"/>
          <p:cNvSpPr txBox="1">
            <a:spLocks noChangeArrowheads="1"/>
          </p:cNvSpPr>
          <p:nvPr/>
        </p:nvSpPr>
        <p:spPr bwMode="auto">
          <a:xfrm>
            <a:off x="7824788" y="2276475"/>
            <a:ext cx="50165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INT</a:t>
            </a:r>
          </a:p>
        </p:txBody>
      </p:sp>
      <p:sp>
        <p:nvSpPr>
          <p:cNvPr id="106520" name="Text Box 25"/>
          <p:cNvSpPr txBox="1">
            <a:spLocks noChangeArrowheads="1"/>
          </p:cNvSpPr>
          <p:nvPr/>
        </p:nvSpPr>
        <p:spPr bwMode="auto">
          <a:xfrm>
            <a:off x="7837489" y="2781300"/>
            <a:ext cx="6238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INTA</a:t>
            </a:r>
          </a:p>
        </p:txBody>
      </p:sp>
      <p:sp>
        <p:nvSpPr>
          <p:cNvPr id="106521" name="Oval 26"/>
          <p:cNvSpPr>
            <a:spLocks noChangeArrowheads="1"/>
          </p:cNvSpPr>
          <p:nvPr/>
        </p:nvSpPr>
        <p:spPr bwMode="auto">
          <a:xfrm>
            <a:off x="5808663" y="2852738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</a:p>
        </p:txBody>
      </p:sp>
      <p:cxnSp>
        <p:nvCxnSpPr>
          <p:cNvPr id="106522" name="AutoShape 27"/>
          <p:cNvCxnSpPr>
            <a:cxnSpLocks noChangeShapeType="1"/>
            <a:stCxn id="106512" idx="0"/>
            <a:endCxn id="106521" idx="6"/>
          </p:cNvCxnSpPr>
          <p:nvPr/>
        </p:nvCxnSpPr>
        <p:spPr bwMode="auto">
          <a:xfrm rot="5400000" flipH="1">
            <a:off x="6271420" y="3050382"/>
            <a:ext cx="347662" cy="384175"/>
          </a:xfrm>
          <a:prstGeom prst="bentConnector2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cxnSp>
        <p:nvCxnSpPr>
          <p:cNvPr id="106523" name="AutoShape 28"/>
          <p:cNvCxnSpPr>
            <a:cxnSpLocks noChangeShapeType="1"/>
            <a:stCxn id="106521" idx="4"/>
            <a:endCxn id="106505" idx="3"/>
          </p:cNvCxnSpPr>
          <p:nvPr/>
        </p:nvCxnSpPr>
        <p:spPr bwMode="auto">
          <a:xfrm rot="5400000">
            <a:off x="4218782" y="2523332"/>
            <a:ext cx="1031875" cy="2579688"/>
          </a:xfrm>
          <a:prstGeom prst="bentConnector2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06524" name="Text Box 29"/>
          <p:cNvSpPr txBox="1">
            <a:spLocks noChangeArrowheads="1"/>
          </p:cNvSpPr>
          <p:nvPr/>
        </p:nvSpPr>
        <p:spPr bwMode="auto">
          <a:xfrm>
            <a:off x="3865564" y="4365625"/>
            <a:ext cx="1284287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Address Bus</a:t>
            </a:r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5376070" y="1779514"/>
            <a:ext cx="1296987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Base Address</a:t>
            </a:r>
          </a:p>
          <a:p>
            <a:r>
              <a:rPr lang="en-US" sz="1400"/>
              <a:t>Register</a:t>
            </a:r>
          </a:p>
        </p:txBody>
      </p:sp>
      <p:cxnSp>
        <p:nvCxnSpPr>
          <p:cNvPr id="106526" name="AutoShape 32"/>
          <p:cNvCxnSpPr>
            <a:cxnSpLocks noChangeShapeType="1"/>
            <a:stCxn id="106525" idx="2"/>
            <a:endCxn id="106521" idx="0"/>
          </p:cNvCxnSpPr>
          <p:nvPr/>
        </p:nvCxnSpPr>
        <p:spPr bwMode="auto">
          <a:xfrm flipH="1">
            <a:off x="6024563" y="2211314"/>
            <a:ext cx="1" cy="641424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Tm="420408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Typical steps of an ISR I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en-US" noProof="0" dirty="0"/>
              <a:t>Interrupt activation 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Finalize the instruction currently in execution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Check, if software interrupt or internal/external hardware interrupt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Check if Interrupt Enable bit is set 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</a:t>
            </a:r>
            <a:r>
              <a:rPr lang="en-US" noProof="0" dirty="0"/>
              <a:t> allow interrupt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If it is a hardware interrupt: find source of interrupt, activate INTA (interrupt acknowledge)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Save PSW and PC on stack</a:t>
            </a:r>
          </a:p>
          <a:p>
            <a:pPr marL="419100" indent="-419100">
              <a:buFontTx/>
              <a:buAutoNum type="arabicPeriod"/>
            </a:pPr>
            <a:r>
              <a:rPr lang="en-US" noProof="0" dirty="0"/>
              <a:t>Reset Interrupt Enable bit to avoid an additional interrupt in this stage</a:t>
            </a:r>
          </a:p>
          <a:p>
            <a:pPr marL="419100" indent="-419100">
              <a:buFontTx/>
              <a:buAutoNum type="arabicPeriod"/>
            </a:pPr>
            <a:endParaRPr lang="en-US" noProof="0" dirty="0"/>
          </a:p>
        </p:txBody>
      </p:sp>
      <p:sp>
        <p:nvSpPr>
          <p:cNvPr id="1075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67785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Typical steps of an ISR II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 startAt="8"/>
            </a:pPr>
            <a:r>
              <a:rPr lang="en-US" noProof="0" dirty="0"/>
              <a:t>Calculate start address of ISR (e.g. based on the interrupt vector table) and load it into the PC</a:t>
            </a:r>
          </a:p>
          <a:p>
            <a:pPr marL="419100" indent="-419100">
              <a:buFontTx/>
              <a:buAutoNum type="arabicPeriod" startAt="8"/>
            </a:pPr>
            <a:r>
              <a:rPr lang="en-US" noProof="0" dirty="0"/>
              <a:t>Execute the Interrupt Service Routine: </a:t>
            </a:r>
          </a:p>
          <a:p>
            <a:pPr marL="838200" lvl="1" indent="-381000"/>
            <a:r>
              <a:rPr lang="en-US" noProof="0" dirty="0"/>
              <a:t>Push the used register on stack</a:t>
            </a:r>
          </a:p>
          <a:p>
            <a:pPr marL="838200" lvl="1" indent="-381000"/>
            <a:r>
              <a:rPr lang="en-US" noProof="0" dirty="0"/>
              <a:t>Set the Interrupt Enable bit to allow other interrupts (i.e. interrupts can interrupt interrupts!)</a:t>
            </a:r>
          </a:p>
          <a:p>
            <a:pPr marL="838200" lvl="1" indent="-381000"/>
            <a:r>
              <a:rPr lang="en-US" noProof="0" dirty="0"/>
              <a:t>Do the real work of the ISR</a:t>
            </a:r>
          </a:p>
          <a:p>
            <a:pPr marL="838200" lvl="1" indent="-381000"/>
            <a:r>
              <a:rPr lang="en-US" noProof="0" dirty="0"/>
              <a:t>Pop the registers from stack</a:t>
            </a:r>
          </a:p>
          <a:p>
            <a:pPr marL="838200" lvl="1" indent="-381000"/>
            <a:r>
              <a:rPr lang="en-US" dirty="0"/>
              <a:t>Return from interrupt handling using the IRET instruction</a:t>
            </a:r>
            <a:endParaRPr lang="en-US" noProof="0" dirty="0"/>
          </a:p>
          <a:p>
            <a:pPr marL="419100" indent="-419100">
              <a:buFontTx/>
              <a:buAutoNum type="arabicPeriod" startAt="8"/>
            </a:pPr>
            <a:r>
              <a:rPr lang="en-US" noProof="0" dirty="0"/>
              <a:t>Restore PSW and PC and continue with the interrupted program</a:t>
            </a:r>
          </a:p>
          <a:p>
            <a:pPr marL="419100" indent="-419100">
              <a:buFontTx/>
              <a:buAutoNum type="arabicPeriod" startAt="8"/>
            </a:pPr>
            <a:endParaRPr lang="en-US" noProof="0" dirty="0"/>
          </a:p>
          <a:p>
            <a:pPr marL="419100" indent="-419100"/>
            <a:r>
              <a:rPr lang="en-US" noProof="0" dirty="0">
                <a:solidFill>
                  <a:srgbClr val="CC0000"/>
                </a:solidFill>
              </a:rPr>
              <a:t>Be aware: if the ISR is too large it blocks the computer!</a:t>
            </a:r>
          </a:p>
          <a:p>
            <a:pPr marL="419100" indent="-419100">
              <a:buFontTx/>
              <a:buAutoNum type="arabicPeriod"/>
            </a:pPr>
            <a:endParaRPr lang="en-US" noProof="0" dirty="0"/>
          </a:p>
        </p:txBody>
      </p:sp>
      <p:sp>
        <p:nvSpPr>
          <p:cNvPr id="1085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456036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Interrupt vector table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Typically, located at a well-known address, e.g., in ROM (starting at address 0000:0000 for 80X86 processors)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Contains the start addresses of the ISRs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The source of an interrupt creates an interrupt number pointing at the entry in the interrupt vector table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noProof="0" dirty="0"/>
              <a:t>Can be way more complex …</a:t>
            </a:r>
          </a:p>
        </p:txBody>
      </p:sp>
      <p:sp>
        <p:nvSpPr>
          <p:cNvPr id="1095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3217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Examples of interrupt vector tables</a:t>
            </a:r>
          </a:p>
        </p:txBody>
      </p:sp>
      <p:sp>
        <p:nvSpPr>
          <p:cNvPr id="1105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06D72A-2867-4F67-A391-BCCC95D9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38" y="715494"/>
            <a:ext cx="4419534" cy="5778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52BD6-9F66-4C17-8F90-1DDB18F1903B}"/>
              </a:ext>
            </a:extLst>
          </p:cNvPr>
          <p:cNvSpPr txBox="1"/>
          <p:nvPr/>
        </p:nvSpPr>
        <p:spPr>
          <a:xfrm>
            <a:off x="5106495" y="3327450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  <a:hlinkClick r:id="rId4"/>
              </a:rPr>
              <a:t>https://www.ti.com/</a:t>
            </a:r>
            <a:r>
              <a:rPr lang="en-US" sz="1100" dirty="0"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D7D2A-8E36-48F1-BAEF-EC8AEAD74128}"/>
              </a:ext>
            </a:extLst>
          </p:cNvPr>
          <p:cNvSpPr txBox="1"/>
          <p:nvPr/>
        </p:nvSpPr>
        <p:spPr>
          <a:xfrm>
            <a:off x="7323656" y="61771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ARM Cortex-M4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F698C-0D9F-449F-A523-4F63ECD21906}"/>
              </a:ext>
            </a:extLst>
          </p:cNvPr>
          <p:cNvSpPr txBox="1"/>
          <p:nvPr/>
        </p:nvSpPr>
        <p:spPr>
          <a:xfrm>
            <a:off x="250943" y="614250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Espressif</a:t>
            </a:r>
            <a:r>
              <a:rPr lang="en-US" dirty="0">
                <a:latin typeface="+mj-lt"/>
              </a:rPr>
              <a:t> ESP32-S2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78A8D-B937-440C-A8AA-0C8030E688F9}"/>
              </a:ext>
            </a:extLst>
          </p:cNvPr>
          <p:cNvSpPr txBox="1"/>
          <p:nvPr/>
        </p:nvSpPr>
        <p:spPr>
          <a:xfrm>
            <a:off x="282941" y="33058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TI MSP430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126E0-F0AC-405D-AD5E-F9BD128C9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34" y="1225367"/>
            <a:ext cx="6096000" cy="2066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0E76FB-DC31-4450-8EF8-C02CA82EB51E}"/>
              </a:ext>
            </a:extLst>
          </p:cNvPr>
          <p:cNvSpPr txBox="1"/>
          <p:nvPr/>
        </p:nvSpPr>
        <p:spPr>
          <a:xfrm>
            <a:off x="3704574" y="6214545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  <a:hlinkClick r:id="rId6"/>
              </a:rPr>
              <a:t>https://www.espressif.com/</a:t>
            </a:r>
            <a:r>
              <a:rPr lang="en-US" sz="1100" dirty="0">
                <a:latin typeface="+mn-l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D80FC-0995-4F8D-BB1E-91816A5D8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3" y="5157192"/>
            <a:ext cx="6097898" cy="886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EB9966-81ED-494B-8FF6-AB716B810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16" y="3791719"/>
            <a:ext cx="4871890" cy="11848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8D0609-7EA3-45AE-BA14-5D9B59A2B202}"/>
              </a:ext>
            </a:extLst>
          </p:cNvPr>
          <p:cNvSpPr txBox="1"/>
          <p:nvPr/>
        </p:nvSpPr>
        <p:spPr>
          <a:xfrm rot="16200000">
            <a:off x="11023017" y="5580067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  <a:hlinkClick r:id="rId9"/>
              </a:rPr>
              <a:t>https://www.arm.com/</a:t>
            </a:r>
            <a:r>
              <a:rPr lang="en-US" sz="11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advTm="3594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classical SW/HW boundary</a:t>
            </a:r>
          </a:p>
        </p:txBody>
      </p:sp>
      <p:sp>
        <p:nvSpPr>
          <p:cNvPr id="2051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1" y="1493838"/>
          <a:ext cx="86836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Visio" r:id="rId5" imgW="4409474" imgH="1954872" progId="">
                  <p:embed/>
                </p:oleObj>
              </mc:Choice>
              <mc:Fallback>
                <p:oleObj name="Visio" r:id="rId5" imgW="4409474" imgH="195487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93838"/>
                        <a:ext cx="868362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9120336" y="953817"/>
            <a:ext cx="2057400" cy="1676400"/>
          </a:xfrm>
          <a:prstGeom prst="cloudCallout">
            <a:avLst>
              <a:gd name="adj1" fmla="val -43284"/>
              <a:gd name="adj2" fmla="val 82744"/>
            </a:avLst>
          </a:prstGeom>
          <a:solidFill>
            <a:srgbClr val="FF9900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/>
              <a:t>What is visible to the user?</a:t>
            </a:r>
          </a:p>
        </p:txBody>
      </p:sp>
    </p:spTree>
    <p:custDataLst>
      <p:tags r:id="rId2"/>
    </p:custDataLst>
  </p:cSld>
  <p:clrMapOvr>
    <a:masterClrMapping/>
  </p:clrMapOvr>
  <p:transition spd="slow" advTm="164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Time sequence of multiple interrupts</a:t>
            </a:r>
          </a:p>
        </p:txBody>
      </p:sp>
      <p:sp>
        <p:nvSpPr>
          <p:cNvPr id="1116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111620" name="Picture 4" descr="5-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1322351"/>
            <a:ext cx="73945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feld 4"/>
          <p:cNvSpPr txBox="1">
            <a:spLocks noChangeArrowheads="1"/>
          </p:cNvSpPr>
          <p:nvPr/>
        </p:nvSpPr>
        <p:spPr bwMode="auto">
          <a:xfrm>
            <a:off x="8167689" y="1033464"/>
            <a:ext cx="304087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DE" sz="1600" dirty="0">
                <a:latin typeface="+mn-lt"/>
              </a:rPr>
              <a:t>Computer 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3 I/O </a:t>
            </a:r>
            <a:r>
              <a:rPr lang="de-DE" sz="1600" dirty="0" err="1">
                <a:latin typeface="+mn-lt"/>
              </a:rPr>
              <a:t>devices</a:t>
            </a:r>
            <a:endParaRPr lang="de-DE" sz="1600" dirty="0">
              <a:latin typeface="+mn-lt"/>
            </a:endParaRP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 dirty="0">
                <a:latin typeface="+mn-lt"/>
              </a:rPr>
              <a:t> Printer, </a:t>
            </a:r>
            <a:r>
              <a:rPr lang="de-DE" sz="1600" dirty="0" err="1">
                <a:latin typeface="+mn-lt"/>
              </a:rPr>
              <a:t>priority</a:t>
            </a:r>
            <a:r>
              <a:rPr lang="de-DE" sz="1600" dirty="0">
                <a:latin typeface="+mn-lt"/>
              </a:rPr>
              <a:t> 2 </a:t>
            </a: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 dirty="0">
                <a:latin typeface="+mn-lt"/>
              </a:rPr>
              <a:t> Hard </a:t>
            </a:r>
            <a:r>
              <a:rPr lang="de-DE" sz="1600" dirty="0" err="1">
                <a:latin typeface="+mn-lt"/>
              </a:rPr>
              <a:t>disc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priority</a:t>
            </a:r>
            <a:r>
              <a:rPr lang="de-DE" sz="1600" dirty="0">
                <a:latin typeface="+mn-lt"/>
              </a:rPr>
              <a:t> 4</a:t>
            </a:r>
          </a:p>
          <a:p>
            <a:pPr algn="l">
              <a:buClr>
                <a:srgbClr val="003366"/>
              </a:buClr>
              <a:buSzPct val="100000"/>
              <a:buFont typeface="Verdana" pitchFamily="34" charset="0"/>
              <a:buChar char="●"/>
            </a:pPr>
            <a:r>
              <a:rPr lang="de-DE" sz="1600" dirty="0">
                <a:latin typeface="+mn-lt"/>
              </a:rPr>
              <a:t> RS232, </a:t>
            </a:r>
            <a:r>
              <a:rPr lang="de-DE" sz="1600" dirty="0" err="1">
                <a:latin typeface="+mn-lt"/>
              </a:rPr>
              <a:t>priority</a:t>
            </a:r>
            <a:r>
              <a:rPr lang="de-DE" sz="1600" dirty="0">
                <a:latin typeface="+mn-lt"/>
              </a:rPr>
              <a:t> 5</a:t>
            </a:r>
          </a:p>
        </p:txBody>
      </p:sp>
    </p:spTree>
  </p:cSld>
  <p:clrMapOvr>
    <a:masterClrMapping/>
  </p:clrMapOvr>
  <p:transition advTm="130745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Handling of multiple interrupt sources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Cyclic polling of interrupt sources by the interrupt controller (interrupt flag for each source in a status register of the controller). </a:t>
            </a:r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If the interrupt flag for a component is set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en-US" noProof="0" dirty="0">
                <a:sym typeface="Monotype Sorts" pitchFamily="2" charset="2"/>
              </a:rPr>
              <a:t> Stop cyclic polling and start ISR for the source</a:t>
            </a:r>
            <a:r>
              <a:rPr lang="en-US" noProof="0" dirty="0"/>
              <a:t>. </a:t>
            </a:r>
          </a:p>
          <a:p>
            <a:pPr lvl="1"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r>
              <a:rPr lang="en-US" noProof="0" dirty="0"/>
              <a:t>Several new/additional interrupt requests possible during or after the execution of an ISR. </a:t>
            </a:r>
          </a:p>
          <a:p>
            <a:pPr lvl="1" eaLnBrk="1" hangingPunct="1">
              <a:buFont typeface="Wingdings 3" pitchFamily="18" charset="2"/>
              <a:buChar char="Æ"/>
            </a:pPr>
            <a:r>
              <a:rPr lang="en-US" noProof="0" dirty="0">
                <a:sym typeface="Monotype Sorts" pitchFamily="2" charset="2"/>
              </a:rPr>
              <a:t> Two alternative ways of treating new/additional interrupts</a:t>
            </a:r>
          </a:p>
          <a:p>
            <a:pPr lvl="1" eaLnBrk="1" hangingPunct="1">
              <a:buFont typeface="Wingdings 3" pitchFamily="18" charset="2"/>
              <a:buChar char="Æ"/>
            </a:pPr>
            <a:endParaRPr lang="en-US" noProof="0" dirty="0"/>
          </a:p>
        </p:txBody>
      </p:sp>
      <p:sp>
        <p:nvSpPr>
          <p:cNvPr id="1126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4956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Polling: 1. method</a:t>
            </a:r>
          </a:p>
        </p:txBody>
      </p:sp>
      <p:sp>
        <p:nvSpPr>
          <p:cNvPr id="113668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Continue cycling polling at the interrupt source following the last served source </a:t>
            </a:r>
            <a:r>
              <a:rPr lang="en-US" noProof="0" dirty="0">
                <a:sym typeface="Wingdings" pitchFamily="2" charset="2"/>
              </a:rPr>
              <a:t> all interrupt sources have an equal chance of being served („fair“ processor sharing)</a:t>
            </a:r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1136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3669" name="Line 4"/>
          <p:cNvSpPr>
            <a:spLocks noChangeShapeType="1"/>
          </p:cNvSpPr>
          <p:nvPr/>
        </p:nvSpPr>
        <p:spPr bwMode="auto">
          <a:xfrm flipV="1">
            <a:off x="4171950" y="3829050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70" name="Oval 5"/>
          <p:cNvSpPr>
            <a:spLocks noChangeArrowheads="1"/>
          </p:cNvSpPr>
          <p:nvPr/>
        </p:nvSpPr>
        <p:spPr bwMode="auto">
          <a:xfrm>
            <a:off x="2886075" y="2743200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Oval 6"/>
          <p:cNvSpPr>
            <a:spLocks noChangeArrowheads="1"/>
          </p:cNvSpPr>
          <p:nvPr/>
        </p:nvSpPr>
        <p:spPr bwMode="auto">
          <a:xfrm>
            <a:off x="3014663" y="2876551"/>
            <a:ext cx="360362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3672" name="Oval 7"/>
          <p:cNvSpPr>
            <a:spLocks noChangeArrowheads="1"/>
          </p:cNvSpPr>
          <p:nvPr/>
        </p:nvSpPr>
        <p:spPr bwMode="auto">
          <a:xfrm>
            <a:off x="4514851" y="2876551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3673" name="Oval 8"/>
          <p:cNvSpPr>
            <a:spLocks noChangeArrowheads="1"/>
          </p:cNvSpPr>
          <p:nvPr/>
        </p:nvSpPr>
        <p:spPr bwMode="auto">
          <a:xfrm>
            <a:off x="2695576" y="3643313"/>
            <a:ext cx="360363" cy="360362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3674" name="Oval 9"/>
          <p:cNvSpPr>
            <a:spLocks noChangeArrowheads="1"/>
          </p:cNvSpPr>
          <p:nvPr/>
        </p:nvSpPr>
        <p:spPr bwMode="auto">
          <a:xfrm>
            <a:off x="4838701" y="364331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3675" name="Oval 10"/>
          <p:cNvSpPr>
            <a:spLocks noChangeArrowheads="1"/>
          </p:cNvSpPr>
          <p:nvPr/>
        </p:nvSpPr>
        <p:spPr bwMode="auto">
          <a:xfrm>
            <a:off x="3810001" y="4695826"/>
            <a:ext cx="360363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3676" name="Oval 11"/>
          <p:cNvSpPr>
            <a:spLocks noChangeArrowheads="1"/>
          </p:cNvSpPr>
          <p:nvPr/>
        </p:nvSpPr>
        <p:spPr bwMode="auto">
          <a:xfrm>
            <a:off x="3810001" y="2562226"/>
            <a:ext cx="360363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3677" name="Oval 12"/>
          <p:cNvSpPr>
            <a:spLocks noChangeArrowheads="1"/>
          </p:cNvSpPr>
          <p:nvPr/>
        </p:nvSpPr>
        <p:spPr bwMode="auto">
          <a:xfrm>
            <a:off x="4514851" y="4410076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3678" name="Oval 13"/>
          <p:cNvSpPr>
            <a:spLocks noChangeArrowheads="1"/>
          </p:cNvSpPr>
          <p:nvPr/>
        </p:nvSpPr>
        <p:spPr bwMode="auto">
          <a:xfrm>
            <a:off x="3014663" y="4410076"/>
            <a:ext cx="360362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3679" name="Rectangle 14"/>
          <p:cNvSpPr>
            <a:spLocks noChangeArrowheads="1"/>
          </p:cNvSpPr>
          <p:nvPr/>
        </p:nvSpPr>
        <p:spPr bwMode="auto">
          <a:xfrm>
            <a:off x="3790951" y="3657600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3680" name="Rectangle 15"/>
          <p:cNvSpPr>
            <a:spLocks noChangeArrowheads="1"/>
          </p:cNvSpPr>
          <p:nvPr/>
        </p:nvSpPr>
        <p:spPr bwMode="auto">
          <a:xfrm>
            <a:off x="3267075" y="3544888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3681" name="Line 16"/>
          <p:cNvSpPr>
            <a:spLocks noChangeShapeType="1"/>
          </p:cNvSpPr>
          <p:nvPr/>
        </p:nvSpPr>
        <p:spPr bwMode="auto">
          <a:xfrm flipV="1">
            <a:off x="4010025" y="2914650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2" name="Line 17"/>
          <p:cNvSpPr>
            <a:spLocks noChangeShapeType="1"/>
          </p:cNvSpPr>
          <p:nvPr/>
        </p:nvSpPr>
        <p:spPr bwMode="auto">
          <a:xfrm flipV="1">
            <a:off x="4171951" y="3162300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3" name="Line 18"/>
          <p:cNvSpPr>
            <a:spLocks noChangeShapeType="1"/>
          </p:cNvSpPr>
          <p:nvPr/>
        </p:nvSpPr>
        <p:spPr bwMode="auto">
          <a:xfrm>
            <a:off x="4181475" y="3990976"/>
            <a:ext cx="419100" cy="4683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3684" name="Freeform 19"/>
          <p:cNvSpPr>
            <a:spLocks/>
          </p:cNvSpPr>
          <p:nvPr/>
        </p:nvSpPr>
        <p:spPr bwMode="auto">
          <a:xfrm>
            <a:off x="4029076" y="3376614"/>
            <a:ext cx="466725" cy="738187"/>
          </a:xfrm>
          <a:custGeom>
            <a:avLst/>
            <a:gdLst>
              <a:gd name="T0" fmla="*/ 0 w 294"/>
              <a:gd name="T1" fmla="*/ 2147483647 h 465"/>
              <a:gd name="T2" fmla="*/ 2147483647 w 294"/>
              <a:gd name="T3" fmla="*/ 2147483647 h 465"/>
              <a:gd name="T4" fmla="*/ 2147483647 w 294"/>
              <a:gd name="T5" fmla="*/ 2147483647 h 465"/>
              <a:gd name="T6" fmla="*/ 2147483647 w 294"/>
              <a:gd name="T7" fmla="*/ 2147483647 h 465"/>
              <a:gd name="T8" fmla="*/ 2147483647 w 294"/>
              <a:gd name="T9" fmla="*/ 2147483647 h 465"/>
              <a:gd name="T10" fmla="*/ 2147483647 w 294"/>
              <a:gd name="T11" fmla="*/ 2147483647 h 465"/>
              <a:gd name="T12" fmla="*/ 2147483647 w 294"/>
              <a:gd name="T13" fmla="*/ 2147483647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65"/>
              <a:gd name="T23" fmla="*/ 294 w 294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65">
                <a:moveTo>
                  <a:pt x="0" y="3"/>
                </a:moveTo>
                <a:cubicBezTo>
                  <a:pt x="16" y="4"/>
                  <a:pt x="64" y="0"/>
                  <a:pt x="96" y="9"/>
                </a:cubicBezTo>
                <a:cubicBezTo>
                  <a:pt x="128" y="18"/>
                  <a:pt x="167" y="40"/>
                  <a:pt x="192" y="57"/>
                </a:cubicBezTo>
                <a:cubicBezTo>
                  <a:pt x="217" y="74"/>
                  <a:pt x="229" y="75"/>
                  <a:pt x="246" y="111"/>
                </a:cubicBezTo>
                <a:cubicBezTo>
                  <a:pt x="263" y="147"/>
                  <a:pt x="294" y="224"/>
                  <a:pt x="294" y="273"/>
                </a:cubicBezTo>
                <a:cubicBezTo>
                  <a:pt x="294" y="322"/>
                  <a:pt x="266" y="373"/>
                  <a:pt x="246" y="405"/>
                </a:cubicBezTo>
                <a:cubicBezTo>
                  <a:pt x="226" y="437"/>
                  <a:pt x="189" y="453"/>
                  <a:pt x="174" y="465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113685" name="Group 20"/>
          <p:cNvGrpSpPr>
            <a:grpSpLocks/>
          </p:cNvGrpSpPr>
          <p:nvPr/>
        </p:nvGrpSpPr>
        <p:grpSpPr bwMode="auto">
          <a:xfrm>
            <a:off x="6419850" y="2571750"/>
            <a:ext cx="2503488" cy="2503488"/>
            <a:chOff x="2916" y="1944"/>
            <a:chExt cx="1577" cy="1577"/>
          </a:xfrm>
        </p:grpSpPr>
        <p:sp>
          <p:nvSpPr>
            <p:cNvPr id="113690" name="Oval 21"/>
            <p:cNvSpPr>
              <a:spLocks noChangeArrowheads="1"/>
            </p:cNvSpPr>
            <p:nvPr/>
          </p:nvSpPr>
          <p:spPr bwMode="auto">
            <a:xfrm>
              <a:off x="3036" y="2058"/>
              <a:ext cx="1360" cy="13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1" name="Oval 22"/>
            <p:cNvSpPr>
              <a:spLocks noChangeArrowheads="1"/>
            </p:cNvSpPr>
            <p:nvPr/>
          </p:nvSpPr>
          <p:spPr bwMode="auto">
            <a:xfrm>
              <a:off x="3117" y="2142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8</a:t>
              </a:r>
            </a:p>
          </p:txBody>
        </p:sp>
        <p:sp>
          <p:nvSpPr>
            <p:cNvPr id="113692" name="Oval 23"/>
            <p:cNvSpPr>
              <a:spLocks noChangeArrowheads="1"/>
            </p:cNvSpPr>
            <p:nvPr/>
          </p:nvSpPr>
          <p:spPr bwMode="auto">
            <a:xfrm>
              <a:off x="4062" y="2142"/>
              <a:ext cx="227" cy="227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2</a:t>
              </a:r>
              <a:endParaRPr lang="de-DE" sz="2400" b="1">
                <a:latin typeface="Times New Roman" pitchFamily="18" charset="0"/>
              </a:endParaRPr>
            </a:p>
          </p:txBody>
        </p:sp>
        <p:sp>
          <p:nvSpPr>
            <p:cNvPr id="113693" name="Oval 24"/>
            <p:cNvSpPr>
              <a:spLocks noChangeArrowheads="1"/>
            </p:cNvSpPr>
            <p:nvPr/>
          </p:nvSpPr>
          <p:spPr bwMode="auto">
            <a:xfrm>
              <a:off x="2916" y="2625"/>
              <a:ext cx="227" cy="22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7</a:t>
              </a:r>
            </a:p>
          </p:txBody>
        </p:sp>
        <p:sp>
          <p:nvSpPr>
            <p:cNvPr id="113694" name="Oval 25"/>
            <p:cNvSpPr>
              <a:spLocks noChangeArrowheads="1"/>
            </p:cNvSpPr>
            <p:nvPr/>
          </p:nvSpPr>
          <p:spPr bwMode="auto">
            <a:xfrm>
              <a:off x="4266" y="2625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3</a:t>
              </a:r>
            </a:p>
          </p:txBody>
        </p:sp>
        <p:sp>
          <p:nvSpPr>
            <p:cNvPr id="113695" name="Oval 26"/>
            <p:cNvSpPr>
              <a:spLocks noChangeArrowheads="1"/>
            </p:cNvSpPr>
            <p:nvPr/>
          </p:nvSpPr>
          <p:spPr bwMode="auto">
            <a:xfrm>
              <a:off x="3618" y="1944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1</a:t>
              </a:r>
            </a:p>
          </p:txBody>
        </p:sp>
        <p:sp>
          <p:nvSpPr>
            <p:cNvPr id="113696" name="Oval 27"/>
            <p:cNvSpPr>
              <a:spLocks noChangeArrowheads="1"/>
            </p:cNvSpPr>
            <p:nvPr/>
          </p:nvSpPr>
          <p:spPr bwMode="auto">
            <a:xfrm>
              <a:off x="4062" y="3108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4</a:t>
              </a:r>
            </a:p>
          </p:txBody>
        </p:sp>
        <p:sp>
          <p:nvSpPr>
            <p:cNvPr id="113697" name="Oval 28"/>
            <p:cNvSpPr>
              <a:spLocks noChangeArrowheads="1"/>
            </p:cNvSpPr>
            <p:nvPr/>
          </p:nvSpPr>
          <p:spPr bwMode="auto">
            <a:xfrm>
              <a:off x="3117" y="3108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6</a:t>
              </a:r>
            </a:p>
          </p:txBody>
        </p:sp>
        <p:sp>
          <p:nvSpPr>
            <p:cNvPr id="113698" name="Rectangle 29"/>
            <p:cNvSpPr>
              <a:spLocks noChangeArrowheads="1"/>
            </p:cNvSpPr>
            <p:nvPr/>
          </p:nvSpPr>
          <p:spPr bwMode="auto">
            <a:xfrm>
              <a:off x="3606" y="2634"/>
              <a:ext cx="258" cy="21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Arial" pitchFamily="34" charset="0"/>
              </a:endParaRPr>
            </a:p>
          </p:txBody>
        </p:sp>
        <p:sp>
          <p:nvSpPr>
            <p:cNvPr id="113699" name="Rectangle 30"/>
            <p:cNvSpPr>
              <a:spLocks noChangeArrowheads="1"/>
            </p:cNvSpPr>
            <p:nvPr/>
          </p:nvSpPr>
          <p:spPr bwMode="auto">
            <a:xfrm>
              <a:off x="3264" y="2551"/>
              <a:ext cx="3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de-DE" sz="1400" b="1">
                  <a:latin typeface="Arial" pitchFamily="34" charset="0"/>
                </a:rPr>
                <a:t>CPU</a:t>
              </a:r>
            </a:p>
          </p:txBody>
        </p:sp>
        <p:sp>
          <p:nvSpPr>
            <p:cNvPr id="113700" name="Line 31"/>
            <p:cNvSpPr>
              <a:spLocks noChangeShapeType="1"/>
            </p:cNvSpPr>
            <p:nvPr/>
          </p:nvSpPr>
          <p:spPr bwMode="auto">
            <a:xfrm flipH="1">
              <a:off x="3132" y="2736"/>
              <a:ext cx="468" cy="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1" name="Line 32"/>
            <p:cNvSpPr>
              <a:spLocks noChangeShapeType="1"/>
            </p:cNvSpPr>
            <p:nvPr/>
          </p:nvSpPr>
          <p:spPr bwMode="auto">
            <a:xfrm flipH="1">
              <a:off x="3744" y="2838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2" name="Line 33"/>
            <p:cNvSpPr>
              <a:spLocks noChangeShapeType="1"/>
            </p:cNvSpPr>
            <p:nvPr/>
          </p:nvSpPr>
          <p:spPr bwMode="auto">
            <a:xfrm flipH="1">
              <a:off x="3312" y="2838"/>
              <a:ext cx="294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3" name="Oval 34"/>
            <p:cNvSpPr>
              <a:spLocks noChangeArrowheads="1"/>
            </p:cNvSpPr>
            <p:nvPr/>
          </p:nvSpPr>
          <p:spPr bwMode="auto">
            <a:xfrm>
              <a:off x="3654" y="3294"/>
              <a:ext cx="227" cy="2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de-DE" b="1">
                  <a:latin typeface="Arial" pitchFamily="34" charset="0"/>
                </a:rPr>
                <a:t>5</a:t>
              </a:r>
            </a:p>
          </p:txBody>
        </p:sp>
        <p:sp>
          <p:nvSpPr>
            <p:cNvPr id="113704" name="Freeform 35"/>
            <p:cNvSpPr>
              <a:spLocks/>
            </p:cNvSpPr>
            <p:nvPr/>
          </p:nvSpPr>
          <p:spPr bwMode="auto">
            <a:xfrm rot="8923716">
              <a:off x="3354" y="2673"/>
              <a:ext cx="294" cy="465"/>
            </a:xfrm>
            <a:custGeom>
              <a:avLst/>
              <a:gdLst>
                <a:gd name="T0" fmla="*/ 0 w 294"/>
                <a:gd name="T1" fmla="*/ 3 h 465"/>
                <a:gd name="T2" fmla="*/ 96 w 294"/>
                <a:gd name="T3" fmla="*/ 9 h 465"/>
                <a:gd name="T4" fmla="*/ 192 w 294"/>
                <a:gd name="T5" fmla="*/ 57 h 465"/>
                <a:gd name="T6" fmla="*/ 246 w 294"/>
                <a:gd name="T7" fmla="*/ 111 h 465"/>
                <a:gd name="T8" fmla="*/ 294 w 294"/>
                <a:gd name="T9" fmla="*/ 273 h 465"/>
                <a:gd name="T10" fmla="*/ 246 w 294"/>
                <a:gd name="T11" fmla="*/ 405 h 465"/>
                <a:gd name="T12" fmla="*/ 174 w 294"/>
                <a:gd name="T13" fmla="*/ 465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"/>
                <a:gd name="T22" fmla="*/ 0 h 465"/>
                <a:gd name="T23" fmla="*/ 294 w 294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" h="465">
                  <a:moveTo>
                    <a:pt x="0" y="3"/>
                  </a:moveTo>
                  <a:cubicBezTo>
                    <a:pt x="16" y="4"/>
                    <a:pt x="64" y="0"/>
                    <a:pt x="96" y="9"/>
                  </a:cubicBezTo>
                  <a:cubicBezTo>
                    <a:pt x="128" y="18"/>
                    <a:pt x="167" y="40"/>
                    <a:pt x="192" y="57"/>
                  </a:cubicBezTo>
                  <a:cubicBezTo>
                    <a:pt x="217" y="74"/>
                    <a:pt x="229" y="75"/>
                    <a:pt x="246" y="111"/>
                  </a:cubicBezTo>
                  <a:cubicBezTo>
                    <a:pt x="263" y="147"/>
                    <a:pt x="294" y="224"/>
                    <a:pt x="294" y="273"/>
                  </a:cubicBezTo>
                  <a:cubicBezTo>
                    <a:pt x="294" y="322"/>
                    <a:pt x="266" y="373"/>
                    <a:pt x="246" y="405"/>
                  </a:cubicBezTo>
                  <a:cubicBezTo>
                    <a:pt x="226" y="437"/>
                    <a:pt x="189" y="453"/>
                    <a:pt x="174" y="465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686" name="Oval 36"/>
          <p:cNvSpPr>
            <a:spLocks noChangeArrowheads="1"/>
          </p:cNvSpPr>
          <p:nvPr/>
        </p:nvSpPr>
        <p:spPr bwMode="auto">
          <a:xfrm>
            <a:off x="2190751" y="5497513"/>
            <a:ext cx="360363" cy="360362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Arial" pitchFamily="34" charset="0"/>
            </a:endParaRPr>
          </a:p>
        </p:txBody>
      </p:sp>
      <p:sp>
        <p:nvSpPr>
          <p:cNvPr id="113687" name="Oval 37"/>
          <p:cNvSpPr>
            <a:spLocks noChangeArrowheads="1"/>
          </p:cNvSpPr>
          <p:nvPr/>
        </p:nvSpPr>
        <p:spPr bwMode="auto">
          <a:xfrm>
            <a:off x="5876926" y="54959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113688" name="Text Box 38"/>
          <p:cNvSpPr txBox="1">
            <a:spLocks noChangeArrowheads="1"/>
          </p:cNvSpPr>
          <p:nvPr/>
        </p:nvSpPr>
        <p:spPr bwMode="auto">
          <a:xfrm>
            <a:off x="2613025" y="5356225"/>
            <a:ext cx="186461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>
                <a:latin typeface="Arial" pitchFamily="34" charset="0"/>
              </a:rPr>
              <a:t>Interrupt source </a:t>
            </a:r>
          </a:p>
          <a:p>
            <a:pPr algn="l" eaLnBrk="0" hangingPunct="0"/>
            <a:r>
              <a:rPr lang="de-DE" dirty="0" err="1">
                <a:latin typeface="Arial" pitchFamily="34" charset="0"/>
              </a:rPr>
              <a:t>currently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served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13689" name="Text Box 39"/>
          <p:cNvSpPr txBox="1">
            <a:spLocks noChangeArrowheads="1"/>
          </p:cNvSpPr>
          <p:nvPr/>
        </p:nvSpPr>
        <p:spPr bwMode="auto">
          <a:xfrm>
            <a:off x="6394450" y="5356225"/>
            <a:ext cx="362150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>
                <a:latin typeface="Arial" pitchFamily="34" charset="0"/>
              </a:rPr>
              <a:t>New </a:t>
            </a:r>
            <a:r>
              <a:rPr lang="de-DE" dirty="0" err="1">
                <a:latin typeface="Arial" pitchFamily="34" charset="0"/>
              </a:rPr>
              <a:t>interrupt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requests</a:t>
            </a:r>
            <a:r>
              <a:rPr lang="de-DE" dirty="0">
                <a:latin typeface="Arial" pitchFamily="34" charset="0"/>
              </a:rPr>
              <a:t> </a:t>
            </a:r>
            <a:br>
              <a:rPr lang="de-DE" dirty="0">
                <a:latin typeface="Arial" pitchFamily="34" charset="0"/>
              </a:rPr>
            </a:br>
            <a:r>
              <a:rPr lang="de-DE" dirty="0" err="1">
                <a:latin typeface="Arial" pitchFamily="34" charset="0"/>
              </a:rPr>
              <a:t>during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serving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interrupt</a:t>
            </a:r>
            <a:r>
              <a:rPr lang="de-DE" dirty="0">
                <a:latin typeface="Arial" pitchFamily="34" charset="0"/>
              </a:rPr>
              <a:t> source 4</a:t>
            </a:r>
          </a:p>
        </p:txBody>
      </p:sp>
    </p:spTree>
  </p:cSld>
  <p:clrMapOvr>
    <a:masterClrMapping/>
  </p:clrMapOvr>
  <p:transition advTm="6724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Polling: 2. method</a:t>
            </a:r>
          </a:p>
        </p:txBody>
      </p:sp>
      <p:sp>
        <p:nvSpPr>
          <p:cNvPr id="114693" name="Rectangle 4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Cyclic polling always starts at a pre-determined first source </a:t>
            </a:r>
            <a:r>
              <a:rPr lang="en-US" noProof="0" dirty="0">
                <a:sym typeface="Wingdings" pitchFamily="2" charset="2"/>
              </a:rPr>
              <a:t> Different sources automatically get different priorities. Polling favors components with higher priority. </a:t>
            </a:r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1146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4691" name="Line 2"/>
          <p:cNvSpPr>
            <a:spLocks noChangeShapeType="1"/>
          </p:cNvSpPr>
          <p:nvPr/>
        </p:nvSpPr>
        <p:spPr bwMode="auto">
          <a:xfrm>
            <a:off x="7829550" y="4119564"/>
            <a:ext cx="742950" cy="15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694" name="Line 5"/>
          <p:cNvSpPr>
            <a:spLocks noChangeShapeType="1"/>
          </p:cNvSpPr>
          <p:nvPr/>
        </p:nvSpPr>
        <p:spPr bwMode="auto">
          <a:xfrm flipV="1">
            <a:off x="4171950" y="4119563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695" name="Oval 6"/>
          <p:cNvSpPr>
            <a:spLocks noChangeArrowheads="1"/>
          </p:cNvSpPr>
          <p:nvPr/>
        </p:nvSpPr>
        <p:spPr bwMode="auto">
          <a:xfrm>
            <a:off x="2886075" y="3033713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7"/>
          <p:cNvSpPr>
            <a:spLocks noChangeArrowheads="1"/>
          </p:cNvSpPr>
          <p:nvPr/>
        </p:nvSpPr>
        <p:spPr bwMode="auto">
          <a:xfrm>
            <a:off x="3014663" y="3167063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4697" name="Oval 8"/>
          <p:cNvSpPr>
            <a:spLocks noChangeArrowheads="1"/>
          </p:cNvSpPr>
          <p:nvPr/>
        </p:nvSpPr>
        <p:spPr bwMode="auto">
          <a:xfrm>
            <a:off x="4514851" y="316706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4698" name="Oval 9"/>
          <p:cNvSpPr>
            <a:spLocks noChangeArrowheads="1"/>
          </p:cNvSpPr>
          <p:nvPr/>
        </p:nvSpPr>
        <p:spPr bwMode="auto">
          <a:xfrm>
            <a:off x="2695576" y="39338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4699" name="Oval 10"/>
          <p:cNvSpPr>
            <a:spLocks noChangeArrowheads="1"/>
          </p:cNvSpPr>
          <p:nvPr/>
        </p:nvSpPr>
        <p:spPr bwMode="auto">
          <a:xfrm>
            <a:off x="4838701" y="3933826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4700" name="Oval 11"/>
          <p:cNvSpPr>
            <a:spLocks noChangeArrowheads="1"/>
          </p:cNvSpPr>
          <p:nvPr/>
        </p:nvSpPr>
        <p:spPr bwMode="auto">
          <a:xfrm>
            <a:off x="3810001" y="498633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4701" name="Oval 12"/>
          <p:cNvSpPr>
            <a:spLocks noChangeArrowheads="1"/>
          </p:cNvSpPr>
          <p:nvPr/>
        </p:nvSpPr>
        <p:spPr bwMode="auto">
          <a:xfrm>
            <a:off x="3810001" y="285273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4702" name="Oval 13"/>
          <p:cNvSpPr>
            <a:spLocks noChangeArrowheads="1"/>
          </p:cNvSpPr>
          <p:nvPr/>
        </p:nvSpPr>
        <p:spPr bwMode="auto">
          <a:xfrm>
            <a:off x="4514851" y="4700588"/>
            <a:ext cx="360363" cy="360362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4703" name="Oval 14"/>
          <p:cNvSpPr>
            <a:spLocks noChangeArrowheads="1"/>
          </p:cNvSpPr>
          <p:nvPr/>
        </p:nvSpPr>
        <p:spPr bwMode="auto">
          <a:xfrm>
            <a:off x="3014663" y="4700588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4704" name="Rectangle 15"/>
          <p:cNvSpPr>
            <a:spLocks noChangeArrowheads="1"/>
          </p:cNvSpPr>
          <p:nvPr/>
        </p:nvSpPr>
        <p:spPr bwMode="auto">
          <a:xfrm>
            <a:off x="3790951" y="3948113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4705" name="Rectangle 16"/>
          <p:cNvSpPr>
            <a:spLocks noChangeArrowheads="1"/>
          </p:cNvSpPr>
          <p:nvPr/>
        </p:nvSpPr>
        <p:spPr bwMode="auto">
          <a:xfrm>
            <a:off x="3267075" y="3835400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4706" name="Line 17"/>
          <p:cNvSpPr>
            <a:spLocks noChangeShapeType="1"/>
          </p:cNvSpPr>
          <p:nvPr/>
        </p:nvSpPr>
        <p:spPr bwMode="auto">
          <a:xfrm flipV="1">
            <a:off x="4010025" y="3205163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7" name="Line 18"/>
          <p:cNvSpPr>
            <a:spLocks noChangeShapeType="1"/>
          </p:cNvSpPr>
          <p:nvPr/>
        </p:nvSpPr>
        <p:spPr bwMode="auto">
          <a:xfrm flipV="1">
            <a:off x="4171951" y="3452813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8" name="Line 19"/>
          <p:cNvSpPr>
            <a:spLocks noChangeShapeType="1"/>
          </p:cNvSpPr>
          <p:nvPr/>
        </p:nvSpPr>
        <p:spPr bwMode="auto">
          <a:xfrm>
            <a:off x="4181475" y="4281488"/>
            <a:ext cx="419100" cy="4683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09" name="Freeform 20"/>
          <p:cNvSpPr>
            <a:spLocks/>
          </p:cNvSpPr>
          <p:nvPr/>
        </p:nvSpPr>
        <p:spPr bwMode="auto">
          <a:xfrm>
            <a:off x="7715251" y="3621088"/>
            <a:ext cx="474663" cy="508000"/>
          </a:xfrm>
          <a:custGeom>
            <a:avLst/>
            <a:gdLst>
              <a:gd name="T0" fmla="*/ 0 w 299"/>
              <a:gd name="T1" fmla="*/ 2147483647 h 350"/>
              <a:gd name="T2" fmla="*/ 2147483647 w 299"/>
              <a:gd name="T3" fmla="*/ 2147483647 h 350"/>
              <a:gd name="T4" fmla="*/ 2147483647 w 299"/>
              <a:gd name="T5" fmla="*/ 2147483647 h 350"/>
              <a:gd name="T6" fmla="*/ 2147483647 w 299"/>
              <a:gd name="T7" fmla="*/ 2147483647 h 350"/>
              <a:gd name="T8" fmla="*/ 2147483647 w 299"/>
              <a:gd name="T9" fmla="*/ 2147483647 h 350"/>
              <a:gd name="T10" fmla="*/ 2147483647 w 299"/>
              <a:gd name="T11" fmla="*/ 2147483647 h 350"/>
              <a:gd name="T12" fmla="*/ 2147483647 w 299"/>
              <a:gd name="T13" fmla="*/ 2147483647 h 3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"/>
              <a:gd name="T22" fmla="*/ 0 h 350"/>
              <a:gd name="T23" fmla="*/ 299 w 299"/>
              <a:gd name="T24" fmla="*/ 350 h 3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" h="350">
                <a:moveTo>
                  <a:pt x="0" y="8"/>
                </a:moveTo>
                <a:cubicBezTo>
                  <a:pt x="23" y="8"/>
                  <a:pt x="97" y="0"/>
                  <a:pt x="132" y="6"/>
                </a:cubicBezTo>
                <a:cubicBezTo>
                  <a:pt x="167" y="12"/>
                  <a:pt x="190" y="30"/>
                  <a:pt x="211" y="43"/>
                </a:cubicBezTo>
                <a:cubicBezTo>
                  <a:pt x="231" y="56"/>
                  <a:pt x="241" y="64"/>
                  <a:pt x="255" y="84"/>
                </a:cubicBezTo>
                <a:cubicBezTo>
                  <a:pt x="269" y="104"/>
                  <a:pt x="289" y="136"/>
                  <a:pt x="294" y="164"/>
                </a:cubicBezTo>
                <a:cubicBezTo>
                  <a:pt x="299" y="192"/>
                  <a:pt x="297" y="223"/>
                  <a:pt x="288" y="254"/>
                </a:cubicBezTo>
                <a:cubicBezTo>
                  <a:pt x="279" y="285"/>
                  <a:pt x="250" y="330"/>
                  <a:pt x="240" y="350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10" name="Oval 21"/>
          <p:cNvSpPr>
            <a:spLocks noChangeArrowheads="1"/>
          </p:cNvSpPr>
          <p:nvPr/>
        </p:nvSpPr>
        <p:spPr bwMode="auto">
          <a:xfrm>
            <a:off x="6610350" y="3043238"/>
            <a:ext cx="2159000" cy="215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2"/>
          <p:cNvSpPr>
            <a:spLocks noChangeArrowheads="1"/>
          </p:cNvSpPr>
          <p:nvPr/>
        </p:nvSpPr>
        <p:spPr bwMode="auto">
          <a:xfrm>
            <a:off x="6738938" y="3176588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8</a:t>
            </a:r>
          </a:p>
        </p:txBody>
      </p:sp>
      <p:sp>
        <p:nvSpPr>
          <p:cNvPr id="114712" name="Oval 23"/>
          <p:cNvSpPr>
            <a:spLocks noChangeArrowheads="1"/>
          </p:cNvSpPr>
          <p:nvPr/>
        </p:nvSpPr>
        <p:spPr bwMode="auto">
          <a:xfrm>
            <a:off x="8239126" y="317658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2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114713" name="Oval 24"/>
          <p:cNvSpPr>
            <a:spLocks noChangeArrowheads="1"/>
          </p:cNvSpPr>
          <p:nvPr/>
        </p:nvSpPr>
        <p:spPr bwMode="auto">
          <a:xfrm>
            <a:off x="6419851" y="3943351"/>
            <a:ext cx="360363" cy="3603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7</a:t>
            </a:r>
          </a:p>
        </p:txBody>
      </p:sp>
      <p:sp>
        <p:nvSpPr>
          <p:cNvPr id="114714" name="Oval 25"/>
          <p:cNvSpPr>
            <a:spLocks noChangeArrowheads="1"/>
          </p:cNvSpPr>
          <p:nvPr/>
        </p:nvSpPr>
        <p:spPr bwMode="auto">
          <a:xfrm>
            <a:off x="8562976" y="3943351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3</a:t>
            </a:r>
          </a:p>
        </p:txBody>
      </p:sp>
      <p:sp>
        <p:nvSpPr>
          <p:cNvPr id="114715" name="Oval 26"/>
          <p:cNvSpPr>
            <a:spLocks noChangeArrowheads="1"/>
          </p:cNvSpPr>
          <p:nvPr/>
        </p:nvSpPr>
        <p:spPr bwMode="auto">
          <a:xfrm>
            <a:off x="7534276" y="286226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1</a:t>
            </a:r>
          </a:p>
        </p:txBody>
      </p:sp>
      <p:sp>
        <p:nvSpPr>
          <p:cNvPr id="114716" name="Oval 27"/>
          <p:cNvSpPr>
            <a:spLocks noChangeArrowheads="1"/>
          </p:cNvSpPr>
          <p:nvPr/>
        </p:nvSpPr>
        <p:spPr bwMode="auto">
          <a:xfrm>
            <a:off x="8239126" y="4710113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4</a:t>
            </a:r>
          </a:p>
        </p:txBody>
      </p:sp>
      <p:sp>
        <p:nvSpPr>
          <p:cNvPr id="114717" name="Oval 28"/>
          <p:cNvSpPr>
            <a:spLocks noChangeArrowheads="1"/>
          </p:cNvSpPr>
          <p:nvPr/>
        </p:nvSpPr>
        <p:spPr bwMode="auto">
          <a:xfrm>
            <a:off x="6738938" y="4710113"/>
            <a:ext cx="360362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6</a:t>
            </a:r>
          </a:p>
        </p:txBody>
      </p:sp>
      <p:sp>
        <p:nvSpPr>
          <p:cNvPr id="114718" name="Rectangle 29"/>
          <p:cNvSpPr>
            <a:spLocks noChangeArrowheads="1"/>
          </p:cNvSpPr>
          <p:nvPr/>
        </p:nvSpPr>
        <p:spPr bwMode="auto">
          <a:xfrm>
            <a:off x="7515226" y="3957638"/>
            <a:ext cx="409575" cy="342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14719" name="Rectangle 30"/>
          <p:cNvSpPr>
            <a:spLocks noChangeArrowheads="1"/>
          </p:cNvSpPr>
          <p:nvPr/>
        </p:nvSpPr>
        <p:spPr bwMode="auto">
          <a:xfrm>
            <a:off x="6972300" y="3825875"/>
            <a:ext cx="579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400" b="1">
                <a:latin typeface="Arial" pitchFamily="34" charset="0"/>
              </a:rPr>
              <a:t>CPU</a:t>
            </a:r>
          </a:p>
        </p:txBody>
      </p:sp>
      <p:sp>
        <p:nvSpPr>
          <p:cNvPr id="114720" name="Oval 31"/>
          <p:cNvSpPr>
            <a:spLocks noChangeArrowheads="1"/>
          </p:cNvSpPr>
          <p:nvPr/>
        </p:nvSpPr>
        <p:spPr bwMode="auto">
          <a:xfrm>
            <a:off x="7591426" y="5005388"/>
            <a:ext cx="360363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DE" b="1">
                <a:latin typeface="Arial" pitchFamily="34" charset="0"/>
              </a:rPr>
              <a:t>5</a:t>
            </a:r>
          </a:p>
        </p:txBody>
      </p:sp>
      <p:sp>
        <p:nvSpPr>
          <p:cNvPr id="114721" name="Oval 32"/>
          <p:cNvSpPr>
            <a:spLocks noChangeArrowheads="1"/>
          </p:cNvSpPr>
          <p:nvPr/>
        </p:nvSpPr>
        <p:spPr bwMode="auto">
          <a:xfrm>
            <a:off x="2190751" y="5683251"/>
            <a:ext cx="360363" cy="360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latin typeface="Arial" pitchFamily="34" charset="0"/>
            </a:endParaRPr>
          </a:p>
        </p:txBody>
      </p:sp>
      <p:sp>
        <p:nvSpPr>
          <p:cNvPr id="114722" name="Oval 33"/>
          <p:cNvSpPr>
            <a:spLocks noChangeArrowheads="1"/>
          </p:cNvSpPr>
          <p:nvPr/>
        </p:nvSpPr>
        <p:spPr bwMode="auto">
          <a:xfrm>
            <a:off x="5876926" y="5681663"/>
            <a:ext cx="360363" cy="360362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114723" name="Text Box 34"/>
          <p:cNvSpPr txBox="1">
            <a:spLocks noChangeArrowheads="1"/>
          </p:cNvSpPr>
          <p:nvPr/>
        </p:nvSpPr>
        <p:spPr bwMode="auto">
          <a:xfrm>
            <a:off x="2613025" y="5541963"/>
            <a:ext cx="186461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>
                <a:latin typeface="Arial" pitchFamily="34" charset="0"/>
              </a:rPr>
              <a:t>Interrupt source </a:t>
            </a:r>
          </a:p>
          <a:p>
            <a:pPr algn="l" eaLnBrk="0" hangingPunct="0"/>
            <a:r>
              <a:rPr lang="de-DE" dirty="0" err="1">
                <a:latin typeface="Arial" pitchFamily="34" charset="0"/>
              </a:rPr>
              <a:t>currently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served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14724" name="Text Box 35"/>
          <p:cNvSpPr txBox="1">
            <a:spLocks noChangeArrowheads="1"/>
          </p:cNvSpPr>
          <p:nvPr/>
        </p:nvSpPr>
        <p:spPr bwMode="auto">
          <a:xfrm>
            <a:off x="6394450" y="5541963"/>
            <a:ext cx="34932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>
                <a:latin typeface="Arial" pitchFamily="34" charset="0"/>
              </a:rPr>
              <a:t>New </a:t>
            </a:r>
            <a:r>
              <a:rPr lang="de-DE" dirty="0" err="1">
                <a:latin typeface="Arial" pitchFamily="34" charset="0"/>
              </a:rPr>
              <a:t>interrupt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requests</a:t>
            </a:r>
            <a:r>
              <a:rPr lang="de-DE" dirty="0">
                <a:latin typeface="Arial" pitchFamily="34" charset="0"/>
              </a:rPr>
              <a:t> </a:t>
            </a:r>
            <a:br>
              <a:rPr lang="de-DE" dirty="0">
                <a:latin typeface="Arial" pitchFamily="34" charset="0"/>
              </a:rPr>
            </a:br>
            <a:r>
              <a:rPr lang="de-DE" dirty="0" err="1">
                <a:latin typeface="Arial" pitchFamily="34" charset="0"/>
              </a:rPr>
              <a:t>during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serving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interrupt</a:t>
            </a:r>
            <a:r>
              <a:rPr lang="de-DE" dirty="0">
                <a:latin typeface="Arial" pitchFamily="34" charset="0"/>
              </a:rPr>
              <a:t> source 4</a:t>
            </a:r>
          </a:p>
        </p:txBody>
      </p:sp>
      <p:sp>
        <p:nvSpPr>
          <p:cNvPr id="114725" name="Line 36"/>
          <p:cNvSpPr>
            <a:spLocks noChangeShapeType="1"/>
          </p:cNvSpPr>
          <p:nvPr/>
        </p:nvSpPr>
        <p:spPr bwMode="auto">
          <a:xfrm flipV="1">
            <a:off x="7724775" y="3224213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26" name="Line 37"/>
          <p:cNvSpPr>
            <a:spLocks noChangeShapeType="1"/>
          </p:cNvSpPr>
          <p:nvPr/>
        </p:nvSpPr>
        <p:spPr bwMode="auto">
          <a:xfrm flipV="1">
            <a:off x="7905751" y="3462338"/>
            <a:ext cx="37147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4727" name="Freeform 38"/>
          <p:cNvSpPr>
            <a:spLocks/>
          </p:cNvSpPr>
          <p:nvPr/>
        </p:nvSpPr>
        <p:spPr bwMode="auto">
          <a:xfrm>
            <a:off x="4029076" y="3667125"/>
            <a:ext cx="466725" cy="738188"/>
          </a:xfrm>
          <a:custGeom>
            <a:avLst/>
            <a:gdLst>
              <a:gd name="T0" fmla="*/ 0 w 294"/>
              <a:gd name="T1" fmla="*/ 2147483647 h 465"/>
              <a:gd name="T2" fmla="*/ 2147483647 w 294"/>
              <a:gd name="T3" fmla="*/ 2147483647 h 465"/>
              <a:gd name="T4" fmla="*/ 2147483647 w 294"/>
              <a:gd name="T5" fmla="*/ 2147483647 h 465"/>
              <a:gd name="T6" fmla="*/ 2147483647 w 294"/>
              <a:gd name="T7" fmla="*/ 2147483647 h 465"/>
              <a:gd name="T8" fmla="*/ 2147483647 w 294"/>
              <a:gd name="T9" fmla="*/ 2147483647 h 465"/>
              <a:gd name="T10" fmla="*/ 2147483647 w 294"/>
              <a:gd name="T11" fmla="*/ 2147483647 h 465"/>
              <a:gd name="T12" fmla="*/ 2147483647 w 294"/>
              <a:gd name="T13" fmla="*/ 2147483647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65"/>
              <a:gd name="T23" fmla="*/ 294 w 294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65">
                <a:moveTo>
                  <a:pt x="0" y="3"/>
                </a:moveTo>
                <a:cubicBezTo>
                  <a:pt x="16" y="4"/>
                  <a:pt x="64" y="0"/>
                  <a:pt x="96" y="9"/>
                </a:cubicBezTo>
                <a:cubicBezTo>
                  <a:pt x="128" y="18"/>
                  <a:pt x="167" y="40"/>
                  <a:pt x="192" y="57"/>
                </a:cubicBezTo>
                <a:cubicBezTo>
                  <a:pt x="217" y="74"/>
                  <a:pt x="229" y="75"/>
                  <a:pt x="246" y="111"/>
                </a:cubicBezTo>
                <a:cubicBezTo>
                  <a:pt x="263" y="147"/>
                  <a:pt x="294" y="224"/>
                  <a:pt x="294" y="273"/>
                </a:cubicBezTo>
                <a:cubicBezTo>
                  <a:pt x="294" y="322"/>
                  <a:pt x="266" y="373"/>
                  <a:pt x="246" y="405"/>
                </a:cubicBezTo>
                <a:cubicBezTo>
                  <a:pt x="226" y="437"/>
                  <a:pt x="189" y="453"/>
                  <a:pt x="174" y="465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724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Polling</a:t>
            </a:r>
          </a:p>
        </p:txBody>
      </p:sp>
      <p:sp>
        <p:nvSpPr>
          <p:cNvPr id="11571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pSp>
        <p:nvGrpSpPr>
          <p:cNvPr id="115716" name="Group 3"/>
          <p:cNvGrpSpPr>
            <a:grpSpLocks/>
          </p:cNvGrpSpPr>
          <p:nvPr/>
        </p:nvGrpSpPr>
        <p:grpSpPr bwMode="auto">
          <a:xfrm>
            <a:off x="1924050" y="1247775"/>
            <a:ext cx="8248650" cy="3009900"/>
            <a:chOff x="258" y="1986"/>
            <a:chExt cx="5196" cy="1896"/>
          </a:xfrm>
        </p:grpSpPr>
        <p:sp>
          <p:nvSpPr>
            <p:cNvPr id="115718" name="Text Box 4"/>
            <p:cNvSpPr txBox="1">
              <a:spLocks noChangeArrowheads="1"/>
            </p:cNvSpPr>
            <p:nvPr/>
          </p:nvSpPr>
          <p:spPr bwMode="auto">
            <a:xfrm>
              <a:off x="258" y="1986"/>
              <a:ext cx="5196" cy="18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sz="2400" b="1" dirty="0" err="1">
                  <a:latin typeface="Arial" pitchFamily="34" charset="0"/>
                </a:rPr>
                <a:t>Priorities</a:t>
              </a:r>
              <a:r>
                <a:rPr lang="de-DE" sz="2400" b="1" dirty="0">
                  <a:latin typeface="Arial" pitchFamily="34" charset="0"/>
                </a:rPr>
                <a:t> </a:t>
              </a:r>
              <a:r>
                <a:rPr lang="de-DE" sz="2400" b="1" dirty="0" err="1">
                  <a:latin typeface="Arial" pitchFamily="34" charset="0"/>
                </a:rPr>
                <a:t>of</a:t>
              </a:r>
              <a:r>
                <a:rPr lang="de-DE" sz="2400" b="1" dirty="0">
                  <a:latin typeface="Arial" pitchFamily="34" charset="0"/>
                </a:rPr>
                <a:t> </a:t>
              </a:r>
              <a:r>
                <a:rPr lang="de-DE" sz="2400" b="1" dirty="0" err="1">
                  <a:latin typeface="Arial" pitchFamily="34" charset="0"/>
                </a:rPr>
                <a:t>the</a:t>
              </a:r>
              <a:r>
                <a:rPr lang="de-DE" sz="2400" b="1" dirty="0">
                  <a:latin typeface="Arial" pitchFamily="34" charset="0"/>
                </a:rPr>
                <a:t> </a:t>
              </a:r>
              <a:r>
                <a:rPr lang="de-DE" sz="2400" b="1" dirty="0" err="1">
                  <a:latin typeface="Arial" pitchFamily="34" charset="0"/>
                </a:rPr>
                <a:t>old</a:t>
              </a:r>
              <a:r>
                <a:rPr lang="de-DE" sz="2400" b="1" dirty="0">
                  <a:latin typeface="Arial" pitchFamily="34" charset="0"/>
                </a:rPr>
                <a:t> 80286 (and </a:t>
              </a:r>
              <a:r>
                <a:rPr lang="de-DE" sz="2400" b="1" dirty="0" err="1">
                  <a:latin typeface="Arial" pitchFamily="34" charset="0"/>
                </a:rPr>
                <a:t>many</a:t>
              </a:r>
              <a:r>
                <a:rPr lang="de-DE" sz="2400" b="1" dirty="0">
                  <a:latin typeface="Arial" pitchFamily="34" charset="0"/>
                </a:rPr>
                <a:t> </a:t>
              </a:r>
              <a:r>
                <a:rPr lang="de-DE" sz="2400" b="1" dirty="0" err="1">
                  <a:latin typeface="Arial" pitchFamily="34" charset="0"/>
                </a:rPr>
                <a:t>other</a:t>
              </a:r>
              <a:r>
                <a:rPr lang="de-DE" sz="2400" b="1" dirty="0">
                  <a:latin typeface="Arial" pitchFamily="34" charset="0"/>
                </a:rPr>
                <a:t> x86):</a:t>
              </a:r>
              <a:r>
                <a:rPr lang="de-DE" sz="2400" dirty="0">
                  <a:latin typeface="Arial" pitchFamily="34" charset="0"/>
                </a:rPr>
                <a:t> </a:t>
              </a:r>
            </a:p>
            <a:p>
              <a:pPr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br>
                <a:rPr lang="de-DE" dirty="0">
                  <a:latin typeface="Arial" pitchFamily="34" charset="0"/>
                </a:rPr>
              </a:br>
              <a:r>
                <a:rPr lang="de-DE" dirty="0">
                  <a:latin typeface="Arial" pitchFamily="34" charset="0"/>
                </a:rPr>
                <a:t>      </a:t>
              </a:r>
              <a:r>
                <a:rPr lang="de-DE" dirty="0" err="1">
                  <a:latin typeface="Arial" pitchFamily="34" charset="0"/>
                </a:rPr>
                <a:t>Priority</a:t>
              </a:r>
              <a:r>
                <a:rPr lang="de-DE" dirty="0">
                  <a:latin typeface="Arial" pitchFamily="34" charset="0"/>
                </a:rPr>
                <a:t> 		</a:t>
              </a:r>
              <a:r>
                <a:rPr lang="de-DE" dirty="0" err="1">
                  <a:latin typeface="Arial" pitchFamily="34" charset="0"/>
                </a:rPr>
                <a:t>Exception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lnSpc>
                  <a:spcPct val="120000"/>
                </a:lnSpc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0	RESET	</a:t>
              </a:r>
              <a:r>
                <a:rPr lang="de-DE" dirty="0" err="1">
                  <a:latin typeface="Arial" pitchFamily="34" charset="0"/>
                </a:rPr>
                <a:t>Reset</a:t>
              </a:r>
              <a:r>
                <a:rPr lang="de-DE" dirty="0">
                  <a:latin typeface="Arial" pitchFamily="34" charset="0"/>
                </a:rPr>
                <a:t>/</a:t>
              </a:r>
              <a:r>
                <a:rPr lang="de-DE" dirty="0" err="1">
                  <a:latin typeface="Arial" pitchFamily="34" charset="0"/>
                </a:rPr>
                <a:t>initialization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1	TRAP	</a:t>
              </a:r>
              <a:r>
                <a:rPr lang="de-DE" dirty="0" err="1">
                  <a:latin typeface="Arial" pitchFamily="34" charset="0"/>
                </a:rPr>
                <a:t>Exception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during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instruction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execution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	INT	Software </a:t>
              </a:r>
              <a:r>
                <a:rPr lang="de-DE" dirty="0" err="1">
                  <a:latin typeface="Arial" pitchFamily="34" charset="0"/>
                </a:rPr>
                <a:t>interrupt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2	TRACE	Single </a:t>
              </a:r>
              <a:r>
                <a:rPr lang="de-DE" dirty="0" err="1">
                  <a:latin typeface="Arial" pitchFamily="34" charset="0"/>
                </a:rPr>
                <a:t>step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execution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3 	NMI	Non-</a:t>
              </a:r>
              <a:r>
                <a:rPr lang="de-DE" dirty="0" err="1">
                  <a:latin typeface="Arial" pitchFamily="34" charset="0"/>
                </a:rPr>
                <a:t>maskable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interrupt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4	...	Co-</a:t>
              </a:r>
              <a:r>
                <a:rPr lang="de-DE" dirty="0" err="1">
                  <a:latin typeface="Arial" pitchFamily="34" charset="0"/>
                </a:rPr>
                <a:t>processor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error</a:t>
              </a:r>
              <a:endParaRPr lang="de-DE" dirty="0">
                <a:latin typeface="Arial" pitchFamily="34" charset="0"/>
              </a:endParaRPr>
            </a:p>
            <a:p>
              <a:pPr lvl="1" algn="l" eaLnBrk="0" hangingPunct="0">
                <a:tabLst>
                  <a:tab pos="1619250" algn="l"/>
                  <a:tab pos="3429000" algn="l"/>
                  <a:tab pos="5048250" algn="l"/>
                </a:tabLst>
              </a:pPr>
              <a:r>
                <a:rPr lang="de-DE" dirty="0">
                  <a:latin typeface="Arial" pitchFamily="34" charset="0"/>
                </a:rPr>
                <a:t>   5 	IRQ	</a:t>
              </a:r>
              <a:r>
                <a:rPr lang="de-DE" dirty="0" err="1">
                  <a:latin typeface="Arial" pitchFamily="34" charset="0"/>
                </a:rPr>
                <a:t>Maskable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interrupts</a:t>
              </a:r>
              <a:endParaRPr lang="de-DE" dirty="0">
                <a:latin typeface="Arial" pitchFamily="34" charset="0"/>
              </a:endParaRPr>
            </a:p>
          </p:txBody>
        </p:sp>
        <p:sp>
          <p:nvSpPr>
            <p:cNvPr id="115719" name="Line 5"/>
            <p:cNvSpPr>
              <a:spLocks noChangeShapeType="1"/>
            </p:cNvSpPr>
            <p:nvPr/>
          </p:nvSpPr>
          <p:spPr bwMode="auto">
            <a:xfrm flipV="1">
              <a:off x="540" y="2598"/>
              <a:ext cx="4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720" name="Line 6"/>
            <p:cNvSpPr>
              <a:spLocks noChangeShapeType="1"/>
            </p:cNvSpPr>
            <p:nvPr/>
          </p:nvSpPr>
          <p:spPr bwMode="auto">
            <a:xfrm>
              <a:off x="1206" y="2406"/>
              <a:ext cx="0" cy="1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1951038" y="4684714"/>
            <a:ext cx="8281434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Disadvantage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of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polling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sym typeface="Wingdings" pitchFamily="2" charset="2"/>
              </a:rPr>
              <a:t>:</a:t>
            </a:r>
          </a:p>
          <a:p>
            <a:pPr lvl="1" algn="l" eaLnBrk="0" hangingPunct="0">
              <a:spcBef>
                <a:spcPct val="50000"/>
              </a:spcBef>
            </a:pPr>
            <a:r>
              <a:rPr lang="de-DE" sz="2000" dirty="0" err="1">
                <a:latin typeface="Arial" pitchFamily="34" charset="0"/>
                <a:sym typeface="Wingdings" pitchFamily="2" charset="2"/>
              </a:rPr>
              <a:t>Using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software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for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cyclic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prioritization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and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identification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of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interrupts</a:t>
            </a:r>
            <a:br>
              <a:rPr lang="de-DE" sz="2000" dirty="0">
                <a:latin typeface="Arial" pitchFamily="34" charset="0"/>
                <a:sym typeface="Wingdings" pitchFamily="2" charset="2"/>
              </a:rPr>
            </a:br>
            <a:r>
              <a:rPr lang="de-DE" sz="2000" dirty="0" err="1">
                <a:latin typeface="Arial" pitchFamily="34" charset="0"/>
                <a:sym typeface="Wingdings" pitchFamily="2" charset="2"/>
              </a:rPr>
              <a:t>is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too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 time </a:t>
            </a:r>
            <a:r>
              <a:rPr lang="de-DE" sz="2000" dirty="0" err="1">
                <a:latin typeface="Arial" pitchFamily="34" charset="0"/>
                <a:sym typeface="Wingdings" pitchFamily="2" charset="2"/>
              </a:rPr>
              <a:t>consuming</a:t>
            </a:r>
            <a:r>
              <a:rPr lang="de-DE" sz="2000" dirty="0">
                <a:latin typeface="Arial" pitchFamily="34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ransition advTm="60894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Daisy chaining using hardware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>
                <a:sym typeface="Wingdings" pitchFamily="2" charset="2"/>
              </a:rPr>
              <a:t>Use </a:t>
            </a:r>
            <a:r>
              <a:rPr lang="en-US" noProof="0" dirty="0">
                <a:solidFill>
                  <a:srgbClr val="C00000"/>
                </a:solidFill>
                <a:sym typeface="Wingdings" pitchFamily="2" charset="2"/>
              </a:rPr>
              <a:t>specialized hardware </a:t>
            </a:r>
            <a:r>
              <a:rPr lang="en-US" noProof="0" dirty="0">
                <a:sym typeface="Wingdings" pitchFamily="2" charset="2"/>
              </a:rPr>
              <a:t>for prioritization and identification of interrupts.  </a:t>
            </a:r>
          </a:p>
          <a:p>
            <a:pPr eaLnBrk="1" hangingPunct="1"/>
            <a:endParaRPr lang="en-US" noProof="0" dirty="0">
              <a:sym typeface="Wingdings" pitchFamily="2" charset="2"/>
            </a:endParaRPr>
          </a:p>
          <a:p>
            <a:pPr eaLnBrk="1" hangingPunct="1"/>
            <a:r>
              <a:rPr lang="en-US" noProof="0" dirty="0">
                <a:sym typeface="Wingdings" pitchFamily="2" charset="2"/>
              </a:rPr>
              <a:t>Example: Chaining of interrupt sources to a priority chain (Interrupt Daisy Chain). </a:t>
            </a:r>
          </a:p>
          <a:p>
            <a:pPr eaLnBrk="1" hangingPunct="1"/>
            <a:endParaRPr lang="en-US" noProof="0" dirty="0">
              <a:sym typeface="Wingdings" pitchFamily="2" charset="2"/>
            </a:endParaRPr>
          </a:p>
          <a:p>
            <a:pPr eaLnBrk="1" hangingPunct="1"/>
            <a:r>
              <a:rPr lang="en-US" noProof="0" dirty="0">
                <a:sym typeface="Wingdings" pitchFamily="2" charset="2"/>
              </a:rPr>
              <a:t>Each source for an interrupt uses dedicated hardware for connecting with a successor and predecessor (decentralized prioritization) </a:t>
            </a:r>
          </a:p>
          <a:p>
            <a:pPr eaLnBrk="1" hangingPunct="1"/>
            <a:endParaRPr lang="en-US" noProof="0" dirty="0">
              <a:sym typeface="Wingdings" pitchFamily="2" charset="2"/>
            </a:endParaRPr>
          </a:p>
          <a:p>
            <a:pPr eaLnBrk="1" hangingPunct="1"/>
            <a:r>
              <a:rPr lang="en-US" noProof="0" dirty="0">
                <a:sym typeface="Wingdings" pitchFamily="2" charset="2"/>
              </a:rPr>
              <a:t>The </a:t>
            </a:r>
            <a:r>
              <a:rPr lang="en-US" noProof="0" dirty="0">
                <a:solidFill>
                  <a:srgbClr val="C00000"/>
                </a:solidFill>
                <a:sym typeface="Wingdings" pitchFamily="2" charset="2"/>
              </a:rPr>
              <a:t>first source </a:t>
            </a:r>
            <a:r>
              <a:rPr lang="en-US" noProof="0" dirty="0">
                <a:sym typeface="Wingdings" pitchFamily="2" charset="2"/>
              </a:rPr>
              <a:t>in the chain has automatically the </a:t>
            </a:r>
            <a:r>
              <a:rPr lang="en-US" noProof="0" dirty="0">
                <a:solidFill>
                  <a:srgbClr val="C00000"/>
                </a:solidFill>
                <a:sym typeface="Wingdings" pitchFamily="2" charset="2"/>
              </a:rPr>
              <a:t>highest priority</a:t>
            </a:r>
            <a:r>
              <a:rPr lang="en-US" noProof="0" dirty="0">
                <a:sym typeface="Wingdings" pitchFamily="2" charset="2"/>
              </a:rPr>
              <a:t>. 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noProof="0" dirty="0">
                <a:sym typeface="Wingdings" pitchFamily="2" charset="2"/>
              </a:rPr>
              <a:t>The </a:t>
            </a:r>
            <a:r>
              <a:rPr lang="en-US" noProof="0" dirty="0">
                <a:solidFill>
                  <a:srgbClr val="C00000"/>
                </a:solidFill>
                <a:sym typeface="Wingdings" pitchFamily="2" charset="2"/>
              </a:rPr>
              <a:t>priority</a:t>
            </a:r>
            <a:r>
              <a:rPr lang="en-US" noProof="0" dirty="0">
                <a:sym typeface="Wingdings" pitchFamily="2" charset="2"/>
              </a:rPr>
              <a:t> of the other sources depend on the </a:t>
            </a:r>
            <a:r>
              <a:rPr lang="en-US" noProof="0" dirty="0">
                <a:solidFill>
                  <a:srgbClr val="C00000"/>
                </a:solidFill>
                <a:sym typeface="Wingdings" pitchFamily="2" charset="2"/>
              </a:rPr>
              <a:t>position</a:t>
            </a:r>
            <a:r>
              <a:rPr lang="en-US" noProof="0" dirty="0">
                <a:sym typeface="Wingdings" pitchFamily="2" charset="2"/>
              </a:rPr>
              <a:t> in the chain.</a:t>
            </a:r>
          </a:p>
          <a:p>
            <a:pPr eaLnBrk="1" hangingPunct="1"/>
            <a:endParaRPr lang="en-US" b="1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noProof="0" dirty="0"/>
          </a:p>
        </p:txBody>
      </p:sp>
      <p:sp>
        <p:nvSpPr>
          <p:cNvPr id="1167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2465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Daisy chaining using hardware</a:t>
            </a:r>
          </a:p>
        </p:txBody>
      </p:sp>
      <p:sp>
        <p:nvSpPr>
          <p:cNvPr id="11776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4778376" y="1676400"/>
            <a:ext cx="1851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 dirty="0">
                <a:latin typeface="Arial" pitchFamily="34" charset="0"/>
              </a:rPr>
              <a:t>Interrupt source 0</a:t>
            </a:r>
          </a:p>
        </p:txBody>
      </p:sp>
      <p:sp>
        <p:nvSpPr>
          <p:cNvPr id="117765" name="Line 4"/>
          <p:cNvSpPr>
            <a:spLocks noChangeShapeType="1"/>
          </p:cNvSpPr>
          <p:nvPr/>
        </p:nvSpPr>
        <p:spPr bwMode="auto">
          <a:xfrm>
            <a:off x="5049838" y="3813175"/>
            <a:ext cx="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981200" y="3952876"/>
            <a:ext cx="1193800" cy="18383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latin typeface="Arial" pitchFamily="34" charset="0"/>
            </a:endParaRPr>
          </a:p>
        </p:txBody>
      </p:sp>
      <p:sp>
        <p:nvSpPr>
          <p:cNvPr id="117767" name="Line 6"/>
          <p:cNvSpPr>
            <a:spLocks noChangeShapeType="1"/>
          </p:cNvSpPr>
          <p:nvPr/>
        </p:nvSpPr>
        <p:spPr bwMode="auto">
          <a:xfrm>
            <a:off x="3194050" y="5556250"/>
            <a:ext cx="6307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2066925" y="4267200"/>
            <a:ext cx="99060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8"/>
          <p:cNvSpPr>
            <a:spLocks noChangeArrowheads="1"/>
          </p:cNvSpPr>
          <p:nvPr/>
        </p:nvSpPr>
        <p:spPr bwMode="auto">
          <a:xfrm>
            <a:off x="2201864" y="3435351"/>
            <a:ext cx="6254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800">
                <a:latin typeface="Symbol" pitchFamily="18" charset="2"/>
              </a:rPr>
              <a:t>m</a:t>
            </a:r>
            <a:r>
              <a:rPr lang="de-DE" sz="2800">
                <a:latin typeface="Arial" pitchFamily="34" charset="0"/>
              </a:rPr>
              <a:t>P</a:t>
            </a:r>
          </a:p>
        </p:txBody>
      </p:sp>
      <p:sp>
        <p:nvSpPr>
          <p:cNvPr id="117770" name="Rectangle 9"/>
          <p:cNvSpPr>
            <a:spLocks noChangeArrowheads="1"/>
          </p:cNvSpPr>
          <p:nvPr/>
        </p:nvSpPr>
        <p:spPr bwMode="auto">
          <a:xfrm>
            <a:off x="1992313" y="4027489"/>
            <a:ext cx="126028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200" b="1" dirty="0">
                <a:latin typeface="Arial" pitchFamily="34" charset="0"/>
              </a:rPr>
              <a:t>Status </a:t>
            </a:r>
            <a:r>
              <a:rPr lang="de-DE" sz="1200" b="1" dirty="0" err="1">
                <a:latin typeface="Arial" pitchFamily="34" charset="0"/>
              </a:rPr>
              <a:t>register</a:t>
            </a:r>
            <a:endParaRPr lang="de-DE" sz="1200" b="1" dirty="0">
              <a:latin typeface="Arial" pitchFamily="34" charset="0"/>
            </a:endParaRPr>
          </a:p>
        </p:txBody>
      </p:sp>
      <p:sp>
        <p:nvSpPr>
          <p:cNvPr id="117771" name="Rectangle 10"/>
          <p:cNvSpPr>
            <a:spLocks noChangeArrowheads="1"/>
          </p:cNvSpPr>
          <p:nvPr/>
        </p:nvSpPr>
        <p:spPr bwMode="auto">
          <a:xfrm>
            <a:off x="2362201" y="42672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1"/>
          <p:cNvSpPr>
            <a:spLocks noChangeShapeType="1"/>
          </p:cNvSpPr>
          <p:nvPr/>
        </p:nvSpPr>
        <p:spPr bwMode="auto">
          <a:xfrm>
            <a:off x="3184525" y="5203825"/>
            <a:ext cx="11064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73" name="Line 12"/>
          <p:cNvSpPr>
            <a:spLocks noChangeShapeType="1"/>
          </p:cNvSpPr>
          <p:nvPr/>
        </p:nvSpPr>
        <p:spPr bwMode="auto">
          <a:xfrm>
            <a:off x="3184525" y="4375150"/>
            <a:ext cx="6230938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74" name="Line 13"/>
          <p:cNvSpPr>
            <a:spLocks noChangeShapeType="1"/>
          </p:cNvSpPr>
          <p:nvPr/>
        </p:nvSpPr>
        <p:spPr bwMode="auto">
          <a:xfrm>
            <a:off x="3175001" y="4708525"/>
            <a:ext cx="6259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5" name="Rectangle 14"/>
          <p:cNvSpPr>
            <a:spLocks noChangeArrowheads="1"/>
          </p:cNvSpPr>
          <p:nvPr/>
        </p:nvSpPr>
        <p:spPr bwMode="auto">
          <a:xfrm>
            <a:off x="4822825" y="2006600"/>
            <a:ext cx="1627188" cy="1785938"/>
          </a:xfrm>
          <a:prstGeom prst="rect">
            <a:avLst/>
          </a:prstGeom>
          <a:solidFill>
            <a:srgbClr val="EBFF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Text Box 15"/>
          <p:cNvSpPr txBox="1">
            <a:spLocks noChangeArrowheads="1"/>
          </p:cNvSpPr>
          <p:nvPr/>
        </p:nvSpPr>
        <p:spPr bwMode="auto">
          <a:xfrm>
            <a:off x="4314825" y="3879850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IRQ0</a:t>
            </a:r>
          </a:p>
        </p:txBody>
      </p:sp>
      <p:sp>
        <p:nvSpPr>
          <p:cNvPr id="117777" name="Line 16"/>
          <p:cNvSpPr>
            <a:spLocks noChangeShapeType="1"/>
          </p:cNvSpPr>
          <p:nvPr/>
        </p:nvSpPr>
        <p:spPr bwMode="auto">
          <a:xfrm>
            <a:off x="4379913" y="3919539"/>
            <a:ext cx="4889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8" name="Text Box 17"/>
          <p:cNvSpPr txBox="1">
            <a:spLocks noChangeArrowheads="1"/>
          </p:cNvSpPr>
          <p:nvPr/>
        </p:nvSpPr>
        <p:spPr bwMode="auto">
          <a:xfrm>
            <a:off x="3343275" y="3984625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</a:t>
            </a:r>
          </a:p>
        </p:txBody>
      </p:sp>
      <p:sp>
        <p:nvSpPr>
          <p:cNvPr id="117779" name="Line 18"/>
          <p:cNvSpPr>
            <a:spLocks noChangeShapeType="1"/>
          </p:cNvSpPr>
          <p:nvPr/>
        </p:nvSpPr>
        <p:spPr bwMode="auto">
          <a:xfrm>
            <a:off x="3408363" y="4014789"/>
            <a:ext cx="48895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0" name="Text Box 19"/>
          <p:cNvSpPr txBox="1">
            <a:spLocks noChangeArrowheads="1"/>
          </p:cNvSpPr>
          <p:nvPr/>
        </p:nvSpPr>
        <p:spPr bwMode="auto">
          <a:xfrm>
            <a:off x="3362325" y="4394200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</a:t>
            </a:r>
          </a:p>
        </p:txBody>
      </p:sp>
      <p:sp>
        <p:nvSpPr>
          <p:cNvPr id="117781" name="Line 20"/>
          <p:cNvSpPr>
            <a:spLocks noChangeShapeType="1"/>
          </p:cNvSpPr>
          <p:nvPr/>
        </p:nvSpPr>
        <p:spPr bwMode="auto">
          <a:xfrm>
            <a:off x="3427414" y="4433889"/>
            <a:ext cx="365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2" name="Line 21"/>
          <p:cNvSpPr>
            <a:spLocks noChangeShapeType="1"/>
          </p:cNvSpPr>
          <p:nvPr/>
        </p:nvSpPr>
        <p:spPr bwMode="auto">
          <a:xfrm rot="5400000">
            <a:off x="5166519" y="4669632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3" name="Line 22"/>
          <p:cNvSpPr>
            <a:spLocks noChangeShapeType="1"/>
          </p:cNvSpPr>
          <p:nvPr/>
        </p:nvSpPr>
        <p:spPr bwMode="auto">
          <a:xfrm flipV="1">
            <a:off x="5335588" y="3803651"/>
            <a:ext cx="0" cy="5572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4" name="Oval 23"/>
          <p:cNvSpPr>
            <a:spLocks noChangeArrowheads="1"/>
          </p:cNvSpPr>
          <p:nvPr/>
        </p:nvSpPr>
        <p:spPr bwMode="auto">
          <a:xfrm>
            <a:off x="5286375" y="43211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Freeform 24"/>
          <p:cNvSpPr>
            <a:spLocks/>
          </p:cNvSpPr>
          <p:nvPr/>
        </p:nvSpPr>
        <p:spPr bwMode="auto">
          <a:xfrm>
            <a:off x="4191000" y="3390900"/>
            <a:ext cx="628650" cy="971550"/>
          </a:xfrm>
          <a:custGeom>
            <a:avLst/>
            <a:gdLst>
              <a:gd name="T0" fmla="*/ 0 w 396"/>
              <a:gd name="T1" fmla="*/ 2147483647 h 612"/>
              <a:gd name="T2" fmla="*/ 0 w 396"/>
              <a:gd name="T3" fmla="*/ 2147483647 h 612"/>
              <a:gd name="T4" fmla="*/ 2147483647 w 396"/>
              <a:gd name="T5" fmla="*/ 0 h 612"/>
              <a:gd name="T6" fmla="*/ 0 60000 65536"/>
              <a:gd name="T7" fmla="*/ 0 60000 65536"/>
              <a:gd name="T8" fmla="*/ 0 60000 65536"/>
              <a:gd name="T9" fmla="*/ 0 w 396"/>
              <a:gd name="T10" fmla="*/ 0 h 612"/>
              <a:gd name="T11" fmla="*/ 396 w 396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612">
                <a:moveTo>
                  <a:pt x="0" y="612"/>
                </a:moveTo>
                <a:lnTo>
                  <a:pt x="0" y="6"/>
                </a:lnTo>
                <a:lnTo>
                  <a:pt x="396" y="0"/>
                </a:ln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86" name="Oval 25"/>
          <p:cNvSpPr>
            <a:spLocks noChangeArrowheads="1"/>
          </p:cNvSpPr>
          <p:nvPr/>
        </p:nvSpPr>
        <p:spPr bwMode="auto">
          <a:xfrm>
            <a:off x="4143375" y="43211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7" name="Text Box 26"/>
          <p:cNvSpPr txBox="1">
            <a:spLocks noChangeArrowheads="1"/>
          </p:cNvSpPr>
          <p:nvPr/>
        </p:nvSpPr>
        <p:spPr bwMode="auto">
          <a:xfrm>
            <a:off x="3933825" y="301307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IACK0</a:t>
            </a:r>
          </a:p>
        </p:txBody>
      </p:sp>
      <p:sp>
        <p:nvSpPr>
          <p:cNvPr id="117788" name="Line 27"/>
          <p:cNvSpPr>
            <a:spLocks noChangeShapeType="1"/>
          </p:cNvSpPr>
          <p:nvPr/>
        </p:nvSpPr>
        <p:spPr bwMode="auto">
          <a:xfrm>
            <a:off x="3998913" y="304323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9" name="Rectangle 28"/>
          <p:cNvSpPr>
            <a:spLocks noChangeArrowheads="1"/>
          </p:cNvSpPr>
          <p:nvPr/>
        </p:nvSpPr>
        <p:spPr bwMode="auto">
          <a:xfrm>
            <a:off x="5010150" y="22955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Rectangle 29"/>
          <p:cNvSpPr>
            <a:spLocks noChangeArrowheads="1"/>
          </p:cNvSpPr>
          <p:nvPr/>
        </p:nvSpPr>
        <p:spPr bwMode="auto">
          <a:xfrm>
            <a:off x="5010151" y="2295525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Rectangle 30"/>
          <p:cNvSpPr>
            <a:spLocks noChangeArrowheads="1"/>
          </p:cNvSpPr>
          <p:nvPr/>
        </p:nvSpPr>
        <p:spPr bwMode="auto">
          <a:xfrm>
            <a:off x="4924425" y="32861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Rectangle 31"/>
          <p:cNvSpPr>
            <a:spLocks noChangeArrowheads="1"/>
          </p:cNvSpPr>
          <p:nvPr/>
        </p:nvSpPr>
        <p:spPr bwMode="auto">
          <a:xfrm>
            <a:off x="4924426" y="3286125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Rectangle 32"/>
          <p:cNvSpPr>
            <a:spLocks noChangeArrowheads="1"/>
          </p:cNvSpPr>
          <p:nvPr/>
        </p:nvSpPr>
        <p:spPr bwMode="auto">
          <a:xfrm>
            <a:off x="5715000" y="3286125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Rectangle 33"/>
          <p:cNvSpPr>
            <a:spLocks noChangeArrowheads="1"/>
          </p:cNvSpPr>
          <p:nvPr/>
        </p:nvSpPr>
        <p:spPr bwMode="auto">
          <a:xfrm>
            <a:off x="4938713" y="201295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IE0</a:t>
            </a:r>
          </a:p>
        </p:txBody>
      </p:sp>
      <p:sp>
        <p:nvSpPr>
          <p:cNvPr id="117795" name="Rectangle 34"/>
          <p:cNvSpPr>
            <a:spLocks noChangeArrowheads="1"/>
          </p:cNvSpPr>
          <p:nvPr/>
        </p:nvSpPr>
        <p:spPr bwMode="auto">
          <a:xfrm>
            <a:off x="4862513" y="2994025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IP0</a:t>
            </a:r>
          </a:p>
        </p:txBody>
      </p:sp>
      <p:sp>
        <p:nvSpPr>
          <p:cNvPr id="117796" name="Rectangle 35"/>
          <p:cNvSpPr>
            <a:spLocks noChangeArrowheads="1"/>
          </p:cNvSpPr>
          <p:nvPr/>
        </p:nvSpPr>
        <p:spPr bwMode="auto">
          <a:xfrm>
            <a:off x="5643563" y="3003550"/>
            <a:ext cx="723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VNR0</a:t>
            </a:r>
          </a:p>
        </p:txBody>
      </p:sp>
      <p:sp>
        <p:nvSpPr>
          <p:cNvPr id="117797" name="Text Box 36"/>
          <p:cNvSpPr txBox="1">
            <a:spLocks noChangeArrowheads="1"/>
          </p:cNvSpPr>
          <p:nvPr/>
        </p:nvSpPr>
        <p:spPr bwMode="auto">
          <a:xfrm>
            <a:off x="7597776" y="1666875"/>
            <a:ext cx="1851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 dirty="0">
                <a:latin typeface="Arial" pitchFamily="34" charset="0"/>
              </a:rPr>
              <a:t>Interrupt source 1</a:t>
            </a:r>
          </a:p>
        </p:txBody>
      </p:sp>
      <p:sp>
        <p:nvSpPr>
          <p:cNvPr id="117798" name="Line 37"/>
          <p:cNvSpPr>
            <a:spLocks noChangeShapeType="1"/>
          </p:cNvSpPr>
          <p:nvPr/>
        </p:nvSpPr>
        <p:spPr bwMode="auto">
          <a:xfrm>
            <a:off x="7869238" y="3803650"/>
            <a:ext cx="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799" name="Rectangle 38"/>
          <p:cNvSpPr>
            <a:spLocks noChangeArrowheads="1"/>
          </p:cNvSpPr>
          <p:nvPr/>
        </p:nvSpPr>
        <p:spPr bwMode="auto">
          <a:xfrm>
            <a:off x="7642225" y="1997075"/>
            <a:ext cx="1627188" cy="1785938"/>
          </a:xfrm>
          <a:prstGeom prst="rect">
            <a:avLst/>
          </a:prstGeom>
          <a:solidFill>
            <a:srgbClr val="EBFF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Text Box 39"/>
          <p:cNvSpPr txBox="1">
            <a:spLocks noChangeArrowheads="1"/>
          </p:cNvSpPr>
          <p:nvPr/>
        </p:nvSpPr>
        <p:spPr bwMode="auto">
          <a:xfrm>
            <a:off x="7134225" y="3870325"/>
            <a:ext cx="742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IRQ1</a:t>
            </a:r>
          </a:p>
        </p:txBody>
      </p:sp>
      <p:sp>
        <p:nvSpPr>
          <p:cNvPr id="117801" name="Line 40"/>
          <p:cNvSpPr>
            <a:spLocks noChangeShapeType="1"/>
          </p:cNvSpPr>
          <p:nvPr/>
        </p:nvSpPr>
        <p:spPr bwMode="auto">
          <a:xfrm>
            <a:off x="7199313" y="3910014"/>
            <a:ext cx="4889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02" name="Line 41"/>
          <p:cNvSpPr>
            <a:spLocks noChangeShapeType="1"/>
          </p:cNvSpPr>
          <p:nvPr/>
        </p:nvSpPr>
        <p:spPr bwMode="auto">
          <a:xfrm rot="5400000">
            <a:off x="7985919" y="4660107"/>
            <a:ext cx="1763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03" name="Line 42"/>
          <p:cNvSpPr>
            <a:spLocks noChangeShapeType="1"/>
          </p:cNvSpPr>
          <p:nvPr/>
        </p:nvSpPr>
        <p:spPr bwMode="auto">
          <a:xfrm flipV="1">
            <a:off x="8154988" y="3794126"/>
            <a:ext cx="0" cy="5572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04" name="Oval 43"/>
          <p:cNvSpPr>
            <a:spLocks noChangeArrowheads="1"/>
          </p:cNvSpPr>
          <p:nvPr/>
        </p:nvSpPr>
        <p:spPr bwMode="auto">
          <a:xfrm>
            <a:off x="8105775" y="4311650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5" name="Rectangle 44"/>
          <p:cNvSpPr>
            <a:spLocks noChangeArrowheads="1"/>
          </p:cNvSpPr>
          <p:nvPr/>
        </p:nvSpPr>
        <p:spPr bwMode="auto">
          <a:xfrm>
            <a:off x="7829550" y="22860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6" name="Rectangle 45"/>
          <p:cNvSpPr>
            <a:spLocks noChangeArrowheads="1"/>
          </p:cNvSpPr>
          <p:nvPr/>
        </p:nvSpPr>
        <p:spPr bwMode="auto">
          <a:xfrm>
            <a:off x="7829551" y="22860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7" name="Rectangle 46"/>
          <p:cNvSpPr>
            <a:spLocks noChangeArrowheads="1"/>
          </p:cNvSpPr>
          <p:nvPr/>
        </p:nvSpPr>
        <p:spPr bwMode="auto">
          <a:xfrm>
            <a:off x="7743825" y="32766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8" name="Rectangle 47"/>
          <p:cNvSpPr>
            <a:spLocks noChangeArrowheads="1"/>
          </p:cNvSpPr>
          <p:nvPr/>
        </p:nvSpPr>
        <p:spPr bwMode="auto">
          <a:xfrm>
            <a:off x="7743826" y="3276600"/>
            <a:ext cx="857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9" name="Rectangle 48"/>
          <p:cNvSpPr>
            <a:spLocks noChangeArrowheads="1"/>
          </p:cNvSpPr>
          <p:nvPr/>
        </p:nvSpPr>
        <p:spPr bwMode="auto">
          <a:xfrm>
            <a:off x="8534400" y="3276600"/>
            <a:ext cx="539750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0" name="Rectangle 49"/>
          <p:cNvSpPr>
            <a:spLocks noChangeArrowheads="1"/>
          </p:cNvSpPr>
          <p:nvPr/>
        </p:nvSpPr>
        <p:spPr bwMode="auto">
          <a:xfrm>
            <a:off x="7758113" y="2003425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IE1</a:t>
            </a:r>
          </a:p>
        </p:txBody>
      </p:sp>
      <p:sp>
        <p:nvSpPr>
          <p:cNvPr id="117811" name="Rectangle 50"/>
          <p:cNvSpPr>
            <a:spLocks noChangeArrowheads="1"/>
          </p:cNvSpPr>
          <p:nvPr/>
        </p:nvSpPr>
        <p:spPr bwMode="auto">
          <a:xfrm>
            <a:off x="7681913" y="298450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IP1</a:t>
            </a:r>
          </a:p>
        </p:txBody>
      </p:sp>
      <p:sp>
        <p:nvSpPr>
          <p:cNvPr id="117812" name="Rectangle 51"/>
          <p:cNvSpPr>
            <a:spLocks noChangeArrowheads="1"/>
          </p:cNvSpPr>
          <p:nvPr/>
        </p:nvSpPr>
        <p:spPr bwMode="auto">
          <a:xfrm>
            <a:off x="8462963" y="2994025"/>
            <a:ext cx="723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latin typeface="Arial" pitchFamily="34" charset="0"/>
              </a:rPr>
              <a:t>VNR1</a:t>
            </a:r>
          </a:p>
        </p:txBody>
      </p:sp>
      <p:sp>
        <p:nvSpPr>
          <p:cNvPr id="117813" name="Oval 52"/>
          <p:cNvSpPr>
            <a:spLocks noChangeArrowheads="1"/>
          </p:cNvSpPr>
          <p:nvPr/>
        </p:nvSpPr>
        <p:spPr bwMode="auto">
          <a:xfrm>
            <a:off x="93916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4" name="Oval 53"/>
          <p:cNvSpPr>
            <a:spLocks noChangeArrowheads="1"/>
          </p:cNvSpPr>
          <p:nvPr/>
        </p:nvSpPr>
        <p:spPr bwMode="auto">
          <a:xfrm>
            <a:off x="95440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5" name="Oval 54"/>
          <p:cNvSpPr>
            <a:spLocks noChangeArrowheads="1"/>
          </p:cNvSpPr>
          <p:nvPr/>
        </p:nvSpPr>
        <p:spPr bwMode="auto">
          <a:xfrm>
            <a:off x="9696450" y="23876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6" name="Text Box 55"/>
          <p:cNvSpPr txBox="1">
            <a:spLocks noChangeArrowheads="1"/>
          </p:cNvSpPr>
          <p:nvPr/>
        </p:nvSpPr>
        <p:spPr bwMode="auto">
          <a:xfrm>
            <a:off x="6677025" y="303212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IACK1</a:t>
            </a:r>
          </a:p>
        </p:txBody>
      </p:sp>
      <p:sp>
        <p:nvSpPr>
          <p:cNvPr id="117817" name="Line 56"/>
          <p:cNvSpPr>
            <a:spLocks noChangeShapeType="1"/>
          </p:cNvSpPr>
          <p:nvPr/>
        </p:nvSpPr>
        <p:spPr bwMode="auto">
          <a:xfrm>
            <a:off x="6742113" y="306228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18" name="Line 57"/>
          <p:cNvSpPr>
            <a:spLocks noChangeShapeType="1"/>
          </p:cNvSpPr>
          <p:nvPr/>
        </p:nvSpPr>
        <p:spPr bwMode="auto">
          <a:xfrm>
            <a:off x="6451601" y="3403600"/>
            <a:ext cx="119221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19" name="Text Box 58"/>
          <p:cNvSpPr txBox="1">
            <a:spLocks noChangeArrowheads="1"/>
          </p:cNvSpPr>
          <p:nvPr/>
        </p:nvSpPr>
        <p:spPr bwMode="auto">
          <a:xfrm>
            <a:off x="9220200" y="2974975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600">
                <a:solidFill>
                  <a:srgbClr val="0000CC"/>
                </a:solidFill>
                <a:latin typeface="Arial" pitchFamily="34" charset="0"/>
              </a:rPr>
              <a:t>IACK2</a:t>
            </a:r>
          </a:p>
        </p:txBody>
      </p:sp>
      <p:sp>
        <p:nvSpPr>
          <p:cNvPr id="117820" name="Line 59"/>
          <p:cNvSpPr>
            <a:spLocks noChangeShapeType="1"/>
          </p:cNvSpPr>
          <p:nvPr/>
        </p:nvSpPr>
        <p:spPr bwMode="auto">
          <a:xfrm>
            <a:off x="9294813" y="3005139"/>
            <a:ext cx="584200" cy="15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821" name="Line 60"/>
          <p:cNvSpPr>
            <a:spLocks noChangeShapeType="1"/>
          </p:cNvSpPr>
          <p:nvPr/>
        </p:nvSpPr>
        <p:spPr bwMode="auto">
          <a:xfrm>
            <a:off x="9280526" y="3346450"/>
            <a:ext cx="5635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7822" name="Oval 61"/>
          <p:cNvSpPr>
            <a:spLocks noChangeArrowheads="1"/>
          </p:cNvSpPr>
          <p:nvPr/>
        </p:nvSpPr>
        <p:spPr bwMode="auto">
          <a:xfrm>
            <a:off x="4924426" y="4514851"/>
            <a:ext cx="269875" cy="269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23" name="Oval 62"/>
          <p:cNvSpPr>
            <a:spLocks noChangeArrowheads="1"/>
          </p:cNvSpPr>
          <p:nvPr/>
        </p:nvSpPr>
        <p:spPr bwMode="auto">
          <a:xfrm>
            <a:off x="7734301" y="4514851"/>
            <a:ext cx="269875" cy="269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74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CB139-3BBE-4EDB-8229-CF90C589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EC556-0C43-4FD4-AAA0-CFE634E0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Name the key differences between a subprogram and an ISR!</a:t>
            </a:r>
          </a:p>
          <a:p>
            <a:pPr lvl="1"/>
            <a:r>
              <a:rPr lang="en-US" dirty="0"/>
              <a:t>What is the purpose of an ISR?</a:t>
            </a:r>
          </a:p>
          <a:p>
            <a:pPr lvl="1"/>
            <a:r>
              <a:rPr lang="en-US" dirty="0"/>
              <a:t>Could a computer operate without ISRs?</a:t>
            </a:r>
          </a:p>
          <a:p>
            <a:pPr lvl="1"/>
            <a:r>
              <a:rPr lang="en-US" dirty="0"/>
              <a:t>Looking at the typical steps of an ISR – which step(s) should be uninterruptable?</a:t>
            </a:r>
          </a:p>
          <a:p>
            <a:pPr lvl="1"/>
            <a:r>
              <a:rPr lang="en-US" dirty="0"/>
              <a:t>How to handle multiple interrupt sources?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F38F8-28A2-4B08-BBA3-A4AAEA5B2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2592514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Assembler</a:t>
            </a:r>
          </a:p>
        </p:txBody>
      </p:sp>
      <p:sp>
        <p:nvSpPr>
          <p:cNvPr id="119811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981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25682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Where are we now?</a:t>
            </a:r>
          </a:p>
        </p:txBody>
      </p:sp>
      <p:sp>
        <p:nvSpPr>
          <p:cNvPr id="1208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1685926" y="982663"/>
            <a:ext cx="1406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5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1685926" y="2824163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3</a:t>
            </a: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1685926" y="190023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4</a:t>
            </a:r>
          </a:p>
        </p:txBody>
      </p: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1685926" y="4638676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1</a:t>
            </a: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1685926" y="5538788"/>
            <a:ext cx="1260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0</a:t>
            </a:r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1685926" y="3733801"/>
            <a:ext cx="1260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A50021"/>
                </a:solidFill>
                <a:latin typeface="Arial" pitchFamily="34" charset="0"/>
              </a:rPr>
              <a:t>Level 2</a:t>
            </a:r>
          </a:p>
        </p:txBody>
      </p:sp>
      <p:grpSp>
        <p:nvGrpSpPr>
          <p:cNvPr id="120842" name="Group 9"/>
          <p:cNvGrpSpPr>
            <a:grpSpLocks/>
          </p:cNvGrpSpPr>
          <p:nvPr/>
        </p:nvGrpSpPr>
        <p:grpSpPr bwMode="auto">
          <a:xfrm>
            <a:off x="2876550" y="949326"/>
            <a:ext cx="5767388" cy="4987925"/>
            <a:chOff x="879" y="598"/>
            <a:chExt cx="4737" cy="3142"/>
          </a:xfrm>
        </p:grpSpPr>
        <p:sp>
          <p:nvSpPr>
            <p:cNvPr id="1459210" name="Rectangle 10"/>
            <p:cNvSpPr>
              <a:spLocks noChangeArrowheads="1"/>
            </p:cNvSpPr>
            <p:nvPr/>
          </p:nvSpPr>
          <p:spPr bwMode="auto">
            <a:xfrm>
              <a:off x="879" y="59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20866" name="Line 11"/>
            <p:cNvSpPr>
              <a:spLocks noChangeShapeType="1"/>
            </p:cNvSpPr>
            <p:nvPr/>
          </p:nvSpPr>
          <p:spPr bwMode="auto">
            <a:xfrm>
              <a:off x="2205" y="877"/>
              <a:ext cx="0" cy="2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212" name="Rectangle 12"/>
            <p:cNvSpPr>
              <a:spLocks noChangeArrowheads="1"/>
            </p:cNvSpPr>
            <p:nvPr/>
          </p:nvSpPr>
          <p:spPr bwMode="auto">
            <a:xfrm>
              <a:off x="879" y="1176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3" name="Rectangle 13"/>
            <p:cNvSpPr>
              <a:spLocks noChangeArrowheads="1"/>
            </p:cNvSpPr>
            <p:nvPr/>
          </p:nvSpPr>
          <p:spPr bwMode="auto">
            <a:xfrm>
              <a:off x="879" y="346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4" name="Rectangle 14"/>
            <p:cNvSpPr>
              <a:spLocks noChangeArrowheads="1"/>
            </p:cNvSpPr>
            <p:nvPr/>
          </p:nvSpPr>
          <p:spPr bwMode="auto">
            <a:xfrm>
              <a:off x="879" y="1758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5" name="Rectangle 15"/>
            <p:cNvSpPr>
              <a:spLocks noChangeArrowheads="1"/>
            </p:cNvSpPr>
            <p:nvPr/>
          </p:nvSpPr>
          <p:spPr bwMode="auto">
            <a:xfrm>
              <a:off x="879" y="2331"/>
              <a:ext cx="2652" cy="2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90" dir="270054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459216" name="Rectangle 16"/>
            <p:cNvSpPr>
              <a:spLocks noChangeArrowheads="1"/>
            </p:cNvSpPr>
            <p:nvPr/>
          </p:nvSpPr>
          <p:spPr bwMode="auto">
            <a:xfrm>
              <a:off x="879" y="2901"/>
              <a:ext cx="2652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6" dir="270027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08" charset="-128"/>
              </a:endParaRPr>
            </a:p>
          </p:txBody>
        </p:sp>
        <p:sp>
          <p:nvSpPr>
            <p:cNvPr id="120872" name="Text Box 17"/>
            <p:cNvSpPr txBox="1">
              <a:spLocks noChangeArrowheads="1"/>
            </p:cNvSpPr>
            <p:nvPr/>
          </p:nvSpPr>
          <p:spPr bwMode="auto">
            <a:xfrm>
              <a:off x="1105" y="1811"/>
              <a:ext cx="222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Operating system machine level</a:t>
              </a:r>
            </a:p>
          </p:txBody>
        </p:sp>
        <p:sp>
          <p:nvSpPr>
            <p:cNvPr id="120873" name="Text Box 18"/>
            <p:cNvSpPr txBox="1">
              <a:spLocks noChangeArrowheads="1"/>
            </p:cNvSpPr>
            <p:nvPr/>
          </p:nvSpPr>
          <p:spPr bwMode="auto">
            <a:xfrm>
              <a:off x="912" y="2384"/>
              <a:ext cx="26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ISA (Instruction Set Architecture) level</a:t>
              </a:r>
            </a:p>
          </p:txBody>
        </p:sp>
        <p:sp>
          <p:nvSpPr>
            <p:cNvPr id="120874" name="Text Box 19"/>
            <p:cNvSpPr txBox="1">
              <a:spLocks noChangeArrowheads="1"/>
            </p:cNvSpPr>
            <p:nvPr/>
          </p:nvSpPr>
          <p:spPr bwMode="auto">
            <a:xfrm>
              <a:off x="1408" y="2954"/>
              <a:ext cx="16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Microarchitecture level</a:t>
              </a:r>
            </a:p>
          </p:txBody>
        </p:sp>
        <p:sp>
          <p:nvSpPr>
            <p:cNvPr id="120875" name="Text Box 20"/>
            <p:cNvSpPr txBox="1">
              <a:spLocks noChangeArrowheads="1"/>
            </p:cNvSpPr>
            <p:nvPr/>
          </p:nvSpPr>
          <p:spPr bwMode="auto">
            <a:xfrm>
              <a:off x="1331" y="1229"/>
              <a:ext cx="176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Assembly language level</a:t>
              </a:r>
            </a:p>
          </p:txBody>
        </p:sp>
        <p:sp>
          <p:nvSpPr>
            <p:cNvPr id="120876" name="Text Box 21"/>
            <p:cNvSpPr txBox="1">
              <a:spLocks noChangeArrowheads="1"/>
            </p:cNvSpPr>
            <p:nvPr/>
          </p:nvSpPr>
          <p:spPr bwMode="auto">
            <a:xfrm>
              <a:off x="1092" y="651"/>
              <a:ext cx="22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Problem-oriented language level</a:t>
              </a:r>
            </a:p>
          </p:txBody>
        </p:sp>
        <p:sp>
          <p:nvSpPr>
            <p:cNvPr id="120877" name="Text Box 22"/>
            <p:cNvSpPr txBox="1">
              <a:spLocks noChangeArrowheads="1"/>
            </p:cNvSpPr>
            <p:nvPr/>
          </p:nvSpPr>
          <p:spPr bwMode="auto">
            <a:xfrm>
              <a:off x="1592" y="3521"/>
              <a:ext cx="12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Digital logic level</a:t>
              </a:r>
            </a:p>
          </p:txBody>
        </p:sp>
        <p:sp>
          <p:nvSpPr>
            <p:cNvPr id="120878" name="Text Box 23"/>
            <p:cNvSpPr txBox="1">
              <a:spLocks noChangeArrowheads="1"/>
            </p:cNvSpPr>
            <p:nvPr/>
          </p:nvSpPr>
          <p:spPr bwMode="auto">
            <a:xfrm>
              <a:off x="2352" y="912"/>
              <a:ext cx="16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(Compiler)</a:t>
              </a:r>
            </a:p>
          </p:txBody>
        </p:sp>
        <p:sp>
          <p:nvSpPr>
            <p:cNvPr id="120879" name="Text Box 24"/>
            <p:cNvSpPr txBox="1">
              <a:spLocks noChangeArrowheads="1"/>
            </p:cNvSpPr>
            <p:nvPr/>
          </p:nvSpPr>
          <p:spPr bwMode="auto">
            <a:xfrm>
              <a:off x="2352" y="1500"/>
              <a:ext cx="20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Translation (Assembler)</a:t>
              </a:r>
            </a:p>
          </p:txBody>
        </p:sp>
        <p:sp>
          <p:nvSpPr>
            <p:cNvPr id="120880" name="Text Box 25"/>
            <p:cNvSpPr txBox="1">
              <a:spLocks noChangeArrowheads="1"/>
            </p:cNvSpPr>
            <p:nvPr/>
          </p:nvSpPr>
          <p:spPr bwMode="auto">
            <a:xfrm>
              <a:off x="2352" y="2064"/>
              <a:ext cx="259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Partial interpretation (operating system)</a:t>
              </a:r>
            </a:p>
          </p:txBody>
        </p:sp>
        <p:sp>
          <p:nvSpPr>
            <p:cNvPr id="120881" name="Text Box 26"/>
            <p:cNvSpPr txBox="1">
              <a:spLocks noChangeArrowheads="1"/>
            </p:cNvSpPr>
            <p:nvPr/>
          </p:nvSpPr>
          <p:spPr bwMode="auto">
            <a:xfrm>
              <a:off x="2352" y="3244"/>
              <a:ext cx="6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Hardware</a:t>
              </a:r>
            </a:p>
          </p:txBody>
        </p:sp>
        <p:sp>
          <p:nvSpPr>
            <p:cNvPr id="120882" name="Text Box 27"/>
            <p:cNvSpPr txBox="1">
              <a:spLocks noChangeArrowheads="1"/>
            </p:cNvSpPr>
            <p:nvPr/>
          </p:nvSpPr>
          <p:spPr bwMode="auto">
            <a:xfrm>
              <a:off x="2352" y="2640"/>
              <a:ext cx="32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CC"/>
                  </a:solidFill>
                  <a:latin typeface="Arial" pitchFamily="34" charset="0"/>
                </a:rPr>
                <a:t>Interpretation (microprogram) or direct execution</a:t>
              </a:r>
            </a:p>
          </p:txBody>
        </p:sp>
      </p:grpSp>
      <p:sp>
        <p:nvSpPr>
          <p:cNvPr id="120843" name="Text Box 28"/>
          <p:cNvSpPr txBox="1">
            <a:spLocks noChangeArrowheads="1"/>
          </p:cNvSpPr>
          <p:nvPr/>
        </p:nvSpPr>
        <p:spPr bwMode="auto">
          <a:xfrm>
            <a:off x="6510338" y="990601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Java, C#, C++, C, Haskell, Cobol, …</a:t>
            </a:r>
          </a:p>
        </p:txBody>
      </p:sp>
      <p:sp>
        <p:nvSpPr>
          <p:cNvPr id="120844" name="Text Box 29"/>
          <p:cNvSpPr txBox="1">
            <a:spLocks noChangeArrowheads="1"/>
          </p:cNvSpPr>
          <p:nvPr/>
        </p:nvSpPr>
        <p:spPr bwMode="auto">
          <a:xfrm>
            <a:off x="7196138" y="1905001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33CC33"/>
                </a:solidFill>
                <a:latin typeface="Arial" pitchFamily="34" charset="0"/>
              </a:rPr>
              <a:t>Java Byte Code, MSIL/CIL</a:t>
            </a:r>
          </a:p>
        </p:txBody>
      </p:sp>
      <p:sp>
        <p:nvSpPr>
          <p:cNvPr id="120845" name="Line 30"/>
          <p:cNvSpPr>
            <a:spLocks noChangeShapeType="1"/>
          </p:cNvSpPr>
          <p:nvPr/>
        </p:nvSpPr>
        <p:spPr bwMode="auto">
          <a:xfrm>
            <a:off x="6891338" y="1295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6" name="Line 31"/>
          <p:cNvSpPr>
            <a:spLocks noChangeShapeType="1"/>
          </p:cNvSpPr>
          <p:nvPr/>
        </p:nvSpPr>
        <p:spPr bwMode="auto">
          <a:xfrm>
            <a:off x="7424738" y="12954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7" name="Line 32"/>
          <p:cNvSpPr>
            <a:spLocks noChangeShapeType="1"/>
          </p:cNvSpPr>
          <p:nvPr/>
        </p:nvSpPr>
        <p:spPr bwMode="auto">
          <a:xfrm>
            <a:off x="8034338" y="12954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8" name="Line 33"/>
          <p:cNvSpPr>
            <a:spLocks noChangeShapeType="1"/>
          </p:cNvSpPr>
          <p:nvPr/>
        </p:nvSpPr>
        <p:spPr bwMode="auto">
          <a:xfrm>
            <a:off x="8339138" y="1295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49" name="Line 34"/>
          <p:cNvSpPr>
            <a:spLocks noChangeShapeType="1"/>
          </p:cNvSpPr>
          <p:nvPr/>
        </p:nvSpPr>
        <p:spPr bwMode="auto">
          <a:xfrm>
            <a:off x="8948738" y="1295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0" name="Line 35"/>
          <p:cNvSpPr>
            <a:spLocks noChangeShapeType="1"/>
          </p:cNvSpPr>
          <p:nvPr/>
        </p:nvSpPr>
        <p:spPr bwMode="auto">
          <a:xfrm flipH="1">
            <a:off x="9177338" y="1295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1" name="Text Box 36"/>
          <p:cNvSpPr txBox="1">
            <a:spLocks noChangeArrowheads="1"/>
          </p:cNvSpPr>
          <p:nvPr/>
        </p:nvSpPr>
        <p:spPr bwMode="auto">
          <a:xfrm>
            <a:off x="7881938" y="2819400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Unix, Windows, </a:t>
            </a:r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iOS</a:t>
            </a:r>
            <a:endParaRPr lang="en-US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20852" name="Text Box 37"/>
          <p:cNvSpPr txBox="1">
            <a:spLocks noChangeArrowheads="1"/>
          </p:cNvSpPr>
          <p:nvPr/>
        </p:nvSpPr>
        <p:spPr bwMode="auto">
          <a:xfrm>
            <a:off x="7881938" y="3733800"/>
            <a:ext cx="2146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x86, PPC, ARM, …</a:t>
            </a:r>
          </a:p>
        </p:txBody>
      </p:sp>
      <p:sp>
        <p:nvSpPr>
          <p:cNvPr id="120853" name="Text Box 38"/>
          <p:cNvSpPr txBox="1">
            <a:spLocks noChangeArrowheads="1"/>
          </p:cNvSpPr>
          <p:nvPr/>
        </p:nvSpPr>
        <p:spPr bwMode="auto">
          <a:xfrm>
            <a:off x="7043739" y="4648200"/>
            <a:ext cx="3621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err="1">
                <a:solidFill>
                  <a:srgbClr val="33CC33"/>
                </a:solidFill>
                <a:latin typeface="Arial" pitchFamily="34" charset="0"/>
              </a:rPr>
              <a:t>Netburst</a:t>
            </a:r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, ISSE, ASX, &lt;none&gt;, … </a:t>
            </a:r>
          </a:p>
        </p:txBody>
      </p:sp>
      <p:sp>
        <p:nvSpPr>
          <p:cNvPr id="120854" name="Text Box 39"/>
          <p:cNvSpPr txBox="1">
            <a:spLocks noChangeArrowheads="1"/>
          </p:cNvSpPr>
          <p:nvPr/>
        </p:nvSpPr>
        <p:spPr bwMode="auto">
          <a:xfrm>
            <a:off x="6891338" y="5562600"/>
            <a:ext cx="29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CC33"/>
                </a:solidFill>
                <a:latin typeface="Arial" pitchFamily="34" charset="0"/>
              </a:rPr>
              <a:t>Core i7, ARM, PPC620, … </a:t>
            </a:r>
          </a:p>
        </p:txBody>
      </p:sp>
      <p:sp>
        <p:nvSpPr>
          <p:cNvPr id="120855" name="Line 40"/>
          <p:cNvSpPr>
            <a:spLocks noChangeShapeType="1"/>
          </p:cNvSpPr>
          <p:nvPr/>
        </p:nvSpPr>
        <p:spPr bwMode="auto">
          <a:xfrm>
            <a:off x="8339138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6" name="Line 41"/>
          <p:cNvSpPr>
            <a:spLocks noChangeShapeType="1"/>
          </p:cNvSpPr>
          <p:nvPr/>
        </p:nvSpPr>
        <p:spPr bwMode="auto">
          <a:xfrm>
            <a:off x="8643938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7" name="Line 42"/>
          <p:cNvSpPr>
            <a:spLocks noChangeShapeType="1"/>
          </p:cNvSpPr>
          <p:nvPr/>
        </p:nvSpPr>
        <p:spPr bwMode="auto">
          <a:xfrm>
            <a:off x="8720138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8" name="Line 43"/>
          <p:cNvSpPr>
            <a:spLocks noChangeShapeType="1"/>
          </p:cNvSpPr>
          <p:nvPr/>
        </p:nvSpPr>
        <p:spPr bwMode="auto">
          <a:xfrm>
            <a:off x="8643938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0859" name="Text Box 44"/>
          <p:cNvSpPr txBox="1">
            <a:spLocks noChangeArrowheads="1"/>
          </p:cNvSpPr>
          <p:nvPr/>
        </p:nvSpPr>
        <p:spPr bwMode="auto">
          <a:xfrm>
            <a:off x="9694864" y="1355726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Javac,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VS .NET</a:t>
            </a:r>
          </a:p>
        </p:txBody>
      </p:sp>
      <p:sp>
        <p:nvSpPr>
          <p:cNvPr id="120860" name="Text Box 45"/>
          <p:cNvSpPr txBox="1">
            <a:spLocks noChangeArrowheads="1"/>
          </p:cNvSpPr>
          <p:nvPr/>
        </p:nvSpPr>
        <p:spPr bwMode="auto">
          <a:xfrm>
            <a:off x="9177339" y="23622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20861" name="Text Box 46"/>
          <p:cNvSpPr txBox="1">
            <a:spLocks noChangeArrowheads="1"/>
          </p:cNvSpPr>
          <p:nvPr/>
        </p:nvSpPr>
        <p:spPr bwMode="auto">
          <a:xfrm>
            <a:off x="9161464" y="3200401"/>
            <a:ext cx="146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JVM, CLR;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JIT/Interpreter</a:t>
            </a:r>
          </a:p>
        </p:txBody>
      </p:sp>
      <p:sp>
        <p:nvSpPr>
          <p:cNvPr id="120862" name="Text Box 47"/>
          <p:cNvSpPr txBox="1">
            <a:spLocks noChangeArrowheads="1"/>
          </p:cNvSpPr>
          <p:nvPr/>
        </p:nvSpPr>
        <p:spPr bwMode="auto">
          <a:xfrm>
            <a:off x="8796339" y="4114801"/>
            <a:ext cx="1495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microprogram/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none</a:t>
            </a:r>
          </a:p>
        </p:txBody>
      </p:sp>
      <p:sp>
        <p:nvSpPr>
          <p:cNvPr id="120863" name="Text Box 48"/>
          <p:cNvSpPr txBox="1">
            <a:spLocks noChangeArrowheads="1"/>
          </p:cNvSpPr>
          <p:nvPr/>
        </p:nvSpPr>
        <p:spPr bwMode="auto">
          <a:xfrm>
            <a:off x="8415339" y="5105400"/>
            <a:ext cx="1030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hardware</a:t>
            </a:r>
          </a:p>
        </p:txBody>
      </p:sp>
      <p:sp>
        <p:nvSpPr>
          <p:cNvPr id="120864" name="Oval 49"/>
          <p:cNvSpPr>
            <a:spLocks noChangeArrowheads="1"/>
          </p:cNvSpPr>
          <p:nvPr/>
        </p:nvSpPr>
        <p:spPr bwMode="auto">
          <a:xfrm>
            <a:off x="1676400" y="1676400"/>
            <a:ext cx="5334000" cy="762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3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Execution of operations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Interpretation or compilation of instructions from the ISA-layer</a:t>
            </a:r>
          </a:p>
          <a:p>
            <a:pPr lvl="1"/>
            <a:r>
              <a:rPr lang="en-US" noProof="0" dirty="0"/>
              <a:t>High-level languages translated into instructions from the ISA</a:t>
            </a:r>
          </a:p>
          <a:p>
            <a:pPr lvl="1"/>
            <a:r>
              <a:rPr lang="en-US" noProof="0" dirty="0"/>
              <a:t>Pure RISC processors can directly execute ISA instructions</a:t>
            </a:r>
          </a:p>
          <a:p>
            <a:pPr lvl="2"/>
            <a:r>
              <a:rPr lang="en-US" noProof="0" dirty="0"/>
              <a:t>i.e. the hardware (HW) can execute these instructions</a:t>
            </a:r>
          </a:p>
          <a:p>
            <a:pPr lvl="1"/>
            <a:r>
              <a:rPr lang="en-US" noProof="0" dirty="0"/>
              <a:t>More complex processors use </a:t>
            </a:r>
            <a:r>
              <a:rPr lang="en-US" b="1" noProof="0" dirty="0"/>
              <a:t>microprogramming</a:t>
            </a:r>
            <a:r>
              <a:rPr lang="en-US" noProof="0" dirty="0"/>
              <a:t>, flexibility and compatibility reasons:</a:t>
            </a:r>
          </a:p>
          <a:p>
            <a:pPr lvl="2"/>
            <a:r>
              <a:rPr lang="en-US" noProof="0" dirty="0"/>
              <a:t>hardware changes leave ISA unchanged</a:t>
            </a:r>
          </a:p>
          <a:p>
            <a:pPr lvl="2"/>
            <a:r>
              <a:rPr lang="en-US" noProof="0" dirty="0"/>
              <a:t>reprogramming to circumvent hardware problems</a:t>
            </a:r>
          </a:p>
          <a:p>
            <a:pPr lvl="2"/>
            <a:r>
              <a:rPr lang="en-US" noProof="0" dirty="0"/>
              <a:t>more powerful ISA – simpler compilers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205722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Compiler vs. Assembler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Assembler</a:t>
            </a:r>
          </a:p>
          <a:p>
            <a:pPr lvl="1"/>
            <a:r>
              <a:rPr lang="en-US" noProof="0" dirty="0"/>
              <a:t>Source: symbolic representation of a machine language (assembly language)</a:t>
            </a:r>
          </a:p>
          <a:p>
            <a:pPr lvl="1"/>
            <a:r>
              <a:rPr lang="en-US" noProof="0" dirty="0"/>
              <a:t>Destination: numerical representation of the machine language (instructions from ISA)</a:t>
            </a:r>
          </a:p>
          <a:p>
            <a:pPr lvl="1"/>
            <a:r>
              <a:rPr lang="en-US" noProof="0" dirty="0"/>
              <a:t>Examples: inline assembler in Visual Studio, MASM, </a:t>
            </a:r>
            <a:r>
              <a:rPr lang="en-US" noProof="0" dirty="0" err="1"/>
              <a:t>ilasm</a:t>
            </a:r>
            <a:r>
              <a:rPr lang="en-US" noProof="0" dirty="0"/>
              <a:t>, </a:t>
            </a:r>
            <a:r>
              <a:rPr lang="en-US" noProof="0" dirty="0" err="1"/>
              <a:t>asm</a:t>
            </a:r>
            <a:r>
              <a:rPr lang="en-US" noProof="0" dirty="0"/>
              <a:t> (</a:t>
            </a:r>
            <a:r>
              <a:rPr lang="en-US" noProof="0" dirty="0" err="1"/>
              <a:t>gcc</a:t>
            </a:r>
            <a:r>
              <a:rPr lang="en-US" noProof="0" dirty="0"/>
              <a:t>, Linux), </a:t>
            </a:r>
            <a:r>
              <a:rPr lang="en-US" noProof="0" dirty="0" err="1"/>
              <a:t>MMIXal</a:t>
            </a:r>
            <a:r>
              <a:rPr lang="en-US" noProof="0" dirty="0"/>
              <a:t>, </a:t>
            </a:r>
            <a:r>
              <a:rPr lang="en-US" noProof="0" dirty="0" err="1"/>
              <a:t>nasm</a:t>
            </a:r>
            <a:r>
              <a:rPr lang="en-US" noProof="0" dirty="0"/>
              <a:t>, ...</a:t>
            </a:r>
          </a:p>
          <a:p>
            <a:endParaRPr lang="en-US" noProof="0" dirty="0"/>
          </a:p>
          <a:p>
            <a:r>
              <a:rPr lang="en-US" noProof="0" dirty="0"/>
              <a:t>Compiler</a:t>
            </a:r>
          </a:p>
          <a:p>
            <a:pPr lvl="1"/>
            <a:r>
              <a:rPr lang="en-US" noProof="0" dirty="0"/>
              <a:t>Source: high-level language (depends on the definition of „high“ ...), e.g., C, Java, C#, Cobol, Modula, C++, ...</a:t>
            </a:r>
          </a:p>
          <a:p>
            <a:pPr lvl="1"/>
            <a:r>
              <a:rPr lang="en-US" noProof="0" dirty="0"/>
              <a:t>Destination: assembler language or (built-in assembler) numerical representation of the machine language (instructions from ISA)</a:t>
            </a:r>
          </a:p>
          <a:p>
            <a:pPr lvl="1"/>
            <a:r>
              <a:rPr lang="en-US" noProof="0" dirty="0"/>
              <a:t>Examples: C#-Compiler in Visual Studio, </a:t>
            </a:r>
            <a:r>
              <a:rPr lang="en-US" noProof="0" dirty="0" err="1"/>
              <a:t>gcc</a:t>
            </a:r>
            <a:r>
              <a:rPr lang="en-US" noProof="0" dirty="0"/>
              <a:t>, cc, </a:t>
            </a:r>
            <a:r>
              <a:rPr lang="en-US" noProof="0" dirty="0" err="1"/>
              <a:t>javac</a:t>
            </a:r>
            <a:r>
              <a:rPr lang="en-US" noProof="0" dirty="0"/>
              <a:t>, ...</a:t>
            </a:r>
          </a:p>
          <a:p>
            <a:endParaRPr lang="en-US" noProof="0" dirty="0"/>
          </a:p>
          <a:p>
            <a:r>
              <a:rPr lang="en-US" noProof="0" dirty="0"/>
              <a:t>Assembler language</a:t>
            </a:r>
          </a:p>
          <a:p>
            <a:pPr lvl="1"/>
            <a:r>
              <a:rPr lang="en-US" noProof="0" dirty="0"/>
              <a:t>Pure assembler language: 1:1 mapping onto ISA instructions</a:t>
            </a:r>
          </a:p>
          <a:p>
            <a:pPr lvl="1"/>
            <a:r>
              <a:rPr lang="en-US" noProof="0" dirty="0"/>
              <a:t>But additionally: symbolic names, addresses, labels</a:t>
            </a:r>
          </a:p>
        </p:txBody>
      </p:sp>
      <p:sp>
        <p:nvSpPr>
          <p:cNvPr id="12185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</p:spTree>
  </p:cSld>
  <p:clrMapOvr>
    <a:masterClrMapping/>
  </p:clrMapOvr>
  <p:transition advTm="14024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Reasons for an assembler level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noProof="0" dirty="0"/>
              <a:t>Full access to HW features</a:t>
            </a:r>
          </a:p>
          <a:p>
            <a:pPr lvl="1" eaLnBrk="1" hangingPunct="1"/>
            <a:r>
              <a:rPr lang="en-US" noProof="0" dirty="0"/>
              <a:t>(almost) all (visible) registers are exposed to the assembler language, all flags can be read or set, many „hidden“ features can be used</a:t>
            </a:r>
          </a:p>
          <a:p>
            <a:pPr lvl="2" eaLnBrk="1" hangingPunct="1"/>
            <a:r>
              <a:rPr lang="en-US" sz="1600" noProof="0" dirty="0"/>
              <a:t>E.g., try accessing the Pentium performance counters from within Java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Performance</a:t>
            </a:r>
          </a:p>
          <a:p>
            <a:pPr lvl="1" eaLnBrk="1" hangingPunct="1"/>
            <a:r>
              <a:rPr lang="en-US" noProof="0" dirty="0"/>
              <a:t>Optimized code for special purposes</a:t>
            </a:r>
          </a:p>
          <a:p>
            <a:pPr lvl="2" eaLnBrk="1" hangingPunct="1"/>
            <a:r>
              <a:rPr lang="en-US" sz="1600" noProof="0" dirty="0"/>
              <a:t>Real-time: exact number of CPU cycles can be counted, guaranteed access times to registers, deterministic response times of sub-routines (again: try Java and real-time – and see what a garbage collector does...)</a:t>
            </a:r>
          </a:p>
          <a:p>
            <a:pPr lvl="2" eaLnBrk="1" hangingPunct="1"/>
            <a:r>
              <a:rPr lang="en-US" sz="1600" noProof="0" dirty="0"/>
              <a:t>Low memory footprint: no useless overhead, optimized loops, etc.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>
                <a:solidFill>
                  <a:srgbClr val="FF9900"/>
                </a:solidFill>
              </a:rPr>
              <a:t>But much harder to program in assembler ....</a:t>
            </a:r>
          </a:p>
          <a:p>
            <a:pPr lvl="1"/>
            <a:r>
              <a:rPr lang="en-US" noProof="0" dirty="0"/>
              <a:t>Thus typically combined with, e.g., C – only performance critical parts of a program will be tuned via (inline</a:t>
            </a:r>
            <a:r>
              <a:rPr lang="en-US" dirty="0"/>
              <a:t>) assembler (</a:t>
            </a:r>
            <a:r>
              <a:rPr lang="en-US" dirty="0">
                <a:hlinkClick r:id="rId3"/>
              </a:rPr>
              <a:t>https://en.wikipedia.org/wiki/Inline_assembler</a:t>
            </a:r>
            <a:r>
              <a:rPr lang="en-US" dirty="0"/>
              <a:t>) </a:t>
            </a:r>
            <a:endParaRPr lang="en-US" noProof="0" dirty="0"/>
          </a:p>
        </p:txBody>
      </p:sp>
      <p:sp>
        <p:nvSpPr>
          <p:cNvPr id="1228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05982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Examples for assembler: N = I + J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noProof="0" dirty="0">
                <a:solidFill>
                  <a:srgbClr val="0000FF"/>
                </a:solidFill>
              </a:rPr>
              <a:t>Pentium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FORMULA: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    MOV	EAX,I	; register EAX = 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    ADD	EAX,J	; register EAX = I +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    MOV	N,EAX	; N = I + J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400" noProof="0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I   DW	3	; reserve 4 byte initialized to 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J	 DW	4	; reserve 4 byte initialized to 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  <a:cs typeface="Courier New" pitchFamily="49" charset="0"/>
              </a:rPr>
              <a:t>N	 DW	0	; reserve 4 byte initialized to 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noProof="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noProof="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noProof="0" dirty="0">
                <a:solidFill>
                  <a:srgbClr val="0000FF"/>
                </a:solidFill>
              </a:rPr>
              <a:t>SPARC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FORMULA:	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SETHI %HI(I),%R1		! R1 = high-order bits of the address of I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LD    [%R1+%LO(I)],%R1	! R1 = I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SETHI %HI(J),%R2		! R2 = high-order bits of the address of J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LD    [%R2+%LO(J)],%R2	! R2 = J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NOP	                 	! wait for J to arrive from memory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ADD   %R1,%R2,%R2		! R2 = R1 + R2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SETHI %HI(N),%R1		! R1 = high-order bits of the address of 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    ST    %R2,[%R1+%LO(N)]	! N = I + J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I:  .WORD 3			! reserve 4 byte initialized to 3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J:  .WORD 4			! reserve 4 byte initialized to 4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urier New" pitchFamily="49" charset="0"/>
              </a:rPr>
              <a:t>N:  .WORD 0			! reserve 4 byte initialized to 0</a:t>
            </a:r>
          </a:p>
          <a:p>
            <a:pPr eaLnBrk="1" hangingPunct="1">
              <a:lnSpc>
                <a:spcPct val="80000"/>
              </a:lnSpc>
            </a:pPr>
            <a:endParaRPr lang="en-US" sz="1500" noProof="0" dirty="0"/>
          </a:p>
        </p:txBody>
      </p:sp>
      <p:sp>
        <p:nvSpPr>
          <p:cNvPr id="1239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7364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Pseudo instructions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11325" algn="l"/>
              </a:tabLst>
            </a:pPr>
            <a:r>
              <a:rPr lang="en-US" noProof="0" dirty="0"/>
              <a:t>Pseudo instructions or assembler directives 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Help a lot for assembler programming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Depend on designer of the assembler, not the ISA</a:t>
            </a:r>
          </a:p>
          <a:p>
            <a:pPr>
              <a:tabLst>
                <a:tab pos="1711325" algn="l"/>
              </a:tabLst>
            </a:pPr>
            <a:endParaRPr lang="en-US" noProof="0" dirty="0"/>
          </a:p>
          <a:p>
            <a:pPr>
              <a:tabLst>
                <a:tab pos="1711325" algn="l"/>
              </a:tabLst>
            </a:pPr>
            <a:r>
              <a:rPr lang="en-US" noProof="0" dirty="0"/>
              <a:t>Examples (MASM for Pentium)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DB			allocate storage for one or more (initialized) bytes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DW			allocate storage for one or more (initialized) 32 bit words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PROC			start a procedure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MACRO			start a macro definition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INCLUDE			fetch and include another file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IF			start conditional assembly based on a given expression</a:t>
            </a:r>
          </a:p>
          <a:p>
            <a:pPr lvl="1">
              <a:tabLst>
                <a:tab pos="1711325" algn="l"/>
              </a:tabLst>
            </a:pPr>
            <a:r>
              <a:rPr lang="en-US" noProof="0" dirty="0"/>
              <a:t>PUBLIC			export a name defined in the module</a:t>
            </a:r>
          </a:p>
        </p:txBody>
      </p:sp>
      <p:sp>
        <p:nvSpPr>
          <p:cNvPr id="1249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47096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Macros vs. procedures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noProof="0" dirty="0"/>
              <a:t>Example macro: swap P, 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noProof="0" dirty="0">
                <a:latin typeface="Consolas" panose="020B0609020204030204" pitchFamily="49" charset="0"/>
              </a:rPr>
              <a:t>	</a:t>
            </a:r>
            <a:r>
              <a:rPr lang="en-US" sz="1400" noProof="0" dirty="0">
                <a:latin typeface="Consolas" panose="020B0609020204030204" pitchFamily="49" charset="0"/>
              </a:rPr>
              <a:t>SWAP	MACRO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</a:rPr>
              <a:t>		  MOV EAX,P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</a:rPr>
              <a:t>		  MOV EBX,Q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</a:rPr>
              <a:t>		  MOV Q,EAX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</a:rPr>
              <a:t>		  MOV P,EBX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noProof="0" dirty="0">
                <a:latin typeface="Consolas" panose="020B0609020204030204" pitchFamily="49" charset="0"/>
              </a:rPr>
              <a:t>		ENDM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noProof="0" dirty="0"/>
              <a:t>Differences			Macro		Procedure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noProof="0" dirty="0"/>
              <a:t>When is the call made?		During assembly	During execution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noProof="0" dirty="0"/>
              <a:t>Is the body inserted into the object</a:t>
            </a:r>
            <a:br>
              <a:rPr lang="en-US" sz="1400" noProof="0" dirty="0"/>
            </a:br>
            <a:r>
              <a:rPr lang="en-US" sz="1400" noProof="0" dirty="0"/>
              <a:t>program every place the call is made?	Yes		No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noProof="0" dirty="0"/>
              <a:t>Is a call instruction inserted into the object</a:t>
            </a:r>
            <a:br>
              <a:rPr lang="en-US" sz="1400" noProof="0" dirty="0"/>
            </a:br>
            <a:r>
              <a:rPr lang="en-US" sz="1400" noProof="0" dirty="0"/>
              <a:t>program and later executed?		No		Yes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noProof="0" dirty="0"/>
              <a:t>Must a return instruction be used after the </a:t>
            </a:r>
            <a:br>
              <a:rPr lang="en-US" sz="1400" noProof="0" dirty="0"/>
            </a:br>
            <a:r>
              <a:rPr lang="en-US" sz="1400" noProof="0" dirty="0"/>
              <a:t>call is done?			No		Yes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noProof="0" dirty="0"/>
              <a:t>How many copies of the body appear in</a:t>
            </a:r>
            <a:br>
              <a:rPr lang="en-US" sz="1400" noProof="0" dirty="0"/>
            </a:br>
            <a:r>
              <a:rPr lang="en-US" sz="1400" noProof="0" dirty="0"/>
              <a:t>the object program?		One per macro call	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noProof="0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900" noProof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noProof="0" dirty="0">
                <a:solidFill>
                  <a:srgbClr val="0000FF"/>
                </a:solidFill>
              </a:rPr>
              <a:t>Macros are „textually“ inserted into the assembler program each time a call is made, formal parameters are converted into actual parameters (i.e., the above macro can be used for SWAP A,B as well as SWAP X,Y)</a:t>
            </a:r>
          </a:p>
        </p:txBody>
      </p:sp>
      <p:sp>
        <p:nvSpPr>
          <p:cNvPr id="1259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advTm="133042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assembler process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Step-by-step translation does not work</a:t>
            </a:r>
          </a:p>
          <a:p>
            <a:pPr lvl="1"/>
            <a:r>
              <a:rPr lang="en-US" noProof="0" dirty="0"/>
              <a:t>Forward references: symbols used before being defined ...</a:t>
            </a:r>
          </a:p>
          <a:p>
            <a:endParaRPr lang="en-US" noProof="0" dirty="0"/>
          </a:p>
          <a:p>
            <a:r>
              <a:rPr lang="en-US" noProof="0" dirty="0"/>
              <a:t>Solution: two-pass translator or single-pass plus conversion into intermediate format</a:t>
            </a:r>
          </a:p>
          <a:p>
            <a:pPr lvl="1"/>
            <a:r>
              <a:rPr lang="en-US" noProof="0" dirty="0"/>
              <a:t>Pass: reading the source</a:t>
            </a:r>
          </a:p>
          <a:p>
            <a:endParaRPr lang="en-US" noProof="0" dirty="0"/>
          </a:p>
          <a:p>
            <a:r>
              <a:rPr lang="en-US" noProof="0" dirty="0"/>
              <a:t>First step</a:t>
            </a:r>
          </a:p>
          <a:p>
            <a:pPr lvl="1"/>
            <a:r>
              <a:rPr lang="en-US" noProof="0" dirty="0"/>
              <a:t>Check syntax</a:t>
            </a:r>
          </a:p>
          <a:p>
            <a:pPr lvl="1"/>
            <a:r>
              <a:rPr lang="en-US" noProof="0" dirty="0"/>
              <a:t>Create a symbol table, opcode table, literal table</a:t>
            </a:r>
          </a:p>
          <a:p>
            <a:pPr lvl="1"/>
            <a:r>
              <a:rPr lang="en-US" noProof="0" dirty="0"/>
              <a:t>Check instruction length (opcode, operands, ...)</a:t>
            </a:r>
          </a:p>
          <a:p>
            <a:endParaRPr lang="en-US" noProof="0" dirty="0"/>
          </a:p>
          <a:p>
            <a:r>
              <a:rPr lang="en-US" noProof="0" dirty="0"/>
              <a:t>Second step</a:t>
            </a:r>
          </a:p>
          <a:p>
            <a:pPr lvl="1"/>
            <a:r>
              <a:rPr lang="en-US" noProof="0" dirty="0"/>
              <a:t>Generate object code (*.o, *.obj, ...)</a:t>
            </a:r>
          </a:p>
          <a:p>
            <a:pPr lvl="1"/>
            <a:r>
              <a:rPr lang="en-US" noProof="0" dirty="0"/>
              <a:t>Generate information for linker</a:t>
            </a:r>
          </a:p>
        </p:txBody>
      </p:sp>
      <p:sp>
        <p:nvSpPr>
          <p:cNvPr id="12697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</p:spTree>
  </p:cSld>
  <p:clrMapOvr>
    <a:masterClrMapping/>
  </p:clrMapOvr>
  <p:transition advTm="127265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Generation of an executable binary program</a:t>
            </a:r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65C6B-9D1F-4B03-9B3A-A938B9691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23" y="1895723"/>
            <a:ext cx="8687553" cy="3066554"/>
          </a:xfrm>
          <a:prstGeom prst="rect">
            <a:avLst/>
          </a:prstGeom>
        </p:spPr>
      </p:pic>
    </p:spTree>
  </p:cSld>
  <p:clrMapOvr>
    <a:masterClrMapping/>
  </p:clrMapOvr>
  <p:transition advTm="91975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 Structure of an Object Module /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475C-F484-4576-B296-CF3F54E62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7" y="1232355"/>
            <a:ext cx="5401524" cy="5249412"/>
          </a:xfrm>
        </p:spPr>
        <p:txBody>
          <a:bodyPr/>
          <a:lstStyle/>
          <a:p>
            <a:r>
              <a:rPr lang="en-US" dirty="0"/>
              <a:t>Different formats exist (e.g. COFF, ELF)</a:t>
            </a:r>
          </a:p>
          <a:p>
            <a:endParaRPr lang="en-US" dirty="0"/>
          </a:p>
          <a:p>
            <a:r>
              <a:rPr lang="en-US" dirty="0"/>
              <a:t>Relocation often done by MMU (or code is position independent) – but also loader can relocate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https://en.wikipedia.org/wiki/Object_file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800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pic>
        <p:nvPicPr>
          <p:cNvPr id="128004" name="Picture 4" descr="7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12657"/>
            <a:ext cx="261461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7279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 object modules</a:t>
            </a:r>
          </a:p>
        </p:txBody>
      </p:sp>
      <p:sp>
        <p:nvSpPr>
          <p:cNvPr id="1290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2765425" y="1123950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2273300" y="29670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2130425" y="25479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1" name="Rectangle 6"/>
          <p:cNvSpPr>
            <a:spLocks noChangeArrowheads="1"/>
          </p:cNvSpPr>
          <p:nvPr/>
        </p:nvSpPr>
        <p:spPr bwMode="auto">
          <a:xfrm>
            <a:off x="2130425" y="21304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2130425" y="16922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3" name="Rectangle 8"/>
          <p:cNvSpPr>
            <a:spLocks noChangeArrowheads="1"/>
          </p:cNvSpPr>
          <p:nvPr/>
        </p:nvSpPr>
        <p:spPr bwMode="auto">
          <a:xfrm>
            <a:off x="2130425" y="12938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4" name="Freeform 9"/>
          <p:cNvSpPr>
            <a:spLocks/>
          </p:cNvSpPr>
          <p:nvPr/>
        </p:nvSpPr>
        <p:spPr bwMode="auto">
          <a:xfrm>
            <a:off x="2389189" y="2879725"/>
            <a:ext cx="1697037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04"/>
              <a:gd name="T20" fmla="*/ 1069 w 1069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35" name="Freeform 10"/>
          <p:cNvSpPr>
            <a:spLocks/>
          </p:cNvSpPr>
          <p:nvPr/>
        </p:nvSpPr>
        <p:spPr bwMode="auto">
          <a:xfrm>
            <a:off x="2389189" y="2879725"/>
            <a:ext cx="1697037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w 1069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04"/>
              <a:gd name="T23" fmla="*/ 1069 w 1069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36" name="Rectangle 11"/>
          <p:cNvSpPr>
            <a:spLocks noChangeArrowheads="1"/>
          </p:cNvSpPr>
          <p:nvPr/>
        </p:nvSpPr>
        <p:spPr bwMode="auto">
          <a:xfrm>
            <a:off x="2743201" y="28956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37" name="Freeform 12"/>
          <p:cNvSpPr>
            <a:spLocks/>
          </p:cNvSpPr>
          <p:nvPr/>
        </p:nvSpPr>
        <p:spPr bwMode="auto">
          <a:xfrm>
            <a:off x="2389189" y="2193925"/>
            <a:ext cx="1697037" cy="687388"/>
          </a:xfrm>
          <a:custGeom>
            <a:avLst/>
            <a:gdLst>
              <a:gd name="T0" fmla="*/ 0 w 1069"/>
              <a:gd name="T1" fmla="*/ 2147483647 h 433"/>
              <a:gd name="T2" fmla="*/ 0 w 1069"/>
              <a:gd name="T3" fmla="*/ 0 h 433"/>
              <a:gd name="T4" fmla="*/ 2147483647 w 1069"/>
              <a:gd name="T5" fmla="*/ 0 h 433"/>
              <a:gd name="T6" fmla="*/ 2147483647 w 1069"/>
              <a:gd name="T7" fmla="*/ 2147483647 h 433"/>
              <a:gd name="T8" fmla="*/ 0 w 1069"/>
              <a:gd name="T9" fmla="*/ 2147483647 h 433"/>
              <a:gd name="T10" fmla="*/ 0 w 1069"/>
              <a:gd name="T11" fmla="*/ 2147483647 h 4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433"/>
              <a:gd name="T20" fmla="*/ 1069 w 1069"/>
              <a:gd name="T21" fmla="*/ 433 h 4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433">
                <a:moveTo>
                  <a:pt x="0" y="433"/>
                </a:moveTo>
                <a:lnTo>
                  <a:pt x="0" y="0"/>
                </a:lnTo>
                <a:lnTo>
                  <a:pt x="1069" y="0"/>
                </a:lnTo>
                <a:lnTo>
                  <a:pt x="1069" y="433"/>
                </a:lnTo>
                <a:lnTo>
                  <a:pt x="0" y="433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38" name="Freeform 13"/>
          <p:cNvSpPr>
            <a:spLocks/>
          </p:cNvSpPr>
          <p:nvPr/>
        </p:nvSpPr>
        <p:spPr bwMode="auto">
          <a:xfrm>
            <a:off x="2389189" y="2193925"/>
            <a:ext cx="1697037" cy="687388"/>
          </a:xfrm>
          <a:custGeom>
            <a:avLst/>
            <a:gdLst>
              <a:gd name="T0" fmla="*/ 0 w 1069"/>
              <a:gd name="T1" fmla="*/ 2147483647 h 433"/>
              <a:gd name="T2" fmla="*/ 0 w 1069"/>
              <a:gd name="T3" fmla="*/ 0 h 433"/>
              <a:gd name="T4" fmla="*/ 2147483647 w 1069"/>
              <a:gd name="T5" fmla="*/ 0 h 433"/>
              <a:gd name="T6" fmla="*/ 2147483647 w 1069"/>
              <a:gd name="T7" fmla="*/ 2147483647 h 433"/>
              <a:gd name="T8" fmla="*/ 0 w 1069"/>
              <a:gd name="T9" fmla="*/ 2147483647 h 433"/>
              <a:gd name="T10" fmla="*/ 0 w 1069"/>
              <a:gd name="T11" fmla="*/ 2147483647 h 433"/>
              <a:gd name="T12" fmla="*/ 0 w 1069"/>
              <a:gd name="T13" fmla="*/ 2147483647 h 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433"/>
              <a:gd name="T23" fmla="*/ 1069 w 1069"/>
              <a:gd name="T24" fmla="*/ 433 h 4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433">
                <a:moveTo>
                  <a:pt x="0" y="433"/>
                </a:moveTo>
                <a:lnTo>
                  <a:pt x="0" y="0"/>
                </a:lnTo>
                <a:lnTo>
                  <a:pt x="1069" y="0"/>
                </a:lnTo>
                <a:lnTo>
                  <a:pt x="1069" y="433"/>
                </a:lnTo>
                <a:lnTo>
                  <a:pt x="0" y="4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39" name="Freeform 14"/>
          <p:cNvSpPr>
            <a:spLocks/>
          </p:cNvSpPr>
          <p:nvPr/>
        </p:nvSpPr>
        <p:spPr bwMode="auto">
          <a:xfrm>
            <a:off x="2389189" y="2117725"/>
            <a:ext cx="1697037" cy="215900"/>
          </a:xfrm>
          <a:custGeom>
            <a:avLst/>
            <a:gdLst>
              <a:gd name="T0" fmla="*/ 0 w 1069"/>
              <a:gd name="T1" fmla="*/ 2147483647 h 136"/>
              <a:gd name="T2" fmla="*/ 0 w 1069"/>
              <a:gd name="T3" fmla="*/ 0 h 136"/>
              <a:gd name="T4" fmla="*/ 2147483647 w 1069"/>
              <a:gd name="T5" fmla="*/ 0 h 136"/>
              <a:gd name="T6" fmla="*/ 2147483647 w 1069"/>
              <a:gd name="T7" fmla="*/ 2147483647 h 136"/>
              <a:gd name="T8" fmla="*/ 0 w 1069"/>
              <a:gd name="T9" fmla="*/ 2147483647 h 136"/>
              <a:gd name="T10" fmla="*/ 0 w 1069"/>
              <a:gd name="T11" fmla="*/ 2147483647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36"/>
              <a:gd name="T20" fmla="*/ 1069 w 1069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36">
                <a:moveTo>
                  <a:pt x="0" y="136"/>
                </a:moveTo>
                <a:lnTo>
                  <a:pt x="0" y="0"/>
                </a:lnTo>
                <a:lnTo>
                  <a:pt x="1069" y="0"/>
                </a:lnTo>
                <a:lnTo>
                  <a:pt x="1069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0" name="Freeform 15"/>
          <p:cNvSpPr>
            <a:spLocks/>
          </p:cNvSpPr>
          <p:nvPr/>
        </p:nvSpPr>
        <p:spPr bwMode="auto">
          <a:xfrm>
            <a:off x="2389189" y="2117725"/>
            <a:ext cx="1697037" cy="215900"/>
          </a:xfrm>
          <a:custGeom>
            <a:avLst/>
            <a:gdLst>
              <a:gd name="T0" fmla="*/ 0 w 1069"/>
              <a:gd name="T1" fmla="*/ 2147483647 h 136"/>
              <a:gd name="T2" fmla="*/ 0 w 1069"/>
              <a:gd name="T3" fmla="*/ 0 h 136"/>
              <a:gd name="T4" fmla="*/ 2147483647 w 1069"/>
              <a:gd name="T5" fmla="*/ 0 h 136"/>
              <a:gd name="T6" fmla="*/ 2147483647 w 1069"/>
              <a:gd name="T7" fmla="*/ 2147483647 h 136"/>
              <a:gd name="T8" fmla="*/ 0 w 1069"/>
              <a:gd name="T9" fmla="*/ 2147483647 h 136"/>
              <a:gd name="T10" fmla="*/ 0 w 1069"/>
              <a:gd name="T11" fmla="*/ 2147483647 h 136"/>
              <a:gd name="T12" fmla="*/ 0 w 1069"/>
              <a:gd name="T13" fmla="*/ 2147483647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36"/>
              <a:gd name="T23" fmla="*/ 1069 w 1069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36">
                <a:moveTo>
                  <a:pt x="0" y="136"/>
                </a:moveTo>
                <a:lnTo>
                  <a:pt x="0" y="0"/>
                </a:lnTo>
                <a:lnTo>
                  <a:pt x="1069" y="0"/>
                </a:lnTo>
                <a:lnTo>
                  <a:pt x="1069" y="136"/>
                </a:lnTo>
                <a:lnTo>
                  <a:pt x="0" y="13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1" name="Rectangle 16"/>
          <p:cNvSpPr>
            <a:spLocks noChangeArrowheads="1"/>
          </p:cNvSpPr>
          <p:nvPr/>
        </p:nvSpPr>
        <p:spPr bwMode="auto">
          <a:xfrm>
            <a:off x="2906714" y="2159000"/>
            <a:ext cx="822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P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42" name="Freeform 17"/>
          <p:cNvSpPr>
            <a:spLocks/>
          </p:cNvSpPr>
          <p:nvPr/>
        </p:nvSpPr>
        <p:spPr bwMode="auto">
          <a:xfrm>
            <a:off x="2389189" y="1676401"/>
            <a:ext cx="1697037" cy="212725"/>
          </a:xfrm>
          <a:custGeom>
            <a:avLst/>
            <a:gdLst>
              <a:gd name="T0" fmla="*/ 0 w 1069"/>
              <a:gd name="T1" fmla="*/ 2147483647 h 134"/>
              <a:gd name="T2" fmla="*/ 0 w 1069"/>
              <a:gd name="T3" fmla="*/ 0 h 134"/>
              <a:gd name="T4" fmla="*/ 2147483647 w 1069"/>
              <a:gd name="T5" fmla="*/ 0 h 134"/>
              <a:gd name="T6" fmla="*/ 2147483647 w 1069"/>
              <a:gd name="T7" fmla="*/ 2147483647 h 134"/>
              <a:gd name="T8" fmla="*/ 0 w 1069"/>
              <a:gd name="T9" fmla="*/ 2147483647 h 134"/>
              <a:gd name="T10" fmla="*/ 0 w 1069"/>
              <a:gd name="T11" fmla="*/ 2147483647 h 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34"/>
              <a:gd name="T20" fmla="*/ 1069 w 1069"/>
              <a:gd name="T21" fmla="*/ 134 h 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34">
                <a:moveTo>
                  <a:pt x="0" y="134"/>
                </a:moveTo>
                <a:lnTo>
                  <a:pt x="0" y="0"/>
                </a:lnTo>
                <a:lnTo>
                  <a:pt x="1069" y="0"/>
                </a:lnTo>
                <a:lnTo>
                  <a:pt x="1069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3" name="Freeform 18"/>
          <p:cNvSpPr>
            <a:spLocks/>
          </p:cNvSpPr>
          <p:nvPr/>
        </p:nvSpPr>
        <p:spPr bwMode="auto">
          <a:xfrm>
            <a:off x="2389189" y="1676401"/>
            <a:ext cx="1697037" cy="212725"/>
          </a:xfrm>
          <a:custGeom>
            <a:avLst/>
            <a:gdLst>
              <a:gd name="T0" fmla="*/ 0 w 1069"/>
              <a:gd name="T1" fmla="*/ 2147483647 h 134"/>
              <a:gd name="T2" fmla="*/ 0 w 1069"/>
              <a:gd name="T3" fmla="*/ 0 h 134"/>
              <a:gd name="T4" fmla="*/ 2147483647 w 1069"/>
              <a:gd name="T5" fmla="*/ 0 h 134"/>
              <a:gd name="T6" fmla="*/ 2147483647 w 1069"/>
              <a:gd name="T7" fmla="*/ 2147483647 h 134"/>
              <a:gd name="T8" fmla="*/ 0 w 1069"/>
              <a:gd name="T9" fmla="*/ 2147483647 h 134"/>
              <a:gd name="T10" fmla="*/ 0 w 1069"/>
              <a:gd name="T11" fmla="*/ 2147483647 h 134"/>
              <a:gd name="T12" fmla="*/ 0 w 1069"/>
              <a:gd name="T13" fmla="*/ 2147483647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34"/>
              <a:gd name="T23" fmla="*/ 1069 w 1069"/>
              <a:gd name="T24" fmla="*/ 134 h 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34">
                <a:moveTo>
                  <a:pt x="0" y="134"/>
                </a:moveTo>
                <a:lnTo>
                  <a:pt x="0" y="0"/>
                </a:lnTo>
                <a:lnTo>
                  <a:pt x="1069" y="0"/>
                </a:lnTo>
                <a:lnTo>
                  <a:pt x="1069" y="134"/>
                </a:lnTo>
                <a:lnTo>
                  <a:pt x="0" y="13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4" name="Freeform 19"/>
          <p:cNvSpPr>
            <a:spLocks/>
          </p:cNvSpPr>
          <p:nvPr/>
        </p:nvSpPr>
        <p:spPr bwMode="auto">
          <a:xfrm>
            <a:off x="2389189" y="1647825"/>
            <a:ext cx="1697037" cy="177800"/>
          </a:xfrm>
          <a:custGeom>
            <a:avLst/>
            <a:gdLst>
              <a:gd name="T0" fmla="*/ 0 w 1069"/>
              <a:gd name="T1" fmla="*/ 2147483647 h 112"/>
              <a:gd name="T2" fmla="*/ 0 w 1069"/>
              <a:gd name="T3" fmla="*/ 0 h 112"/>
              <a:gd name="T4" fmla="*/ 2147483647 w 1069"/>
              <a:gd name="T5" fmla="*/ 0 h 112"/>
              <a:gd name="T6" fmla="*/ 2147483647 w 1069"/>
              <a:gd name="T7" fmla="*/ 2147483647 h 112"/>
              <a:gd name="T8" fmla="*/ 0 w 1069"/>
              <a:gd name="T9" fmla="*/ 2147483647 h 112"/>
              <a:gd name="T10" fmla="*/ 0 w 1069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12"/>
              <a:gd name="T20" fmla="*/ 1069 w 1069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12">
                <a:moveTo>
                  <a:pt x="0" y="112"/>
                </a:moveTo>
                <a:lnTo>
                  <a:pt x="0" y="0"/>
                </a:lnTo>
                <a:lnTo>
                  <a:pt x="1069" y="0"/>
                </a:lnTo>
                <a:lnTo>
                  <a:pt x="1069" y="112"/>
                </a:lnTo>
                <a:lnTo>
                  <a:pt x="0" y="1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5" name="Freeform 20"/>
          <p:cNvSpPr>
            <a:spLocks/>
          </p:cNvSpPr>
          <p:nvPr/>
        </p:nvSpPr>
        <p:spPr bwMode="auto">
          <a:xfrm>
            <a:off x="2389189" y="1647825"/>
            <a:ext cx="1697037" cy="177800"/>
          </a:xfrm>
          <a:custGeom>
            <a:avLst/>
            <a:gdLst>
              <a:gd name="T0" fmla="*/ 0 w 1069"/>
              <a:gd name="T1" fmla="*/ 2147483647 h 112"/>
              <a:gd name="T2" fmla="*/ 0 w 1069"/>
              <a:gd name="T3" fmla="*/ 0 h 112"/>
              <a:gd name="T4" fmla="*/ 2147483647 w 1069"/>
              <a:gd name="T5" fmla="*/ 0 h 112"/>
              <a:gd name="T6" fmla="*/ 2147483647 w 1069"/>
              <a:gd name="T7" fmla="*/ 2147483647 h 112"/>
              <a:gd name="T8" fmla="*/ 0 w 1069"/>
              <a:gd name="T9" fmla="*/ 2147483647 h 112"/>
              <a:gd name="T10" fmla="*/ 0 w 1069"/>
              <a:gd name="T11" fmla="*/ 2147483647 h 112"/>
              <a:gd name="T12" fmla="*/ 0 w 1069"/>
              <a:gd name="T13" fmla="*/ 2147483647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12"/>
              <a:gd name="T23" fmla="*/ 1069 w 1069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12">
                <a:moveTo>
                  <a:pt x="0" y="112"/>
                </a:moveTo>
                <a:lnTo>
                  <a:pt x="0" y="0"/>
                </a:lnTo>
                <a:lnTo>
                  <a:pt x="1069" y="0"/>
                </a:lnTo>
                <a:lnTo>
                  <a:pt x="1069" y="112"/>
                </a:lnTo>
                <a:lnTo>
                  <a:pt x="0" y="11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6" name="Rectangle 21"/>
          <p:cNvSpPr>
            <a:spLocks noChangeArrowheads="1"/>
          </p:cNvSpPr>
          <p:nvPr/>
        </p:nvSpPr>
        <p:spPr bwMode="auto">
          <a:xfrm>
            <a:off x="3087689" y="1671638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B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47" name="Freeform 22"/>
          <p:cNvSpPr>
            <a:spLocks/>
          </p:cNvSpPr>
          <p:nvPr/>
        </p:nvSpPr>
        <p:spPr bwMode="auto">
          <a:xfrm>
            <a:off x="2389189" y="1822450"/>
            <a:ext cx="1697037" cy="298450"/>
          </a:xfrm>
          <a:custGeom>
            <a:avLst/>
            <a:gdLst>
              <a:gd name="T0" fmla="*/ 0 w 1069"/>
              <a:gd name="T1" fmla="*/ 2147483647 h 188"/>
              <a:gd name="T2" fmla="*/ 0 w 1069"/>
              <a:gd name="T3" fmla="*/ 0 h 188"/>
              <a:gd name="T4" fmla="*/ 2147483647 w 1069"/>
              <a:gd name="T5" fmla="*/ 0 h 188"/>
              <a:gd name="T6" fmla="*/ 2147483647 w 1069"/>
              <a:gd name="T7" fmla="*/ 2147483647 h 188"/>
              <a:gd name="T8" fmla="*/ 0 w 1069"/>
              <a:gd name="T9" fmla="*/ 2147483647 h 188"/>
              <a:gd name="T10" fmla="*/ 0 w 1069"/>
              <a:gd name="T11" fmla="*/ 2147483647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88"/>
              <a:gd name="T20" fmla="*/ 1069 w 1069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88">
                <a:moveTo>
                  <a:pt x="0" y="188"/>
                </a:moveTo>
                <a:lnTo>
                  <a:pt x="0" y="0"/>
                </a:lnTo>
                <a:lnTo>
                  <a:pt x="1069" y="0"/>
                </a:lnTo>
                <a:lnTo>
                  <a:pt x="1069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48" name="Freeform 23"/>
          <p:cNvSpPr>
            <a:spLocks/>
          </p:cNvSpPr>
          <p:nvPr/>
        </p:nvSpPr>
        <p:spPr bwMode="auto">
          <a:xfrm>
            <a:off x="2389189" y="1822450"/>
            <a:ext cx="1697037" cy="298450"/>
          </a:xfrm>
          <a:custGeom>
            <a:avLst/>
            <a:gdLst>
              <a:gd name="T0" fmla="*/ 0 w 1069"/>
              <a:gd name="T1" fmla="*/ 2147483647 h 188"/>
              <a:gd name="T2" fmla="*/ 0 w 1069"/>
              <a:gd name="T3" fmla="*/ 0 h 188"/>
              <a:gd name="T4" fmla="*/ 2147483647 w 1069"/>
              <a:gd name="T5" fmla="*/ 0 h 188"/>
              <a:gd name="T6" fmla="*/ 2147483647 w 1069"/>
              <a:gd name="T7" fmla="*/ 2147483647 h 188"/>
              <a:gd name="T8" fmla="*/ 0 w 1069"/>
              <a:gd name="T9" fmla="*/ 2147483647 h 188"/>
              <a:gd name="T10" fmla="*/ 0 w 1069"/>
              <a:gd name="T11" fmla="*/ 2147483647 h 188"/>
              <a:gd name="T12" fmla="*/ 0 w 1069"/>
              <a:gd name="T13" fmla="*/ 214748364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88"/>
              <a:gd name="T23" fmla="*/ 1069 w 1069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88">
                <a:moveTo>
                  <a:pt x="0" y="188"/>
                </a:moveTo>
                <a:lnTo>
                  <a:pt x="0" y="0"/>
                </a:lnTo>
                <a:lnTo>
                  <a:pt x="1069" y="0"/>
                </a:lnTo>
                <a:lnTo>
                  <a:pt x="1069" y="188"/>
                </a:lnTo>
                <a:lnTo>
                  <a:pt x="0" y="18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49" name="Freeform 24"/>
          <p:cNvSpPr>
            <a:spLocks/>
          </p:cNvSpPr>
          <p:nvPr/>
        </p:nvSpPr>
        <p:spPr bwMode="auto">
          <a:xfrm>
            <a:off x="2389189" y="1325563"/>
            <a:ext cx="1697037" cy="323850"/>
          </a:xfrm>
          <a:custGeom>
            <a:avLst/>
            <a:gdLst>
              <a:gd name="T0" fmla="*/ 0 w 1069"/>
              <a:gd name="T1" fmla="*/ 2147483647 h 204"/>
              <a:gd name="T2" fmla="*/ 0 w 1069"/>
              <a:gd name="T3" fmla="*/ 0 h 204"/>
              <a:gd name="T4" fmla="*/ 2147483647 w 1069"/>
              <a:gd name="T5" fmla="*/ 0 h 204"/>
              <a:gd name="T6" fmla="*/ 2147483647 w 1069"/>
              <a:gd name="T7" fmla="*/ 2147483647 h 204"/>
              <a:gd name="T8" fmla="*/ 0 w 1069"/>
              <a:gd name="T9" fmla="*/ 2147483647 h 204"/>
              <a:gd name="T10" fmla="*/ 0 w 1069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204"/>
              <a:gd name="T20" fmla="*/ 1069 w 1069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204">
                <a:moveTo>
                  <a:pt x="0" y="204"/>
                </a:moveTo>
                <a:lnTo>
                  <a:pt x="0" y="0"/>
                </a:lnTo>
                <a:lnTo>
                  <a:pt x="1069" y="0"/>
                </a:lnTo>
                <a:lnTo>
                  <a:pt x="1069" y="204"/>
                </a:lnTo>
                <a:lnTo>
                  <a:pt x="0" y="20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50" name="Freeform 25"/>
          <p:cNvSpPr>
            <a:spLocks/>
          </p:cNvSpPr>
          <p:nvPr/>
        </p:nvSpPr>
        <p:spPr bwMode="auto">
          <a:xfrm>
            <a:off x="2389189" y="1325563"/>
            <a:ext cx="1697037" cy="323850"/>
          </a:xfrm>
          <a:custGeom>
            <a:avLst/>
            <a:gdLst>
              <a:gd name="T0" fmla="*/ 0 w 1069"/>
              <a:gd name="T1" fmla="*/ 2147483647 h 204"/>
              <a:gd name="T2" fmla="*/ 0 w 1069"/>
              <a:gd name="T3" fmla="*/ 0 h 204"/>
              <a:gd name="T4" fmla="*/ 2147483647 w 1069"/>
              <a:gd name="T5" fmla="*/ 0 h 204"/>
              <a:gd name="T6" fmla="*/ 2147483647 w 1069"/>
              <a:gd name="T7" fmla="*/ 2147483647 h 204"/>
              <a:gd name="T8" fmla="*/ 0 w 1069"/>
              <a:gd name="T9" fmla="*/ 2147483647 h 204"/>
              <a:gd name="T10" fmla="*/ 0 w 1069"/>
              <a:gd name="T11" fmla="*/ 2147483647 h 204"/>
              <a:gd name="T12" fmla="*/ 0 w 1069"/>
              <a:gd name="T13" fmla="*/ 2147483647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204"/>
              <a:gd name="T23" fmla="*/ 1069 w 1069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204">
                <a:moveTo>
                  <a:pt x="0" y="204"/>
                </a:moveTo>
                <a:lnTo>
                  <a:pt x="0" y="0"/>
                </a:lnTo>
                <a:lnTo>
                  <a:pt x="1069" y="0"/>
                </a:lnTo>
                <a:lnTo>
                  <a:pt x="1069" y="204"/>
                </a:lnTo>
                <a:lnTo>
                  <a:pt x="0" y="2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51" name="Rectangle 26"/>
          <p:cNvSpPr>
            <a:spLocks noChangeArrowheads="1"/>
          </p:cNvSpPr>
          <p:nvPr/>
        </p:nvSpPr>
        <p:spPr bwMode="auto">
          <a:xfrm>
            <a:off x="7594600" y="36322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2" name="Rectangle 27"/>
          <p:cNvSpPr>
            <a:spLocks noChangeArrowheads="1"/>
          </p:cNvSpPr>
          <p:nvPr/>
        </p:nvSpPr>
        <p:spPr bwMode="auto">
          <a:xfrm>
            <a:off x="7451725" y="3222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3" name="Rectangle 28"/>
          <p:cNvSpPr>
            <a:spLocks noChangeArrowheads="1"/>
          </p:cNvSpPr>
          <p:nvPr/>
        </p:nvSpPr>
        <p:spPr bwMode="auto">
          <a:xfrm>
            <a:off x="7451725" y="28130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4" name="Rectangle 29"/>
          <p:cNvSpPr>
            <a:spLocks noChangeArrowheads="1"/>
          </p:cNvSpPr>
          <p:nvPr/>
        </p:nvSpPr>
        <p:spPr bwMode="auto">
          <a:xfrm>
            <a:off x="7451725" y="24066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5" name="Rectangle 30"/>
          <p:cNvSpPr>
            <a:spLocks noChangeArrowheads="1"/>
          </p:cNvSpPr>
          <p:nvPr/>
        </p:nvSpPr>
        <p:spPr bwMode="auto">
          <a:xfrm>
            <a:off x="7451725" y="1997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6" name="Rectangle 31"/>
          <p:cNvSpPr>
            <a:spLocks noChangeArrowheads="1"/>
          </p:cNvSpPr>
          <p:nvPr/>
        </p:nvSpPr>
        <p:spPr bwMode="auto">
          <a:xfrm>
            <a:off x="7451725" y="15890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7" name="Rectangle 32"/>
          <p:cNvSpPr>
            <a:spLocks noChangeArrowheads="1"/>
          </p:cNvSpPr>
          <p:nvPr/>
        </p:nvSpPr>
        <p:spPr bwMode="auto">
          <a:xfrm>
            <a:off x="7451725" y="11795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58" name="Freeform 33"/>
          <p:cNvSpPr>
            <a:spLocks/>
          </p:cNvSpPr>
          <p:nvPr/>
        </p:nvSpPr>
        <p:spPr bwMode="auto">
          <a:xfrm>
            <a:off x="7721601" y="3565525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4"/>
              <a:gd name="T20" fmla="*/ 1070 w 107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59" name="Freeform 34"/>
          <p:cNvSpPr>
            <a:spLocks/>
          </p:cNvSpPr>
          <p:nvPr/>
        </p:nvSpPr>
        <p:spPr bwMode="auto">
          <a:xfrm>
            <a:off x="7721601" y="3565525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w 1070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4"/>
              <a:gd name="T23" fmla="*/ 1070 w 1070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0" name="Rectangle 35"/>
          <p:cNvSpPr>
            <a:spLocks noChangeArrowheads="1"/>
          </p:cNvSpPr>
          <p:nvPr/>
        </p:nvSpPr>
        <p:spPr bwMode="auto">
          <a:xfrm>
            <a:off x="8077201" y="35814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1" name="Freeform 36"/>
          <p:cNvSpPr>
            <a:spLocks/>
          </p:cNvSpPr>
          <p:nvPr/>
        </p:nvSpPr>
        <p:spPr bwMode="auto">
          <a:xfrm>
            <a:off x="7721600" y="2398713"/>
            <a:ext cx="1697038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9"/>
              <a:gd name="T19" fmla="*/ 0 h 104"/>
              <a:gd name="T20" fmla="*/ 1069 w 1069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2" name="Freeform 37"/>
          <p:cNvSpPr>
            <a:spLocks/>
          </p:cNvSpPr>
          <p:nvPr/>
        </p:nvSpPr>
        <p:spPr bwMode="auto">
          <a:xfrm>
            <a:off x="7721600" y="2398713"/>
            <a:ext cx="1697038" cy="165100"/>
          </a:xfrm>
          <a:custGeom>
            <a:avLst/>
            <a:gdLst>
              <a:gd name="T0" fmla="*/ 0 w 1069"/>
              <a:gd name="T1" fmla="*/ 2147483647 h 104"/>
              <a:gd name="T2" fmla="*/ 0 w 1069"/>
              <a:gd name="T3" fmla="*/ 0 h 104"/>
              <a:gd name="T4" fmla="*/ 2147483647 w 1069"/>
              <a:gd name="T5" fmla="*/ 0 h 104"/>
              <a:gd name="T6" fmla="*/ 2147483647 w 1069"/>
              <a:gd name="T7" fmla="*/ 2147483647 h 104"/>
              <a:gd name="T8" fmla="*/ 0 w 1069"/>
              <a:gd name="T9" fmla="*/ 2147483647 h 104"/>
              <a:gd name="T10" fmla="*/ 0 w 1069"/>
              <a:gd name="T11" fmla="*/ 2147483647 h 104"/>
              <a:gd name="T12" fmla="*/ 0 w 1069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9"/>
              <a:gd name="T22" fmla="*/ 0 h 104"/>
              <a:gd name="T23" fmla="*/ 1069 w 1069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9" h="104">
                <a:moveTo>
                  <a:pt x="0" y="104"/>
                </a:moveTo>
                <a:lnTo>
                  <a:pt x="0" y="0"/>
                </a:lnTo>
                <a:lnTo>
                  <a:pt x="1069" y="0"/>
                </a:lnTo>
                <a:lnTo>
                  <a:pt x="1069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3" name="Rectangle 38"/>
          <p:cNvSpPr>
            <a:spLocks noChangeArrowheads="1"/>
          </p:cNvSpPr>
          <p:nvPr/>
        </p:nvSpPr>
        <p:spPr bwMode="auto">
          <a:xfrm>
            <a:off x="8239126" y="2414588"/>
            <a:ext cx="836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Q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4" name="Freeform 39"/>
          <p:cNvSpPr>
            <a:spLocks/>
          </p:cNvSpPr>
          <p:nvPr/>
        </p:nvSpPr>
        <p:spPr bwMode="auto">
          <a:xfrm>
            <a:off x="7724776" y="1579564"/>
            <a:ext cx="1693863" cy="166687"/>
          </a:xfrm>
          <a:custGeom>
            <a:avLst/>
            <a:gdLst>
              <a:gd name="T0" fmla="*/ 0 w 1067"/>
              <a:gd name="T1" fmla="*/ 2147483647 h 105"/>
              <a:gd name="T2" fmla="*/ 0 w 1067"/>
              <a:gd name="T3" fmla="*/ 0 h 105"/>
              <a:gd name="T4" fmla="*/ 2147483647 w 1067"/>
              <a:gd name="T5" fmla="*/ 0 h 105"/>
              <a:gd name="T6" fmla="*/ 2147483647 w 1067"/>
              <a:gd name="T7" fmla="*/ 2147483647 h 105"/>
              <a:gd name="T8" fmla="*/ 0 w 1067"/>
              <a:gd name="T9" fmla="*/ 2147483647 h 105"/>
              <a:gd name="T10" fmla="*/ 0 w 1067"/>
              <a:gd name="T11" fmla="*/ 2147483647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105"/>
              <a:gd name="T20" fmla="*/ 1067 w 1067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105">
                <a:moveTo>
                  <a:pt x="0" y="105"/>
                </a:moveTo>
                <a:lnTo>
                  <a:pt x="0" y="0"/>
                </a:lnTo>
                <a:lnTo>
                  <a:pt x="1067" y="0"/>
                </a:lnTo>
                <a:lnTo>
                  <a:pt x="1067" y="105"/>
                </a:lnTo>
                <a:lnTo>
                  <a:pt x="0" y="10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5" name="Freeform 40"/>
          <p:cNvSpPr>
            <a:spLocks/>
          </p:cNvSpPr>
          <p:nvPr/>
        </p:nvSpPr>
        <p:spPr bwMode="auto">
          <a:xfrm>
            <a:off x="7724776" y="1579564"/>
            <a:ext cx="1693863" cy="166687"/>
          </a:xfrm>
          <a:custGeom>
            <a:avLst/>
            <a:gdLst>
              <a:gd name="T0" fmla="*/ 0 w 1067"/>
              <a:gd name="T1" fmla="*/ 2147483647 h 105"/>
              <a:gd name="T2" fmla="*/ 0 w 1067"/>
              <a:gd name="T3" fmla="*/ 0 h 105"/>
              <a:gd name="T4" fmla="*/ 2147483647 w 1067"/>
              <a:gd name="T5" fmla="*/ 0 h 105"/>
              <a:gd name="T6" fmla="*/ 2147483647 w 1067"/>
              <a:gd name="T7" fmla="*/ 2147483647 h 105"/>
              <a:gd name="T8" fmla="*/ 0 w 1067"/>
              <a:gd name="T9" fmla="*/ 2147483647 h 105"/>
              <a:gd name="T10" fmla="*/ 0 w 1067"/>
              <a:gd name="T11" fmla="*/ 2147483647 h 105"/>
              <a:gd name="T12" fmla="*/ 0 w 1067"/>
              <a:gd name="T13" fmla="*/ 2147483647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105"/>
              <a:gd name="T23" fmla="*/ 1067 w 1067"/>
              <a:gd name="T24" fmla="*/ 105 h 1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105">
                <a:moveTo>
                  <a:pt x="0" y="105"/>
                </a:moveTo>
                <a:lnTo>
                  <a:pt x="0" y="0"/>
                </a:lnTo>
                <a:lnTo>
                  <a:pt x="1067" y="0"/>
                </a:lnTo>
                <a:lnTo>
                  <a:pt x="1067" y="105"/>
                </a:lnTo>
                <a:lnTo>
                  <a:pt x="0" y="10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6" name="Rectangle 41"/>
          <p:cNvSpPr>
            <a:spLocks noChangeArrowheads="1"/>
          </p:cNvSpPr>
          <p:nvPr/>
        </p:nvSpPr>
        <p:spPr bwMode="auto">
          <a:xfrm>
            <a:off x="8424864" y="1595438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C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67" name="Freeform 42"/>
          <p:cNvSpPr>
            <a:spLocks/>
          </p:cNvSpPr>
          <p:nvPr/>
        </p:nvSpPr>
        <p:spPr bwMode="auto">
          <a:xfrm>
            <a:off x="7723188" y="1230314"/>
            <a:ext cx="1695450" cy="350837"/>
          </a:xfrm>
          <a:custGeom>
            <a:avLst/>
            <a:gdLst>
              <a:gd name="T0" fmla="*/ 0 w 1068"/>
              <a:gd name="T1" fmla="*/ 2147483647 h 221"/>
              <a:gd name="T2" fmla="*/ 0 w 1068"/>
              <a:gd name="T3" fmla="*/ 0 h 221"/>
              <a:gd name="T4" fmla="*/ 2147483647 w 1068"/>
              <a:gd name="T5" fmla="*/ 0 h 221"/>
              <a:gd name="T6" fmla="*/ 2147483647 w 1068"/>
              <a:gd name="T7" fmla="*/ 2147483647 h 221"/>
              <a:gd name="T8" fmla="*/ 0 w 1068"/>
              <a:gd name="T9" fmla="*/ 2147483647 h 221"/>
              <a:gd name="T10" fmla="*/ 0 w 1068"/>
              <a:gd name="T11" fmla="*/ 2147483647 h 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8"/>
              <a:gd name="T19" fmla="*/ 0 h 221"/>
              <a:gd name="T20" fmla="*/ 1068 w 1068"/>
              <a:gd name="T21" fmla="*/ 221 h 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8" h="221">
                <a:moveTo>
                  <a:pt x="0" y="221"/>
                </a:moveTo>
                <a:lnTo>
                  <a:pt x="0" y="0"/>
                </a:lnTo>
                <a:lnTo>
                  <a:pt x="1068" y="0"/>
                </a:lnTo>
                <a:lnTo>
                  <a:pt x="1068" y="221"/>
                </a:lnTo>
                <a:lnTo>
                  <a:pt x="0" y="221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68" name="Freeform 43"/>
          <p:cNvSpPr>
            <a:spLocks/>
          </p:cNvSpPr>
          <p:nvPr/>
        </p:nvSpPr>
        <p:spPr bwMode="auto">
          <a:xfrm>
            <a:off x="7723188" y="1230314"/>
            <a:ext cx="1695450" cy="350837"/>
          </a:xfrm>
          <a:custGeom>
            <a:avLst/>
            <a:gdLst>
              <a:gd name="T0" fmla="*/ 0 w 1068"/>
              <a:gd name="T1" fmla="*/ 2147483647 h 221"/>
              <a:gd name="T2" fmla="*/ 0 w 1068"/>
              <a:gd name="T3" fmla="*/ 0 h 221"/>
              <a:gd name="T4" fmla="*/ 2147483647 w 1068"/>
              <a:gd name="T5" fmla="*/ 0 h 221"/>
              <a:gd name="T6" fmla="*/ 2147483647 w 1068"/>
              <a:gd name="T7" fmla="*/ 2147483647 h 221"/>
              <a:gd name="T8" fmla="*/ 0 w 1068"/>
              <a:gd name="T9" fmla="*/ 2147483647 h 221"/>
              <a:gd name="T10" fmla="*/ 0 w 1068"/>
              <a:gd name="T11" fmla="*/ 2147483647 h 221"/>
              <a:gd name="T12" fmla="*/ 0 w 1068"/>
              <a:gd name="T13" fmla="*/ 2147483647 h 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8"/>
              <a:gd name="T22" fmla="*/ 0 h 221"/>
              <a:gd name="T23" fmla="*/ 1068 w 1068"/>
              <a:gd name="T24" fmla="*/ 221 h 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8" h="221">
                <a:moveTo>
                  <a:pt x="0" y="221"/>
                </a:moveTo>
                <a:lnTo>
                  <a:pt x="0" y="0"/>
                </a:lnTo>
                <a:lnTo>
                  <a:pt x="1068" y="0"/>
                </a:lnTo>
                <a:lnTo>
                  <a:pt x="1068" y="221"/>
                </a:lnTo>
                <a:lnTo>
                  <a:pt x="0" y="22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69" name="Freeform 44"/>
          <p:cNvSpPr>
            <a:spLocks/>
          </p:cNvSpPr>
          <p:nvPr/>
        </p:nvSpPr>
        <p:spPr bwMode="auto">
          <a:xfrm>
            <a:off x="7723188" y="1743076"/>
            <a:ext cx="1693862" cy="657225"/>
          </a:xfrm>
          <a:custGeom>
            <a:avLst/>
            <a:gdLst>
              <a:gd name="T0" fmla="*/ 0 w 1067"/>
              <a:gd name="T1" fmla="*/ 2147483647 h 414"/>
              <a:gd name="T2" fmla="*/ 0 w 1067"/>
              <a:gd name="T3" fmla="*/ 0 h 414"/>
              <a:gd name="T4" fmla="*/ 2147483647 w 1067"/>
              <a:gd name="T5" fmla="*/ 0 h 414"/>
              <a:gd name="T6" fmla="*/ 2147483647 w 1067"/>
              <a:gd name="T7" fmla="*/ 2147483647 h 414"/>
              <a:gd name="T8" fmla="*/ 0 w 1067"/>
              <a:gd name="T9" fmla="*/ 2147483647 h 414"/>
              <a:gd name="T10" fmla="*/ 0 w 1067"/>
              <a:gd name="T11" fmla="*/ 2147483647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414"/>
              <a:gd name="T20" fmla="*/ 1067 w 1067"/>
              <a:gd name="T21" fmla="*/ 414 h 4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414">
                <a:moveTo>
                  <a:pt x="0" y="414"/>
                </a:moveTo>
                <a:lnTo>
                  <a:pt x="0" y="0"/>
                </a:lnTo>
                <a:lnTo>
                  <a:pt x="1067" y="0"/>
                </a:lnTo>
                <a:lnTo>
                  <a:pt x="1067" y="414"/>
                </a:lnTo>
                <a:lnTo>
                  <a:pt x="0" y="41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70" name="Freeform 45"/>
          <p:cNvSpPr>
            <a:spLocks/>
          </p:cNvSpPr>
          <p:nvPr/>
        </p:nvSpPr>
        <p:spPr bwMode="auto">
          <a:xfrm>
            <a:off x="7723188" y="1743076"/>
            <a:ext cx="1693862" cy="657225"/>
          </a:xfrm>
          <a:custGeom>
            <a:avLst/>
            <a:gdLst>
              <a:gd name="T0" fmla="*/ 0 w 1067"/>
              <a:gd name="T1" fmla="*/ 2147483647 h 414"/>
              <a:gd name="T2" fmla="*/ 0 w 1067"/>
              <a:gd name="T3" fmla="*/ 0 h 414"/>
              <a:gd name="T4" fmla="*/ 2147483647 w 1067"/>
              <a:gd name="T5" fmla="*/ 0 h 414"/>
              <a:gd name="T6" fmla="*/ 2147483647 w 1067"/>
              <a:gd name="T7" fmla="*/ 2147483647 h 414"/>
              <a:gd name="T8" fmla="*/ 0 w 1067"/>
              <a:gd name="T9" fmla="*/ 2147483647 h 414"/>
              <a:gd name="T10" fmla="*/ 0 w 1067"/>
              <a:gd name="T11" fmla="*/ 2147483647 h 414"/>
              <a:gd name="T12" fmla="*/ 0 w 1067"/>
              <a:gd name="T13" fmla="*/ 2147483647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414"/>
              <a:gd name="T23" fmla="*/ 1067 w 1067"/>
              <a:gd name="T24" fmla="*/ 414 h 4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414">
                <a:moveTo>
                  <a:pt x="0" y="414"/>
                </a:moveTo>
                <a:lnTo>
                  <a:pt x="0" y="0"/>
                </a:lnTo>
                <a:lnTo>
                  <a:pt x="1067" y="0"/>
                </a:lnTo>
                <a:lnTo>
                  <a:pt x="1067" y="414"/>
                </a:lnTo>
                <a:lnTo>
                  <a:pt x="0" y="41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71" name="Freeform 46"/>
          <p:cNvSpPr>
            <a:spLocks/>
          </p:cNvSpPr>
          <p:nvPr/>
        </p:nvSpPr>
        <p:spPr bwMode="auto">
          <a:xfrm>
            <a:off x="7723188" y="2562225"/>
            <a:ext cx="1693862" cy="1004888"/>
          </a:xfrm>
          <a:custGeom>
            <a:avLst/>
            <a:gdLst>
              <a:gd name="T0" fmla="*/ 0 w 1067"/>
              <a:gd name="T1" fmla="*/ 2147483647 h 633"/>
              <a:gd name="T2" fmla="*/ 0 w 1067"/>
              <a:gd name="T3" fmla="*/ 0 h 633"/>
              <a:gd name="T4" fmla="*/ 2147483647 w 1067"/>
              <a:gd name="T5" fmla="*/ 0 h 633"/>
              <a:gd name="T6" fmla="*/ 2147483647 w 1067"/>
              <a:gd name="T7" fmla="*/ 2147483647 h 633"/>
              <a:gd name="T8" fmla="*/ 0 w 1067"/>
              <a:gd name="T9" fmla="*/ 2147483647 h 633"/>
              <a:gd name="T10" fmla="*/ 0 w 1067"/>
              <a:gd name="T11" fmla="*/ 2147483647 h 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7"/>
              <a:gd name="T19" fmla="*/ 0 h 633"/>
              <a:gd name="T20" fmla="*/ 1067 w 1067"/>
              <a:gd name="T21" fmla="*/ 633 h 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7" h="633">
                <a:moveTo>
                  <a:pt x="0" y="633"/>
                </a:moveTo>
                <a:lnTo>
                  <a:pt x="0" y="0"/>
                </a:lnTo>
                <a:lnTo>
                  <a:pt x="1067" y="0"/>
                </a:lnTo>
                <a:lnTo>
                  <a:pt x="1067" y="633"/>
                </a:lnTo>
                <a:lnTo>
                  <a:pt x="0" y="633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72" name="Freeform 47"/>
          <p:cNvSpPr>
            <a:spLocks/>
          </p:cNvSpPr>
          <p:nvPr/>
        </p:nvSpPr>
        <p:spPr bwMode="auto">
          <a:xfrm>
            <a:off x="7723188" y="2562225"/>
            <a:ext cx="1693862" cy="1004888"/>
          </a:xfrm>
          <a:custGeom>
            <a:avLst/>
            <a:gdLst>
              <a:gd name="T0" fmla="*/ 0 w 1067"/>
              <a:gd name="T1" fmla="*/ 2147483647 h 633"/>
              <a:gd name="T2" fmla="*/ 0 w 1067"/>
              <a:gd name="T3" fmla="*/ 0 h 633"/>
              <a:gd name="T4" fmla="*/ 2147483647 w 1067"/>
              <a:gd name="T5" fmla="*/ 0 h 633"/>
              <a:gd name="T6" fmla="*/ 2147483647 w 1067"/>
              <a:gd name="T7" fmla="*/ 2147483647 h 633"/>
              <a:gd name="T8" fmla="*/ 0 w 1067"/>
              <a:gd name="T9" fmla="*/ 2147483647 h 633"/>
              <a:gd name="T10" fmla="*/ 0 w 1067"/>
              <a:gd name="T11" fmla="*/ 2147483647 h 633"/>
              <a:gd name="T12" fmla="*/ 0 w 1067"/>
              <a:gd name="T13" fmla="*/ 2147483647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7"/>
              <a:gd name="T22" fmla="*/ 0 h 633"/>
              <a:gd name="T23" fmla="*/ 1067 w 10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7" h="633">
                <a:moveTo>
                  <a:pt x="0" y="633"/>
                </a:moveTo>
                <a:lnTo>
                  <a:pt x="0" y="0"/>
                </a:lnTo>
                <a:lnTo>
                  <a:pt x="1067" y="0"/>
                </a:lnTo>
                <a:lnTo>
                  <a:pt x="1067" y="633"/>
                </a:lnTo>
                <a:lnTo>
                  <a:pt x="0" y="6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73" name="Rectangle 48"/>
          <p:cNvSpPr>
            <a:spLocks noChangeArrowheads="1"/>
          </p:cNvSpPr>
          <p:nvPr/>
        </p:nvSpPr>
        <p:spPr bwMode="auto">
          <a:xfrm>
            <a:off x="8099426" y="1001713"/>
            <a:ext cx="1006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B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4" name="Rectangle 49"/>
          <p:cNvSpPr>
            <a:spLocks noChangeArrowheads="1"/>
          </p:cNvSpPr>
          <p:nvPr/>
        </p:nvSpPr>
        <p:spPr bwMode="auto">
          <a:xfrm>
            <a:off x="3267075" y="584517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5" name="Rectangle 50"/>
          <p:cNvSpPr>
            <a:spLocks noChangeArrowheads="1"/>
          </p:cNvSpPr>
          <p:nvPr/>
        </p:nvSpPr>
        <p:spPr bwMode="auto">
          <a:xfrm>
            <a:off x="3125788" y="543560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6" name="Rectangle 51"/>
          <p:cNvSpPr>
            <a:spLocks noChangeArrowheads="1"/>
          </p:cNvSpPr>
          <p:nvPr/>
        </p:nvSpPr>
        <p:spPr bwMode="auto">
          <a:xfrm>
            <a:off x="3125788" y="50101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7" name="Rectangle 52"/>
          <p:cNvSpPr>
            <a:spLocks noChangeArrowheads="1"/>
          </p:cNvSpPr>
          <p:nvPr/>
        </p:nvSpPr>
        <p:spPr bwMode="auto">
          <a:xfrm>
            <a:off x="3125788" y="4619625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8" name="Rectangle 53"/>
          <p:cNvSpPr>
            <a:spLocks noChangeArrowheads="1"/>
          </p:cNvSpPr>
          <p:nvPr/>
        </p:nvSpPr>
        <p:spPr bwMode="auto">
          <a:xfrm>
            <a:off x="3125788" y="42227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79" name="Rectangle 54"/>
          <p:cNvSpPr>
            <a:spLocks noChangeArrowheads="1"/>
          </p:cNvSpPr>
          <p:nvPr/>
        </p:nvSpPr>
        <p:spPr bwMode="auto">
          <a:xfrm>
            <a:off x="3125788" y="3802063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0" name="Rectangle 55"/>
          <p:cNvSpPr>
            <a:spLocks noChangeArrowheads="1"/>
          </p:cNvSpPr>
          <p:nvPr/>
        </p:nvSpPr>
        <p:spPr bwMode="auto">
          <a:xfrm>
            <a:off x="3746500" y="3684588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C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1" name="Freeform 56"/>
          <p:cNvSpPr>
            <a:spLocks/>
          </p:cNvSpPr>
          <p:nvPr/>
        </p:nvSpPr>
        <p:spPr bwMode="auto">
          <a:xfrm>
            <a:off x="3373439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2" name="Freeform 57"/>
          <p:cNvSpPr>
            <a:spLocks/>
          </p:cNvSpPr>
          <p:nvPr/>
        </p:nvSpPr>
        <p:spPr bwMode="auto">
          <a:xfrm>
            <a:off x="3373439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3" name="Rectangle 58"/>
          <p:cNvSpPr>
            <a:spLocks noChangeArrowheads="1"/>
          </p:cNvSpPr>
          <p:nvPr/>
        </p:nvSpPr>
        <p:spPr bwMode="auto">
          <a:xfrm>
            <a:off x="3729039" y="58420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4" name="Freeform 59"/>
          <p:cNvSpPr>
            <a:spLocks/>
          </p:cNvSpPr>
          <p:nvPr/>
        </p:nvSpPr>
        <p:spPr bwMode="auto">
          <a:xfrm>
            <a:off x="3373439" y="4984750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4"/>
              <a:gd name="T20" fmla="*/ 1070 w 1070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5" name="Freeform 60"/>
          <p:cNvSpPr>
            <a:spLocks/>
          </p:cNvSpPr>
          <p:nvPr/>
        </p:nvSpPr>
        <p:spPr bwMode="auto">
          <a:xfrm>
            <a:off x="3373439" y="4984750"/>
            <a:ext cx="1698625" cy="165100"/>
          </a:xfrm>
          <a:custGeom>
            <a:avLst/>
            <a:gdLst>
              <a:gd name="T0" fmla="*/ 0 w 1070"/>
              <a:gd name="T1" fmla="*/ 2147483647 h 104"/>
              <a:gd name="T2" fmla="*/ 0 w 1070"/>
              <a:gd name="T3" fmla="*/ 0 h 104"/>
              <a:gd name="T4" fmla="*/ 2147483647 w 1070"/>
              <a:gd name="T5" fmla="*/ 0 h 104"/>
              <a:gd name="T6" fmla="*/ 2147483647 w 1070"/>
              <a:gd name="T7" fmla="*/ 2147483647 h 104"/>
              <a:gd name="T8" fmla="*/ 0 w 1070"/>
              <a:gd name="T9" fmla="*/ 2147483647 h 104"/>
              <a:gd name="T10" fmla="*/ 0 w 1070"/>
              <a:gd name="T11" fmla="*/ 2147483647 h 104"/>
              <a:gd name="T12" fmla="*/ 0 w 1070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4"/>
              <a:gd name="T23" fmla="*/ 1070 w 1070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4">
                <a:moveTo>
                  <a:pt x="0" y="104"/>
                </a:moveTo>
                <a:lnTo>
                  <a:pt x="0" y="0"/>
                </a:lnTo>
                <a:lnTo>
                  <a:pt x="1070" y="0"/>
                </a:lnTo>
                <a:lnTo>
                  <a:pt x="1070" y="104"/>
                </a:lnTo>
                <a:lnTo>
                  <a:pt x="0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6" name="Rectangle 61"/>
          <p:cNvSpPr>
            <a:spLocks noChangeArrowheads="1"/>
          </p:cNvSpPr>
          <p:nvPr/>
        </p:nvSpPr>
        <p:spPr bwMode="auto">
          <a:xfrm>
            <a:off x="3906839" y="5000625"/>
            <a:ext cx="83837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R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87" name="Freeform 62"/>
          <p:cNvSpPr>
            <a:spLocks/>
          </p:cNvSpPr>
          <p:nvPr/>
        </p:nvSpPr>
        <p:spPr bwMode="auto">
          <a:xfrm>
            <a:off x="3373439" y="4205289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88" name="Freeform 63"/>
          <p:cNvSpPr>
            <a:spLocks/>
          </p:cNvSpPr>
          <p:nvPr/>
        </p:nvSpPr>
        <p:spPr bwMode="auto">
          <a:xfrm>
            <a:off x="3373439" y="4205289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89" name="Rectangle 64"/>
          <p:cNvSpPr>
            <a:spLocks noChangeArrowheads="1"/>
          </p:cNvSpPr>
          <p:nvPr/>
        </p:nvSpPr>
        <p:spPr bwMode="auto">
          <a:xfrm>
            <a:off x="4073526" y="4222750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CALL 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0" name="Freeform 65"/>
          <p:cNvSpPr>
            <a:spLocks/>
          </p:cNvSpPr>
          <p:nvPr/>
        </p:nvSpPr>
        <p:spPr bwMode="auto">
          <a:xfrm>
            <a:off x="3373439" y="4371976"/>
            <a:ext cx="1698625" cy="614363"/>
          </a:xfrm>
          <a:custGeom>
            <a:avLst/>
            <a:gdLst>
              <a:gd name="T0" fmla="*/ 0 w 1070"/>
              <a:gd name="T1" fmla="*/ 2147483647 h 387"/>
              <a:gd name="T2" fmla="*/ 0 w 1070"/>
              <a:gd name="T3" fmla="*/ 0 h 387"/>
              <a:gd name="T4" fmla="*/ 2147483647 w 1070"/>
              <a:gd name="T5" fmla="*/ 0 h 387"/>
              <a:gd name="T6" fmla="*/ 2147483647 w 1070"/>
              <a:gd name="T7" fmla="*/ 2147483647 h 387"/>
              <a:gd name="T8" fmla="*/ 0 w 1070"/>
              <a:gd name="T9" fmla="*/ 2147483647 h 387"/>
              <a:gd name="T10" fmla="*/ 0 w 1070"/>
              <a:gd name="T11" fmla="*/ 2147483647 h 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387"/>
              <a:gd name="T20" fmla="*/ 1070 w 1070"/>
              <a:gd name="T21" fmla="*/ 387 h 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387">
                <a:moveTo>
                  <a:pt x="0" y="387"/>
                </a:moveTo>
                <a:lnTo>
                  <a:pt x="0" y="0"/>
                </a:lnTo>
                <a:lnTo>
                  <a:pt x="1070" y="0"/>
                </a:lnTo>
                <a:lnTo>
                  <a:pt x="1070" y="387"/>
                </a:lnTo>
                <a:lnTo>
                  <a:pt x="0" y="387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1" name="Freeform 66"/>
          <p:cNvSpPr>
            <a:spLocks/>
          </p:cNvSpPr>
          <p:nvPr/>
        </p:nvSpPr>
        <p:spPr bwMode="auto">
          <a:xfrm>
            <a:off x="3373439" y="4371976"/>
            <a:ext cx="1698625" cy="614363"/>
          </a:xfrm>
          <a:custGeom>
            <a:avLst/>
            <a:gdLst>
              <a:gd name="T0" fmla="*/ 0 w 1070"/>
              <a:gd name="T1" fmla="*/ 2147483647 h 387"/>
              <a:gd name="T2" fmla="*/ 0 w 1070"/>
              <a:gd name="T3" fmla="*/ 0 h 387"/>
              <a:gd name="T4" fmla="*/ 2147483647 w 1070"/>
              <a:gd name="T5" fmla="*/ 0 h 387"/>
              <a:gd name="T6" fmla="*/ 2147483647 w 1070"/>
              <a:gd name="T7" fmla="*/ 2147483647 h 387"/>
              <a:gd name="T8" fmla="*/ 0 w 1070"/>
              <a:gd name="T9" fmla="*/ 2147483647 h 387"/>
              <a:gd name="T10" fmla="*/ 0 w 1070"/>
              <a:gd name="T11" fmla="*/ 2147483647 h 387"/>
              <a:gd name="T12" fmla="*/ 0 w 1070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387"/>
              <a:gd name="T23" fmla="*/ 1070 w 1070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387">
                <a:moveTo>
                  <a:pt x="0" y="387"/>
                </a:moveTo>
                <a:lnTo>
                  <a:pt x="0" y="0"/>
                </a:lnTo>
                <a:lnTo>
                  <a:pt x="1070" y="0"/>
                </a:lnTo>
                <a:lnTo>
                  <a:pt x="1070" y="387"/>
                </a:lnTo>
                <a:lnTo>
                  <a:pt x="0" y="38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2" name="Freeform 67"/>
          <p:cNvSpPr>
            <a:spLocks/>
          </p:cNvSpPr>
          <p:nvPr/>
        </p:nvSpPr>
        <p:spPr bwMode="auto">
          <a:xfrm>
            <a:off x="3373439" y="3854450"/>
            <a:ext cx="1698625" cy="355600"/>
          </a:xfrm>
          <a:custGeom>
            <a:avLst/>
            <a:gdLst>
              <a:gd name="T0" fmla="*/ 0 w 1070"/>
              <a:gd name="T1" fmla="*/ 2147483647 h 224"/>
              <a:gd name="T2" fmla="*/ 0 w 1070"/>
              <a:gd name="T3" fmla="*/ 0 h 224"/>
              <a:gd name="T4" fmla="*/ 2147483647 w 1070"/>
              <a:gd name="T5" fmla="*/ 0 h 224"/>
              <a:gd name="T6" fmla="*/ 2147483647 w 1070"/>
              <a:gd name="T7" fmla="*/ 2147483647 h 224"/>
              <a:gd name="T8" fmla="*/ 0 w 1070"/>
              <a:gd name="T9" fmla="*/ 2147483647 h 224"/>
              <a:gd name="T10" fmla="*/ 0 w 1070"/>
              <a:gd name="T11" fmla="*/ 2147483647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224"/>
              <a:gd name="T20" fmla="*/ 1070 w 1070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224">
                <a:moveTo>
                  <a:pt x="0" y="224"/>
                </a:moveTo>
                <a:lnTo>
                  <a:pt x="0" y="0"/>
                </a:lnTo>
                <a:lnTo>
                  <a:pt x="1070" y="0"/>
                </a:lnTo>
                <a:lnTo>
                  <a:pt x="1070" y="224"/>
                </a:lnTo>
                <a:lnTo>
                  <a:pt x="0" y="224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3" name="Freeform 68"/>
          <p:cNvSpPr>
            <a:spLocks/>
          </p:cNvSpPr>
          <p:nvPr/>
        </p:nvSpPr>
        <p:spPr bwMode="auto">
          <a:xfrm>
            <a:off x="3373439" y="3854450"/>
            <a:ext cx="1698625" cy="355600"/>
          </a:xfrm>
          <a:custGeom>
            <a:avLst/>
            <a:gdLst>
              <a:gd name="T0" fmla="*/ 0 w 1070"/>
              <a:gd name="T1" fmla="*/ 2147483647 h 224"/>
              <a:gd name="T2" fmla="*/ 0 w 1070"/>
              <a:gd name="T3" fmla="*/ 0 h 224"/>
              <a:gd name="T4" fmla="*/ 2147483647 w 1070"/>
              <a:gd name="T5" fmla="*/ 0 h 224"/>
              <a:gd name="T6" fmla="*/ 2147483647 w 1070"/>
              <a:gd name="T7" fmla="*/ 2147483647 h 224"/>
              <a:gd name="T8" fmla="*/ 0 w 1070"/>
              <a:gd name="T9" fmla="*/ 2147483647 h 224"/>
              <a:gd name="T10" fmla="*/ 0 w 1070"/>
              <a:gd name="T11" fmla="*/ 2147483647 h 224"/>
              <a:gd name="T12" fmla="*/ 0 w 1070"/>
              <a:gd name="T13" fmla="*/ 2147483647 h 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224"/>
              <a:gd name="T23" fmla="*/ 1070 w 1070"/>
              <a:gd name="T24" fmla="*/ 224 h 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224">
                <a:moveTo>
                  <a:pt x="0" y="224"/>
                </a:moveTo>
                <a:lnTo>
                  <a:pt x="0" y="0"/>
                </a:lnTo>
                <a:lnTo>
                  <a:pt x="1070" y="0"/>
                </a:lnTo>
                <a:lnTo>
                  <a:pt x="1070" y="224"/>
                </a:lnTo>
                <a:lnTo>
                  <a:pt x="0" y="22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4" name="Freeform 69"/>
          <p:cNvSpPr>
            <a:spLocks/>
          </p:cNvSpPr>
          <p:nvPr/>
        </p:nvSpPr>
        <p:spPr bwMode="auto">
          <a:xfrm>
            <a:off x="3373439" y="5148263"/>
            <a:ext cx="1698625" cy="679450"/>
          </a:xfrm>
          <a:custGeom>
            <a:avLst/>
            <a:gdLst>
              <a:gd name="T0" fmla="*/ 0 w 1070"/>
              <a:gd name="T1" fmla="*/ 2147483647 h 428"/>
              <a:gd name="T2" fmla="*/ 0 w 1070"/>
              <a:gd name="T3" fmla="*/ 0 h 428"/>
              <a:gd name="T4" fmla="*/ 2147483647 w 1070"/>
              <a:gd name="T5" fmla="*/ 0 h 428"/>
              <a:gd name="T6" fmla="*/ 2147483647 w 1070"/>
              <a:gd name="T7" fmla="*/ 2147483647 h 428"/>
              <a:gd name="T8" fmla="*/ 0 w 1070"/>
              <a:gd name="T9" fmla="*/ 2147483647 h 428"/>
              <a:gd name="T10" fmla="*/ 0 w 1070"/>
              <a:gd name="T11" fmla="*/ 2147483647 h 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428"/>
              <a:gd name="T20" fmla="*/ 1070 w 1070"/>
              <a:gd name="T21" fmla="*/ 428 h 4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428">
                <a:moveTo>
                  <a:pt x="0" y="428"/>
                </a:moveTo>
                <a:lnTo>
                  <a:pt x="0" y="0"/>
                </a:lnTo>
                <a:lnTo>
                  <a:pt x="1070" y="0"/>
                </a:lnTo>
                <a:lnTo>
                  <a:pt x="1070" y="428"/>
                </a:lnTo>
                <a:lnTo>
                  <a:pt x="0" y="428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095" name="Freeform 70"/>
          <p:cNvSpPr>
            <a:spLocks/>
          </p:cNvSpPr>
          <p:nvPr/>
        </p:nvSpPr>
        <p:spPr bwMode="auto">
          <a:xfrm>
            <a:off x="3373439" y="5148263"/>
            <a:ext cx="1698625" cy="679450"/>
          </a:xfrm>
          <a:custGeom>
            <a:avLst/>
            <a:gdLst>
              <a:gd name="T0" fmla="*/ 0 w 1070"/>
              <a:gd name="T1" fmla="*/ 2147483647 h 428"/>
              <a:gd name="T2" fmla="*/ 0 w 1070"/>
              <a:gd name="T3" fmla="*/ 0 h 428"/>
              <a:gd name="T4" fmla="*/ 2147483647 w 1070"/>
              <a:gd name="T5" fmla="*/ 0 h 428"/>
              <a:gd name="T6" fmla="*/ 2147483647 w 1070"/>
              <a:gd name="T7" fmla="*/ 2147483647 h 428"/>
              <a:gd name="T8" fmla="*/ 0 w 1070"/>
              <a:gd name="T9" fmla="*/ 2147483647 h 428"/>
              <a:gd name="T10" fmla="*/ 0 w 1070"/>
              <a:gd name="T11" fmla="*/ 2147483647 h 428"/>
              <a:gd name="T12" fmla="*/ 0 w 1070"/>
              <a:gd name="T13" fmla="*/ 2147483647 h 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428"/>
              <a:gd name="T23" fmla="*/ 1070 w 1070"/>
              <a:gd name="T24" fmla="*/ 428 h 4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428">
                <a:moveTo>
                  <a:pt x="0" y="428"/>
                </a:moveTo>
                <a:lnTo>
                  <a:pt x="0" y="0"/>
                </a:lnTo>
                <a:lnTo>
                  <a:pt x="1070" y="0"/>
                </a:lnTo>
                <a:lnTo>
                  <a:pt x="1070" y="428"/>
                </a:lnTo>
                <a:lnTo>
                  <a:pt x="0" y="4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096" name="Rectangle 71"/>
          <p:cNvSpPr>
            <a:spLocks noChangeArrowheads="1"/>
          </p:cNvSpPr>
          <p:nvPr/>
        </p:nvSpPr>
        <p:spPr bwMode="auto">
          <a:xfrm>
            <a:off x="6661150" y="5789613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7" name="Rectangle 72"/>
          <p:cNvSpPr>
            <a:spLocks noChangeArrowheads="1"/>
          </p:cNvSpPr>
          <p:nvPr/>
        </p:nvSpPr>
        <p:spPr bwMode="auto">
          <a:xfrm>
            <a:off x="6516688" y="5380038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8" name="Rectangle 73"/>
          <p:cNvSpPr>
            <a:spLocks noChangeArrowheads="1"/>
          </p:cNvSpPr>
          <p:nvPr/>
        </p:nvSpPr>
        <p:spPr bwMode="auto">
          <a:xfrm>
            <a:off x="6516688" y="4972050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099" name="Rectangle 74"/>
          <p:cNvSpPr>
            <a:spLocks noChangeArrowheads="1"/>
          </p:cNvSpPr>
          <p:nvPr/>
        </p:nvSpPr>
        <p:spPr bwMode="auto">
          <a:xfrm>
            <a:off x="6516688" y="4564063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0" name="Freeform 75"/>
          <p:cNvSpPr>
            <a:spLocks/>
          </p:cNvSpPr>
          <p:nvPr/>
        </p:nvSpPr>
        <p:spPr bwMode="auto">
          <a:xfrm>
            <a:off x="6775451" y="4959351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1" name="Freeform 76"/>
          <p:cNvSpPr>
            <a:spLocks/>
          </p:cNvSpPr>
          <p:nvPr/>
        </p:nvSpPr>
        <p:spPr bwMode="auto">
          <a:xfrm>
            <a:off x="6775451" y="4959351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2" name="Rectangle 77"/>
          <p:cNvSpPr>
            <a:spLocks noChangeArrowheads="1"/>
          </p:cNvSpPr>
          <p:nvPr/>
        </p:nvSpPr>
        <p:spPr bwMode="auto">
          <a:xfrm>
            <a:off x="7296150" y="4975225"/>
            <a:ext cx="8303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MOVE S TO X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3" name="Freeform 78"/>
          <p:cNvSpPr>
            <a:spLocks/>
          </p:cNvSpPr>
          <p:nvPr/>
        </p:nvSpPr>
        <p:spPr bwMode="auto">
          <a:xfrm>
            <a:off x="6775451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106"/>
              <a:gd name="T20" fmla="*/ 1070 w 1070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4" name="Freeform 79"/>
          <p:cNvSpPr>
            <a:spLocks/>
          </p:cNvSpPr>
          <p:nvPr/>
        </p:nvSpPr>
        <p:spPr bwMode="auto">
          <a:xfrm>
            <a:off x="6775451" y="5826126"/>
            <a:ext cx="1698625" cy="168275"/>
          </a:xfrm>
          <a:custGeom>
            <a:avLst/>
            <a:gdLst>
              <a:gd name="T0" fmla="*/ 0 w 1070"/>
              <a:gd name="T1" fmla="*/ 2147483647 h 106"/>
              <a:gd name="T2" fmla="*/ 0 w 1070"/>
              <a:gd name="T3" fmla="*/ 0 h 106"/>
              <a:gd name="T4" fmla="*/ 2147483647 w 1070"/>
              <a:gd name="T5" fmla="*/ 0 h 106"/>
              <a:gd name="T6" fmla="*/ 2147483647 w 1070"/>
              <a:gd name="T7" fmla="*/ 2147483647 h 106"/>
              <a:gd name="T8" fmla="*/ 0 w 1070"/>
              <a:gd name="T9" fmla="*/ 2147483647 h 106"/>
              <a:gd name="T10" fmla="*/ 0 w 1070"/>
              <a:gd name="T11" fmla="*/ 2147483647 h 106"/>
              <a:gd name="T12" fmla="*/ 0 w 1070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106"/>
              <a:gd name="T23" fmla="*/ 1070 w 1070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106">
                <a:moveTo>
                  <a:pt x="0" y="106"/>
                </a:moveTo>
                <a:lnTo>
                  <a:pt x="0" y="0"/>
                </a:lnTo>
                <a:lnTo>
                  <a:pt x="1070" y="0"/>
                </a:lnTo>
                <a:lnTo>
                  <a:pt x="1070" y="106"/>
                </a:lnTo>
                <a:lnTo>
                  <a:pt x="0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5" name="Rectangle 80"/>
          <p:cNvSpPr>
            <a:spLocks noChangeArrowheads="1"/>
          </p:cNvSpPr>
          <p:nvPr/>
        </p:nvSpPr>
        <p:spPr bwMode="auto">
          <a:xfrm>
            <a:off x="7131051" y="5842000"/>
            <a:ext cx="10179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BRANCH TO 200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06" name="Freeform 81"/>
          <p:cNvSpPr>
            <a:spLocks/>
          </p:cNvSpPr>
          <p:nvPr/>
        </p:nvSpPr>
        <p:spPr bwMode="auto">
          <a:xfrm>
            <a:off x="6775451" y="4570413"/>
            <a:ext cx="1698625" cy="392112"/>
          </a:xfrm>
          <a:custGeom>
            <a:avLst/>
            <a:gdLst>
              <a:gd name="T0" fmla="*/ 0 w 1070"/>
              <a:gd name="T1" fmla="*/ 2147483647 h 247"/>
              <a:gd name="T2" fmla="*/ 0 w 1070"/>
              <a:gd name="T3" fmla="*/ 0 h 247"/>
              <a:gd name="T4" fmla="*/ 2147483647 w 1070"/>
              <a:gd name="T5" fmla="*/ 0 h 247"/>
              <a:gd name="T6" fmla="*/ 2147483647 w 1070"/>
              <a:gd name="T7" fmla="*/ 2147483647 h 247"/>
              <a:gd name="T8" fmla="*/ 0 w 1070"/>
              <a:gd name="T9" fmla="*/ 2147483647 h 247"/>
              <a:gd name="T10" fmla="*/ 0 w 1070"/>
              <a:gd name="T11" fmla="*/ 2147483647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247"/>
              <a:gd name="T20" fmla="*/ 1070 w 1070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247">
                <a:moveTo>
                  <a:pt x="0" y="247"/>
                </a:moveTo>
                <a:lnTo>
                  <a:pt x="0" y="0"/>
                </a:lnTo>
                <a:lnTo>
                  <a:pt x="1070" y="0"/>
                </a:lnTo>
                <a:lnTo>
                  <a:pt x="1070" y="247"/>
                </a:lnTo>
                <a:lnTo>
                  <a:pt x="0" y="247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7" name="Freeform 82"/>
          <p:cNvSpPr>
            <a:spLocks/>
          </p:cNvSpPr>
          <p:nvPr/>
        </p:nvSpPr>
        <p:spPr bwMode="auto">
          <a:xfrm>
            <a:off x="6775451" y="4570413"/>
            <a:ext cx="1698625" cy="392112"/>
          </a:xfrm>
          <a:custGeom>
            <a:avLst/>
            <a:gdLst>
              <a:gd name="T0" fmla="*/ 0 w 1070"/>
              <a:gd name="T1" fmla="*/ 2147483647 h 247"/>
              <a:gd name="T2" fmla="*/ 0 w 1070"/>
              <a:gd name="T3" fmla="*/ 0 h 247"/>
              <a:gd name="T4" fmla="*/ 2147483647 w 1070"/>
              <a:gd name="T5" fmla="*/ 0 h 247"/>
              <a:gd name="T6" fmla="*/ 2147483647 w 1070"/>
              <a:gd name="T7" fmla="*/ 2147483647 h 247"/>
              <a:gd name="T8" fmla="*/ 0 w 1070"/>
              <a:gd name="T9" fmla="*/ 2147483647 h 247"/>
              <a:gd name="T10" fmla="*/ 0 w 1070"/>
              <a:gd name="T11" fmla="*/ 2147483647 h 247"/>
              <a:gd name="T12" fmla="*/ 0 w 1070"/>
              <a:gd name="T13" fmla="*/ 2147483647 h 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247"/>
              <a:gd name="T23" fmla="*/ 1070 w 1070"/>
              <a:gd name="T24" fmla="*/ 247 h 2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247">
                <a:moveTo>
                  <a:pt x="0" y="247"/>
                </a:moveTo>
                <a:lnTo>
                  <a:pt x="0" y="0"/>
                </a:lnTo>
                <a:lnTo>
                  <a:pt x="1070" y="0"/>
                </a:lnTo>
                <a:lnTo>
                  <a:pt x="1070" y="247"/>
                </a:lnTo>
                <a:lnTo>
                  <a:pt x="0" y="24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08" name="Freeform 83"/>
          <p:cNvSpPr>
            <a:spLocks/>
          </p:cNvSpPr>
          <p:nvPr/>
        </p:nvSpPr>
        <p:spPr bwMode="auto">
          <a:xfrm>
            <a:off x="6775451" y="5126039"/>
            <a:ext cx="1698625" cy="701675"/>
          </a:xfrm>
          <a:custGeom>
            <a:avLst/>
            <a:gdLst>
              <a:gd name="T0" fmla="*/ 0 w 1070"/>
              <a:gd name="T1" fmla="*/ 2147483647 h 442"/>
              <a:gd name="T2" fmla="*/ 0 w 1070"/>
              <a:gd name="T3" fmla="*/ 0 h 442"/>
              <a:gd name="T4" fmla="*/ 2147483647 w 1070"/>
              <a:gd name="T5" fmla="*/ 0 h 442"/>
              <a:gd name="T6" fmla="*/ 2147483647 w 1070"/>
              <a:gd name="T7" fmla="*/ 2147483647 h 442"/>
              <a:gd name="T8" fmla="*/ 0 w 1070"/>
              <a:gd name="T9" fmla="*/ 2147483647 h 442"/>
              <a:gd name="T10" fmla="*/ 0 w 1070"/>
              <a:gd name="T11" fmla="*/ 2147483647 h 4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0"/>
              <a:gd name="T19" fmla="*/ 0 h 442"/>
              <a:gd name="T20" fmla="*/ 1070 w 1070"/>
              <a:gd name="T21" fmla="*/ 442 h 4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0" h="442">
                <a:moveTo>
                  <a:pt x="0" y="442"/>
                </a:moveTo>
                <a:lnTo>
                  <a:pt x="0" y="0"/>
                </a:lnTo>
                <a:lnTo>
                  <a:pt x="1070" y="0"/>
                </a:lnTo>
                <a:lnTo>
                  <a:pt x="1070" y="442"/>
                </a:lnTo>
                <a:lnTo>
                  <a:pt x="0" y="442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9109" name="Freeform 84"/>
          <p:cNvSpPr>
            <a:spLocks/>
          </p:cNvSpPr>
          <p:nvPr/>
        </p:nvSpPr>
        <p:spPr bwMode="auto">
          <a:xfrm>
            <a:off x="6775451" y="5126039"/>
            <a:ext cx="1698625" cy="701675"/>
          </a:xfrm>
          <a:custGeom>
            <a:avLst/>
            <a:gdLst>
              <a:gd name="T0" fmla="*/ 0 w 1070"/>
              <a:gd name="T1" fmla="*/ 2147483647 h 442"/>
              <a:gd name="T2" fmla="*/ 0 w 1070"/>
              <a:gd name="T3" fmla="*/ 0 h 442"/>
              <a:gd name="T4" fmla="*/ 2147483647 w 1070"/>
              <a:gd name="T5" fmla="*/ 0 h 442"/>
              <a:gd name="T6" fmla="*/ 2147483647 w 1070"/>
              <a:gd name="T7" fmla="*/ 2147483647 h 442"/>
              <a:gd name="T8" fmla="*/ 0 w 1070"/>
              <a:gd name="T9" fmla="*/ 2147483647 h 442"/>
              <a:gd name="T10" fmla="*/ 0 w 1070"/>
              <a:gd name="T11" fmla="*/ 2147483647 h 442"/>
              <a:gd name="T12" fmla="*/ 0 w 1070"/>
              <a:gd name="T13" fmla="*/ 2147483647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0"/>
              <a:gd name="T22" fmla="*/ 0 h 442"/>
              <a:gd name="T23" fmla="*/ 1070 w 1070"/>
              <a:gd name="T24" fmla="*/ 442 h 4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0" h="442">
                <a:moveTo>
                  <a:pt x="0" y="442"/>
                </a:moveTo>
                <a:lnTo>
                  <a:pt x="0" y="0"/>
                </a:lnTo>
                <a:lnTo>
                  <a:pt x="1070" y="0"/>
                </a:lnTo>
                <a:lnTo>
                  <a:pt x="1070" y="442"/>
                </a:lnTo>
                <a:lnTo>
                  <a:pt x="0" y="44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9110" name="Rectangle 85"/>
          <p:cNvSpPr>
            <a:spLocks noChangeArrowheads="1"/>
          </p:cNvSpPr>
          <p:nvPr/>
        </p:nvSpPr>
        <p:spPr bwMode="auto">
          <a:xfrm>
            <a:off x="7150100" y="4356100"/>
            <a:ext cx="10163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Object module 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29111" name="Text Box 86"/>
          <p:cNvSpPr txBox="1">
            <a:spLocks noChangeArrowheads="1"/>
          </p:cNvSpPr>
          <p:nvPr/>
        </p:nvSpPr>
        <p:spPr bwMode="auto">
          <a:xfrm>
            <a:off x="4419601" y="2514601"/>
            <a:ext cx="262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Each module has its own 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address space starting at 0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6986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Objects before/after linking and relocation</a:t>
            </a:r>
          </a:p>
        </p:txBody>
      </p:sp>
      <p:sp>
        <p:nvSpPr>
          <p:cNvPr id="13005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024063" y="2982044"/>
            <a:ext cx="1458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Before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relocation and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linking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923338" y="2982044"/>
            <a:ext cx="1458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After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relocation and</a:t>
            </a:r>
          </a:p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linking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30054" name="Picture 6" descr="7-15"/>
          <p:cNvPicPr>
            <a:picLocks noChangeAspect="1" noChangeArrowheads="1"/>
          </p:cNvPicPr>
          <p:nvPr/>
        </p:nvPicPr>
        <p:blipFill>
          <a:blip r:embed="rId3" cstate="print"/>
          <a:srcRect l="-1566" r="50316"/>
          <a:stretch>
            <a:fillRect/>
          </a:stretch>
        </p:blipFill>
        <p:spPr bwMode="auto">
          <a:xfrm>
            <a:off x="3492501" y="1167532"/>
            <a:ext cx="19605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4" descr="7-15"/>
          <p:cNvPicPr>
            <a:picLocks noChangeAspect="1" noChangeArrowheads="1"/>
          </p:cNvPicPr>
          <p:nvPr/>
        </p:nvPicPr>
        <p:blipFill>
          <a:blip r:embed="rId3" cstate="print"/>
          <a:srcRect l="51083"/>
          <a:stretch>
            <a:fillRect/>
          </a:stretch>
        </p:blipFill>
        <p:spPr bwMode="auto">
          <a:xfrm>
            <a:off x="6938963" y="1167532"/>
            <a:ext cx="18716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22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Example: A selection of the Pentium II integer instructions</a:t>
            </a:r>
          </a:p>
        </p:txBody>
      </p:sp>
      <p:sp>
        <p:nvSpPr>
          <p:cNvPr id="184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809751" y="1000125"/>
          <a:ext cx="8501063" cy="52006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Transfer of control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 codes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JMP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Jump to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carry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SRC onto the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Jxx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Conditional jumps based on 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carry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a word from the stack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CALL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Call procedure at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Complement carry bit in EFLAGS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XCHG DS1,DS2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Exchange DS1 and DS2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Return from procedure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direction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LEA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effective addr of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IRET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Return from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direction bit in EFLAGS reg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CMOV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Conditional move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LOOPxx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Loop until condition met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STI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interrupt bit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Arithmetic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 ADDR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Initiate a software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CLI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Clear interrupt bit in EFLAGS reg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INTO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Interrupt if overflow bit is set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PUSHFD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Push EFLAGS register onto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DST from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POPFD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Pop EFLAGS register from stack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Multiply EAX by SRC (unsigned)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AND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AND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LAHF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AH from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IMUL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Multiply EAX by SRC (signed)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OR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OR SRC into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SAHF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Store AH in EFLAGS register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Divide EDX:EAX by SRC (unsigned)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XOR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Exclusive OR SRC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Miscellaneous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IDIV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Divide EDX:EAX by SRC (signed)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NOT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Replace DST with 1 s complement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SWAP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Change endianness of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ADC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SRC to DST, then add carry bit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Shift/rotate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CWQ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Extend EAX to EDX:EAX for division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SBB DST,SRC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DST &amp; carry from SRC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SAL/SAR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Shift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CWDE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Extend 16-bit number in AX to EAX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INC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Add 1 to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SHL/SHR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Logical shift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ENTER SIZE,LV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Create stack frame with SIZE bytes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Subtract 1 from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ROL/ROR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Rotate DST left/right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LEAVE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Undo stack frame built by ENTER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NEG DST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Negate DST (subtract it from 0)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RCL/RCR DST,#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Rotate DST through carry # bits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NOP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No operation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Binary coded decimal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Test/compare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HLT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Halt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DAA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Decimal adjust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TST SRC1,SRC2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Boolean AND operands, set flags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 AL,PORT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Input a byte from PORT to AL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Decimal adjust for subtraction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CMP SRC1,SRC2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Set flags based on SRC1 - SRC2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OUT PORT,AL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Output a byte from AL to PORT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AAA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addition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Strings</a:t>
                      </a: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WAIT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Wait for an interrupt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subtraction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LODS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Load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SRC = source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# = shift/rotate count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AAM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multiplication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Store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DST = destination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LV = # locals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AAD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ASCII adjust for division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Move string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CMPS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Compare two strings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SCAS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Scan Strings</a:t>
                      </a: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marL="5847" marR="5847" marT="5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4796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Dynamic linking</a:t>
            </a:r>
          </a:p>
        </p:txBody>
      </p:sp>
      <p:sp>
        <p:nvSpPr>
          <p:cNvPr id="1310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1744464" y="1911275"/>
            <a:ext cx="11862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 procedure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3435152" y="1911275"/>
            <a:ext cx="11413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The linkage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8" name="Rectangle 5"/>
          <p:cNvSpPr>
            <a:spLocks noChangeArrowheads="1"/>
          </p:cNvSpPr>
          <p:nvPr/>
        </p:nvSpPr>
        <p:spPr bwMode="auto">
          <a:xfrm>
            <a:off x="1985765" y="230021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79" name="Rectangle 6"/>
          <p:cNvSpPr>
            <a:spLocks noChangeArrowheads="1"/>
          </p:cNvSpPr>
          <p:nvPr/>
        </p:nvSpPr>
        <p:spPr bwMode="auto">
          <a:xfrm>
            <a:off x="2508052" y="2300213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0" name="Rectangle 7"/>
          <p:cNvSpPr>
            <a:spLocks noChangeArrowheads="1"/>
          </p:cNvSpPr>
          <p:nvPr/>
        </p:nvSpPr>
        <p:spPr bwMode="auto">
          <a:xfrm>
            <a:off x="1984178" y="3749600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1" name="Rectangle 8"/>
          <p:cNvSpPr>
            <a:spLocks noChangeArrowheads="1"/>
          </p:cNvSpPr>
          <p:nvPr/>
        </p:nvSpPr>
        <p:spPr bwMode="auto">
          <a:xfrm>
            <a:off x="2506464" y="3749600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2" name="Rectangle 9"/>
          <p:cNvSpPr>
            <a:spLocks noChangeArrowheads="1"/>
          </p:cNvSpPr>
          <p:nvPr/>
        </p:nvSpPr>
        <p:spPr bwMode="auto">
          <a:xfrm>
            <a:off x="2003228" y="2662163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FIRE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3" name="Rectangle 10"/>
          <p:cNvSpPr>
            <a:spLocks noChangeArrowheads="1"/>
          </p:cNvSpPr>
          <p:nvPr/>
        </p:nvSpPr>
        <p:spPr bwMode="auto">
          <a:xfrm>
            <a:off x="2038153" y="3024113"/>
            <a:ext cx="5386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4" name="Rectangle 11"/>
          <p:cNvSpPr>
            <a:spLocks noChangeArrowheads="1"/>
          </p:cNvSpPr>
          <p:nvPr/>
        </p:nvSpPr>
        <p:spPr bwMode="auto">
          <a:xfrm>
            <a:off x="1973065" y="3386063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5" name="Rectangle 12"/>
          <p:cNvSpPr>
            <a:spLocks noChangeArrowheads="1"/>
          </p:cNvSpPr>
          <p:nvPr/>
        </p:nvSpPr>
        <p:spPr bwMode="auto">
          <a:xfrm>
            <a:off x="2276277" y="3386063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6" name="Rectangle 13"/>
          <p:cNvSpPr>
            <a:spLocks noChangeArrowheads="1"/>
          </p:cNvSpPr>
          <p:nvPr/>
        </p:nvSpPr>
        <p:spPr bwMode="auto">
          <a:xfrm>
            <a:off x="2381052" y="33860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7" name="Rectangle 14"/>
          <p:cNvSpPr>
            <a:spLocks noChangeArrowheads="1"/>
          </p:cNvSpPr>
          <p:nvPr/>
        </p:nvSpPr>
        <p:spPr bwMode="auto">
          <a:xfrm>
            <a:off x="2457252" y="3386063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8" name="Rectangle 15"/>
          <p:cNvSpPr>
            <a:spLocks noChangeArrowheads="1"/>
          </p:cNvSpPr>
          <p:nvPr/>
        </p:nvSpPr>
        <p:spPr bwMode="auto">
          <a:xfrm>
            <a:off x="1973065" y="4109963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89" name="Rectangle 16"/>
          <p:cNvSpPr>
            <a:spLocks noChangeArrowheads="1"/>
          </p:cNvSpPr>
          <p:nvPr/>
        </p:nvSpPr>
        <p:spPr bwMode="auto">
          <a:xfrm>
            <a:off x="2276277" y="4109963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0" name="Rectangle 17"/>
          <p:cNvSpPr>
            <a:spLocks noChangeArrowheads="1"/>
          </p:cNvSpPr>
          <p:nvPr/>
        </p:nvSpPr>
        <p:spPr bwMode="auto">
          <a:xfrm>
            <a:off x="2381052" y="41099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1" name="Rectangle 18"/>
          <p:cNvSpPr>
            <a:spLocks noChangeArrowheads="1"/>
          </p:cNvSpPr>
          <p:nvPr/>
        </p:nvSpPr>
        <p:spPr bwMode="auto">
          <a:xfrm>
            <a:off x="2457252" y="4109963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2" name="Rectangle 19"/>
          <p:cNvSpPr>
            <a:spLocks noChangeArrowheads="1"/>
          </p:cNvSpPr>
          <p:nvPr/>
        </p:nvSpPr>
        <p:spPr bwMode="auto">
          <a:xfrm rot="-1260000">
            <a:off x="2904345" y="1956326"/>
            <a:ext cx="4488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3" name="Rectangle 20"/>
          <p:cNvSpPr>
            <a:spLocks noChangeArrowheads="1"/>
          </p:cNvSpPr>
          <p:nvPr/>
        </p:nvSpPr>
        <p:spPr bwMode="auto">
          <a:xfrm rot="-1260000">
            <a:off x="2871789" y="2059513"/>
            <a:ext cx="6155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addressing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4" name="Rectangle 21"/>
          <p:cNvSpPr>
            <a:spLocks noChangeArrowheads="1"/>
          </p:cNvSpPr>
          <p:nvPr/>
        </p:nvSpPr>
        <p:spPr bwMode="auto">
          <a:xfrm>
            <a:off x="3482777" y="226211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5" name="Rectangle 22"/>
          <p:cNvSpPr>
            <a:spLocks noChangeArrowheads="1"/>
          </p:cNvSpPr>
          <p:nvPr/>
        </p:nvSpPr>
        <p:spPr bwMode="auto">
          <a:xfrm>
            <a:off x="3660577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6" name="Rectangle 23"/>
          <p:cNvSpPr>
            <a:spLocks noChangeArrowheads="1"/>
          </p:cNvSpPr>
          <p:nvPr/>
        </p:nvSpPr>
        <p:spPr bwMode="auto">
          <a:xfrm>
            <a:off x="3836789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7" name="Rectangle 24"/>
          <p:cNvSpPr>
            <a:spLocks noChangeArrowheads="1"/>
          </p:cNvSpPr>
          <p:nvPr/>
        </p:nvSpPr>
        <p:spPr bwMode="auto">
          <a:xfrm>
            <a:off x="4019352" y="226211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8" name="Rectangle 25"/>
          <p:cNvSpPr>
            <a:spLocks noChangeArrowheads="1"/>
          </p:cNvSpPr>
          <p:nvPr/>
        </p:nvSpPr>
        <p:spPr bwMode="auto">
          <a:xfrm>
            <a:off x="4192389" y="2262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099" name="Rectangle 26"/>
          <p:cNvSpPr>
            <a:spLocks noChangeArrowheads="1"/>
          </p:cNvSpPr>
          <p:nvPr/>
        </p:nvSpPr>
        <p:spPr bwMode="auto">
          <a:xfrm>
            <a:off x="3482777" y="2770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0" name="Rectangle 27"/>
          <p:cNvSpPr>
            <a:spLocks noChangeArrowheads="1"/>
          </p:cNvSpPr>
          <p:nvPr/>
        </p:nvSpPr>
        <p:spPr bwMode="auto">
          <a:xfrm>
            <a:off x="3681214" y="277011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1" name="Rectangle 28"/>
          <p:cNvSpPr>
            <a:spLocks noChangeArrowheads="1"/>
          </p:cNvSpPr>
          <p:nvPr/>
        </p:nvSpPr>
        <p:spPr bwMode="auto">
          <a:xfrm>
            <a:off x="3836789" y="27701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2" name="Rectangle 29"/>
          <p:cNvSpPr>
            <a:spLocks noChangeArrowheads="1"/>
          </p:cNvSpPr>
          <p:nvPr/>
        </p:nvSpPr>
        <p:spPr bwMode="auto">
          <a:xfrm>
            <a:off x="3485952" y="329081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3" name="Rectangle 30"/>
          <p:cNvSpPr>
            <a:spLocks noChangeArrowheads="1"/>
          </p:cNvSpPr>
          <p:nvPr/>
        </p:nvSpPr>
        <p:spPr bwMode="auto">
          <a:xfrm>
            <a:off x="3681214" y="329081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4" name="Rectangle 31"/>
          <p:cNvSpPr>
            <a:spLocks noChangeArrowheads="1"/>
          </p:cNvSpPr>
          <p:nvPr/>
        </p:nvSpPr>
        <p:spPr bwMode="auto">
          <a:xfrm>
            <a:off x="3836789" y="329081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5" name="Rectangle 32"/>
          <p:cNvSpPr>
            <a:spLocks noChangeArrowheads="1"/>
          </p:cNvSpPr>
          <p:nvPr/>
        </p:nvSpPr>
        <p:spPr bwMode="auto">
          <a:xfrm>
            <a:off x="4016177" y="329081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6" name="Rectangle 33"/>
          <p:cNvSpPr>
            <a:spLocks noChangeArrowheads="1"/>
          </p:cNvSpPr>
          <p:nvPr/>
        </p:nvSpPr>
        <p:spPr bwMode="auto">
          <a:xfrm>
            <a:off x="3479602" y="3805163"/>
            <a:ext cx="897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7" name="Rectangle 34"/>
          <p:cNvSpPr>
            <a:spLocks noChangeArrowheads="1"/>
          </p:cNvSpPr>
          <p:nvPr/>
        </p:nvSpPr>
        <p:spPr bwMode="auto">
          <a:xfrm>
            <a:off x="3660577" y="38051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8" name="Rectangle 35"/>
          <p:cNvSpPr>
            <a:spLocks noChangeArrowheads="1"/>
          </p:cNvSpPr>
          <p:nvPr/>
        </p:nvSpPr>
        <p:spPr bwMode="auto">
          <a:xfrm>
            <a:off x="3843139" y="380516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09" name="Rectangle 36"/>
          <p:cNvSpPr>
            <a:spLocks noChangeArrowheads="1"/>
          </p:cNvSpPr>
          <p:nvPr/>
        </p:nvSpPr>
        <p:spPr bwMode="auto">
          <a:xfrm>
            <a:off x="4016177" y="3805163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0" name="Rectangle 37"/>
          <p:cNvSpPr>
            <a:spLocks noChangeArrowheads="1"/>
          </p:cNvSpPr>
          <p:nvPr/>
        </p:nvSpPr>
        <p:spPr bwMode="auto">
          <a:xfrm>
            <a:off x="4192389" y="3805163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1" name="Rectangle 38"/>
          <p:cNvSpPr>
            <a:spLocks noChangeArrowheads="1"/>
          </p:cNvSpPr>
          <p:nvPr/>
        </p:nvSpPr>
        <p:spPr bwMode="auto">
          <a:xfrm>
            <a:off x="4797228" y="2262113"/>
            <a:ext cx="7245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word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2" name="Rectangle 39"/>
          <p:cNvSpPr>
            <a:spLocks noChangeArrowheads="1"/>
          </p:cNvSpPr>
          <p:nvPr/>
        </p:nvSpPr>
        <p:spPr bwMode="auto">
          <a:xfrm>
            <a:off x="4811515" y="3019350"/>
            <a:ext cx="6924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Name of the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3" name="Rectangle 40"/>
          <p:cNvSpPr>
            <a:spLocks noChangeArrowheads="1"/>
          </p:cNvSpPr>
          <p:nvPr/>
        </p:nvSpPr>
        <p:spPr bwMode="auto">
          <a:xfrm>
            <a:off x="4811515" y="3132063"/>
            <a:ext cx="7245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procedure is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4" name="Rectangle 41"/>
          <p:cNvSpPr>
            <a:spLocks noChangeArrowheads="1"/>
          </p:cNvSpPr>
          <p:nvPr/>
        </p:nvSpPr>
        <p:spPr bwMode="auto">
          <a:xfrm>
            <a:off x="4811515" y="3246363"/>
            <a:ext cx="6412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stored as a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5" name="Rectangle 42"/>
          <p:cNvSpPr>
            <a:spLocks noChangeArrowheads="1"/>
          </p:cNvSpPr>
          <p:nvPr/>
        </p:nvSpPr>
        <p:spPr bwMode="auto">
          <a:xfrm>
            <a:off x="4811515" y="3362250"/>
            <a:ext cx="55143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character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6" name="Rectangle 43"/>
          <p:cNvSpPr>
            <a:spLocks noChangeArrowheads="1"/>
          </p:cNvSpPr>
          <p:nvPr/>
        </p:nvSpPr>
        <p:spPr bwMode="auto">
          <a:xfrm>
            <a:off x="4811515" y="3476550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string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7" name="Rectangle 44"/>
          <p:cNvSpPr>
            <a:spLocks noChangeArrowheads="1"/>
          </p:cNvSpPr>
          <p:nvPr/>
        </p:nvSpPr>
        <p:spPr bwMode="auto">
          <a:xfrm>
            <a:off x="9839127" y="2419275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8" name="Rectangle 45"/>
          <p:cNvSpPr>
            <a:spLocks noChangeArrowheads="1"/>
          </p:cNvSpPr>
          <p:nvPr/>
        </p:nvSpPr>
        <p:spPr bwMode="auto">
          <a:xfrm>
            <a:off x="9916915" y="2419275"/>
            <a:ext cx="38472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 earth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19" name="Rectangle 46"/>
          <p:cNvSpPr>
            <a:spLocks noChangeArrowheads="1"/>
          </p:cNvSpPr>
          <p:nvPr/>
        </p:nvSpPr>
        <p:spPr bwMode="auto">
          <a:xfrm>
            <a:off x="4659114" y="2571675"/>
            <a:ext cx="11349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Linkage information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0" name="Rectangle 47"/>
          <p:cNvSpPr>
            <a:spLocks noChangeArrowheads="1"/>
          </p:cNvSpPr>
          <p:nvPr/>
        </p:nvSpPr>
        <p:spPr bwMode="auto">
          <a:xfrm>
            <a:off x="4659114" y="2685975"/>
            <a:ext cx="384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1" name="Rectangle 48"/>
          <p:cNvSpPr>
            <a:spLocks noChangeArrowheads="1"/>
          </p:cNvSpPr>
          <p:nvPr/>
        </p:nvSpPr>
        <p:spPr bwMode="auto">
          <a:xfrm>
            <a:off x="4692452" y="2685975"/>
            <a:ext cx="9489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or the procedure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2" name="Rectangle 49"/>
          <p:cNvSpPr>
            <a:spLocks noChangeArrowheads="1"/>
          </p:cNvSpPr>
          <p:nvPr/>
        </p:nvSpPr>
        <p:spPr bwMode="auto">
          <a:xfrm>
            <a:off x="4659115" y="2800275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of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23" name="Freeform 50"/>
          <p:cNvSpPr>
            <a:spLocks/>
          </p:cNvSpPr>
          <p:nvPr/>
        </p:nvSpPr>
        <p:spPr bwMode="auto">
          <a:xfrm>
            <a:off x="3354189" y="2133524"/>
            <a:ext cx="103188" cy="58738"/>
          </a:xfrm>
          <a:custGeom>
            <a:avLst/>
            <a:gdLst>
              <a:gd name="T0" fmla="*/ 2147483647 w 130"/>
              <a:gd name="T1" fmla="*/ 2147483647 h 73"/>
              <a:gd name="T2" fmla="*/ 2147483647 w 130"/>
              <a:gd name="T3" fmla="*/ 2147483647 h 73"/>
              <a:gd name="T4" fmla="*/ 2147483647 w 130"/>
              <a:gd name="T5" fmla="*/ 2147483647 h 73"/>
              <a:gd name="T6" fmla="*/ 2147483647 w 130"/>
              <a:gd name="T7" fmla="*/ 2147483647 h 73"/>
              <a:gd name="T8" fmla="*/ 2147483647 w 130"/>
              <a:gd name="T9" fmla="*/ 2147483647 h 73"/>
              <a:gd name="T10" fmla="*/ 2147483647 w 130"/>
              <a:gd name="T11" fmla="*/ 2147483647 h 73"/>
              <a:gd name="T12" fmla="*/ 2147483647 w 130"/>
              <a:gd name="T13" fmla="*/ 2147483647 h 73"/>
              <a:gd name="T14" fmla="*/ 2147483647 w 130"/>
              <a:gd name="T15" fmla="*/ 0 h 73"/>
              <a:gd name="T16" fmla="*/ 2147483647 w 130"/>
              <a:gd name="T17" fmla="*/ 0 h 73"/>
              <a:gd name="T18" fmla="*/ 2147483647 w 130"/>
              <a:gd name="T19" fmla="*/ 2147483647 h 73"/>
              <a:gd name="T20" fmla="*/ 2147483647 w 130"/>
              <a:gd name="T21" fmla="*/ 2147483647 h 73"/>
              <a:gd name="T22" fmla="*/ 0 w 130"/>
              <a:gd name="T23" fmla="*/ 2147483647 h 73"/>
              <a:gd name="T24" fmla="*/ 0 w 130"/>
              <a:gd name="T25" fmla="*/ 2147483647 h 73"/>
              <a:gd name="T26" fmla="*/ 2147483647 w 130"/>
              <a:gd name="T27" fmla="*/ 2147483647 h 73"/>
              <a:gd name="T28" fmla="*/ 2147483647 w 130"/>
              <a:gd name="T29" fmla="*/ 2147483647 h 73"/>
              <a:gd name="T30" fmla="*/ 2147483647 w 130"/>
              <a:gd name="T31" fmla="*/ 2147483647 h 73"/>
              <a:gd name="T32" fmla="*/ 2147483647 w 1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3"/>
              <a:gd name="T53" fmla="*/ 130 w 1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3">
                <a:moveTo>
                  <a:pt x="20" y="40"/>
                </a:moveTo>
                <a:lnTo>
                  <a:pt x="23" y="53"/>
                </a:lnTo>
                <a:lnTo>
                  <a:pt x="23" y="65"/>
                </a:lnTo>
                <a:lnTo>
                  <a:pt x="21" y="73"/>
                </a:lnTo>
                <a:lnTo>
                  <a:pt x="42" y="51"/>
                </a:lnTo>
                <a:lnTo>
                  <a:pt x="83" y="25"/>
                </a:lnTo>
                <a:lnTo>
                  <a:pt x="130" y="0"/>
                </a:lnTo>
                <a:lnTo>
                  <a:pt x="77" y="11"/>
                </a:lnTo>
                <a:lnTo>
                  <a:pt x="31" y="17"/>
                </a:lnTo>
                <a:lnTo>
                  <a:pt x="0" y="13"/>
                </a:lnTo>
                <a:lnTo>
                  <a:pt x="8" y="19"/>
                </a:lnTo>
                <a:lnTo>
                  <a:pt x="14" y="28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4" name="Line 51"/>
          <p:cNvSpPr>
            <a:spLocks noChangeShapeType="1"/>
          </p:cNvSpPr>
          <p:nvPr/>
        </p:nvSpPr>
        <p:spPr bwMode="auto">
          <a:xfrm flipH="1">
            <a:off x="2849365" y="2165274"/>
            <a:ext cx="519113" cy="190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5" name="Freeform 52"/>
          <p:cNvSpPr>
            <a:spLocks/>
          </p:cNvSpPr>
          <p:nvPr/>
        </p:nvSpPr>
        <p:spPr bwMode="auto">
          <a:xfrm>
            <a:off x="3362127" y="3130474"/>
            <a:ext cx="95250" cy="82550"/>
          </a:xfrm>
          <a:custGeom>
            <a:avLst/>
            <a:gdLst>
              <a:gd name="T0" fmla="*/ 2147483647 w 118"/>
              <a:gd name="T1" fmla="*/ 2147483647 h 104"/>
              <a:gd name="T2" fmla="*/ 2147483647 w 118"/>
              <a:gd name="T3" fmla="*/ 2147483647 h 104"/>
              <a:gd name="T4" fmla="*/ 2147483647 w 118"/>
              <a:gd name="T5" fmla="*/ 2147483647 h 104"/>
              <a:gd name="T6" fmla="*/ 0 w 118"/>
              <a:gd name="T7" fmla="*/ 2147483647 h 104"/>
              <a:gd name="T8" fmla="*/ 0 w 118"/>
              <a:gd name="T9" fmla="*/ 2147483647 h 104"/>
              <a:gd name="T10" fmla="*/ 2147483647 w 118"/>
              <a:gd name="T11" fmla="*/ 2147483647 h 104"/>
              <a:gd name="T12" fmla="*/ 2147483647 w 118"/>
              <a:gd name="T13" fmla="*/ 2147483647 h 104"/>
              <a:gd name="T14" fmla="*/ 2147483647 w 118"/>
              <a:gd name="T15" fmla="*/ 2147483647 h 104"/>
              <a:gd name="T16" fmla="*/ 2147483647 w 118"/>
              <a:gd name="T17" fmla="*/ 2147483647 h 104"/>
              <a:gd name="T18" fmla="*/ 2147483647 w 118"/>
              <a:gd name="T19" fmla="*/ 2147483647 h 104"/>
              <a:gd name="T20" fmla="*/ 2147483647 w 118"/>
              <a:gd name="T21" fmla="*/ 2147483647 h 104"/>
              <a:gd name="T22" fmla="*/ 2147483647 w 118"/>
              <a:gd name="T23" fmla="*/ 0 h 104"/>
              <a:gd name="T24" fmla="*/ 2147483647 w 118"/>
              <a:gd name="T25" fmla="*/ 0 h 104"/>
              <a:gd name="T26" fmla="*/ 2147483647 w 118"/>
              <a:gd name="T27" fmla="*/ 2147483647 h 104"/>
              <a:gd name="T28" fmla="*/ 2147483647 w 118"/>
              <a:gd name="T29" fmla="*/ 2147483647 h 104"/>
              <a:gd name="T30" fmla="*/ 2147483647 w 118"/>
              <a:gd name="T31" fmla="*/ 2147483647 h 104"/>
              <a:gd name="T32" fmla="*/ 2147483647 w 11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"/>
              <a:gd name="T52" fmla="*/ 0 h 104"/>
              <a:gd name="T53" fmla="*/ 118 w 118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" h="104">
                <a:moveTo>
                  <a:pt x="27" y="31"/>
                </a:moveTo>
                <a:lnTo>
                  <a:pt x="17" y="39"/>
                </a:lnTo>
                <a:lnTo>
                  <a:pt x="8" y="46"/>
                </a:lnTo>
                <a:lnTo>
                  <a:pt x="0" y="48"/>
                </a:lnTo>
                <a:lnTo>
                  <a:pt x="29" y="56"/>
                </a:lnTo>
                <a:lnTo>
                  <a:pt x="71" y="77"/>
                </a:lnTo>
                <a:lnTo>
                  <a:pt x="118" y="104"/>
                </a:lnTo>
                <a:lnTo>
                  <a:pt x="82" y="65"/>
                </a:lnTo>
                <a:lnTo>
                  <a:pt x="53" y="27"/>
                </a:lnTo>
                <a:lnTo>
                  <a:pt x="40" y="0"/>
                </a:lnTo>
                <a:lnTo>
                  <a:pt x="38" y="8"/>
                </a:lnTo>
                <a:lnTo>
                  <a:pt x="34" y="19"/>
                </a:lnTo>
                <a:lnTo>
                  <a:pt x="2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6" name="Line 53"/>
          <p:cNvSpPr>
            <a:spLocks noChangeShapeType="1"/>
          </p:cNvSpPr>
          <p:nvPr/>
        </p:nvSpPr>
        <p:spPr bwMode="auto">
          <a:xfrm flipH="1" flipV="1">
            <a:off x="2852540" y="2711375"/>
            <a:ext cx="531813" cy="442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7" name="Freeform 54"/>
          <p:cNvSpPr>
            <a:spLocks/>
          </p:cNvSpPr>
          <p:nvPr/>
        </p:nvSpPr>
        <p:spPr bwMode="auto">
          <a:xfrm>
            <a:off x="3357364" y="3598788"/>
            <a:ext cx="103188" cy="58737"/>
          </a:xfrm>
          <a:custGeom>
            <a:avLst/>
            <a:gdLst>
              <a:gd name="T0" fmla="*/ 2147483647 w 130"/>
              <a:gd name="T1" fmla="*/ 2147483647 h 72"/>
              <a:gd name="T2" fmla="*/ 2147483647 w 130"/>
              <a:gd name="T3" fmla="*/ 2147483647 h 72"/>
              <a:gd name="T4" fmla="*/ 2147483647 w 130"/>
              <a:gd name="T5" fmla="*/ 2147483647 h 72"/>
              <a:gd name="T6" fmla="*/ 0 w 130"/>
              <a:gd name="T7" fmla="*/ 2147483647 h 72"/>
              <a:gd name="T8" fmla="*/ 0 w 130"/>
              <a:gd name="T9" fmla="*/ 2147483647 h 72"/>
              <a:gd name="T10" fmla="*/ 2147483647 w 130"/>
              <a:gd name="T11" fmla="*/ 2147483647 h 72"/>
              <a:gd name="T12" fmla="*/ 2147483647 w 130"/>
              <a:gd name="T13" fmla="*/ 2147483647 h 72"/>
              <a:gd name="T14" fmla="*/ 2147483647 w 130"/>
              <a:gd name="T15" fmla="*/ 2147483647 h 72"/>
              <a:gd name="T16" fmla="*/ 2147483647 w 130"/>
              <a:gd name="T17" fmla="*/ 2147483647 h 72"/>
              <a:gd name="T18" fmla="*/ 2147483647 w 130"/>
              <a:gd name="T19" fmla="*/ 2147483647 h 72"/>
              <a:gd name="T20" fmla="*/ 2147483647 w 130"/>
              <a:gd name="T21" fmla="*/ 2147483647 h 72"/>
              <a:gd name="T22" fmla="*/ 2147483647 w 130"/>
              <a:gd name="T23" fmla="*/ 0 h 72"/>
              <a:gd name="T24" fmla="*/ 2147483647 w 130"/>
              <a:gd name="T25" fmla="*/ 0 h 72"/>
              <a:gd name="T26" fmla="*/ 2147483647 w 130"/>
              <a:gd name="T27" fmla="*/ 2147483647 h 72"/>
              <a:gd name="T28" fmla="*/ 2147483647 w 130"/>
              <a:gd name="T29" fmla="*/ 2147483647 h 72"/>
              <a:gd name="T30" fmla="*/ 2147483647 w 130"/>
              <a:gd name="T31" fmla="*/ 2147483647 h 72"/>
              <a:gd name="T32" fmla="*/ 2147483647 w 130"/>
              <a:gd name="T33" fmla="*/ 2147483647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2"/>
              <a:gd name="T53" fmla="*/ 130 w 130"/>
              <a:gd name="T54" fmla="*/ 72 h 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2">
                <a:moveTo>
                  <a:pt x="19" y="34"/>
                </a:moveTo>
                <a:lnTo>
                  <a:pt x="14" y="46"/>
                </a:lnTo>
                <a:lnTo>
                  <a:pt x="6" y="55"/>
                </a:lnTo>
                <a:lnTo>
                  <a:pt x="0" y="61"/>
                </a:lnTo>
                <a:lnTo>
                  <a:pt x="29" y="57"/>
                </a:lnTo>
                <a:lnTo>
                  <a:pt x="77" y="63"/>
                </a:lnTo>
                <a:lnTo>
                  <a:pt x="130" y="72"/>
                </a:lnTo>
                <a:lnTo>
                  <a:pt x="82" y="47"/>
                </a:lnTo>
                <a:lnTo>
                  <a:pt x="42" y="21"/>
                </a:lnTo>
                <a:lnTo>
                  <a:pt x="21" y="0"/>
                </a:lnTo>
                <a:lnTo>
                  <a:pt x="23" y="9"/>
                </a:lnTo>
                <a:lnTo>
                  <a:pt x="23" y="21"/>
                </a:lnTo>
                <a:lnTo>
                  <a:pt x="19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8" name="Line 55"/>
          <p:cNvSpPr>
            <a:spLocks noChangeShapeType="1"/>
          </p:cNvSpPr>
          <p:nvPr/>
        </p:nvSpPr>
        <p:spPr bwMode="auto">
          <a:xfrm flipH="1" flipV="1">
            <a:off x="2849364" y="3440038"/>
            <a:ext cx="522288" cy="187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29" name="Freeform 56"/>
          <p:cNvSpPr>
            <a:spLocks/>
          </p:cNvSpPr>
          <p:nvPr/>
        </p:nvSpPr>
        <p:spPr bwMode="auto">
          <a:xfrm>
            <a:off x="3360539" y="3743249"/>
            <a:ext cx="96838" cy="77788"/>
          </a:xfrm>
          <a:custGeom>
            <a:avLst/>
            <a:gdLst>
              <a:gd name="T0" fmla="*/ 2147483647 w 122"/>
              <a:gd name="T1" fmla="*/ 2147483647 h 97"/>
              <a:gd name="T2" fmla="*/ 2147483647 w 122"/>
              <a:gd name="T3" fmla="*/ 2147483647 h 97"/>
              <a:gd name="T4" fmla="*/ 2147483647 w 122"/>
              <a:gd name="T5" fmla="*/ 2147483647 h 97"/>
              <a:gd name="T6" fmla="*/ 2147483647 w 122"/>
              <a:gd name="T7" fmla="*/ 2147483647 h 97"/>
              <a:gd name="T8" fmla="*/ 2147483647 w 122"/>
              <a:gd name="T9" fmla="*/ 2147483647 h 97"/>
              <a:gd name="T10" fmla="*/ 2147483647 w 122"/>
              <a:gd name="T11" fmla="*/ 2147483647 h 97"/>
              <a:gd name="T12" fmla="*/ 2147483647 w 122"/>
              <a:gd name="T13" fmla="*/ 2147483647 h 97"/>
              <a:gd name="T14" fmla="*/ 2147483647 w 122"/>
              <a:gd name="T15" fmla="*/ 0 h 97"/>
              <a:gd name="T16" fmla="*/ 2147483647 w 122"/>
              <a:gd name="T17" fmla="*/ 0 h 97"/>
              <a:gd name="T18" fmla="*/ 2147483647 w 122"/>
              <a:gd name="T19" fmla="*/ 2147483647 h 97"/>
              <a:gd name="T20" fmla="*/ 2147483647 w 122"/>
              <a:gd name="T21" fmla="*/ 2147483647 h 97"/>
              <a:gd name="T22" fmla="*/ 0 w 122"/>
              <a:gd name="T23" fmla="*/ 2147483647 h 97"/>
              <a:gd name="T24" fmla="*/ 0 w 122"/>
              <a:gd name="T25" fmla="*/ 2147483647 h 97"/>
              <a:gd name="T26" fmla="*/ 2147483647 w 122"/>
              <a:gd name="T27" fmla="*/ 2147483647 h 97"/>
              <a:gd name="T28" fmla="*/ 2147483647 w 122"/>
              <a:gd name="T29" fmla="*/ 2147483647 h 97"/>
              <a:gd name="T30" fmla="*/ 2147483647 w 122"/>
              <a:gd name="T31" fmla="*/ 2147483647 h 97"/>
              <a:gd name="T32" fmla="*/ 2147483647 w 122"/>
              <a:gd name="T33" fmla="*/ 2147483647 h 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7"/>
              <a:gd name="T53" fmla="*/ 122 w 122"/>
              <a:gd name="T54" fmla="*/ 97 h 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7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7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0" name="Line 57"/>
          <p:cNvSpPr>
            <a:spLocks noChangeShapeType="1"/>
          </p:cNvSpPr>
          <p:nvPr/>
        </p:nvSpPr>
        <p:spPr bwMode="auto">
          <a:xfrm flipH="1">
            <a:off x="2849365" y="3797225"/>
            <a:ext cx="530225" cy="3730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1" name="Freeform 58"/>
          <p:cNvSpPr>
            <a:spLocks/>
          </p:cNvSpPr>
          <p:nvPr/>
        </p:nvSpPr>
        <p:spPr bwMode="auto">
          <a:xfrm>
            <a:off x="4524177" y="2295449"/>
            <a:ext cx="100012" cy="52388"/>
          </a:xfrm>
          <a:custGeom>
            <a:avLst/>
            <a:gdLst>
              <a:gd name="T0" fmla="*/ 2147483647 w 126"/>
              <a:gd name="T1" fmla="*/ 2147483647 h 65"/>
              <a:gd name="T2" fmla="*/ 2147483647 w 126"/>
              <a:gd name="T3" fmla="*/ 2147483647 h 65"/>
              <a:gd name="T4" fmla="*/ 2147483647 w 126"/>
              <a:gd name="T5" fmla="*/ 2147483647 h 65"/>
              <a:gd name="T6" fmla="*/ 2147483647 w 126"/>
              <a:gd name="T7" fmla="*/ 0 h 65"/>
              <a:gd name="T8" fmla="*/ 2147483647 w 126"/>
              <a:gd name="T9" fmla="*/ 0 h 65"/>
              <a:gd name="T10" fmla="*/ 2147483647 w 126"/>
              <a:gd name="T11" fmla="*/ 2147483647 h 65"/>
              <a:gd name="T12" fmla="*/ 2147483647 w 126"/>
              <a:gd name="T13" fmla="*/ 2147483647 h 65"/>
              <a:gd name="T14" fmla="*/ 0 w 126"/>
              <a:gd name="T15" fmla="*/ 2147483647 h 65"/>
              <a:gd name="T16" fmla="*/ 0 w 126"/>
              <a:gd name="T17" fmla="*/ 2147483647 h 65"/>
              <a:gd name="T18" fmla="*/ 2147483647 w 126"/>
              <a:gd name="T19" fmla="*/ 2147483647 h 65"/>
              <a:gd name="T20" fmla="*/ 2147483647 w 126"/>
              <a:gd name="T21" fmla="*/ 2147483647 h 65"/>
              <a:gd name="T22" fmla="*/ 2147483647 w 126"/>
              <a:gd name="T23" fmla="*/ 2147483647 h 65"/>
              <a:gd name="T24" fmla="*/ 2147483647 w 126"/>
              <a:gd name="T25" fmla="*/ 2147483647 h 65"/>
              <a:gd name="T26" fmla="*/ 2147483647 w 126"/>
              <a:gd name="T27" fmla="*/ 2147483647 h 65"/>
              <a:gd name="T28" fmla="*/ 2147483647 w 126"/>
              <a:gd name="T29" fmla="*/ 2147483647 h 65"/>
              <a:gd name="T30" fmla="*/ 2147483647 w 126"/>
              <a:gd name="T31" fmla="*/ 2147483647 h 65"/>
              <a:gd name="T32" fmla="*/ 2147483647 w 126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65"/>
              <a:gd name="T53" fmla="*/ 126 w 126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65">
                <a:moveTo>
                  <a:pt x="117" y="32"/>
                </a:moveTo>
                <a:lnTo>
                  <a:pt x="119" y="19"/>
                </a:lnTo>
                <a:lnTo>
                  <a:pt x="120" y="8"/>
                </a:lnTo>
                <a:lnTo>
                  <a:pt x="126" y="0"/>
                </a:lnTo>
                <a:lnTo>
                  <a:pt x="99" y="13"/>
                </a:lnTo>
                <a:lnTo>
                  <a:pt x="54" y="25"/>
                </a:lnTo>
                <a:lnTo>
                  <a:pt x="0" y="32"/>
                </a:lnTo>
                <a:lnTo>
                  <a:pt x="54" y="40"/>
                </a:lnTo>
                <a:lnTo>
                  <a:pt x="99" y="52"/>
                </a:lnTo>
                <a:lnTo>
                  <a:pt x="126" y="65"/>
                </a:lnTo>
                <a:lnTo>
                  <a:pt x="122" y="57"/>
                </a:lnTo>
                <a:lnTo>
                  <a:pt x="119" y="46"/>
                </a:lnTo>
                <a:lnTo>
                  <a:pt x="117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2" name="Line 59"/>
          <p:cNvSpPr>
            <a:spLocks noChangeShapeType="1"/>
          </p:cNvSpPr>
          <p:nvPr/>
        </p:nvSpPr>
        <p:spPr bwMode="auto">
          <a:xfrm flipV="1">
            <a:off x="4616252" y="2319263"/>
            <a:ext cx="15716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3" name="Freeform 60"/>
          <p:cNvSpPr>
            <a:spLocks/>
          </p:cNvSpPr>
          <p:nvPr/>
        </p:nvSpPr>
        <p:spPr bwMode="auto">
          <a:xfrm>
            <a:off x="4524177" y="3320974"/>
            <a:ext cx="100012" cy="50800"/>
          </a:xfrm>
          <a:custGeom>
            <a:avLst/>
            <a:gdLst>
              <a:gd name="T0" fmla="*/ 2147483647 w 126"/>
              <a:gd name="T1" fmla="*/ 2147483647 h 63"/>
              <a:gd name="T2" fmla="*/ 2147483647 w 126"/>
              <a:gd name="T3" fmla="*/ 2147483647 h 63"/>
              <a:gd name="T4" fmla="*/ 2147483647 w 126"/>
              <a:gd name="T5" fmla="*/ 2147483647 h 63"/>
              <a:gd name="T6" fmla="*/ 2147483647 w 126"/>
              <a:gd name="T7" fmla="*/ 0 h 63"/>
              <a:gd name="T8" fmla="*/ 2147483647 w 126"/>
              <a:gd name="T9" fmla="*/ 0 h 63"/>
              <a:gd name="T10" fmla="*/ 2147483647 w 126"/>
              <a:gd name="T11" fmla="*/ 2147483647 h 63"/>
              <a:gd name="T12" fmla="*/ 2147483647 w 126"/>
              <a:gd name="T13" fmla="*/ 2147483647 h 63"/>
              <a:gd name="T14" fmla="*/ 0 w 126"/>
              <a:gd name="T15" fmla="*/ 2147483647 h 63"/>
              <a:gd name="T16" fmla="*/ 0 w 126"/>
              <a:gd name="T17" fmla="*/ 2147483647 h 63"/>
              <a:gd name="T18" fmla="*/ 2147483647 w 126"/>
              <a:gd name="T19" fmla="*/ 2147483647 h 63"/>
              <a:gd name="T20" fmla="*/ 2147483647 w 126"/>
              <a:gd name="T21" fmla="*/ 2147483647 h 63"/>
              <a:gd name="T22" fmla="*/ 2147483647 w 126"/>
              <a:gd name="T23" fmla="*/ 2147483647 h 63"/>
              <a:gd name="T24" fmla="*/ 2147483647 w 126"/>
              <a:gd name="T25" fmla="*/ 2147483647 h 63"/>
              <a:gd name="T26" fmla="*/ 2147483647 w 126"/>
              <a:gd name="T27" fmla="*/ 2147483647 h 63"/>
              <a:gd name="T28" fmla="*/ 2147483647 w 126"/>
              <a:gd name="T29" fmla="*/ 2147483647 h 63"/>
              <a:gd name="T30" fmla="*/ 2147483647 w 126"/>
              <a:gd name="T31" fmla="*/ 2147483647 h 63"/>
              <a:gd name="T32" fmla="*/ 2147483647 w 12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63"/>
              <a:gd name="T53" fmla="*/ 126 w 12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63">
                <a:moveTo>
                  <a:pt x="117" y="30"/>
                </a:moveTo>
                <a:lnTo>
                  <a:pt x="119" y="17"/>
                </a:lnTo>
                <a:lnTo>
                  <a:pt x="120" y="7"/>
                </a:lnTo>
                <a:lnTo>
                  <a:pt x="126" y="0"/>
                </a:lnTo>
                <a:lnTo>
                  <a:pt x="99" y="11"/>
                </a:lnTo>
                <a:lnTo>
                  <a:pt x="54" y="23"/>
                </a:lnTo>
                <a:lnTo>
                  <a:pt x="0" y="30"/>
                </a:lnTo>
                <a:lnTo>
                  <a:pt x="54" y="40"/>
                </a:lnTo>
                <a:lnTo>
                  <a:pt x="99" y="50"/>
                </a:lnTo>
                <a:lnTo>
                  <a:pt x="126" y="63"/>
                </a:lnTo>
                <a:lnTo>
                  <a:pt x="122" y="55"/>
                </a:lnTo>
                <a:lnTo>
                  <a:pt x="119" y="44"/>
                </a:lnTo>
                <a:lnTo>
                  <a:pt x="117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4" name="Line 61"/>
          <p:cNvSpPr>
            <a:spLocks noChangeShapeType="1"/>
          </p:cNvSpPr>
          <p:nvPr/>
        </p:nvSpPr>
        <p:spPr bwMode="auto">
          <a:xfrm flipV="1">
            <a:off x="4616252" y="3343199"/>
            <a:ext cx="1571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5" name="Freeform 62"/>
          <p:cNvSpPr>
            <a:spLocks/>
          </p:cNvSpPr>
          <p:nvPr/>
        </p:nvSpPr>
        <p:spPr bwMode="auto">
          <a:xfrm>
            <a:off x="3360539" y="2660574"/>
            <a:ext cx="96838" cy="77788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3"/>
                </a:lnTo>
                <a:lnTo>
                  <a:pt x="29" y="40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6" name="Line 63"/>
          <p:cNvSpPr>
            <a:spLocks noChangeShapeType="1"/>
          </p:cNvSpPr>
          <p:nvPr/>
        </p:nvSpPr>
        <p:spPr bwMode="auto">
          <a:xfrm flipH="1">
            <a:off x="2849365" y="2712962"/>
            <a:ext cx="530225" cy="373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7" name="Freeform 64"/>
          <p:cNvSpPr>
            <a:spLocks/>
          </p:cNvSpPr>
          <p:nvPr/>
        </p:nvSpPr>
        <p:spPr bwMode="auto">
          <a:xfrm>
            <a:off x="3397053" y="2184324"/>
            <a:ext cx="60325" cy="103188"/>
          </a:xfrm>
          <a:custGeom>
            <a:avLst/>
            <a:gdLst>
              <a:gd name="T0" fmla="*/ 2147483647 w 74"/>
              <a:gd name="T1" fmla="*/ 2147483647 h 130"/>
              <a:gd name="T2" fmla="*/ 2147483647 w 74"/>
              <a:gd name="T3" fmla="*/ 2147483647 h 130"/>
              <a:gd name="T4" fmla="*/ 2147483647 w 74"/>
              <a:gd name="T5" fmla="*/ 2147483647 h 130"/>
              <a:gd name="T6" fmla="*/ 2147483647 w 74"/>
              <a:gd name="T7" fmla="*/ 2147483647 h 130"/>
              <a:gd name="T8" fmla="*/ 2147483647 w 74"/>
              <a:gd name="T9" fmla="*/ 2147483647 h 130"/>
              <a:gd name="T10" fmla="*/ 2147483647 w 74"/>
              <a:gd name="T11" fmla="*/ 2147483647 h 130"/>
              <a:gd name="T12" fmla="*/ 2147483647 w 74"/>
              <a:gd name="T13" fmla="*/ 2147483647 h 130"/>
              <a:gd name="T14" fmla="*/ 2147483647 w 74"/>
              <a:gd name="T15" fmla="*/ 0 h 130"/>
              <a:gd name="T16" fmla="*/ 2147483647 w 74"/>
              <a:gd name="T17" fmla="*/ 0 h 130"/>
              <a:gd name="T18" fmla="*/ 2147483647 w 74"/>
              <a:gd name="T19" fmla="*/ 2147483647 h 130"/>
              <a:gd name="T20" fmla="*/ 2147483647 w 74"/>
              <a:gd name="T21" fmla="*/ 2147483647 h 130"/>
              <a:gd name="T22" fmla="*/ 0 w 74"/>
              <a:gd name="T23" fmla="*/ 2147483647 h 130"/>
              <a:gd name="T24" fmla="*/ 0 w 74"/>
              <a:gd name="T25" fmla="*/ 2147483647 h 130"/>
              <a:gd name="T26" fmla="*/ 2147483647 w 74"/>
              <a:gd name="T27" fmla="*/ 2147483647 h 130"/>
              <a:gd name="T28" fmla="*/ 2147483647 w 74"/>
              <a:gd name="T29" fmla="*/ 2147483647 h 130"/>
              <a:gd name="T30" fmla="*/ 2147483647 w 74"/>
              <a:gd name="T31" fmla="*/ 2147483647 h 130"/>
              <a:gd name="T32" fmla="*/ 2147483647 w 74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0"/>
              <a:gd name="T53" fmla="*/ 74 w 74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0">
                <a:moveTo>
                  <a:pt x="32" y="111"/>
                </a:moveTo>
                <a:lnTo>
                  <a:pt x="46" y="117"/>
                </a:lnTo>
                <a:lnTo>
                  <a:pt x="55" y="125"/>
                </a:lnTo>
                <a:lnTo>
                  <a:pt x="59" y="130"/>
                </a:lnTo>
                <a:lnTo>
                  <a:pt x="57" y="102"/>
                </a:lnTo>
                <a:lnTo>
                  <a:pt x="63" y="54"/>
                </a:lnTo>
                <a:lnTo>
                  <a:pt x="74" y="0"/>
                </a:lnTo>
                <a:lnTo>
                  <a:pt x="48" y="48"/>
                </a:lnTo>
                <a:lnTo>
                  <a:pt x="21" y="88"/>
                </a:lnTo>
                <a:lnTo>
                  <a:pt x="0" y="107"/>
                </a:lnTo>
                <a:lnTo>
                  <a:pt x="9" y="107"/>
                </a:lnTo>
                <a:lnTo>
                  <a:pt x="21" y="107"/>
                </a:lnTo>
                <a:lnTo>
                  <a:pt x="32" y="1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8" name="Line 65"/>
          <p:cNvSpPr>
            <a:spLocks noChangeShapeType="1"/>
          </p:cNvSpPr>
          <p:nvPr/>
        </p:nvSpPr>
        <p:spPr bwMode="auto">
          <a:xfrm flipH="1">
            <a:off x="2850953" y="2273225"/>
            <a:ext cx="573087" cy="153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39" name="Rectangle 66"/>
          <p:cNvSpPr>
            <a:spLocks noChangeArrowheads="1"/>
          </p:cNvSpPr>
          <p:nvPr/>
        </p:nvSpPr>
        <p:spPr bwMode="auto">
          <a:xfrm rot="-1260000">
            <a:off x="7790670" y="1942038"/>
            <a:ext cx="4488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Indirect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40" name="Rectangle 67"/>
          <p:cNvSpPr>
            <a:spLocks noChangeArrowheads="1"/>
          </p:cNvSpPr>
          <p:nvPr/>
        </p:nvSpPr>
        <p:spPr bwMode="auto">
          <a:xfrm rot="-1260000">
            <a:off x="7758114" y="2045226"/>
            <a:ext cx="6155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addressing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141" name="Freeform 68"/>
          <p:cNvSpPr>
            <a:spLocks/>
          </p:cNvSpPr>
          <p:nvPr/>
        </p:nvSpPr>
        <p:spPr bwMode="auto">
          <a:xfrm>
            <a:off x="8240514" y="2119238"/>
            <a:ext cx="103188" cy="58737"/>
          </a:xfrm>
          <a:custGeom>
            <a:avLst/>
            <a:gdLst>
              <a:gd name="T0" fmla="*/ 2147483647 w 130"/>
              <a:gd name="T1" fmla="*/ 2147483647 h 73"/>
              <a:gd name="T2" fmla="*/ 2147483647 w 130"/>
              <a:gd name="T3" fmla="*/ 2147483647 h 73"/>
              <a:gd name="T4" fmla="*/ 2147483647 w 130"/>
              <a:gd name="T5" fmla="*/ 2147483647 h 73"/>
              <a:gd name="T6" fmla="*/ 2147483647 w 130"/>
              <a:gd name="T7" fmla="*/ 2147483647 h 73"/>
              <a:gd name="T8" fmla="*/ 2147483647 w 130"/>
              <a:gd name="T9" fmla="*/ 2147483647 h 73"/>
              <a:gd name="T10" fmla="*/ 2147483647 w 130"/>
              <a:gd name="T11" fmla="*/ 2147483647 h 73"/>
              <a:gd name="T12" fmla="*/ 2147483647 w 130"/>
              <a:gd name="T13" fmla="*/ 2147483647 h 73"/>
              <a:gd name="T14" fmla="*/ 2147483647 w 130"/>
              <a:gd name="T15" fmla="*/ 0 h 73"/>
              <a:gd name="T16" fmla="*/ 2147483647 w 130"/>
              <a:gd name="T17" fmla="*/ 0 h 73"/>
              <a:gd name="T18" fmla="*/ 2147483647 w 130"/>
              <a:gd name="T19" fmla="*/ 2147483647 h 73"/>
              <a:gd name="T20" fmla="*/ 2147483647 w 130"/>
              <a:gd name="T21" fmla="*/ 2147483647 h 73"/>
              <a:gd name="T22" fmla="*/ 0 w 130"/>
              <a:gd name="T23" fmla="*/ 2147483647 h 73"/>
              <a:gd name="T24" fmla="*/ 0 w 130"/>
              <a:gd name="T25" fmla="*/ 2147483647 h 73"/>
              <a:gd name="T26" fmla="*/ 2147483647 w 130"/>
              <a:gd name="T27" fmla="*/ 2147483647 h 73"/>
              <a:gd name="T28" fmla="*/ 2147483647 w 130"/>
              <a:gd name="T29" fmla="*/ 2147483647 h 73"/>
              <a:gd name="T30" fmla="*/ 2147483647 w 130"/>
              <a:gd name="T31" fmla="*/ 2147483647 h 73"/>
              <a:gd name="T32" fmla="*/ 2147483647 w 1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3"/>
              <a:gd name="T53" fmla="*/ 130 w 1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3">
                <a:moveTo>
                  <a:pt x="20" y="40"/>
                </a:moveTo>
                <a:lnTo>
                  <a:pt x="23" y="54"/>
                </a:lnTo>
                <a:lnTo>
                  <a:pt x="23" y="65"/>
                </a:lnTo>
                <a:lnTo>
                  <a:pt x="21" y="73"/>
                </a:lnTo>
                <a:lnTo>
                  <a:pt x="42" y="52"/>
                </a:lnTo>
                <a:lnTo>
                  <a:pt x="83" y="27"/>
                </a:lnTo>
                <a:lnTo>
                  <a:pt x="130" y="0"/>
                </a:lnTo>
                <a:lnTo>
                  <a:pt x="77" y="11"/>
                </a:lnTo>
                <a:lnTo>
                  <a:pt x="31" y="17"/>
                </a:lnTo>
                <a:lnTo>
                  <a:pt x="0" y="15"/>
                </a:lnTo>
                <a:lnTo>
                  <a:pt x="8" y="19"/>
                </a:lnTo>
                <a:lnTo>
                  <a:pt x="14" y="29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2" name="Line 69"/>
          <p:cNvSpPr>
            <a:spLocks noChangeShapeType="1"/>
          </p:cNvSpPr>
          <p:nvPr/>
        </p:nvSpPr>
        <p:spPr bwMode="auto">
          <a:xfrm flipH="1">
            <a:off x="7735690" y="2152575"/>
            <a:ext cx="519113" cy="188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3" name="Freeform 70"/>
          <p:cNvSpPr>
            <a:spLocks/>
          </p:cNvSpPr>
          <p:nvPr/>
        </p:nvSpPr>
        <p:spPr bwMode="auto">
          <a:xfrm>
            <a:off x="8248452" y="3116188"/>
            <a:ext cx="95250" cy="84137"/>
          </a:xfrm>
          <a:custGeom>
            <a:avLst/>
            <a:gdLst>
              <a:gd name="T0" fmla="*/ 2147483647 w 118"/>
              <a:gd name="T1" fmla="*/ 2147483647 h 106"/>
              <a:gd name="T2" fmla="*/ 2147483647 w 118"/>
              <a:gd name="T3" fmla="*/ 2147483647 h 106"/>
              <a:gd name="T4" fmla="*/ 2147483647 w 118"/>
              <a:gd name="T5" fmla="*/ 2147483647 h 106"/>
              <a:gd name="T6" fmla="*/ 0 w 118"/>
              <a:gd name="T7" fmla="*/ 2147483647 h 106"/>
              <a:gd name="T8" fmla="*/ 0 w 118"/>
              <a:gd name="T9" fmla="*/ 2147483647 h 106"/>
              <a:gd name="T10" fmla="*/ 2147483647 w 118"/>
              <a:gd name="T11" fmla="*/ 2147483647 h 106"/>
              <a:gd name="T12" fmla="*/ 2147483647 w 118"/>
              <a:gd name="T13" fmla="*/ 2147483647 h 106"/>
              <a:gd name="T14" fmla="*/ 2147483647 w 118"/>
              <a:gd name="T15" fmla="*/ 2147483647 h 106"/>
              <a:gd name="T16" fmla="*/ 2147483647 w 118"/>
              <a:gd name="T17" fmla="*/ 2147483647 h 106"/>
              <a:gd name="T18" fmla="*/ 2147483647 w 118"/>
              <a:gd name="T19" fmla="*/ 2147483647 h 106"/>
              <a:gd name="T20" fmla="*/ 2147483647 w 118"/>
              <a:gd name="T21" fmla="*/ 2147483647 h 106"/>
              <a:gd name="T22" fmla="*/ 2147483647 w 118"/>
              <a:gd name="T23" fmla="*/ 0 h 106"/>
              <a:gd name="T24" fmla="*/ 2147483647 w 118"/>
              <a:gd name="T25" fmla="*/ 0 h 106"/>
              <a:gd name="T26" fmla="*/ 2147483647 w 118"/>
              <a:gd name="T27" fmla="*/ 2147483647 h 106"/>
              <a:gd name="T28" fmla="*/ 2147483647 w 118"/>
              <a:gd name="T29" fmla="*/ 2147483647 h 106"/>
              <a:gd name="T30" fmla="*/ 2147483647 w 118"/>
              <a:gd name="T31" fmla="*/ 2147483647 h 106"/>
              <a:gd name="T32" fmla="*/ 2147483647 w 118"/>
              <a:gd name="T33" fmla="*/ 2147483647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"/>
              <a:gd name="T52" fmla="*/ 0 h 106"/>
              <a:gd name="T53" fmla="*/ 118 w 118"/>
              <a:gd name="T54" fmla="*/ 106 h 1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" h="106">
                <a:moveTo>
                  <a:pt x="27" y="31"/>
                </a:moveTo>
                <a:lnTo>
                  <a:pt x="17" y="39"/>
                </a:lnTo>
                <a:lnTo>
                  <a:pt x="8" y="46"/>
                </a:lnTo>
                <a:lnTo>
                  <a:pt x="0" y="50"/>
                </a:lnTo>
                <a:lnTo>
                  <a:pt x="29" y="56"/>
                </a:lnTo>
                <a:lnTo>
                  <a:pt x="71" y="77"/>
                </a:lnTo>
                <a:lnTo>
                  <a:pt x="118" y="106"/>
                </a:lnTo>
                <a:lnTo>
                  <a:pt x="82" y="66"/>
                </a:lnTo>
                <a:lnTo>
                  <a:pt x="53" y="27"/>
                </a:lnTo>
                <a:lnTo>
                  <a:pt x="40" y="0"/>
                </a:lnTo>
                <a:lnTo>
                  <a:pt x="38" y="8"/>
                </a:lnTo>
                <a:lnTo>
                  <a:pt x="34" y="20"/>
                </a:lnTo>
                <a:lnTo>
                  <a:pt x="2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4" name="Line 71"/>
          <p:cNvSpPr>
            <a:spLocks noChangeShapeType="1"/>
          </p:cNvSpPr>
          <p:nvPr/>
        </p:nvSpPr>
        <p:spPr bwMode="auto">
          <a:xfrm flipH="1" flipV="1">
            <a:off x="7738865" y="2698675"/>
            <a:ext cx="531813" cy="4429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5" name="Freeform 72"/>
          <p:cNvSpPr>
            <a:spLocks/>
          </p:cNvSpPr>
          <p:nvPr/>
        </p:nvSpPr>
        <p:spPr bwMode="auto">
          <a:xfrm>
            <a:off x="9721653" y="2393874"/>
            <a:ext cx="92075" cy="84138"/>
          </a:xfrm>
          <a:custGeom>
            <a:avLst/>
            <a:gdLst>
              <a:gd name="T0" fmla="*/ 2147483647 w 116"/>
              <a:gd name="T1" fmla="*/ 2147483647 h 105"/>
              <a:gd name="T2" fmla="*/ 2147483647 w 116"/>
              <a:gd name="T3" fmla="*/ 2147483647 h 105"/>
              <a:gd name="T4" fmla="*/ 2147483647 w 116"/>
              <a:gd name="T5" fmla="*/ 2147483647 h 105"/>
              <a:gd name="T6" fmla="*/ 0 w 116"/>
              <a:gd name="T7" fmla="*/ 2147483647 h 105"/>
              <a:gd name="T8" fmla="*/ 0 w 116"/>
              <a:gd name="T9" fmla="*/ 2147483647 h 105"/>
              <a:gd name="T10" fmla="*/ 2147483647 w 116"/>
              <a:gd name="T11" fmla="*/ 2147483647 h 105"/>
              <a:gd name="T12" fmla="*/ 2147483647 w 116"/>
              <a:gd name="T13" fmla="*/ 2147483647 h 105"/>
              <a:gd name="T14" fmla="*/ 2147483647 w 116"/>
              <a:gd name="T15" fmla="*/ 2147483647 h 105"/>
              <a:gd name="T16" fmla="*/ 2147483647 w 116"/>
              <a:gd name="T17" fmla="*/ 2147483647 h 105"/>
              <a:gd name="T18" fmla="*/ 2147483647 w 116"/>
              <a:gd name="T19" fmla="*/ 2147483647 h 105"/>
              <a:gd name="T20" fmla="*/ 2147483647 w 116"/>
              <a:gd name="T21" fmla="*/ 2147483647 h 105"/>
              <a:gd name="T22" fmla="*/ 2147483647 w 116"/>
              <a:gd name="T23" fmla="*/ 0 h 105"/>
              <a:gd name="T24" fmla="*/ 2147483647 w 116"/>
              <a:gd name="T25" fmla="*/ 0 h 105"/>
              <a:gd name="T26" fmla="*/ 2147483647 w 116"/>
              <a:gd name="T27" fmla="*/ 2147483647 h 105"/>
              <a:gd name="T28" fmla="*/ 2147483647 w 116"/>
              <a:gd name="T29" fmla="*/ 2147483647 h 105"/>
              <a:gd name="T30" fmla="*/ 2147483647 w 116"/>
              <a:gd name="T31" fmla="*/ 2147483647 h 105"/>
              <a:gd name="T32" fmla="*/ 2147483647 w 116"/>
              <a:gd name="T33" fmla="*/ 2147483647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05"/>
              <a:gd name="T53" fmla="*/ 116 w 116"/>
              <a:gd name="T54" fmla="*/ 105 h 1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05">
                <a:moveTo>
                  <a:pt x="26" y="31"/>
                </a:moveTo>
                <a:lnTo>
                  <a:pt x="17" y="40"/>
                </a:lnTo>
                <a:lnTo>
                  <a:pt x="7" y="46"/>
                </a:lnTo>
                <a:lnTo>
                  <a:pt x="0" y="50"/>
                </a:lnTo>
                <a:lnTo>
                  <a:pt x="28" y="55"/>
                </a:lnTo>
                <a:lnTo>
                  <a:pt x="70" y="77"/>
                </a:lnTo>
                <a:lnTo>
                  <a:pt x="116" y="105"/>
                </a:lnTo>
                <a:lnTo>
                  <a:pt x="80" y="65"/>
                </a:lnTo>
                <a:lnTo>
                  <a:pt x="51" y="27"/>
                </a:lnTo>
                <a:lnTo>
                  <a:pt x="40" y="0"/>
                </a:lnTo>
                <a:lnTo>
                  <a:pt x="38" y="9"/>
                </a:lnTo>
                <a:lnTo>
                  <a:pt x="34" y="19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6" name="Line 73"/>
          <p:cNvSpPr>
            <a:spLocks noChangeShapeType="1"/>
          </p:cNvSpPr>
          <p:nvPr/>
        </p:nvSpPr>
        <p:spPr bwMode="auto">
          <a:xfrm flipH="1" flipV="1">
            <a:off x="9410503" y="2141463"/>
            <a:ext cx="331787" cy="2762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7" name="Freeform 74"/>
          <p:cNvSpPr>
            <a:spLocks/>
          </p:cNvSpPr>
          <p:nvPr/>
        </p:nvSpPr>
        <p:spPr bwMode="auto">
          <a:xfrm>
            <a:off x="8243689" y="3586087"/>
            <a:ext cx="103188" cy="57150"/>
          </a:xfrm>
          <a:custGeom>
            <a:avLst/>
            <a:gdLst>
              <a:gd name="T0" fmla="*/ 2147483647 w 130"/>
              <a:gd name="T1" fmla="*/ 2147483647 h 71"/>
              <a:gd name="T2" fmla="*/ 2147483647 w 130"/>
              <a:gd name="T3" fmla="*/ 2147483647 h 71"/>
              <a:gd name="T4" fmla="*/ 2147483647 w 130"/>
              <a:gd name="T5" fmla="*/ 2147483647 h 71"/>
              <a:gd name="T6" fmla="*/ 0 w 130"/>
              <a:gd name="T7" fmla="*/ 2147483647 h 71"/>
              <a:gd name="T8" fmla="*/ 0 w 130"/>
              <a:gd name="T9" fmla="*/ 2147483647 h 71"/>
              <a:gd name="T10" fmla="*/ 2147483647 w 130"/>
              <a:gd name="T11" fmla="*/ 2147483647 h 71"/>
              <a:gd name="T12" fmla="*/ 2147483647 w 130"/>
              <a:gd name="T13" fmla="*/ 2147483647 h 71"/>
              <a:gd name="T14" fmla="*/ 2147483647 w 130"/>
              <a:gd name="T15" fmla="*/ 2147483647 h 71"/>
              <a:gd name="T16" fmla="*/ 2147483647 w 130"/>
              <a:gd name="T17" fmla="*/ 2147483647 h 71"/>
              <a:gd name="T18" fmla="*/ 2147483647 w 130"/>
              <a:gd name="T19" fmla="*/ 2147483647 h 71"/>
              <a:gd name="T20" fmla="*/ 2147483647 w 130"/>
              <a:gd name="T21" fmla="*/ 2147483647 h 71"/>
              <a:gd name="T22" fmla="*/ 2147483647 w 130"/>
              <a:gd name="T23" fmla="*/ 0 h 71"/>
              <a:gd name="T24" fmla="*/ 2147483647 w 130"/>
              <a:gd name="T25" fmla="*/ 0 h 71"/>
              <a:gd name="T26" fmla="*/ 2147483647 w 130"/>
              <a:gd name="T27" fmla="*/ 2147483647 h 71"/>
              <a:gd name="T28" fmla="*/ 2147483647 w 130"/>
              <a:gd name="T29" fmla="*/ 2147483647 h 71"/>
              <a:gd name="T30" fmla="*/ 2147483647 w 130"/>
              <a:gd name="T31" fmla="*/ 2147483647 h 71"/>
              <a:gd name="T32" fmla="*/ 2147483647 w 13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71"/>
              <a:gd name="T53" fmla="*/ 130 w 13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71">
                <a:moveTo>
                  <a:pt x="19" y="32"/>
                </a:moveTo>
                <a:lnTo>
                  <a:pt x="14" y="44"/>
                </a:lnTo>
                <a:lnTo>
                  <a:pt x="6" y="53"/>
                </a:lnTo>
                <a:lnTo>
                  <a:pt x="0" y="59"/>
                </a:lnTo>
                <a:lnTo>
                  <a:pt x="29" y="57"/>
                </a:lnTo>
                <a:lnTo>
                  <a:pt x="77" y="61"/>
                </a:lnTo>
                <a:lnTo>
                  <a:pt x="130" y="71"/>
                </a:lnTo>
                <a:lnTo>
                  <a:pt x="82" y="46"/>
                </a:lnTo>
                <a:lnTo>
                  <a:pt x="42" y="21"/>
                </a:lnTo>
                <a:lnTo>
                  <a:pt x="21" y="0"/>
                </a:lnTo>
                <a:lnTo>
                  <a:pt x="23" y="7"/>
                </a:lnTo>
                <a:lnTo>
                  <a:pt x="23" y="19"/>
                </a:lnTo>
                <a:lnTo>
                  <a:pt x="1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8" name="Line 75"/>
          <p:cNvSpPr>
            <a:spLocks noChangeShapeType="1"/>
          </p:cNvSpPr>
          <p:nvPr/>
        </p:nvSpPr>
        <p:spPr bwMode="auto">
          <a:xfrm flipH="1" flipV="1">
            <a:off x="7735689" y="3425750"/>
            <a:ext cx="522288" cy="187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49" name="Freeform 76"/>
          <p:cNvSpPr>
            <a:spLocks/>
          </p:cNvSpPr>
          <p:nvPr/>
        </p:nvSpPr>
        <p:spPr bwMode="auto">
          <a:xfrm>
            <a:off x="8246864" y="3728963"/>
            <a:ext cx="96838" cy="77787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8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7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0" name="Line 77"/>
          <p:cNvSpPr>
            <a:spLocks noChangeShapeType="1"/>
          </p:cNvSpPr>
          <p:nvPr/>
        </p:nvSpPr>
        <p:spPr bwMode="auto">
          <a:xfrm flipH="1">
            <a:off x="7735690" y="3782937"/>
            <a:ext cx="530225" cy="373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1" name="Freeform 78"/>
          <p:cNvSpPr>
            <a:spLocks/>
          </p:cNvSpPr>
          <p:nvPr/>
        </p:nvSpPr>
        <p:spPr bwMode="auto">
          <a:xfrm>
            <a:off x="8246864" y="2646288"/>
            <a:ext cx="96838" cy="77787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0 h 98"/>
              <a:gd name="T16" fmla="*/ 2147483647 w 122"/>
              <a:gd name="T17" fmla="*/ 0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0 w 122"/>
              <a:gd name="T23" fmla="*/ 2147483647 h 98"/>
              <a:gd name="T24" fmla="*/ 0 w 122"/>
              <a:gd name="T25" fmla="*/ 2147483647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98"/>
              <a:gd name="T53" fmla="*/ 122 w 122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98">
                <a:moveTo>
                  <a:pt x="25" y="67"/>
                </a:moveTo>
                <a:lnTo>
                  <a:pt x="33" y="79"/>
                </a:lnTo>
                <a:lnTo>
                  <a:pt x="36" y="90"/>
                </a:lnTo>
                <a:lnTo>
                  <a:pt x="36" y="98"/>
                </a:lnTo>
                <a:lnTo>
                  <a:pt x="52" y="73"/>
                </a:lnTo>
                <a:lnTo>
                  <a:pt x="82" y="36"/>
                </a:lnTo>
                <a:lnTo>
                  <a:pt x="122" y="0"/>
                </a:lnTo>
                <a:lnTo>
                  <a:pt x="75" y="25"/>
                </a:lnTo>
                <a:lnTo>
                  <a:pt x="29" y="42"/>
                </a:lnTo>
                <a:lnTo>
                  <a:pt x="0" y="46"/>
                </a:lnTo>
                <a:lnTo>
                  <a:pt x="8" y="50"/>
                </a:lnTo>
                <a:lnTo>
                  <a:pt x="17" y="58"/>
                </a:lnTo>
                <a:lnTo>
                  <a:pt x="25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2" name="Line 79"/>
          <p:cNvSpPr>
            <a:spLocks noChangeShapeType="1"/>
          </p:cNvSpPr>
          <p:nvPr/>
        </p:nvSpPr>
        <p:spPr bwMode="auto">
          <a:xfrm flipH="1">
            <a:off x="7735690" y="2700263"/>
            <a:ext cx="530225" cy="3714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3" name="Freeform 80"/>
          <p:cNvSpPr>
            <a:spLocks/>
          </p:cNvSpPr>
          <p:nvPr/>
        </p:nvSpPr>
        <p:spPr bwMode="auto">
          <a:xfrm>
            <a:off x="8283378" y="2171624"/>
            <a:ext cx="60325" cy="101600"/>
          </a:xfrm>
          <a:custGeom>
            <a:avLst/>
            <a:gdLst>
              <a:gd name="T0" fmla="*/ 2147483647 w 74"/>
              <a:gd name="T1" fmla="*/ 2147483647 h 128"/>
              <a:gd name="T2" fmla="*/ 2147483647 w 74"/>
              <a:gd name="T3" fmla="*/ 2147483647 h 128"/>
              <a:gd name="T4" fmla="*/ 2147483647 w 74"/>
              <a:gd name="T5" fmla="*/ 2147483647 h 128"/>
              <a:gd name="T6" fmla="*/ 2147483647 w 74"/>
              <a:gd name="T7" fmla="*/ 2147483647 h 128"/>
              <a:gd name="T8" fmla="*/ 2147483647 w 74"/>
              <a:gd name="T9" fmla="*/ 2147483647 h 128"/>
              <a:gd name="T10" fmla="*/ 2147483647 w 74"/>
              <a:gd name="T11" fmla="*/ 2147483647 h 128"/>
              <a:gd name="T12" fmla="*/ 2147483647 w 74"/>
              <a:gd name="T13" fmla="*/ 2147483647 h 128"/>
              <a:gd name="T14" fmla="*/ 2147483647 w 74"/>
              <a:gd name="T15" fmla="*/ 0 h 128"/>
              <a:gd name="T16" fmla="*/ 2147483647 w 74"/>
              <a:gd name="T17" fmla="*/ 0 h 128"/>
              <a:gd name="T18" fmla="*/ 2147483647 w 74"/>
              <a:gd name="T19" fmla="*/ 2147483647 h 128"/>
              <a:gd name="T20" fmla="*/ 2147483647 w 74"/>
              <a:gd name="T21" fmla="*/ 2147483647 h 128"/>
              <a:gd name="T22" fmla="*/ 0 w 74"/>
              <a:gd name="T23" fmla="*/ 2147483647 h 128"/>
              <a:gd name="T24" fmla="*/ 0 w 74"/>
              <a:gd name="T25" fmla="*/ 2147483647 h 128"/>
              <a:gd name="T26" fmla="*/ 2147483647 w 74"/>
              <a:gd name="T27" fmla="*/ 2147483647 h 128"/>
              <a:gd name="T28" fmla="*/ 2147483647 w 74"/>
              <a:gd name="T29" fmla="*/ 2147483647 h 128"/>
              <a:gd name="T30" fmla="*/ 2147483647 w 74"/>
              <a:gd name="T31" fmla="*/ 2147483647 h 128"/>
              <a:gd name="T32" fmla="*/ 2147483647 w 74"/>
              <a:gd name="T33" fmla="*/ 2147483647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28"/>
              <a:gd name="T53" fmla="*/ 74 w 74"/>
              <a:gd name="T54" fmla="*/ 128 h 1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28">
                <a:moveTo>
                  <a:pt x="32" y="109"/>
                </a:moveTo>
                <a:lnTo>
                  <a:pt x="46" y="115"/>
                </a:lnTo>
                <a:lnTo>
                  <a:pt x="55" y="123"/>
                </a:lnTo>
                <a:lnTo>
                  <a:pt x="59" y="128"/>
                </a:lnTo>
                <a:lnTo>
                  <a:pt x="57" y="100"/>
                </a:lnTo>
                <a:lnTo>
                  <a:pt x="63" y="52"/>
                </a:lnTo>
                <a:lnTo>
                  <a:pt x="74" y="0"/>
                </a:lnTo>
                <a:lnTo>
                  <a:pt x="48" y="46"/>
                </a:lnTo>
                <a:lnTo>
                  <a:pt x="21" y="86"/>
                </a:lnTo>
                <a:lnTo>
                  <a:pt x="0" y="107"/>
                </a:lnTo>
                <a:lnTo>
                  <a:pt x="9" y="105"/>
                </a:lnTo>
                <a:lnTo>
                  <a:pt x="21" y="107"/>
                </a:lnTo>
                <a:lnTo>
                  <a:pt x="32" y="1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4" name="Line 81"/>
          <p:cNvSpPr>
            <a:spLocks noChangeShapeType="1"/>
          </p:cNvSpPr>
          <p:nvPr/>
        </p:nvSpPr>
        <p:spPr bwMode="auto">
          <a:xfrm flipH="1">
            <a:off x="7737278" y="2258937"/>
            <a:ext cx="573087" cy="1535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5" name="Freeform 82"/>
          <p:cNvSpPr>
            <a:spLocks/>
          </p:cNvSpPr>
          <p:nvPr/>
        </p:nvSpPr>
        <p:spPr bwMode="auto">
          <a:xfrm>
            <a:off x="4562278" y="2884412"/>
            <a:ext cx="22225" cy="23812"/>
          </a:xfrm>
          <a:custGeom>
            <a:avLst/>
            <a:gdLst>
              <a:gd name="T0" fmla="*/ 0 w 29"/>
              <a:gd name="T1" fmla="*/ 2147483647 h 30"/>
              <a:gd name="T2" fmla="*/ 2147483647 w 29"/>
              <a:gd name="T3" fmla="*/ 2147483647 h 30"/>
              <a:gd name="T4" fmla="*/ 2147483647 w 29"/>
              <a:gd name="T5" fmla="*/ 2147483647 h 30"/>
              <a:gd name="T6" fmla="*/ 2147483647 w 29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0"/>
              <a:gd name="T14" fmla="*/ 29 w 29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0">
                <a:moveTo>
                  <a:pt x="0" y="30"/>
                </a:moveTo>
                <a:lnTo>
                  <a:pt x="15" y="25"/>
                </a:lnTo>
                <a:lnTo>
                  <a:pt x="25" y="15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6" name="Line 83"/>
          <p:cNvSpPr>
            <a:spLocks noChangeShapeType="1"/>
          </p:cNvSpPr>
          <p:nvPr/>
        </p:nvSpPr>
        <p:spPr bwMode="auto">
          <a:xfrm flipV="1">
            <a:off x="4584503" y="2782812"/>
            <a:ext cx="1587" cy="1016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7" name="Freeform 84"/>
          <p:cNvSpPr>
            <a:spLocks/>
          </p:cNvSpPr>
          <p:nvPr/>
        </p:nvSpPr>
        <p:spPr bwMode="auto">
          <a:xfrm>
            <a:off x="4586090" y="2757412"/>
            <a:ext cx="23813" cy="25400"/>
          </a:xfrm>
          <a:custGeom>
            <a:avLst/>
            <a:gdLst>
              <a:gd name="T0" fmla="*/ 0 w 29"/>
              <a:gd name="T1" fmla="*/ 2147483647 h 30"/>
              <a:gd name="T2" fmla="*/ 2147483647 w 29"/>
              <a:gd name="T3" fmla="*/ 2147483647 h 30"/>
              <a:gd name="T4" fmla="*/ 2147483647 w 29"/>
              <a:gd name="T5" fmla="*/ 2147483647 h 30"/>
              <a:gd name="T6" fmla="*/ 2147483647 w 29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0"/>
              <a:gd name="T14" fmla="*/ 29 w 29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0">
                <a:moveTo>
                  <a:pt x="0" y="30"/>
                </a:moveTo>
                <a:lnTo>
                  <a:pt x="4" y="15"/>
                </a:lnTo>
                <a:lnTo>
                  <a:pt x="14" y="3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8" name="Freeform 85"/>
          <p:cNvSpPr>
            <a:spLocks/>
          </p:cNvSpPr>
          <p:nvPr/>
        </p:nvSpPr>
        <p:spPr bwMode="auto">
          <a:xfrm>
            <a:off x="4586090" y="2733600"/>
            <a:ext cx="23813" cy="23813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0 w 2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1"/>
              <a:gd name="T14" fmla="*/ 29 w 2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1">
                <a:moveTo>
                  <a:pt x="29" y="31"/>
                </a:moveTo>
                <a:lnTo>
                  <a:pt x="14" y="27"/>
                </a:lnTo>
                <a:lnTo>
                  <a:pt x="4" y="1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59" name="Line 86"/>
          <p:cNvSpPr>
            <a:spLocks noChangeShapeType="1"/>
          </p:cNvSpPr>
          <p:nvPr/>
        </p:nvSpPr>
        <p:spPr bwMode="auto">
          <a:xfrm flipH="1" flipV="1">
            <a:off x="4584503" y="2605013"/>
            <a:ext cx="1587" cy="128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60" name="Freeform 87"/>
          <p:cNvSpPr>
            <a:spLocks/>
          </p:cNvSpPr>
          <p:nvPr/>
        </p:nvSpPr>
        <p:spPr bwMode="auto">
          <a:xfrm>
            <a:off x="4562278" y="2581200"/>
            <a:ext cx="22225" cy="23813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0 w 2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1"/>
              <a:gd name="T14" fmla="*/ 29 w 2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1">
                <a:moveTo>
                  <a:pt x="29" y="31"/>
                </a:moveTo>
                <a:lnTo>
                  <a:pt x="25" y="16"/>
                </a:lnTo>
                <a:lnTo>
                  <a:pt x="15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61" name="Rectangle 88"/>
          <p:cNvSpPr>
            <a:spLocks noChangeArrowheads="1"/>
          </p:cNvSpPr>
          <p:nvPr/>
        </p:nvSpPr>
        <p:spPr bwMode="auto">
          <a:xfrm>
            <a:off x="1785739" y="20716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2" name="Rectangle 89"/>
          <p:cNvSpPr>
            <a:spLocks noChangeArrowheads="1"/>
          </p:cNvSpPr>
          <p:nvPr/>
        </p:nvSpPr>
        <p:spPr bwMode="auto">
          <a:xfrm>
            <a:off x="1787327" y="22938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3" name="Rectangle 90"/>
          <p:cNvSpPr>
            <a:spLocks noChangeArrowheads="1"/>
          </p:cNvSpPr>
          <p:nvPr/>
        </p:nvSpPr>
        <p:spPr bwMode="auto">
          <a:xfrm>
            <a:off x="3462140" y="207161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4" name="Rectangle 91"/>
          <p:cNvSpPr>
            <a:spLocks noChangeArrowheads="1"/>
          </p:cNvSpPr>
          <p:nvPr/>
        </p:nvSpPr>
        <p:spPr bwMode="auto">
          <a:xfrm>
            <a:off x="3462140" y="225576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5" name="Rectangle 92"/>
          <p:cNvSpPr>
            <a:spLocks noChangeArrowheads="1"/>
          </p:cNvSpPr>
          <p:nvPr/>
        </p:nvSpPr>
        <p:spPr bwMode="auto">
          <a:xfrm>
            <a:off x="3462140" y="239546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6" name="Rectangle 93"/>
          <p:cNvSpPr>
            <a:spLocks noChangeArrowheads="1"/>
          </p:cNvSpPr>
          <p:nvPr/>
        </p:nvSpPr>
        <p:spPr bwMode="auto">
          <a:xfrm>
            <a:off x="1785739" y="24335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7" name="Rectangle 94"/>
          <p:cNvSpPr>
            <a:spLocks noChangeArrowheads="1"/>
          </p:cNvSpPr>
          <p:nvPr/>
        </p:nvSpPr>
        <p:spPr bwMode="auto">
          <a:xfrm>
            <a:off x="1785739" y="26558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8" name="Rectangle 95"/>
          <p:cNvSpPr>
            <a:spLocks noChangeArrowheads="1"/>
          </p:cNvSpPr>
          <p:nvPr/>
        </p:nvSpPr>
        <p:spPr bwMode="auto">
          <a:xfrm>
            <a:off x="1785739" y="27955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9" name="Rectangle 96"/>
          <p:cNvSpPr>
            <a:spLocks noChangeArrowheads="1"/>
          </p:cNvSpPr>
          <p:nvPr/>
        </p:nvSpPr>
        <p:spPr bwMode="auto">
          <a:xfrm>
            <a:off x="1785739" y="30177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0" name="Rectangle 97"/>
          <p:cNvSpPr>
            <a:spLocks noChangeArrowheads="1"/>
          </p:cNvSpPr>
          <p:nvPr/>
        </p:nvSpPr>
        <p:spPr bwMode="auto">
          <a:xfrm>
            <a:off x="1785739" y="31574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1" name="Rectangle 98"/>
          <p:cNvSpPr>
            <a:spLocks noChangeArrowheads="1"/>
          </p:cNvSpPr>
          <p:nvPr/>
        </p:nvSpPr>
        <p:spPr bwMode="auto">
          <a:xfrm>
            <a:off x="1785739" y="33797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2" name="Rectangle 99"/>
          <p:cNvSpPr>
            <a:spLocks noChangeArrowheads="1"/>
          </p:cNvSpPr>
          <p:nvPr/>
        </p:nvSpPr>
        <p:spPr bwMode="auto">
          <a:xfrm>
            <a:off x="1785739" y="35194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3" name="Rectangle 100"/>
          <p:cNvSpPr>
            <a:spLocks noChangeArrowheads="1"/>
          </p:cNvSpPr>
          <p:nvPr/>
        </p:nvSpPr>
        <p:spPr bwMode="auto">
          <a:xfrm>
            <a:off x="1785739" y="374166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4" name="Rectangle 101"/>
          <p:cNvSpPr>
            <a:spLocks noChangeArrowheads="1"/>
          </p:cNvSpPr>
          <p:nvPr/>
        </p:nvSpPr>
        <p:spPr bwMode="auto">
          <a:xfrm>
            <a:off x="1785739" y="388136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5" name="Rectangle 102"/>
          <p:cNvSpPr>
            <a:spLocks noChangeArrowheads="1"/>
          </p:cNvSpPr>
          <p:nvPr/>
        </p:nvSpPr>
        <p:spPr bwMode="auto">
          <a:xfrm>
            <a:off x="1785739" y="4243313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6" name="Rectangle 103"/>
          <p:cNvSpPr>
            <a:spLocks noChangeArrowheads="1"/>
          </p:cNvSpPr>
          <p:nvPr/>
        </p:nvSpPr>
        <p:spPr bwMode="auto">
          <a:xfrm>
            <a:off x="1785739" y="4103613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7" name="Rectangle 104"/>
          <p:cNvSpPr>
            <a:spLocks noChangeArrowheads="1"/>
          </p:cNvSpPr>
          <p:nvPr/>
        </p:nvSpPr>
        <p:spPr bwMode="auto">
          <a:xfrm>
            <a:off x="3462139" y="22557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8" name="Rectangle 105"/>
          <p:cNvSpPr>
            <a:spLocks noChangeArrowheads="1"/>
          </p:cNvSpPr>
          <p:nvPr/>
        </p:nvSpPr>
        <p:spPr bwMode="auto">
          <a:xfrm>
            <a:off x="3638353" y="22557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79" name="Rectangle 106"/>
          <p:cNvSpPr>
            <a:spLocks noChangeArrowheads="1"/>
          </p:cNvSpPr>
          <p:nvPr/>
        </p:nvSpPr>
        <p:spPr bwMode="auto">
          <a:xfrm>
            <a:off x="3816152" y="225576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0" name="Rectangle 107"/>
          <p:cNvSpPr>
            <a:spLocks noChangeArrowheads="1"/>
          </p:cNvSpPr>
          <p:nvPr/>
        </p:nvSpPr>
        <p:spPr bwMode="auto">
          <a:xfrm>
            <a:off x="3995540" y="22557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1" name="Rectangle 108"/>
          <p:cNvSpPr>
            <a:spLocks noChangeArrowheads="1"/>
          </p:cNvSpPr>
          <p:nvPr/>
        </p:nvSpPr>
        <p:spPr bwMode="auto">
          <a:xfrm>
            <a:off x="4173339" y="22557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2" name="Freeform 109"/>
          <p:cNvSpPr>
            <a:spLocks/>
          </p:cNvSpPr>
          <p:nvPr/>
        </p:nvSpPr>
        <p:spPr bwMode="auto">
          <a:xfrm>
            <a:off x="4344789" y="225099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7"/>
              <a:gd name="T20" fmla="*/ 225 w 225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83" name="Freeform 110"/>
          <p:cNvSpPr>
            <a:spLocks/>
          </p:cNvSpPr>
          <p:nvPr/>
        </p:nvSpPr>
        <p:spPr bwMode="auto">
          <a:xfrm>
            <a:off x="4344789" y="225099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2147483647 w 225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7"/>
              <a:gd name="T23" fmla="*/ 225 w 225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84" name="Rectangle 111"/>
          <p:cNvSpPr>
            <a:spLocks noChangeArrowheads="1"/>
          </p:cNvSpPr>
          <p:nvPr/>
        </p:nvSpPr>
        <p:spPr bwMode="auto">
          <a:xfrm>
            <a:off x="3462140" y="258596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5" name="Rectangle 112"/>
          <p:cNvSpPr>
            <a:spLocks noChangeArrowheads="1"/>
          </p:cNvSpPr>
          <p:nvPr/>
        </p:nvSpPr>
        <p:spPr bwMode="auto">
          <a:xfrm>
            <a:off x="3462140" y="277011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6" name="Rectangle 113"/>
          <p:cNvSpPr>
            <a:spLocks noChangeArrowheads="1"/>
          </p:cNvSpPr>
          <p:nvPr/>
        </p:nvSpPr>
        <p:spPr bwMode="auto">
          <a:xfrm>
            <a:off x="3462139" y="27701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7" name="Rectangle 114"/>
          <p:cNvSpPr>
            <a:spLocks noChangeArrowheads="1"/>
          </p:cNvSpPr>
          <p:nvPr/>
        </p:nvSpPr>
        <p:spPr bwMode="auto">
          <a:xfrm>
            <a:off x="3638353" y="277011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8" name="Rectangle 115"/>
          <p:cNvSpPr>
            <a:spLocks noChangeArrowheads="1"/>
          </p:cNvSpPr>
          <p:nvPr/>
        </p:nvSpPr>
        <p:spPr bwMode="auto">
          <a:xfrm>
            <a:off x="3816152" y="277011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89" name="Freeform 116"/>
          <p:cNvSpPr>
            <a:spLocks/>
          </p:cNvSpPr>
          <p:nvPr/>
        </p:nvSpPr>
        <p:spPr bwMode="auto">
          <a:xfrm>
            <a:off x="3990777" y="2765349"/>
            <a:ext cx="177800" cy="139700"/>
          </a:xfrm>
          <a:custGeom>
            <a:avLst/>
            <a:gdLst>
              <a:gd name="T0" fmla="*/ 2147483647 w 223"/>
              <a:gd name="T1" fmla="*/ 2147483647 h 177"/>
              <a:gd name="T2" fmla="*/ 2147483647 w 223"/>
              <a:gd name="T3" fmla="*/ 0 h 177"/>
              <a:gd name="T4" fmla="*/ 0 w 223"/>
              <a:gd name="T5" fmla="*/ 0 h 177"/>
              <a:gd name="T6" fmla="*/ 0 w 223"/>
              <a:gd name="T7" fmla="*/ 2147483647 h 177"/>
              <a:gd name="T8" fmla="*/ 2147483647 w 223"/>
              <a:gd name="T9" fmla="*/ 2147483647 h 177"/>
              <a:gd name="T10" fmla="*/ 2147483647 w 223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177"/>
              <a:gd name="T20" fmla="*/ 223 w 223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177">
                <a:moveTo>
                  <a:pt x="223" y="177"/>
                </a:moveTo>
                <a:lnTo>
                  <a:pt x="223" y="0"/>
                </a:lnTo>
                <a:lnTo>
                  <a:pt x="0" y="0"/>
                </a:lnTo>
                <a:lnTo>
                  <a:pt x="0" y="177"/>
                </a:lnTo>
                <a:lnTo>
                  <a:pt x="223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0" name="Freeform 117"/>
          <p:cNvSpPr>
            <a:spLocks/>
          </p:cNvSpPr>
          <p:nvPr/>
        </p:nvSpPr>
        <p:spPr bwMode="auto">
          <a:xfrm>
            <a:off x="3990777" y="2765349"/>
            <a:ext cx="177800" cy="139700"/>
          </a:xfrm>
          <a:custGeom>
            <a:avLst/>
            <a:gdLst>
              <a:gd name="T0" fmla="*/ 2147483647 w 223"/>
              <a:gd name="T1" fmla="*/ 2147483647 h 177"/>
              <a:gd name="T2" fmla="*/ 2147483647 w 223"/>
              <a:gd name="T3" fmla="*/ 0 h 177"/>
              <a:gd name="T4" fmla="*/ 0 w 223"/>
              <a:gd name="T5" fmla="*/ 0 h 177"/>
              <a:gd name="T6" fmla="*/ 0 w 223"/>
              <a:gd name="T7" fmla="*/ 2147483647 h 177"/>
              <a:gd name="T8" fmla="*/ 2147483647 w 223"/>
              <a:gd name="T9" fmla="*/ 2147483647 h 177"/>
              <a:gd name="T10" fmla="*/ 2147483647 w 223"/>
              <a:gd name="T11" fmla="*/ 2147483647 h 177"/>
              <a:gd name="T12" fmla="*/ 2147483647 w 223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"/>
              <a:gd name="T22" fmla="*/ 0 h 177"/>
              <a:gd name="T23" fmla="*/ 223 w 223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" h="177">
                <a:moveTo>
                  <a:pt x="223" y="177"/>
                </a:moveTo>
                <a:lnTo>
                  <a:pt x="223" y="0"/>
                </a:lnTo>
                <a:lnTo>
                  <a:pt x="0" y="0"/>
                </a:lnTo>
                <a:lnTo>
                  <a:pt x="0" y="177"/>
                </a:lnTo>
                <a:lnTo>
                  <a:pt x="223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1" name="Freeform 118"/>
          <p:cNvSpPr>
            <a:spLocks/>
          </p:cNvSpPr>
          <p:nvPr/>
        </p:nvSpPr>
        <p:spPr bwMode="auto">
          <a:xfrm>
            <a:off x="4168577" y="2765349"/>
            <a:ext cx="176212" cy="139700"/>
          </a:xfrm>
          <a:custGeom>
            <a:avLst/>
            <a:gdLst>
              <a:gd name="T0" fmla="*/ 2147483647 w 224"/>
              <a:gd name="T1" fmla="*/ 2147483647 h 177"/>
              <a:gd name="T2" fmla="*/ 2147483647 w 224"/>
              <a:gd name="T3" fmla="*/ 0 h 177"/>
              <a:gd name="T4" fmla="*/ 0 w 224"/>
              <a:gd name="T5" fmla="*/ 0 h 177"/>
              <a:gd name="T6" fmla="*/ 0 w 224"/>
              <a:gd name="T7" fmla="*/ 2147483647 h 177"/>
              <a:gd name="T8" fmla="*/ 2147483647 w 224"/>
              <a:gd name="T9" fmla="*/ 2147483647 h 177"/>
              <a:gd name="T10" fmla="*/ 2147483647 w 224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7"/>
              <a:gd name="T20" fmla="*/ 224 w 224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7">
                <a:moveTo>
                  <a:pt x="224" y="177"/>
                </a:moveTo>
                <a:lnTo>
                  <a:pt x="224" y="0"/>
                </a:lnTo>
                <a:lnTo>
                  <a:pt x="0" y="0"/>
                </a:lnTo>
                <a:lnTo>
                  <a:pt x="0" y="177"/>
                </a:lnTo>
                <a:lnTo>
                  <a:pt x="224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2" name="Freeform 119"/>
          <p:cNvSpPr>
            <a:spLocks/>
          </p:cNvSpPr>
          <p:nvPr/>
        </p:nvSpPr>
        <p:spPr bwMode="auto">
          <a:xfrm>
            <a:off x="4168577" y="2765349"/>
            <a:ext cx="176212" cy="139700"/>
          </a:xfrm>
          <a:custGeom>
            <a:avLst/>
            <a:gdLst>
              <a:gd name="T0" fmla="*/ 2147483647 w 224"/>
              <a:gd name="T1" fmla="*/ 2147483647 h 177"/>
              <a:gd name="T2" fmla="*/ 2147483647 w 224"/>
              <a:gd name="T3" fmla="*/ 0 h 177"/>
              <a:gd name="T4" fmla="*/ 0 w 224"/>
              <a:gd name="T5" fmla="*/ 0 h 177"/>
              <a:gd name="T6" fmla="*/ 0 w 224"/>
              <a:gd name="T7" fmla="*/ 2147483647 h 177"/>
              <a:gd name="T8" fmla="*/ 2147483647 w 224"/>
              <a:gd name="T9" fmla="*/ 2147483647 h 177"/>
              <a:gd name="T10" fmla="*/ 2147483647 w 224"/>
              <a:gd name="T11" fmla="*/ 2147483647 h 177"/>
              <a:gd name="T12" fmla="*/ 2147483647 w 224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7"/>
              <a:gd name="T23" fmla="*/ 224 w 224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7">
                <a:moveTo>
                  <a:pt x="224" y="177"/>
                </a:moveTo>
                <a:lnTo>
                  <a:pt x="224" y="0"/>
                </a:lnTo>
                <a:lnTo>
                  <a:pt x="0" y="0"/>
                </a:lnTo>
                <a:lnTo>
                  <a:pt x="0" y="177"/>
                </a:lnTo>
                <a:lnTo>
                  <a:pt x="224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3" name="Freeform 120"/>
          <p:cNvSpPr>
            <a:spLocks/>
          </p:cNvSpPr>
          <p:nvPr/>
        </p:nvSpPr>
        <p:spPr bwMode="auto">
          <a:xfrm>
            <a:off x="4344789" y="276534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7"/>
              <a:gd name="T20" fmla="*/ 225 w 225"/>
              <a:gd name="T21" fmla="*/ 177 h 1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4" name="Freeform 121"/>
          <p:cNvSpPr>
            <a:spLocks/>
          </p:cNvSpPr>
          <p:nvPr/>
        </p:nvSpPr>
        <p:spPr bwMode="auto">
          <a:xfrm>
            <a:off x="4344789" y="2765349"/>
            <a:ext cx="179388" cy="139700"/>
          </a:xfrm>
          <a:custGeom>
            <a:avLst/>
            <a:gdLst>
              <a:gd name="T0" fmla="*/ 2147483647 w 225"/>
              <a:gd name="T1" fmla="*/ 2147483647 h 177"/>
              <a:gd name="T2" fmla="*/ 2147483647 w 225"/>
              <a:gd name="T3" fmla="*/ 0 h 177"/>
              <a:gd name="T4" fmla="*/ 0 w 225"/>
              <a:gd name="T5" fmla="*/ 0 h 177"/>
              <a:gd name="T6" fmla="*/ 0 w 225"/>
              <a:gd name="T7" fmla="*/ 2147483647 h 177"/>
              <a:gd name="T8" fmla="*/ 2147483647 w 225"/>
              <a:gd name="T9" fmla="*/ 2147483647 h 177"/>
              <a:gd name="T10" fmla="*/ 2147483647 w 225"/>
              <a:gd name="T11" fmla="*/ 2147483647 h 177"/>
              <a:gd name="T12" fmla="*/ 2147483647 w 225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7"/>
              <a:gd name="T23" fmla="*/ 225 w 225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7">
                <a:moveTo>
                  <a:pt x="225" y="177"/>
                </a:moveTo>
                <a:lnTo>
                  <a:pt x="225" y="0"/>
                </a:lnTo>
                <a:lnTo>
                  <a:pt x="0" y="0"/>
                </a:lnTo>
                <a:lnTo>
                  <a:pt x="0" y="177"/>
                </a:lnTo>
                <a:lnTo>
                  <a:pt x="225" y="1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195" name="Rectangle 122"/>
          <p:cNvSpPr>
            <a:spLocks noChangeArrowheads="1"/>
          </p:cNvSpPr>
          <p:nvPr/>
        </p:nvSpPr>
        <p:spPr bwMode="auto">
          <a:xfrm>
            <a:off x="3462140" y="290981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6" name="Rectangle 123"/>
          <p:cNvSpPr>
            <a:spLocks noChangeArrowheads="1"/>
          </p:cNvSpPr>
          <p:nvPr/>
        </p:nvSpPr>
        <p:spPr bwMode="auto">
          <a:xfrm>
            <a:off x="3462140" y="310031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7" name="Rectangle 124"/>
          <p:cNvSpPr>
            <a:spLocks noChangeArrowheads="1"/>
          </p:cNvSpPr>
          <p:nvPr/>
        </p:nvSpPr>
        <p:spPr bwMode="auto">
          <a:xfrm>
            <a:off x="3462140" y="328446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8" name="Rectangle 125"/>
          <p:cNvSpPr>
            <a:spLocks noChangeArrowheads="1"/>
          </p:cNvSpPr>
          <p:nvPr/>
        </p:nvSpPr>
        <p:spPr bwMode="auto">
          <a:xfrm>
            <a:off x="3462139" y="328446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99" name="Rectangle 126"/>
          <p:cNvSpPr>
            <a:spLocks noChangeArrowheads="1"/>
          </p:cNvSpPr>
          <p:nvPr/>
        </p:nvSpPr>
        <p:spPr bwMode="auto">
          <a:xfrm>
            <a:off x="3638353" y="32844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0" name="Rectangle 127"/>
          <p:cNvSpPr>
            <a:spLocks noChangeArrowheads="1"/>
          </p:cNvSpPr>
          <p:nvPr/>
        </p:nvSpPr>
        <p:spPr bwMode="auto">
          <a:xfrm>
            <a:off x="3816152" y="328446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1" name="Rectangle 128"/>
          <p:cNvSpPr>
            <a:spLocks noChangeArrowheads="1"/>
          </p:cNvSpPr>
          <p:nvPr/>
        </p:nvSpPr>
        <p:spPr bwMode="auto">
          <a:xfrm>
            <a:off x="3995540" y="328446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2" name="Freeform 129"/>
          <p:cNvSpPr>
            <a:spLocks/>
          </p:cNvSpPr>
          <p:nvPr/>
        </p:nvSpPr>
        <p:spPr bwMode="auto">
          <a:xfrm>
            <a:off x="4168577" y="3279699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3" name="Freeform 130"/>
          <p:cNvSpPr>
            <a:spLocks/>
          </p:cNvSpPr>
          <p:nvPr/>
        </p:nvSpPr>
        <p:spPr bwMode="auto">
          <a:xfrm>
            <a:off x="4168577" y="3279699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4" name="Freeform 131"/>
          <p:cNvSpPr>
            <a:spLocks/>
          </p:cNvSpPr>
          <p:nvPr/>
        </p:nvSpPr>
        <p:spPr bwMode="auto">
          <a:xfrm>
            <a:off x="4344789" y="327969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5" name="Freeform 132"/>
          <p:cNvSpPr>
            <a:spLocks/>
          </p:cNvSpPr>
          <p:nvPr/>
        </p:nvSpPr>
        <p:spPr bwMode="auto">
          <a:xfrm>
            <a:off x="4344789" y="327969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06" name="Rectangle 133"/>
          <p:cNvSpPr>
            <a:spLocks noChangeArrowheads="1"/>
          </p:cNvSpPr>
          <p:nvPr/>
        </p:nvSpPr>
        <p:spPr bwMode="auto">
          <a:xfrm>
            <a:off x="3462140" y="3424163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7" name="Rectangle 134"/>
          <p:cNvSpPr>
            <a:spLocks noChangeArrowheads="1"/>
          </p:cNvSpPr>
          <p:nvPr/>
        </p:nvSpPr>
        <p:spPr bwMode="auto">
          <a:xfrm>
            <a:off x="3462140" y="3614663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8" name="Rectangle 135"/>
          <p:cNvSpPr>
            <a:spLocks noChangeArrowheads="1"/>
          </p:cNvSpPr>
          <p:nvPr/>
        </p:nvSpPr>
        <p:spPr bwMode="auto">
          <a:xfrm>
            <a:off x="3462140" y="3798813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09" name="Rectangle 136"/>
          <p:cNvSpPr>
            <a:spLocks noChangeArrowheads="1"/>
          </p:cNvSpPr>
          <p:nvPr/>
        </p:nvSpPr>
        <p:spPr bwMode="auto">
          <a:xfrm>
            <a:off x="3462139" y="37988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0" name="Rectangle 137"/>
          <p:cNvSpPr>
            <a:spLocks noChangeArrowheads="1"/>
          </p:cNvSpPr>
          <p:nvPr/>
        </p:nvSpPr>
        <p:spPr bwMode="auto">
          <a:xfrm>
            <a:off x="3633589" y="3792462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1" name="Rectangle 138"/>
          <p:cNvSpPr>
            <a:spLocks noChangeArrowheads="1"/>
          </p:cNvSpPr>
          <p:nvPr/>
        </p:nvSpPr>
        <p:spPr bwMode="auto">
          <a:xfrm>
            <a:off x="3816152" y="3798813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2" name="Rectangle 139"/>
          <p:cNvSpPr>
            <a:spLocks noChangeArrowheads="1"/>
          </p:cNvSpPr>
          <p:nvPr/>
        </p:nvSpPr>
        <p:spPr bwMode="auto">
          <a:xfrm>
            <a:off x="3995540" y="3798813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3" name="Rectangle 140"/>
          <p:cNvSpPr>
            <a:spLocks noChangeArrowheads="1"/>
          </p:cNvSpPr>
          <p:nvPr/>
        </p:nvSpPr>
        <p:spPr bwMode="auto">
          <a:xfrm>
            <a:off x="4173339" y="3798813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14" name="Freeform 141"/>
          <p:cNvSpPr>
            <a:spLocks/>
          </p:cNvSpPr>
          <p:nvPr/>
        </p:nvSpPr>
        <p:spPr bwMode="auto">
          <a:xfrm>
            <a:off x="4344789" y="379404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15" name="Freeform 142"/>
          <p:cNvSpPr>
            <a:spLocks/>
          </p:cNvSpPr>
          <p:nvPr/>
        </p:nvSpPr>
        <p:spPr bwMode="auto">
          <a:xfrm>
            <a:off x="4344789" y="3794049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16" name="Rectangle 143"/>
          <p:cNvSpPr>
            <a:spLocks noChangeArrowheads="1"/>
          </p:cNvSpPr>
          <p:nvPr/>
        </p:nvSpPr>
        <p:spPr bwMode="auto">
          <a:xfrm>
            <a:off x="6630789" y="1889050"/>
            <a:ext cx="11862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 procedure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7" name="Rectangle 144"/>
          <p:cNvSpPr>
            <a:spLocks noChangeArrowheads="1"/>
          </p:cNvSpPr>
          <p:nvPr/>
        </p:nvSpPr>
        <p:spPr bwMode="auto">
          <a:xfrm>
            <a:off x="8321477" y="1889050"/>
            <a:ext cx="11413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The linkage segment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8" name="Rectangle 145"/>
          <p:cNvSpPr>
            <a:spLocks noChangeArrowheads="1"/>
          </p:cNvSpPr>
          <p:nvPr/>
        </p:nvSpPr>
        <p:spPr bwMode="auto">
          <a:xfrm>
            <a:off x="6872090" y="227798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19" name="Rectangle 146"/>
          <p:cNvSpPr>
            <a:spLocks noChangeArrowheads="1"/>
          </p:cNvSpPr>
          <p:nvPr/>
        </p:nvSpPr>
        <p:spPr bwMode="auto">
          <a:xfrm>
            <a:off x="7394377" y="227798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0" name="Rectangle 147"/>
          <p:cNvSpPr>
            <a:spLocks noChangeArrowheads="1"/>
          </p:cNvSpPr>
          <p:nvPr/>
        </p:nvSpPr>
        <p:spPr bwMode="auto">
          <a:xfrm>
            <a:off x="6870503" y="372578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EAR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1" name="Rectangle 148"/>
          <p:cNvSpPr>
            <a:spLocks noChangeArrowheads="1"/>
          </p:cNvSpPr>
          <p:nvPr/>
        </p:nvSpPr>
        <p:spPr bwMode="auto">
          <a:xfrm>
            <a:off x="7392789" y="372578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2" name="Rectangle 149"/>
          <p:cNvSpPr>
            <a:spLocks noChangeArrowheads="1"/>
          </p:cNvSpPr>
          <p:nvPr/>
        </p:nvSpPr>
        <p:spPr bwMode="auto">
          <a:xfrm>
            <a:off x="6889553" y="2641525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FIRE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3" name="Rectangle 150"/>
          <p:cNvSpPr>
            <a:spLocks noChangeArrowheads="1"/>
          </p:cNvSpPr>
          <p:nvPr/>
        </p:nvSpPr>
        <p:spPr bwMode="auto">
          <a:xfrm>
            <a:off x="6924478" y="3003475"/>
            <a:ext cx="5386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AIR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4" name="Rectangle 151"/>
          <p:cNvSpPr>
            <a:spLocks noChangeArrowheads="1"/>
          </p:cNvSpPr>
          <p:nvPr/>
        </p:nvSpPr>
        <p:spPr bwMode="auto">
          <a:xfrm>
            <a:off x="6859390" y="3365425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5" name="Rectangle 152"/>
          <p:cNvSpPr>
            <a:spLocks noChangeArrowheads="1"/>
          </p:cNvSpPr>
          <p:nvPr/>
        </p:nvSpPr>
        <p:spPr bwMode="auto">
          <a:xfrm>
            <a:off x="7162602" y="3365425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6" name="Rectangle 153"/>
          <p:cNvSpPr>
            <a:spLocks noChangeArrowheads="1"/>
          </p:cNvSpPr>
          <p:nvPr/>
        </p:nvSpPr>
        <p:spPr bwMode="auto">
          <a:xfrm>
            <a:off x="7267377" y="336542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7" name="Rectangle 154"/>
          <p:cNvSpPr>
            <a:spLocks noChangeArrowheads="1"/>
          </p:cNvSpPr>
          <p:nvPr/>
        </p:nvSpPr>
        <p:spPr bwMode="auto">
          <a:xfrm>
            <a:off x="7343577" y="3365425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8" name="Rectangle 155"/>
          <p:cNvSpPr>
            <a:spLocks noChangeArrowheads="1"/>
          </p:cNvSpPr>
          <p:nvPr/>
        </p:nvSpPr>
        <p:spPr bwMode="auto">
          <a:xfrm>
            <a:off x="6859390" y="4087738"/>
            <a:ext cx="3398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CALL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29" name="Rectangle 156"/>
          <p:cNvSpPr>
            <a:spLocks noChangeArrowheads="1"/>
          </p:cNvSpPr>
          <p:nvPr/>
        </p:nvSpPr>
        <p:spPr bwMode="auto">
          <a:xfrm>
            <a:off x="7162602" y="4087738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0" name="Rectangle 157"/>
          <p:cNvSpPr>
            <a:spLocks noChangeArrowheads="1"/>
          </p:cNvSpPr>
          <p:nvPr/>
        </p:nvSpPr>
        <p:spPr bwMode="auto">
          <a:xfrm>
            <a:off x="7267377" y="40877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1" name="Rectangle 158"/>
          <p:cNvSpPr>
            <a:spLocks noChangeArrowheads="1"/>
          </p:cNvSpPr>
          <p:nvPr/>
        </p:nvSpPr>
        <p:spPr bwMode="auto">
          <a:xfrm>
            <a:off x="7343577" y="4087738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TER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2" name="Rectangle 159"/>
          <p:cNvSpPr>
            <a:spLocks noChangeArrowheads="1"/>
          </p:cNvSpPr>
          <p:nvPr/>
        </p:nvSpPr>
        <p:spPr bwMode="auto">
          <a:xfrm>
            <a:off x="8483402" y="2079550"/>
            <a:ext cx="91691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FF"/>
                </a:solidFill>
                <a:latin typeface="Helvetica" pitchFamily="34" charset="0"/>
              </a:rPr>
              <a:t>Address of earth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1233" name="Rectangle 160"/>
          <p:cNvSpPr>
            <a:spLocks noChangeArrowheads="1"/>
          </p:cNvSpPr>
          <p:nvPr/>
        </p:nvSpPr>
        <p:spPr bwMode="auto">
          <a:xfrm>
            <a:off x="8369102" y="223988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4" name="Rectangle 161"/>
          <p:cNvSpPr>
            <a:spLocks noChangeArrowheads="1"/>
          </p:cNvSpPr>
          <p:nvPr/>
        </p:nvSpPr>
        <p:spPr bwMode="auto">
          <a:xfrm>
            <a:off x="8546902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5" name="Rectangle 162"/>
          <p:cNvSpPr>
            <a:spLocks noChangeArrowheads="1"/>
          </p:cNvSpPr>
          <p:nvPr/>
        </p:nvSpPr>
        <p:spPr bwMode="auto">
          <a:xfrm>
            <a:off x="8723114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6" name="Rectangle 163"/>
          <p:cNvSpPr>
            <a:spLocks noChangeArrowheads="1"/>
          </p:cNvSpPr>
          <p:nvPr/>
        </p:nvSpPr>
        <p:spPr bwMode="auto">
          <a:xfrm>
            <a:off x="8905677" y="223988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7" name="Rectangle 164"/>
          <p:cNvSpPr>
            <a:spLocks noChangeArrowheads="1"/>
          </p:cNvSpPr>
          <p:nvPr/>
        </p:nvSpPr>
        <p:spPr bwMode="auto">
          <a:xfrm>
            <a:off x="9078714" y="22398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H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8" name="Rectangle 165"/>
          <p:cNvSpPr>
            <a:spLocks noChangeArrowheads="1"/>
          </p:cNvSpPr>
          <p:nvPr/>
        </p:nvSpPr>
        <p:spPr bwMode="auto">
          <a:xfrm>
            <a:off x="8369102" y="274947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39" name="Rectangle 166"/>
          <p:cNvSpPr>
            <a:spLocks noChangeArrowheads="1"/>
          </p:cNvSpPr>
          <p:nvPr/>
        </p:nvSpPr>
        <p:spPr bwMode="auto">
          <a:xfrm>
            <a:off x="8567539" y="2749475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0" name="Rectangle 167"/>
          <p:cNvSpPr>
            <a:spLocks noChangeArrowheads="1"/>
          </p:cNvSpPr>
          <p:nvPr/>
        </p:nvSpPr>
        <p:spPr bwMode="auto">
          <a:xfrm>
            <a:off x="8723114" y="2749475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1" name="Rectangle 168"/>
          <p:cNvSpPr>
            <a:spLocks noChangeArrowheads="1"/>
          </p:cNvSpPr>
          <p:nvPr/>
        </p:nvSpPr>
        <p:spPr bwMode="auto">
          <a:xfrm>
            <a:off x="8372277" y="326858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2" name="Rectangle 169"/>
          <p:cNvSpPr>
            <a:spLocks noChangeArrowheads="1"/>
          </p:cNvSpPr>
          <p:nvPr/>
        </p:nvSpPr>
        <p:spPr bwMode="auto">
          <a:xfrm>
            <a:off x="8567539" y="3268588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3" name="Rectangle 170"/>
          <p:cNvSpPr>
            <a:spLocks noChangeArrowheads="1"/>
          </p:cNvSpPr>
          <p:nvPr/>
        </p:nvSpPr>
        <p:spPr bwMode="auto">
          <a:xfrm>
            <a:off x="8723114" y="326858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4" name="Rectangle 171"/>
          <p:cNvSpPr>
            <a:spLocks noChangeArrowheads="1"/>
          </p:cNvSpPr>
          <p:nvPr/>
        </p:nvSpPr>
        <p:spPr bwMode="auto">
          <a:xfrm>
            <a:off x="8902502" y="326858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5" name="Rectangle 172"/>
          <p:cNvSpPr>
            <a:spLocks noChangeArrowheads="1"/>
          </p:cNvSpPr>
          <p:nvPr/>
        </p:nvSpPr>
        <p:spPr bwMode="auto">
          <a:xfrm>
            <a:off x="8350052" y="3782938"/>
            <a:ext cx="1090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W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6" name="Rectangle 173"/>
          <p:cNvSpPr>
            <a:spLocks noChangeArrowheads="1"/>
          </p:cNvSpPr>
          <p:nvPr/>
        </p:nvSpPr>
        <p:spPr bwMode="auto">
          <a:xfrm>
            <a:off x="8546902" y="37829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7" name="Rectangle 174"/>
          <p:cNvSpPr>
            <a:spLocks noChangeArrowheads="1"/>
          </p:cNvSpPr>
          <p:nvPr/>
        </p:nvSpPr>
        <p:spPr bwMode="auto">
          <a:xfrm>
            <a:off x="8729464" y="3782938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8" name="Rectangle 175"/>
          <p:cNvSpPr>
            <a:spLocks noChangeArrowheads="1"/>
          </p:cNvSpPr>
          <p:nvPr/>
        </p:nvSpPr>
        <p:spPr bwMode="auto">
          <a:xfrm>
            <a:off x="8902502" y="3782938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49" name="Rectangle 176"/>
          <p:cNvSpPr>
            <a:spLocks noChangeArrowheads="1"/>
          </p:cNvSpPr>
          <p:nvPr/>
        </p:nvSpPr>
        <p:spPr bwMode="auto">
          <a:xfrm>
            <a:off x="9078714" y="3782938"/>
            <a:ext cx="833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50" name="Rectangle 177"/>
          <p:cNvSpPr>
            <a:spLocks noChangeArrowheads="1"/>
          </p:cNvSpPr>
          <p:nvPr/>
        </p:nvSpPr>
        <p:spPr bwMode="auto">
          <a:xfrm>
            <a:off x="6672064" y="204938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1" name="Rectangle 178"/>
          <p:cNvSpPr>
            <a:spLocks noChangeArrowheads="1"/>
          </p:cNvSpPr>
          <p:nvPr/>
        </p:nvSpPr>
        <p:spPr bwMode="auto">
          <a:xfrm>
            <a:off x="6673652" y="2271637"/>
            <a:ext cx="1060450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2" name="Rectangle 179"/>
          <p:cNvSpPr>
            <a:spLocks noChangeArrowheads="1"/>
          </p:cNvSpPr>
          <p:nvPr/>
        </p:nvSpPr>
        <p:spPr bwMode="auto">
          <a:xfrm>
            <a:off x="8348465" y="204938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3" name="Rectangle 180"/>
          <p:cNvSpPr>
            <a:spLocks noChangeArrowheads="1"/>
          </p:cNvSpPr>
          <p:nvPr/>
        </p:nvSpPr>
        <p:spPr bwMode="auto">
          <a:xfrm>
            <a:off x="8348465" y="2233537"/>
            <a:ext cx="1057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4" name="Rectangle 181"/>
          <p:cNvSpPr>
            <a:spLocks noChangeArrowheads="1"/>
          </p:cNvSpPr>
          <p:nvPr/>
        </p:nvSpPr>
        <p:spPr bwMode="auto">
          <a:xfrm>
            <a:off x="8348465" y="2374824"/>
            <a:ext cx="1057275" cy="1793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5" name="Rectangle 182"/>
          <p:cNvSpPr>
            <a:spLocks noChangeArrowheads="1"/>
          </p:cNvSpPr>
          <p:nvPr/>
        </p:nvSpPr>
        <p:spPr bwMode="auto">
          <a:xfrm>
            <a:off x="6672064" y="2412924"/>
            <a:ext cx="1060450" cy="2111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6" name="Rectangle 183"/>
          <p:cNvSpPr>
            <a:spLocks noChangeArrowheads="1"/>
          </p:cNvSpPr>
          <p:nvPr/>
        </p:nvSpPr>
        <p:spPr bwMode="auto">
          <a:xfrm>
            <a:off x="6672064" y="2633587"/>
            <a:ext cx="1060450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7" name="Rectangle 184"/>
          <p:cNvSpPr>
            <a:spLocks noChangeArrowheads="1"/>
          </p:cNvSpPr>
          <p:nvPr/>
        </p:nvSpPr>
        <p:spPr bwMode="auto">
          <a:xfrm>
            <a:off x="6672064" y="2774875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8" name="Rectangle 185"/>
          <p:cNvSpPr>
            <a:spLocks noChangeArrowheads="1"/>
          </p:cNvSpPr>
          <p:nvPr/>
        </p:nvSpPr>
        <p:spPr bwMode="auto">
          <a:xfrm>
            <a:off x="6672064" y="2997125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59" name="Rectangle 186"/>
          <p:cNvSpPr>
            <a:spLocks noChangeArrowheads="1"/>
          </p:cNvSpPr>
          <p:nvPr/>
        </p:nvSpPr>
        <p:spPr bwMode="auto">
          <a:xfrm>
            <a:off x="6672064" y="3136825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0" name="Rectangle 187"/>
          <p:cNvSpPr>
            <a:spLocks noChangeArrowheads="1"/>
          </p:cNvSpPr>
          <p:nvPr/>
        </p:nvSpPr>
        <p:spPr bwMode="auto">
          <a:xfrm>
            <a:off x="6672064" y="3359074"/>
            <a:ext cx="1060450" cy="1285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1" name="Rectangle 188"/>
          <p:cNvSpPr>
            <a:spLocks noChangeArrowheads="1"/>
          </p:cNvSpPr>
          <p:nvPr/>
        </p:nvSpPr>
        <p:spPr bwMode="auto">
          <a:xfrm>
            <a:off x="6672064" y="3497187"/>
            <a:ext cx="1060450" cy="2143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2" name="Rectangle 189"/>
          <p:cNvSpPr>
            <a:spLocks noChangeArrowheads="1"/>
          </p:cNvSpPr>
          <p:nvPr/>
        </p:nvSpPr>
        <p:spPr bwMode="auto">
          <a:xfrm>
            <a:off x="6672064" y="3721024"/>
            <a:ext cx="1060450" cy="1285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3" name="Rectangle 190"/>
          <p:cNvSpPr>
            <a:spLocks noChangeArrowheads="1"/>
          </p:cNvSpPr>
          <p:nvPr/>
        </p:nvSpPr>
        <p:spPr bwMode="auto">
          <a:xfrm>
            <a:off x="6672064" y="385913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4" name="Rectangle 191"/>
          <p:cNvSpPr>
            <a:spLocks noChangeArrowheads="1"/>
          </p:cNvSpPr>
          <p:nvPr/>
        </p:nvSpPr>
        <p:spPr bwMode="auto">
          <a:xfrm>
            <a:off x="6672064" y="4221088"/>
            <a:ext cx="1060450" cy="2127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5" name="Rectangle 192"/>
          <p:cNvSpPr>
            <a:spLocks noChangeArrowheads="1"/>
          </p:cNvSpPr>
          <p:nvPr/>
        </p:nvSpPr>
        <p:spPr bwMode="auto">
          <a:xfrm>
            <a:off x="6672064" y="4081388"/>
            <a:ext cx="1060450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6" name="Rectangle 193"/>
          <p:cNvSpPr>
            <a:spLocks noChangeArrowheads="1"/>
          </p:cNvSpPr>
          <p:nvPr/>
        </p:nvSpPr>
        <p:spPr bwMode="auto">
          <a:xfrm>
            <a:off x="8348464" y="223353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7" name="Rectangle 194"/>
          <p:cNvSpPr>
            <a:spLocks noChangeArrowheads="1"/>
          </p:cNvSpPr>
          <p:nvPr/>
        </p:nvSpPr>
        <p:spPr bwMode="auto">
          <a:xfrm>
            <a:off x="8524678" y="2233537"/>
            <a:ext cx="168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8" name="Rectangle 195"/>
          <p:cNvSpPr>
            <a:spLocks noChangeArrowheads="1"/>
          </p:cNvSpPr>
          <p:nvPr/>
        </p:nvSpPr>
        <p:spPr bwMode="auto">
          <a:xfrm>
            <a:off x="8702477" y="2233537"/>
            <a:ext cx="169862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69" name="Rectangle 196"/>
          <p:cNvSpPr>
            <a:spLocks noChangeArrowheads="1"/>
          </p:cNvSpPr>
          <p:nvPr/>
        </p:nvSpPr>
        <p:spPr bwMode="auto">
          <a:xfrm>
            <a:off x="8877102" y="2228774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70" name="Rectangle 197"/>
          <p:cNvSpPr>
            <a:spLocks noChangeArrowheads="1"/>
          </p:cNvSpPr>
          <p:nvPr/>
        </p:nvSpPr>
        <p:spPr bwMode="auto">
          <a:xfrm>
            <a:off x="9059664" y="223353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1" name="Freeform 198"/>
          <p:cNvSpPr>
            <a:spLocks/>
          </p:cNvSpPr>
          <p:nvPr/>
        </p:nvSpPr>
        <p:spPr bwMode="auto">
          <a:xfrm>
            <a:off x="9231114" y="222877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72" name="Freeform 199"/>
          <p:cNvSpPr>
            <a:spLocks/>
          </p:cNvSpPr>
          <p:nvPr/>
        </p:nvSpPr>
        <p:spPr bwMode="auto">
          <a:xfrm>
            <a:off x="9231114" y="222877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73" name="Rectangle 200"/>
          <p:cNvSpPr>
            <a:spLocks noChangeArrowheads="1"/>
          </p:cNvSpPr>
          <p:nvPr/>
        </p:nvSpPr>
        <p:spPr bwMode="auto">
          <a:xfrm>
            <a:off x="8516739" y="259390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274" name="Rectangle 201"/>
          <p:cNvSpPr>
            <a:spLocks noChangeArrowheads="1"/>
          </p:cNvSpPr>
          <p:nvPr/>
        </p:nvSpPr>
        <p:spPr bwMode="auto">
          <a:xfrm>
            <a:off x="8348465" y="256373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5" name="Rectangle 202"/>
          <p:cNvSpPr>
            <a:spLocks noChangeArrowheads="1"/>
          </p:cNvSpPr>
          <p:nvPr/>
        </p:nvSpPr>
        <p:spPr bwMode="auto">
          <a:xfrm>
            <a:off x="8348465" y="2747887"/>
            <a:ext cx="1057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6" name="Rectangle 203"/>
          <p:cNvSpPr>
            <a:spLocks noChangeArrowheads="1"/>
          </p:cNvSpPr>
          <p:nvPr/>
        </p:nvSpPr>
        <p:spPr bwMode="auto">
          <a:xfrm>
            <a:off x="8348464" y="2747887"/>
            <a:ext cx="166688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7" name="Rectangle 204"/>
          <p:cNvSpPr>
            <a:spLocks noChangeArrowheads="1"/>
          </p:cNvSpPr>
          <p:nvPr/>
        </p:nvSpPr>
        <p:spPr bwMode="auto">
          <a:xfrm>
            <a:off x="8524678" y="2747887"/>
            <a:ext cx="168275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8" name="Rectangle 205"/>
          <p:cNvSpPr>
            <a:spLocks noChangeArrowheads="1"/>
          </p:cNvSpPr>
          <p:nvPr/>
        </p:nvSpPr>
        <p:spPr bwMode="auto">
          <a:xfrm>
            <a:off x="8702477" y="2747887"/>
            <a:ext cx="169862" cy="1317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79" name="Freeform 206"/>
          <p:cNvSpPr>
            <a:spLocks/>
          </p:cNvSpPr>
          <p:nvPr/>
        </p:nvSpPr>
        <p:spPr bwMode="auto">
          <a:xfrm>
            <a:off x="8877102" y="2743124"/>
            <a:ext cx="177800" cy="141288"/>
          </a:xfrm>
          <a:custGeom>
            <a:avLst/>
            <a:gdLst>
              <a:gd name="T0" fmla="*/ 2147483647 w 223"/>
              <a:gd name="T1" fmla="*/ 2147483647 h 176"/>
              <a:gd name="T2" fmla="*/ 2147483647 w 223"/>
              <a:gd name="T3" fmla="*/ 0 h 176"/>
              <a:gd name="T4" fmla="*/ 0 w 223"/>
              <a:gd name="T5" fmla="*/ 0 h 176"/>
              <a:gd name="T6" fmla="*/ 0 w 223"/>
              <a:gd name="T7" fmla="*/ 2147483647 h 176"/>
              <a:gd name="T8" fmla="*/ 2147483647 w 223"/>
              <a:gd name="T9" fmla="*/ 2147483647 h 176"/>
              <a:gd name="T10" fmla="*/ 2147483647 w 223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176"/>
              <a:gd name="T20" fmla="*/ 223 w 223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176">
                <a:moveTo>
                  <a:pt x="223" y="176"/>
                </a:moveTo>
                <a:lnTo>
                  <a:pt x="223" y="0"/>
                </a:lnTo>
                <a:lnTo>
                  <a:pt x="0" y="0"/>
                </a:lnTo>
                <a:lnTo>
                  <a:pt x="0" y="176"/>
                </a:lnTo>
                <a:lnTo>
                  <a:pt x="223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0" name="Freeform 207"/>
          <p:cNvSpPr>
            <a:spLocks/>
          </p:cNvSpPr>
          <p:nvPr/>
        </p:nvSpPr>
        <p:spPr bwMode="auto">
          <a:xfrm>
            <a:off x="8877102" y="2743124"/>
            <a:ext cx="177800" cy="141288"/>
          </a:xfrm>
          <a:custGeom>
            <a:avLst/>
            <a:gdLst>
              <a:gd name="T0" fmla="*/ 2147483647 w 223"/>
              <a:gd name="T1" fmla="*/ 2147483647 h 176"/>
              <a:gd name="T2" fmla="*/ 2147483647 w 223"/>
              <a:gd name="T3" fmla="*/ 0 h 176"/>
              <a:gd name="T4" fmla="*/ 0 w 223"/>
              <a:gd name="T5" fmla="*/ 0 h 176"/>
              <a:gd name="T6" fmla="*/ 0 w 223"/>
              <a:gd name="T7" fmla="*/ 2147483647 h 176"/>
              <a:gd name="T8" fmla="*/ 2147483647 w 223"/>
              <a:gd name="T9" fmla="*/ 2147483647 h 176"/>
              <a:gd name="T10" fmla="*/ 2147483647 w 223"/>
              <a:gd name="T11" fmla="*/ 2147483647 h 176"/>
              <a:gd name="T12" fmla="*/ 2147483647 w 223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"/>
              <a:gd name="T22" fmla="*/ 0 h 176"/>
              <a:gd name="T23" fmla="*/ 223 w 223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" h="176">
                <a:moveTo>
                  <a:pt x="223" y="176"/>
                </a:moveTo>
                <a:lnTo>
                  <a:pt x="223" y="0"/>
                </a:lnTo>
                <a:lnTo>
                  <a:pt x="0" y="0"/>
                </a:lnTo>
                <a:lnTo>
                  <a:pt x="0" y="176"/>
                </a:lnTo>
                <a:lnTo>
                  <a:pt x="223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1" name="Freeform 208"/>
          <p:cNvSpPr>
            <a:spLocks/>
          </p:cNvSpPr>
          <p:nvPr/>
        </p:nvSpPr>
        <p:spPr bwMode="auto">
          <a:xfrm>
            <a:off x="9054902" y="2743124"/>
            <a:ext cx="176212" cy="141288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2" name="Freeform 209"/>
          <p:cNvSpPr>
            <a:spLocks/>
          </p:cNvSpPr>
          <p:nvPr/>
        </p:nvSpPr>
        <p:spPr bwMode="auto">
          <a:xfrm>
            <a:off x="9054902" y="2743124"/>
            <a:ext cx="176212" cy="141288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3" name="Freeform 210"/>
          <p:cNvSpPr>
            <a:spLocks/>
          </p:cNvSpPr>
          <p:nvPr/>
        </p:nvSpPr>
        <p:spPr bwMode="auto">
          <a:xfrm>
            <a:off x="9231114" y="274312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4" name="Freeform 211"/>
          <p:cNvSpPr>
            <a:spLocks/>
          </p:cNvSpPr>
          <p:nvPr/>
        </p:nvSpPr>
        <p:spPr bwMode="auto">
          <a:xfrm>
            <a:off x="9231114" y="2743124"/>
            <a:ext cx="179388" cy="141288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85" name="Rectangle 212"/>
          <p:cNvSpPr>
            <a:spLocks noChangeArrowheads="1"/>
          </p:cNvSpPr>
          <p:nvPr/>
        </p:nvSpPr>
        <p:spPr bwMode="auto">
          <a:xfrm>
            <a:off x="8348465" y="2889174"/>
            <a:ext cx="1057275" cy="1793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6" name="Rectangle 213"/>
          <p:cNvSpPr>
            <a:spLocks noChangeArrowheads="1"/>
          </p:cNvSpPr>
          <p:nvPr/>
        </p:nvSpPr>
        <p:spPr bwMode="auto">
          <a:xfrm>
            <a:off x="8348465" y="307808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7" name="Rectangle 214"/>
          <p:cNvSpPr>
            <a:spLocks noChangeArrowheads="1"/>
          </p:cNvSpPr>
          <p:nvPr/>
        </p:nvSpPr>
        <p:spPr bwMode="auto">
          <a:xfrm>
            <a:off x="8348465" y="3262238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8" name="Rectangle 215"/>
          <p:cNvSpPr>
            <a:spLocks noChangeArrowheads="1"/>
          </p:cNvSpPr>
          <p:nvPr/>
        </p:nvSpPr>
        <p:spPr bwMode="auto">
          <a:xfrm>
            <a:off x="8348464" y="326223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89" name="Rectangle 216"/>
          <p:cNvSpPr>
            <a:spLocks noChangeArrowheads="1"/>
          </p:cNvSpPr>
          <p:nvPr/>
        </p:nvSpPr>
        <p:spPr bwMode="auto">
          <a:xfrm>
            <a:off x="8524678" y="326223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0" name="Rectangle 217"/>
          <p:cNvSpPr>
            <a:spLocks noChangeArrowheads="1"/>
          </p:cNvSpPr>
          <p:nvPr/>
        </p:nvSpPr>
        <p:spPr bwMode="auto">
          <a:xfrm>
            <a:off x="8702477" y="3262238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1" name="Rectangle 218"/>
          <p:cNvSpPr>
            <a:spLocks noChangeArrowheads="1"/>
          </p:cNvSpPr>
          <p:nvPr/>
        </p:nvSpPr>
        <p:spPr bwMode="auto">
          <a:xfrm>
            <a:off x="8881865" y="326223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2" name="Freeform 219"/>
          <p:cNvSpPr>
            <a:spLocks/>
          </p:cNvSpPr>
          <p:nvPr/>
        </p:nvSpPr>
        <p:spPr bwMode="auto">
          <a:xfrm>
            <a:off x="9054902" y="3257474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76"/>
              <a:gd name="T20" fmla="*/ 224 w 224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3" name="Freeform 220"/>
          <p:cNvSpPr>
            <a:spLocks/>
          </p:cNvSpPr>
          <p:nvPr/>
        </p:nvSpPr>
        <p:spPr bwMode="auto">
          <a:xfrm>
            <a:off x="9054902" y="3257474"/>
            <a:ext cx="176212" cy="139700"/>
          </a:xfrm>
          <a:custGeom>
            <a:avLst/>
            <a:gdLst>
              <a:gd name="T0" fmla="*/ 2147483647 w 224"/>
              <a:gd name="T1" fmla="*/ 2147483647 h 176"/>
              <a:gd name="T2" fmla="*/ 2147483647 w 224"/>
              <a:gd name="T3" fmla="*/ 0 h 176"/>
              <a:gd name="T4" fmla="*/ 0 w 224"/>
              <a:gd name="T5" fmla="*/ 0 h 176"/>
              <a:gd name="T6" fmla="*/ 0 w 224"/>
              <a:gd name="T7" fmla="*/ 2147483647 h 176"/>
              <a:gd name="T8" fmla="*/ 2147483647 w 224"/>
              <a:gd name="T9" fmla="*/ 2147483647 h 176"/>
              <a:gd name="T10" fmla="*/ 2147483647 w 224"/>
              <a:gd name="T11" fmla="*/ 2147483647 h 176"/>
              <a:gd name="T12" fmla="*/ 2147483647 w 224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76"/>
              <a:gd name="T23" fmla="*/ 224 w 224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76">
                <a:moveTo>
                  <a:pt x="224" y="176"/>
                </a:moveTo>
                <a:lnTo>
                  <a:pt x="224" y="0"/>
                </a:lnTo>
                <a:lnTo>
                  <a:pt x="0" y="0"/>
                </a:lnTo>
                <a:lnTo>
                  <a:pt x="0" y="176"/>
                </a:lnTo>
                <a:lnTo>
                  <a:pt x="224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4" name="Freeform 221"/>
          <p:cNvSpPr>
            <a:spLocks/>
          </p:cNvSpPr>
          <p:nvPr/>
        </p:nvSpPr>
        <p:spPr bwMode="auto">
          <a:xfrm>
            <a:off x="9231114" y="325747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5" name="Freeform 222"/>
          <p:cNvSpPr>
            <a:spLocks/>
          </p:cNvSpPr>
          <p:nvPr/>
        </p:nvSpPr>
        <p:spPr bwMode="auto">
          <a:xfrm>
            <a:off x="9231114" y="325747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296" name="Rectangle 223"/>
          <p:cNvSpPr>
            <a:spLocks noChangeArrowheads="1"/>
          </p:cNvSpPr>
          <p:nvPr/>
        </p:nvSpPr>
        <p:spPr bwMode="auto">
          <a:xfrm>
            <a:off x="8348465" y="3401938"/>
            <a:ext cx="1057275" cy="1809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7" name="Rectangle 224"/>
          <p:cNvSpPr>
            <a:spLocks noChangeArrowheads="1"/>
          </p:cNvSpPr>
          <p:nvPr/>
        </p:nvSpPr>
        <p:spPr bwMode="auto">
          <a:xfrm>
            <a:off x="8348465" y="3592438"/>
            <a:ext cx="1057275" cy="1746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8" name="Rectangle 225"/>
          <p:cNvSpPr>
            <a:spLocks noChangeArrowheads="1"/>
          </p:cNvSpPr>
          <p:nvPr/>
        </p:nvSpPr>
        <p:spPr bwMode="auto">
          <a:xfrm>
            <a:off x="8348465" y="3776588"/>
            <a:ext cx="1057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99" name="Rectangle 226"/>
          <p:cNvSpPr>
            <a:spLocks noChangeArrowheads="1"/>
          </p:cNvSpPr>
          <p:nvPr/>
        </p:nvSpPr>
        <p:spPr bwMode="auto">
          <a:xfrm>
            <a:off x="8348464" y="377658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0" name="Rectangle 227"/>
          <p:cNvSpPr>
            <a:spLocks noChangeArrowheads="1"/>
          </p:cNvSpPr>
          <p:nvPr/>
        </p:nvSpPr>
        <p:spPr bwMode="auto">
          <a:xfrm>
            <a:off x="8524678" y="377658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1" name="Rectangle 228"/>
          <p:cNvSpPr>
            <a:spLocks noChangeArrowheads="1"/>
          </p:cNvSpPr>
          <p:nvPr/>
        </p:nvSpPr>
        <p:spPr bwMode="auto">
          <a:xfrm>
            <a:off x="8702477" y="3776588"/>
            <a:ext cx="169862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2" name="Rectangle 229"/>
          <p:cNvSpPr>
            <a:spLocks noChangeArrowheads="1"/>
          </p:cNvSpPr>
          <p:nvPr/>
        </p:nvSpPr>
        <p:spPr bwMode="auto">
          <a:xfrm>
            <a:off x="8881865" y="3776588"/>
            <a:ext cx="168275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3" name="Rectangle 230"/>
          <p:cNvSpPr>
            <a:spLocks noChangeArrowheads="1"/>
          </p:cNvSpPr>
          <p:nvPr/>
        </p:nvSpPr>
        <p:spPr bwMode="auto">
          <a:xfrm>
            <a:off x="9059664" y="3776588"/>
            <a:ext cx="166688" cy="1301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4" name="Freeform 231"/>
          <p:cNvSpPr>
            <a:spLocks/>
          </p:cNvSpPr>
          <p:nvPr/>
        </p:nvSpPr>
        <p:spPr bwMode="auto">
          <a:xfrm>
            <a:off x="9231114" y="377182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176"/>
              <a:gd name="T20" fmla="*/ 225 w 225"/>
              <a:gd name="T21" fmla="*/ 176 h 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305" name="Freeform 232"/>
          <p:cNvSpPr>
            <a:spLocks/>
          </p:cNvSpPr>
          <p:nvPr/>
        </p:nvSpPr>
        <p:spPr bwMode="auto">
          <a:xfrm>
            <a:off x="9231114" y="3771824"/>
            <a:ext cx="179388" cy="139700"/>
          </a:xfrm>
          <a:custGeom>
            <a:avLst/>
            <a:gdLst>
              <a:gd name="T0" fmla="*/ 2147483647 w 225"/>
              <a:gd name="T1" fmla="*/ 2147483647 h 176"/>
              <a:gd name="T2" fmla="*/ 2147483647 w 225"/>
              <a:gd name="T3" fmla="*/ 0 h 176"/>
              <a:gd name="T4" fmla="*/ 0 w 225"/>
              <a:gd name="T5" fmla="*/ 0 h 176"/>
              <a:gd name="T6" fmla="*/ 0 w 225"/>
              <a:gd name="T7" fmla="*/ 2147483647 h 176"/>
              <a:gd name="T8" fmla="*/ 2147483647 w 225"/>
              <a:gd name="T9" fmla="*/ 2147483647 h 176"/>
              <a:gd name="T10" fmla="*/ 2147483647 w 225"/>
              <a:gd name="T11" fmla="*/ 2147483647 h 176"/>
              <a:gd name="T12" fmla="*/ 2147483647 w 225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76"/>
              <a:gd name="T23" fmla="*/ 225 w 225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76">
                <a:moveTo>
                  <a:pt x="225" y="176"/>
                </a:moveTo>
                <a:lnTo>
                  <a:pt x="225" y="0"/>
                </a:lnTo>
                <a:lnTo>
                  <a:pt x="0" y="0"/>
                </a:lnTo>
                <a:lnTo>
                  <a:pt x="0" y="176"/>
                </a:lnTo>
                <a:lnTo>
                  <a:pt x="225" y="1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1306" name="Rectangle 233"/>
          <p:cNvSpPr>
            <a:spLocks noChangeArrowheads="1"/>
          </p:cNvSpPr>
          <p:nvPr/>
        </p:nvSpPr>
        <p:spPr bwMode="auto">
          <a:xfrm>
            <a:off x="7202289" y="3743249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7" name="Rectangle 234"/>
          <p:cNvSpPr>
            <a:spLocks noChangeArrowheads="1"/>
          </p:cNvSpPr>
          <p:nvPr/>
        </p:nvSpPr>
        <p:spPr bwMode="auto">
          <a:xfrm>
            <a:off x="9612114" y="2757412"/>
            <a:ext cx="25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7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8" name="Rectangle 235"/>
          <p:cNvSpPr>
            <a:spLocks noChangeArrowheads="1"/>
          </p:cNvSpPr>
          <p:nvPr/>
        </p:nvSpPr>
        <p:spPr bwMode="auto">
          <a:xfrm>
            <a:off x="8546902" y="2225600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09" name="Rectangle 236"/>
          <p:cNvSpPr>
            <a:spLocks noChangeArrowheads="1"/>
          </p:cNvSpPr>
          <p:nvPr/>
        </p:nvSpPr>
        <p:spPr bwMode="auto">
          <a:xfrm>
            <a:off x="8746927" y="3230488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0" name="Rectangle 237"/>
          <p:cNvSpPr>
            <a:spLocks noChangeArrowheads="1"/>
          </p:cNvSpPr>
          <p:nvPr/>
        </p:nvSpPr>
        <p:spPr bwMode="auto">
          <a:xfrm>
            <a:off x="3851077" y="3271763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1" name="Rectangle 238"/>
          <p:cNvSpPr>
            <a:spLocks noChangeArrowheads="1"/>
          </p:cNvSpPr>
          <p:nvPr/>
        </p:nvSpPr>
        <p:spPr bwMode="auto">
          <a:xfrm>
            <a:off x="8480227" y="3617838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2" name="Text Box 239"/>
          <p:cNvSpPr txBox="1">
            <a:spLocks noChangeArrowheads="1"/>
          </p:cNvSpPr>
          <p:nvPr/>
        </p:nvSpPr>
        <p:spPr bwMode="auto">
          <a:xfrm>
            <a:off x="2287390" y="5013249"/>
            <a:ext cx="2314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pitchFamily="34" charset="0"/>
              </a:rPr>
              <a:t>Before EARTH is called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3" name="Text Box 240"/>
          <p:cNvSpPr txBox="1">
            <a:spLocks noChangeArrowheads="1"/>
          </p:cNvSpPr>
          <p:nvPr/>
        </p:nvSpPr>
        <p:spPr bwMode="auto">
          <a:xfrm>
            <a:off x="6097389" y="5013249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solidFill>
                  <a:srgbClr val="0000FF"/>
                </a:solidFill>
                <a:latin typeface="Arial" pitchFamily="34" charset="0"/>
              </a:rPr>
              <a:t>After EARTH has been called and linked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1314" name="Rectangle 241"/>
          <p:cNvSpPr>
            <a:spLocks noChangeArrowheads="1"/>
          </p:cNvSpPr>
          <p:nvPr/>
        </p:nvSpPr>
        <p:spPr bwMode="auto">
          <a:xfrm>
            <a:off x="8459589" y="31082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5" name="Rectangle 242"/>
          <p:cNvSpPr>
            <a:spLocks noChangeArrowheads="1"/>
          </p:cNvSpPr>
          <p:nvPr/>
        </p:nvSpPr>
        <p:spPr bwMode="auto">
          <a:xfrm>
            <a:off x="3582789" y="36416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6" name="Rectangle 243"/>
          <p:cNvSpPr>
            <a:spLocks noChangeArrowheads="1"/>
          </p:cNvSpPr>
          <p:nvPr/>
        </p:nvSpPr>
        <p:spPr bwMode="auto">
          <a:xfrm>
            <a:off x="3582789" y="310825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7" name="Rectangle 244"/>
          <p:cNvSpPr>
            <a:spLocks noChangeArrowheads="1"/>
          </p:cNvSpPr>
          <p:nvPr/>
        </p:nvSpPr>
        <p:spPr bwMode="auto">
          <a:xfrm>
            <a:off x="3574852" y="2593900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31318" name="Rectangle 245"/>
          <p:cNvSpPr>
            <a:spLocks noChangeArrowheads="1"/>
          </p:cNvSpPr>
          <p:nvPr/>
        </p:nvSpPr>
        <p:spPr bwMode="auto">
          <a:xfrm>
            <a:off x="3590727" y="2093838"/>
            <a:ext cx="83997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Invalid address</a:t>
            </a:r>
            <a:endParaRPr lang="en-US" sz="1600">
              <a:latin typeface="Arial" pitchFamily="34" charset="0"/>
            </a:endParaRPr>
          </a:p>
        </p:txBody>
      </p:sp>
    </p:spTree>
  </p:cSld>
  <p:clrMapOvr>
    <a:masterClrMapping/>
  </p:clrMapOvr>
  <p:transition advTm="4242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Shared libraries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DLL (Dynamic Link Library, Windows), shared library (Unix) </a:t>
            </a:r>
          </a:p>
          <a:p>
            <a:pPr lvl="1" eaLnBrk="1" hangingPunct="1"/>
            <a:r>
              <a:rPr lang="en-US" noProof="0" dirty="0"/>
              <a:t>Save a lot of memory as they appear only once</a:t>
            </a:r>
          </a:p>
          <a:p>
            <a:pPr lvl="1" eaLnBrk="1" hangingPunct="1"/>
            <a:r>
              <a:rPr lang="en-US" noProof="0" dirty="0"/>
              <a:t>Many processes „share“ the same code (instructions)</a:t>
            </a:r>
          </a:p>
          <a:p>
            <a:pPr lvl="1" eaLnBrk="1" hangingPunct="1">
              <a:buFontTx/>
              <a:buNone/>
            </a:pPr>
            <a:endParaRPr lang="en-US" noProof="0" dirty="0"/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381376" y="2571751"/>
          <a:ext cx="5383213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VISIO" r:id="rId4" imgW="3543680" imgH="2439413" progId="">
                  <p:embed/>
                </p:oleObj>
              </mc:Choice>
              <mc:Fallback>
                <p:oleObj name="VISIO" r:id="rId4" imgW="3543680" imgH="243941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2571751"/>
                        <a:ext cx="5383213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350F3E-63C2-43D3-8683-BD526F9C6D2B}"/>
              </a:ext>
            </a:extLst>
          </p:cNvPr>
          <p:cNvSpPr txBox="1"/>
          <p:nvPr/>
        </p:nvSpPr>
        <p:spPr>
          <a:xfrm>
            <a:off x="583309" y="5462392"/>
            <a:ext cx="280270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 lot more info given in OS and compiler courses!</a:t>
            </a:r>
          </a:p>
        </p:txBody>
      </p:sp>
    </p:spTree>
  </p:cSld>
  <p:clrMapOvr>
    <a:masterClrMapping/>
  </p:clrMapOvr>
  <p:transition advTm="12226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CB139-3BBE-4EDB-8229-CF90C589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EC556-0C43-4FD4-AAA0-CFE634E0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Why using assembler today?</a:t>
            </a:r>
          </a:p>
          <a:p>
            <a:pPr lvl="1"/>
            <a:r>
              <a:rPr lang="en-US" dirty="0"/>
              <a:t>Why using macros? Typically they require more space…</a:t>
            </a:r>
          </a:p>
          <a:p>
            <a:pPr lvl="1"/>
            <a:r>
              <a:rPr lang="en-US" dirty="0"/>
              <a:t>When is the starting address of an object determined? (Many answers possible … When do we really need the address at the latest?)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F38F8-28A2-4B08-BBA3-A4AAEA5B2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50060982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132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Soft-/Hardware boundary</a:t>
            </a:r>
          </a:p>
          <a:p>
            <a:r>
              <a:rPr lang="en-US" noProof="0" dirty="0"/>
              <a:t>Complex Instruction Set Computer (CISC)</a:t>
            </a:r>
          </a:p>
          <a:p>
            <a:r>
              <a:rPr lang="en-US" noProof="0" dirty="0"/>
              <a:t>Reduced Instruction Set Computer (RISC)</a:t>
            </a:r>
          </a:p>
          <a:p>
            <a:r>
              <a:rPr lang="en-US" noProof="0" dirty="0"/>
              <a:t>Examples of ISA</a:t>
            </a:r>
          </a:p>
          <a:p>
            <a:r>
              <a:rPr lang="en-US" noProof="0" dirty="0"/>
              <a:t>Instructions formats</a:t>
            </a:r>
          </a:p>
          <a:p>
            <a:r>
              <a:rPr lang="en-US" noProof="0" dirty="0"/>
              <a:t>Addressing formats</a:t>
            </a:r>
          </a:p>
          <a:p>
            <a:r>
              <a:rPr lang="en-US" noProof="0" dirty="0"/>
              <a:t>Types of instructions</a:t>
            </a:r>
          </a:p>
          <a:p>
            <a:r>
              <a:rPr lang="en-US" noProof="0" dirty="0"/>
              <a:t>Procedures, Traps, Interrupts &amp; Co.</a:t>
            </a:r>
          </a:p>
          <a:p>
            <a:r>
              <a:rPr lang="en-US" noProof="0" dirty="0"/>
              <a:t>Assembler</a:t>
            </a:r>
          </a:p>
        </p:txBody>
      </p:sp>
      <p:sp>
        <p:nvSpPr>
          <p:cNvPr id="13210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34673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Complex Instruction Set Computer (CISC)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19459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46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460EB8AE-8539-4E39-9DD1-D0E9B4A81FEF}"/>
              </a:ext>
            </a:extLst>
          </p:cNvPr>
          <p:cNvSpPr/>
          <p:nvPr/>
        </p:nvSpPr>
        <p:spPr bwMode="auto">
          <a:xfrm>
            <a:off x="1415480" y="2942538"/>
            <a:ext cx="1512168" cy="792088"/>
          </a:xfrm>
          <a:prstGeom prst="wedgeRoundRectCallout">
            <a:avLst>
              <a:gd name="adj1" fmla="val -29567"/>
              <a:gd name="adj2" fmla="val 1234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Some call 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“complete”…</a:t>
            </a:r>
          </a:p>
        </p:txBody>
      </p:sp>
    </p:spTree>
  </p:cSld>
  <p:clrMapOvr>
    <a:masterClrMapping/>
  </p:clrMapOvr>
  <p:transition spd="slow" advClick="0" advTm="4295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Complex Instruction Set Computer (CISC) 1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noProof="0" dirty="0"/>
              <a:t>Reasons for CISC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Execution of complex instructions faster than execution of equivalent programs with the same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Micro programming allows for </a:t>
            </a:r>
            <a:r>
              <a:rPr lang="en-US" dirty="0"/>
              <a:t>more complex instructions</a:t>
            </a:r>
            <a:r>
              <a:rPr lang="en-US" noProof="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More complex instructions lead to shorter programs thus faster loading (transfer-rate gap between CPU internally and CPU-main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Bigger is better – more instructions sound more powerful…it’s marketing!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Direct support of programming constructs of higher languages using more complex instructions (e.g. string compare)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>
                <a:solidFill>
                  <a:srgbClr val="000000"/>
                </a:solidFill>
              </a:rPr>
              <a:t>Support of specialized powerful compilers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Compatibility (we can do everything like before plus </a:t>
            </a:r>
            <a:r>
              <a:rPr lang="en-US" dirty="0" err="1"/>
              <a:t>xyz</a:t>
            </a:r>
            <a:r>
              <a:rPr lang="en-US" dirty="0"/>
              <a:t>)</a:t>
            </a:r>
            <a:endParaRPr lang="en-US" noProof="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noProof="0" dirty="0">
                <a:solidFill>
                  <a:srgbClr val="000000"/>
                </a:solidFill>
              </a:rPr>
              <a:t>Support of special purpose applications (e.g. matrix operations)</a:t>
            </a:r>
          </a:p>
          <a:p>
            <a:pPr eaLnBrk="1" hangingPunct="1">
              <a:lnSpc>
                <a:spcPct val="90000"/>
              </a:lnSpc>
            </a:pPr>
            <a:endParaRPr lang="en-US" noProof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noProof="0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en-US" noProof="0" dirty="0">
                <a:solidFill>
                  <a:srgbClr val="000000"/>
                </a:solidFill>
              </a:rPr>
              <a:t> more transistors/chip, higher programming languages and special purpose applications favor “complex” instructions</a:t>
            </a:r>
          </a:p>
        </p:txBody>
      </p:sp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TI II - Computer Architecture</a:t>
            </a:r>
          </a:p>
        </p:txBody>
      </p:sp>
    </p:spTree>
  </p:cSld>
  <p:clrMapOvr>
    <a:masterClrMapping/>
  </p:clrMapOvr>
  <p:transition spd="slow" advTm="6440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8|43.3|12.7|24.8|14.9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6257</Words>
  <Application>Microsoft Office PowerPoint</Application>
  <PresentationFormat>Widescreen</PresentationFormat>
  <Paragraphs>1193</Paragraphs>
  <Slides>73</Slides>
  <Notes>67</Notes>
  <HiddenSlides>0</HiddenSlides>
  <MMClips>0</MMClips>
  <ScaleCrop>false</ScaleCrop>
  <HeadingPairs>
    <vt:vector size="10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  <vt:variant>
        <vt:lpstr>Custom Shows</vt:lpstr>
      </vt:variant>
      <vt:variant>
        <vt:i4>1</vt:i4>
      </vt:variant>
    </vt:vector>
  </HeadingPairs>
  <TitlesOfParts>
    <vt:vector size="91" baseType="lpstr">
      <vt:lpstr>ＭＳ Ｐゴシック</vt:lpstr>
      <vt:lpstr>ＭＳ Ｐゴシック</vt:lpstr>
      <vt:lpstr>Arial</vt:lpstr>
      <vt:lpstr>Arial Narrow</vt:lpstr>
      <vt:lpstr>Calibri</vt:lpstr>
      <vt:lpstr>Consolas</vt:lpstr>
      <vt:lpstr>Courier New</vt:lpstr>
      <vt:lpstr>Helvetica</vt:lpstr>
      <vt:lpstr>Monotype Sorts</vt:lpstr>
      <vt:lpstr>Symbol</vt:lpstr>
      <vt:lpstr>Times New Roman</vt:lpstr>
      <vt:lpstr>Verdana</vt:lpstr>
      <vt:lpstr>Wingdings</vt:lpstr>
      <vt:lpstr>Wingdings 3</vt:lpstr>
      <vt:lpstr>FU-Berlin-16zu9</vt:lpstr>
      <vt:lpstr>VISIO</vt:lpstr>
      <vt:lpstr>Visio</vt:lpstr>
      <vt:lpstr>TI II: Computer Architecture ISA and Assembly</vt:lpstr>
      <vt:lpstr>Content</vt:lpstr>
      <vt:lpstr>Where are we now?</vt:lpstr>
      <vt:lpstr>Information </vt:lpstr>
      <vt:lpstr>The classical SW/HW boundary</vt:lpstr>
      <vt:lpstr>Execution of operations</vt:lpstr>
      <vt:lpstr>Example: A selection of the Pentium II integer instructions</vt:lpstr>
      <vt:lpstr>Complex Instruction Set Computer (CISC) </vt:lpstr>
      <vt:lpstr>Complex Instruction Set Computer (CISC) 1</vt:lpstr>
      <vt:lpstr>Complex Instruction Set Computer (CISC) 2</vt:lpstr>
      <vt:lpstr>CISC – really needed?</vt:lpstr>
      <vt:lpstr>The 10 most used instructions in SPECint92 for Intel x86</vt:lpstr>
      <vt:lpstr>Limitations of CISC architectures</vt:lpstr>
      <vt:lpstr>Reduced Instruction Set Computer (RISC) </vt:lpstr>
      <vt:lpstr>Reduced Instruction Set Computer (RISC)</vt:lpstr>
      <vt:lpstr>Register/register architecture </vt:lpstr>
      <vt:lpstr>Additional features of RISC computers</vt:lpstr>
      <vt:lpstr>RISC</vt:lpstr>
      <vt:lpstr>Early RISC processors</vt:lpstr>
      <vt:lpstr>RISC from today’s perspective</vt:lpstr>
      <vt:lpstr>Differences between RISC and CISC processors 1</vt:lpstr>
      <vt:lpstr>Differences between RISC and CISC processors 2</vt:lpstr>
      <vt:lpstr>Differences between RISC and CISC processors 3</vt:lpstr>
      <vt:lpstr>The future of RISC?</vt:lpstr>
      <vt:lpstr>Questions &amp; Tasks</vt:lpstr>
      <vt:lpstr>CISC, RISC, VM &amp; Addressing</vt:lpstr>
      <vt:lpstr>Typical processors: Pentium, SPARC, JVM</vt:lpstr>
      <vt:lpstr>Instruction formats</vt:lpstr>
      <vt:lpstr>Addressing modes</vt:lpstr>
      <vt:lpstr>Addressing modes </vt:lpstr>
      <vt:lpstr>Addressing modes – some examples</vt:lpstr>
      <vt:lpstr>Example: register indirect addressing</vt:lpstr>
      <vt:lpstr>Questions &amp; Tasks</vt:lpstr>
      <vt:lpstr>Procedures, Traps, Interrupts &amp; Co. </vt:lpstr>
      <vt:lpstr>Procedures, Traps, Interrupts &amp; Co.</vt:lpstr>
      <vt:lpstr>Program execution</vt:lpstr>
      <vt:lpstr>Procedure call (subroutine, method, ...)</vt:lpstr>
      <vt:lpstr>Co-routine call (parallel process, multithreading,...)</vt:lpstr>
      <vt:lpstr>How to handle exceptions?</vt:lpstr>
      <vt:lpstr>Exception handling</vt:lpstr>
      <vt:lpstr>ISR vs. subprogram/subroutine</vt:lpstr>
      <vt:lpstr>ISR vs. subprogram/subroutine</vt:lpstr>
      <vt:lpstr>External reasons for exceptions</vt:lpstr>
      <vt:lpstr>Internal reasons for exceptions</vt:lpstr>
      <vt:lpstr>Example: Calculation of the start address of an Interrupt Service Routine (ISR)</vt:lpstr>
      <vt:lpstr>Typical steps of an ISR I</vt:lpstr>
      <vt:lpstr>Typical steps of an ISR II</vt:lpstr>
      <vt:lpstr>Interrupt vector table</vt:lpstr>
      <vt:lpstr>Examples of interrupt vector tables</vt:lpstr>
      <vt:lpstr>Time sequence of multiple interrupts</vt:lpstr>
      <vt:lpstr>Handling of multiple interrupt sources</vt:lpstr>
      <vt:lpstr>Polling: 1. method</vt:lpstr>
      <vt:lpstr>Polling: 2. method</vt:lpstr>
      <vt:lpstr>Polling</vt:lpstr>
      <vt:lpstr>Daisy chaining using hardware</vt:lpstr>
      <vt:lpstr>Daisy chaining using hardware</vt:lpstr>
      <vt:lpstr>Questions &amp; Tasks</vt:lpstr>
      <vt:lpstr>Assembler</vt:lpstr>
      <vt:lpstr>Where are we now?</vt:lpstr>
      <vt:lpstr>Compiler vs. Assembler</vt:lpstr>
      <vt:lpstr>Reasons for an assembler level</vt:lpstr>
      <vt:lpstr>Examples for assembler: N = I + J</vt:lpstr>
      <vt:lpstr>Pseudo instructions</vt:lpstr>
      <vt:lpstr>Macros vs. procedures</vt:lpstr>
      <vt:lpstr>The assembler process</vt:lpstr>
      <vt:lpstr>Generation of an executable binary program</vt:lpstr>
      <vt:lpstr>Example Structure of an Object Module / File</vt:lpstr>
      <vt:lpstr>Example object modules</vt:lpstr>
      <vt:lpstr>Objects before/after linking and relocation</vt:lpstr>
      <vt:lpstr>Dynamic linking</vt:lpstr>
      <vt:lpstr>Shared libraries</vt:lpstr>
      <vt:lpstr>Questions &amp; Tasks</vt:lpstr>
      <vt:lpstr>Summary</vt:lpstr>
      <vt:lpstr>Recap</vt:lpstr>
    </vt:vector>
  </TitlesOfParts>
  <Company>FU Berlin, AG Tech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Networks: the next step in networking</dc:title>
  <dc:subject>Wireless Sensor Networks</dc:subject>
  <dc:creator>J. Schiller</dc:creator>
  <cp:keywords>Sensor Network, Wireless, Self-organizing</cp:keywords>
  <cp:lastModifiedBy>Schiller, Jochen</cp:lastModifiedBy>
  <cp:revision>692</cp:revision>
  <dcterms:created xsi:type="dcterms:W3CDTF">2009-06-19T07:36:11Z</dcterms:created>
  <dcterms:modified xsi:type="dcterms:W3CDTF">2021-01-04T16:23:50Z</dcterms:modified>
  <cp:category>Keynote</cp:category>
</cp:coreProperties>
</file>