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7" r:id="rId1"/>
  </p:sldMasterIdLst>
  <p:notesMasterIdLst>
    <p:notesMasterId r:id="rId55"/>
  </p:notesMasterIdLst>
  <p:handoutMasterIdLst>
    <p:handoutMasterId r:id="rId56"/>
  </p:handoutMasterIdLst>
  <p:sldIdLst>
    <p:sldId id="274" r:id="rId2"/>
    <p:sldId id="275" r:id="rId3"/>
    <p:sldId id="276" r:id="rId4"/>
    <p:sldId id="277" r:id="rId5"/>
    <p:sldId id="323" r:id="rId6"/>
    <p:sldId id="278" r:id="rId7"/>
    <p:sldId id="304" r:id="rId8"/>
    <p:sldId id="331" r:id="rId9"/>
    <p:sldId id="298" r:id="rId10"/>
    <p:sldId id="279" r:id="rId11"/>
    <p:sldId id="313" r:id="rId12"/>
    <p:sldId id="309" r:id="rId13"/>
    <p:sldId id="299" r:id="rId14"/>
    <p:sldId id="321" r:id="rId15"/>
    <p:sldId id="324" r:id="rId16"/>
    <p:sldId id="303" r:id="rId17"/>
    <p:sldId id="280" r:id="rId18"/>
    <p:sldId id="317" r:id="rId19"/>
    <p:sldId id="281" r:id="rId20"/>
    <p:sldId id="282" r:id="rId21"/>
    <p:sldId id="325" r:id="rId22"/>
    <p:sldId id="283" r:id="rId23"/>
    <p:sldId id="285" r:id="rId24"/>
    <p:sldId id="284" r:id="rId25"/>
    <p:sldId id="295" r:id="rId26"/>
    <p:sldId id="322" r:id="rId27"/>
    <p:sldId id="286" r:id="rId28"/>
    <p:sldId id="330" r:id="rId29"/>
    <p:sldId id="326" r:id="rId30"/>
    <p:sldId id="308" r:id="rId31"/>
    <p:sldId id="314" r:id="rId32"/>
    <p:sldId id="290" r:id="rId33"/>
    <p:sldId id="292" r:id="rId34"/>
    <p:sldId id="301" r:id="rId35"/>
    <p:sldId id="291" r:id="rId36"/>
    <p:sldId id="300" r:id="rId37"/>
    <p:sldId id="318" r:id="rId38"/>
    <p:sldId id="327" r:id="rId39"/>
    <p:sldId id="287" r:id="rId40"/>
    <p:sldId id="302" r:id="rId41"/>
    <p:sldId id="316" r:id="rId42"/>
    <p:sldId id="288" r:id="rId43"/>
    <p:sldId id="305" r:id="rId44"/>
    <p:sldId id="289" r:id="rId45"/>
    <p:sldId id="306" r:id="rId46"/>
    <p:sldId id="307" r:id="rId47"/>
    <p:sldId id="320" r:id="rId48"/>
    <p:sldId id="328" r:id="rId49"/>
    <p:sldId id="293" r:id="rId50"/>
    <p:sldId id="294" r:id="rId51"/>
    <p:sldId id="312" r:id="rId52"/>
    <p:sldId id="319" r:id="rId53"/>
    <p:sldId id="329" r:id="rId54"/>
  </p:sldIdLst>
  <p:sldSz cx="12192000" cy="6858000"/>
  <p:notesSz cx="6794500" cy="99060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-1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-1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-1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4" userDrawn="1">
          <p15:clr>
            <a:srgbClr val="A4A3A4"/>
          </p15:clr>
        </p15:guide>
        <p15:guide id="2" pos="6144" userDrawn="1">
          <p15:clr>
            <a:srgbClr val="A4A3A4"/>
          </p15:clr>
        </p15:guide>
        <p15:guide id="3" pos="4608" userDrawn="1">
          <p15:clr>
            <a:srgbClr val="A4A3A4"/>
          </p15:clr>
        </p15:guide>
        <p15:guide id="4" pos="1152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1536" userDrawn="1">
          <p15:clr>
            <a:srgbClr val="A4A3A4"/>
          </p15:clr>
        </p15:guide>
        <p15:guide id="7" pos="2304" userDrawn="1">
          <p15:clr>
            <a:srgbClr val="A4A3A4"/>
          </p15:clr>
        </p15:guide>
        <p15:guide id="8" pos="3072" userDrawn="1">
          <p15:clr>
            <a:srgbClr val="A4A3A4"/>
          </p15:clr>
        </p15:guide>
        <p15:guide id="9" pos="53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E3054F"/>
    <a:srgbClr val="E8004D"/>
    <a:srgbClr val="F4EE00"/>
    <a:srgbClr val="FF00FF"/>
    <a:srgbClr val="01FFBC"/>
    <a:srgbClr val="777777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9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144" y="630"/>
      </p:cViewPr>
      <p:guideLst>
        <p:guide orient="horz" pos="1044"/>
        <p:guide pos="6144"/>
        <p:guide pos="4608"/>
        <p:guide pos="1152"/>
        <p:guide pos="3840"/>
        <p:guide pos="1536"/>
        <p:guide pos="2304"/>
        <p:guide pos="3072"/>
        <p:guide pos="5376"/>
      </p:guideLst>
    </p:cSldViewPr>
  </p:slideViewPr>
  <p:outlineViewPr>
    <p:cViewPr>
      <p:scale>
        <a:sx n="33" d="100"/>
        <a:sy n="33" d="100"/>
      </p:scale>
      <p:origin x="0" y="410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94"/>
    </p:cViewPr>
  </p:sorterViewPr>
  <p:notesViewPr>
    <p:cSldViewPr>
      <p:cViewPr varScale="1">
        <p:scale>
          <a:sx n="79" d="100"/>
          <a:sy n="79" d="100"/>
        </p:scale>
        <p:origin x="-25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t" anchorCtr="0" compatLnSpc="1">
            <a:prstTxWarp prst="textNoShape">
              <a:avLst/>
            </a:prstTxWarp>
          </a:bodyPr>
          <a:lstStyle>
            <a:lvl1pPr algn="l" defTabSz="915988" eaLnBrk="0" hangingPunct="0">
              <a:defRPr sz="1300">
                <a:latin typeface="Arial" charset="0"/>
              </a:defRPr>
            </a:lvl1pPr>
          </a:lstStyle>
          <a:p>
            <a:r>
              <a:rPr lang="en-US"/>
              <a:t>Freie Universität Berlin</a:t>
            </a:r>
          </a:p>
          <a:p>
            <a:r>
              <a:rPr lang="en-US"/>
              <a:t>Computer Systems &amp; Telematics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940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300">
                <a:latin typeface="Arial" charset="0"/>
              </a:defRPr>
            </a:lvl1pPr>
          </a:lstStyle>
          <a:p>
            <a:r>
              <a:rPr lang="en-US"/>
              <a:t>Mobile Communications</a:t>
            </a:r>
          </a:p>
          <a:p>
            <a:r>
              <a:rPr lang="en-US"/>
              <a:t>Chapter 2: Wireless Transmission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9146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b" anchorCtr="0" compatLnSpc="1">
            <a:prstTxWarp prst="textNoShape">
              <a:avLst/>
            </a:prstTxWarp>
          </a:bodyPr>
          <a:lstStyle>
            <a:lvl1pPr algn="l" defTabSz="915988" eaLnBrk="0" hangingPunct="0">
              <a:defRPr sz="1300">
                <a:latin typeface="Arial" charset="0"/>
              </a:defRPr>
            </a:lvl1pPr>
          </a:lstStyle>
          <a:p>
            <a:r>
              <a:rPr lang="en-US"/>
              <a:t>Prof. Dr.-Ing. Jochen H. Schiller</a:t>
            </a:r>
          </a:p>
          <a:p>
            <a:r>
              <a:rPr lang="en-US"/>
              <a:t>2005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450388"/>
            <a:ext cx="29940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300">
                <a:latin typeface="Arial" charset="0"/>
              </a:defRPr>
            </a:lvl1pPr>
          </a:lstStyle>
          <a:p>
            <a:r>
              <a:rPr lang="en-US"/>
              <a:t>2.</a:t>
            </a:r>
            <a:fld id="{C3B02BBE-22A1-4343-A630-5A7071EF64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971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t" anchorCtr="0" compatLnSpc="1">
            <a:prstTxWarp prst="textNoShape">
              <a:avLst/>
            </a:prstTxWarp>
          </a:bodyPr>
          <a:lstStyle>
            <a:lvl1pPr algn="l" defTabSz="915988" eaLnBrk="0" hangingPunct="0">
              <a:defRPr sz="1300" i="1">
                <a:latin typeface="Arial" charset="0"/>
              </a:defRPr>
            </a:lvl1pPr>
          </a:lstStyle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05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300" i="1">
                <a:latin typeface="Arial" charset="0"/>
              </a:defRPr>
            </a:lvl1pPr>
          </a:lstStyle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750" y="704850"/>
            <a:ext cx="6699250" cy="376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06938"/>
            <a:ext cx="4960938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0"/>
            <a:r>
              <a:rPr lang="de-DE" smtClean="0"/>
              <a:t>Zweite Ebene</a:t>
            </a:r>
          </a:p>
          <a:p>
            <a:pPr lvl="0"/>
            <a:r>
              <a:rPr lang="de-DE" smtClean="0"/>
              <a:t>Dritte Ebene</a:t>
            </a:r>
          </a:p>
          <a:p>
            <a:pPr lvl="0"/>
            <a:r>
              <a:rPr lang="de-DE" smtClean="0"/>
              <a:t>Vierte Ebene</a:t>
            </a:r>
          </a:p>
          <a:p>
            <a:pPr lvl="0"/>
            <a:r>
              <a:rPr lang="de-DE" smtClean="0"/>
              <a:t>Fünfte Ebene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2288"/>
            <a:ext cx="29305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b" anchorCtr="0" compatLnSpc="1">
            <a:prstTxWarp prst="textNoShape">
              <a:avLst/>
            </a:prstTxWarp>
          </a:bodyPr>
          <a:lstStyle>
            <a:lvl1pPr algn="l" defTabSz="915988" eaLnBrk="0" hangingPunct="0">
              <a:defRPr sz="1300" i="1">
                <a:latin typeface="Arial" charset="0"/>
              </a:defRPr>
            </a:lvl1pPr>
          </a:lstStyle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12288"/>
            <a:ext cx="29305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5" tIns="45822" rIns="91645" bIns="45822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300" i="1">
                <a:latin typeface="Arial" charset="0"/>
              </a:defRPr>
            </a:lvl1pPr>
          </a:lstStyle>
          <a:p>
            <a:fld id="{3AFFE2F5-D17B-45B0-969F-8A5B6644E8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407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68FB4-4C3B-4BC0-B217-AD13BC3441CB}" type="slidenum">
              <a:rPr lang="en-US"/>
              <a:pPr/>
              <a:t>1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04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3491A-A0D1-4786-A077-2BB605E6A153}" type="slidenum">
              <a:rPr lang="en-US"/>
              <a:pPr/>
              <a:t>12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53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7F892-0651-4C42-954B-60959FDB98E6}" type="slidenum">
              <a:rPr lang="en-US"/>
              <a:pPr/>
              <a:t>13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21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Universität Karlsruhe</a:t>
            </a:r>
          </a:p>
          <a:p>
            <a:r>
              <a:rPr lang="en-US" smtClean="0"/>
              <a:t>Institut für Telematik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Mobilkommunikation</a:t>
            </a:r>
          </a:p>
          <a:p>
            <a:r>
              <a:rPr lang="en-US" smtClean="0"/>
              <a:t>SS 1998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Prof. Dr. Dr. h.c. G. Krüger</a:t>
            </a:r>
          </a:p>
          <a:p>
            <a:r>
              <a:rPr lang="en-US" smtClean="0"/>
              <a:t>E. Dorner / Dr. J. Schiller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AFFE2F5-D17B-45B0-969F-8A5B6644E8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25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8F0AD-5F86-4930-9282-572809BDB73E}" type="slidenum">
              <a:rPr lang="en-US"/>
              <a:pPr/>
              <a:t>16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1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F2012A-80F4-4256-9CDB-C1B68F5F885E}" type="slidenum">
              <a:rPr lang="en-US"/>
              <a:pPr/>
              <a:t>17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55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0724A-BBF0-425F-B49A-0B995CE76436}" type="slidenum">
              <a:rPr lang="en-US"/>
              <a:pPr/>
              <a:t>18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53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3FC6B-A187-4FFE-920B-62A7B8BB2B90}" type="slidenum">
              <a:rPr lang="en-US"/>
              <a:pPr/>
              <a:t>19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9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57E4C-C4DE-4ADB-BE90-2969122D17CD}" type="slidenum">
              <a:rPr lang="en-US"/>
              <a:pPr/>
              <a:t>20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14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B4916-BF63-4696-82AA-3401153F55F2}" type="slidenum">
              <a:rPr lang="en-US"/>
              <a:pPr/>
              <a:t>22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296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4F1F4-58E9-41F5-9C3C-807568BC8E57}" type="slidenum">
              <a:rPr lang="en-US"/>
              <a:pPr/>
              <a:t>23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3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0CC67-75D6-47C0-9BA1-E391F08A0682}" type="slidenum">
              <a:rPr lang="en-US"/>
              <a:pPr/>
              <a:t>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55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EC65F-7B7A-40EA-A0DF-29D2352EB5F0}" type="slidenum">
              <a:rPr lang="en-US"/>
              <a:pPr/>
              <a:t>24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03027-0520-497E-B6F1-6E4FC8966DD7}" type="slidenum">
              <a:rPr lang="en-US"/>
              <a:pPr/>
              <a:t>25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473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Universität Karlsruhe</a:t>
            </a:r>
          </a:p>
          <a:p>
            <a:r>
              <a:rPr lang="en-US" smtClean="0"/>
              <a:t>Institut für Telematik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Mobilkommunikation</a:t>
            </a:r>
          </a:p>
          <a:p>
            <a:r>
              <a:rPr lang="en-US" smtClean="0"/>
              <a:t>SS 1998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Prof. Dr. Dr. h.c. G. Krüger</a:t>
            </a:r>
          </a:p>
          <a:p>
            <a:r>
              <a:rPr lang="en-US" smtClean="0"/>
              <a:t>E. Dorner / Dr. J. Schiller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AFFE2F5-D17B-45B0-969F-8A5B6644E8E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576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FBF83-E87B-4563-8CD5-40B4BD44D735}" type="slidenum">
              <a:rPr lang="en-US"/>
              <a:pPr/>
              <a:t>27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470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FBF83-E87B-4563-8CD5-40B4BD44D735}" type="slidenum">
              <a:rPr lang="en-US"/>
              <a:pPr/>
              <a:t>28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64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046A6A-EE50-41AD-A93D-57D29BAB087D}" type="slidenum">
              <a:rPr lang="en-US"/>
              <a:pPr/>
              <a:t>30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536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05EC9-1FFF-4CC8-8049-503A7C6DDFA7}" type="slidenum">
              <a:rPr lang="en-US"/>
              <a:pPr/>
              <a:t>31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833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2FF9D-ACF8-43D8-A929-612BF6E14896}" type="slidenum">
              <a:rPr lang="en-US"/>
              <a:pPr/>
              <a:t>32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119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EFD07-A693-4B06-B853-B8C93438B602}" type="slidenum">
              <a:rPr lang="en-US"/>
              <a:pPr/>
              <a:t>33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625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F55FF-4CCF-48D8-AF82-FD08F5A122B3}" type="slidenum">
              <a:rPr lang="en-US"/>
              <a:pPr/>
              <a:t>34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4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F3FD4-4502-4274-87BF-7E968B5885CC}" type="slidenum">
              <a:rPr lang="en-US"/>
              <a:pPr/>
              <a:t>3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540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EA741B-1867-4842-98D9-28624D1B2317}" type="slidenum">
              <a:rPr lang="en-US"/>
              <a:pPr/>
              <a:t>35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59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93C0E3-3890-4895-BF97-56D1C89E6E85}" type="slidenum">
              <a:rPr lang="en-US"/>
              <a:pPr/>
              <a:t>36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387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A6820-989C-47F7-8264-1980828B6103}" type="slidenum">
              <a:rPr lang="en-US"/>
              <a:pPr/>
              <a:t>37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28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6FCE4-E0F1-448C-B44C-2CE539DE527A}" type="slidenum">
              <a:rPr lang="en-US"/>
              <a:pPr/>
              <a:t>39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987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F1BB75-A21F-416F-8289-375B95B55BA8}" type="slidenum">
              <a:rPr lang="en-US"/>
              <a:pPr/>
              <a:t>40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7552D-11E6-4DA1-AFF8-29C3BE91CA16}" type="slidenum">
              <a:rPr lang="en-US"/>
              <a:pPr/>
              <a:t>41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137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CE4CB-F20C-4D19-A950-813167883AA4}" type="slidenum">
              <a:rPr lang="en-US"/>
              <a:pPr/>
              <a:t>42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982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A49D5-0C65-416F-89CA-149395F857B4}" type="slidenum">
              <a:rPr lang="en-US"/>
              <a:pPr/>
              <a:t>43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484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A3ADD-DFA3-4342-A1DC-76FB89E47FDE}" type="slidenum">
              <a:rPr lang="en-US"/>
              <a:pPr/>
              <a:t>44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33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F3420-8ED9-4ADA-A6B3-83F97EAF0A11}" type="slidenum">
              <a:rPr lang="en-US"/>
              <a:pPr/>
              <a:t>45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89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B26A3-7B5C-496A-A29B-804CBA300E47}" type="slidenum">
              <a:rPr lang="en-US"/>
              <a:pPr/>
              <a:t>4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6571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EB63C-1AF7-4DC9-95C5-90D680C04DAE}" type="slidenum">
              <a:rPr lang="en-US"/>
              <a:pPr/>
              <a:t>46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3953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Universität Karlsruhe</a:t>
            </a:r>
          </a:p>
          <a:p>
            <a:r>
              <a:rPr lang="en-US" smtClean="0"/>
              <a:t>Institut für Telematik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Mobilkommunikation</a:t>
            </a:r>
          </a:p>
          <a:p>
            <a:r>
              <a:rPr lang="en-US" smtClean="0"/>
              <a:t>SS 1998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Prof. Dr. Dr. h.c. G. Krüger</a:t>
            </a:r>
          </a:p>
          <a:p>
            <a:r>
              <a:rPr lang="en-US" smtClean="0"/>
              <a:t>E. Dorner / Dr. J. Schiller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AFFE2F5-D17B-45B0-969F-8A5B6644E8E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3221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236A5B-382D-4728-B0E7-0ADDDFA3E55C}" type="slidenum">
              <a:rPr lang="en-US"/>
              <a:pPr/>
              <a:t>49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39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91D72-4317-4797-BCEA-0CEA45DE9AC7}" type="slidenum">
              <a:rPr lang="en-US"/>
              <a:pPr/>
              <a:t>50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8853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72A57-BFFA-443C-ADCC-7711355A21E9}" type="slidenum">
              <a:rPr lang="en-US"/>
              <a:pPr/>
              <a:t>51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47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96F42-4F28-42D9-ADDC-760DD554A68E}" type="slidenum">
              <a:rPr lang="en-US"/>
              <a:pPr/>
              <a:t>52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11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68140-8F9D-4519-8609-8A9E0C285359}" type="slidenum">
              <a:rPr lang="en-US"/>
              <a:pPr/>
              <a:t>6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57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3C5D3-B535-4251-BF24-14E9CF701C83}" type="slidenum">
              <a:rPr lang="en-US"/>
              <a:pPr/>
              <a:t>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30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958FF-F0C8-481F-80FD-FB3CE822B7E8}" type="slidenum">
              <a:rPr lang="en-US"/>
              <a:pPr/>
              <a:t>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11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F279B-F519-49BA-A882-332B12AAE253}" type="slidenum">
              <a:rPr lang="en-US"/>
              <a:pPr/>
              <a:t>10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31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Universität Karlsruhe</a:t>
            </a:r>
          </a:p>
          <a:p>
            <a:r>
              <a:rPr lang="en-US"/>
              <a:t>Institut für Telematik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Mobilkommunikation</a:t>
            </a:r>
          </a:p>
          <a:p>
            <a:r>
              <a:rPr lang="en-US"/>
              <a:t>SS 1998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Prof. Dr. Dr. h.c. G. Krüger</a:t>
            </a:r>
          </a:p>
          <a:p>
            <a:r>
              <a:rPr lang="en-US"/>
              <a:t>E. Dorner / Dr. J. Schiller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7CC4E3-F815-403D-8DE5-D01B89C93820}" type="slidenum">
              <a:rPr lang="en-US"/>
              <a:pPr/>
              <a:t>11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704850"/>
            <a:ext cx="6699250" cy="3768725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1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13103" y="4616455"/>
            <a:ext cx="8623300" cy="1057275"/>
          </a:xfrm>
        </p:spPr>
        <p:txBody>
          <a:bodyPr lIns="360000"/>
          <a:lstStyle>
            <a:lvl1pPr>
              <a:defRPr sz="1500" b="1" smtClean="0">
                <a:solidFill>
                  <a:srgbClr val="0066CC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13100" y="2579693"/>
            <a:ext cx="8636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2700" smtClean="0"/>
            </a:lvl1pPr>
          </a:lstStyle>
          <a:p>
            <a:r>
              <a:rPr lang="de-DE" smtClean="0"/>
              <a:t>Titelmasterformat durch Klicken bearbeiten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47137" y="295280"/>
            <a:ext cx="5761567" cy="47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Prof. Dr.-Ing Jochen H. Schiller</a:t>
            </a:r>
          </a:p>
          <a:p>
            <a:pPr algn="l"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750" b="1" dirty="0" err="1" smtClean="0">
                <a:solidFill>
                  <a:srgbClr val="5F5F5F"/>
                </a:solidFill>
                <a:cs typeface="Arial" charset="0"/>
              </a:rPr>
              <a:t>Inst</a:t>
            </a: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. </a:t>
            </a:r>
            <a:r>
              <a:rPr lang="de-DE" sz="750" b="1" dirty="0" err="1" smtClean="0">
                <a:solidFill>
                  <a:srgbClr val="5F5F5F"/>
                </a:solidFill>
                <a:cs typeface="Arial" charset="0"/>
              </a:rPr>
              <a:t>of</a:t>
            </a: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 Computer Science</a:t>
            </a:r>
          </a:p>
          <a:p>
            <a:pPr algn="l"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Freie Universität Berlin</a:t>
            </a:r>
          </a:p>
          <a:p>
            <a:pPr algn="l" eaLnBrk="0" hangingPunct="0">
              <a:lnSpc>
                <a:spcPct val="65000"/>
              </a:lnSpc>
              <a:spcBef>
                <a:spcPct val="50000"/>
              </a:spcBef>
            </a:pPr>
            <a:r>
              <a:rPr lang="de-DE" sz="750" b="1" dirty="0" smtClean="0">
                <a:solidFill>
                  <a:srgbClr val="5F5F5F"/>
                </a:solidFill>
                <a:cs typeface="Arial" charset="0"/>
              </a:rPr>
              <a:t>Germany</a:t>
            </a:r>
            <a:endParaRPr lang="de-DE" sz="750" b="1" dirty="0">
              <a:solidFill>
                <a:srgbClr val="5F5F5F"/>
              </a:solidFill>
              <a:cs typeface="Arial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8"/>
            <a:ext cx="12192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pic>
        <p:nvPicPr>
          <p:cNvPr id="8" name="Picture 24" descr="Logo_RGB_30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45121" y="60522"/>
            <a:ext cx="21383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3" y="6656398"/>
            <a:ext cx="7969251" cy="20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>
              <a:defRPr sz="750" b="0">
                <a:solidFill>
                  <a:srgbClr val="5F5F5F"/>
                </a:solidFill>
              </a:defRPr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 dirty="0"/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auto">
          <a:xfrm>
            <a:off x="10147300" y="6656397"/>
            <a:ext cx="1636184" cy="21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de-DE" sz="750" b="1" dirty="0" smtClean="0">
                <a:solidFill>
                  <a:srgbClr val="5F5F5F"/>
                </a:solidFill>
              </a:rPr>
              <a:t>2.</a:t>
            </a:r>
            <a:fld id="{53965218-A59B-4292-9C98-79B58A46A890}" type="slidenum">
              <a:rPr lang="de-DE" sz="750" b="1" smtClean="0">
                <a:solidFill>
                  <a:srgbClr val="5F5F5F"/>
                </a:solidFill>
              </a:rPr>
              <a:pPr algn="r">
                <a:defRPr/>
              </a:pPr>
              <a:t>‹#›</a:t>
            </a:fld>
            <a:endParaRPr lang="de-DE" sz="750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297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4737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976787" y="838200"/>
            <a:ext cx="2880783" cy="5478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34437" y="838200"/>
            <a:ext cx="8439151" cy="54784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8381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85" y="1"/>
            <a:ext cx="8064500" cy="835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39185" y="981075"/>
            <a:ext cx="11713633" cy="25971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9185" y="3730625"/>
            <a:ext cx="11713633" cy="25987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39184" y="6437313"/>
            <a:ext cx="10657416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80198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85" y="1"/>
            <a:ext cx="8064500" cy="835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39184" y="981075"/>
            <a:ext cx="5755216" cy="53482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1" y="981075"/>
            <a:ext cx="5755217" cy="53482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39184" y="6437313"/>
            <a:ext cx="10657416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00548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344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6281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34437" y="1808163"/>
            <a:ext cx="5659967" cy="45085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3" y="1808163"/>
            <a:ext cx="5659967" cy="45085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2553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1809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3598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7146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981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3664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8"/>
            <a:ext cx="12192000" cy="192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6" y="1232355"/>
            <a:ext cx="11523133" cy="52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4436" y="715494"/>
            <a:ext cx="1152313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10147300" y="6656397"/>
            <a:ext cx="1636184" cy="21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de-DE" sz="750" b="1" dirty="0" smtClean="0">
                <a:solidFill>
                  <a:srgbClr val="5F5F5F"/>
                </a:solidFill>
              </a:rPr>
              <a:t>2.</a:t>
            </a:r>
            <a:fld id="{53965218-A59B-4292-9C98-79B58A46A890}" type="slidenum">
              <a:rPr lang="de-DE" sz="750" b="1" smtClean="0">
                <a:solidFill>
                  <a:srgbClr val="5F5F5F"/>
                </a:solidFill>
              </a:rPr>
              <a:pPr algn="r">
                <a:defRPr/>
              </a:pPr>
              <a:t>‹#›</a:t>
            </a:fld>
            <a:endParaRPr lang="de-DE" sz="750" b="1" dirty="0">
              <a:solidFill>
                <a:srgbClr val="5F5F5F"/>
              </a:solidFill>
            </a:endParaRP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3" y="6656398"/>
            <a:ext cx="7969251" cy="20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>
              <a:defRPr sz="750" b="0">
                <a:solidFill>
                  <a:srgbClr val="5F5F5F"/>
                </a:solidFill>
              </a:defRPr>
            </a:lvl1pPr>
          </a:lstStyle>
          <a:p>
            <a:r>
              <a:rPr lang="en-US" dirty="0" smtClean="0"/>
              <a:t>Prof. Dr.-Ing. Jochen H. Schiller    www.jochenschiller.de    Mobile Communications</a:t>
            </a:r>
            <a:endParaRPr lang="en-US" dirty="0"/>
          </a:p>
        </p:txBody>
      </p:sp>
      <p:pic>
        <p:nvPicPr>
          <p:cNvPr id="8" name="Picture 24" descr="Logo_RGB_300dp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645121" y="60522"/>
            <a:ext cx="21383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587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5pPr>
      <a:lvl6pPr marL="3429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6pPr>
      <a:lvl7pPr marL="685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7pPr>
      <a:lvl8pPr marL="10287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8pPr>
      <a:lvl9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266700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542925" indent="-141685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8096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0763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4192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17621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1050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2447925" indent="-132160" algn="l" rtl="0" eaLnBrk="1" fontAlgn="base" hangingPunct="1">
        <a:lnSpc>
          <a:spcPct val="102000"/>
        </a:lnSpc>
        <a:spcBef>
          <a:spcPts val="375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c.gov/" TargetMode="External"/><Relationship Id="rId2" Type="http://schemas.openxmlformats.org/officeDocument/2006/relationships/hyperlink" Target="https://www.cep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ib.or.jp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he.kit.edu/index.php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ata-alliance.net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Specs/archive/36_series/36.101/36101-g50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3gpp.org/ftp/Specs/archive/36_series/36.101/36101-b40.zip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nuradio.org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html-info/36101.htm" TargetMode="External"/><Relationship Id="rId2" Type="http://schemas.openxmlformats.org/officeDocument/2006/relationships/hyperlink" Target="https://en.wikipedia.org/wiki/LTE_frequency_band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 Frequencies</a:t>
            </a:r>
          </a:p>
          <a:p>
            <a:r>
              <a:rPr lang="en-US" smtClean="0"/>
              <a:t> Signals, antennas, signal propagation, MIMO</a:t>
            </a:r>
          </a:p>
          <a:p>
            <a:r>
              <a:rPr lang="en-US" smtClean="0"/>
              <a:t> Multiplexing, Cognitive Radio</a:t>
            </a:r>
          </a:p>
          <a:p>
            <a:r>
              <a:rPr lang="en-US" smtClean="0"/>
              <a:t> Spread spectrum, modulation</a:t>
            </a:r>
          </a:p>
          <a:p>
            <a:r>
              <a:rPr lang="en-US" smtClean="0"/>
              <a:t> Cellular systems</a:t>
            </a:r>
            <a:endParaRPr lang="en-US" dirty="0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smtClean="0"/>
              <a:t>Mobile Communications</a:t>
            </a:r>
            <a:br>
              <a:rPr lang="en-US" noProof="0" smtClean="0"/>
            </a:br>
            <a:r>
              <a:rPr lang="en-US" noProof="0" smtClean="0"/>
              <a:t>Chapter 2: Wireless Transmission</a:t>
            </a:r>
            <a:endParaRPr lang="en-US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41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Antennas: isotropic radiator</a:t>
            </a:r>
            <a:endParaRPr lang="en-US" noProof="0"/>
          </a:p>
        </p:txBody>
      </p:sp>
      <p:sp>
        <p:nvSpPr>
          <p:cNvPr id="47142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Radiation and reception of electromagnetic waves, coupling of wires to space for radio transmission</a:t>
            </a:r>
          </a:p>
          <a:p>
            <a:endParaRPr lang="en-US" noProof="0" dirty="0" smtClean="0"/>
          </a:p>
          <a:p>
            <a:r>
              <a:rPr lang="en-US" noProof="0" dirty="0" smtClean="0"/>
              <a:t>Isotropic radiator: equal radiation in all directions (three dimensional) - only a theoretical reference antenna</a:t>
            </a:r>
          </a:p>
          <a:p>
            <a:endParaRPr lang="en-US" noProof="0" dirty="0" smtClean="0"/>
          </a:p>
          <a:p>
            <a:r>
              <a:rPr lang="en-US" noProof="0" dirty="0" smtClean="0"/>
              <a:t>Real antennas always have directive effects (vertically and/or horizontally) </a:t>
            </a:r>
          </a:p>
          <a:p>
            <a:endParaRPr lang="en-US" noProof="0" dirty="0" smtClean="0"/>
          </a:p>
          <a:p>
            <a:r>
              <a:rPr lang="en-US" noProof="0" dirty="0" smtClean="0"/>
              <a:t>Radiation pattern: measurement of radiation around an antenna</a:t>
            </a:r>
          </a:p>
          <a:p>
            <a:endParaRPr lang="en-US" noProof="0" dirty="0"/>
          </a:p>
        </p:txBody>
      </p:sp>
      <p:sp>
        <p:nvSpPr>
          <p:cNvPr id="21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rot="-2554885">
            <a:off x="5638800" y="4591051"/>
            <a:ext cx="1778000" cy="784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 rot="-2554885" flipH="1" flipV="1">
            <a:off x="6324600" y="4362451"/>
            <a:ext cx="393700" cy="129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 rot="19045115" flipV="1">
            <a:off x="5791200" y="459105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>
            <a:off x="3048000" y="489585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 flipV="1">
            <a:off x="3886200" y="43624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 flipV="1">
            <a:off x="3200400" y="451485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4419600" y="42862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581400" y="42862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y</a:t>
            </a: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4572000" y="48958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47133" name="Oval 29"/>
          <p:cNvSpPr>
            <a:spLocks noChangeArrowheads="1"/>
          </p:cNvSpPr>
          <p:nvPr/>
        </p:nvSpPr>
        <p:spPr bwMode="auto">
          <a:xfrm>
            <a:off x="3848100" y="485775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Oval 30"/>
          <p:cNvSpPr>
            <a:spLocks noChangeArrowheads="1"/>
          </p:cNvSpPr>
          <p:nvPr/>
        </p:nvSpPr>
        <p:spPr bwMode="auto">
          <a:xfrm>
            <a:off x="3505200" y="451485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Oval 31"/>
          <p:cNvSpPr>
            <a:spLocks noChangeArrowheads="1"/>
          </p:cNvSpPr>
          <p:nvPr/>
        </p:nvSpPr>
        <p:spPr bwMode="auto">
          <a:xfrm>
            <a:off x="6488113" y="496093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Oval 32"/>
          <p:cNvSpPr>
            <a:spLocks noChangeArrowheads="1"/>
          </p:cNvSpPr>
          <p:nvPr/>
        </p:nvSpPr>
        <p:spPr bwMode="auto">
          <a:xfrm>
            <a:off x="6132513" y="4602163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6553200" y="41338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5791200" y="46672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y</a:t>
            </a:r>
          </a:p>
        </p:txBody>
      </p:sp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7239000" y="46672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8382000" y="4591050"/>
            <a:ext cx="1035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ideal</a:t>
            </a:r>
          </a:p>
          <a:p>
            <a:pPr algn="l" eaLnBrk="0" hangingPunct="0"/>
            <a:r>
              <a:rPr lang="en-US">
                <a:latin typeface="Arial" charset="0"/>
              </a:rPr>
              <a:t>isotropic</a:t>
            </a:r>
          </a:p>
          <a:p>
            <a:pPr algn="l" eaLnBrk="0" hangingPunct="0"/>
            <a:r>
              <a:rPr lang="en-US">
                <a:latin typeface="Arial" charset="0"/>
              </a:rPr>
              <a:t>radiator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Antennas: simple dipoles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noProof="0" dirty="0"/>
              <a:t>Real antennas are not isotropic radiators but, e.g., dipoles with lengths </a:t>
            </a:r>
            <a:r>
              <a:rPr lang="en-US" noProof="0" dirty="0">
                <a:sym typeface="Symbol" pitchFamily="18" charset="2"/>
              </a:rPr>
              <a:t>/4 on car roofs or /2 as </a:t>
            </a:r>
            <a:r>
              <a:rPr lang="en-US" noProof="0" dirty="0" err="1">
                <a:sym typeface="Symbol" pitchFamily="18" charset="2"/>
              </a:rPr>
              <a:t>Hertzian</a:t>
            </a:r>
            <a:r>
              <a:rPr lang="en-US" noProof="0" dirty="0">
                <a:sym typeface="Symbol" pitchFamily="18" charset="2"/>
              </a:rPr>
              <a:t> dipole</a:t>
            </a:r>
            <a:r>
              <a:rPr lang="en-US" noProof="0" dirty="0"/>
              <a:t/>
            </a:r>
            <a:br>
              <a:rPr lang="en-US" noProof="0" dirty="0"/>
            </a:br>
            <a:r>
              <a:rPr lang="en-US" sz="2000" dirty="0">
                <a:sym typeface="Wingdings" pitchFamily="2" charset="2"/>
              </a:rPr>
              <a:t></a:t>
            </a:r>
            <a:r>
              <a:rPr lang="en-US" noProof="0" dirty="0">
                <a:sym typeface="Wingdings" pitchFamily="2" charset="2"/>
              </a:rPr>
              <a:t> shape of antenna proportional to wavelength</a:t>
            </a: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noProof="0" dirty="0" smtClean="0"/>
              <a:t>Example</a:t>
            </a:r>
            <a:r>
              <a:rPr lang="en-US" noProof="0" dirty="0"/>
              <a:t>: Radiation pattern of a simple </a:t>
            </a:r>
            <a:r>
              <a:rPr lang="en-US" noProof="0" dirty="0" err="1"/>
              <a:t>Hertzian</a:t>
            </a:r>
            <a:r>
              <a:rPr lang="en-US" noProof="0" dirty="0"/>
              <a:t> dipole</a:t>
            </a:r>
          </a:p>
          <a:p>
            <a:pPr>
              <a:lnSpc>
                <a:spcPct val="90000"/>
              </a:lnSpc>
            </a:pPr>
            <a:endParaRPr lang="en-US" sz="310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 smtClean="0"/>
          </a:p>
          <a:p>
            <a:pPr>
              <a:lnSpc>
                <a:spcPct val="90000"/>
              </a:lnSpc>
            </a:pPr>
            <a:endParaRPr lang="en-US" noProof="0" dirty="0" smtClean="0"/>
          </a:p>
          <a:p>
            <a:pPr>
              <a:lnSpc>
                <a:spcPct val="90000"/>
              </a:lnSpc>
            </a:pPr>
            <a:r>
              <a:rPr lang="en-US" noProof="0" dirty="0" smtClean="0"/>
              <a:t>Gain</a:t>
            </a:r>
            <a:r>
              <a:rPr lang="en-US" noProof="0" dirty="0"/>
              <a:t>: maximum power in the direction of the main lobe compared to the power of an isotropic radiator (with the same average power)</a:t>
            </a:r>
          </a:p>
          <a:p>
            <a:pPr>
              <a:lnSpc>
                <a:spcPct val="90000"/>
              </a:lnSpc>
            </a:pPr>
            <a:endParaRPr lang="en-US" noProof="0" dirty="0"/>
          </a:p>
        </p:txBody>
      </p:sp>
      <p:sp>
        <p:nvSpPr>
          <p:cNvPr id="4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 flipV="1">
            <a:off x="3352800" y="3785592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2590800" y="431899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3" name="Oval 13"/>
          <p:cNvSpPr>
            <a:spLocks noChangeArrowheads="1"/>
          </p:cNvSpPr>
          <p:nvPr/>
        </p:nvSpPr>
        <p:spPr bwMode="auto">
          <a:xfrm>
            <a:off x="3355975" y="4014192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4" name="Oval 14"/>
          <p:cNvSpPr>
            <a:spLocks noChangeArrowheads="1"/>
          </p:cNvSpPr>
          <p:nvPr/>
        </p:nvSpPr>
        <p:spPr bwMode="auto">
          <a:xfrm>
            <a:off x="2740025" y="4014192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3352800" y="4014192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2514601" y="4852392"/>
            <a:ext cx="175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side view (xy-plane)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4098925" y="433010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3048000" y="3709392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y</a:t>
            </a:r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 flipV="1">
            <a:off x="5410200" y="3785592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>
            <a:off x="4648200" y="431899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1" name="Oval 21"/>
          <p:cNvSpPr>
            <a:spLocks noChangeArrowheads="1"/>
          </p:cNvSpPr>
          <p:nvPr/>
        </p:nvSpPr>
        <p:spPr bwMode="auto">
          <a:xfrm>
            <a:off x="5413375" y="4014192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2" name="Oval 22"/>
          <p:cNvSpPr>
            <a:spLocks noChangeArrowheads="1"/>
          </p:cNvSpPr>
          <p:nvPr/>
        </p:nvSpPr>
        <p:spPr bwMode="auto">
          <a:xfrm>
            <a:off x="4797425" y="4014192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>
            <a:off x="5410200" y="4014192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4572001" y="4852392"/>
            <a:ext cx="175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side view (yz-plane)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6156325" y="433010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5105400" y="3709392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y</a:t>
            </a:r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 flipV="1">
            <a:off x="7391400" y="3785592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8" name="Line 28"/>
          <p:cNvSpPr>
            <a:spLocks noChangeShapeType="1"/>
          </p:cNvSpPr>
          <p:nvPr/>
        </p:nvSpPr>
        <p:spPr bwMode="auto">
          <a:xfrm>
            <a:off x="6629400" y="431899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9" name="Oval 29"/>
          <p:cNvSpPr>
            <a:spLocks noChangeArrowheads="1"/>
          </p:cNvSpPr>
          <p:nvPr/>
        </p:nvSpPr>
        <p:spPr bwMode="auto">
          <a:xfrm>
            <a:off x="7010400" y="3937992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0" name="Text Box 30"/>
          <p:cNvSpPr txBox="1">
            <a:spLocks noChangeArrowheads="1"/>
          </p:cNvSpPr>
          <p:nvPr/>
        </p:nvSpPr>
        <p:spPr bwMode="auto">
          <a:xfrm>
            <a:off x="6553200" y="4852392"/>
            <a:ext cx="167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top view (xz-plane)</a:t>
            </a: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8137525" y="4330105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7086600" y="3709392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92193" name="Oval 33"/>
          <p:cNvSpPr>
            <a:spLocks noChangeArrowheads="1"/>
          </p:cNvSpPr>
          <p:nvPr/>
        </p:nvSpPr>
        <p:spPr bwMode="auto">
          <a:xfrm>
            <a:off x="7353300" y="4280892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4" name="Text Box 34"/>
          <p:cNvSpPr txBox="1">
            <a:spLocks noChangeArrowheads="1"/>
          </p:cNvSpPr>
          <p:nvPr/>
        </p:nvSpPr>
        <p:spPr bwMode="auto">
          <a:xfrm>
            <a:off x="8915400" y="4090392"/>
            <a:ext cx="84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simple</a:t>
            </a:r>
          </a:p>
          <a:p>
            <a:pPr algn="l" eaLnBrk="0" hangingPunct="0"/>
            <a:r>
              <a:rPr lang="en-US">
                <a:latin typeface="Arial" charset="0"/>
              </a:rPr>
              <a:t>dipole</a:t>
            </a:r>
          </a:p>
        </p:txBody>
      </p:sp>
      <p:sp>
        <p:nvSpPr>
          <p:cNvPr id="92195" name="AutoShape 35"/>
          <p:cNvSpPr>
            <a:spLocks noChangeArrowheads="1"/>
          </p:cNvSpPr>
          <p:nvPr/>
        </p:nvSpPr>
        <p:spPr bwMode="auto">
          <a:xfrm>
            <a:off x="4343400" y="2586038"/>
            <a:ext cx="762000" cy="228600"/>
          </a:xfrm>
          <a:prstGeom prst="parallelogram">
            <a:avLst>
              <a:gd name="adj" fmla="val 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6" name="Text Box 36"/>
          <p:cNvSpPr txBox="1">
            <a:spLocks noChangeArrowheads="1"/>
          </p:cNvSpPr>
          <p:nvPr/>
        </p:nvSpPr>
        <p:spPr bwMode="auto">
          <a:xfrm>
            <a:off x="4343400" y="228123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/4</a:t>
            </a:r>
            <a:endParaRPr lang="en-US" sz="1400">
              <a:latin typeface="Arial" charset="0"/>
            </a:endParaRPr>
          </a:p>
        </p:txBody>
      </p:sp>
      <p:sp>
        <p:nvSpPr>
          <p:cNvPr id="92198" name="Line 38"/>
          <p:cNvSpPr>
            <a:spLocks noChangeShapeType="1"/>
          </p:cNvSpPr>
          <p:nvPr/>
        </p:nvSpPr>
        <p:spPr bwMode="auto">
          <a:xfrm>
            <a:off x="4724400" y="2052638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199" name="Group 39"/>
          <p:cNvGrpSpPr>
            <a:grpSpLocks/>
          </p:cNvGrpSpPr>
          <p:nvPr/>
        </p:nvGrpSpPr>
        <p:grpSpPr bwMode="auto">
          <a:xfrm>
            <a:off x="4572000" y="2052638"/>
            <a:ext cx="0" cy="685800"/>
            <a:chOff x="4224" y="2736"/>
            <a:chExt cx="0" cy="432"/>
          </a:xfrm>
        </p:grpSpPr>
        <p:sp>
          <p:nvSpPr>
            <p:cNvPr id="92200" name="Line 40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01" name="Line 41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02" name="Line 42"/>
          <p:cNvSpPr>
            <a:spLocks noChangeShapeType="1"/>
          </p:cNvSpPr>
          <p:nvPr/>
        </p:nvSpPr>
        <p:spPr bwMode="auto">
          <a:xfrm>
            <a:off x="4724400" y="27384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3" name="Line 43"/>
          <p:cNvSpPr>
            <a:spLocks noChangeShapeType="1"/>
          </p:cNvSpPr>
          <p:nvPr/>
        </p:nvSpPr>
        <p:spPr bwMode="auto">
          <a:xfrm>
            <a:off x="6022975" y="2582864"/>
            <a:ext cx="0" cy="48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4" name="Line 44"/>
          <p:cNvSpPr>
            <a:spLocks noChangeShapeType="1"/>
          </p:cNvSpPr>
          <p:nvPr/>
        </p:nvSpPr>
        <p:spPr bwMode="auto">
          <a:xfrm>
            <a:off x="5867400" y="2554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5" name="Line 45"/>
          <p:cNvSpPr>
            <a:spLocks noChangeShapeType="1"/>
          </p:cNvSpPr>
          <p:nvPr/>
        </p:nvSpPr>
        <p:spPr bwMode="auto">
          <a:xfrm>
            <a:off x="5867400" y="258603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6" name="Text Box 46"/>
          <p:cNvSpPr txBox="1">
            <a:spLocks noChangeArrowheads="1"/>
          </p:cNvSpPr>
          <p:nvPr/>
        </p:nvSpPr>
        <p:spPr bwMode="auto">
          <a:xfrm>
            <a:off x="6019800" y="235743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/2</a:t>
            </a:r>
            <a:endParaRPr lang="en-US" sz="1400">
              <a:latin typeface="Arial" charset="0"/>
            </a:endParaRPr>
          </a:p>
        </p:txBody>
      </p:sp>
      <p:sp>
        <p:nvSpPr>
          <p:cNvPr id="92207" name="Line 47"/>
          <p:cNvSpPr>
            <a:spLocks noChangeShapeType="1"/>
          </p:cNvSpPr>
          <p:nvPr/>
        </p:nvSpPr>
        <p:spPr bwMode="auto">
          <a:xfrm>
            <a:off x="6248400" y="26797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8" name="Line 48"/>
          <p:cNvSpPr>
            <a:spLocks noChangeShapeType="1"/>
          </p:cNvSpPr>
          <p:nvPr/>
        </p:nvSpPr>
        <p:spPr bwMode="auto">
          <a:xfrm flipV="1">
            <a:off x="6248400" y="2052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9" name="Line 49"/>
          <p:cNvSpPr>
            <a:spLocks noChangeShapeType="1"/>
          </p:cNvSpPr>
          <p:nvPr/>
        </p:nvSpPr>
        <p:spPr bwMode="auto">
          <a:xfrm>
            <a:off x="6024563" y="2052639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Antennas: directed and sectorized</a:t>
            </a:r>
          </a:p>
        </p:txBody>
      </p:sp>
      <p:sp>
        <p:nvSpPr>
          <p:cNvPr id="88173" name="Rectangle 10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/>
              <a:t>Often used for microwave connections or base stations for mobile phones (e.g., radio coverage of a valley)</a:t>
            </a:r>
          </a:p>
        </p:txBody>
      </p:sp>
      <p:sp>
        <p:nvSpPr>
          <p:cNvPr id="49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88120" name="Line 56"/>
          <p:cNvSpPr>
            <a:spLocks noChangeShapeType="1"/>
          </p:cNvSpPr>
          <p:nvPr/>
        </p:nvSpPr>
        <p:spPr bwMode="auto">
          <a:xfrm flipV="1">
            <a:off x="30480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21" name="Line 57"/>
          <p:cNvSpPr>
            <a:spLocks noChangeShapeType="1"/>
          </p:cNvSpPr>
          <p:nvPr/>
        </p:nvSpPr>
        <p:spPr bwMode="auto">
          <a:xfrm>
            <a:off x="22860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24" name="Line 60"/>
          <p:cNvSpPr>
            <a:spLocks noChangeShapeType="1"/>
          </p:cNvSpPr>
          <p:nvPr/>
        </p:nvSpPr>
        <p:spPr bwMode="auto">
          <a:xfrm>
            <a:off x="30480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25" name="Text Box 61"/>
          <p:cNvSpPr txBox="1">
            <a:spLocks noChangeArrowheads="1"/>
          </p:cNvSpPr>
          <p:nvPr/>
        </p:nvSpPr>
        <p:spPr bwMode="auto">
          <a:xfrm>
            <a:off x="2209801" y="3200400"/>
            <a:ext cx="175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side view (xy-plane)</a:t>
            </a:r>
          </a:p>
        </p:txBody>
      </p:sp>
      <p:sp>
        <p:nvSpPr>
          <p:cNvPr id="88126" name="Text Box 62"/>
          <p:cNvSpPr txBox="1">
            <a:spLocks noChangeArrowheads="1"/>
          </p:cNvSpPr>
          <p:nvPr/>
        </p:nvSpPr>
        <p:spPr bwMode="auto">
          <a:xfrm>
            <a:off x="37941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88127" name="Text Box 63"/>
          <p:cNvSpPr txBox="1">
            <a:spLocks noChangeArrowheads="1"/>
          </p:cNvSpPr>
          <p:nvPr/>
        </p:nvSpPr>
        <p:spPr bwMode="auto">
          <a:xfrm>
            <a:off x="27432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y</a:t>
            </a:r>
          </a:p>
        </p:txBody>
      </p:sp>
      <p:sp>
        <p:nvSpPr>
          <p:cNvPr id="88128" name="Line 64"/>
          <p:cNvSpPr>
            <a:spLocks noChangeShapeType="1"/>
          </p:cNvSpPr>
          <p:nvPr/>
        </p:nvSpPr>
        <p:spPr bwMode="auto">
          <a:xfrm flipV="1">
            <a:off x="51054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29" name="Line 65"/>
          <p:cNvSpPr>
            <a:spLocks noChangeShapeType="1"/>
          </p:cNvSpPr>
          <p:nvPr/>
        </p:nvSpPr>
        <p:spPr bwMode="auto">
          <a:xfrm>
            <a:off x="43434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31" name="Oval 67"/>
          <p:cNvSpPr>
            <a:spLocks noChangeArrowheads="1"/>
          </p:cNvSpPr>
          <p:nvPr/>
        </p:nvSpPr>
        <p:spPr bwMode="auto">
          <a:xfrm>
            <a:off x="4800600" y="2362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33" name="Text Box 69"/>
          <p:cNvSpPr txBox="1">
            <a:spLocks noChangeArrowheads="1"/>
          </p:cNvSpPr>
          <p:nvPr/>
        </p:nvSpPr>
        <p:spPr bwMode="auto">
          <a:xfrm>
            <a:off x="4267201" y="3200400"/>
            <a:ext cx="175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side view (yz-plane)</a:t>
            </a:r>
          </a:p>
        </p:txBody>
      </p:sp>
      <p:sp>
        <p:nvSpPr>
          <p:cNvPr id="88134" name="Text Box 70"/>
          <p:cNvSpPr txBox="1">
            <a:spLocks noChangeArrowheads="1"/>
          </p:cNvSpPr>
          <p:nvPr/>
        </p:nvSpPr>
        <p:spPr bwMode="auto">
          <a:xfrm>
            <a:off x="58515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88135" name="Text Box 71"/>
          <p:cNvSpPr txBox="1">
            <a:spLocks noChangeArrowheads="1"/>
          </p:cNvSpPr>
          <p:nvPr/>
        </p:nvSpPr>
        <p:spPr bwMode="auto">
          <a:xfrm>
            <a:off x="48006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y</a:t>
            </a:r>
          </a:p>
        </p:txBody>
      </p:sp>
      <p:sp>
        <p:nvSpPr>
          <p:cNvPr id="88136" name="Line 72"/>
          <p:cNvSpPr>
            <a:spLocks noChangeShapeType="1"/>
          </p:cNvSpPr>
          <p:nvPr/>
        </p:nvSpPr>
        <p:spPr bwMode="auto">
          <a:xfrm flipV="1">
            <a:off x="70866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37" name="Line 73"/>
          <p:cNvSpPr>
            <a:spLocks noChangeShapeType="1"/>
          </p:cNvSpPr>
          <p:nvPr/>
        </p:nvSpPr>
        <p:spPr bwMode="auto">
          <a:xfrm>
            <a:off x="63246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39" name="Text Box 75"/>
          <p:cNvSpPr txBox="1">
            <a:spLocks noChangeArrowheads="1"/>
          </p:cNvSpPr>
          <p:nvPr/>
        </p:nvSpPr>
        <p:spPr bwMode="auto">
          <a:xfrm>
            <a:off x="6248400" y="3200400"/>
            <a:ext cx="167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top view (xz-plane)</a:t>
            </a:r>
          </a:p>
        </p:txBody>
      </p:sp>
      <p:sp>
        <p:nvSpPr>
          <p:cNvPr id="88140" name="Text Box 76"/>
          <p:cNvSpPr txBox="1">
            <a:spLocks noChangeArrowheads="1"/>
          </p:cNvSpPr>
          <p:nvPr/>
        </p:nvSpPr>
        <p:spPr bwMode="auto">
          <a:xfrm>
            <a:off x="78327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88141" name="Text Box 77"/>
          <p:cNvSpPr txBox="1">
            <a:spLocks noChangeArrowheads="1"/>
          </p:cNvSpPr>
          <p:nvPr/>
        </p:nvSpPr>
        <p:spPr bwMode="auto">
          <a:xfrm>
            <a:off x="67818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88145" name="Freeform 81"/>
          <p:cNvSpPr>
            <a:spLocks/>
          </p:cNvSpPr>
          <p:nvPr/>
        </p:nvSpPr>
        <p:spPr bwMode="auto">
          <a:xfrm>
            <a:off x="3048000" y="2425700"/>
            <a:ext cx="762000" cy="4826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384" y="8"/>
              </a:cxn>
              <a:cxn ang="0">
                <a:pos x="480" y="152"/>
              </a:cxn>
              <a:cxn ang="0">
                <a:pos x="384" y="296"/>
              </a:cxn>
              <a:cxn ang="0">
                <a:pos x="0" y="200"/>
              </a:cxn>
            </a:cxnLst>
            <a:rect l="0" t="0" r="r" b="b"/>
            <a:pathLst>
              <a:path w="480" h="304">
                <a:moveTo>
                  <a:pt x="0" y="104"/>
                </a:moveTo>
                <a:cubicBezTo>
                  <a:pt x="152" y="52"/>
                  <a:pt x="304" y="0"/>
                  <a:pt x="384" y="8"/>
                </a:cubicBezTo>
                <a:cubicBezTo>
                  <a:pt x="464" y="16"/>
                  <a:pt x="480" y="104"/>
                  <a:pt x="480" y="152"/>
                </a:cubicBezTo>
                <a:cubicBezTo>
                  <a:pt x="480" y="200"/>
                  <a:pt x="464" y="288"/>
                  <a:pt x="384" y="296"/>
                </a:cubicBezTo>
                <a:cubicBezTo>
                  <a:pt x="304" y="304"/>
                  <a:pt x="152" y="252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47" name="Line 83"/>
          <p:cNvSpPr>
            <a:spLocks noChangeShapeType="1"/>
          </p:cNvSpPr>
          <p:nvPr/>
        </p:nvSpPr>
        <p:spPr bwMode="auto">
          <a:xfrm>
            <a:off x="70866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48" name="Freeform 84"/>
          <p:cNvSpPr>
            <a:spLocks/>
          </p:cNvSpPr>
          <p:nvPr/>
        </p:nvSpPr>
        <p:spPr bwMode="auto">
          <a:xfrm>
            <a:off x="7086600" y="2438400"/>
            <a:ext cx="762000" cy="4826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384" y="8"/>
              </a:cxn>
              <a:cxn ang="0">
                <a:pos x="480" y="152"/>
              </a:cxn>
              <a:cxn ang="0">
                <a:pos x="384" y="296"/>
              </a:cxn>
              <a:cxn ang="0">
                <a:pos x="0" y="200"/>
              </a:cxn>
            </a:cxnLst>
            <a:rect l="0" t="0" r="r" b="b"/>
            <a:pathLst>
              <a:path w="480" h="304">
                <a:moveTo>
                  <a:pt x="0" y="104"/>
                </a:moveTo>
                <a:cubicBezTo>
                  <a:pt x="152" y="52"/>
                  <a:pt x="304" y="0"/>
                  <a:pt x="384" y="8"/>
                </a:cubicBezTo>
                <a:cubicBezTo>
                  <a:pt x="464" y="16"/>
                  <a:pt x="480" y="104"/>
                  <a:pt x="480" y="152"/>
                </a:cubicBezTo>
                <a:cubicBezTo>
                  <a:pt x="480" y="200"/>
                  <a:pt x="464" y="288"/>
                  <a:pt x="384" y="296"/>
                </a:cubicBezTo>
                <a:cubicBezTo>
                  <a:pt x="304" y="304"/>
                  <a:pt x="152" y="252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49" name="Rectangle 85"/>
          <p:cNvSpPr>
            <a:spLocks noChangeArrowheads="1"/>
          </p:cNvSpPr>
          <p:nvPr/>
        </p:nvSpPr>
        <p:spPr bwMode="auto">
          <a:xfrm>
            <a:off x="5029200" y="25908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51" name="Line 87"/>
          <p:cNvSpPr>
            <a:spLocks noChangeShapeType="1"/>
          </p:cNvSpPr>
          <p:nvPr/>
        </p:nvSpPr>
        <p:spPr bwMode="auto">
          <a:xfrm flipV="1">
            <a:off x="3276600" y="4038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52" name="Line 88"/>
          <p:cNvSpPr>
            <a:spLocks noChangeShapeType="1"/>
          </p:cNvSpPr>
          <p:nvPr/>
        </p:nvSpPr>
        <p:spPr bwMode="auto">
          <a:xfrm>
            <a:off x="2514600" y="4800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53" name="Text Box 89"/>
          <p:cNvSpPr txBox="1">
            <a:spLocks noChangeArrowheads="1"/>
          </p:cNvSpPr>
          <p:nvPr/>
        </p:nvSpPr>
        <p:spPr bwMode="auto">
          <a:xfrm>
            <a:off x="2438400" y="5562600"/>
            <a:ext cx="1563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top view, 3 sector</a:t>
            </a:r>
          </a:p>
        </p:txBody>
      </p:sp>
      <p:sp>
        <p:nvSpPr>
          <p:cNvPr id="88154" name="Text Box 90"/>
          <p:cNvSpPr txBox="1">
            <a:spLocks noChangeArrowheads="1"/>
          </p:cNvSpPr>
          <p:nvPr/>
        </p:nvSpPr>
        <p:spPr bwMode="auto">
          <a:xfrm>
            <a:off x="4022725" y="48117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88155" name="Text Box 91"/>
          <p:cNvSpPr txBox="1">
            <a:spLocks noChangeArrowheads="1"/>
          </p:cNvSpPr>
          <p:nvPr/>
        </p:nvSpPr>
        <p:spPr bwMode="auto">
          <a:xfrm>
            <a:off x="32766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88156" name="AutoShape 92"/>
          <p:cNvSpPr>
            <a:spLocks noChangeArrowheads="1"/>
          </p:cNvSpPr>
          <p:nvPr/>
        </p:nvSpPr>
        <p:spPr bwMode="auto">
          <a:xfrm rot="1800000">
            <a:off x="3217863" y="4724401"/>
            <a:ext cx="127000" cy="1111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57" name="Text Box 93"/>
          <p:cNvSpPr txBox="1">
            <a:spLocks noChangeArrowheads="1"/>
          </p:cNvSpPr>
          <p:nvPr/>
        </p:nvSpPr>
        <p:spPr bwMode="auto">
          <a:xfrm>
            <a:off x="5257800" y="5562600"/>
            <a:ext cx="1563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top view, 6 sector</a:t>
            </a:r>
          </a:p>
        </p:txBody>
      </p:sp>
      <p:sp>
        <p:nvSpPr>
          <p:cNvPr id="88158" name="Oval 94"/>
          <p:cNvSpPr>
            <a:spLocks noChangeArrowheads="1"/>
          </p:cNvSpPr>
          <p:nvPr/>
        </p:nvSpPr>
        <p:spPr bwMode="auto">
          <a:xfrm>
            <a:off x="32766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59" name="Oval 95"/>
          <p:cNvSpPr>
            <a:spLocks noChangeArrowheads="1"/>
          </p:cNvSpPr>
          <p:nvPr/>
        </p:nvSpPr>
        <p:spPr bwMode="auto">
          <a:xfrm>
            <a:off x="2790825" y="471963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0" name="Oval 96"/>
          <p:cNvSpPr>
            <a:spLocks noChangeArrowheads="1"/>
          </p:cNvSpPr>
          <p:nvPr/>
        </p:nvSpPr>
        <p:spPr bwMode="auto">
          <a:xfrm>
            <a:off x="2833688" y="420528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1" name="Text Box 97"/>
          <p:cNvSpPr txBox="1">
            <a:spLocks noChangeArrowheads="1"/>
          </p:cNvSpPr>
          <p:nvPr/>
        </p:nvSpPr>
        <p:spPr bwMode="auto">
          <a:xfrm>
            <a:off x="6781800" y="4724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x</a:t>
            </a:r>
          </a:p>
        </p:txBody>
      </p:sp>
      <p:sp>
        <p:nvSpPr>
          <p:cNvPr id="88162" name="Text Box 98"/>
          <p:cNvSpPr txBox="1">
            <a:spLocks noChangeArrowheads="1"/>
          </p:cNvSpPr>
          <p:nvPr/>
        </p:nvSpPr>
        <p:spPr bwMode="auto">
          <a:xfrm>
            <a:off x="6096000" y="38100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z</a:t>
            </a:r>
          </a:p>
        </p:txBody>
      </p:sp>
      <p:sp>
        <p:nvSpPr>
          <p:cNvPr id="88163" name="Line 99"/>
          <p:cNvSpPr>
            <a:spLocks noChangeShapeType="1"/>
          </p:cNvSpPr>
          <p:nvPr/>
        </p:nvSpPr>
        <p:spPr bwMode="auto">
          <a:xfrm>
            <a:off x="5216526" y="4776788"/>
            <a:ext cx="1793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4" name="Line 100"/>
          <p:cNvSpPr>
            <a:spLocks noChangeShapeType="1"/>
          </p:cNvSpPr>
          <p:nvPr/>
        </p:nvSpPr>
        <p:spPr bwMode="auto">
          <a:xfrm>
            <a:off x="6037263" y="3962401"/>
            <a:ext cx="0" cy="155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5" name="AutoShape 101"/>
          <p:cNvSpPr>
            <a:spLocks noChangeArrowheads="1"/>
          </p:cNvSpPr>
          <p:nvPr/>
        </p:nvSpPr>
        <p:spPr bwMode="auto">
          <a:xfrm>
            <a:off x="5961063" y="4710113"/>
            <a:ext cx="152400" cy="13335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6" name="Freeform 102"/>
          <p:cNvSpPr>
            <a:spLocks/>
          </p:cNvSpPr>
          <p:nvPr/>
        </p:nvSpPr>
        <p:spPr bwMode="auto">
          <a:xfrm>
            <a:off x="5391151" y="4300538"/>
            <a:ext cx="612775" cy="527050"/>
          </a:xfrm>
          <a:custGeom>
            <a:avLst/>
            <a:gdLst/>
            <a:ahLst/>
            <a:cxnLst>
              <a:cxn ang="0">
                <a:pos x="359" y="300"/>
              </a:cxn>
              <a:cxn ang="0">
                <a:pos x="71" y="300"/>
              </a:cxn>
              <a:cxn ang="0">
                <a:pos x="23" y="108"/>
              </a:cxn>
              <a:cxn ang="0">
                <a:pos x="209" y="27"/>
              </a:cxn>
              <a:cxn ang="0">
                <a:pos x="386" y="270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7" name="Freeform 103"/>
          <p:cNvSpPr>
            <a:spLocks/>
          </p:cNvSpPr>
          <p:nvPr/>
        </p:nvSpPr>
        <p:spPr bwMode="auto">
          <a:xfrm rot="3600000">
            <a:off x="5751513" y="4124326"/>
            <a:ext cx="612775" cy="527050"/>
          </a:xfrm>
          <a:custGeom>
            <a:avLst/>
            <a:gdLst/>
            <a:ahLst/>
            <a:cxnLst>
              <a:cxn ang="0">
                <a:pos x="359" y="300"/>
              </a:cxn>
              <a:cxn ang="0">
                <a:pos x="71" y="300"/>
              </a:cxn>
              <a:cxn ang="0">
                <a:pos x="23" y="108"/>
              </a:cxn>
              <a:cxn ang="0">
                <a:pos x="209" y="27"/>
              </a:cxn>
              <a:cxn ang="0">
                <a:pos x="386" y="270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68" name="Freeform 104"/>
          <p:cNvSpPr>
            <a:spLocks/>
          </p:cNvSpPr>
          <p:nvPr/>
        </p:nvSpPr>
        <p:spPr bwMode="auto">
          <a:xfrm rot="7200000">
            <a:off x="6089651" y="4333876"/>
            <a:ext cx="612775" cy="527050"/>
          </a:xfrm>
          <a:custGeom>
            <a:avLst/>
            <a:gdLst/>
            <a:ahLst/>
            <a:cxnLst>
              <a:cxn ang="0">
                <a:pos x="359" y="300"/>
              </a:cxn>
              <a:cxn ang="0">
                <a:pos x="71" y="300"/>
              </a:cxn>
              <a:cxn ang="0">
                <a:pos x="23" y="108"/>
              </a:cxn>
              <a:cxn ang="0">
                <a:pos x="209" y="27"/>
              </a:cxn>
              <a:cxn ang="0">
                <a:pos x="386" y="270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169" name="Group 105"/>
          <p:cNvGrpSpPr>
            <a:grpSpLocks/>
          </p:cNvGrpSpPr>
          <p:nvPr/>
        </p:nvGrpSpPr>
        <p:grpSpPr bwMode="auto">
          <a:xfrm rot="21469953" flipV="1">
            <a:off x="5410201" y="4648201"/>
            <a:ext cx="1268413" cy="822325"/>
            <a:chOff x="1933" y="2844"/>
            <a:chExt cx="799" cy="518"/>
          </a:xfrm>
        </p:grpSpPr>
        <p:sp>
          <p:nvSpPr>
            <p:cNvPr id="88170" name="Freeform 106"/>
            <p:cNvSpPr>
              <a:spLocks/>
            </p:cNvSpPr>
            <p:nvPr/>
          </p:nvSpPr>
          <p:spPr bwMode="auto">
            <a:xfrm>
              <a:off x="1933" y="2982"/>
              <a:ext cx="386" cy="332"/>
            </a:xfrm>
            <a:custGeom>
              <a:avLst/>
              <a:gdLst/>
              <a:ahLst/>
              <a:cxnLst>
                <a:cxn ang="0">
                  <a:pos x="359" y="300"/>
                </a:cxn>
                <a:cxn ang="0">
                  <a:pos x="71" y="300"/>
                </a:cxn>
                <a:cxn ang="0">
                  <a:pos x="23" y="108"/>
                </a:cxn>
                <a:cxn ang="0">
                  <a:pos x="209" y="27"/>
                </a:cxn>
                <a:cxn ang="0">
                  <a:pos x="386" y="270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71" name="Freeform 107"/>
            <p:cNvSpPr>
              <a:spLocks/>
            </p:cNvSpPr>
            <p:nvPr/>
          </p:nvSpPr>
          <p:spPr bwMode="auto">
            <a:xfrm rot="3600000">
              <a:off x="2160" y="2871"/>
              <a:ext cx="386" cy="332"/>
            </a:xfrm>
            <a:custGeom>
              <a:avLst/>
              <a:gdLst/>
              <a:ahLst/>
              <a:cxnLst>
                <a:cxn ang="0">
                  <a:pos x="359" y="300"/>
                </a:cxn>
                <a:cxn ang="0">
                  <a:pos x="71" y="300"/>
                </a:cxn>
                <a:cxn ang="0">
                  <a:pos x="23" y="108"/>
                </a:cxn>
                <a:cxn ang="0">
                  <a:pos x="209" y="27"/>
                </a:cxn>
                <a:cxn ang="0">
                  <a:pos x="386" y="270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72" name="Freeform 108"/>
            <p:cNvSpPr>
              <a:spLocks/>
            </p:cNvSpPr>
            <p:nvPr/>
          </p:nvSpPr>
          <p:spPr bwMode="auto">
            <a:xfrm rot="7200000">
              <a:off x="2373" y="3003"/>
              <a:ext cx="386" cy="332"/>
            </a:xfrm>
            <a:custGeom>
              <a:avLst/>
              <a:gdLst/>
              <a:ahLst/>
              <a:cxnLst>
                <a:cxn ang="0">
                  <a:pos x="359" y="300"/>
                </a:cxn>
                <a:cxn ang="0">
                  <a:pos x="71" y="300"/>
                </a:cxn>
                <a:cxn ang="0">
                  <a:pos x="23" y="108"/>
                </a:cxn>
                <a:cxn ang="0">
                  <a:pos x="209" y="27"/>
                </a:cxn>
                <a:cxn ang="0">
                  <a:pos x="386" y="270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174" name="Text Box 110"/>
          <p:cNvSpPr txBox="1">
            <a:spLocks noChangeArrowheads="1"/>
          </p:cNvSpPr>
          <p:nvPr/>
        </p:nvSpPr>
        <p:spPr bwMode="auto">
          <a:xfrm>
            <a:off x="8610600" y="2362200"/>
            <a:ext cx="100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directed</a:t>
            </a:r>
          </a:p>
          <a:p>
            <a:pPr algn="l" eaLnBrk="0" hangingPunct="0"/>
            <a:r>
              <a:rPr lang="en-US">
                <a:latin typeface="Arial" charset="0"/>
              </a:rPr>
              <a:t>antenna</a:t>
            </a:r>
          </a:p>
        </p:txBody>
      </p:sp>
      <p:sp>
        <p:nvSpPr>
          <p:cNvPr id="88175" name="Text Box 111"/>
          <p:cNvSpPr txBox="1">
            <a:spLocks noChangeArrowheads="1"/>
          </p:cNvSpPr>
          <p:nvPr/>
        </p:nvSpPr>
        <p:spPr bwMode="auto">
          <a:xfrm>
            <a:off x="8686800" y="45720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sectorized</a:t>
            </a:r>
          </a:p>
          <a:p>
            <a:pPr algn="l" eaLnBrk="0" hangingPunct="0"/>
            <a:r>
              <a:rPr lang="en-US">
                <a:latin typeface="Arial" charset="0"/>
              </a:rPr>
              <a:t>antenna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23" name="Rectangle 9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Antennas: diversity</a:t>
            </a:r>
          </a:p>
        </p:txBody>
      </p:sp>
      <p:sp>
        <p:nvSpPr>
          <p:cNvPr id="73824" name="Rectangle 9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/>
              <a:t>Grouping of 2 or more antennas</a:t>
            </a:r>
          </a:p>
          <a:p>
            <a:pPr lvl="1"/>
            <a:r>
              <a:rPr lang="en-US" noProof="0"/>
              <a:t>multi-element antenna arrays</a:t>
            </a:r>
          </a:p>
          <a:p>
            <a:r>
              <a:rPr lang="en-US" noProof="0"/>
              <a:t>Antenna diversity</a:t>
            </a:r>
          </a:p>
          <a:p>
            <a:pPr lvl="1"/>
            <a:r>
              <a:rPr lang="en-US" noProof="0"/>
              <a:t>switched diversity, selection diversity</a:t>
            </a:r>
          </a:p>
          <a:p>
            <a:pPr lvl="2"/>
            <a:r>
              <a:rPr lang="en-US" noProof="0"/>
              <a:t>receiver chooses antenna with largest output</a:t>
            </a:r>
          </a:p>
          <a:p>
            <a:pPr lvl="1"/>
            <a:r>
              <a:rPr lang="en-US" noProof="0"/>
              <a:t>diversity combining</a:t>
            </a:r>
          </a:p>
          <a:p>
            <a:pPr lvl="2"/>
            <a:r>
              <a:rPr lang="en-US" noProof="0"/>
              <a:t>combine output power to produce gain</a:t>
            </a:r>
          </a:p>
          <a:p>
            <a:pPr lvl="2"/>
            <a:r>
              <a:rPr lang="en-US" noProof="0"/>
              <a:t>cophasing needed to avoid cancellation </a:t>
            </a:r>
          </a:p>
          <a:p>
            <a:pPr lvl="1"/>
            <a:endParaRPr lang="en-US" noProof="0">
              <a:sym typeface="Symbol" pitchFamily="18" charset="2"/>
            </a:endParaRPr>
          </a:p>
        </p:txBody>
      </p:sp>
      <p:sp>
        <p:nvSpPr>
          <p:cNvPr id="41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73786" name="Line 58"/>
          <p:cNvSpPr>
            <a:spLocks noChangeShapeType="1"/>
          </p:cNvSpPr>
          <p:nvPr/>
        </p:nvSpPr>
        <p:spPr bwMode="auto">
          <a:xfrm>
            <a:off x="4191000" y="4368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87" name="Line 59"/>
          <p:cNvSpPr>
            <a:spLocks noChangeShapeType="1"/>
          </p:cNvSpPr>
          <p:nvPr/>
        </p:nvSpPr>
        <p:spPr bwMode="auto">
          <a:xfrm>
            <a:off x="4876800" y="4368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88" name="Rectangle 60"/>
          <p:cNvSpPr>
            <a:spLocks noChangeArrowheads="1"/>
          </p:cNvSpPr>
          <p:nvPr/>
        </p:nvSpPr>
        <p:spPr bwMode="auto">
          <a:xfrm>
            <a:off x="4343400" y="5283200"/>
            <a:ext cx="381000" cy="3048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Arial" charset="0"/>
              </a:rPr>
              <a:t>+</a:t>
            </a:r>
          </a:p>
        </p:txBody>
      </p:sp>
      <p:sp>
        <p:nvSpPr>
          <p:cNvPr id="73789" name="AutoShape 61"/>
          <p:cNvSpPr>
            <a:spLocks noChangeArrowheads="1"/>
          </p:cNvSpPr>
          <p:nvPr/>
        </p:nvSpPr>
        <p:spPr bwMode="auto">
          <a:xfrm>
            <a:off x="3733800" y="4826000"/>
            <a:ext cx="1524000" cy="457200"/>
          </a:xfrm>
          <a:prstGeom prst="parallelogram">
            <a:avLst>
              <a:gd name="adj" fmla="val 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3790" name="AutoShape 62"/>
          <p:cNvCxnSpPr>
            <a:cxnSpLocks noChangeShapeType="1"/>
            <a:stCxn id="73788" idx="1"/>
            <a:endCxn id="73786" idx="1"/>
          </p:cNvCxnSpPr>
          <p:nvPr/>
        </p:nvCxnSpPr>
        <p:spPr bwMode="auto">
          <a:xfrm rot="10800000">
            <a:off x="4191000" y="5073650"/>
            <a:ext cx="152400" cy="361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3791" name="AutoShape 63"/>
          <p:cNvCxnSpPr>
            <a:cxnSpLocks noChangeShapeType="1"/>
            <a:stCxn id="73788" idx="3"/>
            <a:endCxn id="73787" idx="1"/>
          </p:cNvCxnSpPr>
          <p:nvPr/>
        </p:nvCxnSpPr>
        <p:spPr bwMode="auto">
          <a:xfrm flipV="1">
            <a:off x="4724400" y="5073650"/>
            <a:ext cx="152400" cy="361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4829176" y="4521200"/>
            <a:ext cx="428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/4</a:t>
            </a:r>
            <a:endParaRPr lang="en-US" sz="1400">
              <a:latin typeface="Arial" charset="0"/>
            </a:endParaRPr>
          </a:p>
        </p:txBody>
      </p:sp>
      <p:sp>
        <p:nvSpPr>
          <p:cNvPr id="73793" name="Text Box 65"/>
          <p:cNvSpPr txBox="1">
            <a:spLocks noChangeArrowheads="1"/>
          </p:cNvSpPr>
          <p:nvPr/>
        </p:nvSpPr>
        <p:spPr bwMode="auto">
          <a:xfrm>
            <a:off x="4267200" y="4521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/2</a:t>
            </a:r>
            <a:endParaRPr lang="en-US" sz="1400">
              <a:latin typeface="Arial" charset="0"/>
            </a:endParaRPr>
          </a:p>
        </p:txBody>
      </p:sp>
      <p:sp>
        <p:nvSpPr>
          <p:cNvPr id="73794" name="Text Box 66"/>
          <p:cNvSpPr txBox="1">
            <a:spLocks noChangeArrowheads="1"/>
          </p:cNvSpPr>
          <p:nvPr/>
        </p:nvSpPr>
        <p:spPr bwMode="auto">
          <a:xfrm>
            <a:off x="3810000" y="4521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/4</a:t>
            </a:r>
            <a:endParaRPr lang="en-US" sz="1400">
              <a:latin typeface="Arial" charset="0"/>
            </a:endParaRPr>
          </a:p>
        </p:txBody>
      </p:sp>
      <p:sp>
        <p:nvSpPr>
          <p:cNvPr id="73795" name="Line 67"/>
          <p:cNvSpPr>
            <a:spLocks noChangeShapeType="1"/>
          </p:cNvSpPr>
          <p:nvPr/>
        </p:nvSpPr>
        <p:spPr bwMode="auto">
          <a:xfrm flipV="1">
            <a:off x="5029200" y="436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96" name="Line 68"/>
          <p:cNvSpPr>
            <a:spLocks noChangeShapeType="1"/>
          </p:cNvSpPr>
          <p:nvPr/>
        </p:nvSpPr>
        <p:spPr bwMode="auto">
          <a:xfrm>
            <a:off x="5029200" y="482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97" name="Line 69"/>
          <p:cNvSpPr>
            <a:spLocks noChangeShapeType="1"/>
          </p:cNvSpPr>
          <p:nvPr/>
        </p:nvSpPr>
        <p:spPr bwMode="auto">
          <a:xfrm flipH="1">
            <a:off x="4191000" y="467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98" name="Line 70"/>
          <p:cNvSpPr>
            <a:spLocks noChangeShapeType="1"/>
          </p:cNvSpPr>
          <p:nvPr/>
        </p:nvSpPr>
        <p:spPr bwMode="auto">
          <a:xfrm>
            <a:off x="4648200" y="467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3799" name="Group 71"/>
          <p:cNvGrpSpPr>
            <a:grpSpLocks/>
          </p:cNvGrpSpPr>
          <p:nvPr/>
        </p:nvGrpSpPr>
        <p:grpSpPr bwMode="auto">
          <a:xfrm>
            <a:off x="4038600" y="4368800"/>
            <a:ext cx="0" cy="685800"/>
            <a:chOff x="4224" y="2736"/>
            <a:chExt cx="0" cy="432"/>
          </a:xfrm>
        </p:grpSpPr>
        <p:sp>
          <p:nvSpPr>
            <p:cNvPr id="73800" name="Line 72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01" name="Line 73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802" name="Text Box 74"/>
          <p:cNvSpPr txBox="1">
            <a:spLocks noChangeArrowheads="1"/>
          </p:cNvSpPr>
          <p:nvPr/>
        </p:nvSpPr>
        <p:spPr bwMode="auto">
          <a:xfrm>
            <a:off x="2895601" y="5740400"/>
            <a:ext cx="1217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ground plane</a:t>
            </a:r>
          </a:p>
        </p:txBody>
      </p:sp>
      <p:sp>
        <p:nvSpPr>
          <p:cNvPr id="73803" name="Line 75"/>
          <p:cNvSpPr>
            <a:spLocks noChangeShapeType="1"/>
          </p:cNvSpPr>
          <p:nvPr/>
        </p:nvSpPr>
        <p:spPr bwMode="auto">
          <a:xfrm flipV="1">
            <a:off x="3505200" y="5283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04" name="Line 76"/>
          <p:cNvSpPr>
            <a:spLocks noChangeShapeType="1"/>
          </p:cNvSpPr>
          <p:nvPr/>
        </p:nvSpPr>
        <p:spPr bwMode="auto">
          <a:xfrm>
            <a:off x="6477000" y="4368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05" name="Line 77"/>
          <p:cNvSpPr>
            <a:spLocks noChangeShapeType="1"/>
          </p:cNvSpPr>
          <p:nvPr/>
        </p:nvSpPr>
        <p:spPr bwMode="auto">
          <a:xfrm>
            <a:off x="7162800" y="4368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06" name="Text Box 78"/>
          <p:cNvSpPr txBox="1">
            <a:spLocks noChangeArrowheads="1"/>
          </p:cNvSpPr>
          <p:nvPr/>
        </p:nvSpPr>
        <p:spPr bwMode="auto">
          <a:xfrm>
            <a:off x="6553200" y="4292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/2</a:t>
            </a:r>
            <a:endParaRPr lang="en-US" sz="1400">
              <a:latin typeface="Arial" charset="0"/>
            </a:endParaRPr>
          </a:p>
        </p:txBody>
      </p:sp>
      <p:sp>
        <p:nvSpPr>
          <p:cNvPr id="73807" name="Text Box 79"/>
          <p:cNvSpPr txBox="1">
            <a:spLocks noChangeArrowheads="1"/>
          </p:cNvSpPr>
          <p:nvPr/>
        </p:nvSpPr>
        <p:spPr bwMode="auto">
          <a:xfrm>
            <a:off x="6096000" y="4521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/2</a:t>
            </a:r>
            <a:endParaRPr lang="en-US" sz="1400">
              <a:latin typeface="Arial" charset="0"/>
            </a:endParaRPr>
          </a:p>
        </p:txBody>
      </p:sp>
      <p:sp>
        <p:nvSpPr>
          <p:cNvPr id="73808" name="Line 80"/>
          <p:cNvSpPr>
            <a:spLocks noChangeShapeType="1"/>
          </p:cNvSpPr>
          <p:nvPr/>
        </p:nvSpPr>
        <p:spPr bwMode="auto">
          <a:xfrm flipH="1">
            <a:off x="6477000" y="444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09" name="Line 81"/>
          <p:cNvSpPr>
            <a:spLocks noChangeShapeType="1"/>
          </p:cNvSpPr>
          <p:nvPr/>
        </p:nvSpPr>
        <p:spPr bwMode="auto">
          <a:xfrm>
            <a:off x="6934200" y="444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3810" name="Group 82"/>
          <p:cNvGrpSpPr>
            <a:grpSpLocks/>
          </p:cNvGrpSpPr>
          <p:nvPr/>
        </p:nvGrpSpPr>
        <p:grpSpPr bwMode="auto">
          <a:xfrm>
            <a:off x="6324600" y="4368800"/>
            <a:ext cx="0" cy="685800"/>
            <a:chOff x="4224" y="2736"/>
            <a:chExt cx="0" cy="432"/>
          </a:xfrm>
        </p:grpSpPr>
        <p:sp>
          <p:nvSpPr>
            <p:cNvPr id="73811" name="Line 83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12" name="Line 84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813" name="Rectangle 85"/>
          <p:cNvSpPr>
            <a:spLocks noChangeArrowheads="1"/>
          </p:cNvSpPr>
          <p:nvPr/>
        </p:nvSpPr>
        <p:spPr bwMode="auto">
          <a:xfrm>
            <a:off x="6934200" y="5359400"/>
            <a:ext cx="457200" cy="3048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Arial" charset="0"/>
              </a:rPr>
              <a:t>+</a:t>
            </a:r>
          </a:p>
        </p:txBody>
      </p:sp>
      <p:cxnSp>
        <p:nvCxnSpPr>
          <p:cNvPr id="73814" name="AutoShape 86"/>
          <p:cNvCxnSpPr>
            <a:cxnSpLocks noChangeShapeType="1"/>
            <a:stCxn id="73788" idx="2"/>
          </p:cNvCxnSpPr>
          <p:nvPr/>
        </p:nvCxnSpPr>
        <p:spPr bwMode="auto">
          <a:xfrm>
            <a:off x="4533900" y="5588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3815" name="AutoShape 87"/>
          <p:cNvCxnSpPr>
            <a:cxnSpLocks noChangeShapeType="1"/>
            <a:stCxn id="73813" idx="2"/>
          </p:cNvCxnSpPr>
          <p:nvPr/>
        </p:nvCxnSpPr>
        <p:spPr bwMode="auto">
          <a:xfrm>
            <a:off x="7162800" y="5664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3816" name="Text Box 88"/>
          <p:cNvSpPr txBox="1">
            <a:spLocks noChangeArrowheads="1"/>
          </p:cNvSpPr>
          <p:nvPr/>
        </p:nvSpPr>
        <p:spPr bwMode="auto">
          <a:xfrm>
            <a:off x="7239000" y="4292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/2</a:t>
            </a:r>
            <a:endParaRPr lang="en-US" sz="1400">
              <a:latin typeface="Arial" charset="0"/>
            </a:endParaRPr>
          </a:p>
        </p:txBody>
      </p:sp>
      <p:sp>
        <p:nvSpPr>
          <p:cNvPr id="73817" name="Line 89"/>
          <p:cNvSpPr>
            <a:spLocks noChangeShapeType="1"/>
          </p:cNvSpPr>
          <p:nvPr/>
        </p:nvSpPr>
        <p:spPr bwMode="auto">
          <a:xfrm flipH="1">
            <a:off x="7162800" y="444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18" name="Line 90"/>
          <p:cNvSpPr>
            <a:spLocks noChangeShapeType="1"/>
          </p:cNvSpPr>
          <p:nvPr/>
        </p:nvSpPr>
        <p:spPr bwMode="auto">
          <a:xfrm>
            <a:off x="7620000" y="444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19" name="Line 91"/>
          <p:cNvSpPr>
            <a:spLocks noChangeShapeType="1"/>
          </p:cNvSpPr>
          <p:nvPr/>
        </p:nvSpPr>
        <p:spPr bwMode="auto">
          <a:xfrm>
            <a:off x="7848600" y="4368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20" name="Freeform 92"/>
          <p:cNvSpPr>
            <a:spLocks/>
          </p:cNvSpPr>
          <p:nvPr/>
        </p:nvSpPr>
        <p:spPr bwMode="auto">
          <a:xfrm>
            <a:off x="7391400" y="4673600"/>
            <a:ext cx="685800" cy="838200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432" y="0"/>
              </a:cxn>
              <a:cxn ang="0">
                <a:pos x="432" y="528"/>
              </a:cxn>
              <a:cxn ang="0">
                <a:pos x="0" y="528"/>
              </a:cxn>
            </a:cxnLst>
            <a:rect l="0" t="0" r="r" b="b"/>
            <a:pathLst>
              <a:path w="432" h="528">
                <a:moveTo>
                  <a:pt x="288" y="0"/>
                </a:moveTo>
                <a:lnTo>
                  <a:pt x="432" y="0"/>
                </a:lnTo>
                <a:lnTo>
                  <a:pt x="432" y="528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21" name="Freeform 93"/>
          <p:cNvSpPr>
            <a:spLocks/>
          </p:cNvSpPr>
          <p:nvPr/>
        </p:nvSpPr>
        <p:spPr bwMode="auto">
          <a:xfrm>
            <a:off x="6477000" y="4673600"/>
            <a:ext cx="457200" cy="838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44" y="528"/>
              </a:cxn>
              <a:cxn ang="0">
                <a:pos x="336" y="528"/>
              </a:cxn>
            </a:cxnLst>
            <a:rect l="0" t="0" r="r" b="b"/>
            <a:pathLst>
              <a:path w="336" h="528">
                <a:moveTo>
                  <a:pt x="0" y="0"/>
                </a:moveTo>
                <a:lnTo>
                  <a:pt x="144" y="0"/>
                </a:lnTo>
                <a:lnTo>
                  <a:pt x="144" y="528"/>
                </a:lnTo>
                <a:lnTo>
                  <a:pt x="336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822" name="Freeform 94"/>
          <p:cNvSpPr>
            <a:spLocks/>
          </p:cNvSpPr>
          <p:nvPr/>
        </p:nvSpPr>
        <p:spPr bwMode="auto">
          <a:xfrm>
            <a:off x="7162800" y="4673600"/>
            <a:ext cx="228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144" y="336"/>
              </a:cxn>
              <a:cxn ang="0">
                <a:pos x="0" y="336"/>
              </a:cxn>
              <a:cxn ang="0">
                <a:pos x="0" y="432"/>
              </a:cxn>
            </a:cxnLst>
            <a:rect l="0" t="0" r="r" b="b"/>
            <a:pathLst>
              <a:path w="144" h="432">
                <a:moveTo>
                  <a:pt x="0" y="0"/>
                </a:moveTo>
                <a:lnTo>
                  <a:pt x="144" y="0"/>
                </a:lnTo>
                <a:lnTo>
                  <a:pt x="144" y="336"/>
                </a:lnTo>
                <a:lnTo>
                  <a:pt x="0" y="336"/>
                </a:lnTo>
                <a:lnTo>
                  <a:pt x="0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MIMO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Multiple-Input Multiple-Output</a:t>
            </a:r>
          </a:p>
          <a:p>
            <a:pPr lvl="1"/>
            <a:r>
              <a:rPr lang="en-US" dirty="0" smtClean="0"/>
              <a:t>use of several antennas at receiver and transmitter</a:t>
            </a:r>
          </a:p>
          <a:p>
            <a:pPr lvl="1"/>
            <a:r>
              <a:rPr lang="en-US" dirty="0" smtClean="0"/>
              <a:t>increased data rates and transmission range without additional transmit power or bandwidth via higher spectral efficiency, higher link robustness, reduced fading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IEEE 802.11n, LTE, HSPA+, …</a:t>
            </a:r>
          </a:p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“beamforming”: emit the same signal from all antennas to maximize signal power at receiver antenna</a:t>
            </a:r>
          </a:p>
          <a:p>
            <a:pPr lvl="1"/>
            <a:r>
              <a:rPr lang="en-US" dirty="0" smtClean="0"/>
              <a:t>spatial multiplexing: split high-rate signal into multiple lower rate streams and transmit over different antennas</a:t>
            </a:r>
          </a:p>
          <a:p>
            <a:pPr lvl="1"/>
            <a:r>
              <a:rPr lang="en-US" dirty="0" smtClean="0"/>
              <a:t>diversity coding: transmit single stream over different antennas with (near) orthogonal codes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" name="Line 91"/>
          <p:cNvSpPr>
            <a:spLocks noChangeShapeType="1"/>
          </p:cNvSpPr>
          <p:nvPr/>
        </p:nvSpPr>
        <p:spPr bwMode="auto">
          <a:xfrm>
            <a:off x="2495600" y="470714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91"/>
          <p:cNvSpPr>
            <a:spLocks noChangeShapeType="1"/>
          </p:cNvSpPr>
          <p:nvPr/>
        </p:nvSpPr>
        <p:spPr bwMode="auto">
          <a:xfrm>
            <a:off x="2999656" y="5283204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91"/>
          <p:cNvSpPr>
            <a:spLocks noChangeShapeType="1"/>
          </p:cNvSpPr>
          <p:nvPr/>
        </p:nvSpPr>
        <p:spPr bwMode="auto">
          <a:xfrm>
            <a:off x="3575720" y="470714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91"/>
          <p:cNvSpPr>
            <a:spLocks noChangeShapeType="1"/>
          </p:cNvSpPr>
          <p:nvPr/>
        </p:nvSpPr>
        <p:spPr bwMode="auto">
          <a:xfrm>
            <a:off x="8112224" y="5283204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91"/>
          <p:cNvSpPr>
            <a:spLocks noChangeShapeType="1"/>
          </p:cNvSpPr>
          <p:nvPr/>
        </p:nvSpPr>
        <p:spPr bwMode="auto">
          <a:xfrm>
            <a:off x="8616280" y="5859268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1"/>
          <p:cNvSpPr>
            <a:spLocks noChangeShapeType="1"/>
          </p:cNvSpPr>
          <p:nvPr/>
        </p:nvSpPr>
        <p:spPr bwMode="auto">
          <a:xfrm>
            <a:off x="9192344" y="5283204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" name="Straight Arrow Connector 13"/>
          <p:cNvCxnSpPr>
            <a:stCxn id="7" idx="0"/>
            <a:endCxn id="10" idx="0"/>
          </p:cNvCxnSpPr>
          <p:nvPr/>
        </p:nvCxnSpPr>
        <p:spPr bwMode="auto">
          <a:xfrm rot="16200000" flipH="1">
            <a:off x="5555940" y="2726920"/>
            <a:ext cx="576064" cy="4536504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6" idx="0"/>
            <a:endCxn id="10" idx="0"/>
          </p:cNvCxnSpPr>
          <p:nvPr/>
        </p:nvCxnSpPr>
        <p:spPr bwMode="auto">
          <a:xfrm rot="16200000" flipH="1">
            <a:off x="5555940" y="2726920"/>
            <a:ext cx="1588" cy="511256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5" idx="0"/>
            <a:endCxn id="10" idx="0"/>
          </p:cNvCxnSpPr>
          <p:nvPr/>
        </p:nvCxnSpPr>
        <p:spPr bwMode="auto">
          <a:xfrm rot="16200000" flipH="1">
            <a:off x="5015880" y="2186860"/>
            <a:ext cx="576064" cy="5616624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847528" y="5787260"/>
            <a:ext cx="881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/>
              <a:t>sender</a:t>
            </a:r>
            <a:endParaRPr lang="de-DE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9171603" y="6219308"/>
            <a:ext cx="1010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/>
              <a:t>receiver</a:t>
            </a:r>
            <a:endParaRPr lang="de-DE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015880" y="4563124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t</a:t>
            </a:r>
            <a:r>
              <a:rPr lang="de-DE" sz="1600" baseline="-25000" dirty="0"/>
              <a:t>1</a:t>
            </a:r>
            <a:endParaRPr lang="de-DE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4799856" y="5283204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t</a:t>
            </a:r>
            <a:r>
              <a:rPr lang="de-DE" sz="1600" baseline="-25000" dirty="0"/>
              <a:t>2</a:t>
            </a:r>
            <a:endParaRPr lang="de-DE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711624" y="4779148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t</a:t>
            </a:r>
            <a:r>
              <a:rPr lang="de-DE" sz="1600" baseline="-25000" dirty="0"/>
              <a:t>3</a:t>
            </a:r>
            <a:endParaRPr lang="de-DE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287688" y="5787260"/>
            <a:ext cx="13821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Time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flight</a:t>
            </a:r>
            <a:endParaRPr lang="de-DE" sz="1400" dirty="0"/>
          </a:p>
          <a:p>
            <a:pPr algn="l"/>
            <a:r>
              <a:rPr lang="de-DE" sz="1400" dirty="0"/>
              <a:t>t</a:t>
            </a:r>
            <a:r>
              <a:rPr lang="de-DE" sz="1400" baseline="-25000" dirty="0"/>
              <a:t>2</a:t>
            </a:r>
            <a:r>
              <a:rPr lang="de-DE" sz="1400" dirty="0"/>
              <a:t>=t</a:t>
            </a:r>
            <a:r>
              <a:rPr lang="de-DE" sz="1400" baseline="-25000" dirty="0"/>
              <a:t>1</a:t>
            </a:r>
            <a:r>
              <a:rPr lang="de-DE" sz="1400" dirty="0"/>
              <a:t>+d</a:t>
            </a:r>
            <a:r>
              <a:rPr lang="de-DE" sz="1400" baseline="-25000" dirty="0"/>
              <a:t>2</a:t>
            </a:r>
          </a:p>
          <a:p>
            <a:pPr algn="l"/>
            <a:r>
              <a:rPr lang="de-DE" sz="1400" dirty="0"/>
              <a:t>t</a:t>
            </a:r>
            <a:r>
              <a:rPr lang="de-DE" sz="1400" baseline="-25000" dirty="0"/>
              <a:t>3</a:t>
            </a:r>
            <a:r>
              <a:rPr lang="de-DE" sz="1400" dirty="0"/>
              <a:t>=t</a:t>
            </a:r>
            <a:r>
              <a:rPr lang="de-DE" sz="1400" baseline="-25000" dirty="0"/>
              <a:t>1</a:t>
            </a:r>
            <a:r>
              <a:rPr lang="de-DE" sz="1400" dirty="0"/>
              <a:t>+d</a:t>
            </a:r>
            <a:r>
              <a:rPr lang="de-DE" sz="1400" baseline="-25000" dirty="0"/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31705" y="5355213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55641" y="5931277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51585" y="5355213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63952" y="5643245"/>
            <a:ext cx="13821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Sending</a:t>
            </a:r>
            <a:r>
              <a:rPr lang="de-DE" sz="1400" dirty="0"/>
              <a:t> time</a:t>
            </a:r>
          </a:p>
          <a:p>
            <a:pPr algn="l"/>
            <a:r>
              <a:rPr lang="de-DE" sz="1400" dirty="0"/>
              <a:t>1: t</a:t>
            </a:r>
            <a:r>
              <a:rPr lang="de-DE" sz="1400" baseline="-25000" dirty="0"/>
              <a:t>0</a:t>
            </a:r>
          </a:p>
          <a:p>
            <a:pPr algn="l"/>
            <a:r>
              <a:rPr lang="de-DE" sz="1400" dirty="0"/>
              <a:t>2: t</a:t>
            </a:r>
            <a:r>
              <a:rPr lang="de-DE" sz="1400" baseline="-25000" dirty="0"/>
              <a:t>0</a:t>
            </a:r>
            <a:r>
              <a:rPr lang="de-DE" sz="1400" dirty="0"/>
              <a:t>-d</a:t>
            </a:r>
            <a:r>
              <a:rPr lang="de-DE" sz="1400" baseline="-25000" dirty="0"/>
              <a:t>2</a:t>
            </a:r>
          </a:p>
          <a:p>
            <a:pPr algn="l"/>
            <a:r>
              <a:rPr lang="de-DE" sz="1400" dirty="0"/>
              <a:t>3: t</a:t>
            </a:r>
            <a:r>
              <a:rPr lang="de-DE" sz="1400" baseline="-25000" dirty="0"/>
              <a:t>0</a:t>
            </a:r>
            <a:r>
              <a:rPr lang="de-DE" sz="1400" dirty="0"/>
              <a:t>-d</a:t>
            </a:r>
            <a:r>
              <a:rPr lang="de-DE" sz="1400" baseline="-25000" dirty="0"/>
              <a:t>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Questions &amp; Tasks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Frequency </a:t>
            </a:r>
            <a:r>
              <a:rPr lang="en-US" dirty="0"/>
              <a:t>regulations may differ between countries. Check out the regulations valid for your country (within Europe </a:t>
            </a:r>
            <a:r>
              <a:rPr lang="en-US" dirty="0" smtClean="0"/>
              <a:t>CEPT </a:t>
            </a:r>
            <a:r>
              <a:rPr lang="en-US" dirty="0"/>
              <a:t>may be able to help you, </a:t>
            </a:r>
            <a:r>
              <a:rPr lang="de-DE" dirty="0">
                <a:hlinkClick r:id="rId2"/>
              </a:rPr>
              <a:t>https://www.cept.org/</a:t>
            </a:r>
            <a:r>
              <a:rPr lang="en-US" dirty="0" smtClean="0"/>
              <a:t>, </a:t>
            </a:r>
            <a:r>
              <a:rPr lang="en-US" dirty="0"/>
              <a:t>for the US try the FCC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www.fcc.gov</a:t>
            </a:r>
            <a:r>
              <a:rPr lang="en-US" dirty="0" smtClean="0"/>
              <a:t>, </a:t>
            </a:r>
            <a:r>
              <a:rPr lang="en-US" dirty="0"/>
              <a:t>for Japan ARIB, </a:t>
            </a:r>
            <a:r>
              <a:rPr lang="en-US" dirty="0" smtClean="0">
                <a:hlinkClick r:id="rId4"/>
              </a:rPr>
              <a:t>www.arib.or.jp</a:t>
            </a:r>
            <a:r>
              <a:rPr lang="en-US" dirty="0" smtClean="0"/>
              <a:t>).</a:t>
            </a:r>
          </a:p>
          <a:p>
            <a:pPr lvl="1"/>
            <a:r>
              <a:rPr lang="en-GB" dirty="0"/>
              <a:t>Why can waves with a very low frequency follow the earth’s surface? Why are they not used for data transmission in computer networks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Why does the ITU-R only regulate ‘lower’ frequencies (up to some hundred GHz) and not higher frequencies (in the THz range</a:t>
            </a:r>
            <a:r>
              <a:rPr lang="en-GB" dirty="0" smtClean="0"/>
              <a:t>)?</a:t>
            </a:r>
          </a:p>
          <a:p>
            <a:pPr lvl="1"/>
            <a:r>
              <a:rPr lang="en-GB" dirty="0"/>
              <a:t>What are the two different approaches in regulation regarding mobile phone systems in Europe and the US? What are the consequences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Why is the international availability of the same ISM bands important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Is it possible to transmit a digital signal, e.g., coded as square wave as used inside a computer, using radio transmission without any loss? Why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Is a directional antenna useful for mobile phones? Why? How can the gain of an antenna be improved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If you are unsure about Shannon, </a:t>
            </a:r>
            <a:r>
              <a:rPr lang="en-GB" dirty="0" err="1" smtClean="0"/>
              <a:t>Nyquist</a:t>
            </a:r>
            <a:r>
              <a:rPr lang="en-GB" dirty="0" smtClean="0"/>
              <a:t> etc. – go back to our Computer Networks lecture and refresh your knowledge!</a:t>
            </a:r>
          </a:p>
          <a:p>
            <a:pPr lvl="1"/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613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Signal propagation ranges</a:t>
            </a:r>
          </a:p>
        </p:txBody>
      </p:sp>
      <p:sp>
        <p:nvSpPr>
          <p:cNvPr id="81937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Transmission range</a:t>
            </a:r>
          </a:p>
          <a:p>
            <a:pPr lvl="1"/>
            <a:r>
              <a:rPr lang="en-US" noProof="0" dirty="0"/>
              <a:t>communication possible</a:t>
            </a:r>
          </a:p>
          <a:p>
            <a:pPr lvl="1"/>
            <a:r>
              <a:rPr lang="en-US" noProof="0" dirty="0"/>
              <a:t>low error </a:t>
            </a:r>
            <a:r>
              <a:rPr lang="en-US" noProof="0" dirty="0" smtClean="0"/>
              <a:t>rate</a:t>
            </a:r>
          </a:p>
          <a:p>
            <a:pPr lvl="1"/>
            <a:endParaRPr lang="en-US" noProof="0" dirty="0"/>
          </a:p>
          <a:p>
            <a:r>
              <a:rPr lang="en-US" noProof="0" dirty="0"/>
              <a:t>Detection range</a:t>
            </a:r>
          </a:p>
          <a:p>
            <a:pPr lvl="1"/>
            <a:r>
              <a:rPr lang="en-US" noProof="0" dirty="0"/>
              <a:t>detection of the signal </a:t>
            </a:r>
            <a:r>
              <a:rPr lang="en-US" noProof="0" dirty="0" smtClean="0"/>
              <a:t>possible</a:t>
            </a:r>
            <a:endParaRPr lang="en-US" noProof="0" dirty="0"/>
          </a:p>
          <a:p>
            <a:pPr lvl="1"/>
            <a:r>
              <a:rPr lang="en-US" noProof="0" dirty="0"/>
              <a:t>no communication </a:t>
            </a:r>
            <a:r>
              <a:rPr lang="en-US" noProof="0" dirty="0" smtClean="0"/>
              <a:t>possible</a:t>
            </a:r>
          </a:p>
          <a:p>
            <a:pPr lvl="1"/>
            <a:endParaRPr lang="en-US" noProof="0" dirty="0"/>
          </a:p>
          <a:p>
            <a:r>
              <a:rPr lang="en-US" noProof="0" dirty="0"/>
              <a:t>Interference range</a:t>
            </a:r>
          </a:p>
          <a:p>
            <a:pPr lvl="1"/>
            <a:r>
              <a:rPr lang="en-US" noProof="0" dirty="0"/>
              <a:t>signal may not be </a:t>
            </a:r>
            <a:r>
              <a:rPr lang="en-US" noProof="0" dirty="0" smtClean="0"/>
              <a:t>detected </a:t>
            </a:r>
            <a:endParaRPr lang="en-US" noProof="0" dirty="0"/>
          </a:p>
          <a:p>
            <a:pPr lvl="1"/>
            <a:r>
              <a:rPr lang="en-US" noProof="0" dirty="0"/>
              <a:t>signal adds to the </a:t>
            </a:r>
            <a:r>
              <a:rPr lang="en-US" noProof="0" dirty="0" smtClean="0"/>
              <a:t>background noise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Warning: figure misleading – bizarre shaped, time-varying ranges in reality! </a:t>
            </a:r>
            <a:endParaRPr lang="en-US" noProof="0" dirty="0">
              <a:solidFill>
                <a:srgbClr val="FFC000"/>
              </a:solidFill>
            </a:endParaRPr>
          </a:p>
          <a:p>
            <a:pPr lvl="1"/>
            <a:endParaRPr lang="en-US" noProof="0" dirty="0"/>
          </a:p>
        </p:txBody>
      </p:sp>
      <p:sp>
        <p:nvSpPr>
          <p:cNvPr id="1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6019800" y="1600200"/>
            <a:ext cx="3352800" cy="33528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6477000" y="2057400"/>
            <a:ext cx="2438400" cy="2438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7010400" y="2590800"/>
            <a:ext cx="1371600" cy="13716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76200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9372600" y="388620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distance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7315200" y="2895600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sender</a:t>
            </a:r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7696200" y="3276600"/>
            <a:ext cx="1905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7086601" y="3505200"/>
            <a:ext cx="1179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transmission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7239000" y="4114800"/>
            <a:ext cx="903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detection</a:t>
            </a: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7086600" y="4572000"/>
            <a:ext cx="1119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interference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89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Signal propagation</a:t>
            </a:r>
            <a:endParaRPr lang="en-US" noProof="0"/>
          </a:p>
        </p:txBody>
      </p:sp>
      <p:sp>
        <p:nvSpPr>
          <p:cNvPr id="48190" name="Rectangle 6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Propagation in free space always like light (straight line)</a:t>
            </a:r>
          </a:p>
          <a:p>
            <a:r>
              <a:rPr lang="en-US" dirty="0" smtClean="0"/>
              <a:t>Receiving power proportional to 1/d² in vacuum – much more attenuation in real environments, e.g., d</a:t>
            </a:r>
            <a:r>
              <a:rPr lang="en-US" baseline="30000" dirty="0" smtClean="0"/>
              <a:t>3.5</a:t>
            </a:r>
            <a:r>
              <a:rPr lang="en-US" dirty="0" smtClean="0"/>
              <a:t>…d</a:t>
            </a:r>
            <a:r>
              <a:rPr lang="en-US" baseline="30000" dirty="0" smtClean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 = distance between sender and receiver)</a:t>
            </a:r>
          </a:p>
          <a:p>
            <a:r>
              <a:rPr lang="en-US" dirty="0" smtClean="0"/>
              <a:t>Receiving power additionally influenced by</a:t>
            </a:r>
          </a:p>
          <a:p>
            <a:pPr lvl="1"/>
            <a:r>
              <a:rPr lang="en-US" dirty="0" smtClean="0"/>
              <a:t>fading (frequency dependent)</a:t>
            </a:r>
          </a:p>
          <a:p>
            <a:pPr lvl="1"/>
            <a:r>
              <a:rPr lang="en-US" dirty="0" smtClean="0"/>
              <a:t>shadowing</a:t>
            </a:r>
          </a:p>
          <a:p>
            <a:pPr lvl="1"/>
            <a:r>
              <a:rPr lang="en-US" dirty="0" smtClean="0"/>
              <a:t>reflection at large obstacles</a:t>
            </a:r>
          </a:p>
          <a:p>
            <a:pPr lvl="1"/>
            <a:r>
              <a:rPr lang="en-US" dirty="0" smtClean="0"/>
              <a:t>refraction depending on the density of a medium</a:t>
            </a:r>
          </a:p>
          <a:p>
            <a:pPr lvl="1"/>
            <a:r>
              <a:rPr lang="en-US" dirty="0" smtClean="0"/>
              <a:t>scattering at small obstacles</a:t>
            </a:r>
          </a:p>
          <a:p>
            <a:pPr lvl="1"/>
            <a:r>
              <a:rPr lang="en-US" dirty="0" smtClean="0"/>
              <a:t>diffraction at edges</a:t>
            </a:r>
            <a:endParaRPr lang="en-US" dirty="0"/>
          </a:p>
        </p:txBody>
      </p:sp>
      <p:sp>
        <p:nvSpPr>
          <p:cNvPr id="2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aphicFrame>
        <p:nvGraphicFramePr>
          <p:cNvPr id="48153" name="Object 25"/>
          <p:cNvGraphicFramePr>
            <a:graphicFrameLocks noChangeAspect="1"/>
          </p:cNvGraphicFramePr>
          <p:nvPr/>
        </p:nvGraphicFramePr>
        <p:xfrm>
          <a:off x="3652839" y="4905375"/>
          <a:ext cx="7016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00" name="Clip" r:id="rId4" imgW="2846759" imgH="3899971" progId="">
                  <p:embed/>
                </p:oleObj>
              </mc:Choice>
              <mc:Fallback>
                <p:oleObj name="Clip" r:id="rId4" imgW="2846759" imgH="3899971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9" y="4905375"/>
                        <a:ext cx="701675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61" name="Line 33"/>
          <p:cNvSpPr>
            <a:spLocks noChangeShapeType="1"/>
          </p:cNvSpPr>
          <p:nvPr/>
        </p:nvSpPr>
        <p:spPr bwMode="auto">
          <a:xfrm>
            <a:off x="4338638" y="5438775"/>
            <a:ext cx="45720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6" name="Line 38"/>
          <p:cNvSpPr>
            <a:spLocks noChangeShapeType="1"/>
          </p:cNvSpPr>
          <p:nvPr/>
        </p:nvSpPr>
        <p:spPr bwMode="auto">
          <a:xfrm flipH="1">
            <a:off x="4338638" y="4905375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3724275" y="5972175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reflection</a:t>
            </a:r>
          </a:p>
        </p:txBody>
      </p:sp>
      <p:graphicFrame>
        <p:nvGraphicFramePr>
          <p:cNvPr id="48154" name="Object 26"/>
          <p:cNvGraphicFramePr>
            <a:graphicFrameLocks noChangeAspect="1"/>
          </p:cNvGraphicFramePr>
          <p:nvPr/>
        </p:nvGraphicFramePr>
        <p:xfrm>
          <a:off x="6858000" y="5241925"/>
          <a:ext cx="3762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01" name="Clip" r:id="rId6" imgW="2031510" imgH="3388788" progId="">
                  <p:embed/>
                </p:oleObj>
              </mc:Choice>
              <mc:Fallback>
                <p:oleObj name="Clip" r:id="rId6" imgW="2031510" imgH="3388788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241925"/>
                        <a:ext cx="3762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62" name="Line 34"/>
          <p:cNvSpPr>
            <a:spLocks noChangeShapeType="1"/>
          </p:cNvSpPr>
          <p:nvPr/>
        </p:nvSpPr>
        <p:spPr bwMode="auto">
          <a:xfrm flipV="1">
            <a:off x="7239000" y="5318125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Line 35"/>
          <p:cNvSpPr>
            <a:spLocks noChangeShapeType="1"/>
          </p:cNvSpPr>
          <p:nvPr/>
        </p:nvSpPr>
        <p:spPr bwMode="auto">
          <a:xfrm>
            <a:off x="7239000" y="5394325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Line 36"/>
          <p:cNvSpPr>
            <a:spLocks noChangeShapeType="1"/>
          </p:cNvSpPr>
          <p:nvPr/>
        </p:nvSpPr>
        <p:spPr bwMode="auto">
          <a:xfrm>
            <a:off x="7239000" y="5394325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Line 37"/>
          <p:cNvSpPr>
            <a:spLocks noChangeShapeType="1"/>
          </p:cNvSpPr>
          <p:nvPr/>
        </p:nvSpPr>
        <p:spPr bwMode="auto">
          <a:xfrm flipH="1">
            <a:off x="7239000" y="4937125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6553201" y="5972175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scattering</a:t>
            </a:r>
          </a:p>
        </p:txBody>
      </p:sp>
      <p:graphicFrame>
        <p:nvGraphicFramePr>
          <p:cNvPr id="48167" name="Object 39"/>
          <p:cNvGraphicFramePr>
            <a:graphicFrameLocks noChangeAspect="1"/>
          </p:cNvGraphicFramePr>
          <p:nvPr/>
        </p:nvGraphicFramePr>
        <p:xfrm>
          <a:off x="8229601" y="5210176"/>
          <a:ext cx="14255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02" name="Clip" r:id="rId8" imgW="1426210" imgH="692150" progId="">
                  <p:embed/>
                </p:oleObj>
              </mc:Choice>
              <mc:Fallback>
                <p:oleObj name="Clip" r:id="rId8" imgW="1426210" imgH="69215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1" y="5210176"/>
                        <a:ext cx="1425575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68" name="Line 40"/>
          <p:cNvSpPr>
            <a:spLocks noChangeShapeType="1"/>
          </p:cNvSpPr>
          <p:nvPr/>
        </p:nvSpPr>
        <p:spPr bwMode="auto">
          <a:xfrm flipV="1">
            <a:off x="7924800" y="5210175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8686800" y="5210175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8686800" y="5210175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8382001" y="5972175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diffraction</a:t>
            </a:r>
          </a:p>
        </p:txBody>
      </p:sp>
      <p:graphicFrame>
        <p:nvGraphicFramePr>
          <p:cNvPr id="48178" name="Object 50"/>
          <p:cNvGraphicFramePr>
            <a:graphicFrameLocks noChangeAspect="1"/>
          </p:cNvGraphicFramePr>
          <p:nvPr/>
        </p:nvGraphicFramePr>
        <p:xfrm flipH="1">
          <a:off x="2095500" y="4860925"/>
          <a:ext cx="6492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03" name="Clip" r:id="rId10" imgW="3029639" imgH="4530136" progId="">
                  <p:embed/>
                </p:oleObj>
              </mc:Choice>
              <mc:Fallback>
                <p:oleObj name="Clip" r:id="rId10" imgW="3029639" imgH="4530136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2095500" y="4860925"/>
                        <a:ext cx="649288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79" name="Line 51"/>
          <p:cNvSpPr>
            <a:spLocks noChangeShapeType="1"/>
          </p:cNvSpPr>
          <p:nvPr/>
        </p:nvSpPr>
        <p:spPr bwMode="auto">
          <a:xfrm flipH="1">
            <a:off x="2705100" y="5013325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0" name="Line 52"/>
          <p:cNvSpPr>
            <a:spLocks noChangeShapeType="1"/>
          </p:cNvSpPr>
          <p:nvPr/>
        </p:nvSpPr>
        <p:spPr bwMode="auto">
          <a:xfrm>
            <a:off x="2705100" y="5241925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2" name="Text Box 54"/>
          <p:cNvSpPr txBox="1">
            <a:spLocks noChangeArrowheads="1"/>
          </p:cNvSpPr>
          <p:nvPr/>
        </p:nvSpPr>
        <p:spPr bwMode="auto">
          <a:xfrm>
            <a:off x="1774826" y="5972175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shadowing</a:t>
            </a: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 flipH="1">
            <a:off x="2705100" y="4937125"/>
            <a:ext cx="304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5303838" y="5383214"/>
            <a:ext cx="1008062" cy="503237"/>
          </a:xfrm>
          <a:prstGeom prst="rect">
            <a:avLst/>
          </a:prstGeom>
          <a:solidFill>
            <a:srgbClr val="DADAF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6" name="Text Box 58"/>
          <p:cNvSpPr txBox="1">
            <a:spLocks noChangeArrowheads="1"/>
          </p:cNvSpPr>
          <p:nvPr/>
        </p:nvSpPr>
        <p:spPr bwMode="auto">
          <a:xfrm>
            <a:off x="5303838" y="5957888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refraction</a:t>
            </a:r>
          </a:p>
        </p:txBody>
      </p:sp>
      <p:sp>
        <p:nvSpPr>
          <p:cNvPr id="48187" name="Line 59"/>
          <p:cNvSpPr>
            <a:spLocks noChangeShapeType="1"/>
          </p:cNvSpPr>
          <p:nvPr/>
        </p:nvSpPr>
        <p:spPr bwMode="auto">
          <a:xfrm flipH="1">
            <a:off x="5735639" y="4997450"/>
            <a:ext cx="504825" cy="388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8" name="Line 60"/>
          <p:cNvSpPr>
            <a:spLocks noChangeShapeType="1"/>
          </p:cNvSpPr>
          <p:nvPr/>
        </p:nvSpPr>
        <p:spPr bwMode="auto">
          <a:xfrm rot="3912177">
            <a:off x="5490369" y="5407819"/>
            <a:ext cx="29210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Real world examples</a:t>
            </a:r>
            <a:endParaRPr lang="en-US" noProof="0" dirty="0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pic>
        <p:nvPicPr>
          <p:cNvPr id="104451" name="Picture 3" descr="urban-mic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6920" y="1295426"/>
            <a:ext cx="3200400" cy="2743200"/>
          </a:xfrm>
          <a:prstGeom prst="rect">
            <a:avLst/>
          </a:prstGeom>
          <a:noFill/>
        </p:spPr>
      </p:pic>
      <p:pic>
        <p:nvPicPr>
          <p:cNvPr id="104452" name="Picture 4" descr="wavepropag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5920" y="3886226"/>
            <a:ext cx="2590800" cy="2590800"/>
          </a:xfrm>
          <a:prstGeom prst="rect">
            <a:avLst/>
          </a:prstGeom>
          <a:noFill/>
        </p:spPr>
      </p:pic>
      <p:pic>
        <p:nvPicPr>
          <p:cNvPr id="104453" name="Picture 5" descr="horizontal-polarizat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99920" y="1295426"/>
            <a:ext cx="3543300" cy="26289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699885" y="5973566"/>
            <a:ext cx="2685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hlinkClick r:id="rId6"/>
              </a:rPr>
              <a:t>www.ihe.kit.edu/index.php</a:t>
            </a:r>
            <a:r>
              <a:rPr lang="de-DE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lipart - Tower flat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050" y="1556792"/>
            <a:ext cx="607123" cy="1465890"/>
          </a:xfrm>
          <a:prstGeom prst="rect">
            <a:avLst/>
          </a:prstGeom>
        </p:spPr>
      </p:pic>
      <p:sp>
        <p:nvSpPr>
          <p:cNvPr id="49229" name="Rectangle 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Multipath propagation</a:t>
            </a:r>
            <a:endParaRPr lang="en-US" noProof="0"/>
          </a:p>
        </p:txBody>
      </p:sp>
      <p:sp>
        <p:nvSpPr>
          <p:cNvPr id="49230" name="Rectangle 7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Signal can take many different paths between sender and receiver due to reflection, scattering, diffraction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dirty="0"/>
          </a:p>
          <a:p>
            <a:endParaRPr lang="en-US" noProof="0" dirty="0" smtClean="0"/>
          </a:p>
          <a:p>
            <a:endParaRPr lang="en-US" dirty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Time dispersion: signal is dispersed over time</a:t>
            </a:r>
          </a:p>
          <a:p>
            <a:pPr lvl="1"/>
            <a:r>
              <a:rPr lang="en-US" noProof="0" dirty="0" smtClean="0"/>
              <a:t>interference with “neighbor” symbols, Inter Symbol Interference (ISI)</a:t>
            </a:r>
          </a:p>
          <a:p>
            <a:r>
              <a:rPr lang="en-US" noProof="0" dirty="0" smtClean="0"/>
              <a:t>The signal reaches a receiver directly and phase shifted</a:t>
            </a:r>
          </a:p>
          <a:p>
            <a:pPr lvl="1"/>
            <a:r>
              <a:rPr lang="en-US" noProof="0" dirty="0" smtClean="0">
                <a:sym typeface="Wingdings" pitchFamily="2" charset="2"/>
              </a:rPr>
              <a:t>distorted signal depending on the phases of the different parts</a:t>
            </a:r>
            <a:endParaRPr lang="en-US" noProof="0" dirty="0"/>
          </a:p>
        </p:txBody>
      </p:sp>
      <p:sp>
        <p:nvSpPr>
          <p:cNvPr id="5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pSp>
        <p:nvGrpSpPr>
          <p:cNvPr id="7" name="Gruppieren 6"/>
          <p:cNvGrpSpPr/>
          <p:nvPr/>
        </p:nvGrpSpPr>
        <p:grpSpPr>
          <a:xfrm>
            <a:off x="407368" y="2226227"/>
            <a:ext cx="10729192" cy="2481405"/>
            <a:chOff x="821295" y="2810569"/>
            <a:chExt cx="7464028" cy="1897063"/>
          </a:xfrm>
        </p:grpSpPr>
        <p:grpSp>
          <p:nvGrpSpPr>
            <p:cNvPr id="49201" name="Group 49"/>
            <p:cNvGrpSpPr>
              <a:grpSpLocks/>
            </p:cNvGrpSpPr>
            <p:nvPr/>
          </p:nvGrpSpPr>
          <p:grpSpPr bwMode="auto">
            <a:xfrm>
              <a:off x="1686482" y="2872483"/>
              <a:ext cx="895350" cy="168275"/>
              <a:chOff x="1358" y="1340"/>
              <a:chExt cx="564" cy="106"/>
            </a:xfrm>
          </p:grpSpPr>
          <p:sp>
            <p:nvSpPr>
              <p:cNvPr id="49197" name="Freeform 45"/>
              <p:cNvSpPr>
                <a:spLocks/>
              </p:cNvSpPr>
              <p:nvPr/>
            </p:nvSpPr>
            <p:spPr bwMode="auto">
              <a:xfrm>
                <a:off x="1747" y="1384"/>
                <a:ext cx="175" cy="62"/>
              </a:xfrm>
              <a:custGeom>
                <a:avLst/>
                <a:gdLst/>
                <a:ahLst/>
                <a:cxnLst>
                  <a:cxn ang="0">
                    <a:pos x="0" y="368"/>
                  </a:cxn>
                  <a:cxn ang="0">
                    <a:pos x="185" y="242"/>
                  </a:cxn>
                  <a:cxn ang="0">
                    <a:pos x="197" y="303"/>
                  </a:cxn>
                  <a:cxn ang="0">
                    <a:pos x="483" y="99"/>
                  </a:cxn>
                  <a:cxn ang="0">
                    <a:pos x="495" y="134"/>
                  </a:cxn>
                  <a:cxn ang="0">
                    <a:pos x="701" y="0"/>
                  </a:cxn>
                </a:cxnLst>
                <a:rect l="0" t="0" r="r" b="b"/>
                <a:pathLst>
                  <a:path w="701" h="368">
                    <a:moveTo>
                      <a:pt x="0" y="368"/>
                    </a:moveTo>
                    <a:lnTo>
                      <a:pt x="185" y="242"/>
                    </a:lnTo>
                    <a:lnTo>
                      <a:pt x="197" y="303"/>
                    </a:lnTo>
                    <a:lnTo>
                      <a:pt x="483" y="99"/>
                    </a:lnTo>
                    <a:lnTo>
                      <a:pt x="495" y="134"/>
                    </a:lnTo>
                    <a:lnTo>
                      <a:pt x="701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8" name="Freeform 46"/>
              <p:cNvSpPr>
                <a:spLocks/>
              </p:cNvSpPr>
              <p:nvPr/>
            </p:nvSpPr>
            <p:spPr bwMode="auto">
              <a:xfrm>
                <a:off x="1669" y="1340"/>
                <a:ext cx="122" cy="93"/>
              </a:xfrm>
              <a:custGeom>
                <a:avLst/>
                <a:gdLst/>
                <a:ahLst/>
                <a:cxnLst>
                  <a:cxn ang="0">
                    <a:pos x="0" y="559"/>
                  </a:cxn>
                  <a:cxn ang="0">
                    <a:pos x="69" y="398"/>
                  </a:cxn>
                  <a:cxn ang="0">
                    <a:pos x="152" y="449"/>
                  </a:cxn>
                  <a:cxn ang="0">
                    <a:pos x="308" y="158"/>
                  </a:cxn>
                  <a:cxn ang="0">
                    <a:pos x="373" y="197"/>
                  </a:cxn>
                  <a:cxn ang="0">
                    <a:pos x="488" y="0"/>
                  </a:cxn>
                </a:cxnLst>
                <a:rect l="0" t="0" r="r" b="b"/>
                <a:pathLst>
                  <a:path w="488" h="559">
                    <a:moveTo>
                      <a:pt x="0" y="559"/>
                    </a:moveTo>
                    <a:lnTo>
                      <a:pt x="69" y="398"/>
                    </a:lnTo>
                    <a:lnTo>
                      <a:pt x="152" y="449"/>
                    </a:lnTo>
                    <a:lnTo>
                      <a:pt x="308" y="158"/>
                    </a:lnTo>
                    <a:lnTo>
                      <a:pt x="373" y="197"/>
                    </a:lnTo>
                    <a:lnTo>
                      <a:pt x="488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9" name="Freeform 47"/>
              <p:cNvSpPr>
                <a:spLocks/>
              </p:cNvSpPr>
              <p:nvPr/>
            </p:nvSpPr>
            <p:spPr bwMode="auto">
              <a:xfrm>
                <a:off x="1487" y="1340"/>
                <a:ext cx="123" cy="93"/>
              </a:xfrm>
              <a:custGeom>
                <a:avLst/>
                <a:gdLst/>
                <a:ahLst/>
                <a:cxnLst>
                  <a:cxn ang="0">
                    <a:pos x="492" y="559"/>
                  </a:cxn>
                  <a:cxn ang="0">
                    <a:pos x="418" y="404"/>
                  </a:cxn>
                  <a:cxn ang="0">
                    <a:pos x="330" y="451"/>
                  </a:cxn>
                  <a:cxn ang="0">
                    <a:pos x="170" y="158"/>
                  </a:cxn>
                  <a:cxn ang="0">
                    <a:pos x="109" y="203"/>
                  </a:cxn>
                  <a:cxn ang="0">
                    <a:pos x="0" y="0"/>
                  </a:cxn>
                </a:cxnLst>
                <a:rect l="0" t="0" r="r" b="b"/>
                <a:pathLst>
                  <a:path w="492" h="559">
                    <a:moveTo>
                      <a:pt x="492" y="559"/>
                    </a:moveTo>
                    <a:lnTo>
                      <a:pt x="418" y="404"/>
                    </a:lnTo>
                    <a:lnTo>
                      <a:pt x="330" y="451"/>
                    </a:lnTo>
                    <a:lnTo>
                      <a:pt x="170" y="158"/>
                    </a:lnTo>
                    <a:lnTo>
                      <a:pt x="109" y="203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00" name="Freeform 48"/>
              <p:cNvSpPr>
                <a:spLocks/>
              </p:cNvSpPr>
              <p:nvPr/>
            </p:nvSpPr>
            <p:spPr bwMode="auto">
              <a:xfrm>
                <a:off x="1358" y="1385"/>
                <a:ext cx="173" cy="61"/>
              </a:xfrm>
              <a:custGeom>
                <a:avLst/>
                <a:gdLst/>
                <a:ahLst/>
                <a:cxnLst>
                  <a:cxn ang="0">
                    <a:pos x="690" y="367"/>
                  </a:cxn>
                  <a:cxn ang="0">
                    <a:pos x="504" y="232"/>
                  </a:cxn>
                  <a:cxn ang="0">
                    <a:pos x="500" y="293"/>
                  </a:cxn>
                  <a:cxn ang="0">
                    <a:pos x="218" y="86"/>
                  </a:cxn>
                  <a:cxn ang="0">
                    <a:pos x="200" y="135"/>
                  </a:cxn>
                  <a:cxn ang="0">
                    <a:pos x="0" y="0"/>
                  </a:cxn>
                </a:cxnLst>
                <a:rect l="0" t="0" r="r" b="b"/>
                <a:pathLst>
                  <a:path w="690" h="367">
                    <a:moveTo>
                      <a:pt x="690" y="367"/>
                    </a:moveTo>
                    <a:lnTo>
                      <a:pt x="504" y="232"/>
                    </a:lnTo>
                    <a:lnTo>
                      <a:pt x="500" y="293"/>
                    </a:lnTo>
                    <a:lnTo>
                      <a:pt x="218" y="86"/>
                    </a:lnTo>
                    <a:lnTo>
                      <a:pt x="200" y="135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218" name="Group 66"/>
            <p:cNvGrpSpPr>
              <a:grpSpLocks/>
            </p:cNvGrpSpPr>
            <p:nvPr/>
          </p:nvGrpSpPr>
          <p:grpSpPr bwMode="auto">
            <a:xfrm>
              <a:off x="2050020" y="3058220"/>
              <a:ext cx="177800" cy="796925"/>
              <a:chOff x="1587" y="1457"/>
              <a:chExt cx="112" cy="502"/>
            </a:xfrm>
          </p:grpSpPr>
          <p:sp>
            <p:nvSpPr>
              <p:cNvPr id="49202" name="Line 50"/>
              <p:cNvSpPr>
                <a:spLocks noChangeShapeType="1"/>
              </p:cNvSpPr>
              <p:nvPr/>
            </p:nvSpPr>
            <p:spPr bwMode="auto">
              <a:xfrm>
                <a:off x="1627" y="1637"/>
                <a:ext cx="3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217" name="Group 65"/>
              <p:cNvGrpSpPr>
                <a:grpSpLocks/>
              </p:cNvGrpSpPr>
              <p:nvPr/>
            </p:nvGrpSpPr>
            <p:grpSpPr bwMode="auto">
              <a:xfrm>
                <a:off x="1587" y="1457"/>
                <a:ext cx="112" cy="502"/>
                <a:chOff x="1587" y="1457"/>
                <a:chExt cx="112" cy="502"/>
              </a:xfrm>
            </p:grpSpPr>
            <p:sp>
              <p:nvSpPr>
                <p:cNvPr id="49203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1643" y="1464"/>
                  <a:ext cx="1" cy="10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4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1587" y="1562"/>
                  <a:ext cx="45" cy="39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5" name="Line 53"/>
                <p:cNvSpPr>
                  <a:spLocks noChangeShapeType="1"/>
                </p:cNvSpPr>
                <p:nvPr/>
              </p:nvSpPr>
              <p:spPr bwMode="auto">
                <a:xfrm>
                  <a:off x="1654" y="1563"/>
                  <a:ext cx="45" cy="3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6" name="Line 54"/>
                <p:cNvSpPr>
                  <a:spLocks noChangeShapeType="1"/>
                </p:cNvSpPr>
                <p:nvPr/>
              </p:nvSpPr>
              <p:spPr bwMode="auto">
                <a:xfrm>
                  <a:off x="1590" y="1948"/>
                  <a:ext cx="108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7" name="Line 55"/>
                <p:cNvSpPr>
                  <a:spLocks noChangeShapeType="1"/>
                </p:cNvSpPr>
                <p:nvPr/>
              </p:nvSpPr>
              <p:spPr bwMode="auto">
                <a:xfrm>
                  <a:off x="1603" y="1840"/>
                  <a:ext cx="85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8" name="Line 56"/>
                <p:cNvSpPr>
                  <a:spLocks noChangeShapeType="1"/>
                </p:cNvSpPr>
                <p:nvPr/>
              </p:nvSpPr>
              <p:spPr bwMode="auto">
                <a:xfrm>
                  <a:off x="1602" y="1841"/>
                  <a:ext cx="93" cy="11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9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1592" y="1840"/>
                  <a:ext cx="94" cy="10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0" name="Line 58"/>
                <p:cNvSpPr>
                  <a:spLocks noChangeShapeType="1"/>
                </p:cNvSpPr>
                <p:nvPr/>
              </p:nvSpPr>
              <p:spPr bwMode="auto">
                <a:xfrm>
                  <a:off x="1615" y="1735"/>
                  <a:ext cx="59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1" name="Line 59"/>
                <p:cNvSpPr>
                  <a:spLocks noChangeShapeType="1"/>
                </p:cNvSpPr>
                <p:nvPr/>
              </p:nvSpPr>
              <p:spPr bwMode="auto">
                <a:xfrm>
                  <a:off x="1614" y="1734"/>
                  <a:ext cx="69" cy="106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599" y="1734"/>
                  <a:ext cx="72" cy="105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3" name="Line 61"/>
                <p:cNvSpPr>
                  <a:spLocks noChangeShapeType="1"/>
                </p:cNvSpPr>
                <p:nvPr/>
              </p:nvSpPr>
              <p:spPr bwMode="auto">
                <a:xfrm>
                  <a:off x="1622" y="1637"/>
                  <a:ext cx="53" cy="9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4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1611" y="1636"/>
                  <a:ext cx="50" cy="10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5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620" y="1563"/>
                  <a:ext cx="35" cy="77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16" name="Oval 64"/>
                <p:cNvSpPr>
                  <a:spLocks noChangeArrowheads="1"/>
                </p:cNvSpPr>
                <p:nvPr/>
              </p:nvSpPr>
              <p:spPr bwMode="auto">
                <a:xfrm>
                  <a:off x="1629" y="1457"/>
                  <a:ext cx="29" cy="12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9176" name="Line 24"/>
            <p:cNvSpPr>
              <a:spLocks noChangeShapeType="1"/>
            </p:cNvSpPr>
            <p:nvPr/>
          </p:nvSpPr>
          <p:spPr bwMode="auto">
            <a:xfrm>
              <a:off x="5429807" y="3488432"/>
              <a:ext cx="1524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9179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5648042"/>
                </p:ext>
              </p:extLst>
            </p:nvPr>
          </p:nvGraphicFramePr>
          <p:xfrm>
            <a:off x="3918507" y="3717032"/>
            <a:ext cx="376238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7" name="Clip" r:id="rId5" imgW="2031510" imgH="3388788" progId="">
                    <p:embed/>
                  </p:oleObj>
                </mc:Choice>
                <mc:Fallback>
                  <p:oleObj name="Clip" r:id="rId5" imgW="2031510" imgH="3388788" progId="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8507" y="3717032"/>
                          <a:ext cx="376238" cy="628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82" name="Freeform 30"/>
            <p:cNvSpPr>
              <a:spLocks/>
            </p:cNvSpPr>
            <p:nvPr/>
          </p:nvSpPr>
          <p:spPr bwMode="auto">
            <a:xfrm>
              <a:off x="2118283" y="3059808"/>
              <a:ext cx="3311525" cy="657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54" y="414"/>
                </a:cxn>
                <a:cxn ang="0">
                  <a:pos x="2976" y="270"/>
                </a:cxn>
              </a:cxnLst>
              <a:rect l="0" t="0" r="r" b="b"/>
              <a:pathLst>
                <a:path w="2976" h="414">
                  <a:moveTo>
                    <a:pt x="0" y="0"/>
                  </a:moveTo>
                  <a:lnTo>
                    <a:pt x="1854" y="414"/>
                  </a:lnTo>
                  <a:lnTo>
                    <a:pt x="2976" y="27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4" name="Freeform 32"/>
            <p:cNvSpPr>
              <a:spLocks/>
            </p:cNvSpPr>
            <p:nvPr/>
          </p:nvSpPr>
          <p:spPr bwMode="auto">
            <a:xfrm>
              <a:off x="2118283" y="3059808"/>
              <a:ext cx="3311525" cy="428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92" y="102"/>
                </a:cxn>
                <a:cxn ang="0">
                  <a:pos x="2976" y="270"/>
                </a:cxn>
              </a:cxnLst>
              <a:rect l="0" t="0" r="r" b="b"/>
              <a:pathLst>
                <a:path w="2976" h="270">
                  <a:moveTo>
                    <a:pt x="0" y="0"/>
                  </a:moveTo>
                  <a:lnTo>
                    <a:pt x="2592" y="102"/>
                  </a:lnTo>
                  <a:lnTo>
                    <a:pt x="2976" y="27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5" name="Freeform 33"/>
            <p:cNvSpPr>
              <a:spLocks/>
            </p:cNvSpPr>
            <p:nvPr/>
          </p:nvSpPr>
          <p:spPr bwMode="auto">
            <a:xfrm>
              <a:off x="2118283" y="3069332"/>
              <a:ext cx="3311525" cy="419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82" y="264"/>
                </a:cxn>
              </a:cxnLst>
              <a:rect l="0" t="0" r="r" b="b"/>
              <a:pathLst>
                <a:path w="2982" h="264">
                  <a:moveTo>
                    <a:pt x="0" y="0"/>
                  </a:moveTo>
                  <a:lnTo>
                    <a:pt x="2982" y="26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9188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331726"/>
                </p:ext>
              </p:extLst>
            </p:nvPr>
          </p:nvGraphicFramePr>
          <p:xfrm>
            <a:off x="5429807" y="3564633"/>
            <a:ext cx="1119188" cy="604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8" name="Clip" r:id="rId7" imgW="2239010" imgH="1209040" progId="">
                    <p:embed/>
                  </p:oleObj>
                </mc:Choice>
                <mc:Fallback>
                  <p:oleObj name="Clip" r:id="rId7" imgW="2239010" imgH="1209040" progId="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9807" y="3564633"/>
                          <a:ext cx="1119188" cy="6048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90" name="Text Box 38"/>
            <p:cNvSpPr txBox="1">
              <a:spLocks noChangeArrowheads="1"/>
            </p:cNvSpPr>
            <p:nvPr/>
          </p:nvSpPr>
          <p:spPr bwMode="auto">
            <a:xfrm>
              <a:off x="821295" y="4174232"/>
              <a:ext cx="14351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signal at sender</a:t>
              </a:r>
            </a:p>
          </p:txBody>
        </p:sp>
        <p:sp>
          <p:nvSpPr>
            <p:cNvPr id="49191" name="Text Box 39"/>
            <p:cNvSpPr txBox="1">
              <a:spLocks noChangeArrowheads="1"/>
            </p:cNvSpPr>
            <p:nvPr/>
          </p:nvSpPr>
          <p:spPr bwMode="auto">
            <a:xfrm>
              <a:off x="6572807" y="4402832"/>
              <a:ext cx="1524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signal at receiver</a:t>
              </a:r>
            </a:p>
          </p:txBody>
        </p:sp>
        <p:grpSp>
          <p:nvGrpSpPr>
            <p:cNvPr id="49219" name="Group 67"/>
            <p:cNvGrpSpPr>
              <a:grpSpLocks/>
            </p:cNvGrpSpPr>
            <p:nvPr/>
          </p:nvGrpSpPr>
          <p:grpSpPr bwMode="auto">
            <a:xfrm>
              <a:off x="989571" y="3097907"/>
              <a:ext cx="1127125" cy="989012"/>
              <a:chOff x="538" y="1769"/>
              <a:chExt cx="432" cy="288"/>
            </a:xfrm>
          </p:grpSpPr>
          <p:grpSp>
            <p:nvGrpSpPr>
              <p:cNvPr id="49189" name="Group 37"/>
              <p:cNvGrpSpPr>
                <a:grpSpLocks/>
              </p:cNvGrpSpPr>
              <p:nvPr/>
            </p:nvGrpSpPr>
            <p:grpSpPr bwMode="auto">
              <a:xfrm>
                <a:off x="538" y="1769"/>
                <a:ext cx="432" cy="288"/>
                <a:chOff x="480" y="1680"/>
                <a:chExt cx="432" cy="288"/>
              </a:xfrm>
            </p:grpSpPr>
            <p:sp>
              <p:nvSpPr>
                <p:cNvPr id="4916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80" y="1680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68" name="Line 16"/>
                <p:cNvSpPr>
                  <a:spLocks noChangeShapeType="1"/>
                </p:cNvSpPr>
                <p:nvPr/>
              </p:nvSpPr>
              <p:spPr bwMode="auto">
                <a:xfrm>
                  <a:off x="480" y="196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72" name="Freeform 20"/>
                <p:cNvSpPr>
                  <a:spLocks/>
                </p:cNvSpPr>
                <p:nvPr/>
              </p:nvSpPr>
              <p:spPr bwMode="auto">
                <a:xfrm>
                  <a:off x="528" y="1680"/>
                  <a:ext cx="48" cy="288"/>
                </a:xfrm>
                <a:custGeom>
                  <a:avLst/>
                  <a:gdLst/>
                  <a:ahLst/>
                  <a:cxnLst>
                    <a:cxn ang="0">
                      <a:pos x="48" y="288"/>
                    </a:cxn>
                    <a:cxn ang="0">
                      <a:pos x="48" y="96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48" h="288">
                      <a:moveTo>
                        <a:pt x="48" y="288"/>
                      </a:moveTo>
                      <a:lnTo>
                        <a:pt x="48" y="96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195" name="Freeform 43"/>
              <p:cNvSpPr>
                <a:spLocks/>
              </p:cNvSpPr>
              <p:nvPr/>
            </p:nvSpPr>
            <p:spPr bwMode="auto">
              <a:xfrm>
                <a:off x="720" y="1865"/>
                <a:ext cx="48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0" y="0"/>
                  </a:cxn>
                  <a:cxn ang="0">
                    <a:pos x="48" y="0"/>
                  </a:cxn>
                  <a:cxn ang="0">
                    <a:pos x="48" y="192"/>
                  </a:cxn>
                </a:cxnLst>
                <a:rect l="0" t="0" r="r" b="b"/>
                <a:pathLst>
                  <a:path w="48" h="192">
                    <a:moveTo>
                      <a:pt x="0" y="192"/>
                    </a:moveTo>
                    <a:lnTo>
                      <a:pt x="0" y="0"/>
                    </a:lnTo>
                    <a:lnTo>
                      <a:pt x="48" y="0"/>
                    </a:lnTo>
                    <a:lnTo>
                      <a:pt x="48" y="192"/>
                    </a:ln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220" name="Group 68"/>
            <p:cNvGrpSpPr>
              <a:grpSpLocks/>
            </p:cNvGrpSpPr>
            <p:nvPr/>
          </p:nvGrpSpPr>
          <p:grpSpPr bwMode="auto">
            <a:xfrm>
              <a:off x="6817283" y="3458270"/>
              <a:ext cx="1279525" cy="944563"/>
              <a:chOff x="4570" y="2016"/>
              <a:chExt cx="624" cy="240"/>
            </a:xfrm>
          </p:grpSpPr>
          <p:grpSp>
            <p:nvGrpSpPr>
              <p:cNvPr id="49186" name="Group 34"/>
              <p:cNvGrpSpPr>
                <a:grpSpLocks/>
              </p:cNvGrpSpPr>
              <p:nvPr/>
            </p:nvGrpSpPr>
            <p:grpSpPr bwMode="auto">
              <a:xfrm>
                <a:off x="4570" y="2016"/>
                <a:ext cx="624" cy="240"/>
                <a:chOff x="4896" y="1680"/>
                <a:chExt cx="624" cy="240"/>
              </a:xfrm>
            </p:grpSpPr>
            <p:sp>
              <p:nvSpPr>
                <p:cNvPr id="4916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4896" y="168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70" name="Line 18"/>
                <p:cNvSpPr>
                  <a:spLocks noChangeShapeType="1"/>
                </p:cNvSpPr>
                <p:nvPr/>
              </p:nvSpPr>
              <p:spPr bwMode="auto">
                <a:xfrm>
                  <a:off x="4896" y="1920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73" name="Freeform 21"/>
                <p:cNvSpPr>
                  <a:spLocks/>
                </p:cNvSpPr>
                <p:nvPr/>
              </p:nvSpPr>
              <p:spPr bwMode="auto">
                <a:xfrm>
                  <a:off x="4992" y="1776"/>
                  <a:ext cx="288" cy="144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48" y="0"/>
                    </a:cxn>
                    <a:cxn ang="0">
                      <a:pos x="96" y="144"/>
                    </a:cxn>
                    <a:cxn ang="0">
                      <a:pos x="144" y="48"/>
                    </a:cxn>
                    <a:cxn ang="0">
                      <a:pos x="192" y="144"/>
                    </a:cxn>
                    <a:cxn ang="0">
                      <a:pos x="246" y="90"/>
                    </a:cxn>
                    <a:cxn ang="0">
                      <a:pos x="288" y="144"/>
                    </a:cxn>
                  </a:cxnLst>
                  <a:rect l="0" t="0" r="r" b="b"/>
                  <a:pathLst>
                    <a:path w="288" h="144">
                      <a:moveTo>
                        <a:pt x="0" y="144"/>
                      </a:moveTo>
                      <a:lnTo>
                        <a:pt x="48" y="0"/>
                      </a:lnTo>
                      <a:lnTo>
                        <a:pt x="96" y="144"/>
                      </a:lnTo>
                      <a:lnTo>
                        <a:pt x="144" y="48"/>
                      </a:lnTo>
                      <a:lnTo>
                        <a:pt x="192" y="144"/>
                      </a:lnTo>
                      <a:lnTo>
                        <a:pt x="246" y="90"/>
                      </a:lnTo>
                      <a:lnTo>
                        <a:pt x="288" y="144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196" name="Freeform 44"/>
              <p:cNvSpPr>
                <a:spLocks/>
              </p:cNvSpPr>
              <p:nvPr/>
            </p:nvSpPr>
            <p:spPr bwMode="auto">
              <a:xfrm>
                <a:off x="4848" y="2160"/>
                <a:ext cx="288" cy="96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0"/>
                  </a:cxn>
                  <a:cxn ang="0">
                    <a:pos x="96" y="96"/>
                  </a:cxn>
                  <a:cxn ang="0">
                    <a:pos x="144" y="48"/>
                  </a:cxn>
                  <a:cxn ang="0">
                    <a:pos x="192" y="96"/>
                  </a:cxn>
                  <a:cxn ang="0">
                    <a:pos x="240" y="48"/>
                  </a:cxn>
                  <a:cxn ang="0">
                    <a:pos x="288" y="96"/>
                  </a:cxn>
                </a:cxnLst>
                <a:rect l="0" t="0" r="r" b="b"/>
                <a:pathLst>
                  <a:path w="288" h="96">
                    <a:moveTo>
                      <a:pt x="0" y="96"/>
                    </a:moveTo>
                    <a:lnTo>
                      <a:pt x="48" y="0"/>
                    </a:lnTo>
                    <a:lnTo>
                      <a:pt x="96" y="96"/>
                    </a:lnTo>
                    <a:lnTo>
                      <a:pt x="144" y="48"/>
                    </a:lnTo>
                    <a:lnTo>
                      <a:pt x="192" y="96"/>
                    </a:lnTo>
                    <a:lnTo>
                      <a:pt x="240" y="48"/>
                    </a:lnTo>
                    <a:lnTo>
                      <a:pt x="288" y="96"/>
                    </a:lnTo>
                  </a:path>
                </a:pathLst>
              </a:custGeom>
              <a:noFill/>
              <a:ln w="1905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221" name="Text Box 69"/>
            <p:cNvSpPr txBox="1">
              <a:spLocks noChangeArrowheads="1"/>
            </p:cNvSpPr>
            <p:nvPr/>
          </p:nvSpPr>
          <p:spPr bwMode="auto">
            <a:xfrm>
              <a:off x="6466318" y="2898543"/>
              <a:ext cx="813181" cy="235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de-DE" sz="1400" b="1" dirty="0">
                  <a:latin typeface="Arial" charset="0"/>
                </a:rPr>
                <a:t>LOS </a:t>
              </a:r>
              <a:r>
                <a:rPr lang="de-DE" sz="1400" b="1" dirty="0" err="1">
                  <a:latin typeface="Arial" charset="0"/>
                </a:rPr>
                <a:t>pulses</a:t>
              </a:r>
              <a:endParaRPr lang="de-DE" sz="1400" b="1" dirty="0">
                <a:latin typeface="Arial" charset="0"/>
              </a:endParaRPr>
            </a:p>
          </p:txBody>
        </p:sp>
        <p:cxnSp>
          <p:nvCxnSpPr>
            <p:cNvPr id="49222" name="AutoShape 70"/>
            <p:cNvCxnSpPr>
              <a:cxnSpLocks noChangeShapeType="1"/>
              <a:stCxn id="49221" idx="2"/>
            </p:cNvCxnSpPr>
            <p:nvPr/>
          </p:nvCxnSpPr>
          <p:spPr bwMode="auto">
            <a:xfrm>
              <a:off x="6872908" y="3133842"/>
              <a:ext cx="239649" cy="708604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9223" name="AutoShape 71"/>
            <p:cNvCxnSpPr>
              <a:cxnSpLocks noChangeShapeType="1"/>
              <a:stCxn id="49221" idx="2"/>
            </p:cNvCxnSpPr>
            <p:nvPr/>
          </p:nvCxnSpPr>
          <p:spPr bwMode="auto">
            <a:xfrm>
              <a:off x="6872908" y="3133842"/>
              <a:ext cx="611033" cy="890664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49224" name="Text Box 72"/>
            <p:cNvSpPr txBox="1">
              <a:spLocks noChangeArrowheads="1"/>
            </p:cNvSpPr>
            <p:nvPr/>
          </p:nvSpPr>
          <p:spPr bwMode="auto">
            <a:xfrm>
              <a:off x="7374496" y="2810569"/>
              <a:ext cx="91082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de-DE" sz="1400">
                  <a:latin typeface="Arial" charset="0"/>
                </a:rPr>
                <a:t>multipath</a:t>
              </a:r>
            </a:p>
            <a:p>
              <a:pPr algn="l" eaLnBrk="0" hangingPunct="0"/>
              <a:r>
                <a:rPr lang="de-DE" sz="1400">
                  <a:latin typeface="Arial" charset="0"/>
                </a:rPr>
                <a:t>pulses</a:t>
              </a:r>
            </a:p>
          </p:txBody>
        </p:sp>
        <p:cxnSp>
          <p:nvCxnSpPr>
            <p:cNvPr id="49226" name="AutoShape 74"/>
            <p:cNvCxnSpPr>
              <a:cxnSpLocks noChangeShapeType="1"/>
              <a:stCxn id="49224" idx="2"/>
            </p:cNvCxnSpPr>
            <p:nvPr/>
          </p:nvCxnSpPr>
          <p:spPr bwMode="auto">
            <a:xfrm flipH="1">
              <a:off x="7682603" y="3333789"/>
              <a:ext cx="147307" cy="880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227" name="AutoShape 75"/>
            <p:cNvCxnSpPr>
              <a:cxnSpLocks noChangeShapeType="1"/>
              <a:stCxn id="49224" idx="2"/>
            </p:cNvCxnSpPr>
            <p:nvPr/>
          </p:nvCxnSpPr>
          <p:spPr bwMode="auto">
            <a:xfrm flipH="1">
              <a:off x="7309407" y="3333789"/>
              <a:ext cx="520503" cy="6912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228" name="AutoShape 76"/>
            <p:cNvCxnSpPr>
              <a:cxnSpLocks noChangeShapeType="1"/>
              <a:stCxn id="49224" idx="2"/>
            </p:cNvCxnSpPr>
            <p:nvPr/>
          </p:nvCxnSpPr>
          <p:spPr bwMode="auto">
            <a:xfrm>
              <a:off x="7829910" y="3333789"/>
              <a:ext cx="49140" cy="8801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" name="Textfeld 2"/>
            <p:cNvSpPr txBox="1"/>
            <p:nvPr/>
          </p:nvSpPr>
          <p:spPr>
            <a:xfrm>
              <a:off x="2636442" y="3771330"/>
              <a:ext cx="876344" cy="352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de-DE" sz="1200" b="1" dirty="0">
                  <a:solidFill>
                    <a:srgbClr val="000000"/>
                  </a:solidFill>
                </a:rPr>
                <a:t>LOS</a:t>
              </a:r>
            </a:p>
            <a:p>
              <a:pPr lvl="0"/>
              <a:r>
                <a:rPr lang="de-DE" sz="1200" dirty="0">
                  <a:solidFill>
                    <a:srgbClr val="000000"/>
                  </a:solidFill>
                </a:rPr>
                <a:t>(</a:t>
              </a:r>
              <a:r>
                <a:rPr lang="de-DE" sz="1200" dirty="0" err="1">
                  <a:solidFill>
                    <a:srgbClr val="000000"/>
                  </a:solidFill>
                </a:rPr>
                <a:t>line-of-sight</a:t>
              </a:r>
              <a:r>
                <a:rPr lang="de-DE" sz="1200" dirty="0">
                  <a:solidFill>
                    <a:srgbClr val="000000"/>
                  </a:solidFill>
                </a:rPr>
                <a:t>)</a:t>
              </a:r>
            </a:p>
          </p:txBody>
        </p:sp>
        <p:cxnSp>
          <p:nvCxnSpPr>
            <p:cNvPr id="5" name="Gerade Verbindung mit Pfeil 4"/>
            <p:cNvCxnSpPr>
              <a:stCxn id="3" idx="0"/>
            </p:cNvCxnSpPr>
            <p:nvPr/>
          </p:nvCxnSpPr>
          <p:spPr bwMode="auto">
            <a:xfrm flipV="1">
              <a:off x="3074614" y="3267273"/>
              <a:ext cx="771761" cy="504057"/>
            </a:xfrm>
            <a:prstGeom prst="straightConnector1">
              <a:avLst/>
            </a:prstGeom>
            <a:noFill/>
            <a:ln w="2540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66" name="AutoShape 75"/>
          <p:cNvCxnSpPr>
            <a:cxnSpLocks noChangeShapeType="1"/>
          </p:cNvCxnSpPr>
          <p:nvPr/>
        </p:nvCxnSpPr>
        <p:spPr bwMode="auto">
          <a:xfrm flipH="1">
            <a:off x="10035217" y="2930159"/>
            <a:ext cx="446709" cy="11067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Rainbow-gradient-fully-saturated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104" y="4856311"/>
            <a:ext cx="303859" cy="1260475"/>
          </a:xfrm>
          <a:prstGeom prst="rect">
            <a:avLst/>
          </a:prstGeom>
        </p:spPr>
      </p:pic>
      <p:sp>
        <p:nvSpPr>
          <p:cNvPr id="4201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Frequencies for communication</a:t>
            </a:r>
            <a:endParaRPr lang="en-US" noProof="0" dirty="0"/>
          </a:p>
        </p:txBody>
      </p:sp>
      <p:sp>
        <p:nvSpPr>
          <p:cNvPr id="42066" name="Text Box 82"/>
          <p:cNvSpPr txBox="1"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VLF = Very Low Frequency		UHF = Ultra High Frequency</a:t>
            </a:r>
          </a:p>
          <a:p>
            <a:r>
              <a:rPr lang="en-US" dirty="0" smtClean="0"/>
              <a:t>LF = Low Frequency 			SHF = Super High Frequency</a:t>
            </a:r>
          </a:p>
          <a:p>
            <a:r>
              <a:rPr lang="en-US" dirty="0" smtClean="0"/>
              <a:t>MF = Medium Frequency 			EHF = Extra High Frequency	</a:t>
            </a:r>
          </a:p>
          <a:p>
            <a:r>
              <a:rPr lang="en-US" dirty="0" smtClean="0"/>
              <a:t>HF = High Frequency 			UV = Ultraviolet Light</a:t>
            </a:r>
          </a:p>
          <a:p>
            <a:r>
              <a:rPr lang="en-US" dirty="0" smtClean="0"/>
              <a:t>VHF = Very High Frequency</a:t>
            </a:r>
          </a:p>
          <a:p>
            <a:endParaRPr lang="en-US" dirty="0" smtClean="0"/>
          </a:p>
          <a:p>
            <a:r>
              <a:rPr lang="en-US" dirty="0" smtClean="0"/>
              <a:t>Frequency and wave length</a:t>
            </a:r>
          </a:p>
          <a:p>
            <a:pPr lvl="1"/>
            <a:r>
              <a:rPr lang="en-US" dirty="0" smtClean="0">
                <a:sym typeface="Symbol" pitchFamily="18" charset="2"/>
              </a:rPr>
              <a:t> </a:t>
            </a:r>
            <a:r>
              <a:rPr lang="en-US" b="1" dirty="0" smtClean="0">
                <a:sym typeface="Symbol" pitchFamily="18" charset="2"/>
              </a:rPr>
              <a:t> = c/f </a:t>
            </a:r>
          </a:p>
          <a:p>
            <a:pPr lvl="1"/>
            <a:r>
              <a:rPr lang="en-US" dirty="0" smtClean="0">
                <a:sym typeface="Symbol" pitchFamily="18" charset="2"/>
              </a:rPr>
              <a:t>wave length , speed of light c  3x10</a:t>
            </a:r>
            <a:r>
              <a:rPr lang="en-US" baseline="30000" dirty="0" smtClean="0">
                <a:sym typeface="Symbol" pitchFamily="18" charset="2"/>
              </a:rPr>
              <a:t>8</a:t>
            </a:r>
            <a:r>
              <a:rPr lang="en-US" dirty="0" smtClean="0">
                <a:sym typeface="Symbol" pitchFamily="18" charset="2"/>
              </a:rPr>
              <a:t>m/s, frequency f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7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42085" name="Text Box 101"/>
          <p:cNvSpPr txBox="1">
            <a:spLocks noChangeArrowheads="1"/>
          </p:cNvSpPr>
          <p:nvPr/>
        </p:nvSpPr>
        <p:spPr bwMode="auto">
          <a:xfrm>
            <a:off x="1871663" y="5250011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 dirty="0">
                <a:latin typeface="Arial" charset="0"/>
              </a:rPr>
              <a:t>1 Mm</a:t>
            </a:r>
          </a:p>
          <a:p>
            <a:pPr eaLnBrk="0" hangingPunct="0"/>
            <a:r>
              <a:rPr lang="en-US" sz="1400" dirty="0">
                <a:latin typeface="Arial" charset="0"/>
              </a:rPr>
              <a:t>300 Hz</a:t>
            </a:r>
          </a:p>
        </p:txBody>
      </p:sp>
      <p:sp>
        <p:nvSpPr>
          <p:cNvPr id="42111" name="Line 127"/>
          <p:cNvSpPr>
            <a:spLocks noChangeShapeType="1"/>
          </p:cNvSpPr>
          <p:nvPr/>
        </p:nvSpPr>
        <p:spPr bwMode="auto">
          <a:xfrm>
            <a:off x="2252663" y="5069036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2" name="Line 128"/>
          <p:cNvSpPr>
            <a:spLocks noChangeShapeType="1"/>
          </p:cNvSpPr>
          <p:nvPr/>
        </p:nvSpPr>
        <p:spPr bwMode="auto">
          <a:xfrm>
            <a:off x="6191250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3" name="Line 129"/>
          <p:cNvSpPr>
            <a:spLocks noChangeShapeType="1"/>
          </p:cNvSpPr>
          <p:nvPr/>
        </p:nvSpPr>
        <p:spPr bwMode="auto">
          <a:xfrm>
            <a:off x="3940175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4" name="Line 130"/>
          <p:cNvSpPr>
            <a:spLocks noChangeShapeType="1"/>
          </p:cNvSpPr>
          <p:nvPr/>
        </p:nvSpPr>
        <p:spPr bwMode="auto">
          <a:xfrm>
            <a:off x="5065713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5" name="Line 131"/>
          <p:cNvSpPr>
            <a:spLocks noChangeShapeType="1"/>
          </p:cNvSpPr>
          <p:nvPr/>
        </p:nvSpPr>
        <p:spPr bwMode="auto">
          <a:xfrm>
            <a:off x="7316788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6" name="Line 132"/>
          <p:cNvSpPr>
            <a:spLocks noChangeShapeType="1"/>
          </p:cNvSpPr>
          <p:nvPr/>
        </p:nvSpPr>
        <p:spPr bwMode="auto">
          <a:xfrm>
            <a:off x="8442325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7" name="Line 133"/>
          <p:cNvSpPr>
            <a:spLocks noChangeShapeType="1"/>
          </p:cNvSpPr>
          <p:nvPr/>
        </p:nvSpPr>
        <p:spPr bwMode="auto">
          <a:xfrm>
            <a:off x="9567863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8" name="Line 134"/>
          <p:cNvSpPr>
            <a:spLocks noChangeShapeType="1"/>
          </p:cNvSpPr>
          <p:nvPr/>
        </p:nvSpPr>
        <p:spPr bwMode="auto">
          <a:xfrm>
            <a:off x="2814638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19" name="Line 135"/>
          <p:cNvSpPr>
            <a:spLocks noChangeShapeType="1"/>
          </p:cNvSpPr>
          <p:nvPr/>
        </p:nvSpPr>
        <p:spPr bwMode="auto">
          <a:xfrm>
            <a:off x="6753225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20" name="Line 136"/>
          <p:cNvSpPr>
            <a:spLocks noChangeShapeType="1"/>
          </p:cNvSpPr>
          <p:nvPr/>
        </p:nvSpPr>
        <p:spPr bwMode="auto">
          <a:xfrm>
            <a:off x="2252663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21" name="Line 137"/>
          <p:cNvSpPr>
            <a:spLocks noChangeShapeType="1"/>
          </p:cNvSpPr>
          <p:nvPr/>
        </p:nvSpPr>
        <p:spPr bwMode="auto">
          <a:xfrm>
            <a:off x="9004300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22" name="Line 138"/>
          <p:cNvSpPr>
            <a:spLocks noChangeShapeType="1"/>
          </p:cNvSpPr>
          <p:nvPr/>
        </p:nvSpPr>
        <p:spPr bwMode="auto">
          <a:xfrm>
            <a:off x="3376613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23" name="Line 139"/>
          <p:cNvSpPr>
            <a:spLocks noChangeShapeType="1"/>
          </p:cNvSpPr>
          <p:nvPr/>
        </p:nvSpPr>
        <p:spPr bwMode="auto">
          <a:xfrm>
            <a:off x="4502150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24" name="Line 140"/>
          <p:cNvSpPr>
            <a:spLocks noChangeShapeType="1"/>
          </p:cNvSpPr>
          <p:nvPr/>
        </p:nvSpPr>
        <p:spPr bwMode="auto">
          <a:xfrm>
            <a:off x="5627688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25" name="Line 141"/>
          <p:cNvSpPr>
            <a:spLocks noChangeShapeType="1"/>
          </p:cNvSpPr>
          <p:nvPr/>
        </p:nvSpPr>
        <p:spPr bwMode="auto">
          <a:xfrm>
            <a:off x="7878763" y="48531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30" name="Text Box 146"/>
          <p:cNvSpPr txBox="1">
            <a:spLocks noChangeArrowheads="1"/>
          </p:cNvSpPr>
          <p:nvPr/>
        </p:nvSpPr>
        <p:spPr bwMode="auto">
          <a:xfrm>
            <a:off x="2947988" y="5250011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10 km</a:t>
            </a:r>
          </a:p>
          <a:p>
            <a:pPr eaLnBrk="0" hangingPunct="0"/>
            <a:r>
              <a:rPr lang="en-US" sz="1400">
                <a:latin typeface="Arial" charset="0"/>
              </a:rPr>
              <a:t>30 kHz</a:t>
            </a:r>
          </a:p>
        </p:txBody>
      </p:sp>
      <p:sp>
        <p:nvSpPr>
          <p:cNvPr id="42131" name="Text Box 147"/>
          <p:cNvSpPr txBox="1">
            <a:spLocks noChangeArrowheads="1"/>
          </p:cNvSpPr>
          <p:nvPr/>
        </p:nvSpPr>
        <p:spPr bwMode="auto">
          <a:xfrm>
            <a:off x="4110038" y="5250011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100 m</a:t>
            </a:r>
          </a:p>
          <a:p>
            <a:pPr eaLnBrk="0" hangingPunct="0"/>
            <a:r>
              <a:rPr lang="en-US" sz="1400">
                <a:latin typeface="Arial" charset="0"/>
              </a:rPr>
              <a:t>3 MHz</a:t>
            </a:r>
          </a:p>
        </p:txBody>
      </p:sp>
      <p:sp>
        <p:nvSpPr>
          <p:cNvPr id="42132" name="Text Box 148"/>
          <p:cNvSpPr txBox="1">
            <a:spLocks noChangeArrowheads="1"/>
          </p:cNvSpPr>
          <p:nvPr/>
        </p:nvSpPr>
        <p:spPr bwMode="auto">
          <a:xfrm>
            <a:off x="5165178" y="5250011"/>
            <a:ext cx="9012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 m</a:t>
            </a:r>
          </a:p>
          <a:p>
            <a:pPr eaLnBrk="0" hangingPunct="0"/>
            <a:r>
              <a:rPr lang="en-US" sz="1400">
                <a:latin typeface="Arial" charset="0"/>
              </a:rPr>
              <a:t>300 MHz</a:t>
            </a:r>
          </a:p>
        </p:txBody>
      </p:sp>
      <p:sp>
        <p:nvSpPr>
          <p:cNvPr id="42133" name="Text Box 149"/>
          <p:cNvSpPr txBox="1">
            <a:spLocks noChangeArrowheads="1"/>
          </p:cNvSpPr>
          <p:nvPr/>
        </p:nvSpPr>
        <p:spPr bwMode="auto">
          <a:xfrm>
            <a:off x="6281738" y="5250011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10 mm</a:t>
            </a:r>
          </a:p>
          <a:p>
            <a:pPr eaLnBrk="0" hangingPunct="0"/>
            <a:r>
              <a:rPr lang="en-US" sz="1400">
                <a:latin typeface="Arial" charset="0"/>
              </a:rPr>
              <a:t>30 GHz</a:t>
            </a:r>
          </a:p>
        </p:txBody>
      </p:sp>
      <p:sp>
        <p:nvSpPr>
          <p:cNvPr id="42134" name="Text Box 150"/>
          <p:cNvSpPr txBox="1">
            <a:spLocks noChangeArrowheads="1"/>
          </p:cNvSpPr>
          <p:nvPr/>
        </p:nvSpPr>
        <p:spPr bwMode="auto">
          <a:xfrm>
            <a:off x="7443788" y="5250011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100 </a:t>
            </a:r>
            <a:r>
              <a:rPr lang="en-US" sz="1400">
                <a:latin typeface="Arial" charset="0"/>
                <a:sym typeface="Symbol" pitchFamily="18" charset="2"/>
              </a:rPr>
              <a:t>m</a:t>
            </a:r>
          </a:p>
          <a:p>
            <a:pPr eaLnBrk="0" hangingPunct="0"/>
            <a:r>
              <a:rPr lang="en-US" sz="1400">
                <a:latin typeface="Arial" charset="0"/>
                <a:sym typeface="Symbol" pitchFamily="18" charset="2"/>
              </a:rPr>
              <a:t>3 THz</a:t>
            </a:r>
            <a:endParaRPr lang="en-US" sz="1400">
              <a:latin typeface="Arial" charset="0"/>
            </a:endParaRPr>
          </a:p>
        </p:txBody>
      </p:sp>
      <p:sp>
        <p:nvSpPr>
          <p:cNvPr id="42135" name="Text Box 151"/>
          <p:cNvSpPr txBox="1">
            <a:spLocks noChangeArrowheads="1"/>
          </p:cNvSpPr>
          <p:nvPr/>
        </p:nvSpPr>
        <p:spPr bwMode="auto">
          <a:xfrm>
            <a:off x="8524875" y="5250011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 </a:t>
            </a:r>
            <a:r>
              <a:rPr lang="en-US" sz="1400">
                <a:latin typeface="Arial" charset="0"/>
                <a:sym typeface="Symbol" pitchFamily="18" charset="2"/>
              </a:rPr>
              <a:t>m</a:t>
            </a:r>
          </a:p>
          <a:p>
            <a:pPr eaLnBrk="0" hangingPunct="0"/>
            <a:r>
              <a:rPr lang="en-US" sz="1400">
                <a:latin typeface="Arial" charset="0"/>
                <a:sym typeface="Symbol" pitchFamily="18" charset="2"/>
              </a:rPr>
              <a:t>300 THz</a:t>
            </a:r>
            <a:endParaRPr lang="en-US" sz="1400">
              <a:latin typeface="Arial" charset="0"/>
            </a:endParaRPr>
          </a:p>
        </p:txBody>
      </p:sp>
      <p:sp>
        <p:nvSpPr>
          <p:cNvPr id="42107" name="Text Box 123"/>
          <p:cNvSpPr txBox="1">
            <a:spLocks noChangeArrowheads="1"/>
          </p:cNvSpPr>
          <p:nvPr/>
        </p:nvSpPr>
        <p:spPr bwMode="auto">
          <a:xfrm>
            <a:off x="8662989" y="6145361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visible light</a:t>
            </a:r>
          </a:p>
        </p:txBody>
      </p:sp>
      <p:sp>
        <p:nvSpPr>
          <p:cNvPr id="42068" name="Line 84"/>
          <p:cNvSpPr>
            <a:spLocks noChangeShapeType="1"/>
          </p:cNvSpPr>
          <p:nvPr/>
        </p:nvSpPr>
        <p:spPr bwMode="auto">
          <a:xfrm>
            <a:off x="2252663" y="5907237"/>
            <a:ext cx="77724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69" name="Line 85"/>
          <p:cNvSpPr>
            <a:spLocks noChangeShapeType="1"/>
          </p:cNvSpPr>
          <p:nvPr/>
        </p:nvSpPr>
        <p:spPr bwMode="auto">
          <a:xfrm>
            <a:off x="6191250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0" name="Line 86"/>
          <p:cNvSpPr>
            <a:spLocks noChangeShapeType="1"/>
          </p:cNvSpPr>
          <p:nvPr/>
        </p:nvSpPr>
        <p:spPr bwMode="auto">
          <a:xfrm>
            <a:off x="3940175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1" name="Line 87"/>
          <p:cNvSpPr>
            <a:spLocks noChangeShapeType="1"/>
          </p:cNvSpPr>
          <p:nvPr/>
        </p:nvSpPr>
        <p:spPr bwMode="auto">
          <a:xfrm>
            <a:off x="5065713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2" name="Line 88"/>
          <p:cNvSpPr>
            <a:spLocks noChangeShapeType="1"/>
          </p:cNvSpPr>
          <p:nvPr/>
        </p:nvSpPr>
        <p:spPr bwMode="auto">
          <a:xfrm>
            <a:off x="7316788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3" name="Line 89"/>
          <p:cNvSpPr>
            <a:spLocks noChangeShapeType="1"/>
          </p:cNvSpPr>
          <p:nvPr/>
        </p:nvSpPr>
        <p:spPr bwMode="auto">
          <a:xfrm>
            <a:off x="8442325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4" name="Line 90"/>
          <p:cNvSpPr>
            <a:spLocks noChangeShapeType="1"/>
          </p:cNvSpPr>
          <p:nvPr/>
        </p:nvSpPr>
        <p:spPr bwMode="auto">
          <a:xfrm>
            <a:off x="9567863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5" name="Line 91"/>
          <p:cNvSpPr>
            <a:spLocks noChangeShapeType="1"/>
          </p:cNvSpPr>
          <p:nvPr/>
        </p:nvSpPr>
        <p:spPr bwMode="auto">
          <a:xfrm>
            <a:off x="2814638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6" name="Line 92"/>
          <p:cNvSpPr>
            <a:spLocks noChangeShapeType="1"/>
          </p:cNvSpPr>
          <p:nvPr/>
        </p:nvSpPr>
        <p:spPr bwMode="auto">
          <a:xfrm>
            <a:off x="6753225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7" name="Line 93"/>
          <p:cNvSpPr>
            <a:spLocks noChangeShapeType="1"/>
          </p:cNvSpPr>
          <p:nvPr/>
        </p:nvSpPr>
        <p:spPr bwMode="auto">
          <a:xfrm>
            <a:off x="2252663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8" name="Line 94"/>
          <p:cNvSpPr>
            <a:spLocks noChangeShapeType="1"/>
          </p:cNvSpPr>
          <p:nvPr/>
        </p:nvSpPr>
        <p:spPr bwMode="auto">
          <a:xfrm>
            <a:off x="9004300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79" name="Line 95"/>
          <p:cNvSpPr>
            <a:spLocks noChangeShapeType="1"/>
          </p:cNvSpPr>
          <p:nvPr/>
        </p:nvSpPr>
        <p:spPr bwMode="auto">
          <a:xfrm>
            <a:off x="3376613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0" name="Line 96"/>
          <p:cNvSpPr>
            <a:spLocks noChangeShapeType="1"/>
          </p:cNvSpPr>
          <p:nvPr/>
        </p:nvSpPr>
        <p:spPr bwMode="auto">
          <a:xfrm>
            <a:off x="4502150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1" name="Line 97"/>
          <p:cNvSpPr>
            <a:spLocks noChangeShapeType="1"/>
          </p:cNvSpPr>
          <p:nvPr/>
        </p:nvSpPr>
        <p:spPr bwMode="auto">
          <a:xfrm>
            <a:off x="5627688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2" name="Line 98"/>
          <p:cNvSpPr>
            <a:spLocks noChangeShapeType="1"/>
          </p:cNvSpPr>
          <p:nvPr/>
        </p:nvSpPr>
        <p:spPr bwMode="auto">
          <a:xfrm>
            <a:off x="7878763" y="569133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98" name="Text Box 114"/>
          <p:cNvSpPr txBox="1">
            <a:spLocks noChangeArrowheads="1"/>
          </p:cNvSpPr>
          <p:nvPr/>
        </p:nvSpPr>
        <p:spPr bwMode="auto">
          <a:xfrm>
            <a:off x="2586038" y="6148536"/>
            <a:ext cx="514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VLF</a:t>
            </a:r>
          </a:p>
        </p:txBody>
      </p:sp>
      <p:sp>
        <p:nvSpPr>
          <p:cNvPr id="42099" name="Text Box 115"/>
          <p:cNvSpPr txBox="1">
            <a:spLocks noChangeArrowheads="1"/>
          </p:cNvSpPr>
          <p:nvPr/>
        </p:nvSpPr>
        <p:spPr bwMode="auto">
          <a:xfrm>
            <a:off x="3509964" y="6148536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LF</a:t>
            </a:r>
          </a:p>
        </p:txBody>
      </p:sp>
      <p:sp>
        <p:nvSpPr>
          <p:cNvPr id="42100" name="Text Box 116"/>
          <p:cNvSpPr txBox="1">
            <a:spLocks noChangeArrowheads="1"/>
          </p:cNvSpPr>
          <p:nvPr/>
        </p:nvSpPr>
        <p:spPr bwMode="auto">
          <a:xfrm>
            <a:off x="4048126" y="6148536"/>
            <a:ext cx="442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MF</a:t>
            </a:r>
          </a:p>
        </p:txBody>
      </p:sp>
      <p:sp>
        <p:nvSpPr>
          <p:cNvPr id="42101" name="Text Box 117"/>
          <p:cNvSpPr txBox="1">
            <a:spLocks noChangeArrowheads="1"/>
          </p:cNvSpPr>
          <p:nvPr/>
        </p:nvSpPr>
        <p:spPr bwMode="auto">
          <a:xfrm>
            <a:off x="4570414" y="6148536"/>
            <a:ext cx="420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HF</a:t>
            </a:r>
          </a:p>
        </p:txBody>
      </p:sp>
      <p:sp>
        <p:nvSpPr>
          <p:cNvPr id="42102" name="Text Box 118"/>
          <p:cNvSpPr txBox="1">
            <a:spLocks noChangeArrowheads="1"/>
          </p:cNvSpPr>
          <p:nvPr/>
        </p:nvSpPr>
        <p:spPr bwMode="auto">
          <a:xfrm>
            <a:off x="5118100" y="6148536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VHF</a:t>
            </a:r>
          </a:p>
        </p:txBody>
      </p:sp>
      <p:sp>
        <p:nvSpPr>
          <p:cNvPr id="42103" name="Text Box 119"/>
          <p:cNvSpPr txBox="1">
            <a:spLocks noChangeArrowheads="1"/>
          </p:cNvSpPr>
          <p:nvPr/>
        </p:nvSpPr>
        <p:spPr bwMode="auto">
          <a:xfrm>
            <a:off x="5662614" y="6148536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UHF</a:t>
            </a:r>
          </a:p>
        </p:txBody>
      </p:sp>
      <p:sp>
        <p:nvSpPr>
          <p:cNvPr id="42104" name="Text Box 120"/>
          <p:cNvSpPr txBox="1">
            <a:spLocks noChangeArrowheads="1"/>
          </p:cNvSpPr>
          <p:nvPr/>
        </p:nvSpPr>
        <p:spPr bwMode="auto">
          <a:xfrm>
            <a:off x="6269038" y="6148536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SHF</a:t>
            </a:r>
          </a:p>
        </p:txBody>
      </p:sp>
      <p:sp>
        <p:nvSpPr>
          <p:cNvPr id="42105" name="Text Box 121"/>
          <p:cNvSpPr txBox="1">
            <a:spLocks noChangeArrowheads="1"/>
          </p:cNvSpPr>
          <p:nvPr/>
        </p:nvSpPr>
        <p:spPr bwMode="auto">
          <a:xfrm>
            <a:off x="6816725" y="6148536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EHF</a:t>
            </a:r>
          </a:p>
        </p:txBody>
      </p:sp>
      <p:sp>
        <p:nvSpPr>
          <p:cNvPr id="42106" name="Text Box 122"/>
          <p:cNvSpPr txBox="1">
            <a:spLocks noChangeArrowheads="1"/>
          </p:cNvSpPr>
          <p:nvPr/>
        </p:nvSpPr>
        <p:spPr bwMode="auto">
          <a:xfrm>
            <a:off x="7680326" y="6148536"/>
            <a:ext cx="784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infrared</a:t>
            </a:r>
          </a:p>
        </p:txBody>
      </p:sp>
      <p:sp>
        <p:nvSpPr>
          <p:cNvPr id="42108" name="Text Box 124"/>
          <p:cNvSpPr txBox="1">
            <a:spLocks noChangeArrowheads="1"/>
          </p:cNvSpPr>
          <p:nvPr/>
        </p:nvSpPr>
        <p:spPr bwMode="auto">
          <a:xfrm>
            <a:off x="9661525" y="6148536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UV</a:t>
            </a:r>
          </a:p>
        </p:txBody>
      </p:sp>
      <p:cxnSp>
        <p:nvCxnSpPr>
          <p:cNvPr id="42140" name="AutoShape 156"/>
          <p:cNvCxnSpPr>
            <a:cxnSpLocks noChangeShapeType="1"/>
            <a:stCxn id="42077" idx="1"/>
            <a:endCxn id="42079" idx="1"/>
          </p:cNvCxnSpPr>
          <p:nvPr/>
        </p:nvCxnSpPr>
        <p:spPr bwMode="auto">
          <a:xfrm>
            <a:off x="2252663" y="6124724"/>
            <a:ext cx="1123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2141" name="AutoShape 157"/>
          <p:cNvCxnSpPr>
            <a:cxnSpLocks noChangeShapeType="1"/>
            <a:stCxn id="42079" idx="1"/>
            <a:endCxn id="42070" idx="1"/>
          </p:cNvCxnSpPr>
          <p:nvPr/>
        </p:nvCxnSpPr>
        <p:spPr bwMode="auto">
          <a:xfrm>
            <a:off x="3376613" y="6124724"/>
            <a:ext cx="5635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43" name="AutoShape 159"/>
          <p:cNvCxnSpPr>
            <a:cxnSpLocks noChangeShapeType="1"/>
            <a:stCxn id="42070" idx="1"/>
            <a:endCxn id="42080" idx="1"/>
          </p:cNvCxnSpPr>
          <p:nvPr/>
        </p:nvCxnSpPr>
        <p:spPr bwMode="auto">
          <a:xfrm>
            <a:off x="3940176" y="6124724"/>
            <a:ext cx="5619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44" name="AutoShape 160"/>
          <p:cNvCxnSpPr>
            <a:cxnSpLocks noChangeShapeType="1"/>
            <a:stCxn id="42080" idx="1"/>
            <a:endCxn id="42071" idx="1"/>
          </p:cNvCxnSpPr>
          <p:nvPr/>
        </p:nvCxnSpPr>
        <p:spPr bwMode="auto">
          <a:xfrm>
            <a:off x="4502151" y="6124724"/>
            <a:ext cx="5635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45" name="AutoShape 161"/>
          <p:cNvCxnSpPr>
            <a:cxnSpLocks noChangeShapeType="1"/>
            <a:stCxn id="42071" idx="1"/>
            <a:endCxn id="42081" idx="1"/>
          </p:cNvCxnSpPr>
          <p:nvPr/>
        </p:nvCxnSpPr>
        <p:spPr bwMode="auto">
          <a:xfrm>
            <a:off x="5065714" y="6124724"/>
            <a:ext cx="5619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46" name="AutoShape 162"/>
          <p:cNvCxnSpPr>
            <a:cxnSpLocks noChangeShapeType="1"/>
            <a:stCxn id="42081" idx="1"/>
            <a:endCxn id="42069" idx="1"/>
          </p:cNvCxnSpPr>
          <p:nvPr/>
        </p:nvCxnSpPr>
        <p:spPr bwMode="auto">
          <a:xfrm>
            <a:off x="5627688" y="6124724"/>
            <a:ext cx="5635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47" name="AutoShape 163"/>
          <p:cNvCxnSpPr>
            <a:cxnSpLocks noChangeShapeType="1"/>
            <a:stCxn id="42069" idx="1"/>
            <a:endCxn id="42076" idx="1"/>
          </p:cNvCxnSpPr>
          <p:nvPr/>
        </p:nvCxnSpPr>
        <p:spPr bwMode="auto">
          <a:xfrm>
            <a:off x="6191251" y="6124724"/>
            <a:ext cx="5619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48" name="AutoShape 164"/>
          <p:cNvCxnSpPr>
            <a:cxnSpLocks noChangeShapeType="1"/>
            <a:stCxn id="42076" idx="1"/>
            <a:endCxn id="42072" idx="1"/>
          </p:cNvCxnSpPr>
          <p:nvPr/>
        </p:nvCxnSpPr>
        <p:spPr bwMode="auto">
          <a:xfrm>
            <a:off x="6753226" y="6124724"/>
            <a:ext cx="5635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50" name="AutoShape 166"/>
          <p:cNvCxnSpPr>
            <a:cxnSpLocks noChangeShapeType="1"/>
            <a:stCxn id="42072" idx="1"/>
            <a:endCxn id="42152" idx="1"/>
          </p:cNvCxnSpPr>
          <p:nvPr/>
        </p:nvCxnSpPr>
        <p:spPr bwMode="auto">
          <a:xfrm>
            <a:off x="7316788" y="6124725"/>
            <a:ext cx="172561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42151" name="Line 167"/>
          <p:cNvSpPr>
            <a:spLocks noChangeShapeType="1"/>
          </p:cNvSpPr>
          <p:nvPr/>
        </p:nvSpPr>
        <p:spPr bwMode="auto">
          <a:xfrm>
            <a:off x="9351964" y="5996137"/>
            <a:ext cx="1587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52" name="Line 168"/>
          <p:cNvSpPr>
            <a:spLocks noChangeShapeType="1"/>
          </p:cNvSpPr>
          <p:nvPr/>
        </p:nvSpPr>
        <p:spPr bwMode="auto">
          <a:xfrm>
            <a:off x="9042400" y="597391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153" name="AutoShape 169"/>
          <p:cNvCxnSpPr>
            <a:cxnSpLocks noChangeShapeType="1"/>
            <a:stCxn id="42152" idx="1"/>
            <a:endCxn id="42151" idx="1"/>
          </p:cNvCxnSpPr>
          <p:nvPr/>
        </p:nvCxnSpPr>
        <p:spPr bwMode="auto">
          <a:xfrm>
            <a:off x="9042400" y="6126311"/>
            <a:ext cx="3111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54" name="AutoShape 170"/>
          <p:cNvCxnSpPr>
            <a:cxnSpLocks noChangeShapeType="1"/>
            <a:endCxn id="42151" idx="1"/>
          </p:cNvCxnSpPr>
          <p:nvPr/>
        </p:nvCxnSpPr>
        <p:spPr bwMode="auto">
          <a:xfrm flipH="1" flipV="1">
            <a:off x="9353550" y="6126312"/>
            <a:ext cx="693738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2158" name="AutoShape 174"/>
          <p:cNvCxnSpPr>
            <a:cxnSpLocks noChangeShapeType="1"/>
            <a:stCxn id="42120" idx="0"/>
          </p:cNvCxnSpPr>
          <p:nvPr/>
        </p:nvCxnSpPr>
        <p:spPr bwMode="auto">
          <a:xfrm>
            <a:off x="2252663" y="4853136"/>
            <a:ext cx="3225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2159" name="Line 175"/>
          <p:cNvSpPr>
            <a:spLocks noChangeShapeType="1"/>
          </p:cNvSpPr>
          <p:nvPr/>
        </p:nvSpPr>
        <p:spPr bwMode="auto">
          <a:xfrm>
            <a:off x="2814638" y="470073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60" name="Line 176"/>
          <p:cNvSpPr>
            <a:spLocks noChangeShapeType="1"/>
          </p:cNvSpPr>
          <p:nvPr/>
        </p:nvSpPr>
        <p:spPr bwMode="auto">
          <a:xfrm>
            <a:off x="5627688" y="470073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161" name="AutoShape 177"/>
          <p:cNvCxnSpPr>
            <a:cxnSpLocks noChangeShapeType="1"/>
            <a:stCxn id="42159" idx="0"/>
          </p:cNvCxnSpPr>
          <p:nvPr/>
        </p:nvCxnSpPr>
        <p:spPr bwMode="auto">
          <a:xfrm>
            <a:off x="2814638" y="4700736"/>
            <a:ext cx="31432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169" name="AutoShape 185"/>
          <p:cNvCxnSpPr>
            <a:cxnSpLocks noChangeShapeType="1"/>
          </p:cNvCxnSpPr>
          <p:nvPr/>
        </p:nvCxnSpPr>
        <p:spPr bwMode="auto">
          <a:xfrm>
            <a:off x="8882063" y="4853136"/>
            <a:ext cx="53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42171" name="Text Box 187"/>
          <p:cNvSpPr txBox="1">
            <a:spLocks noChangeArrowheads="1"/>
          </p:cNvSpPr>
          <p:nvPr/>
        </p:nvSpPr>
        <p:spPr bwMode="auto">
          <a:xfrm>
            <a:off x="8348664" y="4472136"/>
            <a:ext cx="1741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optical transmission</a:t>
            </a:r>
          </a:p>
        </p:txBody>
      </p:sp>
      <p:sp>
        <p:nvSpPr>
          <p:cNvPr id="42173" name="Text Box 189"/>
          <p:cNvSpPr txBox="1">
            <a:spLocks noChangeArrowheads="1"/>
          </p:cNvSpPr>
          <p:nvPr/>
        </p:nvSpPr>
        <p:spPr bwMode="auto">
          <a:xfrm>
            <a:off x="3608389" y="4395936"/>
            <a:ext cx="1031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coax cable</a:t>
            </a:r>
          </a:p>
        </p:txBody>
      </p:sp>
      <p:sp>
        <p:nvSpPr>
          <p:cNvPr id="42174" name="Text Box 190"/>
          <p:cNvSpPr txBox="1">
            <a:spLocks noChangeArrowheads="1"/>
          </p:cNvSpPr>
          <p:nvPr/>
        </p:nvSpPr>
        <p:spPr bwMode="auto">
          <a:xfrm>
            <a:off x="1947864" y="4395936"/>
            <a:ext cx="930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twisted pair</a:t>
            </a:r>
          </a:p>
        </p:txBody>
      </p:sp>
      <p:cxnSp>
        <p:nvCxnSpPr>
          <p:cNvPr id="42175" name="AutoShape 191"/>
          <p:cNvCxnSpPr>
            <a:cxnSpLocks noChangeShapeType="1"/>
            <a:stCxn id="42116" idx="1"/>
            <a:endCxn id="42073" idx="0"/>
          </p:cNvCxnSpPr>
          <p:nvPr/>
        </p:nvCxnSpPr>
        <p:spPr bwMode="auto">
          <a:xfrm>
            <a:off x="8442325" y="5286524"/>
            <a:ext cx="0" cy="404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2178" name="Line 194"/>
          <p:cNvSpPr>
            <a:spLocks noChangeShapeType="1"/>
          </p:cNvSpPr>
          <p:nvPr/>
        </p:nvSpPr>
        <p:spPr bwMode="auto">
          <a:xfrm flipH="1">
            <a:off x="1966913" y="6119961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1" name="Line 197"/>
          <p:cNvSpPr>
            <a:spLocks noChangeShapeType="1"/>
          </p:cNvSpPr>
          <p:nvPr/>
        </p:nvSpPr>
        <p:spPr bwMode="auto">
          <a:xfrm flipH="1">
            <a:off x="1947863" y="4853136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Effects of mobility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Channel characteristics change over time and location </a:t>
            </a:r>
          </a:p>
          <a:p>
            <a:pPr lvl="1"/>
            <a:r>
              <a:rPr lang="en-US" noProof="0" dirty="0"/>
              <a:t>signal paths change</a:t>
            </a:r>
          </a:p>
          <a:p>
            <a:pPr lvl="1"/>
            <a:r>
              <a:rPr lang="en-US" noProof="0" dirty="0"/>
              <a:t>different delay variations of different signal parts</a:t>
            </a:r>
          </a:p>
          <a:p>
            <a:pPr lvl="1"/>
            <a:r>
              <a:rPr lang="en-US" noProof="0" dirty="0"/>
              <a:t>different phases of signal parts</a:t>
            </a:r>
          </a:p>
          <a:p>
            <a:r>
              <a:rPr lang="en-US" dirty="0">
                <a:sym typeface="Wingdings" pitchFamily="2" charset="2"/>
              </a:rPr>
              <a:t></a:t>
            </a:r>
            <a:r>
              <a:rPr lang="en-US" noProof="0" dirty="0">
                <a:sym typeface="Wingdings" pitchFamily="2" charset="2"/>
              </a:rPr>
              <a:t> quick changes in the power received </a:t>
            </a:r>
            <a:r>
              <a:rPr lang="en-US" noProof="0" dirty="0"/>
              <a:t>(short </a:t>
            </a:r>
            <a:r>
              <a:rPr lang="en-US" noProof="0" dirty="0" smtClean="0"/>
              <a:t>term/fast </a:t>
            </a:r>
            <a:r>
              <a:rPr lang="en-US" noProof="0" dirty="0"/>
              <a:t>fading)</a:t>
            </a:r>
          </a:p>
          <a:p>
            <a:endParaRPr lang="en-US" noProof="0" dirty="0"/>
          </a:p>
          <a:p>
            <a:r>
              <a:rPr lang="en-US" noProof="0" dirty="0"/>
              <a:t>Additional changes in</a:t>
            </a:r>
          </a:p>
          <a:p>
            <a:pPr lvl="1"/>
            <a:r>
              <a:rPr lang="en-US" noProof="0" dirty="0"/>
              <a:t>distance to sender</a:t>
            </a:r>
          </a:p>
          <a:p>
            <a:pPr lvl="1"/>
            <a:r>
              <a:rPr lang="en-US" noProof="0" dirty="0"/>
              <a:t>obstacles further away</a:t>
            </a:r>
          </a:p>
          <a:p>
            <a:r>
              <a:rPr lang="en-US" dirty="0">
                <a:sym typeface="Wingdings" pitchFamily="2" charset="2"/>
              </a:rPr>
              <a:t></a:t>
            </a:r>
            <a:r>
              <a:rPr lang="en-US" noProof="0" dirty="0">
                <a:sym typeface="Wingdings" pitchFamily="2" charset="2"/>
              </a:rPr>
              <a:t> slow changes in the </a:t>
            </a:r>
            <a:r>
              <a:rPr lang="en-US" noProof="0" dirty="0" smtClean="0">
                <a:sym typeface="Wingdings" pitchFamily="2" charset="2"/>
              </a:rPr>
              <a:t>average power </a:t>
            </a:r>
            <a:r>
              <a:rPr lang="en-US" noProof="0" dirty="0">
                <a:sym typeface="Wingdings" pitchFamily="2" charset="2"/>
              </a:rPr>
              <a:t>received </a:t>
            </a:r>
            <a:r>
              <a:rPr lang="en-US" noProof="0" dirty="0"/>
              <a:t>(long </a:t>
            </a:r>
            <a:r>
              <a:rPr lang="en-US" noProof="0" dirty="0" smtClean="0"/>
              <a:t>term/slow </a:t>
            </a:r>
            <a:r>
              <a:rPr lang="en-US" noProof="0" dirty="0"/>
              <a:t>fading)</a:t>
            </a:r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7320136" y="1324360"/>
            <a:ext cx="4279416" cy="3112752"/>
            <a:chOff x="8002488" y="1324361"/>
            <a:chExt cx="3597064" cy="2209800"/>
          </a:xfrm>
        </p:grpSpPr>
        <p:grpSp>
          <p:nvGrpSpPr>
            <p:cNvPr id="50188" name="Group 12"/>
            <p:cNvGrpSpPr>
              <a:grpSpLocks/>
            </p:cNvGrpSpPr>
            <p:nvPr/>
          </p:nvGrpSpPr>
          <p:grpSpPr bwMode="auto">
            <a:xfrm>
              <a:off x="8688288" y="1476761"/>
              <a:ext cx="2590800" cy="1600200"/>
              <a:chOff x="1584" y="3168"/>
              <a:chExt cx="1296" cy="589"/>
            </a:xfrm>
          </p:grpSpPr>
          <p:sp>
            <p:nvSpPr>
              <p:cNvPr id="50181" name="Line 5"/>
              <p:cNvSpPr>
                <a:spLocks noChangeShapeType="1"/>
              </p:cNvSpPr>
              <p:nvPr/>
            </p:nvSpPr>
            <p:spPr bwMode="auto">
              <a:xfrm>
                <a:off x="1584" y="3744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Line 6"/>
              <p:cNvSpPr>
                <a:spLocks noChangeShapeType="1"/>
              </p:cNvSpPr>
              <p:nvPr/>
            </p:nvSpPr>
            <p:spPr bwMode="auto">
              <a:xfrm flipV="1">
                <a:off x="1584" y="3168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4" name="Freeform 8"/>
              <p:cNvSpPr>
                <a:spLocks/>
              </p:cNvSpPr>
              <p:nvPr/>
            </p:nvSpPr>
            <p:spPr bwMode="auto">
              <a:xfrm>
                <a:off x="1584" y="3256"/>
                <a:ext cx="1152" cy="501"/>
              </a:xfrm>
              <a:custGeom>
                <a:avLst/>
                <a:gdLst/>
                <a:ahLst/>
                <a:cxnLst>
                  <a:cxn ang="0">
                    <a:pos x="0" y="104"/>
                  </a:cxn>
                  <a:cxn ang="0">
                    <a:pos x="96" y="56"/>
                  </a:cxn>
                  <a:cxn ang="0">
                    <a:pos x="210" y="62"/>
                  </a:cxn>
                  <a:cxn ang="0">
                    <a:pos x="240" y="392"/>
                  </a:cxn>
                  <a:cxn ang="0">
                    <a:pos x="288" y="392"/>
                  </a:cxn>
                  <a:cxn ang="0">
                    <a:pos x="288" y="56"/>
                  </a:cxn>
                  <a:cxn ang="0">
                    <a:pos x="384" y="56"/>
                  </a:cxn>
                  <a:cxn ang="0">
                    <a:pos x="402" y="296"/>
                  </a:cxn>
                  <a:cxn ang="0">
                    <a:pos x="432" y="296"/>
                  </a:cxn>
                  <a:cxn ang="0">
                    <a:pos x="450" y="62"/>
                  </a:cxn>
                  <a:cxn ang="0">
                    <a:pos x="552" y="26"/>
                  </a:cxn>
                  <a:cxn ang="0">
                    <a:pos x="564" y="200"/>
                  </a:cxn>
                  <a:cxn ang="0">
                    <a:pos x="600" y="200"/>
                  </a:cxn>
                  <a:cxn ang="0">
                    <a:pos x="600" y="62"/>
                  </a:cxn>
                  <a:cxn ang="0">
                    <a:pos x="738" y="68"/>
                  </a:cxn>
                  <a:cxn ang="0">
                    <a:pos x="762" y="284"/>
                  </a:cxn>
                  <a:cxn ang="0">
                    <a:pos x="798" y="326"/>
                  </a:cxn>
                  <a:cxn ang="0">
                    <a:pos x="822" y="110"/>
                  </a:cxn>
                  <a:cxn ang="0">
                    <a:pos x="960" y="104"/>
                  </a:cxn>
                  <a:cxn ang="0">
                    <a:pos x="996" y="434"/>
                  </a:cxn>
                  <a:cxn ang="0">
                    <a:pos x="1038" y="446"/>
                  </a:cxn>
                  <a:cxn ang="0">
                    <a:pos x="1056" y="104"/>
                  </a:cxn>
                  <a:cxn ang="0">
                    <a:pos x="1152" y="104"/>
                  </a:cxn>
                </a:cxnLst>
                <a:rect l="0" t="0" r="r" b="b"/>
                <a:pathLst>
                  <a:path w="1152" h="501">
                    <a:moveTo>
                      <a:pt x="0" y="104"/>
                    </a:moveTo>
                    <a:cubicBezTo>
                      <a:pt x="32" y="84"/>
                      <a:pt x="61" y="63"/>
                      <a:pt x="96" y="56"/>
                    </a:cubicBezTo>
                    <a:cubicBezTo>
                      <a:pt x="131" y="49"/>
                      <a:pt x="186" y="6"/>
                      <a:pt x="210" y="62"/>
                    </a:cubicBezTo>
                    <a:cubicBezTo>
                      <a:pt x="234" y="118"/>
                      <a:pt x="227" y="337"/>
                      <a:pt x="240" y="392"/>
                    </a:cubicBezTo>
                    <a:cubicBezTo>
                      <a:pt x="253" y="447"/>
                      <a:pt x="280" y="448"/>
                      <a:pt x="288" y="392"/>
                    </a:cubicBezTo>
                    <a:cubicBezTo>
                      <a:pt x="296" y="336"/>
                      <a:pt x="272" y="112"/>
                      <a:pt x="288" y="56"/>
                    </a:cubicBezTo>
                    <a:cubicBezTo>
                      <a:pt x="304" y="0"/>
                      <a:pt x="365" y="16"/>
                      <a:pt x="384" y="56"/>
                    </a:cubicBezTo>
                    <a:cubicBezTo>
                      <a:pt x="403" y="96"/>
                      <a:pt x="394" y="256"/>
                      <a:pt x="402" y="296"/>
                    </a:cubicBezTo>
                    <a:cubicBezTo>
                      <a:pt x="410" y="336"/>
                      <a:pt x="424" y="335"/>
                      <a:pt x="432" y="296"/>
                    </a:cubicBezTo>
                    <a:cubicBezTo>
                      <a:pt x="440" y="257"/>
                      <a:pt x="430" y="107"/>
                      <a:pt x="450" y="62"/>
                    </a:cubicBezTo>
                    <a:cubicBezTo>
                      <a:pt x="470" y="17"/>
                      <a:pt x="533" y="3"/>
                      <a:pt x="552" y="26"/>
                    </a:cubicBezTo>
                    <a:cubicBezTo>
                      <a:pt x="571" y="49"/>
                      <a:pt x="556" y="171"/>
                      <a:pt x="564" y="200"/>
                    </a:cubicBezTo>
                    <a:cubicBezTo>
                      <a:pt x="572" y="229"/>
                      <a:pt x="594" y="223"/>
                      <a:pt x="600" y="200"/>
                    </a:cubicBezTo>
                    <a:cubicBezTo>
                      <a:pt x="606" y="177"/>
                      <a:pt x="577" y="84"/>
                      <a:pt x="600" y="62"/>
                    </a:cubicBezTo>
                    <a:cubicBezTo>
                      <a:pt x="623" y="40"/>
                      <a:pt x="711" y="31"/>
                      <a:pt x="738" y="68"/>
                    </a:cubicBezTo>
                    <a:cubicBezTo>
                      <a:pt x="765" y="105"/>
                      <a:pt x="752" y="241"/>
                      <a:pt x="762" y="284"/>
                    </a:cubicBezTo>
                    <a:cubicBezTo>
                      <a:pt x="772" y="327"/>
                      <a:pt x="788" y="355"/>
                      <a:pt x="798" y="326"/>
                    </a:cubicBezTo>
                    <a:cubicBezTo>
                      <a:pt x="808" y="297"/>
                      <a:pt x="795" y="147"/>
                      <a:pt x="822" y="110"/>
                    </a:cubicBezTo>
                    <a:cubicBezTo>
                      <a:pt x="849" y="73"/>
                      <a:pt x="931" y="50"/>
                      <a:pt x="960" y="104"/>
                    </a:cubicBezTo>
                    <a:cubicBezTo>
                      <a:pt x="989" y="158"/>
                      <a:pt x="983" y="377"/>
                      <a:pt x="996" y="434"/>
                    </a:cubicBezTo>
                    <a:cubicBezTo>
                      <a:pt x="1009" y="491"/>
                      <a:pt x="1028" y="501"/>
                      <a:pt x="1038" y="446"/>
                    </a:cubicBezTo>
                    <a:cubicBezTo>
                      <a:pt x="1048" y="391"/>
                      <a:pt x="1037" y="161"/>
                      <a:pt x="1056" y="104"/>
                    </a:cubicBezTo>
                    <a:cubicBezTo>
                      <a:pt x="1075" y="47"/>
                      <a:pt x="1136" y="104"/>
                      <a:pt x="1152" y="104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Freeform 9"/>
              <p:cNvSpPr>
                <a:spLocks/>
              </p:cNvSpPr>
              <p:nvPr/>
            </p:nvSpPr>
            <p:spPr bwMode="auto">
              <a:xfrm>
                <a:off x="1584" y="3312"/>
                <a:ext cx="1200" cy="200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144" y="48"/>
                  </a:cxn>
                  <a:cxn ang="0">
                    <a:pos x="336" y="48"/>
                  </a:cxn>
                  <a:cxn ang="0">
                    <a:pos x="528" y="0"/>
                  </a:cxn>
                  <a:cxn ang="0">
                    <a:pos x="720" y="48"/>
                  </a:cxn>
                  <a:cxn ang="0">
                    <a:pos x="864" y="96"/>
                  </a:cxn>
                  <a:cxn ang="0">
                    <a:pos x="1008" y="192"/>
                  </a:cxn>
                  <a:cxn ang="0">
                    <a:pos x="1200" y="144"/>
                  </a:cxn>
                </a:cxnLst>
                <a:rect l="0" t="0" r="r" b="b"/>
                <a:pathLst>
                  <a:path w="1200" h="200">
                    <a:moveTo>
                      <a:pt x="0" y="96"/>
                    </a:moveTo>
                    <a:cubicBezTo>
                      <a:pt x="44" y="76"/>
                      <a:pt x="88" y="56"/>
                      <a:pt x="144" y="48"/>
                    </a:cubicBezTo>
                    <a:cubicBezTo>
                      <a:pt x="200" y="40"/>
                      <a:pt x="272" y="56"/>
                      <a:pt x="336" y="48"/>
                    </a:cubicBezTo>
                    <a:cubicBezTo>
                      <a:pt x="400" y="40"/>
                      <a:pt x="464" y="0"/>
                      <a:pt x="528" y="0"/>
                    </a:cubicBezTo>
                    <a:cubicBezTo>
                      <a:pt x="592" y="0"/>
                      <a:pt x="664" y="32"/>
                      <a:pt x="720" y="48"/>
                    </a:cubicBezTo>
                    <a:cubicBezTo>
                      <a:pt x="776" y="64"/>
                      <a:pt x="816" y="72"/>
                      <a:pt x="864" y="96"/>
                    </a:cubicBezTo>
                    <a:cubicBezTo>
                      <a:pt x="912" y="120"/>
                      <a:pt x="952" y="184"/>
                      <a:pt x="1008" y="192"/>
                    </a:cubicBezTo>
                    <a:cubicBezTo>
                      <a:pt x="1064" y="200"/>
                      <a:pt x="1168" y="152"/>
                      <a:pt x="1200" y="144"/>
                    </a:cubicBezTo>
                  </a:path>
                </a:pathLst>
              </a:custGeom>
              <a:noFill/>
              <a:ln w="9525" cap="flat" cmpd="sng">
                <a:solidFill>
                  <a:srgbClr val="FF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8231089" y="3229361"/>
              <a:ext cx="15128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short term fading</a:t>
              </a:r>
            </a:p>
          </p:txBody>
        </p:sp>
        <p:sp>
          <p:nvSpPr>
            <p:cNvPr id="50192" name="Text Box 16"/>
            <p:cNvSpPr txBox="1">
              <a:spLocks noChangeArrowheads="1"/>
            </p:cNvSpPr>
            <p:nvPr/>
          </p:nvSpPr>
          <p:spPr bwMode="auto">
            <a:xfrm>
              <a:off x="10669489" y="1324361"/>
              <a:ext cx="9300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long term</a:t>
              </a:r>
            </a:p>
            <a:p>
              <a:pPr algn="l" eaLnBrk="0" hangingPunct="0"/>
              <a:r>
                <a:rPr lang="en-US" sz="1400">
                  <a:latin typeface="Arial" charset="0"/>
                </a:rPr>
                <a:t>fading</a:t>
              </a:r>
            </a:p>
          </p:txBody>
        </p:sp>
        <p:cxnSp>
          <p:nvCxnSpPr>
            <p:cNvPr id="50193" name="AutoShape 17"/>
            <p:cNvCxnSpPr>
              <a:cxnSpLocks noChangeShapeType="1"/>
              <a:stCxn id="50192" idx="1"/>
            </p:cNvCxnSpPr>
            <p:nvPr/>
          </p:nvCxnSpPr>
          <p:spPr bwMode="auto">
            <a:xfrm>
              <a:off x="10669489" y="1585971"/>
              <a:ext cx="56684" cy="8044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50194" name="AutoShape 18"/>
            <p:cNvCxnSpPr>
              <a:cxnSpLocks noChangeShapeType="1"/>
              <a:stCxn id="50191" idx="0"/>
              <a:endCxn id="50184" idx="3"/>
            </p:cNvCxnSpPr>
            <p:nvPr/>
          </p:nvCxnSpPr>
          <p:spPr bwMode="auto">
            <a:xfrm flipV="1">
              <a:off x="8988325" y="2781687"/>
              <a:ext cx="179388" cy="447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0197" name="Text Box 21"/>
            <p:cNvSpPr txBox="1">
              <a:spLocks noChangeArrowheads="1"/>
            </p:cNvSpPr>
            <p:nvPr/>
          </p:nvSpPr>
          <p:spPr bwMode="auto">
            <a:xfrm>
              <a:off x="11050488" y="3076961"/>
              <a:ext cx="2333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t</a:t>
              </a:r>
            </a:p>
          </p:txBody>
        </p:sp>
        <p:sp>
          <p:nvSpPr>
            <p:cNvPr id="50198" name="Text Box 22"/>
            <p:cNvSpPr txBox="1">
              <a:spLocks noChangeArrowheads="1"/>
            </p:cNvSpPr>
            <p:nvPr/>
          </p:nvSpPr>
          <p:spPr bwMode="auto">
            <a:xfrm>
              <a:off x="8002488" y="1400561"/>
              <a:ext cx="6667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power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Questions &amp; Tasks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What are the main problems of signal propagation? Why do radio waves not always follow a straight line? Why is reflection both useful and harmful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Although the examples shown here reflect real world characteristics they miss several important aspects. What could it be? What else could influence signal propagation in a real world?</a:t>
            </a:r>
          </a:p>
          <a:p>
            <a:pPr lvl="1"/>
            <a:r>
              <a:rPr lang="en-GB" dirty="0" smtClean="0"/>
              <a:t>Multipath propagation seems to be harmful, but where could it help? Can a system benefit from multipath propagation? How? 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several methods for ISI mitigation. How does ISI depend on the carrier frequency, symbol rate, and </a:t>
            </a:r>
            <a:r>
              <a:rPr lang="en-US" dirty="0" smtClean="0"/>
              <a:t>motion </a:t>
            </a:r>
            <a:r>
              <a:rPr lang="en-US" dirty="0"/>
              <a:t>of sender/receiver? What are the influences of ISI on TDM schemes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Remember physics in high school – where did you see certain propagation patterns of waves that can lead to short term fading?</a:t>
            </a:r>
          </a:p>
          <a:p>
            <a:pPr lvl="1"/>
            <a:r>
              <a:rPr lang="en-US" noProof="0" dirty="0" smtClean="0"/>
              <a:t>What could a radio receiver do against fast fading or slow fading, respectively?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417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Multiplexing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noProof="0" dirty="0"/>
              <a:t>Multiplexing in </a:t>
            </a:r>
            <a:r>
              <a:rPr lang="en-US" noProof="0" dirty="0" smtClean="0"/>
              <a:t>5 </a:t>
            </a:r>
            <a:r>
              <a:rPr lang="en-US" noProof="0" dirty="0"/>
              <a:t>dimensions</a:t>
            </a:r>
          </a:p>
          <a:p>
            <a:pPr marL="819150" lvl="1"/>
            <a:r>
              <a:rPr lang="en-US" noProof="0" dirty="0"/>
              <a:t>space (</a:t>
            </a:r>
            <a:r>
              <a:rPr lang="en-US" noProof="0" dirty="0" err="1"/>
              <a:t>s</a:t>
            </a:r>
            <a:r>
              <a:rPr lang="en-US" baseline="-25000" noProof="0" dirty="0" err="1"/>
              <a:t>i</a:t>
            </a:r>
            <a:r>
              <a:rPr lang="en-US" noProof="0" dirty="0"/>
              <a:t>)</a:t>
            </a:r>
          </a:p>
          <a:p>
            <a:pPr marL="819150" lvl="1"/>
            <a:r>
              <a:rPr lang="en-US" noProof="0" dirty="0"/>
              <a:t>time (t)</a:t>
            </a:r>
          </a:p>
          <a:p>
            <a:pPr marL="819150" lvl="1"/>
            <a:r>
              <a:rPr lang="en-US" noProof="0" dirty="0"/>
              <a:t>frequency (f)</a:t>
            </a:r>
          </a:p>
          <a:p>
            <a:pPr marL="819150" lvl="1"/>
            <a:r>
              <a:rPr lang="en-US" noProof="0" dirty="0"/>
              <a:t>code (c</a:t>
            </a:r>
            <a:r>
              <a:rPr lang="en-US" noProof="0" dirty="0" smtClean="0"/>
              <a:t>)</a:t>
            </a:r>
          </a:p>
          <a:p>
            <a:pPr marL="819150" lvl="1"/>
            <a:r>
              <a:rPr lang="en-US" dirty="0" smtClean="0"/>
              <a:t>polarization (p)</a:t>
            </a:r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Goal: multiple use </a:t>
            </a:r>
            <a:r>
              <a:rPr lang="en-US" noProof="0" dirty="0" smtClean="0"/>
              <a:t>of </a:t>
            </a:r>
            <a:r>
              <a:rPr lang="en-US" noProof="0" dirty="0"/>
              <a:t>a shared medium</a:t>
            </a:r>
          </a:p>
          <a:p>
            <a:endParaRPr lang="en-US" noProof="0" dirty="0"/>
          </a:p>
          <a:p>
            <a:r>
              <a:rPr lang="en-US" noProof="0" dirty="0">
                <a:solidFill>
                  <a:srgbClr val="FFC000"/>
                </a:solidFill>
              </a:rPr>
              <a:t>Important: guard </a:t>
            </a:r>
            <a:r>
              <a:rPr lang="en-US" noProof="0" dirty="0" smtClean="0">
                <a:solidFill>
                  <a:srgbClr val="FFC000"/>
                </a:solidFill>
              </a:rPr>
              <a:t>“spaces” </a:t>
            </a:r>
            <a:r>
              <a:rPr lang="en-US" noProof="0" dirty="0">
                <a:solidFill>
                  <a:srgbClr val="FFC000"/>
                </a:solidFill>
              </a:rPr>
              <a:t>needed!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Space-division multiplexing (SDM)</a:t>
            </a:r>
            <a:endParaRPr lang="en-US" b="1" dirty="0"/>
          </a:p>
        </p:txBody>
      </p:sp>
      <p:sp>
        <p:nvSpPr>
          <p:cNvPr id="3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Prof. Dr.-Ing. Jochen H. Schiller    www.jochenschiller.de    Mobile Communications</a:t>
            </a:r>
            <a:endParaRPr lang="en-US" dirty="0"/>
          </a:p>
        </p:txBody>
      </p:sp>
      <p:sp>
        <p:nvSpPr>
          <p:cNvPr id="51243" name="Oval 43"/>
          <p:cNvSpPr>
            <a:spLocks noChangeArrowheads="1"/>
          </p:cNvSpPr>
          <p:nvPr/>
        </p:nvSpPr>
        <p:spPr bwMode="auto">
          <a:xfrm>
            <a:off x="9878744" y="3873228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1600">
                <a:latin typeface="Arial" charset="0"/>
              </a:rPr>
              <a:t>s</a:t>
            </a:r>
            <a:r>
              <a:rPr lang="en-US" sz="1600" baseline="-25000"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51244" name="Oval 44"/>
          <p:cNvSpPr>
            <a:spLocks noChangeArrowheads="1"/>
          </p:cNvSpPr>
          <p:nvPr/>
        </p:nvSpPr>
        <p:spPr bwMode="auto">
          <a:xfrm>
            <a:off x="7887072" y="5119693"/>
            <a:ext cx="1371600" cy="13716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1600">
                <a:latin typeface="Arial" charset="0"/>
              </a:rPr>
              <a:t>s</a:t>
            </a:r>
            <a:r>
              <a:rPr lang="en-US" sz="1600" baseline="-25000">
                <a:latin typeface="Arial" charset="0"/>
              </a:rPr>
              <a:t>3</a:t>
            </a:r>
            <a:endParaRPr lang="en-US" sz="1600">
              <a:latin typeface="Arial" charset="0"/>
            </a:endParaRPr>
          </a:p>
        </p:txBody>
      </p:sp>
      <p:sp>
        <p:nvSpPr>
          <p:cNvPr id="51242" name="Oval 42"/>
          <p:cNvSpPr>
            <a:spLocks noChangeArrowheads="1"/>
          </p:cNvSpPr>
          <p:nvPr/>
        </p:nvSpPr>
        <p:spPr bwMode="auto">
          <a:xfrm>
            <a:off x="6744072" y="3138493"/>
            <a:ext cx="1371600" cy="1371600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1600">
                <a:latin typeface="Arial" charset="0"/>
              </a:rPr>
              <a:t>s</a:t>
            </a:r>
            <a:r>
              <a:rPr lang="en-US" sz="1600" baseline="-25000">
                <a:latin typeface="Arial" charset="0"/>
              </a:rPr>
              <a:t>1</a:t>
            </a:r>
            <a:endParaRPr lang="en-US" sz="1600">
              <a:latin typeface="Arial" charset="0"/>
            </a:endParaRP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V="1">
            <a:off x="7429873" y="3201993"/>
            <a:ext cx="91598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7429872" y="2697169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7429873" y="3824293"/>
            <a:ext cx="1290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8596684" y="382429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8082334" y="291941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7167934" y="253841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>
            <a:off x="9173047" y="2603229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51218" name="AutoShape 18"/>
          <p:cNvSpPr>
            <a:spLocks noChangeArrowheads="1"/>
          </p:cNvSpPr>
          <p:nvPr/>
        </p:nvSpPr>
        <p:spPr bwMode="auto">
          <a:xfrm>
            <a:off x="9782647" y="2603229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3</a:t>
            </a:r>
            <a:endParaRPr lang="en-US" sz="1600">
              <a:latin typeface="Arial" charset="0"/>
            </a:endParaRPr>
          </a:p>
        </p:txBody>
      </p:sp>
      <p:sp>
        <p:nvSpPr>
          <p:cNvPr id="51219" name="AutoShape 19"/>
          <p:cNvSpPr>
            <a:spLocks noChangeArrowheads="1"/>
          </p:cNvSpPr>
          <p:nvPr/>
        </p:nvSpPr>
        <p:spPr bwMode="auto">
          <a:xfrm>
            <a:off x="10392247" y="2603229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4</a:t>
            </a:r>
            <a:endParaRPr lang="en-US" sz="1600">
              <a:latin typeface="Arial" charset="0"/>
            </a:endParaRPr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11001847" y="2603229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5</a:t>
            </a:r>
            <a:endParaRPr lang="en-US" sz="1600">
              <a:latin typeface="Arial" charset="0"/>
            </a:endParaRPr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>
            <a:off x="11611447" y="2603229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6</a:t>
            </a:r>
            <a:endParaRPr lang="en-US" sz="1600">
              <a:latin typeface="Arial" charset="0"/>
            </a:endParaRPr>
          </a:p>
        </p:txBody>
      </p:sp>
      <p:sp>
        <p:nvSpPr>
          <p:cNvPr id="51222" name="AutoShape 22"/>
          <p:cNvSpPr>
            <a:spLocks noChangeArrowheads="1"/>
          </p:cNvSpPr>
          <p:nvPr/>
        </p:nvSpPr>
        <p:spPr bwMode="auto">
          <a:xfrm>
            <a:off x="8563447" y="2603229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 dirty="0">
                <a:latin typeface="Arial" charset="0"/>
              </a:rPr>
              <a:t>k</a:t>
            </a:r>
            <a:r>
              <a:rPr lang="en-US" sz="1600" baseline="-25000" dirty="0">
                <a:latin typeface="Arial" charset="0"/>
              </a:rPr>
              <a:t>1</a:t>
            </a:r>
            <a:endParaRPr lang="en-US" sz="1600" dirty="0">
              <a:latin typeface="Arial" charset="0"/>
            </a:endParaRPr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 flipV="1">
            <a:off x="10564545" y="3936728"/>
            <a:ext cx="91598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10564544" y="3431904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10564545" y="4559028"/>
            <a:ext cx="1290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11731356" y="455902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1217006" y="365415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0290373" y="3260731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>
                <a:latin typeface="Arial" charset="0"/>
              </a:rPr>
              <a:t>c</a:t>
            </a:r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 flipV="1">
            <a:off x="8572873" y="5183193"/>
            <a:ext cx="91598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>
            <a:off x="8572872" y="4678369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8572873" y="5805493"/>
            <a:ext cx="1290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9739684" y="580549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9225334" y="490061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8310934" y="451961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8242772" y="2282554"/>
            <a:ext cx="1185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channels k</a:t>
            </a:r>
            <a:r>
              <a:rPr lang="en-US" sz="1600" baseline="-25000">
                <a:latin typeface="Arial" charset="0"/>
              </a:rPr>
              <a:t>i</a:t>
            </a:r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1243" grpId="0" animBg="1"/>
      <p:bldP spid="51244" grpId="0" animBg="1"/>
      <p:bldP spid="51242" grpId="0" animBg="1"/>
      <p:bldP spid="51205" grpId="0" animBg="1"/>
      <p:bldP spid="51206" grpId="0" animBg="1"/>
      <p:bldP spid="51207" grpId="0" animBg="1"/>
      <p:bldP spid="51208" grpId="0"/>
      <p:bldP spid="51209" grpId="0"/>
      <p:bldP spid="51210" grpId="0"/>
      <p:bldP spid="51217" grpId="0" animBg="1"/>
      <p:bldP spid="51218" grpId="0" animBg="1"/>
      <p:bldP spid="51219" grpId="0" animBg="1"/>
      <p:bldP spid="51220" grpId="0" animBg="1"/>
      <p:bldP spid="51221" grpId="0" animBg="1"/>
      <p:bldP spid="51222" grpId="0" animBg="1"/>
      <p:bldP spid="51229" grpId="0" animBg="1"/>
      <p:bldP spid="51230" grpId="0" animBg="1"/>
      <p:bldP spid="51231" grpId="0" animBg="1"/>
      <p:bldP spid="51232" grpId="0"/>
      <p:bldP spid="51233" grpId="0"/>
      <p:bldP spid="51234" grpId="0"/>
      <p:bldP spid="51235" grpId="0" animBg="1"/>
      <p:bldP spid="51236" grpId="0" animBg="1"/>
      <p:bldP spid="51237" grpId="0" animBg="1"/>
      <p:bldP spid="51238" grpId="0"/>
      <p:bldP spid="51239" grpId="0"/>
      <p:bldP spid="51240" grpId="0"/>
      <p:bldP spid="512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7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Frequency-division multiplexing (FDM)</a:t>
            </a:r>
            <a:endParaRPr lang="en-US" noProof="0" dirty="0"/>
          </a:p>
        </p:txBody>
      </p:sp>
      <p:sp>
        <p:nvSpPr>
          <p:cNvPr id="53279" name="Rectangle 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Separation of the whole spectrum into smaller frequency bands</a:t>
            </a:r>
          </a:p>
          <a:p>
            <a:endParaRPr lang="en-US" noProof="0" dirty="0" smtClean="0"/>
          </a:p>
          <a:p>
            <a:r>
              <a:rPr lang="en-US" noProof="0" dirty="0" smtClean="0"/>
              <a:t>A channel gets a certain band of the spectrum for the whole time</a:t>
            </a:r>
          </a:p>
          <a:p>
            <a:pPr lvl="1"/>
            <a:r>
              <a:rPr lang="en-US" dirty="0"/>
              <a:t>Examples: </a:t>
            </a:r>
            <a:r>
              <a:rPr lang="en-US" dirty="0" smtClean="0"/>
              <a:t>classical analog TV/radio</a:t>
            </a:r>
            <a:endParaRPr lang="en-US" dirty="0"/>
          </a:p>
          <a:p>
            <a:endParaRPr lang="en-US" noProof="0" dirty="0" smtClean="0"/>
          </a:p>
          <a:p>
            <a:r>
              <a:rPr lang="en-US" noProof="0" dirty="0" smtClean="0"/>
              <a:t>Advantages</a:t>
            </a:r>
          </a:p>
          <a:p>
            <a:pPr lvl="1"/>
            <a:r>
              <a:rPr lang="en-US" noProof="0" dirty="0" smtClean="0"/>
              <a:t>no dynamic coordination necessary</a:t>
            </a:r>
          </a:p>
          <a:p>
            <a:pPr lvl="1"/>
            <a:r>
              <a:rPr lang="en-US" noProof="0" dirty="0" smtClean="0"/>
              <a:t>works also for analog signals</a:t>
            </a:r>
          </a:p>
          <a:p>
            <a:endParaRPr lang="en-US" noProof="0" dirty="0" smtClean="0"/>
          </a:p>
          <a:p>
            <a:r>
              <a:rPr lang="en-US" noProof="0" dirty="0" smtClean="0"/>
              <a:t>Disadvantages</a:t>
            </a:r>
          </a:p>
          <a:p>
            <a:pPr lvl="1"/>
            <a:r>
              <a:rPr lang="en-US" noProof="0" dirty="0" smtClean="0"/>
              <a:t>waste of bandwidth if the traffic is </a:t>
            </a:r>
            <a:br>
              <a:rPr lang="en-US" noProof="0" dirty="0" smtClean="0"/>
            </a:br>
            <a:r>
              <a:rPr lang="en-US" noProof="0" dirty="0" smtClean="0"/>
              <a:t>distributed unevenly</a:t>
            </a:r>
          </a:p>
          <a:p>
            <a:pPr lvl="1"/>
            <a:r>
              <a:rPr lang="en-US" noProof="0" dirty="0" smtClean="0"/>
              <a:t>inflexible</a:t>
            </a:r>
          </a:p>
          <a:p>
            <a:endParaRPr lang="en-US" noProof="0" dirty="0"/>
          </a:p>
        </p:txBody>
      </p:sp>
      <p:sp>
        <p:nvSpPr>
          <p:cNvPr id="2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 flipV="1">
            <a:off x="4756150" y="4179888"/>
            <a:ext cx="2133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6889750" y="35702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>
            <a:off x="6889750" y="417988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AutoShape 11"/>
          <p:cNvSpPr>
            <a:spLocks noChangeArrowheads="1"/>
          </p:cNvSpPr>
          <p:nvPr/>
        </p:nvSpPr>
        <p:spPr bwMode="auto">
          <a:xfrm>
            <a:off x="4984750" y="3875088"/>
            <a:ext cx="2286000" cy="2165350"/>
          </a:xfrm>
          <a:prstGeom prst="cube">
            <a:avLst>
              <a:gd name="adj" fmla="val 86069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>
            <a:off x="5594350" y="3875088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6203950" y="3875088"/>
            <a:ext cx="2286000" cy="2165350"/>
          </a:xfrm>
          <a:prstGeom prst="cube">
            <a:avLst>
              <a:gd name="adj" fmla="val 86069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AutoShape 14"/>
          <p:cNvSpPr>
            <a:spLocks noChangeArrowheads="1"/>
          </p:cNvSpPr>
          <p:nvPr/>
        </p:nvSpPr>
        <p:spPr bwMode="auto">
          <a:xfrm>
            <a:off x="6813550" y="3875088"/>
            <a:ext cx="2286000" cy="2165350"/>
          </a:xfrm>
          <a:prstGeom prst="cube">
            <a:avLst>
              <a:gd name="adj" fmla="val 8606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AutoShape 15"/>
          <p:cNvSpPr>
            <a:spLocks noChangeArrowheads="1"/>
          </p:cNvSpPr>
          <p:nvPr/>
        </p:nvSpPr>
        <p:spPr bwMode="auto">
          <a:xfrm>
            <a:off x="7423150" y="3875088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AutoShape 16"/>
          <p:cNvSpPr>
            <a:spLocks noChangeArrowheads="1"/>
          </p:cNvSpPr>
          <p:nvPr/>
        </p:nvSpPr>
        <p:spPr bwMode="auto">
          <a:xfrm>
            <a:off x="8032750" y="3875088"/>
            <a:ext cx="2286000" cy="2165350"/>
          </a:xfrm>
          <a:prstGeom prst="cube">
            <a:avLst>
              <a:gd name="adj" fmla="val 8606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AutoShape 17"/>
          <p:cNvSpPr>
            <a:spLocks noChangeArrowheads="1"/>
          </p:cNvSpPr>
          <p:nvPr/>
        </p:nvSpPr>
        <p:spPr bwMode="auto">
          <a:xfrm>
            <a:off x="7499350" y="288448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53266" name="AutoShape 18"/>
          <p:cNvSpPr>
            <a:spLocks noChangeArrowheads="1"/>
          </p:cNvSpPr>
          <p:nvPr/>
        </p:nvSpPr>
        <p:spPr bwMode="auto">
          <a:xfrm>
            <a:off x="8108950" y="2884488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3</a:t>
            </a:r>
            <a:endParaRPr lang="en-US" sz="1600">
              <a:latin typeface="Arial" charset="0"/>
            </a:endParaRPr>
          </a:p>
        </p:txBody>
      </p:sp>
      <p:sp>
        <p:nvSpPr>
          <p:cNvPr id="53267" name="AutoShape 19"/>
          <p:cNvSpPr>
            <a:spLocks noChangeArrowheads="1"/>
          </p:cNvSpPr>
          <p:nvPr/>
        </p:nvSpPr>
        <p:spPr bwMode="auto">
          <a:xfrm>
            <a:off x="8718550" y="2884488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4</a:t>
            </a:r>
            <a:endParaRPr lang="en-US" sz="1600">
              <a:latin typeface="Arial" charset="0"/>
            </a:endParaRPr>
          </a:p>
        </p:txBody>
      </p:sp>
      <p:sp>
        <p:nvSpPr>
          <p:cNvPr id="53268" name="AutoShape 20"/>
          <p:cNvSpPr>
            <a:spLocks noChangeArrowheads="1"/>
          </p:cNvSpPr>
          <p:nvPr/>
        </p:nvSpPr>
        <p:spPr bwMode="auto">
          <a:xfrm>
            <a:off x="9328150" y="288448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5</a:t>
            </a:r>
            <a:endParaRPr lang="en-US" sz="1600">
              <a:latin typeface="Arial" charset="0"/>
            </a:endParaRPr>
          </a:p>
        </p:txBody>
      </p:sp>
      <p:sp>
        <p:nvSpPr>
          <p:cNvPr id="53269" name="AutoShape 21"/>
          <p:cNvSpPr>
            <a:spLocks noChangeArrowheads="1"/>
          </p:cNvSpPr>
          <p:nvPr/>
        </p:nvSpPr>
        <p:spPr bwMode="auto">
          <a:xfrm>
            <a:off x="9937750" y="2884488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6</a:t>
            </a:r>
            <a:endParaRPr lang="en-US" sz="1600">
              <a:latin typeface="Arial" charset="0"/>
            </a:endParaRPr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6889750" y="2884488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1</a:t>
            </a:r>
            <a:endParaRPr lang="en-US" sz="1600">
              <a:latin typeface="Arial" charset="0"/>
            </a:endParaRP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10318750" y="379888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4527550" y="585628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6584950" y="34178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7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Time-division multiplexing (TDM)</a:t>
            </a:r>
            <a:endParaRPr lang="en-US" noProof="0" dirty="0"/>
          </a:p>
        </p:txBody>
      </p:sp>
      <p:sp>
        <p:nvSpPr>
          <p:cNvPr id="52271" name="Rectangle 4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A channel gets the whole spectrum for a certain amount of </a:t>
            </a:r>
            <a:r>
              <a:rPr lang="en-US" noProof="0" dirty="0" smtClean="0"/>
              <a:t>time</a:t>
            </a:r>
          </a:p>
          <a:p>
            <a:pPr lvl="1"/>
            <a:r>
              <a:rPr lang="en-US" dirty="0" smtClean="0"/>
              <a:t>Example: round-table discussions</a:t>
            </a:r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Advantages</a:t>
            </a:r>
          </a:p>
          <a:p>
            <a:pPr lvl="1"/>
            <a:r>
              <a:rPr lang="en-US" noProof="0" dirty="0"/>
              <a:t>only one carrier in the</a:t>
            </a:r>
            <a:br>
              <a:rPr lang="en-US" noProof="0" dirty="0"/>
            </a:br>
            <a:r>
              <a:rPr lang="en-US" noProof="0" dirty="0"/>
              <a:t>medium at any time</a:t>
            </a:r>
          </a:p>
          <a:p>
            <a:pPr lvl="1"/>
            <a:r>
              <a:rPr lang="en-US" noProof="0" dirty="0"/>
              <a:t>throughput high even </a:t>
            </a:r>
            <a:br>
              <a:rPr lang="en-US" noProof="0" dirty="0"/>
            </a:br>
            <a:r>
              <a:rPr lang="en-US" noProof="0" dirty="0"/>
              <a:t>for many users</a:t>
            </a:r>
          </a:p>
          <a:p>
            <a:endParaRPr lang="en-US" noProof="0" dirty="0"/>
          </a:p>
          <a:p>
            <a:r>
              <a:rPr lang="en-US" noProof="0" dirty="0"/>
              <a:t>Disadvantages</a:t>
            </a:r>
          </a:p>
          <a:p>
            <a:pPr lvl="1"/>
            <a:r>
              <a:rPr lang="en-US" noProof="0" dirty="0"/>
              <a:t>precise </a:t>
            </a:r>
            <a:r>
              <a:rPr lang="en-US" noProof="0" dirty="0" smtClean="0"/>
              <a:t>synchronization </a:t>
            </a: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/>
              <a:t>necessary</a:t>
            </a:r>
          </a:p>
        </p:txBody>
      </p:sp>
      <p:sp>
        <p:nvSpPr>
          <p:cNvPr id="2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V="1">
            <a:off x="4151313" y="4637088"/>
            <a:ext cx="2819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6970713" y="40274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6970713" y="4637088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0247313" y="425608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075113" y="578008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665913" y="38750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6284913" y="4408488"/>
            <a:ext cx="3886200" cy="457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AutoShape 12"/>
          <p:cNvSpPr>
            <a:spLocks noChangeArrowheads="1"/>
          </p:cNvSpPr>
          <p:nvPr/>
        </p:nvSpPr>
        <p:spPr bwMode="auto">
          <a:xfrm>
            <a:off x="5903913" y="4637088"/>
            <a:ext cx="3886200" cy="4572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AutoShape 13"/>
          <p:cNvSpPr>
            <a:spLocks noChangeArrowheads="1"/>
          </p:cNvSpPr>
          <p:nvPr/>
        </p:nvSpPr>
        <p:spPr bwMode="auto">
          <a:xfrm>
            <a:off x="5522913" y="4865688"/>
            <a:ext cx="3886200" cy="45720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AutoShape 14"/>
          <p:cNvSpPr>
            <a:spLocks noChangeArrowheads="1"/>
          </p:cNvSpPr>
          <p:nvPr/>
        </p:nvSpPr>
        <p:spPr bwMode="auto">
          <a:xfrm>
            <a:off x="5141913" y="5094288"/>
            <a:ext cx="3886200" cy="45720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AutoShape 15"/>
          <p:cNvSpPr>
            <a:spLocks noChangeArrowheads="1"/>
          </p:cNvSpPr>
          <p:nvPr/>
        </p:nvSpPr>
        <p:spPr bwMode="auto">
          <a:xfrm>
            <a:off x="4760913" y="5322888"/>
            <a:ext cx="3886200" cy="457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4379913" y="5551488"/>
            <a:ext cx="3886200" cy="45720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53" name="AutoShape 29"/>
          <p:cNvSpPr>
            <a:spLocks noChangeArrowheads="1"/>
          </p:cNvSpPr>
          <p:nvPr/>
        </p:nvSpPr>
        <p:spPr bwMode="auto">
          <a:xfrm>
            <a:off x="7427913" y="303688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52254" name="AutoShape 30"/>
          <p:cNvSpPr>
            <a:spLocks noChangeArrowheads="1"/>
          </p:cNvSpPr>
          <p:nvPr/>
        </p:nvSpPr>
        <p:spPr bwMode="auto">
          <a:xfrm>
            <a:off x="8037513" y="3036888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3</a:t>
            </a:r>
            <a:endParaRPr lang="en-US" sz="1600">
              <a:latin typeface="Arial" charset="0"/>
            </a:endParaRPr>
          </a:p>
        </p:txBody>
      </p:sp>
      <p:sp>
        <p:nvSpPr>
          <p:cNvPr id="52255" name="AutoShape 31"/>
          <p:cNvSpPr>
            <a:spLocks noChangeArrowheads="1"/>
          </p:cNvSpPr>
          <p:nvPr/>
        </p:nvSpPr>
        <p:spPr bwMode="auto">
          <a:xfrm>
            <a:off x="8647113" y="3036888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4</a:t>
            </a:r>
            <a:endParaRPr lang="en-US" sz="1600">
              <a:latin typeface="Arial" charset="0"/>
            </a:endParaRPr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9256713" y="303688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5</a:t>
            </a:r>
            <a:endParaRPr lang="en-US" sz="1600">
              <a:latin typeface="Arial" charset="0"/>
            </a:endParaRPr>
          </a:p>
        </p:txBody>
      </p:sp>
      <p:sp>
        <p:nvSpPr>
          <p:cNvPr id="52257" name="AutoShape 33"/>
          <p:cNvSpPr>
            <a:spLocks noChangeArrowheads="1"/>
          </p:cNvSpPr>
          <p:nvPr/>
        </p:nvSpPr>
        <p:spPr bwMode="auto">
          <a:xfrm>
            <a:off x="9866313" y="3036888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6</a:t>
            </a:r>
            <a:endParaRPr lang="en-US" sz="1600">
              <a:latin typeface="Arial" charset="0"/>
            </a:endParaRPr>
          </a:p>
        </p:txBody>
      </p:sp>
      <p:sp>
        <p:nvSpPr>
          <p:cNvPr id="52258" name="AutoShape 34"/>
          <p:cNvSpPr>
            <a:spLocks noChangeArrowheads="1"/>
          </p:cNvSpPr>
          <p:nvPr/>
        </p:nvSpPr>
        <p:spPr bwMode="auto">
          <a:xfrm>
            <a:off x="6818313" y="3036888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1</a:t>
            </a:r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53" name="Rectangle 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Time- and frequency-division multiplexing</a:t>
            </a:r>
            <a:endParaRPr lang="en-US" noProof="0" dirty="0"/>
          </a:p>
        </p:txBody>
      </p:sp>
      <p:sp>
        <p:nvSpPr>
          <p:cNvPr id="63554" name="Rectangle 6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Combination of both methods</a:t>
            </a:r>
          </a:p>
          <a:p>
            <a:endParaRPr lang="en-US" noProof="0" dirty="0" smtClean="0"/>
          </a:p>
          <a:p>
            <a:r>
              <a:rPr lang="en-US" noProof="0" dirty="0" smtClean="0"/>
              <a:t>A channel gets a certain frequency band for a certain amount of time</a:t>
            </a:r>
          </a:p>
          <a:p>
            <a:pPr lvl="1"/>
            <a:r>
              <a:rPr lang="en-US" noProof="0" dirty="0" smtClean="0"/>
              <a:t>Examples: GSM, Bluetooth </a:t>
            </a:r>
          </a:p>
          <a:p>
            <a:endParaRPr lang="en-US" noProof="0" dirty="0" smtClean="0"/>
          </a:p>
          <a:p>
            <a:r>
              <a:rPr lang="en-US" noProof="0" dirty="0" smtClean="0"/>
              <a:t>Advantages</a:t>
            </a:r>
          </a:p>
          <a:p>
            <a:pPr lvl="1"/>
            <a:r>
              <a:rPr lang="en-US" noProof="0" dirty="0" smtClean="0"/>
              <a:t>better protection against tapping</a:t>
            </a:r>
          </a:p>
          <a:p>
            <a:pPr lvl="1"/>
            <a:r>
              <a:rPr lang="en-US" noProof="0" dirty="0" smtClean="0"/>
              <a:t>protection against frequency </a:t>
            </a:r>
            <a:br>
              <a:rPr lang="en-US" noProof="0" dirty="0" smtClean="0"/>
            </a:br>
            <a:r>
              <a:rPr lang="en-US" noProof="0" dirty="0" smtClean="0"/>
              <a:t>selective interference</a:t>
            </a:r>
          </a:p>
          <a:p>
            <a:r>
              <a:rPr lang="en-US" noProof="0" dirty="0" smtClean="0"/>
              <a:t>but: precise coordination required</a:t>
            </a:r>
            <a:endParaRPr lang="en-US" noProof="0" dirty="0"/>
          </a:p>
        </p:txBody>
      </p:sp>
      <p:sp>
        <p:nvSpPr>
          <p:cNvPr id="5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63542" name="Line 54"/>
          <p:cNvSpPr>
            <a:spLocks noChangeShapeType="1"/>
          </p:cNvSpPr>
          <p:nvPr/>
        </p:nvSpPr>
        <p:spPr bwMode="auto">
          <a:xfrm>
            <a:off x="7013575" y="448945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40" name="Line 52"/>
          <p:cNvSpPr>
            <a:spLocks noChangeShapeType="1"/>
          </p:cNvSpPr>
          <p:nvPr/>
        </p:nvSpPr>
        <p:spPr bwMode="auto">
          <a:xfrm flipV="1">
            <a:off x="4803775" y="4489450"/>
            <a:ext cx="2209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41" name="Line 53"/>
          <p:cNvSpPr>
            <a:spLocks noChangeShapeType="1"/>
          </p:cNvSpPr>
          <p:nvPr/>
        </p:nvSpPr>
        <p:spPr bwMode="auto">
          <a:xfrm>
            <a:off x="7013575" y="38798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10366375" y="418465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7470775" y="4140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8080375" y="4140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8689975" y="4140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9299575" y="41402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AutoShape 9"/>
          <p:cNvSpPr>
            <a:spLocks noChangeArrowheads="1"/>
          </p:cNvSpPr>
          <p:nvPr/>
        </p:nvSpPr>
        <p:spPr bwMode="auto">
          <a:xfrm>
            <a:off x="9909175" y="4140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6861175" y="4140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4" name="AutoShape 16"/>
          <p:cNvSpPr>
            <a:spLocks noChangeArrowheads="1"/>
          </p:cNvSpPr>
          <p:nvPr/>
        </p:nvSpPr>
        <p:spPr bwMode="auto">
          <a:xfrm>
            <a:off x="7165975" y="4368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AutoShape 17"/>
          <p:cNvSpPr>
            <a:spLocks noChangeArrowheads="1"/>
          </p:cNvSpPr>
          <p:nvPr/>
        </p:nvSpPr>
        <p:spPr bwMode="auto">
          <a:xfrm>
            <a:off x="7775575" y="4368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AutoShape 18"/>
          <p:cNvSpPr>
            <a:spLocks noChangeArrowheads="1"/>
          </p:cNvSpPr>
          <p:nvPr/>
        </p:nvSpPr>
        <p:spPr bwMode="auto">
          <a:xfrm>
            <a:off x="8385175" y="43688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7" name="AutoShape 19"/>
          <p:cNvSpPr>
            <a:spLocks noChangeArrowheads="1"/>
          </p:cNvSpPr>
          <p:nvPr/>
        </p:nvSpPr>
        <p:spPr bwMode="auto">
          <a:xfrm>
            <a:off x="8994775" y="43688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8" name="AutoShape 20"/>
          <p:cNvSpPr>
            <a:spLocks noChangeArrowheads="1"/>
          </p:cNvSpPr>
          <p:nvPr/>
        </p:nvSpPr>
        <p:spPr bwMode="auto">
          <a:xfrm>
            <a:off x="9604375" y="43688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9" name="AutoShape 21"/>
          <p:cNvSpPr>
            <a:spLocks noChangeArrowheads="1"/>
          </p:cNvSpPr>
          <p:nvPr/>
        </p:nvSpPr>
        <p:spPr bwMode="auto">
          <a:xfrm>
            <a:off x="6556375" y="4368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0" name="AutoShape 22"/>
          <p:cNvSpPr>
            <a:spLocks noChangeArrowheads="1"/>
          </p:cNvSpPr>
          <p:nvPr/>
        </p:nvSpPr>
        <p:spPr bwMode="auto">
          <a:xfrm>
            <a:off x="6861175" y="45974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1" name="AutoShape 23"/>
          <p:cNvSpPr>
            <a:spLocks noChangeArrowheads="1"/>
          </p:cNvSpPr>
          <p:nvPr/>
        </p:nvSpPr>
        <p:spPr bwMode="auto">
          <a:xfrm>
            <a:off x="7470775" y="45974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2" name="AutoShape 24"/>
          <p:cNvSpPr>
            <a:spLocks noChangeArrowheads="1"/>
          </p:cNvSpPr>
          <p:nvPr/>
        </p:nvSpPr>
        <p:spPr bwMode="auto">
          <a:xfrm>
            <a:off x="8080375" y="4597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3" name="AutoShape 25"/>
          <p:cNvSpPr>
            <a:spLocks noChangeArrowheads="1"/>
          </p:cNvSpPr>
          <p:nvPr/>
        </p:nvSpPr>
        <p:spPr bwMode="auto">
          <a:xfrm>
            <a:off x="8689975" y="4597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4" name="AutoShape 26"/>
          <p:cNvSpPr>
            <a:spLocks noChangeArrowheads="1"/>
          </p:cNvSpPr>
          <p:nvPr/>
        </p:nvSpPr>
        <p:spPr bwMode="auto">
          <a:xfrm>
            <a:off x="9299575" y="4597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5" name="AutoShape 27"/>
          <p:cNvSpPr>
            <a:spLocks noChangeArrowheads="1"/>
          </p:cNvSpPr>
          <p:nvPr/>
        </p:nvSpPr>
        <p:spPr bwMode="auto">
          <a:xfrm>
            <a:off x="6251575" y="45974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6" name="AutoShape 28"/>
          <p:cNvSpPr>
            <a:spLocks noChangeArrowheads="1"/>
          </p:cNvSpPr>
          <p:nvPr/>
        </p:nvSpPr>
        <p:spPr bwMode="auto">
          <a:xfrm>
            <a:off x="6556375" y="48260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7" name="AutoShape 29"/>
          <p:cNvSpPr>
            <a:spLocks noChangeArrowheads="1"/>
          </p:cNvSpPr>
          <p:nvPr/>
        </p:nvSpPr>
        <p:spPr bwMode="auto">
          <a:xfrm>
            <a:off x="7165975" y="48260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8" name="AutoShape 30"/>
          <p:cNvSpPr>
            <a:spLocks noChangeArrowheads="1"/>
          </p:cNvSpPr>
          <p:nvPr/>
        </p:nvSpPr>
        <p:spPr bwMode="auto">
          <a:xfrm>
            <a:off x="7775575" y="48260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19" name="AutoShape 31"/>
          <p:cNvSpPr>
            <a:spLocks noChangeArrowheads="1"/>
          </p:cNvSpPr>
          <p:nvPr/>
        </p:nvSpPr>
        <p:spPr bwMode="auto">
          <a:xfrm>
            <a:off x="8385175" y="48260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0" name="AutoShape 32"/>
          <p:cNvSpPr>
            <a:spLocks noChangeArrowheads="1"/>
          </p:cNvSpPr>
          <p:nvPr/>
        </p:nvSpPr>
        <p:spPr bwMode="auto">
          <a:xfrm>
            <a:off x="8994775" y="48260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1" name="AutoShape 33"/>
          <p:cNvSpPr>
            <a:spLocks noChangeArrowheads="1"/>
          </p:cNvSpPr>
          <p:nvPr/>
        </p:nvSpPr>
        <p:spPr bwMode="auto">
          <a:xfrm>
            <a:off x="5946775" y="48260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2" name="AutoShape 34"/>
          <p:cNvSpPr>
            <a:spLocks noChangeArrowheads="1"/>
          </p:cNvSpPr>
          <p:nvPr/>
        </p:nvSpPr>
        <p:spPr bwMode="auto">
          <a:xfrm>
            <a:off x="6251575" y="50546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3" name="AutoShape 35"/>
          <p:cNvSpPr>
            <a:spLocks noChangeArrowheads="1"/>
          </p:cNvSpPr>
          <p:nvPr/>
        </p:nvSpPr>
        <p:spPr bwMode="auto">
          <a:xfrm>
            <a:off x="6861175" y="50546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4" name="AutoShape 36"/>
          <p:cNvSpPr>
            <a:spLocks noChangeArrowheads="1"/>
          </p:cNvSpPr>
          <p:nvPr/>
        </p:nvSpPr>
        <p:spPr bwMode="auto">
          <a:xfrm>
            <a:off x="7470775" y="5054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5" name="AutoShape 37"/>
          <p:cNvSpPr>
            <a:spLocks noChangeArrowheads="1"/>
          </p:cNvSpPr>
          <p:nvPr/>
        </p:nvSpPr>
        <p:spPr bwMode="auto">
          <a:xfrm>
            <a:off x="8080375" y="5054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6" name="AutoShape 38"/>
          <p:cNvSpPr>
            <a:spLocks noChangeArrowheads="1"/>
          </p:cNvSpPr>
          <p:nvPr/>
        </p:nvSpPr>
        <p:spPr bwMode="auto">
          <a:xfrm>
            <a:off x="8689975" y="5054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7" name="AutoShape 39"/>
          <p:cNvSpPr>
            <a:spLocks noChangeArrowheads="1"/>
          </p:cNvSpPr>
          <p:nvPr/>
        </p:nvSpPr>
        <p:spPr bwMode="auto">
          <a:xfrm>
            <a:off x="5641975" y="50546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8" name="AutoShape 40"/>
          <p:cNvSpPr>
            <a:spLocks noChangeArrowheads="1"/>
          </p:cNvSpPr>
          <p:nvPr/>
        </p:nvSpPr>
        <p:spPr bwMode="auto">
          <a:xfrm>
            <a:off x="5946775" y="528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9" name="AutoShape 41"/>
          <p:cNvSpPr>
            <a:spLocks noChangeArrowheads="1"/>
          </p:cNvSpPr>
          <p:nvPr/>
        </p:nvSpPr>
        <p:spPr bwMode="auto">
          <a:xfrm>
            <a:off x="6556375" y="5283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0" name="AutoShape 42"/>
          <p:cNvSpPr>
            <a:spLocks noChangeArrowheads="1"/>
          </p:cNvSpPr>
          <p:nvPr/>
        </p:nvSpPr>
        <p:spPr bwMode="auto">
          <a:xfrm>
            <a:off x="7165975" y="528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1" name="AutoShape 43"/>
          <p:cNvSpPr>
            <a:spLocks noChangeArrowheads="1"/>
          </p:cNvSpPr>
          <p:nvPr/>
        </p:nvSpPr>
        <p:spPr bwMode="auto">
          <a:xfrm>
            <a:off x="7775575" y="52832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2" name="AutoShape 44"/>
          <p:cNvSpPr>
            <a:spLocks noChangeArrowheads="1"/>
          </p:cNvSpPr>
          <p:nvPr/>
        </p:nvSpPr>
        <p:spPr bwMode="auto">
          <a:xfrm>
            <a:off x="8385175" y="5283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3" name="AutoShape 45"/>
          <p:cNvSpPr>
            <a:spLocks noChangeArrowheads="1"/>
          </p:cNvSpPr>
          <p:nvPr/>
        </p:nvSpPr>
        <p:spPr bwMode="auto">
          <a:xfrm>
            <a:off x="5337175" y="528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4" name="AutoShape 46"/>
          <p:cNvSpPr>
            <a:spLocks noChangeArrowheads="1"/>
          </p:cNvSpPr>
          <p:nvPr/>
        </p:nvSpPr>
        <p:spPr bwMode="auto">
          <a:xfrm>
            <a:off x="5641975" y="54800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5" name="AutoShape 47"/>
          <p:cNvSpPr>
            <a:spLocks noChangeArrowheads="1"/>
          </p:cNvSpPr>
          <p:nvPr/>
        </p:nvSpPr>
        <p:spPr bwMode="auto">
          <a:xfrm>
            <a:off x="6251575" y="54800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6" name="AutoShape 48"/>
          <p:cNvSpPr>
            <a:spLocks noChangeArrowheads="1"/>
          </p:cNvSpPr>
          <p:nvPr/>
        </p:nvSpPr>
        <p:spPr bwMode="auto">
          <a:xfrm>
            <a:off x="6861175" y="54800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7" name="AutoShape 49"/>
          <p:cNvSpPr>
            <a:spLocks noChangeArrowheads="1"/>
          </p:cNvSpPr>
          <p:nvPr/>
        </p:nvSpPr>
        <p:spPr bwMode="auto">
          <a:xfrm>
            <a:off x="7470775" y="54800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8" name="AutoShape 50"/>
          <p:cNvSpPr>
            <a:spLocks noChangeArrowheads="1"/>
          </p:cNvSpPr>
          <p:nvPr/>
        </p:nvSpPr>
        <p:spPr bwMode="auto">
          <a:xfrm>
            <a:off x="8080375" y="54800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39" name="AutoShape 51"/>
          <p:cNvSpPr>
            <a:spLocks noChangeArrowheads="1"/>
          </p:cNvSpPr>
          <p:nvPr/>
        </p:nvSpPr>
        <p:spPr bwMode="auto">
          <a:xfrm>
            <a:off x="5032375" y="54800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4727575" y="570865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6708775" y="38036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63546" name="AutoShape 58"/>
          <p:cNvSpPr>
            <a:spLocks noChangeArrowheads="1"/>
          </p:cNvSpPr>
          <p:nvPr/>
        </p:nvSpPr>
        <p:spPr bwMode="auto">
          <a:xfrm>
            <a:off x="7623175" y="31178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63547" name="AutoShape 59"/>
          <p:cNvSpPr>
            <a:spLocks noChangeArrowheads="1"/>
          </p:cNvSpPr>
          <p:nvPr/>
        </p:nvSpPr>
        <p:spPr bwMode="auto">
          <a:xfrm>
            <a:off x="8232775" y="31178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3</a:t>
            </a:r>
            <a:endParaRPr lang="en-US" sz="1600">
              <a:latin typeface="Arial" charset="0"/>
            </a:endParaRPr>
          </a:p>
        </p:txBody>
      </p:sp>
      <p:sp>
        <p:nvSpPr>
          <p:cNvPr id="63548" name="AutoShape 60"/>
          <p:cNvSpPr>
            <a:spLocks noChangeArrowheads="1"/>
          </p:cNvSpPr>
          <p:nvPr/>
        </p:nvSpPr>
        <p:spPr bwMode="auto">
          <a:xfrm>
            <a:off x="8842375" y="31178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4</a:t>
            </a:r>
            <a:endParaRPr lang="en-US" sz="1600">
              <a:latin typeface="Arial" charset="0"/>
            </a:endParaRPr>
          </a:p>
        </p:txBody>
      </p:sp>
      <p:sp>
        <p:nvSpPr>
          <p:cNvPr id="63549" name="AutoShape 61"/>
          <p:cNvSpPr>
            <a:spLocks noChangeArrowheads="1"/>
          </p:cNvSpPr>
          <p:nvPr/>
        </p:nvSpPr>
        <p:spPr bwMode="auto">
          <a:xfrm>
            <a:off x="9451975" y="31178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5</a:t>
            </a:r>
            <a:endParaRPr lang="en-US" sz="1600">
              <a:latin typeface="Arial" charset="0"/>
            </a:endParaRPr>
          </a:p>
        </p:txBody>
      </p:sp>
      <p:sp>
        <p:nvSpPr>
          <p:cNvPr id="63550" name="AutoShape 62"/>
          <p:cNvSpPr>
            <a:spLocks noChangeArrowheads="1"/>
          </p:cNvSpPr>
          <p:nvPr/>
        </p:nvSpPr>
        <p:spPr bwMode="auto">
          <a:xfrm>
            <a:off x="10061575" y="31178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6</a:t>
            </a:r>
            <a:endParaRPr lang="en-US" sz="1600">
              <a:latin typeface="Arial" charset="0"/>
            </a:endParaRPr>
          </a:p>
        </p:txBody>
      </p:sp>
      <p:sp>
        <p:nvSpPr>
          <p:cNvPr id="63551" name="AutoShape 63"/>
          <p:cNvSpPr>
            <a:spLocks noChangeArrowheads="1"/>
          </p:cNvSpPr>
          <p:nvPr/>
        </p:nvSpPr>
        <p:spPr bwMode="auto">
          <a:xfrm>
            <a:off x="7013575" y="31178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1</a:t>
            </a:r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val 70"/>
          <p:cNvSpPr/>
          <p:nvPr/>
        </p:nvSpPr>
        <p:spPr bwMode="auto">
          <a:xfrm rot="2037892">
            <a:off x="4189289" y="4608112"/>
            <a:ext cx="1296144" cy="519351"/>
          </a:xfrm>
          <a:prstGeom prst="ellipse">
            <a:avLst/>
          </a:prstGeom>
          <a:solidFill>
            <a:schemeClr val="accent1"/>
          </a:solidFill>
          <a:ln w="15875" cap="flat" cmpd="sng" algn="ctr">
            <a:solidFill>
              <a:schemeClr val="hlink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de-DE">
              <a:latin typeface="+mn-lt"/>
            </a:endParaRPr>
          </a:p>
        </p:txBody>
      </p:sp>
      <p:sp>
        <p:nvSpPr>
          <p:cNvPr id="70" name="Oval 69"/>
          <p:cNvSpPr/>
          <p:nvPr/>
        </p:nvSpPr>
        <p:spPr bwMode="auto">
          <a:xfrm rot="20501376">
            <a:off x="1751747" y="5631132"/>
            <a:ext cx="1296144" cy="519351"/>
          </a:xfrm>
          <a:prstGeom prst="ellipse">
            <a:avLst/>
          </a:prstGeom>
          <a:solidFill>
            <a:schemeClr val="accent1"/>
          </a:solidFill>
          <a:ln w="15875" cap="flat" cmpd="sng" algn="ctr">
            <a:solidFill>
              <a:schemeClr val="hlink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de-DE">
              <a:latin typeface="+mn-lt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057906" y="5473582"/>
            <a:ext cx="259765" cy="519351"/>
          </a:xfrm>
          <a:prstGeom prst="ellipse">
            <a:avLst/>
          </a:prstGeom>
          <a:solidFill>
            <a:schemeClr val="accent1"/>
          </a:solidFill>
          <a:ln w="15875" cap="flat" cmpd="sng" algn="ctr">
            <a:solidFill>
              <a:schemeClr val="hlink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de-DE">
              <a:latin typeface="+mn-lt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2833770" y="4897518"/>
            <a:ext cx="259765" cy="519351"/>
          </a:xfrm>
          <a:prstGeom prst="ellipse">
            <a:avLst/>
          </a:prstGeom>
          <a:solidFill>
            <a:schemeClr val="accent1"/>
          </a:solidFill>
          <a:ln w="15875" cap="flat" cmpd="sng" algn="ctr">
            <a:solidFill>
              <a:schemeClr val="hlink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de-DE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Cognitive Radio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Typically in the form of a spectrum sensing CR</a:t>
            </a:r>
          </a:p>
          <a:p>
            <a:pPr lvl="1"/>
            <a:r>
              <a:rPr lang="en-US" smtClean="0"/>
              <a:t>Detect unused spectrum and share with others avoiding interference</a:t>
            </a:r>
          </a:p>
          <a:p>
            <a:pPr lvl="1"/>
            <a:r>
              <a:rPr lang="en-US" smtClean="0"/>
              <a:t>Choose automatically best available spectrum (intelligent form of time/frequency/space multiplexing)</a:t>
            </a:r>
          </a:p>
          <a:p>
            <a:r>
              <a:rPr lang="en-US" smtClean="0"/>
              <a:t>Distinguish</a:t>
            </a:r>
          </a:p>
          <a:p>
            <a:pPr lvl="1"/>
            <a:r>
              <a:rPr lang="en-US" smtClean="0"/>
              <a:t>Primary Users (PU): users assigned to a specific spectrum by e.g. regulation</a:t>
            </a:r>
          </a:p>
          <a:p>
            <a:pPr lvl="1"/>
            <a:r>
              <a:rPr lang="en-US" smtClean="0"/>
              <a:t>Secondary Users (SU): users with a CR to use unused spectrum</a:t>
            </a:r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Reuse of (regionally) unused analog TV spectrum (aka white space)</a:t>
            </a:r>
          </a:p>
          <a:p>
            <a:pPr lvl="1"/>
            <a:r>
              <a:rPr lang="en-US" smtClean="0"/>
              <a:t>Temporary reuse of unused spectrum e.g. of pagers, amateur radio etc.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2639616" y="4509121"/>
            <a:ext cx="651570" cy="689793"/>
            <a:chOff x="1544166" y="4539407"/>
            <a:chExt cx="895350" cy="982662"/>
          </a:xfrm>
        </p:grpSpPr>
        <p:grpSp>
          <p:nvGrpSpPr>
            <p:cNvPr id="5" name="Group 49"/>
            <p:cNvGrpSpPr>
              <a:grpSpLocks/>
            </p:cNvGrpSpPr>
            <p:nvPr/>
          </p:nvGrpSpPr>
          <p:grpSpPr bwMode="auto">
            <a:xfrm>
              <a:off x="1544166" y="4539407"/>
              <a:ext cx="895350" cy="168275"/>
              <a:chOff x="1358" y="1340"/>
              <a:chExt cx="564" cy="106"/>
            </a:xfrm>
          </p:grpSpPr>
          <p:sp>
            <p:nvSpPr>
              <p:cNvPr id="6" name="Freeform 45"/>
              <p:cNvSpPr>
                <a:spLocks/>
              </p:cNvSpPr>
              <p:nvPr/>
            </p:nvSpPr>
            <p:spPr bwMode="auto">
              <a:xfrm>
                <a:off x="1747" y="1384"/>
                <a:ext cx="175" cy="62"/>
              </a:xfrm>
              <a:custGeom>
                <a:avLst/>
                <a:gdLst/>
                <a:ahLst/>
                <a:cxnLst>
                  <a:cxn ang="0">
                    <a:pos x="0" y="368"/>
                  </a:cxn>
                  <a:cxn ang="0">
                    <a:pos x="185" y="242"/>
                  </a:cxn>
                  <a:cxn ang="0">
                    <a:pos x="197" y="303"/>
                  </a:cxn>
                  <a:cxn ang="0">
                    <a:pos x="483" y="99"/>
                  </a:cxn>
                  <a:cxn ang="0">
                    <a:pos x="495" y="134"/>
                  </a:cxn>
                  <a:cxn ang="0">
                    <a:pos x="701" y="0"/>
                  </a:cxn>
                </a:cxnLst>
                <a:rect l="0" t="0" r="r" b="b"/>
                <a:pathLst>
                  <a:path w="701" h="368">
                    <a:moveTo>
                      <a:pt x="0" y="368"/>
                    </a:moveTo>
                    <a:lnTo>
                      <a:pt x="185" y="242"/>
                    </a:lnTo>
                    <a:lnTo>
                      <a:pt x="197" y="303"/>
                    </a:lnTo>
                    <a:lnTo>
                      <a:pt x="483" y="99"/>
                    </a:lnTo>
                    <a:lnTo>
                      <a:pt x="495" y="134"/>
                    </a:lnTo>
                    <a:lnTo>
                      <a:pt x="701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" name="Freeform 46"/>
              <p:cNvSpPr>
                <a:spLocks/>
              </p:cNvSpPr>
              <p:nvPr/>
            </p:nvSpPr>
            <p:spPr bwMode="auto">
              <a:xfrm>
                <a:off x="1669" y="1340"/>
                <a:ext cx="122" cy="93"/>
              </a:xfrm>
              <a:custGeom>
                <a:avLst/>
                <a:gdLst/>
                <a:ahLst/>
                <a:cxnLst>
                  <a:cxn ang="0">
                    <a:pos x="0" y="559"/>
                  </a:cxn>
                  <a:cxn ang="0">
                    <a:pos x="69" y="398"/>
                  </a:cxn>
                  <a:cxn ang="0">
                    <a:pos x="152" y="449"/>
                  </a:cxn>
                  <a:cxn ang="0">
                    <a:pos x="308" y="158"/>
                  </a:cxn>
                  <a:cxn ang="0">
                    <a:pos x="373" y="197"/>
                  </a:cxn>
                  <a:cxn ang="0">
                    <a:pos x="488" y="0"/>
                  </a:cxn>
                </a:cxnLst>
                <a:rect l="0" t="0" r="r" b="b"/>
                <a:pathLst>
                  <a:path w="488" h="559">
                    <a:moveTo>
                      <a:pt x="0" y="559"/>
                    </a:moveTo>
                    <a:lnTo>
                      <a:pt x="69" y="398"/>
                    </a:lnTo>
                    <a:lnTo>
                      <a:pt x="152" y="449"/>
                    </a:lnTo>
                    <a:lnTo>
                      <a:pt x="308" y="158"/>
                    </a:lnTo>
                    <a:lnTo>
                      <a:pt x="373" y="197"/>
                    </a:lnTo>
                    <a:lnTo>
                      <a:pt x="488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" name="Freeform 47"/>
              <p:cNvSpPr>
                <a:spLocks/>
              </p:cNvSpPr>
              <p:nvPr/>
            </p:nvSpPr>
            <p:spPr bwMode="auto">
              <a:xfrm>
                <a:off x="1487" y="1340"/>
                <a:ext cx="123" cy="93"/>
              </a:xfrm>
              <a:custGeom>
                <a:avLst/>
                <a:gdLst/>
                <a:ahLst/>
                <a:cxnLst>
                  <a:cxn ang="0">
                    <a:pos x="492" y="559"/>
                  </a:cxn>
                  <a:cxn ang="0">
                    <a:pos x="418" y="404"/>
                  </a:cxn>
                  <a:cxn ang="0">
                    <a:pos x="330" y="451"/>
                  </a:cxn>
                  <a:cxn ang="0">
                    <a:pos x="170" y="158"/>
                  </a:cxn>
                  <a:cxn ang="0">
                    <a:pos x="109" y="203"/>
                  </a:cxn>
                  <a:cxn ang="0">
                    <a:pos x="0" y="0"/>
                  </a:cxn>
                </a:cxnLst>
                <a:rect l="0" t="0" r="r" b="b"/>
                <a:pathLst>
                  <a:path w="492" h="559">
                    <a:moveTo>
                      <a:pt x="492" y="559"/>
                    </a:moveTo>
                    <a:lnTo>
                      <a:pt x="418" y="404"/>
                    </a:lnTo>
                    <a:lnTo>
                      <a:pt x="330" y="451"/>
                    </a:lnTo>
                    <a:lnTo>
                      <a:pt x="170" y="158"/>
                    </a:lnTo>
                    <a:lnTo>
                      <a:pt x="109" y="203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" name="Freeform 48"/>
              <p:cNvSpPr>
                <a:spLocks/>
              </p:cNvSpPr>
              <p:nvPr/>
            </p:nvSpPr>
            <p:spPr bwMode="auto">
              <a:xfrm>
                <a:off x="1358" y="1385"/>
                <a:ext cx="173" cy="61"/>
              </a:xfrm>
              <a:custGeom>
                <a:avLst/>
                <a:gdLst/>
                <a:ahLst/>
                <a:cxnLst>
                  <a:cxn ang="0">
                    <a:pos x="690" y="367"/>
                  </a:cxn>
                  <a:cxn ang="0">
                    <a:pos x="504" y="232"/>
                  </a:cxn>
                  <a:cxn ang="0">
                    <a:pos x="500" y="293"/>
                  </a:cxn>
                  <a:cxn ang="0">
                    <a:pos x="218" y="86"/>
                  </a:cxn>
                  <a:cxn ang="0">
                    <a:pos x="200" y="135"/>
                  </a:cxn>
                  <a:cxn ang="0">
                    <a:pos x="0" y="0"/>
                  </a:cxn>
                </a:cxnLst>
                <a:rect l="0" t="0" r="r" b="b"/>
                <a:pathLst>
                  <a:path w="690" h="367">
                    <a:moveTo>
                      <a:pt x="690" y="367"/>
                    </a:moveTo>
                    <a:lnTo>
                      <a:pt x="504" y="232"/>
                    </a:lnTo>
                    <a:lnTo>
                      <a:pt x="500" y="293"/>
                    </a:lnTo>
                    <a:lnTo>
                      <a:pt x="218" y="86"/>
                    </a:lnTo>
                    <a:lnTo>
                      <a:pt x="200" y="135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10" name="Group 66"/>
            <p:cNvGrpSpPr>
              <a:grpSpLocks/>
            </p:cNvGrpSpPr>
            <p:nvPr/>
          </p:nvGrpSpPr>
          <p:grpSpPr bwMode="auto">
            <a:xfrm>
              <a:off x="1907704" y="4725144"/>
              <a:ext cx="177800" cy="796925"/>
              <a:chOff x="1587" y="1457"/>
              <a:chExt cx="112" cy="502"/>
            </a:xfrm>
          </p:grpSpPr>
          <p:sp>
            <p:nvSpPr>
              <p:cNvPr id="11" name="Line 50"/>
              <p:cNvSpPr>
                <a:spLocks noChangeShapeType="1"/>
              </p:cNvSpPr>
              <p:nvPr/>
            </p:nvSpPr>
            <p:spPr bwMode="auto">
              <a:xfrm>
                <a:off x="1627" y="1637"/>
                <a:ext cx="3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2" name="Group 65"/>
              <p:cNvGrpSpPr>
                <a:grpSpLocks/>
              </p:cNvGrpSpPr>
              <p:nvPr/>
            </p:nvGrpSpPr>
            <p:grpSpPr bwMode="auto">
              <a:xfrm>
                <a:off x="1587" y="1457"/>
                <a:ext cx="112" cy="502"/>
                <a:chOff x="1587" y="1457"/>
                <a:chExt cx="112" cy="502"/>
              </a:xfrm>
            </p:grpSpPr>
            <p:sp>
              <p:nvSpPr>
                <p:cNvPr id="13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1643" y="1464"/>
                  <a:ext cx="1" cy="10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4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1587" y="1562"/>
                  <a:ext cx="45" cy="39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5" name="Line 53"/>
                <p:cNvSpPr>
                  <a:spLocks noChangeShapeType="1"/>
                </p:cNvSpPr>
                <p:nvPr/>
              </p:nvSpPr>
              <p:spPr bwMode="auto">
                <a:xfrm>
                  <a:off x="1654" y="1563"/>
                  <a:ext cx="45" cy="3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6" name="Line 54"/>
                <p:cNvSpPr>
                  <a:spLocks noChangeShapeType="1"/>
                </p:cNvSpPr>
                <p:nvPr/>
              </p:nvSpPr>
              <p:spPr bwMode="auto">
                <a:xfrm>
                  <a:off x="1590" y="1948"/>
                  <a:ext cx="108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7" name="Line 55"/>
                <p:cNvSpPr>
                  <a:spLocks noChangeShapeType="1"/>
                </p:cNvSpPr>
                <p:nvPr/>
              </p:nvSpPr>
              <p:spPr bwMode="auto">
                <a:xfrm>
                  <a:off x="1603" y="1840"/>
                  <a:ext cx="85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Line 56"/>
                <p:cNvSpPr>
                  <a:spLocks noChangeShapeType="1"/>
                </p:cNvSpPr>
                <p:nvPr/>
              </p:nvSpPr>
              <p:spPr bwMode="auto">
                <a:xfrm>
                  <a:off x="1602" y="1841"/>
                  <a:ext cx="93" cy="11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1592" y="1840"/>
                  <a:ext cx="94" cy="10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Line 58"/>
                <p:cNvSpPr>
                  <a:spLocks noChangeShapeType="1"/>
                </p:cNvSpPr>
                <p:nvPr/>
              </p:nvSpPr>
              <p:spPr bwMode="auto">
                <a:xfrm>
                  <a:off x="1615" y="1735"/>
                  <a:ext cx="59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Line 59"/>
                <p:cNvSpPr>
                  <a:spLocks noChangeShapeType="1"/>
                </p:cNvSpPr>
                <p:nvPr/>
              </p:nvSpPr>
              <p:spPr bwMode="auto">
                <a:xfrm>
                  <a:off x="1614" y="1734"/>
                  <a:ext cx="69" cy="106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599" y="1734"/>
                  <a:ext cx="72" cy="105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Line 61"/>
                <p:cNvSpPr>
                  <a:spLocks noChangeShapeType="1"/>
                </p:cNvSpPr>
                <p:nvPr/>
              </p:nvSpPr>
              <p:spPr bwMode="auto">
                <a:xfrm>
                  <a:off x="1622" y="1637"/>
                  <a:ext cx="53" cy="9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1611" y="1636"/>
                  <a:ext cx="50" cy="10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620" y="1563"/>
                  <a:ext cx="35" cy="77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64"/>
                <p:cNvSpPr>
                  <a:spLocks noChangeArrowheads="1"/>
                </p:cNvSpPr>
                <p:nvPr/>
              </p:nvSpPr>
              <p:spPr bwMode="auto">
                <a:xfrm>
                  <a:off x="1629" y="1457"/>
                  <a:ext cx="29" cy="12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</p:grpSp>
      <p:grpSp>
        <p:nvGrpSpPr>
          <p:cNvPr id="28" name="Group 27"/>
          <p:cNvGrpSpPr/>
          <p:nvPr/>
        </p:nvGrpSpPr>
        <p:grpSpPr>
          <a:xfrm>
            <a:off x="3863752" y="5085185"/>
            <a:ext cx="651570" cy="689793"/>
            <a:chOff x="1544166" y="4539407"/>
            <a:chExt cx="895350" cy="982662"/>
          </a:xfrm>
        </p:grpSpPr>
        <p:grpSp>
          <p:nvGrpSpPr>
            <p:cNvPr id="29" name="Group 49"/>
            <p:cNvGrpSpPr>
              <a:grpSpLocks/>
            </p:cNvGrpSpPr>
            <p:nvPr/>
          </p:nvGrpSpPr>
          <p:grpSpPr bwMode="auto">
            <a:xfrm>
              <a:off x="1544167" y="4539407"/>
              <a:ext cx="895351" cy="168275"/>
              <a:chOff x="1358" y="1340"/>
              <a:chExt cx="564" cy="106"/>
            </a:xfrm>
          </p:grpSpPr>
          <p:sp>
            <p:nvSpPr>
              <p:cNvPr id="47" name="Freeform 45"/>
              <p:cNvSpPr>
                <a:spLocks/>
              </p:cNvSpPr>
              <p:nvPr/>
            </p:nvSpPr>
            <p:spPr bwMode="auto">
              <a:xfrm>
                <a:off x="1747" y="1384"/>
                <a:ext cx="175" cy="62"/>
              </a:xfrm>
              <a:custGeom>
                <a:avLst/>
                <a:gdLst/>
                <a:ahLst/>
                <a:cxnLst>
                  <a:cxn ang="0">
                    <a:pos x="0" y="368"/>
                  </a:cxn>
                  <a:cxn ang="0">
                    <a:pos x="185" y="242"/>
                  </a:cxn>
                  <a:cxn ang="0">
                    <a:pos x="197" y="303"/>
                  </a:cxn>
                  <a:cxn ang="0">
                    <a:pos x="483" y="99"/>
                  </a:cxn>
                  <a:cxn ang="0">
                    <a:pos x="495" y="134"/>
                  </a:cxn>
                  <a:cxn ang="0">
                    <a:pos x="701" y="0"/>
                  </a:cxn>
                </a:cxnLst>
                <a:rect l="0" t="0" r="r" b="b"/>
                <a:pathLst>
                  <a:path w="701" h="368">
                    <a:moveTo>
                      <a:pt x="0" y="368"/>
                    </a:moveTo>
                    <a:lnTo>
                      <a:pt x="185" y="242"/>
                    </a:lnTo>
                    <a:lnTo>
                      <a:pt x="197" y="303"/>
                    </a:lnTo>
                    <a:lnTo>
                      <a:pt x="483" y="99"/>
                    </a:lnTo>
                    <a:lnTo>
                      <a:pt x="495" y="134"/>
                    </a:lnTo>
                    <a:lnTo>
                      <a:pt x="701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8" name="Freeform 46"/>
              <p:cNvSpPr>
                <a:spLocks/>
              </p:cNvSpPr>
              <p:nvPr/>
            </p:nvSpPr>
            <p:spPr bwMode="auto">
              <a:xfrm>
                <a:off x="1669" y="1340"/>
                <a:ext cx="122" cy="93"/>
              </a:xfrm>
              <a:custGeom>
                <a:avLst/>
                <a:gdLst/>
                <a:ahLst/>
                <a:cxnLst>
                  <a:cxn ang="0">
                    <a:pos x="0" y="559"/>
                  </a:cxn>
                  <a:cxn ang="0">
                    <a:pos x="69" y="398"/>
                  </a:cxn>
                  <a:cxn ang="0">
                    <a:pos x="152" y="449"/>
                  </a:cxn>
                  <a:cxn ang="0">
                    <a:pos x="308" y="158"/>
                  </a:cxn>
                  <a:cxn ang="0">
                    <a:pos x="373" y="197"/>
                  </a:cxn>
                  <a:cxn ang="0">
                    <a:pos x="488" y="0"/>
                  </a:cxn>
                </a:cxnLst>
                <a:rect l="0" t="0" r="r" b="b"/>
                <a:pathLst>
                  <a:path w="488" h="559">
                    <a:moveTo>
                      <a:pt x="0" y="559"/>
                    </a:moveTo>
                    <a:lnTo>
                      <a:pt x="69" y="398"/>
                    </a:lnTo>
                    <a:lnTo>
                      <a:pt x="152" y="449"/>
                    </a:lnTo>
                    <a:lnTo>
                      <a:pt x="308" y="158"/>
                    </a:lnTo>
                    <a:lnTo>
                      <a:pt x="373" y="197"/>
                    </a:lnTo>
                    <a:lnTo>
                      <a:pt x="488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9" name="Freeform 47"/>
              <p:cNvSpPr>
                <a:spLocks/>
              </p:cNvSpPr>
              <p:nvPr/>
            </p:nvSpPr>
            <p:spPr bwMode="auto">
              <a:xfrm>
                <a:off x="1487" y="1340"/>
                <a:ext cx="123" cy="93"/>
              </a:xfrm>
              <a:custGeom>
                <a:avLst/>
                <a:gdLst/>
                <a:ahLst/>
                <a:cxnLst>
                  <a:cxn ang="0">
                    <a:pos x="492" y="559"/>
                  </a:cxn>
                  <a:cxn ang="0">
                    <a:pos x="418" y="404"/>
                  </a:cxn>
                  <a:cxn ang="0">
                    <a:pos x="330" y="451"/>
                  </a:cxn>
                  <a:cxn ang="0">
                    <a:pos x="170" y="158"/>
                  </a:cxn>
                  <a:cxn ang="0">
                    <a:pos x="109" y="203"/>
                  </a:cxn>
                  <a:cxn ang="0">
                    <a:pos x="0" y="0"/>
                  </a:cxn>
                </a:cxnLst>
                <a:rect l="0" t="0" r="r" b="b"/>
                <a:pathLst>
                  <a:path w="492" h="559">
                    <a:moveTo>
                      <a:pt x="492" y="559"/>
                    </a:moveTo>
                    <a:lnTo>
                      <a:pt x="418" y="404"/>
                    </a:lnTo>
                    <a:lnTo>
                      <a:pt x="330" y="451"/>
                    </a:lnTo>
                    <a:lnTo>
                      <a:pt x="170" y="158"/>
                    </a:lnTo>
                    <a:lnTo>
                      <a:pt x="109" y="203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50" name="Freeform 48"/>
              <p:cNvSpPr>
                <a:spLocks/>
              </p:cNvSpPr>
              <p:nvPr/>
            </p:nvSpPr>
            <p:spPr bwMode="auto">
              <a:xfrm>
                <a:off x="1358" y="1385"/>
                <a:ext cx="173" cy="61"/>
              </a:xfrm>
              <a:custGeom>
                <a:avLst/>
                <a:gdLst/>
                <a:ahLst/>
                <a:cxnLst>
                  <a:cxn ang="0">
                    <a:pos x="690" y="367"/>
                  </a:cxn>
                  <a:cxn ang="0">
                    <a:pos x="504" y="232"/>
                  </a:cxn>
                  <a:cxn ang="0">
                    <a:pos x="500" y="293"/>
                  </a:cxn>
                  <a:cxn ang="0">
                    <a:pos x="218" y="86"/>
                  </a:cxn>
                  <a:cxn ang="0">
                    <a:pos x="200" y="135"/>
                  </a:cxn>
                  <a:cxn ang="0">
                    <a:pos x="0" y="0"/>
                  </a:cxn>
                </a:cxnLst>
                <a:rect l="0" t="0" r="r" b="b"/>
                <a:pathLst>
                  <a:path w="690" h="367">
                    <a:moveTo>
                      <a:pt x="690" y="367"/>
                    </a:moveTo>
                    <a:lnTo>
                      <a:pt x="504" y="232"/>
                    </a:lnTo>
                    <a:lnTo>
                      <a:pt x="500" y="293"/>
                    </a:lnTo>
                    <a:lnTo>
                      <a:pt x="218" y="86"/>
                    </a:lnTo>
                    <a:lnTo>
                      <a:pt x="200" y="135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FE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30" name="Group 66"/>
            <p:cNvGrpSpPr>
              <a:grpSpLocks/>
            </p:cNvGrpSpPr>
            <p:nvPr/>
          </p:nvGrpSpPr>
          <p:grpSpPr bwMode="auto">
            <a:xfrm>
              <a:off x="1907704" y="4725873"/>
              <a:ext cx="177800" cy="797176"/>
              <a:chOff x="1587" y="1457"/>
              <a:chExt cx="112" cy="502"/>
            </a:xfrm>
          </p:grpSpPr>
          <p:sp>
            <p:nvSpPr>
              <p:cNvPr id="31" name="Line 50"/>
              <p:cNvSpPr>
                <a:spLocks noChangeShapeType="1"/>
              </p:cNvSpPr>
              <p:nvPr/>
            </p:nvSpPr>
            <p:spPr bwMode="auto">
              <a:xfrm>
                <a:off x="1627" y="1637"/>
                <a:ext cx="3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2" name="Group 65"/>
              <p:cNvGrpSpPr>
                <a:grpSpLocks/>
              </p:cNvGrpSpPr>
              <p:nvPr/>
            </p:nvGrpSpPr>
            <p:grpSpPr bwMode="auto">
              <a:xfrm>
                <a:off x="1587" y="1457"/>
                <a:ext cx="112" cy="502"/>
                <a:chOff x="1587" y="1457"/>
                <a:chExt cx="112" cy="502"/>
              </a:xfrm>
            </p:grpSpPr>
            <p:sp>
              <p:nvSpPr>
                <p:cNvPr id="33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1643" y="1464"/>
                  <a:ext cx="1" cy="10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1587" y="1562"/>
                  <a:ext cx="45" cy="39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5" name="Line 53"/>
                <p:cNvSpPr>
                  <a:spLocks noChangeShapeType="1"/>
                </p:cNvSpPr>
                <p:nvPr/>
              </p:nvSpPr>
              <p:spPr bwMode="auto">
                <a:xfrm>
                  <a:off x="1654" y="1563"/>
                  <a:ext cx="45" cy="3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Line 54"/>
                <p:cNvSpPr>
                  <a:spLocks noChangeShapeType="1"/>
                </p:cNvSpPr>
                <p:nvPr/>
              </p:nvSpPr>
              <p:spPr bwMode="auto">
                <a:xfrm>
                  <a:off x="1590" y="1948"/>
                  <a:ext cx="108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Line 55"/>
                <p:cNvSpPr>
                  <a:spLocks noChangeShapeType="1"/>
                </p:cNvSpPr>
                <p:nvPr/>
              </p:nvSpPr>
              <p:spPr bwMode="auto">
                <a:xfrm>
                  <a:off x="1603" y="1840"/>
                  <a:ext cx="85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Line 56"/>
                <p:cNvSpPr>
                  <a:spLocks noChangeShapeType="1"/>
                </p:cNvSpPr>
                <p:nvPr/>
              </p:nvSpPr>
              <p:spPr bwMode="auto">
                <a:xfrm>
                  <a:off x="1602" y="1841"/>
                  <a:ext cx="93" cy="11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1592" y="1840"/>
                  <a:ext cx="94" cy="10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Line 58"/>
                <p:cNvSpPr>
                  <a:spLocks noChangeShapeType="1"/>
                </p:cNvSpPr>
                <p:nvPr/>
              </p:nvSpPr>
              <p:spPr bwMode="auto">
                <a:xfrm>
                  <a:off x="1615" y="1735"/>
                  <a:ext cx="59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Line 59"/>
                <p:cNvSpPr>
                  <a:spLocks noChangeShapeType="1"/>
                </p:cNvSpPr>
                <p:nvPr/>
              </p:nvSpPr>
              <p:spPr bwMode="auto">
                <a:xfrm>
                  <a:off x="1614" y="1734"/>
                  <a:ext cx="69" cy="106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599" y="1734"/>
                  <a:ext cx="72" cy="105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Line 61"/>
                <p:cNvSpPr>
                  <a:spLocks noChangeShapeType="1"/>
                </p:cNvSpPr>
                <p:nvPr/>
              </p:nvSpPr>
              <p:spPr bwMode="auto">
                <a:xfrm>
                  <a:off x="1622" y="1637"/>
                  <a:ext cx="53" cy="9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1611" y="1636"/>
                  <a:ext cx="50" cy="10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620" y="1563"/>
                  <a:ext cx="35" cy="77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64"/>
                <p:cNvSpPr>
                  <a:spLocks noChangeArrowheads="1"/>
                </p:cNvSpPr>
                <p:nvPr/>
              </p:nvSpPr>
              <p:spPr bwMode="auto">
                <a:xfrm>
                  <a:off x="1629" y="1457"/>
                  <a:ext cx="29" cy="12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51" name="TextBox 50"/>
          <p:cNvSpPr txBox="1"/>
          <p:nvPr/>
        </p:nvSpPr>
        <p:spPr>
          <a:xfrm>
            <a:off x="2998309" y="6021289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>
                <a:latin typeface="+mn-lt"/>
              </a:rPr>
              <a:t>space</a:t>
            </a:r>
            <a:r>
              <a:rPr lang="de-DE" sz="1400" dirty="0">
                <a:latin typeface="+mn-lt"/>
              </a:rPr>
              <a:t> </a:t>
            </a:r>
            <a:r>
              <a:rPr lang="de-DE" sz="1400" dirty="0" err="1">
                <a:latin typeface="+mn-lt"/>
              </a:rPr>
              <a:t>mux</a:t>
            </a:r>
            <a:endParaRPr lang="de-DE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041241" y="6021290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>
                <a:latin typeface="+mn-lt"/>
              </a:rPr>
              <a:t>frequency</a:t>
            </a:r>
            <a:r>
              <a:rPr lang="de-DE" sz="1400" dirty="0">
                <a:latin typeface="+mn-lt"/>
              </a:rPr>
              <a:t>/time </a:t>
            </a:r>
            <a:r>
              <a:rPr lang="de-DE" sz="1400" dirty="0" err="1">
                <a:latin typeface="+mn-lt"/>
              </a:rPr>
              <a:t>mux</a:t>
            </a:r>
            <a:endParaRPr lang="de-DE" sz="1400" dirty="0">
              <a:latin typeface="+mn-lt"/>
            </a:endParaRPr>
          </a:p>
        </p:txBody>
      </p:sp>
      <p:sp>
        <p:nvSpPr>
          <p:cNvPr id="55" name="Flowchart: Connector 54"/>
          <p:cNvSpPr/>
          <p:nvPr/>
        </p:nvSpPr>
        <p:spPr bwMode="auto">
          <a:xfrm>
            <a:off x="2351585" y="5013176"/>
            <a:ext cx="288032" cy="288032"/>
          </a:xfrm>
          <a:prstGeom prst="flowChartConnector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56" name="Flowchart: Connector 55"/>
          <p:cNvSpPr/>
          <p:nvPr/>
        </p:nvSpPr>
        <p:spPr bwMode="auto">
          <a:xfrm>
            <a:off x="3215680" y="5013176"/>
            <a:ext cx="288032" cy="288032"/>
          </a:xfrm>
          <a:prstGeom prst="flowChartConnector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57" name="Flowchart: Connector 56"/>
          <p:cNvSpPr/>
          <p:nvPr/>
        </p:nvSpPr>
        <p:spPr bwMode="auto">
          <a:xfrm>
            <a:off x="3503712" y="5589240"/>
            <a:ext cx="288032" cy="288032"/>
          </a:xfrm>
          <a:prstGeom prst="flowChartConnector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58" name="Flowchart: Connector 57"/>
          <p:cNvSpPr/>
          <p:nvPr/>
        </p:nvSpPr>
        <p:spPr bwMode="auto">
          <a:xfrm>
            <a:off x="4439816" y="5589240"/>
            <a:ext cx="288032" cy="288032"/>
          </a:xfrm>
          <a:prstGeom prst="flowChartConnector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59" name="Flowchart: Connector 58"/>
          <p:cNvSpPr/>
          <p:nvPr/>
        </p:nvSpPr>
        <p:spPr bwMode="auto">
          <a:xfrm>
            <a:off x="1991544" y="5805264"/>
            <a:ext cx="288032" cy="288032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60" name="Flowchart: Connector 59"/>
          <p:cNvSpPr/>
          <p:nvPr/>
        </p:nvSpPr>
        <p:spPr bwMode="auto">
          <a:xfrm>
            <a:off x="2495600" y="5661248"/>
            <a:ext cx="288032" cy="288032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61" name="Flowchart: Connector 60"/>
          <p:cNvSpPr/>
          <p:nvPr/>
        </p:nvSpPr>
        <p:spPr bwMode="auto">
          <a:xfrm>
            <a:off x="4946874" y="4866412"/>
            <a:ext cx="288032" cy="288032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62" name="Flowchart: Connector 61"/>
          <p:cNvSpPr/>
          <p:nvPr/>
        </p:nvSpPr>
        <p:spPr bwMode="auto">
          <a:xfrm>
            <a:off x="4442818" y="4578380"/>
            <a:ext cx="288032" cy="288032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cxnSp>
        <p:nvCxnSpPr>
          <p:cNvPr id="64" name="Straight Arrow Connector 63"/>
          <p:cNvCxnSpPr/>
          <p:nvPr/>
        </p:nvCxnSpPr>
        <p:spPr bwMode="auto">
          <a:xfrm rot="5400000" flipH="1" flipV="1">
            <a:off x="6989614" y="5049181"/>
            <a:ext cx="1512168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7745698" y="5805265"/>
            <a:ext cx="2808312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7401688" y="4293098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+mn-lt"/>
              </a:rPr>
              <a:t>f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200382" y="5877274"/>
            <a:ext cx="234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+mn-lt"/>
              </a:rPr>
              <a:t>t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889714" y="4509121"/>
            <a:ext cx="720080" cy="360040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753810" y="4941169"/>
            <a:ext cx="720080" cy="216024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7889714" y="5373217"/>
            <a:ext cx="288032" cy="216024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537786" y="5373217"/>
            <a:ext cx="288032" cy="216024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9185858" y="5373217"/>
            <a:ext cx="288032" cy="216024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9833930" y="5373217"/>
            <a:ext cx="288032" cy="216024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9689914" y="4725145"/>
            <a:ext cx="504056" cy="504056"/>
          </a:xfrm>
          <a:prstGeom prst="rect">
            <a:avLst/>
          </a:prstGeom>
          <a:solidFill>
            <a:srgbClr val="CCFF99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PU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7817706" y="4941169"/>
            <a:ext cx="792088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8681802" y="4509121"/>
            <a:ext cx="936104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9689914" y="4365105"/>
            <a:ext cx="93610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49754" y="5373217"/>
            <a:ext cx="216024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897826" y="5373217"/>
            <a:ext cx="216024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45898" y="5373217"/>
            <a:ext cx="216024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de-DE" sz="1100" dirty="0">
                <a:latin typeface="+mn-lt"/>
              </a:rPr>
              <a:t>SU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0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Code-division multiplexing (CDM)</a:t>
            </a:r>
            <a:endParaRPr lang="en-US" noProof="0" dirty="0"/>
          </a:p>
        </p:txBody>
      </p:sp>
      <p:sp>
        <p:nvSpPr>
          <p:cNvPr id="54303" name="Rectangle 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Each channel has a unique code</a:t>
            </a:r>
          </a:p>
          <a:p>
            <a:endParaRPr lang="en-US" noProof="0" dirty="0" smtClean="0"/>
          </a:p>
          <a:p>
            <a:r>
              <a:rPr lang="en-US" noProof="0" dirty="0" smtClean="0"/>
              <a:t>All channels use the same spectrum at the same time</a:t>
            </a:r>
          </a:p>
          <a:p>
            <a:pPr lvl="1"/>
            <a:r>
              <a:rPr lang="en-US" noProof="0" dirty="0" smtClean="0"/>
              <a:t>Example: UMTS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Advantages</a:t>
            </a:r>
          </a:p>
          <a:p>
            <a:pPr lvl="1"/>
            <a:r>
              <a:rPr lang="en-US" noProof="0" dirty="0" smtClean="0"/>
              <a:t>bandwidth efficient</a:t>
            </a:r>
          </a:p>
          <a:p>
            <a:pPr lvl="1"/>
            <a:r>
              <a:rPr lang="en-US" noProof="0" dirty="0" smtClean="0"/>
              <a:t>no coordination and synchronization necessary</a:t>
            </a:r>
          </a:p>
          <a:p>
            <a:pPr lvl="1"/>
            <a:r>
              <a:rPr lang="en-US" noProof="0" dirty="0" smtClean="0"/>
              <a:t>good protection against interference and tapping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Disadvantages</a:t>
            </a:r>
          </a:p>
          <a:p>
            <a:pPr lvl="1"/>
            <a:r>
              <a:rPr lang="en-US" noProof="0" dirty="0" smtClean="0"/>
              <a:t>varying user data rates</a:t>
            </a:r>
          </a:p>
          <a:p>
            <a:pPr lvl="1"/>
            <a:r>
              <a:rPr lang="en-US" noProof="0" dirty="0" smtClean="0"/>
              <a:t>more complex signal regeneration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Implemented using spread spectrum technology</a:t>
            </a:r>
            <a:endParaRPr lang="en-US" noProof="0" dirty="0"/>
          </a:p>
        </p:txBody>
      </p:sp>
      <p:sp>
        <p:nvSpPr>
          <p:cNvPr id="2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 flipV="1">
            <a:off x="8163272" y="4303978"/>
            <a:ext cx="1600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9763472" y="2398978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9763472" y="430397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AutoShape 11"/>
          <p:cNvSpPr>
            <a:spLocks noChangeArrowheads="1"/>
          </p:cNvSpPr>
          <p:nvPr/>
        </p:nvSpPr>
        <p:spPr bwMode="auto">
          <a:xfrm>
            <a:off x="8544272" y="3922978"/>
            <a:ext cx="2286000" cy="2165350"/>
          </a:xfrm>
          <a:prstGeom prst="cube">
            <a:avLst>
              <a:gd name="adj" fmla="val 86069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8544272" y="3541978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AutoShape 13"/>
          <p:cNvSpPr>
            <a:spLocks noChangeArrowheads="1"/>
          </p:cNvSpPr>
          <p:nvPr/>
        </p:nvSpPr>
        <p:spPr bwMode="auto">
          <a:xfrm>
            <a:off x="8544272" y="3160978"/>
            <a:ext cx="2286000" cy="2165350"/>
          </a:xfrm>
          <a:prstGeom prst="cube">
            <a:avLst>
              <a:gd name="adj" fmla="val 86069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AutoShape 14"/>
          <p:cNvSpPr>
            <a:spLocks noChangeArrowheads="1"/>
          </p:cNvSpPr>
          <p:nvPr/>
        </p:nvSpPr>
        <p:spPr bwMode="auto">
          <a:xfrm>
            <a:off x="8544272" y="2779978"/>
            <a:ext cx="2286000" cy="2165350"/>
          </a:xfrm>
          <a:prstGeom prst="cube">
            <a:avLst>
              <a:gd name="adj" fmla="val 8606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8544272" y="2398978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8544272" y="2017978"/>
            <a:ext cx="2286000" cy="2165350"/>
          </a:xfrm>
          <a:prstGeom prst="cube">
            <a:avLst>
              <a:gd name="adj" fmla="val 8606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8010872" y="133217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2</a:t>
            </a:r>
            <a:endParaRPr lang="en-US" sz="1600">
              <a:latin typeface="Arial" charset="0"/>
            </a:endParaRPr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8620472" y="1332178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3</a:t>
            </a:r>
            <a:endParaRPr lang="en-US" sz="1600">
              <a:latin typeface="Arial" charset="0"/>
            </a:endParaRPr>
          </a:p>
        </p:txBody>
      </p: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9230072" y="1332178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4</a:t>
            </a:r>
            <a:endParaRPr lang="en-US" sz="1600">
              <a:latin typeface="Arial" charset="0"/>
            </a:endParaRPr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9839672" y="133217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5</a:t>
            </a:r>
            <a:endParaRPr lang="en-US" sz="1600">
              <a:latin typeface="Arial" charset="0"/>
            </a:endParaRPr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10449272" y="1332178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6</a:t>
            </a:r>
            <a:endParaRPr lang="en-US" sz="1600">
              <a:latin typeface="Arial" charset="0"/>
            </a:endParaRPr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auto">
          <a:xfrm>
            <a:off x="7401272" y="1332178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600">
                <a:latin typeface="Arial" charset="0"/>
              </a:rPr>
              <a:t>k</a:t>
            </a:r>
            <a:r>
              <a:rPr lang="en-US" sz="1600" baseline="-25000">
                <a:latin typeface="Arial" charset="0"/>
              </a:rPr>
              <a:t>1</a:t>
            </a:r>
            <a:endParaRPr lang="en-US" sz="1600">
              <a:latin typeface="Arial" charset="0"/>
            </a:endParaRP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10906472" y="392297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f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8010872" y="5446978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9458672" y="224657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0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Polarization-division multiplexing (PDM)</a:t>
            </a:r>
            <a:endParaRPr lang="en-US" noProof="0" dirty="0"/>
          </a:p>
        </p:txBody>
      </p:sp>
      <p:sp>
        <p:nvSpPr>
          <p:cNvPr id="54303" name="Rectangle 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Each channel has a unique polarization</a:t>
            </a:r>
          </a:p>
          <a:p>
            <a:pPr lvl="1"/>
            <a:r>
              <a:rPr lang="en-US" dirty="0" smtClean="0"/>
              <a:t>by convention: electric field considered (magnetic field always at right angle to electric field)</a:t>
            </a:r>
            <a:endParaRPr lang="en-US" noProof="0" dirty="0" smtClean="0"/>
          </a:p>
          <a:p>
            <a:pPr lvl="1"/>
            <a:r>
              <a:rPr lang="en-US" dirty="0" smtClean="0"/>
              <a:t>e.g. vertical vs. horizontal, right vs. left circular</a:t>
            </a:r>
            <a:endParaRPr lang="en-US" noProof="0" dirty="0" smtClean="0"/>
          </a:p>
          <a:p>
            <a:endParaRPr lang="en-US" noProof="0" dirty="0" smtClean="0"/>
          </a:p>
          <a:p>
            <a:r>
              <a:rPr lang="en-US" dirty="0" smtClean="0"/>
              <a:t>Examples: Satellite-TV, microwave links</a:t>
            </a:r>
            <a:endParaRPr lang="en-US" noProof="0" dirty="0" smtClean="0"/>
          </a:p>
          <a:p>
            <a:endParaRPr lang="en-US" noProof="0" dirty="0" smtClean="0">
              <a:solidFill>
                <a:schemeClr val="tx1"/>
              </a:solidFill>
            </a:endParaRPr>
          </a:p>
          <a:p>
            <a:r>
              <a:rPr lang="en-US" dirty="0"/>
              <a:t>Advantages</a:t>
            </a:r>
          </a:p>
          <a:p>
            <a:pPr lvl="1"/>
            <a:r>
              <a:rPr lang="en-US" dirty="0">
                <a:ea typeface="+mn-ea"/>
                <a:cs typeface="+mn-cs"/>
              </a:rPr>
              <a:t>increased bandwidth (e.g. doubled in satellite dish)</a:t>
            </a:r>
          </a:p>
          <a:p>
            <a:pPr lvl="1"/>
            <a:r>
              <a:rPr lang="en-US" dirty="0">
                <a:ea typeface="+mn-ea"/>
                <a:cs typeface="+mn-cs"/>
              </a:rPr>
              <a:t>no coordination and synchronization necessary</a:t>
            </a:r>
          </a:p>
          <a:p>
            <a:pPr lvl="1"/>
            <a:endParaRPr lang="en-US" dirty="0">
              <a:ea typeface="+mn-ea"/>
              <a:cs typeface="+mn-cs"/>
            </a:endParaRP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>
                <a:ea typeface="+mn-ea"/>
                <a:cs typeface="+mn-cs"/>
              </a:rPr>
              <a:t>perfect, ideal polarization not always feasible</a:t>
            </a:r>
          </a:p>
          <a:p>
            <a:pPr lvl="1"/>
            <a:r>
              <a:rPr lang="en-US" dirty="0">
                <a:ea typeface="+mn-ea"/>
                <a:cs typeface="+mn-cs"/>
              </a:rPr>
              <a:t>cross-polarization interference (one polarization leaks into another)</a:t>
            </a:r>
          </a:p>
          <a:p>
            <a:pPr lvl="1"/>
            <a:endParaRPr lang="en-US" noProof="0" dirty="0" smtClean="0">
              <a:solidFill>
                <a:srgbClr val="FFC000"/>
              </a:solidFill>
            </a:endParaRPr>
          </a:p>
        </p:txBody>
      </p:sp>
      <p:sp>
        <p:nvSpPr>
          <p:cNvPr id="2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717" y="2420888"/>
            <a:ext cx="5440717" cy="23549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8008" y="4864061"/>
            <a:ext cx="22140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Source: </a:t>
            </a:r>
            <a:r>
              <a:rPr lang="en-US" sz="800" dirty="0">
                <a:hlinkClick r:id="rId4"/>
              </a:rPr>
              <a:t>https://</a:t>
            </a:r>
            <a:r>
              <a:rPr lang="en-US" sz="800" dirty="0" smtClean="0">
                <a:hlinkClick r:id="rId4"/>
              </a:rPr>
              <a:t>www.data-alliance.net</a:t>
            </a:r>
            <a:r>
              <a:rPr lang="en-US" sz="800" dirty="0" smtClean="0"/>
              <a:t>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628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Questions &amp; Tasks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noProof="0" dirty="0" smtClean="0"/>
              <a:t>Look at the multiplexing examples. What are the guard “spaces” in each of the technologies?</a:t>
            </a:r>
          </a:p>
          <a:p>
            <a:pPr lvl="1"/>
            <a:r>
              <a:rPr lang="en-US" dirty="0" smtClean="0"/>
              <a:t>Find out in which regions cognitive radios can use free spectrum e.g. from unused analog TV. What do other regions do with the “old” spectrum?</a:t>
            </a:r>
          </a:p>
          <a:p>
            <a:pPr lvl="1"/>
            <a:r>
              <a:rPr lang="en-US" noProof="0" dirty="0" smtClean="0"/>
              <a:t>Do you know polarization from other areas?</a:t>
            </a:r>
          </a:p>
          <a:p>
            <a:pPr lvl="1"/>
            <a:r>
              <a:rPr lang="en-US" noProof="0" dirty="0" smtClean="0"/>
              <a:t>Do you know of other combinations of multiplexing schemes?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209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Example frequencies for mobile communication</a:t>
            </a:r>
            <a:endParaRPr lang="en-US" noProof="0" dirty="0"/>
          </a:p>
        </p:txBody>
      </p:sp>
      <p:sp>
        <p:nvSpPr>
          <p:cNvPr id="4403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VHF-/UHF-ranges for mobile radio</a:t>
            </a:r>
          </a:p>
          <a:p>
            <a:pPr lvl="1"/>
            <a:r>
              <a:rPr lang="en-US" noProof="0" dirty="0" smtClean="0"/>
              <a:t>simple, small antenna for cars</a:t>
            </a:r>
          </a:p>
          <a:p>
            <a:pPr lvl="1"/>
            <a:r>
              <a:rPr lang="en-US" noProof="0" dirty="0" smtClean="0"/>
              <a:t>deterministic propagation characteristics, reliable connections</a:t>
            </a:r>
          </a:p>
          <a:p>
            <a:endParaRPr lang="en-US" noProof="0" dirty="0" smtClean="0"/>
          </a:p>
          <a:p>
            <a:r>
              <a:rPr lang="en-US" noProof="0" dirty="0" smtClean="0"/>
              <a:t>SHF and higher for directed radio links, satellite communication</a:t>
            </a:r>
          </a:p>
          <a:p>
            <a:pPr lvl="1"/>
            <a:r>
              <a:rPr lang="en-US" noProof="0" dirty="0" smtClean="0"/>
              <a:t>small antenna, beam forming</a:t>
            </a:r>
          </a:p>
          <a:p>
            <a:pPr lvl="1"/>
            <a:r>
              <a:rPr lang="en-US" noProof="0" dirty="0" smtClean="0"/>
              <a:t>large bandwidth available</a:t>
            </a:r>
          </a:p>
          <a:p>
            <a:endParaRPr lang="en-US" noProof="0" dirty="0" smtClean="0"/>
          </a:p>
          <a:p>
            <a:r>
              <a:rPr lang="en-US" noProof="0" dirty="0" smtClean="0"/>
              <a:t>Wireless LANs use frequencies in UHF to SHF range</a:t>
            </a:r>
          </a:p>
          <a:p>
            <a:pPr lvl="1"/>
            <a:r>
              <a:rPr lang="en-US" noProof="0" dirty="0" smtClean="0"/>
              <a:t>some systems planned up to EHF</a:t>
            </a:r>
          </a:p>
          <a:p>
            <a:pPr lvl="1"/>
            <a:r>
              <a:rPr lang="en-US" noProof="0" dirty="0" smtClean="0"/>
              <a:t>limitations due to absorption by, e.g., water (dielectric heating, see microwave oven)</a:t>
            </a:r>
          </a:p>
          <a:p>
            <a:pPr lvl="2"/>
            <a:r>
              <a:rPr lang="en-US" noProof="0" dirty="0" smtClean="0"/>
              <a:t>weather dependent fading, signal loss caused by heavy rainfall etc. </a:t>
            </a:r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7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Modulation</a:t>
            </a:r>
            <a:endParaRPr lang="en-US" noProof="0"/>
          </a:p>
        </p:txBody>
      </p:sp>
      <p:sp>
        <p:nvSpPr>
          <p:cNvPr id="87074" name="Rectangle 3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modulation</a:t>
            </a:r>
          </a:p>
          <a:p>
            <a:pPr lvl="1"/>
            <a:r>
              <a:rPr lang="en-US" dirty="0" smtClean="0"/>
              <a:t>digital data is translated into an analog signal (baseband)</a:t>
            </a:r>
          </a:p>
          <a:p>
            <a:pPr lvl="1"/>
            <a:r>
              <a:rPr lang="en-US" dirty="0" smtClean="0"/>
              <a:t>ASK, FSK, PSK - main focus in this chapter</a:t>
            </a:r>
          </a:p>
          <a:p>
            <a:pPr lvl="1"/>
            <a:r>
              <a:rPr lang="en-US" dirty="0" smtClean="0"/>
              <a:t>differences in spectral efficiency, power efficiency, robustness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Analog modulation</a:t>
            </a:r>
          </a:p>
          <a:p>
            <a:pPr lvl="1"/>
            <a:r>
              <a:rPr lang="en-US" dirty="0" smtClean="0"/>
              <a:t>shifts center frequency of baseband signal up to the radio carrier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Motivation</a:t>
            </a:r>
          </a:p>
          <a:p>
            <a:pPr lvl="2"/>
            <a:r>
              <a:rPr lang="en-US" dirty="0" smtClean="0"/>
              <a:t>smaller antennas (e.g., </a:t>
            </a:r>
            <a:r>
              <a:rPr lang="en-US" dirty="0" smtClean="0">
                <a:sym typeface="Symbol" pitchFamily="18" charset="2"/>
              </a:rPr>
              <a:t>/4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Frequency Division Multiplexing</a:t>
            </a:r>
          </a:p>
          <a:p>
            <a:pPr lvl="2"/>
            <a:r>
              <a:rPr lang="en-US" dirty="0" smtClean="0"/>
              <a:t>medium characteristics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Basic schemes</a:t>
            </a:r>
          </a:p>
          <a:p>
            <a:pPr lvl="2"/>
            <a:r>
              <a:rPr lang="en-US" dirty="0" smtClean="0"/>
              <a:t>Amplitude Modulation (AM)</a:t>
            </a:r>
          </a:p>
          <a:p>
            <a:pPr lvl="2"/>
            <a:r>
              <a:rPr lang="en-US" dirty="0" smtClean="0"/>
              <a:t>Frequency Modulation (FM)</a:t>
            </a:r>
          </a:p>
          <a:p>
            <a:pPr lvl="2"/>
            <a:r>
              <a:rPr lang="en-US" dirty="0" smtClean="0"/>
              <a:t>Phase Modulation (PM)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Modulation and demodulation</a:t>
            </a:r>
          </a:p>
        </p:txBody>
      </p:sp>
      <p:sp>
        <p:nvSpPr>
          <p:cNvPr id="31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 flipH="1">
            <a:off x="5375920" y="4653136"/>
            <a:ext cx="14478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Arial" charset="0"/>
              </a:rPr>
              <a:t>synchronization</a:t>
            </a:r>
          </a:p>
          <a:p>
            <a:pPr eaLnBrk="0" hangingPunct="0"/>
            <a:r>
              <a:rPr lang="en-US" sz="1400">
                <a:latin typeface="Arial" charset="0"/>
              </a:rPr>
              <a:t>decision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 flipH="1">
            <a:off x="7242821" y="4424536"/>
            <a:ext cx="652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digital</a:t>
            </a:r>
          </a:p>
          <a:p>
            <a:pPr algn="l" eaLnBrk="0" hangingPunct="0"/>
            <a:r>
              <a:rPr lang="en-US" sz="1400">
                <a:latin typeface="Arial" charset="0"/>
              </a:rPr>
              <a:t>data</a:t>
            </a:r>
          </a:p>
        </p:txBody>
      </p:sp>
      <p:cxnSp>
        <p:nvCxnSpPr>
          <p:cNvPr id="95251" name="AutoShape 19"/>
          <p:cNvCxnSpPr>
            <a:cxnSpLocks noChangeShapeType="1"/>
            <a:endCxn id="95249" idx="1"/>
          </p:cNvCxnSpPr>
          <p:nvPr/>
        </p:nvCxnSpPr>
        <p:spPr bwMode="auto">
          <a:xfrm flipH="1">
            <a:off x="6823720" y="4956349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95252" name="Rectangle 20"/>
          <p:cNvSpPr>
            <a:spLocks noChangeArrowheads="1"/>
          </p:cNvSpPr>
          <p:nvPr/>
        </p:nvSpPr>
        <p:spPr bwMode="auto">
          <a:xfrm flipH="1">
            <a:off x="3166120" y="4653136"/>
            <a:ext cx="13716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Arial" charset="0"/>
              </a:rPr>
              <a:t>analog</a:t>
            </a:r>
          </a:p>
          <a:p>
            <a:pPr eaLnBrk="0" hangingPunct="0"/>
            <a:r>
              <a:rPr lang="en-US" sz="1400">
                <a:latin typeface="Arial" charset="0"/>
              </a:rPr>
              <a:t>demodulation</a:t>
            </a:r>
          </a:p>
        </p:txBody>
      </p:sp>
      <p:cxnSp>
        <p:nvCxnSpPr>
          <p:cNvPr id="95253" name="AutoShape 21"/>
          <p:cNvCxnSpPr>
            <a:cxnSpLocks noChangeShapeType="1"/>
            <a:endCxn id="95252" idx="2"/>
          </p:cNvCxnSpPr>
          <p:nvPr/>
        </p:nvCxnSpPr>
        <p:spPr bwMode="auto">
          <a:xfrm flipH="1" flipV="1">
            <a:off x="3851920" y="5261149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54" name="Text Box 22"/>
          <p:cNvSpPr txBox="1">
            <a:spLocks noChangeArrowheads="1"/>
          </p:cNvSpPr>
          <p:nvPr/>
        </p:nvSpPr>
        <p:spPr bwMode="auto">
          <a:xfrm flipH="1">
            <a:off x="3928121" y="5338936"/>
            <a:ext cx="6912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radio</a:t>
            </a:r>
          </a:p>
          <a:p>
            <a:pPr algn="l" eaLnBrk="0" hangingPunct="0"/>
            <a:r>
              <a:rPr lang="en-US" sz="1400">
                <a:latin typeface="Arial" charset="0"/>
              </a:rPr>
              <a:t>carrier</a:t>
            </a:r>
          </a:p>
        </p:txBody>
      </p:sp>
      <p:cxnSp>
        <p:nvCxnSpPr>
          <p:cNvPr id="95255" name="AutoShape 23"/>
          <p:cNvCxnSpPr>
            <a:cxnSpLocks noChangeShapeType="1"/>
            <a:stCxn id="95249" idx="3"/>
            <a:endCxn id="95252" idx="1"/>
          </p:cNvCxnSpPr>
          <p:nvPr/>
        </p:nvCxnSpPr>
        <p:spPr bwMode="auto">
          <a:xfrm flipH="1">
            <a:off x="4537720" y="4956349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95256" name="Text Box 24"/>
          <p:cNvSpPr txBox="1">
            <a:spLocks noChangeArrowheads="1"/>
          </p:cNvSpPr>
          <p:nvPr/>
        </p:nvSpPr>
        <p:spPr bwMode="auto">
          <a:xfrm flipH="1">
            <a:off x="4537721" y="4119736"/>
            <a:ext cx="9701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analog</a:t>
            </a:r>
          </a:p>
          <a:p>
            <a:pPr algn="l" eaLnBrk="0" hangingPunct="0"/>
            <a:r>
              <a:rPr lang="en-US" sz="1400">
                <a:latin typeface="Arial" charset="0"/>
              </a:rPr>
              <a:t>baseband</a:t>
            </a:r>
          </a:p>
          <a:p>
            <a:pPr algn="l" eaLnBrk="0" hangingPunct="0"/>
            <a:r>
              <a:rPr lang="en-US" sz="1400">
                <a:latin typeface="Arial" charset="0"/>
              </a:rPr>
              <a:t>signal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 flipH="1">
            <a:off x="6896746" y="4957936"/>
            <a:ext cx="1069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101101001</a:t>
            </a:r>
          </a:p>
        </p:txBody>
      </p:sp>
      <p:sp>
        <p:nvSpPr>
          <p:cNvPr id="95258" name="Freeform 26"/>
          <p:cNvSpPr>
            <a:spLocks/>
          </p:cNvSpPr>
          <p:nvPr/>
        </p:nvSpPr>
        <p:spPr bwMode="auto">
          <a:xfrm>
            <a:off x="4613920" y="5034136"/>
            <a:ext cx="685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" y="0"/>
              </a:cxn>
              <a:cxn ang="0">
                <a:pos x="192" y="144"/>
              </a:cxn>
              <a:cxn ang="0">
                <a:pos x="288" y="0"/>
              </a:cxn>
              <a:cxn ang="0">
                <a:pos x="384" y="144"/>
              </a:cxn>
              <a:cxn ang="0">
                <a:pos x="480" y="0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60" y="144"/>
                  <a:pt x="192" y="144"/>
                </a:cubicBezTo>
                <a:cubicBezTo>
                  <a:pt x="224" y="144"/>
                  <a:pt x="256" y="0"/>
                  <a:pt x="288" y="0"/>
                </a:cubicBezTo>
                <a:cubicBezTo>
                  <a:pt x="320" y="0"/>
                  <a:pt x="352" y="144"/>
                  <a:pt x="384" y="144"/>
                </a:cubicBezTo>
                <a:cubicBezTo>
                  <a:pt x="416" y="144"/>
                  <a:pt x="448" y="72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59" name="Freeform 27"/>
          <p:cNvSpPr>
            <a:spLocks/>
          </p:cNvSpPr>
          <p:nvPr/>
        </p:nvSpPr>
        <p:spPr bwMode="auto">
          <a:xfrm>
            <a:off x="3242320" y="5491336"/>
            <a:ext cx="533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8" y="0"/>
              </a:cxn>
              <a:cxn ang="0">
                <a:pos x="96" y="144"/>
              </a:cxn>
              <a:cxn ang="0">
                <a:pos x="144" y="0"/>
              </a:cxn>
              <a:cxn ang="0">
                <a:pos x="192" y="144"/>
              </a:cxn>
              <a:cxn ang="0">
                <a:pos x="240" y="0"/>
              </a:cxn>
              <a:cxn ang="0">
                <a:pos x="288" y="144"/>
              </a:cxn>
              <a:cxn ang="0">
                <a:pos x="336" y="0"/>
              </a:cxn>
            </a:cxnLst>
            <a:rect l="0" t="0" r="r" b="b"/>
            <a:pathLst>
              <a:path w="336" h="144">
                <a:moveTo>
                  <a:pt x="0" y="144"/>
                </a:moveTo>
                <a:cubicBezTo>
                  <a:pt x="16" y="72"/>
                  <a:pt x="32" y="0"/>
                  <a:pt x="48" y="0"/>
                </a:cubicBezTo>
                <a:cubicBezTo>
                  <a:pt x="64" y="0"/>
                  <a:pt x="80" y="144"/>
                  <a:pt x="96" y="144"/>
                </a:cubicBezTo>
                <a:cubicBezTo>
                  <a:pt x="112" y="144"/>
                  <a:pt x="128" y="0"/>
                  <a:pt x="144" y="0"/>
                </a:cubicBezTo>
                <a:cubicBezTo>
                  <a:pt x="160" y="0"/>
                  <a:pt x="176" y="144"/>
                  <a:pt x="192" y="144"/>
                </a:cubicBezTo>
                <a:cubicBezTo>
                  <a:pt x="208" y="144"/>
                  <a:pt x="224" y="0"/>
                  <a:pt x="240" y="0"/>
                </a:cubicBezTo>
                <a:cubicBezTo>
                  <a:pt x="256" y="0"/>
                  <a:pt x="272" y="144"/>
                  <a:pt x="288" y="144"/>
                </a:cubicBezTo>
                <a:cubicBezTo>
                  <a:pt x="304" y="144"/>
                  <a:pt x="320" y="72"/>
                  <a:pt x="33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60" name="Freeform 28"/>
          <p:cNvSpPr>
            <a:spLocks/>
          </p:cNvSpPr>
          <p:nvPr/>
        </p:nvSpPr>
        <p:spPr bwMode="auto">
          <a:xfrm>
            <a:off x="2099320" y="4424536"/>
            <a:ext cx="533400" cy="573088"/>
          </a:xfrm>
          <a:custGeom>
            <a:avLst/>
            <a:gdLst/>
            <a:ahLst/>
            <a:cxnLst>
              <a:cxn ang="0">
                <a:pos x="0" y="247"/>
              </a:cxn>
              <a:cxn ang="0">
                <a:pos x="48" y="103"/>
              </a:cxn>
              <a:cxn ang="0">
                <a:pos x="96" y="247"/>
              </a:cxn>
              <a:cxn ang="0">
                <a:pos x="141" y="16"/>
              </a:cxn>
              <a:cxn ang="0">
                <a:pos x="195" y="346"/>
              </a:cxn>
              <a:cxn ang="0">
                <a:pos x="240" y="103"/>
              </a:cxn>
              <a:cxn ang="0">
                <a:pos x="288" y="247"/>
              </a:cxn>
              <a:cxn ang="0">
                <a:pos x="336" y="103"/>
              </a:cxn>
            </a:cxnLst>
            <a:rect l="0" t="0" r="r" b="b"/>
            <a:pathLst>
              <a:path w="336" h="361">
                <a:moveTo>
                  <a:pt x="0" y="247"/>
                </a:moveTo>
                <a:cubicBezTo>
                  <a:pt x="16" y="175"/>
                  <a:pt x="32" y="103"/>
                  <a:pt x="48" y="103"/>
                </a:cubicBezTo>
                <a:cubicBezTo>
                  <a:pt x="64" y="103"/>
                  <a:pt x="80" y="261"/>
                  <a:pt x="96" y="247"/>
                </a:cubicBezTo>
                <a:cubicBezTo>
                  <a:pt x="112" y="233"/>
                  <a:pt x="125" y="0"/>
                  <a:pt x="141" y="16"/>
                </a:cubicBezTo>
                <a:cubicBezTo>
                  <a:pt x="157" y="32"/>
                  <a:pt x="178" y="331"/>
                  <a:pt x="195" y="346"/>
                </a:cubicBezTo>
                <a:cubicBezTo>
                  <a:pt x="212" y="361"/>
                  <a:pt x="225" y="119"/>
                  <a:pt x="240" y="103"/>
                </a:cubicBezTo>
                <a:cubicBezTo>
                  <a:pt x="255" y="87"/>
                  <a:pt x="272" y="247"/>
                  <a:pt x="288" y="247"/>
                </a:cubicBezTo>
                <a:cubicBezTo>
                  <a:pt x="304" y="247"/>
                  <a:pt x="320" y="175"/>
                  <a:pt x="336" y="10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5261" name="AutoShape 29"/>
          <p:cNvCxnSpPr>
            <a:cxnSpLocks noChangeShapeType="1"/>
            <a:stCxn id="95252" idx="3"/>
          </p:cNvCxnSpPr>
          <p:nvPr/>
        </p:nvCxnSpPr>
        <p:spPr bwMode="auto">
          <a:xfrm flipH="1" flipV="1">
            <a:off x="2785120" y="4499149"/>
            <a:ext cx="3810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95262" name="Text Box 30"/>
          <p:cNvSpPr txBox="1">
            <a:spLocks noChangeArrowheads="1"/>
          </p:cNvSpPr>
          <p:nvPr/>
        </p:nvSpPr>
        <p:spPr bwMode="auto">
          <a:xfrm>
            <a:off x="8500120" y="4881736"/>
            <a:ext cx="1347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Arial" charset="0"/>
              </a:rPr>
              <a:t>radio receiver</a:t>
            </a:r>
          </a:p>
        </p:txBody>
      </p:sp>
      <p:sp>
        <p:nvSpPr>
          <p:cNvPr id="95264" name="Rectangle 32"/>
          <p:cNvSpPr>
            <a:spLocks noChangeArrowheads="1"/>
          </p:cNvSpPr>
          <p:nvPr/>
        </p:nvSpPr>
        <p:spPr bwMode="auto">
          <a:xfrm>
            <a:off x="3318520" y="2290936"/>
            <a:ext cx="14478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Arial" charset="0"/>
              </a:rPr>
              <a:t>digital</a:t>
            </a:r>
          </a:p>
          <a:p>
            <a:pPr eaLnBrk="0" hangingPunct="0"/>
            <a:r>
              <a:rPr lang="en-US" sz="1400">
                <a:latin typeface="Arial" charset="0"/>
              </a:rPr>
              <a:t>modulation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2251721" y="2062336"/>
            <a:ext cx="652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digital</a:t>
            </a:r>
          </a:p>
          <a:p>
            <a:pPr algn="l" eaLnBrk="0" hangingPunct="0"/>
            <a:r>
              <a:rPr lang="en-US" sz="1400">
                <a:latin typeface="Arial" charset="0"/>
              </a:rPr>
              <a:t>data</a:t>
            </a:r>
          </a:p>
        </p:txBody>
      </p:sp>
      <p:cxnSp>
        <p:nvCxnSpPr>
          <p:cNvPr id="95266" name="AutoShape 34"/>
          <p:cNvCxnSpPr>
            <a:cxnSpLocks noChangeShapeType="1"/>
            <a:endCxn id="95264" idx="1"/>
          </p:cNvCxnSpPr>
          <p:nvPr/>
        </p:nvCxnSpPr>
        <p:spPr bwMode="auto">
          <a:xfrm>
            <a:off x="2175520" y="2595736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67" name="Rectangle 35"/>
          <p:cNvSpPr>
            <a:spLocks noChangeArrowheads="1"/>
          </p:cNvSpPr>
          <p:nvPr/>
        </p:nvSpPr>
        <p:spPr bwMode="auto">
          <a:xfrm>
            <a:off x="5604520" y="2290936"/>
            <a:ext cx="13716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Arial" charset="0"/>
              </a:rPr>
              <a:t>analog</a:t>
            </a:r>
          </a:p>
          <a:p>
            <a:pPr eaLnBrk="0" hangingPunct="0"/>
            <a:r>
              <a:rPr lang="en-US" sz="1400">
                <a:latin typeface="Arial" charset="0"/>
              </a:rPr>
              <a:t>modulation</a:t>
            </a:r>
          </a:p>
        </p:txBody>
      </p:sp>
      <p:cxnSp>
        <p:nvCxnSpPr>
          <p:cNvPr id="95268" name="AutoShape 36"/>
          <p:cNvCxnSpPr>
            <a:cxnSpLocks noChangeShapeType="1"/>
            <a:endCxn id="95267" idx="2"/>
          </p:cNvCxnSpPr>
          <p:nvPr/>
        </p:nvCxnSpPr>
        <p:spPr bwMode="auto">
          <a:xfrm flipV="1">
            <a:off x="6290320" y="2900536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69" name="Text Box 37"/>
          <p:cNvSpPr txBox="1">
            <a:spLocks noChangeArrowheads="1"/>
          </p:cNvSpPr>
          <p:nvPr/>
        </p:nvSpPr>
        <p:spPr bwMode="auto">
          <a:xfrm>
            <a:off x="5528321" y="2976736"/>
            <a:ext cx="6912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radio</a:t>
            </a:r>
          </a:p>
          <a:p>
            <a:pPr algn="l" eaLnBrk="0" hangingPunct="0"/>
            <a:r>
              <a:rPr lang="en-US" sz="1400">
                <a:latin typeface="Arial" charset="0"/>
              </a:rPr>
              <a:t>carrier</a:t>
            </a:r>
          </a:p>
        </p:txBody>
      </p:sp>
      <p:cxnSp>
        <p:nvCxnSpPr>
          <p:cNvPr id="95270" name="AutoShape 38"/>
          <p:cNvCxnSpPr>
            <a:cxnSpLocks noChangeShapeType="1"/>
            <a:stCxn id="95264" idx="3"/>
            <a:endCxn id="95267" idx="1"/>
          </p:cNvCxnSpPr>
          <p:nvPr/>
        </p:nvCxnSpPr>
        <p:spPr bwMode="auto">
          <a:xfrm>
            <a:off x="4766320" y="2595736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71" name="Text Box 39"/>
          <p:cNvSpPr txBox="1">
            <a:spLocks noChangeArrowheads="1"/>
          </p:cNvSpPr>
          <p:nvPr/>
        </p:nvSpPr>
        <p:spPr bwMode="auto">
          <a:xfrm>
            <a:off x="4766321" y="1757536"/>
            <a:ext cx="9701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analog</a:t>
            </a:r>
          </a:p>
          <a:p>
            <a:pPr algn="l" eaLnBrk="0" hangingPunct="0"/>
            <a:r>
              <a:rPr lang="en-US" sz="1400">
                <a:latin typeface="Arial" charset="0"/>
              </a:rPr>
              <a:t>baseband</a:t>
            </a:r>
          </a:p>
          <a:p>
            <a:pPr algn="l" eaLnBrk="0" hangingPunct="0"/>
            <a:r>
              <a:rPr lang="en-US" sz="1400">
                <a:latin typeface="Arial" charset="0"/>
              </a:rPr>
              <a:t>signal</a:t>
            </a:r>
          </a:p>
        </p:txBody>
      </p:sp>
      <p:sp>
        <p:nvSpPr>
          <p:cNvPr id="95272" name="Text Box 40"/>
          <p:cNvSpPr txBox="1">
            <a:spLocks noChangeArrowheads="1"/>
          </p:cNvSpPr>
          <p:nvPr/>
        </p:nvSpPr>
        <p:spPr bwMode="auto">
          <a:xfrm>
            <a:off x="2175521" y="2595736"/>
            <a:ext cx="1069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101101001</a:t>
            </a:r>
          </a:p>
        </p:txBody>
      </p:sp>
      <p:sp>
        <p:nvSpPr>
          <p:cNvPr id="95273" name="Freeform 41"/>
          <p:cNvSpPr>
            <a:spLocks/>
          </p:cNvSpPr>
          <p:nvPr/>
        </p:nvSpPr>
        <p:spPr bwMode="auto">
          <a:xfrm>
            <a:off x="4842520" y="2671936"/>
            <a:ext cx="685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" y="0"/>
              </a:cxn>
              <a:cxn ang="0">
                <a:pos x="192" y="144"/>
              </a:cxn>
              <a:cxn ang="0">
                <a:pos x="288" y="0"/>
              </a:cxn>
              <a:cxn ang="0">
                <a:pos x="384" y="144"/>
              </a:cxn>
              <a:cxn ang="0">
                <a:pos x="480" y="0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60" y="144"/>
                  <a:pt x="192" y="144"/>
                </a:cubicBezTo>
                <a:cubicBezTo>
                  <a:pt x="224" y="144"/>
                  <a:pt x="256" y="0"/>
                  <a:pt x="288" y="0"/>
                </a:cubicBezTo>
                <a:cubicBezTo>
                  <a:pt x="320" y="0"/>
                  <a:pt x="352" y="144"/>
                  <a:pt x="384" y="144"/>
                </a:cubicBezTo>
                <a:cubicBezTo>
                  <a:pt x="416" y="144"/>
                  <a:pt x="448" y="72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74" name="Freeform 42"/>
          <p:cNvSpPr>
            <a:spLocks/>
          </p:cNvSpPr>
          <p:nvPr/>
        </p:nvSpPr>
        <p:spPr bwMode="auto">
          <a:xfrm>
            <a:off x="6366520" y="3129136"/>
            <a:ext cx="533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8" y="0"/>
              </a:cxn>
              <a:cxn ang="0">
                <a:pos x="96" y="144"/>
              </a:cxn>
              <a:cxn ang="0">
                <a:pos x="144" y="0"/>
              </a:cxn>
              <a:cxn ang="0">
                <a:pos x="192" y="144"/>
              </a:cxn>
              <a:cxn ang="0">
                <a:pos x="240" y="0"/>
              </a:cxn>
              <a:cxn ang="0">
                <a:pos x="288" y="144"/>
              </a:cxn>
              <a:cxn ang="0">
                <a:pos x="336" y="0"/>
              </a:cxn>
            </a:cxnLst>
            <a:rect l="0" t="0" r="r" b="b"/>
            <a:pathLst>
              <a:path w="336" h="144">
                <a:moveTo>
                  <a:pt x="0" y="144"/>
                </a:moveTo>
                <a:cubicBezTo>
                  <a:pt x="16" y="72"/>
                  <a:pt x="32" y="0"/>
                  <a:pt x="48" y="0"/>
                </a:cubicBezTo>
                <a:cubicBezTo>
                  <a:pt x="64" y="0"/>
                  <a:pt x="80" y="144"/>
                  <a:pt x="96" y="144"/>
                </a:cubicBezTo>
                <a:cubicBezTo>
                  <a:pt x="112" y="144"/>
                  <a:pt x="128" y="0"/>
                  <a:pt x="144" y="0"/>
                </a:cubicBezTo>
                <a:cubicBezTo>
                  <a:pt x="160" y="0"/>
                  <a:pt x="176" y="144"/>
                  <a:pt x="192" y="144"/>
                </a:cubicBezTo>
                <a:cubicBezTo>
                  <a:pt x="208" y="144"/>
                  <a:pt x="224" y="0"/>
                  <a:pt x="240" y="0"/>
                </a:cubicBezTo>
                <a:cubicBezTo>
                  <a:pt x="256" y="0"/>
                  <a:pt x="272" y="144"/>
                  <a:pt x="288" y="144"/>
                </a:cubicBezTo>
                <a:cubicBezTo>
                  <a:pt x="304" y="144"/>
                  <a:pt x="320" y="72"/>
                  <a:pt x="33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75" name="Freeform 43"/>
          <p:cNvSpPr>
            <a:spLocks/>
          </p:cNvSpPr>
          <p:nvPr/>
        </p:nvSpPr>
        <p:spPr bwMode="auto">
          <a:xfrm>
            <a:off x="7509520" y="2062336"/>
            <a:ext cx="533400" cy="573088"/>
          </a:xfrm>
          <a:custGeom>
            <a:avLst/>
            <a:gdLst/>
            <a:ahLst/>
            <a:cxnLst>
              <a:cxn ang="0">
                <a:pos x="0" y="247"/>
              </a:cxn>
              <a:cxn ang="0">
                <a:pos x="48" y="103"/>
              </a:cxn>
              <a:cxn ang="0">
                <a:pos x="96" y="247"/>
              </a:cxn>
              <a:cxn ang="0">
                <a:pos x="141" y="16"/>
              </a:cxn>
              <a:cxn ang="0">
                <a:pos x="195" y="346"/>
              </a:cxn>
              <a:cxn ang="0">
                <a:pos x="240" y="103"/>
              </a:cxn>
              <a:cxn ang="0">
                <a:pos x="288" y="247"/>
              </a:cxn>
              <a:cxn ang="0">
                <a:pos x="336" y="103"/>
              </a:cxn>
            </a:cxnLst>
            <a:rect l="0" t="0" r="r" b="b"/>
            <a:pathLst>
              <a:path w="336" h="361">
                <a:moveTo>
                  <a:pt x="0" y="247"/>
                </a:moveTo>
                <a:cubicBezTo>
                  <a:pt x="16" y="175"/>
                  <a:pt x="32" y="103"/>
                  <a:pt x="48" y="103"/>
                </a:cubicBezTo>
                <a:cubicBezTo>
                  <a:pt x="64" y="103"/>
                  <a:pt x="80" y="261"/>
                  <a:pt x="96" y="247"/>
                </a:cubicBezTo>
                <a:cubicBezTo>
                  <a:pt x="112" y="233"/>
                  <a:pt x="125" y="0"/>
                  <a:pt x="141" y="16"/>
                </a:cubicBezTo>
                <a:cubicBezTo>
                  <a:pt x="157" y="32"/>
                  <a:pt x="178" y="331"/>
                  <a:pt x="195" y="346"/>
                </a:cubicBezTo>
                <a:cubicBezTo>
                  <a:pt x="212" y="361"/>
                  <a:pt x="225" y="119"/>
                  <a:pt x="240" y="103"/>
                </a:cubicBezTo>
                <a:cubicBezTo>
                  <a:pt x="255" y="87"/>
                  <a:pt x="272" y="247"/>
                  <a:pt x="288" y="247"/>
                </a:cubicBezTo>
                <a:cubicBezTo>
                  <a:pt x="304" y="247"/>
                  <a:pt x="320" y="175"/>
                  <a:pt x="336" y="10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5276" name="AutoShape 44"/>
          <p:cNvCxnSpPr>
            <a:cxnSpLocks noChangeShapeType="1"/>
            <a:stCxn id="95267" idx="3"/>
          </p:cNvCxnSpPr>
          <p:nvPr/>
        </p:nvCxnSpPr>
        <p:spPr bwMode="auto">
          <a:xfrm flipV="1">
            <a:off x="6976120" y="2138536"/>
            <a:ext cx="3810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95277" name="Text Box 45"/>
          <p:cNvSpPr txBox="1">
            <a:spLocks noChangeArrowheads="1"/>
          </p:cNvSpPr>
          <p:nvPr/>
        </p:nvSpPr>
        <p:spPr bwMode="auto">
          <a:xfrm>
            <a:off x="8560445" y="2530649"/>
            <a:ext cx="1593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Arial" charset="0"/>
              </a:rPr>
              <a:t>radio transmitter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18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Digital modulation</a:t>
            </a:r>
            <a:endParaRPr lang="en-US" noProof="0"/>
          </a:p>
        </p:txBody>
      </p:sp>
      <p:sp>
        <p:nvSpPr>
          <p:cNvPr id="58419" name="Rectangle 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Modulation of digital signals known as Shift Keying</a:t>
            </a:r>
          </a:p>
          <a:p>
            <a:endParaRPr lang="en-US" noProof="0" dirty="0" smtClean="0"/>
          </a:p>
          <a:p>
            <a:r>
              <a:rPr lang="en-US" noProof="0" dirty="0" smtClean="0"/>
              <a:t>Amplitude Shift Keying (ASK):</a:t>
            </a:r>
          </a:p>
          <a:p>
            <a:pPr lvl="1"/>
            <a:r>
              <a:rPr lang="en-US" noProof="0" dirty="0" smtClean="0"/>
              <a:t>very simple</a:t>
            </a:r>
          </a:p>
          <a:p>
            <a:pPr lvl="1"/>
            <a:r>
              <a:rPr lang="en-US" noProof="0" dirty="0" smtClean="0"/>
              <a:t>low bandwidth requirements</a:t>
            </a:r>
          </a:p>
          <a:p>
            <a:pPr lvl="1"/>
            <a:r>
              <a:rPr lang="en-US" noProof="0" dirty="0" smtClean="0"/>
              <a:t>very susceptible to interference</a:t>
            </a:r>
            <a:br>
              <a:rPr lang="en-US" noProof="0" dirty="0" smtClean="0"/>
            </a:br>
            <a:endParaRPr lang="en-US" noProof="0" dirty="0" smtClean="0"/>
          </a:p>
          <a:p>
            <a:r>
              <a:rPr lang="en-US" noProof="0" dirty="0" smtClean="0"/>
              <a:t>Frequency Shift Keying (FSK):</a:t>
            </a:r>
          </a:p>
          <a:p>
            <a:pPr lvl="1"/>
            <a:r>
              <a:rPr lang="en-US" noProof="0" dirty="0" smtClean="0"/>
              <a:t>needs larger bandwidth</a:t>
            </a:r>
          </a:p>
          <a:p>
            <a:pPr lvl="1"/>
            <a:endParaRPr lang="en-US" noProof="0" dirty="0" smtClean="0"/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Phase Shift Keying (PSK):</a:t>
            </a:r>
          </a:p>
          <a:p>
            <a:pPr lvl="1"/>
            <a:r>
              <a:rPr lang="en-US" noProof="0" dirty="0" smtClean="0"/>
              <a:t>more complex</a:t>
            </a:r>
          </a:p>
          <a:p>
            <a:pPr lvl="1"/>
            <a:r>
              <a:rPr lang="en-US" noProof="0" dirty="0" smtClean="0"/>
              <a:t>robust against interference</a:t>
            </a:r>
            <a:endParaRPr lang="en-US" noProof="0" dirty="0"/>
          </a:p>
        </p:txBody>
      </p:sp>
      <p:sp>
        <p:nvSpPr>
          <p:cNvPr id="41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240588" y="226218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8231188" y="2262188"/>
            <a:ext cx="914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Freeform 12"/>
          <p:cNvSpPr>
            <a:spLocks/>
          </p:cNvSpPr>
          <p:nvPr/>
        </p:nvSpPr>
        <p:spPr bwMode="auto">
          <a:xfrm>
            <a:off x="9145589" y="15763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Freeform 8"/>
          <p:cNvSpPr>
            <a:spLocks/>
          </p:cNvSpPr>
          <p:nvPr/>
        </p:nvSpPr>
        <p:spPr bwMode="auto">
          <a:xfrm>
            <a:off x="7316788" y="1576388"/>
            <a:ext cx="438150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76" y="444"/>
              </a:cxn>
            </a:cxnLst>
            <a:rect l="0" t="0" r="r" b="b"/>
            <a:pathLst>
              <a:path w="276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72" y="799"/>
                  <a:pt x="204" y="861"/>
                </a:cubicBezTo>
                <a:cubicBezTo>
                  <a:pt x="236" y="923"/>
                  <a:pt x="261" y="531"/>
                  <a:pt x="276" y="444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Freeform 10"/>
          <p:cNvSpPr>
            <a:spLocks/>
          </p:cNvSpPr>
          <p:nvPr/>
        </p:nvSpPr>
        <p:spPr bwMode="auto">
          <a:xfrm>
            <a:off x="7764464" y="1573214"/>
            <a:ext cx="466725" cy="1468437"/>
          </a:xfrm>
          <a:custGeom>
            <a:avLst/>
            <a:gdLst/>
            <a:ahLst/>
            <a:cxnLst>
              <a:cxn ang="0">
                <a:pos x="0" y="434"/>
              </a:cxn>
              <a:cxn ang="0">
                <a:pos x="84" y="71"/>
              </a:cxn>
              <a:cxn ang="0">
                <a:pos x="204" y="863"/>
              </a:cxn>
              <a:cxn ang="0">
                <a:pos x="294" y="443"/>
              </a:cxn>
            </a:cxnLst>
            <a:rect l="0" t="0" r="r" b="b"/>
            <a:pathLst>
              <a:path w="294" h="925">
                <a:moveTo>
                  <a:pt x="0" y="434"/>
                </a:moveTo>
                <a:cubicBezTo>
                  <a:pt x="13" y="374"/>
                  <a:pt x="50" y="0"/>
                  <a:pt x="84" y="71"/>
                </a:cubicBezTo>
                <a:cubicBezTo>
                  <a:pt x="118" y="142"/>
                  <a:pt x="169" y="801"/>
                  <a:pt x="204" y="863"/>
                </a:cubicBezTo>
                <a:cubicBezTo>
                  <a:pt x="239" y="925"/>
                  <a:pt x="275" y="530"/>
                  <a:pt x="294" y="443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Freeform 15"/>
          <p:cNvSpPr>
            <a:spLocks/>
          </p:cNvSpPr>
          <p:nvPr/>
        </p:nvSpPr>
        <p:spPr bwMode="auto">
          <a:xfrm>
            <a:off x="7316788" y="3100388"/>
            <a:ext cx="438150" cy="1466850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76" y="450"/>
              </a:cxn>
            </a:cxnLst>
            <a:rect l="0" t="0" r="r" b="b"/>
            <a:pathLst>
              <a:path w="276" h="924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72" y="798"/>
                  <a:pt x="204" y="861"/>
                </a:cubicBezTo>
                <a:cubicBezTo>
                  <a:pt x="236" y="924"/>
                  <a:pt x="261" y="536"/>
                  <a:pt x="276" y="45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Freeform 16"/>
          <p:cNvSpPr>
            <a:spLocks/>
          </p:cNvSpPr>
          <p:nvPr/>
        </p:nvSpPr>
        <p:spPr bwMode="auto">
          <a:xfrm>
            <a:off x="7764464" y="31003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Freeform 17"/>
          <p:cNvSpPr>
            <a:spLocks/>
          </p:cNvSpPr>
          <p:nvPr/>
        </p:nvSpPr>
        <p:spPr bwMode="auto">
          <a:xfrm>
            <a:off x="8221663" y="3108326"/>
            <a:ext cx="876300" cy="1465263"/>
          </a:xfrm>
          <a:custGeom>
            <a:avLst/>
            <a:gdLst/>
            <a:ahLst/>
            <a:cxnLst>
              <a:cxn ang="0">
                <a:pos x="0" y="457"/>
              </a:cxn>
              <a:cxn ang="0">
                <a:pos x="150" y="67"/>
              </a:cxn>
              <a:cxn ang="0">
                <a:pos x="408" y="859"/>
              </a:cxn>
              <a:cxn ang="0">
                <a:pos x="552" y="451"/>
              </a:cxn>
            </a:cxnLst>
            <a:rect l="0" t="0" r="r" b="b"/>
            <a:pathLst>
              <a:path w="552" h="923">
                <a:moveTo>
                  <a:pt x="0" y="457"/>
                </a:moveTo>
                <a:cubicBezTo>
                  <a:pt x="25" y="393"/>
                  <a:pt x="82" y="0"/>
                  <a:pt x="150" y="67"/>
                </a:cubicBezTo>
                <a:cubicBezTo>
                  <a:pt x="218" y="134"/>
                  <a:pt x="341" y="795"/>
                  <a:pt x="408" y="859"/>
                </a:cubicBezTo>
                <a:cubicBezTo>
                  <a:pt x="475" y="923"/>
                  <a:pt x="522" y="536"/>
                  <a:pt x="552" y="45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Freeform 18"/>
          <p:cNvSpPr>
            <a:spLocks/>
          </p:cNvSpPr>
          <p:nvPr/>
        </p:nvSpPr>
        <p:spPr bwMode="auto">
          <a:xfrm>
            <a:off x="9097963" y="3103564"/>
            <a:ext cx="514350" cy="1462087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114" y="67"/>
              </a:cxn>
              <a:cxn ang="0">
                <a:pos x="234" y="859"/>
              </a:cxn>
              <a:cxn ang="0">
                <a:pos x="324" y="439"/>
              </a:cxn>
            </a:cxnLst>
            <a:rect l="0" t="0" r="r" b="b"/>
            <a:pathLst>
              <a:path w="324" h="921">
                <a:moveTo>
                  <a:pt x="0" y="454"/>
                </a:moveTo>
                <a:cubicBezTo>
                  <a:pt x="18" y="389"/>
                  <a:pt x="75" y="0"/>
                  <a:pt x="114" y="67"/>
                </a:cubicBezTo>
                <a:cubicBezTo>
                  <a:pt x="153" y="134"/>
                  <a:pt x="199" y="797"/>
                  <a:pt x="234" y="859"/>
                </a:cubicBezTo>
                <a:cubicBezTo>
                  <a:pt x="269" y="921"/>
                  <a:pt x="305" y="526"/>
                  <a:pt x="324" y="439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Freeform 19"/>
          <p:cNvSpPr>
            <a:spLocks/>
          </p:cNvSpPr>
          <p:nvPr/>
        </p:nvSpPr>
        <p:spPr bwMode="auto">
          <a:xfrm>
            <a:off x="8231189" y="47005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Freeform 20"/>
          <p:cNvSpPr>
            <a:spLocks/>
          </p:cNvSpPr>
          <p:nvPr/>
        </p:nvSpPr>
        <p:spPr bwMode="auto">
          <a:xfrm>
            <a:off x="8688389" y="47005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Freeform 21"/>
          <p:cNvSpPr>
            <a:spLocks/>
          </p:cNvSpPr>
          <p:nvPr/>
        </p:nvSpPr>
        <p:spPr bwMode="auto">
          <a:xfrm flipV="1">
            <a:off x="7316789" y="47005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Freeform 22"/>
          <p:cNvSpPr>
            <a:spLocks/>
          </p:cNvSpPr>
          <p:nvPr/>
        </p:nvSpPr>
        <p:spPr bwMode="auto">
          <a:xfrm flipV="1">
            <a:off x="7773989" y="47005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Freeform 23"/>
          <p:cNvSpPr>
            <a:spLocks/>
          </p:cNvSpPr>
          <p:nvPr/>
        </p:nvSpPr>
        <p:spPr bwMode="auto">
          <a:xfrm flipV="1">
            <a:off x="9145589" y="4700588"/>
            <a:ext cx="466725" cy="1465262"/>
          </a:xfrm>
          <a:custGeom>
            <a:avLst/>
            <a:gdLst/>
            <a:ahLst/>
            <a:cxnLst>
              <a:cxn ang="0">
                <a:pos x="0" y="447"/>
              </a:cxn>
              <a:cxn ang="0">
                <a:pos x="84" y="69"/>
              </a:cxn>
              <a:cxn ang="0">
                <a:pos x="204" y="861"/>
              </a:cxn>
              <a:cxn ang="0">
                <a:pos x="294" y="441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8231188" y="15763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>
            <a:off x="9145588" y="15763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7"/>
          <p:cNvSpPr>
            <a:spLocks noChangeShapeType="1"/>
          </p:cNvSpPr>
          <p:nvPr/>
        </p:nvSpPr>
        <p:spPr bwMode="auto">
          <a:xfrm>
            <a:off x="7316788" y="15763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7621588" y="1347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8535988" y="1347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0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9374188" y="1347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9678988" y="2262188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240588" y="378618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8231188" y="31003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>
            <a:off x="7316788" y="31003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621588" y="2871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8535988" y="2871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0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9374188" y="2871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9678988" y="3786188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58409" name="Line 41"/>
          <p:cNvSpPr>
            <a:spLocks noChangeShapeType="1"/>
          </p:cNvSpPr>
          <p:nvPr/>
        </p:nvSpPr>
        <p:spPr bwMode="auto">
          <a:xfrm>
            <a:off x="7240588" y="538638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10" name="Line 42"/>
          <p:cNvSpPr>
            <a:spLocks noChangeShapeType="1"/>
          </p:cNvSpPr>
          <p:nvPr/>
        </p:nvSpPr>
        <p:spPr bwMode="auto">
          <a:xfrm>
            <a:off x="8231188" y="47005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11" name="Line 43"/>
          <p:cNvSpPr>
            <a:spLocks noChangeShapeType="1"/>
          </p:cNvSpPr>
          <p:nvPr/>
        </p:nvSpPr>
        <p:spPr bwMode="auto">
          <a:xfrm>
            <a:off x="7316788" y="47005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7621588" y="44719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8535988" y="44719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0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9374188" y="44719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1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9678988" y="5386388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58416" name="Line 48"/>
          <p:cNvSpPr>
            <a:spLocks noChangeShapeType="1"/>
          </p:cNvSpPr>
          <p:nvPr/>
        </p:nvSpPr>
        <p:spPr bwMode="auto">
          <a:xfrm>
            <a:off x="9145588" y="31003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17" name="Line 49"/>
          <p:cNvSpPr>
            <a:spLocks noChangeShapeType="1"/>
          </p:cNvSpPr>
          <p:nvPr/>
        </p:nvSpPr>
        <p:spPr bwMode="auto">
          <a:xfrm>
            <a:off x="9145588" y="47005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Advanced Frequency Shift Keying</a:t>
            </a:r>
          </a:p>
        </p:txBody>
      </p:sp>
      <p:sp>
        <p:nvSpPr>
          <p:cNvPr id="60426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Bandwidth </a:t>
            </a:r>
            <a:r>
              <a:rPr lang="en-US" noProof="0" dirty="0"/>
              <a:t>needed for FSK depends on the distance between the carrier frequencies</a:t>
            </a:r>
          </a:p>
          <a:p>
            <a:r>
              <a:rPr lang="en-US" noProof="0" dirty="0" smtClean="0"/>
              <a:t>Special </a:t>
            </a:r>
            <a:r>
              <a:rPr lang="en-US" noProof="0" dirty="0"/>
              <a:t>pre-computation avoids sudden phase shifts  </a:t>
            </a:r>
            <a:r>
              <a:rPr lang="en-US" noProof="0" dirty="0" smtClean="0">
                <a:sym typeface="Wingdings" pitchFamily="2" charset="2"/>
              </a:rPr>
              <a:t> </a:t>
            </a:r>
            <a:r>
              <a:rPr lang="en-US" noProof="0" dirty="0"/>
              <a:t>MSK (Minimum Shift Keying)</a:t>
            </a:r>
          </a:p>
          <a:p>
            <a:pPr lvl="1"/>
            <a:r>
              <a:rPr lang="en-US" noProof="0" dirty="0"/>
              <a:t>bit separated into even and odd bits, the duration of each bit is doubled </a:t>
            </a:r>
          </a:p>
          <a:p>
            <a:pPr lvl="1"/>
            <a:r>
              <a:rPr lang="en-US" noProof="0" dirty="0"/>
              <a:t>depending on the bit values (even, odd) the higher or lower frequency, original or inverted is chosen</a:t>
            </a:r>
          </a:p>
          <a:p>
            <a:pPr lvl="1"/>
            <a:r>
              <a:rPr lang="en-US" noProof="0" dirty="0"/>
              <a:t>the frequency of one carrier is twice the frequency of the other</a:t>
            </a:r>
          </a:p>
          <a:p>
            <a:pPr lvl="1"/>
            <a:r>
              <a:rPr lang="en-US" noProof="0" dirty="0"/>
              <a:t>Equivalent to offset QPSK</a:t>
            </a:r>
          </a:p>
          <a:p>
            <a:endParaRPr lang="en-US" noProof="0" dirty="0"/>
          </a:p>
          <a:p>
            <a:r>
              <a:rPr lang="en-US" noProof="0" dirty="0" smtClean="0"/>
              <a:t>Even </a:t>
            </a:r>
            <a:r>
              <a:rPr lang="en-US" noProof="0" dirty="0"/>
              <a:t>higher bandwidth efficiency using a Gaussian low-pass filter </a:t>
            </a:r>
            <a:r>
              <a:rPr lang="en-US" noProof="0" dirty="0" smtClean="0">
                <a:sym typeface="Wingdings" pitchFamily="2" charset="2"/>
              </a:rPr>
              <a:t> </a:t>
            </a:r>
            <a:r>
              <a:rPr lang="en-US" noProof="0" dirty="0"/>
              <a:t>GMSK (Gaussian MSK), used in GSM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04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 of MSK</a:t>
            </a:r>
          </a:p>
        </p:txBody>
      </p:sp>
      <p:sp>
        <p:nvSpPr>
          <p:cNvPr id="55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2667000" y="173355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812925" y="1516063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data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828801" y="2038350"/>
            <a:ext cx="893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even bits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1828801" y="2647950"/>
            <a:ext cx="804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odd bits</a:t>
            </a: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2667000" y="226695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2667000" y="287655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2895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3657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419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5181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5943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6705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>
            <a:off x="7467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>
            <a:off x="8229600" y="135255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Freeform 18"/>
          <p:cNvSpPr>
            <a:spLocks/>
          </p:cNvSpPr>
          <p:nvPr/>
        </p:nvSpPr>
        <p:spPr bwMode="auto">
          <a:xfrm>
            <a:off x="2895600" y="1504950"/>
            <a:ext cx="533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0" y="0"/>
              </a:cxn>
              <a:cxn ang="0">
                <a:pos x="480" y="0"/>
              </a:cxn>
              <a:cxn ang="0">
                <a:pos x="480" y="144"/>
              </a:cxn>
              <a:cxn ang="0">
                <a:pos x="960" y="144"/>
              </a:cxn>
              <a:cxn ang="0">
                <a:pos x="960" y="0"/>
              </a:cxn>
              <a:cxn ang="0">
                <a:pos x="1920" y="0"/>
              </a:cxn>
              <a:cxn ang="0">
                <a:pos x="1920" y="144"/>
              </a:cxn>
              <a:cxn ang="0">
                <a:pos x="2400" y="144"/>
              </a:cxn>
              <a:cxn ang="0">
                <a:pos x="2400" y="0"/>
              </a:cxn>
              <a:cxn ang="0">
                <a:pos x="2880" y="0"/>
              </a:cxn>
              <a:cxn ang="0">
                <a:pos x="2880" y="144"/>
              </a:cxn>
              <a:cxn ang="0">
                <a:pos x="3360" y="144"/>
              </a:cxn>
            </a:cxnLst>
            <a:rect l="0" t="0" r="r" b="b"/>
            <a:pathLst>
              <a:path w="3360" h="144">
                <a:moveTo>
                  <a:pt x="0" y="144"/>
                </a:moveTo>
                <a:lnTo>
                  <a:pt x="0" y="0"/>
                </a:lnTo>
                <a:lnTo>
                  <a:pt x="480" y="0"/>
                </a:lnTo>
                <a:lnTo>
                  <a:pt x="480" y="144"/>
                </a:lnTo>
                <a:lnTo>
                  <a:pt x="960" y="144"/>
                </a:lnTo>
                <a:lnTo>
                  <a:pt x="960" y="0"/>
                </a:lnTo>
                <a:lnTo>
                  <a:pt x="1920" y="0"/>
                </a:lnTo>
                <a:lnTo>
                  <a:pt x="1920" y="144"/>
                </a:lnTo>
                <a:lnTo>
                  <a:pt x="2400" y="144"/>
                </a:lnTo>
                <a:lnTo>
                  <a:pt x="2400" y="0"/>
                </a:lnTo>
                <a:lnTo>
                  <a:pt x="2880" y="0"/>
                </a:lnTo>
                <a:lnTo>
                  <a:pt x="2880" y="144"/>
                </a:lnTo>
                <a:lnTo>
                  <a:pt x="3360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108326" y="12112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4648201" y="12001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5410201" y="12001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934201" y="12001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7696201" y="12001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6172201" y="12001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3886201" y="12001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78874" name="Freeform 26"/>
          <p:cNvSpPr>
            <a:spLocks/>
          </p:cNvSpPr>
          <p:nvPr/>
        </p:nvSpPr>
        <p:spPr bwMode="auto">
          <a:xfrm>
            <a:off x="2884488" y="2114550"/>
            <a:ext cx="5345112" cy="306388"/>
          </a:xfrm>
          <a:custGeom>
            <a:avLst/>
            <a:gdLst/>
            <a:ahLst/>
            <a:cxnLst>
              <a:cxn ang="0">
                <a:pos x="0" y="193"/>
              </a:cxn>
              <a:cxn ang="0">
                <a:pos x="1447" y="192"/>
              </a:cxn>
              <a:cxn ang="0">
                <a:pos x="1447" y="0"/>
              </a:cxn>
              <a:cxn ang="0">
                <a:pos x="2407" y="0"/>
              </a:cxn>
              <a:cxn ang="0">
                <a:pos x="3367" y="0"/>
              </a:cxn>
            </a:cxnLst>
            <a:rect l="0" t="0" r="r" b="b"/>
            <a:pathLst>
              <a:path w="3367" h="193">
                <a:moveTo>
                  <a:pt x="0" y="193"/>
                </a:moveTo>
                <a:lnTo>
                  <a:pt x="1447" y="192"/>
                </a:lnTo>
                <a:lnTo>
                  <a:pt x="1447" y="0"/>
                </a:lnTo>
                <a:lnTo>
                  <a:pt x="2407" y="0"/>
                </a:lnTo>
                <a:lnTo>
                  <a:pt x="336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5" name="Line 27"/>
          <p:cNvSpPr>
            <a:spLocks noChangeShapeType="1"/>
          </p:cNvSpPr>
          <p:nvPr/>
        </p:nvSpPr>
        <p:spPr bwMode="auto">
          <a:xfrm flipH="1">
            <a:off x="2743200" y="17335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Freeform 28"/>
          <p:cNvSpPr>
            <a:spLocks/>
          </p:cNvSpPr>
          <p:nvPr/>
        </p:nvSpPr>
        <p:spPr bwMode="auto">
          <a:xfrm>
            <a:off x="2895600" y="2724150"/>
            <a:ext cx="53340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0" y="0"/>
              </a:cxn>
              <a:cxn ang="0">
                <a:pos x="1920" y="0"/>
              </a:cxn>
              <a:cxn ang="0">
                <a:pos x="1920" y="192"/>
              </a:cxn>
              <a:cxn ang="0">
                <a:pos x="2880" y="192"/>
              </a:cxn>
              <a:cxn ang="0">
                <a:pos x="3360" y="192"/>
              </a:cxn>
            </a:cxnLst>
            <a:rect l="0" t="0" r="r" b="b"/>
            <a:pathLst>
              <a:path w="3360" h="192">
                <a:moveTo>
                  <a:pt x="0" y="0"/>
                </a:moveTo>
                <a:lnTo>
                  <a:pt x="960" y="0"/>
                </a:lnTo>
                <a:lnTo>
                  <a:pt x="1920" y="0"/>
                </a:lnTo>
                <a:lnTo>
                  <a:pt x="1920" y="192"/>
                </a:lnTo>
                <a:lnTo>
                  <a:pt x="2880" y="192"/>
                </a:lnTo>
                <a:lnTo>
                  <a:pt x="3360" y="19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>
            <a:off x="3276600" y="1504950"/>
            <a:ext cx="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>
            <a:off x="3276600" y="1504950"/>
            <a:ext cx="76200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Line 31"/>
          <p:cNvSpPr>
            <a:spLocks noChangeShapeType="1"/>
          </p:cNvSpPr>
          <p:nvPr/>
        </p:nvSpPr>
        <p:spPr bwMode="auto">
          <a:xfrm>
            <a:off x="4038600" y="1733550"/>
            <a:ext cx="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2"/>
          <p:cNvSpPr>
            <a:spLocks noChangeShapeType="1"/>
          </p:cNvSpPr>
          <p:nvPr/>
        </p:nvSpPr>
        <p:spPr bwMode="auto">
          <a:xfrm>
            <a:off x="4038600" y="1733550"/>
            <a:ext cx="76200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Text Box 33"/>
          <p:cNvSpPr txBox="1">
            <a:spLocks noChangeArrowheads="1"/>
          </p:cNvSpPr>
          <p:nvPr/>
        </p:nvSpPr>
        <p:spPr bwMode="auto">
          <a:xfrm>
            <a:off x="8305801" y="554355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78882" name="Text Box 34"/>
          <p:cNvSpPr txBox="1">
            <a:spLocks noChangeArrowheads="1"/>
          </p:cNvSpPr>
          <p:nvPr/>
        </p:nvSpPr>
        <p:spPr bwMode="auto">
          <a:xfrm>
            <a:off x="1828801" y="3333750"/>
            <a:ext cx="970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low </a:t>
            </a:r>
            <a:br>
              <a:rPr lang="en-US" sz="1400">
                <a:latin typeface="Arial" charset="0"/>
              </a:rPr>
            </a:br>
            <a:r>
              <a:rPr lang="en-US" sz="1400">
                <a:latin typeface="Arial" charset="0"/>
              </a:rPr>
              <a:t>frequency</a:t>
            </a:r>
          </a:p>
        </p:txBody>
      </p:sp>
      <p:sp>
        <p:nvSpPr>
          <p:cNvPr id="78883" name="Text Box 35"/>
          <p:cNvSpPr txBox="1">
            <a:spLocks noChangeArrowheads="1"/>
          </p:cNvSpPr>
          <p:nvPr/>
        </p:nvSpPr>
        <p:spPr bwMode="auto">
          <a:xfrm>
            <a:off x="1828801" y="4248150"/>
            <a:ext cx="970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high</a:t>
            </a:r>
            <a:br>
              <a:rPr lang="en-US" sz="1400">
                <a:latin typeface="Arial" charset="0"/>
              </a:rPr>
            </a:br>
            <a:r>
              <a:rPr lang="en-US" sz="1400">
                <a:latin typeface="Arial" charset="0"/>
              </a:rPr>
              <a:t>frequency</a:t>
            </a:r>
          </a:p>
        </p:txBody>
      </p:sp>
      <p:sp>
        <p:nvSpPr>
          <p:cNvPr id="78884" name="Line 36"/>
          <p:cNvSpPr>
            <a:spLocks noChangeShapeType="1"/>
          </p:cNvSpPr>
          <p:nvPr/>
        </p:nvSpPr>
        <p:spPr bwMode="auto">
          <a:xfrm flipV="1">
            <a:off x="2667000" y="356235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5" name="Freeform 37"/>
          <p:cNvSpPr>
            <a:spLocks/>
          </p:cNvSpPr>
          <p:nvPr/>
        </p:nvSpPr>
        <p:spPr bwMode="auto">
          <a:xfrm>
            <a:off x="2895600" y="3181350"/>
            <a:ext cx="5334000" cy="827088"/>
          </a:xfrm>
          <a:custGeom>
            <a:avLst/>
            <a:gdLst/>
            <a:ahLst/>
            <a:cxnLst>
              <a:cxn ang="0">
                <a:pos x="0" y="241"/>
              </a:cxn>
              <a:cxn ang="0">
                <a:pos x="262" y="481"/>
              </a:cxn>
              <a:cxn ang="0">
                <a:pos x="720" y="1"/>
              </a:cxn>
              <a:cxn ang="0">
                <a:pos x="1200" y="481"/>
              </a:cxn>
              <a:cxn ang="0">
                <a:pos x="1680" y="1"/>
              </a:cxn>
              <a:cxn ang="0">
                <a:pos x="2160" y="481"/>
              </a:cxn>
              <a:cxn ang="0">
                <a:pos x="2640" y="1"/>
              </a:cxn>
              <a:cxn ang="0">
                <a:pos x="3096" y="475"/>
              </a:cxn>
              <a:cxn ang="0">
                <a:pos x="3360" y="241"/>
              </a:cxn>
            </a:cxnLst>
            <a:rect l="0" t="0" r="r" b="b"/>
            <a:pathLst>
              <a:path w="3360" h="521">
                <a:moveTo>
                  <a:pt x="0" y="241"/>
                </a:moveTo>
                <a:cubicBezTo>
                  <a:pt x="44" y="281"/>
                  <a:pt x="142" y="521"/>
                  <a:pt x="262" y="481"/>
                </a:cubicBezTo>
                <a:cubicBezTo>
                  <a:pt x="382" y="441"/>
                  <a:pt x="564" y="1"/>
                  <a:pt x="720" y="1"/>
                </a:cubicBezTo>
                <a:cubicBezTo>
                  <a:pt x="876" y="1"/>
                  <a:pt x="1040" y="481"/>
                  <a:pt x="1200" y="481"/>
                </a:cubicBezTo>
                <a:cubicBezTo>
                  <a:pt x="1360" y="481"/>
                  <a:pt x="1520" y="1"/>
                  <a:pt x="1680" y="1"/>
                </a:cubicBezTo>
                <a:cubicBezTo>
                  <a:pt x="1840" y="1"/>
                  <a:pt x="2000" y="481"/>
                  <a:pt x="2160" y="481"/>
                </a:cubicBezTo>
                <a:cubicBezTo>
                  <a:pt x="2320" y="481"/>
                  <a:pt x="2484" y="2"/>
                  <a:pt x="2640" y="1"/>
                </a:cubicBezTo>
                <a:cubicBezTo>
                  <a:pt x="2796" y="0"/>
                  <a:pt x="2976" y="435"/>
                  <a:pt x="3096" y="475"/>
                </a:cubicBezTo>
                <a:cubicBezTo>
                  <a:pt x="3216" y="515"/>
                  <a:pt x="3305" y="290"/>
                  <a:pt x="3360" y="24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6" name="Line 38"/>
          <p:cNvSpPr>
            <a:spLocks noChangeShapeType="1"/>
          </p:cNvSpPr>
          <p:nvPr/>
        </p:nvSpPr>
        <p:spPr bwMode="auto">
          <a:xfrm flipV="1">
            <a:off x="2667000" y="447675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87" name="Group 39"/>
          <p:cNvGrpSpPr>
            <a:grpSpLocks/>
          </p:cNvGrpSpPr>
          <p:nvPr/>
        </p:nvGrpSpPr>
        <p:grpSpPr bwMode="auto">
          <a:xfrm flipV="1">
            <a:off x="2895600" y="4040189"/>
            <a:ext cx="5334000" cy="884237"/>
            <a:chOff x="864" y="2317"/>
            <a:chExt cx="3360" cy="557"/>
          </a:xfrm>
        </p:grpSpPr>
        <p:sp>
          <p:nvSpPr>
            <p:cNvPr id="78888" name="Freeform 40"/>
            <p:cNvSpPr>
              <a:spLocks/>
            </p:cNvSpPr>
            <p:nvPr/>
          </p:nvSpPr>
          <p:spPr bwMode="auto">
            <a:xfrm>
              <a:off x="864" y="2353"/>
              <a:ext cx="1680" cy="521"/>
            </a:xfrm>
            <a:custGeom>
              <a:avLst/>
              <a:gdLst/>
              <a:ahLst/>
              <a:cxnLst>
                <a:cxn ang="0">
                  <a:pos x="0" y="241"/>
                </a:cxn>
                <a:cxn ang="0">
                  <a:pos x="262" y="481"/>
                </a:cxn>
                <a:cxn ang="0">
                  <a:pos x="720" y="1"/>
                </a:cxn>
                <a:cxn ang="0">
                  <a:pos x="1200" y="481"/>
                </a:cxn>
                <a:cxn ang="0">
                  <a:pos x="1680" y="1"/>
                </a:cxn>
                <a:cxn ang="0">
                  <a:pos x="2160" y="481"/>
                </a:cxn>
                <a:cxn ang="0">
                  <a:pos x="2640" y="1"/>
                </a:cxn>
                <a:cxn ang="0">
                  <a:pos x="3096" y="475"/>
                </a:cxn>
                <a:cxn ang="0">
                  <a:pos x="3360" y="241"/>
                </a:cxn>
              </a:cxnLst>
              <a:rect l="0" t="0" r="r" b="b"/>
              <a:pathLst>
                <a:path w="3360" h="521">
                  <a:moveTo>
                    <a:pt x="0" y="241"/>
                  </a:moveTo>
                  <a:cubicBezTo>
                    <a:pt x="44" y="281"/>
                    <a:pt x="142" y="521"/>
                    <a:pt x="262" y="481"/>
                  </a:cubicBezTo>
                  <a:cubicBezTo>
                    <a:pt x="382" y="441"/>
                    <a:pt x="564" y="1"/>
                    <a:pt x="720" y="1"/>
                  </a:cubicBezTo>
                  <a:cubicBezTo>
                    <a:pt x="876" y="1"/>
                    <a:pt x="1040" y="481"/>
                    <a:pt x="1200" y="481"/>
                  </a:cubicBezTo>
                  <a:cubicBezTo>
                    <a:pt x="1360" y="481"/>
                    <a:pt x="1520" y="1"/>
                    <a:pt x="1680" y="1"/>
                  </a:cubicBezTo>
                  <a:cubicBezTo>
                    <a:pt x="1840" y="1"/>
                    <a:pt x="2000" y="481"/>
                    <a:pt x="2160" y="481"/>
                  </a:cubicBezTo>
                  <a:cubicBezTo>
                    <a:pt x="2320" y="481"/>
                    <a:pt x="2484" y="2"/>
                    <a:pt x="2640" y="1"/>
                  </a:cubicBezTo>
                  <a:cubicBezTo>
                    <a:pt x="2796" y="0"/>
                    <a:pt x="2976" y="435"/>
                    <a:pt x="3096" y="475"/>
                  </a:cubicBezTo>
                  <a:cubicBezTo>
                    <a:pt x="3216" y="515"/>
                    <a:pt x="3305" y="290"/>
                    <a:pt x="3360" y="24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Freeform 41"/>
            <p:cNvSpPr>
              <a:spLocks/>
            </p:cNvSpPr>
            <p:nvPr/>
          </p:nvSpPr>
          <p:spPr bwMode="auto">
            <a:xfrm flipV="1">
              <a:off x="2544" y="2317"/>
              <a:ext cx="1680" cy="521"/>
            </a:xfrm>
            <a:custGeom>
              <a:avLst/>
              <a:gdLst/>
              <a:ahLst/>
              <a:cxnLst>
                <a:cxn ang="0">
                  <a:pos x="0" y="241"/>
                </a:cxn>
                <a:cxn ang="0">
                  <a:pos x="262" y="481"/>
                </a:cxn>
                <a:cxn ang="0">
                  <a:pos x="720" y="1"/>
                </a:cxn>
                <a:cxn ang="0">
                  <a:pos x="1200" y="481"/>
                </a:cxn>
                <a:cxn ang="0">
                  <a:pos x="1680" y="1"/>
                </a:cxn>
                <a:cxn ang="0">
                  <a:pos x="2160" y="481"/>
                </a:cxn>
                <a:cxn ang="0">
                  <a:pos x="2640" y="1"/>
                </a:cxn>
                <a:cxn ang="0">
                  <a:pos x="3096" y="475"/>
                </a:cxn>
                <a:cxn ang="0">
                  <a:pos x="3360" y="241"/>
                </a:cxn>
              </a:cxnLst>
              <a:rect l="0" t="0" r="r" b="b"/>
              <a:pathLst>
                <a:path w="3360" h="521">
                  <a:moveTo>
                    <a:pt x="0" y="241"/>
                  </a:moveTo>
                  <a:cubicBezTo>
                    <a:pt x="44" y="281"/>
                    <a:pt x="142" y="521"/>
                    <a:pt x="262" y="481"/>
                  </a:cubicBezTo>
                  <a:cubicBezTo>
                    <a:pt x="382" y="441"/>
                    <a:pt x="564" y="1"/>
                    <a:pt x="720" y="1"/>
                  </a:cubicBezTo>
                  <a:cubicBezTo>
                    <a:pt x="876" y="1"/>
                    <a:pt x="1040" y="481"/>
                    <a:pt x="1200" y="481"/>
                  </a:cubicBezTo>
                  <a:cubicBezTo>
                    <a:pt x="1360" y="481"/>
                    <a:pt x="1520" y="1"/>
                    <a:pt x="1680" y="1"/>
                  </a:cubicBezTo>
                  <a:cubicBezTo>
                    <a:pt x="1840" y="1"/>
                    <a:pt x="2000" y="481"/>
                    <a:pt x="2160" y="481"/>
                  </a:cubicBezTo>
                  <a:cubicBezTo>
                    <a:pt x="2320" y="481"/>
                    <a:pt x="2484" y="2"/>
                    <a:pt x="2640" y="1"/>
                  </a:cubicBezTo>
                  <a:cubicBezTo>
                    <a:pt x="2796" y="0"/>
                    <a:pt x="2976" y="435"/>
                    <a:pt x="3096" y="475"/>
                  </a:cubicBezTo>
                  <a:cubicBezTo>
                    <a:pt x="3216" y="515"/>
                    <a:pt x="3305" y="290"/>
                    <a:pt x="3360" y="24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90" name="Text Box 42"/>
          <p:cNvSpPr txBox="1">
            <a:spLocks noChangeArrowheads="1"/>
          </p:cNvSpPr>
          <p:nvPr/>
        </p:nvSpPr>
        <p:spPr bwMode="auto">
          <a:xfrm>
            <a:off x="1828801" y="5238750"/>
            <a:ext cx="652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MSK</a:t>
            </a:r>
          </a:p>
          <a:p>
            <a:pPr algn="l" eaLnBrk="0" hangingPunct="0"/>
            <a:r>
              <a:rPr lang="en-US" sz="1400">
                <a:latin typeface="Arial" charset="0"/>
              </a:rPr>
              <a:t>signal</a:t>
            </a:r>
          </a:p>
        </p:txBody>
      </p:sp>
      <p:sp>
        <p:nvSpPr>
          <p:cNvPr id="78891" name="Line 43"/>
          <p:cNvSpPr>
            <a:spLocks noChangeShapeType="1"/>
          </p:cNvSpPr>
          <p:nvPr/>
        </p:nvSpPr>
        <p:spPr bwMode="auto">
          <a:xfrm flipV="1">
            <a:off x="2667000" y="546735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2" name="Rectangle 44"/>
          <p:cNvSpPr>
            <a:spLocks noChangeArrowheads="1"/>
          </p:cNvSpPr>
          <p:nvPr/>
        </p:nvSpPr>
        <p:spPr bwMode="auto">
          <a:xfrm>
            <a:off x="9359952" y="2085401"/>
            <a:ext cx="1752600" cy="30480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3" name="Text Box 45"/>
          <p:cNvSpPr txBox="1">
            <a:spLocks noChangeArrowheads="1"/>
          </p:cNvSpPr>
          <p:nvPr/>
        </p:nvSpPr>
        <p:spPr bwMode="auto">
          <a:xfrm>
            <a:off x="9359953" y="2085401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bit</a:t>
            </a:r>
          </a:p>
        </p:txBody>
      </p:sp>
      <p:sp>
        <p:nvSpPr>
          <p:cNvPr id="78894" name="Text Box 46"/>
          <p:cNvSpPr txBox="1">
            <a:spLocks noChangeArrowheads="1"/>
          </p:cNvSpPr>
          <p:nvPr/>
        </p:nvSpPr>
        <p:spPr bwMode="auto">
          <a:xfrm>
            <a:off x="9359952" y="2390201"/>
            <a:ext cx="1639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even	0 1 0 1</a:t>
            </a:r>
          </a:p>
        </p:txBody>
      </p:sp>
      <p:sp>
        <p:nvSpPr>
          <p:cNvPr id="78895" name="Text Box 47"/>
          <p:cNvSpPr txBox="1">
            <a:spLocks noChangeArrowheads="1"/>
          </p:cNvSpPr>
          <p:nvPr/>
        </p:nvSpPr>
        <p:spPr bwMode="auto">
          <a:xfrm>
            <a:off x="9359952" y="2695001"/>
            <a:ext cx="1639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dirty="0">
                <a:latin typeface="Arial" charset="0"/>
              </a:rPr>
              <a:t>odd	0 0 1 1</a:t>
            </a:r>
          </a:p>
        </p:txBody>
      </p:sp>
      <p:sp>
        <p:nvSpPr>
          <p:cNvPr id="78896" name="Text Box 48"/>
          <p:cNvSpPr txBox="1">
            <a:spLocks noChangeArrowheads="1"/>
          </p:cNvSpPr>
          <p:nvPr/>
        </p:nvSpPr>
        <p:spPr bwMode="auto">
          <a:xfrm>
            <a:off x="9359952" y="3152201"/>
            <a:ext cx="168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signal	h n n h</a:t>
            </a:r>
            <a:br>
              <a:rPr lang="en-US" sz="1400">
                <a:latin typeface="Arial" charset="0"/>
              </a:rPr>
            </a:br>
            <a:r>
              <a:rPr lang="en-US" sz="1400">
                <a:latin typeface="Arial" charset="0"/>
              </a:rPr>
              <a:t>value	-  -  + +</a:t>
            </a:r>
          </a:p>
        </p:txBody>
      </p:sp>
      <p:sp>
        <p:nvSpPr>
          <p:cNvPr id="78897" name="Text Box 49"/>
          <p:cNvSpPr txBox="1">
            <a:spLocks noChangeArrowheads="1"/>
          </p:cNvSpPr>
          <p:nvPr/>
        </p:nvSpPr>
        <p:spPr bwMode="auto">
          <a:xfrm>
            <a:off x="9359952" y="3990402"/>
            <a:ext cx="15568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h: high frequency</a:t>
            </a:r>
          </a:p>
          <a:p>
            <a:pPr algn="l" eaLnBrk="0" hangingPunct="0"/>
            <a:r>
              <a:rPr lang="en-US" sz="1400">
                <a:latin typeface="Arial" charset="0"/>
              </a:rPr>
              <a:t>n: low frequency</a:t>
            </a:r>
          </a:p>
          <a:p>
            <a:pPr algn="l" eaLnBrk="0" hangingPunct="0"/>
            <a:r>
              <a:rPr lang="en-US" sz="1400">
                <a:latin typeface="Arial" charset="0"/>
              </a:rPr>
              <a:t>+: original signal</a:t>
            </a:r>
          </a:p>
          <a:p>
            <a:pPr algn="l" eaLnBrk="0" hangingPunct="0"/>
            <a:r>
              <a:rPr lang="en-US" sz="1400">
                <a:latin typeface="Arial" charset="0"/>
              </a:rPr>
              <a:t>-:  inverted signal</a:t>
            </a:r>
          </a:p>
        </p:txBody>
      </p:sp>
      <p:sp>
        <p:nvSpPr>
          <p:cNvPr id="78898" name="Freeform 50"/>
          <p:cNvSpPr>
            <a:spLocks/>
          </p:cNvSpPr>
          <p:nvPr/>
        </p:nvSpPr>
        <p:spPr bwMode="auto">
          <a:xfrm>
            <a:off x="5181600" y="5086350"/>
            <a:ext cx="762000" cy="762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40" y="0"/>
              </a:cxn>
              <a:cxn ang="0">
                <a:pos x="480" y="240"/>
              </a:cxn>
              <a:cxn ang="0">
                <a:pos x="720" y="480"/>
              </a:cxn>
              <a:cxn ang="0">
                <a:pos x="960" y="240"/>
              </a:cxn>
            </a:cxnLst>
            <a:rect l="0" t="0" r="r" b="b"/>
            <a:pathLst>
              <a:path w="960" h="480">
                <a:moveTo>
                  <a:pt x="0" y="240"/>
                </a:moveTo>
                <a:cubicBezTo>
                  <a:pt x="80" y="120"/>
                  <a:pt x="160" y="0"/>
                  <a:pt x="240" y="0"/>
                </a:cubicBezTo>
                <a:cubicBezTo>
                  <a:pt x="320" y="0"/>
                  <a:pt x="400" y="160"/>
                  <a:pt x="480" y="240"/>
                </a:cubicBezTo>
                <a:cubicBezTo>
                  <a:pt x="560" y="320"/>
                  <a:pt x="640" y="480"/>
                  <a:pt x="720" y="480"/>
                </a:cubicBezTo>
                <a:cubicBezTo>
                  <a:pt x="800" y="480"/>
                  <a:pt x="880" y="360"/>
                  <a:pt x="96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9" name="Freeform 51"/>
          <p:cNvSpPr>
            <a:spLocks/>
          </p:cNvSpPr>
          <p:nvPr/>
        </p:nvSpPr>
        <p:spPr bwMode="auto">
          <a:xfrm>
            <a:off x="2895600" y="5086350"/>
            <a:ext cx="2286000" cy="762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40" y="480"/>
              </a:cxn>
              <a:cxn ang="0">
                <a:pos x="480" y="240"/>
              </a:cxn>
              <a:cxn ang="0">
                <a:pos x="720" y="0"/>
              </a:cxn>
              <a:cxn ang="0">
                <a:pos x="960" y="240"/>
              </a:cxn>
              <a:cxn ang="0">
                <a:pos x="1200" y="480"/>
              </a:cxn>
              <a:cxn ang="0">
                <a:pos x="1440" y="240"/>
              </a:cxn>
            </a:cxnLst>
            <a:rect l="0" t="0" r="r" b="b"/>
            <a:pathLst>
              <a:path w="1440" h="480">
                <a:moveTo>
                  <a:pt x="0" y="240"/>
                </a:moveTo>
                <a:cubicBezTo>
                  <a:pt x="80" y="360"/>
                  <a:pt x="160" y="480"/>
                  <a:pt x="240" y="480"/>
                </a:cubicBezTo>
                <a:cubicBezTo>
                  <a:pt x="320" y="480"/>
                  <a:pt x="400" y="320"/>
                  <a:pt x="480" y="240"/>
                </a:cubicBezTo>
                <a:cubicBezTo>
                  <a:pt x="560" y="160"/>
                  <a:pt x="640" y="0"/>
                  <a:pt x="720" y="0"/>
                </a:cubicBezTo>
                <a:cubicBezTo>
                  <a:pt x="800" y="0"/>
                  <a:pt x="880" y="160"/>
                  <a:pt x="960" y="240"/>
                </a:cubicBezTo>
                <a:cubicBezTo>
                  <a:pt x="1040" y="320"/>
                  <a:pt x="1120" y="480"/>
                  <a:pt x="1200" y="480"/>
                </a:cubicBezTo>
                <a:cubicBezTo>
                  <a:pt x="1280" y="480"/>
                  <a:pt x="1360" y="360"/>
                  <a:pt x="144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900" name="Freeform 52"/>
          <p:cNvSpPr>
            <a:spLocks/>
          </p:cNvSpPr>
          <p:nvPr/>
        </p:nvSpPr>
        <p:spPr bwMode="auto">
          <a:xfrm>
            <a:off x="5943600" y="5086350"/>
            <a:ext cx="2286000" cy="762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40" y="0"/>
              </a:cxn>
              <a:cxn ang="0">
                <a:pos x="480" y="240"/>
              </a:cxn>
              <a:cxn ang="0">
                <a:pos x="720" y="480"/>
              </a:cxn>
              <a:cxn ang="0">
                <a:pos x="960" y="240"/>
              </a:cxn>
              <a:cxn ang="0">
                <a:pos x="1200" y="0"/>
              </a:cxn>
              <a:cxn ang="0">
                <a:pos x="1440" y="240"/>
              </a:cxn>
            </a:cxnLst>
            <a:rect l="0" t="0" r="r" b="b"/>
            <a:pathLst>
              <a:path w="1440" h="480">
                <a:moveTo>
                  <a:pt x="0" y="240"/>
                </a:moveTo>
                <a:cubicBezTo>
                  <a:pt x="80" y="120"/>
                  <a:pt x="160" y="0"/>
                  <a:pt x="240" y="0"/>
                </a:cubicBezTo>
                <a:cubicBezTo>
                  <a:pt x="320" y="0"/>
                  <a:pt x="400" y="160"/>
                  <a:pt x="480" y="240"/>
                </a:cubicBezTo>
                <a:cubicBezTo>
                  <a:pt x="560" y="320"/>
                  <a:pt x="640" y="480"/>
                  <a:pt x="720" y="480"/>
                </a:cubicBezTo>
                <a:cubicBezTo>
                  <a:pt x="800" y="480"/>
                  <a:pt x="880" y="320"/>
                  <a:pt x="960" y="240"/>
                </a:cubicBezTo>
                <a:cubicBezTo>
                  <a:pt x="1040" y="160"/>
                  <a:pt x="1120" y="0"/>
                  <a:pt x="1200" y="0"/>
                </a:cubicBezTo>
                <a:cubicBezTo>
                  <a:pt x="1280" y="0"/>
                  <a:pt x="1360" y="120"/>
                  <a:pt x="144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901" name="Line 53"/>
          <p:cNvSpPr>
            <a:spLocks noChangeShapeType="1"/>
          </p:cNvSpPr>
          <p:nvPr/>
        </p:nvSpPr>
        <p:spPr bwMode="auto">
          <a:xfrm>
            <a:off x="9436152" y="3076001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902" name="Line 54"/>
          <p:cNvSpPr>
            <a:spLocks noChangeShapeType="1"/>
          </p:cNvSpPr>
          <p:nvPr/>
        </p:nvSpPr>
        <p:spPr bwMode="auto">
          <a:xfrm>
            <a:off x="10274352" y="2466401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903" name="Text Box 55"/>
          <p:cNvSpPr txBox="1">
            <a:spLocks noChangeArrowheads="1"/>
          </p:cNvSpPr>
          <p:nvPr/>
        </p:nvSpPr>
        <p:spPr bwMode="auto">
          <a:xfrm>
            <a:off x="4495800" y="6076950"/>
            <a:ext cx="1455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solidFill>
                  <a:srgbClr val="FE0000"/>
                </a:solidFill>
                <a:latin typeface="Arial" charset="0"/>
              </a:rPr>
              <a:t>No phase shifts!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Advanced Phase Shift Keying</a:t>
            </a:r>
            <a:endParaRPr lang="en-US" noProof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BPSK (Binary Phase Shift Keying):</a:t>
            </a:r>
          </a:p>
          <a:p>
            <a:pPr lvl="1"/>
            <a:r>
              <a:rPr lang="en-US" dirty="0" smtClean="0"/>
              <a:t>bit value 0: sine wave</a:t>
            </a:r>
          </a:p>
          <a:p>
            <a:pPr lvl="1"/>
            <a:r>
              <a:rPr lang="en-US" dirty="0" smtClean="0"/>
              <a:t>bit value 1: inverted sine wave</a:t>
            </a:r>
          </a:p>
          <a:p>
            <a:pPr lvl="1"/>
            <a:r>
              <a:rPr lang="en-US" dirty="0" smtClean="0"/>
              <a:t>very simple PSK</a:t>
            </a:r>
          </a:p>
          <a:p>
            <a:pPr lvl="1"/>
            <a:r>
              <a:rPr lang="en-US" dirty="0" smtClean="0"/>
              <a:t>low spectral efficiency</a:t>
            </a:r>
          </a:p>
          <a:p>
            <a:pPr lvl="1"/>
            <a:r>
              <a:rPr lang="en-US" dirty="0" smtClean="0"/>
              <a:t>robust, used e.g. in satellite systems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QPSK (Quadrature Phase Shift Keying):</a:t>
            </a:r>
          </a:p>
          <a:p>
            <a:pPr lvl="1"/>
            <a:r>
              <a:rPr lang="en-US" dirty="0" smtClean="0"/>
              <a:t>2 bits coded as one symbol</a:t>
            </a:r>
          </a:p>
          <a:p>
            <a:pPr lvl="1"/>
            <a:r>
              <a:rPr lang="en-US" dirty="0" smtClean="0"/>
              <a:t>symbol determines shift of sine wave</a:t>
            </a:r>
          </a:p>
          <a:p>
            <a:pPr lvl="1"/>
            <a:r>
              <a:rPr lang="en-US" dirty="0" smtClean="0"/>
              <a:t>needs less bandwidth compared to BPSK</a:t>
            </a:r>
          </a:p>
          <a:p>
            <a:pPr lvl="1"/>
            <a:r>
              <a:rPr lang="en-US" dirty="0" smtClean="0"/>
              <a:t>more complex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Often also transmission of relative, not absolute phase shift </a:t>
            </a:r>
          </a:p>
          <a:p>
            <a:pPr lvl="1"/>
            <a:r>
              <a:rPr lang="en-US" dirty="0" smtClean="0"/>
              <a:t>DQPSK - Differential QPSK (IS-136, PHS)</a:t>
            </a:r>
          </a:p>
          <a:p>
            <a:pPr lvl="1"/>
            <a:endParaRPr lang="en-US" dirty="0"/>
          </a:p>
        </p:txBody>
      </p:sp>
      <p:sp>
        <p:nvSpPr>
          <p:cNvPr id="4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9430" name="Line 38"/>
          <p:cNvSpPr>
            <a:spLocks noChangeShapeType="1"/>
          </p:cNvSpPr>
          <p:nvPr/>
        </p:nvSpPr>
        <p:spPr bwMode="auto">
          <a:xfrm flipV="1">
            <a:off x="7814592" y="463802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1" name="Line 39"/>
          <p:cNvSpPr>
            <a:spLocks noChangeShapeType="1"/>
          </p:cNvSpPr>
          <p:nvPr/>
        </p:nvSpPr>
        <p:spPr bwMode="auto">
          <a:xfrm>
            <a:off x="7814592" y="532382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2" name="Freeform 40"/>
          <p:cNvSpPr>
            <a:spLocks/>
          </p:cNvSpPr>
          <p:nvPr/>
        </p:nvSpPr>
        <p:spPr bwMode="auto">
          <a:xfrm>
            <a:off x="7890793" y="4561825"/>
            <a:ext cx="485775" cy="1430338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72" y="95"/>
              </a:cxn>
              <a:cxn ang="0">
                <a:pos x="180" y="851"/>
              </a:cxn>
              <a:cxn ang="0">
                <a:pos x="282" y="395"/>
              </a:cxn>
              <a:cxn ang="0">
                <a:pos x="306" y="281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4" name="Freeform 42"/>
          <p:cNvSpPr>
            <a:spLocks/>
          </p:cNvSpPr>
          <p:nvPr/>
        </p:nvSpPr>
        <p:spPr bwMode="auto">
          <a:xfrm flipH="1">
            <a:off x="8500393" y="4561825"/>
            <a:ext cx="485775" cy="1430338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72" y="95"/>
              </a:cxn>
              <a:cxn ang="0">
                <a:pos x="180" y="851"/>
              </a:cxn>
              <a:cxn ang="0">
                <a:pos x="282" y="395"/>
              </a:cxn>
              <a:cxn ang="0">
                <a:pos x="306" y="281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5" name="Freeform 43"/>
          <p:cNvSpPr>
            <a:spLocks/>
          </p:cNvSpPr>
          <p:nvPr/>
        </p:nvSpPr>
        <p:spPr bwMode="auto">
          <a:xfrm flipV="1">
            <a:off x="9109993" y="4638025"/>
            <a:ext cx="485775" cy="1430338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72" y="95"/>
              </a:cxn>
              <a:cxn ang="0">
                <a:pos x="180" y="851"/>
              </a:cxn>
              <a:cxn ang="0">
                <a:pos x="282" y="395"/>
              </a:cxn>
              <a:cxn ang="0">
                <a:pos x="306" y="281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6" name="Freeform 44"/>
          <p:cNvSpPr>
            <a:spLocks/>
          </p:cNvSpPr>
          <p:nvPr/>
        </p:nvSpPr>
        <p:spPr bwMode="auto">
          <a:xfrm flipH="1" flipV="1">
            <a:off x="9795793" y="4638025"/>
            <a:ext cx="485775" cy="1430338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72" y="95"/>
              </a:cxn>
              <a:cxn ang="0">
                <a:pos x="180" y="851"/>
              </a:cxn>
              <a:cxn ang="0">
                <a:pos x="282" y="395"/>
              </a:cxn>
              <a:cxn ang="0">
                <a:pos x="306" y="281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37" name="Text Box 45"/>
          <p:cNvSpPr txBox="1">
            <a:spLocks noChangeArrowheads="1"/>
          </p:cNvSpPr>
          <p:nvPr/>
        </p:nvSpPr>
        <p:spPr bwMode="auto">
          <a:xfrm>
            <a:off x="7798717" y="5868338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11</a:t>
            </a:r>
          </a:p>
        </p:txBody>
      </p:sp>
      <p:sp>
        <p:nvSpPr>
          <p:cNvPr id="59438" name="Text Box 46"/>
          <p:cNvSpPr txBox="1">
            <a:spLocks noChangeArrowheads="1"/>
          </p:cNvSpPr>
          <p:nvPr/>
        </p:nvSpPr>
        <p:spPr bwMode="auto">
          <a:xfrm>
            <a:off x="8408317" y="5868338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10</a:t>
            </a:r>
          </a:p>
        </p:txBody>
      </p:sp>
      <p:sp>
        <p:nvSpPr>
          <p:cNvPr id="59439" name="Text Box 47"/>
          <p:cNvSpPr txBox="1">
            <a:spLocks noChangeArrowheads="1"/>
          </p:cNvSpPr>
          <p:nvPr/>
        </p:nvSpPr>
        <p:spPr bwMode="auto">
          <a:xfrm>
            <a:off x="9246517" y="5868338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00</a:t>
            </a:r>
          </a:p>
        </p:txBody>
      </p:sp>
      <p:sp>
        <p:nvSpPr>
          <p:cNvPr id="59440" name="Text Box 48"/>
          <p:cNvSpPr txBox="1">
            <a:spLocks noChangeArrowheads="1"/>
          </p:cNvSpPr>
          <p:nvPr/>
        </p:nvSpPr>
        <p:spPr bwMode="auto">
          <a:xfrm>
            <a:off x="9871993" y="5857225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01</a:t>
            </a:r>
          </a:p>
        </p:txBody>
      </p:sp>
      <p:grpSp>
        <p:nvGrpSpPr>
          <p:cNvPr id="59458" name="Group 66"/>
          <p:cNvGrpSpPr>
            <a:grpSpLocks/>
          </p:cNvGrpSpPr>
          <p:nvPr/>
        </p:nvGrpSpPr>
        <p:grpSpPr bwMode="auto">
          <a:xfrm>
            <a:off x="8976642" y="1055038"/>
            <a:ext cx="1385888" cy="1454150"/>
            <a:chOff x="4080" y="576"/>
            <a:chExt cx="873" cy="916"/>
          </a:xfrm>
        </p:grpSpPr>
        <p:sp>
          <p:nvSpPr>
            <p:cNvPr id="59417" name="AutoShape 25"/>
            <p:cNvSpPr>
              <a:spLocks noChangeArrowheads="1"/>
            </p:cNvSpPr>
            <p:nvPr/>
          </p:nvSpPr>
          <p:spPr bwMode="auto">
            <a:xfrm>
              <a:off x="4800" y="1200"/>
              <a:ext cx="48" cy="48"/>
            </a:xfrm>
            <a:prstGeom prst="flowChartConnector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3" name="AutoShape 21"/>
            <p:cNvSpPr>
              <a:spLocks noChangeArrowheads="1"/>
            </p:cNvSpPr>
            <p:nvPr/>
          </p:nvSpPr>
          <p:spPr bwMode="auto">
            <a:xfrm>
              <a:off x="4615" y="1108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4" name="AutoShape 22"/>
            <p:cNvSpPr>
              <a:spLocks noChangeArrowheads="1"/>
            </p:cNvSpPr>
            <p:nvPr/>
          </p:nvSpPr>
          <p:spPr bwMode="auto">
            <a:xfrm flipV="1">
              <a:off x="4183" y="1108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2" name="Text Box 30"/>
            <p:cNvSpPr txBox="1">
              <a:spLocks noChangeArrowheads="1"/>
            </p:cNvSpPr>
            <p:nvPr/>
          </p:nvSpPr>
          <p:spPr bwMode="auto">
            <a:xfrm>
              <a:off x="4321" y="576"/>
              <a:ext cx="2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Q</a:t>
              </a:r>
            </a:p>
          </p:txBody>
        </p:sp>
        <p:sp>
          <p:nvSpPr>
            <p:cNvPr id="59423" name="Text Box 31"/>
            <p:cNvSpPr txBox="1">
              <a:spLocks noChangeArrowheads="1"/>
            </p:cNvSpPr>
            <p:nvPr/>
          </p:nvSpPr>
          <p:spPr bwMode="auto">
            <a:xfrm>
              <a:off x="4806" y="1035"/>
              <a:ext cx="1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I</a:t>
              </a:r>
            </a:p>
          </p:txBody>
        </p:sp>
        <p:sp>
          <p:nvSpPr>
            <p:cNvPr id="59428" name="Text Box 36"/>
            <p:cNvSpPr txBox="1">
              <a:spLocks noChangeArrowheads="1"/>
            </p:cNvSpPr>
            <p:nvPr/>
          </p:nvSpPr>
          <p:spPr bwMode="auto">
            <a:xfrm>
              <a:off x="4551" y="113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0</a:t>
              </a:r>
            </a:p>
          </p:txBody>
        </p:sp>
        <p:sp>
          <p:nvSpPr>
            <p:cNvPr id="59429" name="Text Box 37"/>
            <p:cNvSpPr txBox="1">
              <a:spLocks noChangeArrowheads="1"/>
            </p:cNvSpPr>
            <p:nvPr/>
          </p:nvSpPr>
          <p:spPr bwMode="auto">
            <a:xfrm>
              <a:off x="4117" y="113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1</a:t>
              </a:r>
            </a:p>
          </p:txBody>
        </p:sp>
        <p:sp>
          <p:nvSpPr>
            <p:cNvPr id="59444" name="Line 52"/>
            <p:cNvSpPr>
              <a:spLocks noChangeShapeType="1"/>
            </p:cNvSpPr>
            <p:nvPr/>
          </p:nvSpPr>
          <p:spPr bwMode="auto">
            <a:xfrm>
              <a:off x="4423" y="77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6" name="Line 54"/>
            <p:cNvSpPr>
              <a:spLocks noChangeShapeType="1"/>
            </p:cNvSpPr>
            <p:nvPr/>
          </p:nvSpPr>
          <p:spPr bwMode="auto">
            <a:xfrm rot="-5400000">
              <a:off x="4440" y="77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7" name="Group 65"/>
          <p:cNvGrpSpPr>
            <a:grpSpLocks/>
          </p:cNvGrpSpPr>
          <p:nvPr/>
        </p:nvGrpSpPr>
        <p:grpSpPr bwMode="auto">
          <a:xfrm>
            <a:off x="8616280" y="2639364"/>
            <a:ext cx="1841500" cy="1728787"/>
            <a:chOff x="3840" y="1632"/>
            <a:chExt cx="1160" cy="1089"/>
          </a:xfrm>
        </p:grpSpPr>
        <p:sp>
          <p:nvSpPr>
            <p:cNvPr id="59399" name="AutoShape 7"/>
            <p:cNvSpPr>
              <a:spLocks noChangeArrowheads="1"/>
            </p:cNvSpPr>
            <p:nvPr/>
          </p:nvSpPr>
          <p:spPr bwMode="auto">
            <a:xfrm>
              <a:off x="4756" y="180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0" name="AutoShape 8"/>
            <p:cNvSpPr>
              <a:spLocks noChangeArrowheads="1"/>
            </p:cNvSpPr>
            <p:nvPr/>
          </p:nvSpPr>
          <p:spPr bwMode="auto">
            <a:xfrm flipV="1">
              <a:off x="4756" y="252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1" name="AutoShape 9"/>
            <p:cNvSpPr>
              <a:spLocks noChangeArrowheads="1"/>
            </p:cNvSpPr>
            <p:nvPr/>
          </p:nvSpPr>
          <p:spPr bwMode="auto">
            <a:xfrm>
              <a:off x="4036" y="252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AutoShape 10"/>
            <p:cNvSpPr>
              <a:spLocks noChangeArrowheads="1"/>
            </p:cNvSpPr>
            <p:nvPr/>
          </p:nvSpPr>
          <p:spPr bwMode="auto">
            <a:xfrm flipH="1" flipV="1">
              <a:off x="4036" y="180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9403" name="AutoShape 11"/>
            <p:cNvCxnSpPr>
              <a:cxnSpLocks noChangeShapeType="1"/>
              <a:stCxn id="59401" idx="7"/>
              <a:endCxn id="59399" idx="3"/>
            </p:cNvCxnSpPr>
            <p:nvPr/>
          </p:nvCxnSpPr>
          <p:spPr bwMode="auto">
            <a:xfrm flipV="1">
              <a:off x="4077" y="1842"/>
              <a:ext cx="686" cy="6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59404" name="AutoShape 12"/>
            <p:cNvCxnSpPr>
              <a:cxnSpLocks noChangeShapeType="1"/>
              <a:stCxn id="59402" idx="1"/>
              <a:endCxn id="59400" idx="3"/>
            </p:cNvCxnSpPr>
            <p:nvPr/>
          </p:nvCxnSpPr>
          <p:spPr bwMode="auto">
            <a:xfrm>
              <a:off x="4076" y="1841"/>
              <a:ext cx="687" cy="6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59405" name="AutoShape 13"/>
            <p:cNvCxnSpPr>
              <a:cxnSpLocks noChangeShapeType="1"/>
              <a:stCxn id="59401" idx="6"/>
              <a:endCxn id="59400" idx="2"/>
            </p:cNvCxnSpPr>
            <p:nvPr/>
          </p:nvCxnSpPr>
          <p:spPr bwMode="auto">
            <a:xfrm>
              <a:off x="4084" y="2545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59406" name="AutoShape 14"/>
            <p:cNvCxnSpPr>
              <a:cxnSpLocks noChangeShapeType="1"/>
              <a:stCxn id="59401" idx="0"/>
              <a:endCxn id="59402" idx="0"/>
            </p:cNvCxnSpPr>
            <p:nvPr/>
          </p:nvCxnSpPr>
          <p:spPr bwMode="auto">
            <a:xfrm flipV="1">
              <a:off x="4060" y="1849"/>
              <a:ext cx="0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59407" name="AutoShape 15"/>
            <p:cNvCxnSpPr>
              <a:cxnSpLocks noChangeShapeType="1"/>
              <a:stCxn id="59402" idx="2"/>
              <a:endCxn id="59399" idx="2"/>
            </p:cNvCxnSpPr>
            <p:nvPr/>
          </p:nvCxnSpPr>
          <p:spPr bwMode="auto">
            <a:xfrm>
              <a:off x="4084" y="1825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grpSp>
          <p:nvGrpSpPr>
            <p:cNvPr id="59450" name="Group 58"/>
            <p:cNvGrpSpPr>
              <a:grpSpLocks/>
            </p:cNvGrpSpPr>
            <p:nvPr/>
          </p:nvGrpSpPr>
          <p:grpSpPr bwMode="auto">
            <a:xfrm>
              <a:off x="3840" y="1632"/>
              <a:ext cx="1160" cy="1089"/>
              <a:chOff x="3740" y="1751"/>
              <a:chExt cx="1160" cy="1089"/>
            </a:xfrm>
          </p:grpSpPr>
          <p:cxnSp>
            <p:nvCxnSpPr>
              <p:cNvPr id="59408" name="AutoShape 16"/>
              <p:cNvCxnSpPr>
                <a:cxnSpLocks noChangeShapeType="1"/>
              </p:cNvCxnSpPr>
              <p:nvPr/>
            </p:nvCxnSpPr>
            <p:spPr bwMode="auto">
              <a:xfrm flipH="1">
                <a:off x="4679" y="1968"/>
                <a:ext cx="1" cy="6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</p:cxnSp>
          <p:sp>
            <p:nvSpPr>
              <p:cNvPr id="59409" name="Text Box 17"/>
              <p:cNvSpPr txBox="1">
                <a:spLocks noChangeArrowheads="1"/>
              </p:cNvSpPr>
              <p:nvPr/>
            </p:nvSpPr>
            <p:spPr bwMode="auto">
              <a:xfrm>
                <a:off x="4218" y="1751"/>
                <a:ext cx="2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59410" name="Text Box 18"/>
              <p:cNvSpPr txBox="1">
                <a:spLocks noChangeArrowheads="1"/>
              </p:cNvSpPr>
              <p:nvPr/>
            </p:nvSpPr>
            <p:spPr bwMode="auto">
              <a:xfrm>
                <a:off x="4683" y="2207"/>
                <a:ext cx="1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1400">
                    <a:latin typeface="Arial" charset="0"/>
                  </a:rPr>
                  <a:t>I</a:t>
                </a:r>
              </a:p>
            </p:txBody>
          </p:sp>
          <p:sp>
            <p:nvSpPr>
              <p:cNvPr id="59424" name="Text Box 32"/>
              <p:cNvSpPr txBox="1">
                <a:spLocks noChangeArrowheads="1"/>
              </p:cNvSpPr>
              <p:nvPr/>
            </p:nvSpPr>
            <p:spPr bwMode="auto">
              <a:xfrm>
                <a:off x="4660" y="1771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1400">
                    <a:latin typeface="Arial" charset="0"/>
                  </a:rPr>
                  <a:t>11</a:t>
                </a:r>
              </a:p>
            </p:txBody>
          </p:sp>
          <p:sp>
            <p:nvSpPr>
              <p:cNvPr id="59425" name="Text Box 33"/>
              <p:cNvSpPr txBox="1">
                <a:spLocks noChangeArrowheads="1"/>
              </p:cNvSpPr>
              <p:nvPr/>
            </p:nvSpPr>
            <p:spPr bwMode="auto">
              <a:xfrm>
                <a:off x="4660" y="2648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1400">
                    <a:latin typeface="Arial" charset="0"/>
                  </a:rPr>
                  <a:t>01</a:t>
                </a:r>
              </a:p>
            </p:txBody>
          </p:sp>
          <p:sp>
            <p:nvSpPr>
              <p:cNvPr id="59426" name="Text Box 34"/>
              <p:cNvSpPr txBox="1">
                <a:spLocks noChangeArrowheads="1"/>
              </p:cNvSpPr>
              <p:nvPr/>
            </p:nvSpPr>
            <p:spPr bwMode="auto">
              <a:xfrm>
                <a:off x="3740" y="1772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1400">
                    <a:latin typeface="Arial" charset="0"/>
                  </a:rPr>
                  <a:t>10</a:t>
                </a:r>
              </a:p>
            </p:txBody>
          </p:sp>
          <p:sp>
            <p:nvSpPr>
              <p:cNvPr id="59427" name="Text Box 35"/>
              <p:cNvSpPr txBox="1">
                <a:spLocks noChangeArrowheads="1"/>
              </p:cNvSpPr>
              <p:nvPr/>
            </p:nvSpPr>
            <p:spPr bwMode="auto">
              <a:xfrm>
                <a:off x="3740" y="264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1400">
                    <a:latin typeface="Arial" charset="0"/>
                  </a:rPr>
                  <a:t>00</a:t>
                </a:r>
              </a:p>
            </p:txBody>
          </p:sp>
        </p:grpSp>
        <p:sp>
          <p:nvSpPr>
            <p:cNvPr id="59445" name="Line 53"/>
            <p:cNvSpPr>
              <a:spLocks noChangeShapeType="1"/>
            </p:cNvSpPr>
            <p:nvPr/>
          </p:nvSpPr>
          <p:spPr bwMode="auto">
            <a:xfrm>
              <a:off x="4422" y="183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7" name="Line 55"/>
            <p:cNvSpPr>
              <a:spLocks noChangeShapeType="1"/>
            </p:cNvSpPr>
            <p:nvPr/>
          </p:nvSpPr>
          <p:spPr bwMode="auto">
            <a:xfrm rot="-5400000">
              <a:off x="4419" y="182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55" name="Text Box 63"/>
          <p:cNvSpPr txBox="1">
            <a:spLocks noChangeArrowheads="1"/>
          </p:cNvSpPr>
          <p:nvPr/>
        </p:nvSpPr>
        <p:spPr bwMode="auto">
          <a:xfrm>
            <a:off x="7493918" y="4485625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A</a:t>
            </a:r>
          </a:p>
        </p:txBody>
      </p:sp>
      <p:sp>
        <p:nvSpPr>
          <p:cNvPr id="59456" name="Text Box 64"/>
          <p:cNvSpPr txBox="1">
            <a:spLocks noChangeArrowheads="1"/>
          </p:cNvSpPr>
          <p:nvPr/>
        </p:nvSpPr>
        <p:spPr bwMode="auto">
          <a:xfrm>
            <a:off x="10389518" y="532382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8" name="Rectangle 11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Quadrature Amplitude Modulation</a:t>
            </a:r>
            <a:endParaRPr lang="en-US" noProof="0"/>
          </a:p>
        </p:txBody>
      </p:sp>
      <p:sp>
        <p:nvSpPr>
          <p:cNvPr id="74859" name="Rectangle 11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Quadrature Amplitude Modulation (QAM) </a:t>
            </a:r>
          </a:p>
          <a:p>
            <a:pPr lvl="1"/>
            <a:r>
              <a:rPr lang="en-US" noProof="0" dirty="0" smtClean="0"/>
              <a:t>combines amplitude and phase modulation</a:t>
            </a:r>
          </a:p>
          <a:p>
            <a:pPr lvl="1"/>
            <a:r>
              <a:rPr lang="en-US" noProof="0" dirty="0" smtClean="0"/>
              <a:t>it is possible to code n bits using one symbol</a:t>
            </a:r>
          </a:p>
          <a:p>
            <a:pPr lvl="1"/>
            <a:r>
              <a:rPr lang="en-US" noProof="0" dirty="0" smtClean="0"/>
              <a:t>2</a:t>
            </a:r>
            <a:r>
              <a:rPr lang="en-US" baseline="30000" noProof="0" dirty="0" smtClean="0"/>
              <a:t>n</a:t>
            </a:r>
            <a:r>
              <a:rPr lang="en-US" noProof="0" dirty="0" smtClean="0"/>
              <a:t> discrete levels, n=2 identical to QPSK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Bit error rate increases with n, but less errors compared to comparable PSK schemes</a:t>
            </a:r>
          </a:p>
          <a:p>
            <a:pPr lvl="1"/>
            <a:r>
              <a:rPr lang="en-US" noProof="0" dirty="0" smtClean="0"/>
              <a:t>Example: 16-QAM (4 bits = 1 symbol)</a:t>
            </a:r>
          </a:p>
          <a:p>
            <a:pPr lvl="1"/>
            <a:r>
              <a:rPr lang="en-US" noProof="0" dirty="0" smtClean="0"/>
              <a:t>Symbols 0011 and 0001 have</a:t>
            </a:r>
            <a:br>
              <a:rPr lang="en-US" noProof="0" dirty="0" smtClean="0"/>
            </a:br>
            <a:r>
              <a:rPr lang="en-US" noProof="0" dirty="0" smtClean="0"/>
              <a:t>the same phase φ, but different</a:t>
            </a:r>
            <a:br>
              <a:rPr lang="en-US" noProof="0" dirty="0" smtClean="0"/>
            </a:br>
            <a:r>
              <a:rPr lang="en-US" noProof="0" dirty="0" smtClean="0"/>
              <a:t>amplitude a. 0000 and 1000 have</a:t>
            </a:r>
            <a:br>
              <a:rPr lang="en-US" noProof="0" dirty="0" smtClean="0"/>
            </a:br>
            <a:r>
              <a:rPr lang="en-US" noProof="0" dirty="0" smtClean="0"/>
              <a:t>different phase, but same amplitude.</a:t>
            </a:r>
            <a:endParaRPr lang="en-US" noProof="0" dirty="0"/>
          </a:p>
        </p:txBody>
      </p:sp>
      <p:sp>
        <p:nvSpPr>
          <p:cNvPr id="47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pSp>
        <p:nvGrpSpPr>
          <p:cNvPr id="74860" name="Group 1132"/>
          <p:cNvGrpSpPr>
            <a:grpSpLocks/>
          </p:cNvGrpSpPr>
          <p:nvPr/>
        </p:nvGrpSpPr>
        <p:grpSpPr bwMode="auto">
          <a:xfrm>
            <a:off x="7751763" y="3573463"/>
            <a:ext cx="2374900" cy="2317750"/>
            <a:chOff x="431" y="2197"/>
            <a:chExt cx="1496" cy="1460"/>
          </a:xfrm>
        </p:grpSpPr>
        <p:sp>
          <p:nvSpPr>
            <p:cNvPr id="74852" name="Oval 1124"/>
            <p:cNvSpPr>
              <a:spLocks noChangeArrowheads="1"/>
            </p:cNvSpPr>
            <p:nvPr/>
          </p:nvSpPr>
          <p:spPr bwMode="auto">
            <a:xfrm>
              <a:off x="500" y="2348"/>
              <a:ext cx="1256" cy="12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1" name="Oval 1123"/>
            <p:cNvSpPr>
              <a:spLocks noChangeArrowheads="1"/>
            </p:cNvSpPr>
            <p:nvPr/>
          </p:nvSpPr>
          <p:spPr bwMode="auto">
            <a:xfrm>
              <a:off x="658" y="2502"/>
              <a:ext cx="944" cy="9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0" name="Oval 1122"/>
            <p:cNvSpPr>
              <a:spLocks noChangeArrowheads="1"/>
            </p:cNvSpPr>
            <p:nvPr/>
          </p:nvSpPr>
          <p:spPr bwMode="auto">
            <a:xfrm>
              <a:off x="916" y="2764"/>
              <a:ext cx="424" cy="4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59" name="Line 1031"/>
            <p:cNvSpPr>
              <a:spLocks noChangeShapeType="1"/>
            </p:cNvSpPr>
            <p:nvPr/>
          </p:nvSpPr>
          <p:spPr bwMode="auto">
            <a:xfrm rot="16200000" flipH="1">
              <a:off x="1179" y="2228"/>
              <a:ext cx="0" cy="149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0" name="Oval 1032"/>
            <p:cNvSpPr>
              <a:spLocks noChangeArrowheads="1"/>
            </p:cNvSpPr>
            <p:nvPr/>
          </p:nvSpPr>
          <p:spPr bwMode="auto">
            <a:xfrm>
              <a:off x="1248" y="2793"/>
              <a:ext cx="63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1" name="Oval 1033"/>
            <p:cNvSpPr>
              <a:spLocks noChangeArrowheads="1"/>
            </p:cNvSpPr>
            <p:nvPr/>
          </p:nvSpPr>
          <p:spPr bwMode="auto">
            <a:xfrm>
              <a:off x="1545" y="2794"/>
              <a:ext cx="63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2" name="Oval 1034"/>
            <p:cNvSpPr>
              <a:spLocks noChangeArrowheads="1"/>
            </p:cNvSpPr>
            <p:nvPr/>
          </p:nvSpPr>
          <p:spPr bwMode="auto">
            <a:xfrm>
              <a:off x="1246" y="2491"/>
              <a:ext cx="63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3" name="Oval 1035"/>
            <p:cNvSpPr>
              <a:spLocks noChangeArrowheads="1"/>
            </p:cNvSpPr>
            <p:nvPr/>
          </p:nvSpPr>
          <p:spPr bwMode="auto">
            <a:xfrm>
              <a:off x="1545" y="2490"/>
              <a:ext cx="63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4" name="Oval 1046"/>
            <p:cNvSpPr>
              <a:spLocks noChangeArrowheads="1"/>
            </p:cNvSpPr>
            <p:nvPr/>
          </p:nvSpPr>
          <p:spPr bwMode="auto">
            <a:xfrm>
              <a:off x="1248" y="3391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5" name="Oval 1047"/>
            <p:cNvSpPr>
              <a:spLocks noChangeArrowheads="1"/>
            </p:cNvSpPr>
            <p:nvPr/>
          </p:nvSpPr>
          <p:spPr bwMode="auto">
            <a:xfrm>
              <a:off x="1548" y="3392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6" name="Oval 1048"/>
            <p:cNvSpPr>
              <a:spLocks noChangeArrowheads="1"/>
            </p:cNvSpPr>
            <p:nvPr/>
          </p:nvSpPr>
          <p:spPr bwMode="auto">
            <a:xfrm>
              <a:off x="1252" y="3096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7" name="Oval 1049"/>
            <p:cNvSpPr>
              <a:spLocks noChangeArrowheads="1"/>
            </p:cNvSpPr>
            <p:nvPr/>
          </p:nvSpPr>
          <p:spPr bwMode="auto">
            <a:xfrm>
              <a:off x="1547" y="3096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Oval 1057"/>
            <p:cNvSpPr>
              <a:spLocks noChangeArrowheads="1"/>
            </p:cNvSpPr>
            <p:nvPr/>
          </p:nvSpPr>
          <p:spPr bwMode="auto">
            <a:xfrm>
              <a:off x="655" y="3392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Oval 1058"/>
            <p:cNvSpPr>
              <a:spLocks noChangeArrowheads="1"/>
            </p:cNvSpPr>
            <p:nvPr/>
          </p:nvSpPr>
          <p:spPr bwMode="auto">
            <a:xfrm>
              <a:off x="951" y="3393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Oval 1059"/>
            <p:cNvSpPr>
              <a:spLocks noChangeArrowheads="1"/>
            </p:cNvSpPr>
            <p:nvPr/>
          </p:nvSpPr>
          <p:spPr bwMode="auto">
            <a:xfrm>
              <a:off x="656" y="3096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8" name="Oval 1060"/>
            <p:cNvSpPr>
              <a:spLocks noChangeArrowheads="1"/>
            </p:cNvSpPr>
            <p:nvPr/>
          </p:nvSpPr>
          <p:spPr bwMode="auto">
            <a:xfrm>
              <a:off x="950" y="3096"/>
              <a:ext cx="58" cy="58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791" name="AutoShape 1063"/>
            <p:cNvCxnSpPr>
              <a:cxnSpLocks noChangeShapeType="1"/>
              <a:stCxn id="74787" idx="6"/>
              <a:endCxn id="74788" idx="2"/>
            </p:cNvCxnSpPr>
            <p:nvPr/>
          </p:nvCxnSpPr>
          <p:spPr bwMode="auto">
            <a:xfrm>
              <a:off x="714" y="3125"/>
              <a:ext cx="236" cy="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74801" name="AutoShape 1073"/>
            <p:cNvCxnSpPr>
              <a:cxnSpLocks noChangeShapeType="1"/>
              <a:stCxn id="74799" idx="4"/>
              <a:endCxn id="74797" idx="0"/>
            </p:cNvCxnSpPr>
            <p:nvPr/>
          </p:nvCxnSpPr>
          <p:spPr bwMode="auto">
            <a:xfrm flipH="1">
              <a:off x="978" y="2552"/>
              <a:ext cx="1" cy="241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74802" name="AutoShape 1074"/>
            <p:cNvCxnSpPr>
              <a:cxnSpLocks noChangeShapeType="1"/>
              <a:stCxn id="74798" idx="6"/>
              <a:endCxn id="74799" idx="2"/>
            </p:cNvCxnSpPr>
            <p:nvPr/>
          </p:nvCxnSpPr>
          <p:spPr bwMode="auto">
            <a:xfrm flipV="1">
              <a:off x="716" y="2521"/>
              <a:ext cx="233" cy="1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74803" name="AutoShape 1075"/>
            <p:cNvCxnSpPr>
              <a:cxnSpLocks noChangeShapeType="1"/>
              <a:stCxn id="74798" idx="4"/>
              <a:endCxn id="74796" idx="0"/>
            </p:cNvCxnSpPr>
            <p:nvPr/>
          </p:nvCxnSpPr>
          <p:spPr bwMode="auto">
            <a:xfrm>
              <a:off x="686" y="2553"/>
              <a:ext cx="0" cy="239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sp>
          <p:nvSpPr>
            <p:cNvPr id="74796" name="Oval 1068"/>
            <p:cNvSpPr>
              <a:spLocks noChangeArrowheads="1"/>
            </p:cNvSpPr>
            <p:nvPr/>
          </p:nvSpPr>
          <p:spPr bwMode="auto">
            <a:xfrm>
              <a:off x="656" y="279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7" name="Oval 1069"/>
            <p:cNvSpPr>
              <a:spLocks noChangeArrowheads="1"/>
            </p:cNvSpPr>
            <p:nvPr/>
          </p:nvSpPr>
          <p:spPr bwMode="auto">
            <a:xfrm>
              <a:off x="948" y="2793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8" name="Oval 1070"/>
            <p:cNvSpPr>
              <a:spLocks noChangeArrowheads="1"/>
            </p:cNvSpPr>
            <p:nvPr/>
          </p:nvSpPr>
          <p:spPr bwMode="auto">
            <a:xfrm>
              <a:off x="656" y="249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9" name="Oval 1071"/>
            <p:cNvSpPr>
              <a:spLocks noChangeArrowheads="1"/>
            </p:cNvSpPr>
            <p:nvPr/>
          </p:nvSpPr>
          <p:spPr bwMode="auto">
            <a:xfrm>
              <a:off x="949" y="2489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809" name="AutoShape 1081"/>
            <p:cNvCxnSpPr>
              <a:cxnSpLocks noChangeShapeType="1"/>
              <a:stCxn id="74788" idx="6"/>
              <a:endCxn id="74776" idx="2"/>
            </p:cNvCxnSpPr>
            <p:nvPr/>
          </p:nvCxnSpPr>
          <p:spPr bwMode="auto">
            <a:xfrm>
              <a:off x="1008" y="3125"/>
              <a:ext cx="244" cy="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74811" name="AutoShape 1083"/>
            <p:cNvCxnSpPr>
              <a:cxnSpLocks noChangeShapeType="1"/>
              <a:stCxn id="74797" idx="6"/>
              <a:endCxn id="74760" idx="2"/>
            </p:cNvCxnSpPr>
            <p:nvPr/>
          </p:nvCxnSpPr>
          <p:spPr bwMode="auto">
            <a:xfrm>
              <a:off x="1008" y="2825"/>
              <a:ext cx="240" cy="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sp>
          <p:nvSpPr>
            <p:cNvPr id="74813" name="Line 1085"/>
            <p:cNvSpPr>
              <a:spLocks noChangeShapeType="1"/>
            </p:cNvSpPr>
            <p:nvPr/>
          </p:nvSpPr>
          <p:spPr bwMode="auto">
            <a:xfrm>
              <a:off x="1129" y="2251"/>
              <a:ext cx="0" cy="1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819" name="AutoShape 1091"/>
            <p:cNvCxnSpPr>
              <a:cxnSpLocks noChangeShapeType="1"/>
              <a:stCxn id="74797" idx="6"/>
              <a:endCxn id="74760" idx="2"/>
            </p:cNvCxnSpPr>
            <p:nvPr/>
          </p:nvCxnSpPr>
          <p:spPr bwMode="auto">
            <a:xfrm>
              <a:off x="1008" y="2825"/>
              <a:ext cx="240" cy="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74822" name="AutoShape 1094"/>
            <p:cNvCxnSpPr>
              <a:cxnSpLocks noChangeShapeType="1"/>
              <a:stCxn id="74788" idx="6"/>
              <a:endCxn id="74776" idx="2"/>
            </p:cNvCxnSpPr>
            <p:nvPr/>
          </p:nvCxnSpPr>
          <p:spPr bwMode="auto">
            <a:xfrm>
              <a:off x="1008" y="3125"/>
              <a:ext cx="244" cy="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74825" name="AutoShape 1097"/>
            <p:cNvCxnSpPr>
              <a:cxnSpLocks noChangeShapeType="1"/>
              <a:stCxn id="74796" idx="0"/>
              <a:endCxn id="74798" idx="4"/>
            </p:cNvCxnSpPr>
            <p:nvPr/>
          </p:nvCxnSpPr>
          <p:spPr bwMode="auto">
            <a:xfrm flipV="1">
              <a:off x="686" y="2553"/>
              <a:ext cx="0" cy="239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sp>
          <p:nvSpPr>
            <p:cNvPr id="74835" name="Text Box 1107"/>
            <p:cNvSpPr txBox="1">
              <a:spLocks noChangeArrowheads="1"/>
            </p:cNvSpPr>
            <p:nvPr/>
          </p:nvSpPr>
          <p:spPr bwMode="auto">
            <a:xfrm>
              <a:off x="1625" y="2703"/>
              <a:ext cx="250" cy="136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0000</a:t>
              </a:r>
            </a:p>
          </p:txBody>
        </p:sp>
        <p:sp>
          <p:nvSpPr>
            <p:cNvPr id="74836" name="Text Box 1108"/>
            <p:cNvSpPr txBox="1">
              <a:spLocks noChangeArrowheads="1"/>
            </p:cNvSpPr>
            <p:nvPr/>
          </p:nvSpPr>
          <p:spPr bwMode="auto">
            <a:xfrm>
              <a:off x="1625" y="2417"/>
              <a:ext cx="250" cy="136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0001</a:t>
              </a:r>
            </a:p>
          </p:txBody>
        </p:sp>
        <p:sp>
          <p:nvSpPr>
            <p:cNvPr id="74837" name="Text Box 1109"/>
            <p:cNvSpPr txBox="1">
              <a:spLocks noChangeArrowheads="1"/>
            </p:cNvSpPr>
            <p:nvPr/>
          </p:nvSpPr>
          <p:spPr bwMode="auto">
            <a:xfrm>
              <a:off x="1215" y="2649"/>
              <a:ext cx="242" cy="136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0011</a:t>
              </a:r>
            </a:p>
          </p:txBody>
        </p:sp>
        <p:sp>
          <p:nvSpPr>
            <p:cNvPr id="74838" name="Text Box 1110"/>
            <p:cNvSpPr txBox="1">
              <a:spLocks noChangeArrowheads="1"/>
            </p:cNvSpPr>
            <p:nvPr/>
          </p:nvSpPr>
          <p:spPr bwMode="auto">
            <a:xfrm>
              <a:off x="1625" y="3152"/>
              <a:ext cx="250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1000</a:t>
              </a:r>
            </a:p>
          </p:txBody>
        </p:sp>
        <p:sp>
          <p:nvSpPr>
            <p:cNvPr id="74845" name="Text Box 1117"/>
            <p:cNvSpPr txBox="1">
              <a:spLocks noChangeArrowheads="1"/>
            </p:cNvSpPr>
            <p:nvPr/>
          </p:nvSpPr>
          <p:spPr bwMode="auto">
            <a:xfrm>
              <a:off x="1004" y="2197"/>
              <a:ext cx="88" cy="136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Q</a:t>
              </a:r>
            </a:p>
          </p:txBody>
        </p:sp>
        <p:sp>
          <p:nvSpPr>
            <p:cNvPr id="74846" name="Text Box 1118"/>
            <p:cNvSpPr txBox="1">
              <a:spLocks noChangeArrowheads="1"/>
            </p:cNvSpPr>
            <p:nvPr/>
          </p:nvSpPr>
          <p:spPr bwMode="auto">
            <a:xfrm>
              <a:off x="1776" y="2952"/>
              <a:ext cx="1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I</a:t>
              </a:r>
            </a:p>
          </p:txBody>
        </p:sp>
        <p:sp>
          <p:nvSpPr>
            <p:cNvPr id="74847" name="Text Box 1119"/>
            <p:cNvSpPr txBox="1">
              <a:spLocks noChangeArrowheads="1"/>
            </p:cNvSpPr>
            <p:nvPr/>
          </p:nvSpPr>
          <p:spPr bwMode="auto">
            <a:xfrm>
              <a:off x="1247" y="2341"/>
              <a:ext cx="250" cy="136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400">
                  <a:latin typeface="Arial" charset="0"/>
                </a:rPr>
                <a:t>0010</a:t>
              </a:r>
            </a:p>
          </p:txBody>
        </p:sp>
        <p:cxnSp>
          <p:nvCxnSpPr>
            <p:cNvPr id="74849" name="AutoShape 1121"/>
            <p:cNvCxnSpPr>
              <a:cxnSpLocks noChangeShapeType="1"/>
              <a:endCxn id="74761" idx="2"/>
            </p:cNvCxnSpPr>
            <p:nvPr/>
          </p:nvCxnSpPr>
          <p:spPr bwMode="auto">
            <a:xfrm flipV="1">
              <a:off x="1126" y="2826"/>
              <a:ext cx="419" cy="1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4854" name="Arc 1126"/>
            <p:cNvSpPr>
              <a:spLocks/>
            </p:cNvSpPr>
            <p:nvPr/>
          </p:nvSpPr>
          <p:spPr bwMode="auto">
            <a:xfrm flipV="1">
              <a:off x="1374" y="2857"/>
              <a:ext cx="111" cy="116"/>
            </a:xfrm>
            <a:custGeom>
              <a:avLst/>
              <a:gdLst>
                <a:gd name="G0" fmla="+- 0 0 0"/>
                <a:gd name="G1" fmla="+- 12781 0 0"/>
                <a:gd name="G2" fmla="+- 21600 0 0"/>
                <a:gd name="T0" fmla="*/ 17413 w 21600"/>
                <a:gd name="T1" fmla="*/ 0 h 25040"/>
                <a:gd name="T2" fmla="*/ 17784 w 21600"/>
                <a:gd name="T3" fmla="*/ 25040 h 25040"/>
                <a:gd name="T4" fmla="*/ 0 w 21600"/>
                <a:gd name="T5" fmla="*/ 12781 h 25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040" fill="none" extrusionOk="0">
                  <a:moveTo>
                    <a:pt x="17412" y="0"/>
                  </a:moveTo>
                  <a:cubicBezTo>
                    <a:pt x="20133" y="3706"/>
                    <a:pt x="21600" y="8183"/>
                    <a:pt x="21600" y="12781"/>
                  </a:cubicBezTo>
                  <a:cubicBezTo>
                    <a:pt x="21600" y="17159"/>
                    <a:pt x="20269" y="21434"/>
                    <a:pt x="17784" y="25040"/>
                  </a:cubicBezTo>
                </a:path>
                <a:path w="21600" h="25040" stroke="0" extrusionOk="0">
                  <a:moveTo>
                    <a:pt x="17412" y="0"/>
                  </a:moveTo>
                  <a:cubicBezTo>
                    <a:pt x="20133" y="3706"/>
                    <a:pt x="21600" y="8183"/>
                    <a:pt x="21600" y="12781"/>
                  </a:cubicBezTo>
                  <a:cubicBezTo>
                    <a:pt x="21600" y="17159"/>
                    <a:pt x="20269" y="21434"/>
                    <a:pt x="17784" y="25040"/>
                  </a:cubicBezTo>
                  <a:lnTo>
                    <a:pt x="0" y="1278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5" name="Text Box 1127"/>
            <p:cNvSpPr txBox="1">
              <a:spLocks noChangeArrowheads="1"/>
            </p:cNvSpPr>
            <p:nvPr/>
          </p:nvSpPr>
          <p:spPr bwMode="auto">
            <a:xfrm>
              <a:off x="1329" y="2833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l-GR" sz="1000">
                  <a:latin typeface="Arial" charset="0"/>
                  <a:cs typeface="Arial" charset="0"/>
                </a:rPr>
                <a:t>φ</a:t>
              </a:r>
            </a:p>
          </p:txBody>
        </p:sp>
        <p:sp>
          <p:nvSpPr>
            <p:cNvPr id="74856" name="AutoShape 1128"/>
            <p:cNvSpPr>
              <a:spLocks/>
            </p:cNvSpPr>
            <p:nvPr/>
          </p:nvSpPr>
          <p:spPr bwMode="auto">
            <a:xfrm rot="-5400000">
              <a:off x="1342" y="2770"/>
              <a:ext cx="46" cy="468"/>
            </a:xfrm>
            <a:prstGeom prst="leftBrace">
              <a:avLst>
                <a:gd name="adj1" fmla="val 8478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7" name="Text Box 1129"/>
            <p:cNvSpPr txBox="1">
              <a:spLocks noChangeArrowheads="1"/>
            </p:cNvSpPr>
            <p:nvPr/>
          </p:nvSpPr>
          <p:spPr bwMode="auto">
            <a:xfrm>
              <a:off x="1285" y="2982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de-DE" sz="1000">
                  <a:latin typeface="Arial" charset="0"/>
                  <a:cs typeface="Arial" charset="0"/>
                </a:rPr>
                <a:t>a</a:t>
              </a:r>
              <a:endParaRPr lang="el-GR" sz="100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21" name="Rectangle 1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Hierarchical Modulation</a:t>
            </a:r>
            <a:endParaRPr lang="en-US" noProof="0"/>
          </a:p>
        </p:txBody>
      </p:sp>
      <p:sp>
        <p:nvSpPr>
          <p:cNvPr id="106622" name="Rectangle 12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DVB-T modulates two separate data streams onto a single DVB-T stream</a:t>
            </a:r>
          </a:p>
          <a:p>
            <a:r>
              <a:rPr lang="en-US" noProof="0" dirty="0" smtClean="0"/>
              <a:t>High Priority (HP) embedded within a Low Priority (LP) stream</a:t>
            </a:r>
          </a:p>
          <a:p>
            <a:r>
              <a:rPr lang="en-US" noProof="0" dirty="0" smtClean="0"/>
              <a:t>Multi carrier system, about 2000 or 8000 carriers</a:t>
            </a:r>
          </a:p>
          <a:p>
            <a:r>
              <a:rPr lang="en-US" noProof="0" dirty="0" smtClean="0"/>
              <a:t>QPSK, 16 QAM, 64QAM (the newer DVB-T2 can additionally use 256QAM)</a:t>
            </a:r>
          </a:p>
          <a:p>
            <a:r>
              <a:rPr lang="en-US" noProof="0" dirty="0" smtClean="0"/>
              <a:t>Example: 64QAM</a:t>
            </a:r>
          </a:p>
          <a:p>
            <a:pPr lvl="1"/>
            <a:r>
              <a:rPr lang="en-US" noProof="0" dirty="0" smtClean="0"/>
              <a:t>good reception: resolve the entire </a:t>
            </a:r>
            <a:br>
              <a:rPr lang="en-US" noProof="0" dirty="0" smtClean="0"/>
            </a:br>
            <a:r>
              <a:rPr lang="en-US" noProof="0" dirty="0" smtClean="0"/>
              <a:t>64QAM constellation</a:t>
            </a:r>
          </a:p>
          <a:p>
            <a:pPr lvl="1"/>
            <a:r>
              <a:rPr lang="en-US" noProof="0" dirty="0" smtClean="0"/>
              <a:t>poor reception, mobile reception: </a:t>
            </a:r>
            <a:br>
              <a:rPr lang="en-US" noProof="0" dirty="0" smtClean="0"/>
            </a:br>
            <a:r>
              <a:rPr lang="en-US" noProof="0" dirty="0" smtClean="0"/>
              <a:t>resolve only QPSK portion</a:t>
            </a:r>
          </a:p>
          <a:p>
            <a:pPr lvl="1"/>
            <a:r>
              <a:rPr lang="en-US" noProof="0" dirty="0" smtClean="0"/>
              <a:t>6 bit per QAM symbol, 2 most </a:t>
            </a:r>
            <a:br>
              <a:rPr lang="en-US" noProof="0" dirty="0" smtClean="0"/>
            </a:br>
            <a:r>
              <a:rPr lang="en-US" noProof="0" dirty="0" smtClean="0"/>
              <a:t>significant determine QPSK</a:t>
            </a:r>
          </a:p>
          <a:p>
            <a:pPr lvl="1"/>
            <a:r>
              <a:rPr lang="en-US" noProof="0" dirty="0" smtClean="0"/>
              <a:t>HP service coded in QPSK (2 bit), </a:t>
            </a:r>
            <a:br>
              <a:rPr lang="en-US" noProof="0" dirty="0" smtClean="0"/>
            </a:br>
            <a:r>
              <a:rPr lang="en-US" noProof="0" dirty="0" smtClean="0"/>
              <a:t>LP uses remaining 4 bit</a:t>
            </a:r>
            <a:endParaRPr lang="en-US" noProof="0" dirty="0"/>
          </a:p>
        </p:txBody>
      </p:sp>
      <p:sp>
        <p:nvSpPr>
          <p:cNvPr id="8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 rot="16200000" flipH="1">
            <a:off x="9120982" y="3186907"/>
            <a:ext cx="0" cy="24495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18" name="Line 22"/>
          <p:cNvSpPr>
            <a:spLocks noChangeShapeType="1"/>
          </p:cNvSpPr>
          <p:nvPr/>
        </p:nvSpPr>
        <p:spPr bwMode="auto">
          <a:xfrm>
            <a:off x="9078913" y="3213101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8761413" y="3068638"/>
            <a:ext cx="322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Q</a:t>
            </a:r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10201276" y="4437063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I</a:t>
            </a:r>
          </a:p>
        </p:txBody>
      </p:sp>
      <p:grpSp>
        <p:nvGrpSpPr>
          <p:cNvPr id="106541" name="Group 45"/>
          <p:cNvGrpSpPr>
            <a:grpSpLocks/>
          </p:cNvGrpSpPr>
          <p:nvPr/>
        </p:nvGrpSpPr>
        <p:grpSpPr bwMode="auto">
          <a:xfrm>
            <a:off x="7896226" y="3213101"/>
            <a:ext cx="1152525" cy="1152525"/>
            <a:chOff x="612" y="2568"/>
            <a:chExt cx="726" cy="726"/>
          </a:xfrm>
        </p:grpSpPr>
        <p:sp>
          <p:nvSpPr>
            <p:cNvPr id="106542" name="Oval 46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3" name="Oval 47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4" name="Oval 48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5" name="Oval 49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6" name="Oval 50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7" name="Oval 51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8" name="Oval 52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9" name="Oval 53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0" name="Oval 54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1" name="Oval 55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2" name="Oval 56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3" name="Oval 57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4" name="Oval 58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5" name="Oval 59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6" name="Oval 60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7" name="Oval 61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8" name="Oval 62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59" name="Group 63"/>
          <p:cNvGrpSpPr>
            <a:grpSpLocks/>
          </p:cNvGrpSpPr>
          <p:nvPr/>
        </p:nvGrpSpPr>
        <p:grpSpPr bwMode="auto">
          <a:xfrm>
            <a:off x="9120189" y="3213101"/>
            <a:ext cx="1152525" cy="1152525"/>
            <a:chOff x="612" y="2568"/>
            <a:chExt cx="726" cy="726"/>
          </a:xfrm>
        </p:grpSpPr>
        <p:sp>
          <p:nvSpPr>
            <p:cNvPr id="106560" name="Oval 64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1" name="Oval 65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2" name="Oval 66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3" name="Oval 67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4" name="Oval 68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5" name="Oval 69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6" name="Oval 70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7" name="Oval 71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8" name="Oval 72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9" name="Oval 73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0" name="Oval 74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1" name="Oval 75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2" name="Oval 76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3" name="Oval 77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4" name="Oval 78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5" name="Oval 79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6" name="Oval 80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77" name="Group 81"/>
          <p:cNvGrpSpPr>
            <a:grpSpLocks/>
          </p:cNvGrpSpPr>
          <p:nvPr/>
        </p:nvGrpSpPr>
        <p:grpSpPr bwMode="auto">
          <a:xfrm>
            <a:off x="7896226" y="4437064"/>
            <a:ext cx="1152525" cy="1152525"/>
            <a:chOff x="612" y="2568"/>
            <a:chExt cx="726" cy="726"/>
          </a:xfrm>
        </p:grpSpPr>
        <p:sp>
          <p:nvSpPr>
            <p:cNvPr id="106578" name="Oval 82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79" name="Oval 83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0" name="Oval 84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1" name="Oval 85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2" name="Oval 86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3" name="Oval 87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4" name="Oval 88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5" name="Oval 89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6" name="Oval 90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7" name="Oval 91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8" name="Oval 92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89" name="Oval 93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0" name="Oval 94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1" name="Oval 95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2" name="Oval 96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3" name="Oval 97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4" name="Oval 98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95" name="Group 99"/>
          <p:cNvGrpSpPr>
            <a:grpSpLocks/>
          </p:cNvGrpSpPr>
          <p:nvPr/>
        </p:nvGrpSpPr>
        <p:grpSpPr bwMode="auto">
          <a:xfrm>
            <a:off x="9120189" y="4437064"/>
            <a:ext cx="1152525" cy="1152525"/>
            <a:chOff x="612" y="2568"/>
            <a:chExt cx="726" cy="726"/>
          </a:xfrm>
        </p:grpSpPr>
        <p:sp>
          <p:nvSpPr>
            <p:cNvPr id="106596" name="Oval 100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7" name="Oval 101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8" name="Oval 102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99" name="Oval 103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0" name="Oval 104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1" name="Oval 105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2" name="Oval 106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3" name="Oval 107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4" name="Oval 108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5" name="Oval 109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6" name="Oval 110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7" name="Oval 111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8" name="Oval 112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09" name="Oval 113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0" name="Oval 114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1" name="Oval 115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2" name="Oval 116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6613" name="AutoShape 117"/>
          <p:cNvCxnSpPr>
            <a:cxnSpLocks noChangeShapeType="1"/>
            <a:stCxn id="106614" idx="0"/>
            <a:endCxn id="106578" idx="2"/>
          </p:cNvCxnSpPr>
          <p:nvPr/>
        </p:nvCxnSpPr>
        <p:spPr bwMode="auto">
          <a:xfrm flipV="1">
            <a:off x="7512051" y="5013326"/>
            <a:ext cx="384175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6614" name="Text Box 118"/>
          <p:cNvSpPr txBox="1">
            <a:spLocks noChangeArrowheads="1"/>
          </p:cNvSpPr>
          <p:nvPr/>
        </p:nvSpPr>
        <p:spPr bwMode="auto">
          <a:xfrm>
            <a:off x="7321550" y="5373688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400" b="1">
                <a:latin typeface="Arial" charset="0"/>
              </a:rPr>
              <a:t>00</a:t>
            </a:r>
          </a:p>
        </p:txBody>
      </p:sp>
      <p:cxnSp>
        <p:nvCxnSpPr>
          <p:cNvPr id="106615" name="AutoShape 119"/>
          <p:cNvCxnSpPr>
            <a:cxnSpLocks noChangeShapeType="1"/>
            <a:stCxn id="106616" idx="0"/>
            <a:endCxn id="106542" idx="2"/>
          </p:cNvCxnSpPr>
          <p:nvPr/>
        </p:nvCxnSpPr>
        <p:spPr bwMode="auto">
          <a:xfrm flipV="1">
            <a:off x="7537451" y="3789363"/>
            <a:ext cx="358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6616" name="Text Box 120"/>
          <p:cNvSpPr txBox="1">
            <a:spLocks noChangeArrowheads="1"/>
          </p:cNvSpPr>
          <p:nvPr/>
        </p:nvSpPr>
        <p:spPr bwMode="auto">
          <a:xfrm>
            <a:off x="7346950" y="414972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400" b="1">
                <a:latin typeface="Arial" charset="0"/>
              </a:rPr>
              <a:t>10</a:t>
            </a:r>
          </a:p>
        </p:txBody>
      </p:sp>
      <p:sp>
        <p:nvSpPr>
          <p:cNvPr id="106617" name="Text Box 121"/>
          <p:cNvSpPr txBox="1">
            <a:spLocks noChangeArrowheads="1"/>
          </p:cNvSpPr>
          <p:nvPr/>
        </p:nvSpPr>
        <p:spPr bwMode="auto">
          <a:xfrm>
            <a:off x="7537450" y="5734050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400" b="1">
                <a:latin typeface="Arial" charset="0"/>
              </a:rPr>
              <a:t>00</a:t>
            </a:r>
            <a:r>
              <a:rPr lang="de-DE" sz="1400">
                <a:latin typeface="Arial" charset="0"/>
              </a:rPr>
              <a:t>0010</a:t>
            </a:r>
            <a:endParaRPr lang="de-DE" sz="1400" b="1">
              <a:latin typeface="Arial" charset="0"/>
            </a:endParaRPr>
          </a:p>
        </p:txBody>
      </p:sp>
      <p:cxnSp>
        <p:nvCxnSpPr>
          <p:cNvPr id="106618" name="AutoShape 122"/>
          <p:cNvCxnSpPr>
            <a:cxnSpLocks noChangeShapeType="1"/>
            <a:stCxn id="106617" idx="0"/>
            <a:endCxn id="106594" idx="3"/>
          </p:cNvCxnSpPr>
          <p:nvPr/>
        </p:nvCxnSpPr>
        <p:spPr bwMode="auto">
          <a:xfrm flipV="1">
            <a:off x="7924800" y="5386388"/>
            <a:ext cx="635000" cy="347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6619" name="Text Box 123"/>
          <p:cNvSpPr txBox="1">
            <a:spLocks noChangeArrowheads="1"/>
          </p:cNvSpPr>
          <p:nvPr/>
        </p:nvSpPr>
        <p:spPr bwMode="auto">
          <a:xfrm>
            <a:off x="8977313" y="5734050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400" b="1">
                <a:latin typeface="Arial" charset="0"/>
              </a:rPr>
              <a:t>01</a:t>
            </a:r>
            <a:r>
              <a:rPr lang="de-DE" sz="1400">
                <a:latin typeface="Arial" charset="0"/>
              </a:rPr>
              <a:t>0101</a:t>
            </a:r>
            <a:endParaRPr lang="de-DE" sz="1400" b="1">
              <a:latin typeface="Arial" charset="0"/>
            </a:endParaRPr>
          </a:p>
        </p:txBody>
      </p:sp>
      <p:cxnSp>
        <p:nvCxnSpPr>
          <p:cNvPr id="106620" name="AutoShape 124"/>
          <p:cNvCxnSpPr>
            <a:cxnSpLocks noChangeShapeType="1"/>
            <a:stCxn id="106619" idx="0"/>
            <a:endCxn id="106606" idx="3"/>
          </p:cNvCxnSpPr>
          <p:nvPr/>
        </p:nvCxnSpPr>
        <p:spPr bwMode="auto">
          <a:xfrm flipV="1">
            <a:off x="9364663" y="5170488"/>
            <a:ext cx="203200" cy="563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Questions &amp; Tasks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Why, typically, is digital modulation not enough for radio transmission? What are general goals for digital modulation? What are typical schemes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Think of a phase diagram and the points representing bit patterns for a PSK </a:t>
            </a:r>
            <a:r>
              <a:rPr lang="en-GB" dirty="0" smtClean="0"/>
              <a:t>scheme. </a:t>
            </a:r>
            <a:r>
              <a:rPr lang="en-GB" dirty="0"/>
              <a:t>How can a receiver decide which bit pattern was originally sent when a received ‘point’ lies somewhere in between other points in the diagram? Why is it, thus, difficult to code more and more bits per phase shift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How can a system react in case of higher/lower interference? How does this influence the data rate?</a:t>
            </a:r>
          </a:p>
          <a:p>
            <a:pPr lvl="1"/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105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1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Spread spectrum technology</a:t>
            </a:r>
            <a:endParaRPr lang="en-US" noProof="0"/>
          </a:p>
        </p:txBody>
      </p:sp>
      <p:sp>
        <p:nvSpPr>
          <p:cNvPr id="55332" name="Rectangle 3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Problem of radio transmission: frequency dependent fading can wipe out narrow band signals for duration of the interference</a:t>
            </a:r>
          </a:p>
          <a:p>
            <a:r>
              <a:rPr lang="en-US" noProof="0" dirty="0" smtClean="0"/>
              <a:t>Solution: spread the narrow band signal into a broad band signal using a special code</a:t>
            </a:r>
          </a:p>
          <a:p>
            <a:pPr lvl="1"/>
            <a:r>
              <a:rPr lang="en-US" noProof="0" dirty="0" smtClean="0"/>
              <a:t>protection against narrow band interference 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dirty="0"/>
          </a:p>
          <a:p>
            <a:endParaRPr lang="en-US" noProof="0" dirty="0" smtClean="0"/>
          </a:p>
          <a:p>
            <a:endParaRPr lang="en-US" dirty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Side effects:</a:t>
            </a:r>
          </a:p>
          <a:p>
            <a:pPr lvl="1"/>
            <a:r>
              <a:rPr lang="en-US" noProof="0" dirty="0" smtClean="0"/>
              <a:t>coexistence of several signals without dynamic coordination</a:t>
            </a:r>
          </a:p>
          <a:p>
            <a:pPr lvl="1"/>
            <a:r>
              <a:rPr lang="en-US" noProof="0" dirty="0" smtClean="0"/>
              <a:t>tap-proof</a:t>
            </a:r>
          </a:p>
          <a:p>
            <a:r>
              <a:rPr lang="en-US" noProof="0" dirty="0" smtClean="0"/>
              <a:t>Alternatives: Direct Sequence, Frequency Hopping</a:t>
            </a:r>
            <a:endParaRPr lang="en-US" noProof="0" dirty="0"/>
          </a:p>
        </p:txBody>
      </p:sp>
      <p:sp>
        <p:nvSpPr>
          <p:cNvPr id="2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>
            <a:off x="2743200" y="463708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 flipV="1">
            <a:off x="2743200" y="34940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Freeform 7"/>
          <p:cNvSpPr>
            <a:spLocks/>
          </p:cNvSpPr>
          <p:nvPr/>
        </p:nvSpPr>
        <p:spPr bwMode="auto">
          <a:xfrm>
            <a:off x="2819400" y="3929064"/>
            <a:ext cx="2286000" cy="708025"/>
          </a:xfrm>
          <a:custGeom>
            <a:avLst/>
            <a:gdLst/>
            <a:ahLst/>
            <a:cxnLst>
              <a:cxn ang="0">
                <a:pos x="0" y="446"/>
              </a:cxn>
              <a:cxn ang="0">
                <a:pos x="30" y="290"/>
              </a:cxn>
              <a:cxn ang="0">
                <a:pos x="96" y="350"/>
              </a:cxn>
              <a:cxn ang="0">
                <a:pos x="174" y="110"/>
              </a:cxn>
              <a:cxn ang="0">
                <a:pos x="672" y="14"/>
              </a:cxn>
              <a:cxn ang="0">
                <a:pos x="936" y="26"/>
              </a:cxn>
              <a:cxn ang="0">
                <a:pos x="1248" y="110"/>
              </a:cxn>
              <a:cxn ang="0">
                <a:pos x="1350" y="350"/>
              </a:cxn>
              <a:cxn ang="0">
                <a:pos x="1398" y="284"/>
              </a:cxn>
              <a:cxn ang="0">
                <a:pos x="1440" y="446"/>
              </a:cxn>
            </a:cxnLst>
            <a:rect l="0" t="0" r="r" b="b"/>
            <a:pathLst>
              <a:path w="1440" h="446">
                <a:moveTo>
                  <a:pt x="0" y="446"/>
                </a:moveTo>
                <a:cubicBezTo>
                  <a:pt x="5" y="420"/>
                  <a:pt x="14" y="306"/>
                  <a:pt x="30" y="290"/>
                </a:cubicBezTo>
                <a:cubicBezTo>
                  <a:pt x="46" y="274"/>
                  <a:pt x="72" y="380"/>
                  <a:pt x="96" y="350"/>
                </a:cubicBezTo>
                <a:cubicBezTo>
                  <a:pt x="120" y="320"/>
                  <a:pt x="78" y="166"/>
                  <a:pt x="174" y="110"/>
                </a:cubicBezTo>
                <a:cubicBezTo>
                  <a:pt x="270" y="54"/>
                  <a:pt x="545" y="28"/>
                  <a:pt x="672" y="14"/>
                </a:cubicBezTo>
                <a:cubicBezTo>
                  <a:pt x="799" y="0"/>
                  <a:pt x="840" y="10"/>
                  <a:pt x="936" y="26"/>
                </a:cubicBezTo>
                <a:cubicBezTo>
                  <a:pt x="1032" y="42"/>
                  <a:pt x="1179" y="56"/>
                  <a:pt x="1248" y="110"/>
                </a:cubicBezTo>
                <a:cubicBezTo>
                  <a:pt x="1317" y="164"/>
                  <a:pt x="1325" y="321"/>
                  <a:pt x="1350" y="350"/>
                </a:cubicBezTo>
                <a:cubicBezTo>
                  <a:pt x="1375" y="379"/>
                  <a:pt x="1383" y="268"/>
                  <a:pt x="1398" y="284"/>
                </a:cubicBezTo>
                <a:cubicBezTo>
                  <a:pt x="1413" y="300"/>
                  <a:pt x="1431" y="412"/>
                  <a:pt x="1440" y="446"/>
                </a:cubicBezTo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Freeform 8"/>
          <p:cNvSpPr>
            <a:spLocks/>
          </p:cNvSpPr>
          <p:nvPr/>
        </p:nvSpPr>
        <p:spPr bwMode="auto">
          <a:xfrm>
            <a:off x="3886200" y="3570288"/>
            <a:ext cx="228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48" y="0"/>
              </a:cxn>
              <a:cxn ang="0">
                <a:pos x="144" y="672"/>
              </a:cxn>
            </a:cxnLst>
            <a:rect l="0" t="0" r="r" b="b"/>
            <a:pathLst>
              <a:path w="144" h="672">
                <a:moveTo>
                  <a:pt x="0" y="672"/>
                </a:moveTo>
                <a:cubicBezTo>
                  <a:pt x="12" y="336"/>
                  <a:pt x="24" y="0"/>
                  <a:pt x="48" y="0"/>
                </a:cubicBezTo>
                <a:cubicBezTo>
                  <a:pt x="72" y="0"/>
                  <a:pt x="108" y="336"/>
                  <a:pt x="144" y="672"/>
                </a:cubicBezTo>
              </a:path>
            </a:pathLst>
          </a:cu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6705600" y="4637088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V="1">
            <a:off x="6705600" y="34940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Freeform 11"/>
          <p:cNvSpPr>
            <a:spLocks/>
          </p:cNvSpPr>
          <p:nvPr/>
        </p:nvSpPr>
        <p:spPr bwMode="auto">
          <a:xfrm>
            <a:off x="6705600" y="4486276"/>
            <a:ext cx="2362200" cy="150813"/>
          </a:xfrm>
          <a:custGeom>
            <a:avLst/>
            <a:gdLst/>
            <a:ahLst/>
            <a:cxnLst>
              <a:cxn ang="0">
                <a:pos x="0" y="95"/>
              </a:cxn>
              <a:cxn ang="0">
                <a:pos x="138" y="65"/>
              </a:cxn>
              <a:cxn ang="0">
                <a:pos x="768" y="5"/>
              </a:cxn>
              <a:cxn ang="0">
                <a:pos x="1182" y="35"/>
              </a:cxn>
              <a:cxn ang="0">
                <a:pos x="1488" y="95"/>
              </a:cxn>
            </a:cxnLst>
            <a:rect l="0" t="0" r="r" b="b"/>
            <a:pathLst>
              <a:path w="1488" h="95">
                <a:moveTo>
                  <a:pt x="0" y="95"/>
                </a:moveTo>
                <a:cubicBezTo>
                  <a:pt x="23" y="90"/>
                  <a:pt x="10" y="80"/>
                  <a:pt x="138" y="65"/>
                </a:cubicBezTo>
                <a:cubicBezTo>
                  <a:pt x="266" y="50"/>
                  <a:pt x="594" y="10"/>
                  <a:pt x="768" y="5"/>
                </a:cubicBezTo>
                <a:cubicBezTo>
                  <a:pt x="942" y="0"/>
                  <a:pt x="1062" y="20"/>
                  <a:pt x="1182" y="35"/>
                </a:cubicBezTo>
                <a:cubicBezTo>
                  <a:pt x="1302" y="50"/>
                  <a:pt x="1424" y="83"/>
                  <a:pt x="1488" y="95"/>
                </a:cubicBezTo>
              </a:path>
            </a:pathLst>
          </a:cu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Freeform 12"/>
          <p:cNvSpPr>
            <a:spLocks/>
          </p:cNvSpPr>
          <p:nvPr/>
        </p:nvSpPr>
        <p:spPr bwMode="auto">
          <a:xfrm>
            <a:off x="7696200" y="4027488"/>
            <a:ext cx="533400" cy="6096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60" y="60"/>
              </a:cxn>
              <a:cxn ang="0">
                <a:pos x="252" y="54"/>
              </a:cxn>
              <a:cxn ang="0">
                <a:pos x="336" y="384"/>
              </a:cxn>
            </a:cxnLst>
            <a:rect l="0" t="0" r="r" b="b"/>
            <a:pathLst>
              <a:path w="336" h="384">
                <a:moveTo>
                  <a:pt x="0" y="384"/>
                </a:moveTo>
                <a:cubicBezTo>
                  <a:pt x="10" y="330"/>
                  <a:pt x="18" y="115"/>
                  <a:pt x="60" y="60"/>
                </a:cubicBezTo>
                <a:cubicBezTo>
                  <a:pt x="102" y="5"/>
                  <a:pt x="206" y="0"/>
                  <a:pt x="252" y="54"/>
                </a:cubicBezTo>
                <a:cubicBezTo>
                  <a:pt x="298" y="108"/>
                  <a:pt x="319" y="315"/>
                  <a:pt x="336" y="384"/>
                </a:cubicBezTo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5638800" y="3875088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5410200" y="4022725"/>
            <a:ext cx="12586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detection at</a:t>
            </a:r>
          </a:p>
          <a:p>
            <a:pPr algn="l" eaLnBrk="0" hangingPunct="0"/>
            <a:r>
              <a:rPr lang="en-US" sz="1400"/>
              <a:t>receiver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2743201" y="3413125"/>
            <a:ext cx="1260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interference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4419600" y="3417888"/>
            <a:ext cx="1206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/>
              <a:t>spread signal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7924800" y="3336925"/>
            <a:ext cx="704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signal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8839201" y="3798888"/>
            <a:ext cx="1311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/>
              <a:t>spread</a:t>
            </a:r>
          </a:p>
          <a:p>
            <a:pPr algn="l" eaLnBrk="0" hangingPunct="0"/>
            <a:r>
              <a:rPr lang="en-US" sz="1400"/>
              <a:t>interference</a:t>
            </a:r>
          </a:p>
        </p:txBody>
      </p:sp>
      <p:cxnSp>
        <p:nvCxnSpPr>
          <p:cNvPr id="55322" name="AutoShape 26"/>
          <p:cNvCxnSpPr>
            <a:cxnSpLocks noChangeShapeType="1"/>
            <a:stCxn id="55304" idx="1"/>
            <a:endCxn id="55318" idx="3"/>
          </p:cNvCxnSpPr>
          <p:nvPr/>
        </p:nvCxnSpPr>
        <p:spPr bwMode="auto">
          <a:xfrm flipV="1">
            <a:off x="3962401" y="3565526"/>
            <a:ext cx="41275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5323" name="AutoShape 27"/>
          <p:cNvCxnSpPr>
            <a:cxnSpLocks noChangeShapeType="1"/>
            <a:stCxn id="55303" idx="5"/>
            <a:endCxn id="55319" idx="1"/>
          </p:cNvCxnSpPr>
          <p:nvPr/>
        </p:nvCxnSpPr>
        <p:spPr bwMode="auto">
          <a:xfrm flipV="1">
            <a:off x="2820336" y="3679499"/>
            <a:ext cx="1599264" cy="24959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5324" name="AutoShape 28"/>
          <p:cNvCxnSpPr>
            <a:cxnSpLocks noChangeShapeType="1"/>
            <a:stCxn id="55320" idx="1"/>
            <a:endCxn id="55308" idx="1"/>
          </p:cNvCxnSpPr>
          <p:nvPr/>
        </p:nvCxnSpPr>
        <p:spPr bwMode="auto">
          <a:xfrm flipH="1">
            <a:off x="7791450" y="3489326"/>
            <a:ext cx="133350" cy="633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5325" name="AutoShape 29"/>
          <p:cNvCxnSpPr>
            <a:cxnSpLocks noChangeShapeType="1"/>
            <a:stCxn id="55321" idx="1"/>
            <a:endCxn id="55307" idx="3"/>
          </p:cNvCxnSpPr>
          <p:nvPr/>
        </p:nvCxnSpPr>
        <p:spPr bwMode="auto">
          <a:xfrm flipH="1">
            <a:off x="6706782" y="4060498"/>
            <a:ext cx="2132418" cy="425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5181601" y="4632325"/>
            <a:ext cx="246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f</a:t>
            </a:r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9067801" y="4632325"/>
            <a:ext cx="246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f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1992314" y="3413125"/>
            <a:ext cx="73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power</a:t>
            </a:r>
          </a:p>
        </p:txBody>
      </p:sp>
      <p:sp>
        <p:nvSpPr>
          <p:cNvPr id="55330" name="Text Box 34"/>
          <p:cNvSpPr txBox="1">
            <a:spLocks noChangeArrowheads="1"/>
          </p:cNvSpPr>
          <p:nvPr/>
        </p:nvSpPr>
        <p:spPr bwMode="auto">
          <a:xfrm>
            <a:off x="5951539" y="3413125"/>
            <a:ext cx="73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Frequencies and regulations</a:t>
            </a:r>
            <a:endParaRPr lang="en-US" noProof="0"/>
          </a:p>
        </p:txBody>
      </p:sp>
      <p:graphicFrame>
        <p:nvGraphicFramePr>
          <p:cNvPr id="45656" name="Group 6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037596"/>
              </p:ext>
            </p:extLst>
          </p:nvPr>
        </p:nvGraphicFramePr>
        <p:xfrm>
          <a:off x="334963" y="1231900"/>
          <a:ext cx="11522075" cy="3908998"/>
        </p:xfrm>
        <a:graphic>
          <a:graphicData uri="http://schemas.openxmlformats.org/drawingml/2006/table">
            <a:tbl>
              <a:tblPr/>
              <a:tblGrid>
                <a:gridCol w="288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Examples</a:t>
                      </a:r>
                    </a:p>
                  </a:txBody>
                  <a:tcPr marL="119926" marR="1199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Europe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USA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Japan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Cellular networks</a:t>
                      </a:r>
                    </a:p>
                  </a:txBody>
                  <a:tcPr marL="119926" marR="1199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GSM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880-915, 925-960, 1710-1785, 1805-1880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UMTS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1920-1980, 2110-2170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LTE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791-821, 832-862, 2500-2690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AMPS, TDMA, CDMA, GSM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824-849, 869-894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TDMA, CDMA, GSM, UMTS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1850-1910, 1930-1990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PDC, FOMA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810-888, 893-958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PDC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1429-1453, 1477-1501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FOMA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1920-1980, 2110-2170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Cordless phones</a:t>
                      </a:r>
                    </a:p>
                  </a:txBody>
                  <a:tcPr marL="119926" marR="1199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CT1+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885-887, 930-932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CT2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864-868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1880-1900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1850-1910, 1930-1990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PACS-UB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1910-1930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1895-1918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245-380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Wireless LANs</a:t>
                      </a:r>
                    </a:p>
                  </a:txBody>
                  <a:tcPr marL="119926" marR="1199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802.11b/g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2412-2472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802.11b/g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2412-2462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802.11b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2412-2484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802.11g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2412-2472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 RF systems</a:t>
                      </a:r>
                    </a:p>
                  </a:txBody>
                  <a:tcPr marL="119926" marR="1199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27, 128, 418, 433, 868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315, 915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426, 868</a:t>
                      </a:r>
                    </a:p>
                  </a:txBody>
                  <a:tcPr marL="119926" marR="1199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334433" y="5623199"/>
            <a:ext cx="10052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In general: ITU-R holds auctions for new frequencies, manages frequency bands worldwide (WRC, World Radio Conferences</a:t>
            </a:r>
            <a:r>
              <a:rPr lang="en-US" dirty="0" smtClean="0">
                <a:latin typeface="+mn-lt"/>
              </a:rPr>
              <a:t>); 3GPP </a:t>
            </a:r>
            <a:r>
              <a:rPr lang="en-US" dirty="0">
                <a:latin typeface="+mn-lt"/>
              </a:rPr>
              <a:t>specific: see e.g. </a:t>
            </a:r>
            <a:r>
              <a:rPr lang="en-US" dirty="0">
                <a:latin typeface="+mn-lt"/>
                <a:hlinkClick r:id="rId3"/>
              </a:rPr>
              <a:t>3GPP TS 36.101 </a:t>
            </a:r>
            <a:r>
              <a:rPr lang="en-US" dirty="0" smtClean="0">
                <a:latin typeface="+mn-lt"/>
                <a:hlinkClick r:id="rId3"/>
              </a:rPr>
              <a:t>V16.5.0 </a:t>
            </a:r>
            <a:r>
              <a:rPr lang="en-US" dirty="0">
                <a:latin typeface="+mn-lt"/>
                <a:hlinkClick r:id="rId3"/>
              </a:rPr>
              <a:t>(</a:t>
            </a:r>
            <a:r>
              <a:rPr lang="en-US" dirty="0" smtClean="0">
                <a:latin typeface="+mn-lt"/>
                <a:hlinkClick r:id="rId3"/>
              </a:rPr>
              <a:t>2020-03</a:t>
            </a:r>
            <a:r>
              <a:rPr lang="en-US" dirty="0">
                <a:latin typeface="+mn-lt"/>
                <a:hlinkClick r:id="rId4"/>
              </a:rPr>
              <a:t>)</a:t>
            </a:r>
            <a:endParaRPr lang="en-US" dirty="0">
              <a:latin typeface="+mn-lt"/>
            </a:endParaRPr>
          </a:p>
          <a:p>
            <a:pPr algn="l"/>
            <a:endParaRPr lang="de-DE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Effects of spreading and interference</a:t>
            </a:r>
          </a:p>
        </p:txBody>
      </p:sp>
      <p:sp>
        <p:nvSpPr>
          <p:cNvPr id="45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79907" name="Rectangle 1059"/>
          <p:cNvSpPr>
            <a:spLocks noChangeArrowheads="1"/>
          </p:cNvSpPr>
          <p:nvPr/>
        </p:nvSpPr>
        <p:spPr bwMode="auto">
          <a:xfrm>
            <a:off x="2514600" y="5550476"/>
            <a:ext cx="1538288" cy="1492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8" name="Rectangle 1060"/>
          <p:cNvSpPr>
            <a:spLocks noChangeArrowheads="1"/>
          </p:cNvSpPr>
          <p:nvPr/>
        </p:nvSpPr>
        <p:spPr bwMode="auto">
          <a:xfrm>
            <a:off x="3062289" y="5094863"/>
            <a:ext cx="441325" cy="455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Rectangle 1061"/>
          <p:cNvSpPr>
            <a:spLocks noChangeArrowheads="1"/>
          </p:cNvSpPr>
          <p:nvPr/>
        </p:nvSpPr>
        <p:spPr bwMode="auto">
          <a:xfrm>
            <a:off x="8116889" y="5094863"/>
            <a:ext cx="439737" cy="455613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Rectangle 1062"/>
          <p:cNvSpPr>
            <a:spLocks noChangeArrowheads="1"/>
          </p:cNvSpPr>
          <p:nvPr/>
        </p:nvSpPr>
        <p:spPr bwMode="auto">
          <a:xfrm>
            <a:off x="8116889" y="5550476"/>
            <a:ext cx="439737" cy="149225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1" name="Rectangle 1063"/>
          <p:cNvSpPr>
            <a:spLocks noChangeArrowheads="1"/>
          </p:cNvSpPr>
          <p:nvPr/>
        </p:nvSpPr>
        <p:spPr bwMode="auto">
          <a:xfrm>
            <a:off x="8116889" y="5699700"/>
            <a:ext cx="439737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1064"/>
          <p:cNvSpPr>
            <a:spLocks noChangeArrowheads="1"/>
          </p:cNvSpPr>
          <p:nvPr/>
        </p:nvSpPr>
        <p:spPr bwMode="auto">
          <a:xfrm>
            <a:off x="5591175" y="5094863"/>
            <a:ext cx="438150" cy="455613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3" name="Rectangle 1065"/>
          <p:cNvSpPr>
            <a:spLocks noChangeArrowheads="1"/>
          </p:cNvSpPr>
          <p:nvPr/>
        </p:nvSpPr>
        <p:spPr bwMode="auto">
          <a:xfrm>
            <a:off x="5040314" y="5550476"/>
            <a:ext cx="1538287" cy="149225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4" name="Rectangle 1066"/>
          <p:cNvSpPr>
            <a:spLocks noChangeArrowheads="1"/>
          </p:cNvSpPr>
          <p:nvPr/>
        </p:nvSpPr>
        <p:spPr bwMode="auto">
          <a:xfrm>
            <a:off x="5040314" y="5699700"/>
            <a:ext cx="1538287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5" name="Rectangle 1067"/>
          <p:cNvSpPr>
            <a:spLocks noChangeArrowheads="1"/>
          </p:cNvSpPr>
          <p:nvPr/>
        </p:nvSpPr>
        <p:spPr bwMode="auto">
          <a:xfrm>
            <a:off x="2514600" y="5699700"/>
            <a:ext cx="1538288" cy="152400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6" name="Rectangle 1068"/>
          <p:cNvSpPr>
            <a:spLocks noChangeArrowheads="1"/>
          </p:cNvSpPr>
          <p:nvPr/>
        </p:nvSpPr>
        <p:spPr bwMode="auto">
          <a:xfrm>
            <a:off x="3062289" y="2462214"/>
            <a:ext cx="441325" cy="758825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7" name="Line 1069"/>
          <p:cNvSpPr>
            <a:spLocks noChangeShapeType="1"/>
          </p:cNvSpPr>
          <p:nvPr/>
        </p:nvSpPr>
        <p:spPr bwMode="auto">
          <a:xfrm>
            <a:off x="2293939" y="3221038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8" name="Line 1070"/>
          <p:cNvSpPr>
            <a:spLocks noChangeShapeType="1"/>
          </p:cNvSpPr>
          <p:nvPr/>
        </p:nvSpPr>
        <p:spPr bwMode="auto">
          <a:xfrm flipV="1">
            <a:off x="3282950" y="2162176"/>
            <a:ext cx="0" cy="1058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9" name="Text Box 1071"/>
          <p:cNvSpPr txBox="1">
            <a:spLocks noChangeArrowheads="1"/>
          </p:cNvSpPr>
          <p:nvPr/>
        </p:nvSpPr>
        <p:spPr bwMode="auto">
          <a:xfrm>
            <a:off x="2463800" y="1847851"/>
            <a:ext cx="858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dP/df</a:t>
            </a:r>
          </a:p>
        </p:txBody>
      </p:sp>
      <p:sp>
        <p:nvSpPr>
          <p:cNvPr id="79920" name="Text Box 1072"/>
          <p:cNvSpPr txBox="1">
            <a:spLocks noChangeArrowheads="1"/>
          </p:cNvSpPr>
          <p:nvPr/>
        </p:nvSpPr>
        <p:spPr bwMode="auto">
          <a:xfrm>
            <a:off x="3946525" y="3155951"/>
            <a:ext cx="27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f</a:t>
            </a:r>
          </a:p>
        </p:txBody>
      </p:sp>
      <p:sp>
        <p:nvSpPr>
          <p:cNvPr id="79921" name="Text Box 1073"/>
          <p:cNvSpPr txBox="1">
            <a:spLocks noChangeArrowheads="1"/>
          </p:cNvSpPr>
          <p:nvPr/>
        </p:nvSpPr>
        <p:spPr bwMode="auto">
          <a:xfrm>
            <a:off x="1998664" y="2755901"/>
            <a:ext cx="369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i)</a:t>
            </a:r>
          </a:p>
        </p:txBody>
      </p:sp>
      <p:sp>
        <p:nvSpPr>
          <p:cNvPr id="79922" name="Rectangle 1074"/>
          <p:cNvSpPr>
            <a:spLocks noChangeArrowheads="1"/>
          </p:cNvSpPr>
          <p:nvPr/>
        </p:nvSpPr>
        <p:spPr bwMode="auto">
          <a:xfrm>
            <a:off x="5040314" y="3070226"/>
            <a:ext cx="1538287" cy="150813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23" name="Line 1075"/>
          <p:cNvSpPr>
            <a:spLocks noChangeShapeType="1"/>
          </p:cNvSpPr>
          <p:nvPr/>
        </p:nvSpPr>
        <p:spPr bwMode="auto">
          <a:xfrm>
            <a:off x="4821239" y="3221038"/>
            <a:ext cx="197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24" name="Line 1076"/>
          <p:cNvSpPr>
            <a:spLocks noChangeShapeType="1"/>
          </p:cNvSpPr>
          <p:nvPr/>
        </p:nvSpPr>
        <p:spPr bwMode="auto">
          <a:xfrm flipV="1">
            <a:off x="5810250" y="2162176"/>
            <a:ext cx="0" cy="1058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25" name="Text Box 1077"/>
          <p:cNvSpPr txBox="1">
            <a:spLocks noChangeArrowheads="1"/>
          </p:cNvSpPr>
          <p:nvPr/>
        </p:nvSpPr>
        <p:spPr bwMode="auto">
          <a:xfrm>
            <a:off x="4989514" y="1847851"/>
            <a:ext cx="858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dP/df</a:t>
            </a:r>
          </a:p>
        </p:txBody>
      </p:sp>
      <p:sp>
        <p:nvSpPr>
          <p:cNvPr id="79926" name="Text Box 1078"/>
          <p:cNvSpPr txBox="1">
            <a:spLocks noChangeArrowheads="1"/>
          </p:cNvSpPr>
          <p:nvPr/>
        </p:nvSpPr>
        <p:spPr bwMode="auto">
          <a:xfrm>
            <a:off x="6415088" y="3155951"/>
            <a:ext cx="27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f</a:t>
            </a:r>
          </a:p>
        </p:txBody>
      </p:sp>
      <p:sp>
        <p:nvSpPr>
          <p:cNvPr id="79927" name="Text Box 1079"/>
          <p:cNvSpPr txBox="1">
            <a:spLocks noChangeArrowheads="1"/>
          </p:cNvSpPr>
          <p:nvPr/>
        </p:nvSpPr>
        <p:spPr bwMode="auto">
          <a:xfrm>
            <a:off x="4452939" y="2755901"/>
            <a:ext cx="43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ii)</a:t>
            </a:r>
          </a:p>
        </p:txBody>
      </p:sp>
      <p:sp>
        <p:nvSpPr>
          <p:cNvPr id="79928" name="Text Box 1080"/>
          <p:cNvSpPr txBox="1">
            <a:spLocks noChangeArrowheads="1"/>
          </p:cNvSpPr>
          <p:nvPr/>
        </p:nvSpPr>
        <p:spPr bwMode="auto">
          <a:xfrm>
            <a:off x="3940176" y="3511551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sender</a:t>
            </a:r>
          </a:p>
        </p:txBody>
      </p:sp>
      <p:sp>
        <p:nvSpPr>
          <p:cNvPr id="79929" name="Line 1081"/>
          <p:cNvSpPr>
            <a:spLocks noChangeShapeType="1"/>
          </p:cNvSpPr>
          <p:nvPr/>
        </p:nvSpPr>
        <p:spPr bwMode="auto">
          <a:xfrm>
            <a:off x="2293939" y="5852100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30" name="Line 1082"/>
          <p:cNvSpPr>
            <a:spLocks noChangeShapeType="1"/>
          </p:cNvSpPr>
          <p:nvPr/>
        </p:nvSpPr>
        <p:spPr bwMode="auto">
          <a:xfrm flipV="1">
            <a:off x="3282950" y="4791650"/>
            <a:ext cx="0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31" name="Text Box 1083"/>
          <p:cNvSpPr txBox="1">
            <a:spLocks noChangeArrowheads="1"/>
          </p:cNvSpPr>
          <p:nvPr/>
        </p:nvSpPr>
        <p:spPr bwMode="auto">
          <a:xfrm>
            <a:off x="2463800" y="4478913"/>
            <a:ext cx="858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dP/df</a:t>
            </a:r>
          </a:p>
        </p:txBody>
      </p:sp>
      <p:sp>
        <p:nvSpPr>
          <p:cNvPr id="79932" name="Text Box 1084"/>
          <p:cNvSpPr txBox="1">
            <a:spLocks noChangeArrowheads="1"/>
          </p:cNvSpPr>
          <p:nvPr/>
        </p:nvSpPr>
        <p:spPr bwMode="auto">
          <a:xfrm>
            <a:off x="3889375" y="5802888"/>
            <a:ext cx="27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f</a:t>
            </a:r>
          </a:p>
        </p:txBody>
      </p:sp>
      <p:sp>
        <p:nvSpPr>
          <p:cNvPr id="79933" name="Text Box 1085"/>
          <p:cNvSpPr txBox="1">
            <a:spLocks noChangeArrowheads="1"/>
          </p:cNvSpPr>
          <p:nvPr/>
        </p:nvSpPr>
        <p:spPr bwMode="auto">
          <a:xfrm>
            <a:off x="1855789" y="5386963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iii)</a:t>
            </a:r>
          </a:p>
        </p:txBody>
      </p:sp>
      <p:sp>
        <p:nvSpPr>
          <p:cNvPr id="79934" name="Line 1086"/>
          <p:cNvSpPr>
            <a:spLocks noChangeShapeType="1"/>
          </p:cNvSpPr>
          <p:nvPr/>
        </p:nvSpPr>
        <p:spPr bwMode="auto">
          <a:xfrm>
            <a:off x="4821239" y="5852100"/>
            <a:ext cx="197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35" name="Line 1087"/>
          <p:cNvSpPr>
            <a:spLocks noChangeShapeType="1"/>
          </p:cNvSpPr>
          <p:nvPr/>
        </p:nvSpPr>
        <p:spPr bwMode="auto">
          <a:xfrm flipV="1">
            <a:off x="5810250" y="4791650"/>
            <a:ext cx="0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36" name="Text Box 1088"/>
          <p:cNvSpPr txBox="1">
            <a:spLocks noChangeArrowheads="1"/>
          </p:cNvSpPr>
          <p:nvPr/>
        </p:nvSpPr>
        <p:spPr bwMode="auto">
          <a:xfrm>
            <a:off x="4989514" y="4478913"/>
            <a:ext cx="858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dP/df</a:t>
            </a:r>
          </a:p>
        </p:txBody>
      </p:sp>
      <p:sp>
        <p:nvSpPr>
          <p:cNvPr id="79937" name="Text Box 1089"/>
          <p:cNvSpPr txBox="1">
            <a:spLocks noChangeArrowheads="1"/>
          </p:cNvSpPr>
          <p:nvPr/>
        </p:nvSpPr>
        <p:spPr bwMode="auto">
          <a:xfrm>
            <a:off x="6415088" y="5802888"/>
            <a:ext cx="27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f</a:t>
            </a:r>
          </a:p>
        </p:txBody>
      </p:sp>
      <p:sp>
        <p:nvSpPr>
          <p:cNvPr id="79938" name="Text Box 1090"/>
          <p:cNvSpPr txBox="1">
            <a:spLocks noChangeArrowheads="1"/>
          </p:cNvSpPr>
          <p:nvPr/>
        </p:nvSpPr>
        <p:spPr bwMode="auto">
          <a:xfrm>
            <a:off x="4370388" y="5386963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iv)</a:t>
            </a:r>
          </a:p>
        </p:txBody>
      </p:sp>
      <p:sp>
        <p:nvSpPr>
          <p:cNvPr id="79939" name="Text Box 1091"/>
          <p:cNvSpPr txBox="1">
            <a:spLocks noChangeArrowheads="1"/>
          </p:cNvSpPr>
          <p:nvPr/>
        </p:nvSpPr>
        <p:spPr bwMode="auto">
          <a:xfrm>
            <a:off x="3875088" y="5993388"/>
            <a:ext cx="1204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receiver</a:t>
            </a:r>
          </a:p>
        </p:txBody>
      </p:sp>
      <p:sp>
        <p:nvSpPr>
          <p:cNvPr id="79940" name="Line 1092"/>
          <p:cNvSpPr>
            <a:spLocks noChangeShapeType="1"/>
          </p:cNvSpPr>
          <p:nvPr/>
        </p:nvSpPr>
        <p:spPr bwMode="auto">
          <a:xfrm>
            <a:off x="7348539" y="5852100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41" name="Line 1093"/>
          <p:cNvSpPr>
            <a:spLocks noChangeShapeType="1"/>
          </p:cNvSpPr>
          <p:nvPr/>
        </p:nvSpPr>
        <p:spPr bwMode="auto">
          <a:xfrm flipV="1">
            <a:off x="8335963" y="4791650"/>
            <a:ext cx="0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42" name="Text Box 1094"/>
          <p:cNvSpPr txBox="1">
            <a:spLocks noChangeArrowheads="1"/>
          </p:cNvSpPr>
          <p:nvPr/>
        </p:nvSpPr>
        <p:spPr bwMode="auto">
          <a:xfrm>
            <a:off x="8943975" y="5802888"/>
            <a:ext cx="27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f</a:t>
            </a:r>
          </a:p>
        </p:txBody>
      </p:sp>
      <p:sp>
        <p:nvSpPr>
          <p:cNvPr id="79943" name="Text Box 1095"/>
          <p:cNvSpPr txBox="1">
            <a:spLocks noChangeArrowheads="1"/>
          </p:cNvSpPr>
          <p:nvPr/>
        </p:nvSpPr>
        <p:spPr bwMode="auto">
          <a:xfrm>
            <a:off x="6967538" y="5386963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v)</a:t>
            </a:r>
          </a:p>
        </p:txBody>
      </p:sp>
      <p:sp>
        <p:nvSpPr>
          <p:cNvPr id="79944" name="Rectangle 1096"/>
          <p:cNvSpPr>
            <a:spLocks noChangeArrowheads="1"/>
          </p:cNvSpPr>
          <p:nvPr/>
        </p:nvSpPr>
        <p:spPr bwMode="auto">
          <a:xfrm>
            <a:off x="7127876" y="2465388"/>
            <a:ext cx="220663" cy="303212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45" name="Rectangle 1097"/>
          <p:cNvSpPr>
            <a:spLocks noChangeArrowheads="1"/>
          </p:cNvSpPr>
          <p:nvPr/>
        </p:nvSpPr>
        <p:spPr bwMode="auto">
          <a:xfrm>
            <a:off x="7127876" y="2768601"/>
            <a:ext cx="220663" cy="303213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46" name="Rectangle 1098"/>
          <p:cNvSpPr>
            <a:spLocks noChangeArrowheads="1"/>
          </p:cNvSpPr>
          <p:nvPr/>
        </p:nvSpPr>
        <p:spPr bwMode="auto">
          <a:xfrm>
            <a:off x="7127876" y="3071813"/>
            <a:ext cx="220663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47" name="Text Box 1099"/>
          <p:cNvSpPr txBox="1">
            <a:spLocks noChangeArrowheads="1"/>
          </p:cNvSpPr>
          <p:nvPr/>
        </p:nvSpPr>
        <p:spPr bwMode="auto">
          <a:xfrm>
            <a:off x="7348539" y="2393951"/>
            <a:ext cx="33242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2000"/>
              <a:t>user signal</a:t>
            </a:r>
          </a:p>
          <a:p>
            <a:pPr algn="l" eaLnBrk="0" hangingPunct="0"/>
            <a:r>
              <a:rPr lang="de-DE" sz="2000"/>
              <a:t>broadband interference</a:t>
            </a:r>
          </a:p>
          <a:p>
            <a:pPr algn="l" eaLnBrk="0" hangingPunct="0"/>
            <a:r>
              <a:rPr lang="de-DE" sz="2000"/>
              <a:t>narrowband interference</a:t>
            </a:r>
          </a:p>
        </p:txBody>
      </p:sp>
      <p:sp>
        <p:nvSpPr>
          <p:cNvPr id="79952" name="Text Box 1104"/>
          <p:cNvSpPr txBox="1">
            <a:spLocks noChangeArrowheads="1"/>
          </p:cNvSpPr>
          <p:nvPr/>
        </p:nvSpPr>
        <p:spPr bwMode="auto">
          <a:xfrm>
            <a:off x="7519989" y="4405888"/>
            <a:ext cx="858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/>
              <a:t>dP/df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Spreading and frequency selective fading</a:t>
            </a:r>
          </a:p>
        </p:txBody>
      </p:sp>
      <p:sp>
        <p:nvSpPr>
          <p:cNvPr id="37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2887265" y="3063304"/>
            <a:ext cx="339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V="1">
            <a:off x="2887265" y="1409130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5211366" y="3036316"/>
            <a:ext cx="1068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1400"/>
              <a:t>frequency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1911616" y="1382141"/>
            <a:ext cx="883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1400"/>
              <a:t>channel</a:t>
            </a:r>
            <a:br>
              <a:rPr lang="de-DE" sz="1400"/>
            </a:br>
            <a:r>
              <a:rPr lang="de-DE" sz="1400"/>
              <a:t>quality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3015852" y="2010792"/>
            <a:ext cx="255588" cy="1052513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de-DE" sz="1400"/>
              <a:t>1</a:t>
            </a: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3528616" y="1859980"/>
            <a:ext cx="255587" cy="1203325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de-DE" sz="1400"/>
              <a:t>2</a:t>
            </a: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4041377" y="2310830"/>
            <a:ext cx="255588" cy="752475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de-DE" sz="1400"/>
              <a:t>3</a:t>
            </a: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4554141" y="2763266"/>
            <a:ext cx="255587" cy="300038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de-DE" sz="1400"/>
              <a:t>4</a:t>
            </a:r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5066902" y="2010792"/>
            <a:ext cx="255588" cy="1052513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de-DE" sz="1400"/>
              <a:t>5</a:t>
            </a:r>
          </a:p>
        </p:txBody>
      </p:sp>
      <p:sp>
        <p:nvSpPr>
          <p:cNvPr id="98317" name="Rectangle 13"/>
          <p:cNvSpPr>
            <a:spLocks noChangeArrowheads="1"/>
          </p:cNvSpPr>
          <p:nvPr/>
        </p:nvSpPr>
        <p:spPr bwMode="auto">
          <a:xfrm>
            <a:off x="5579666" y="2010792"/>
            <a:ext cx="255587" cy="1052513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de-DE" sz="1400"/>
              <a:t>6</a:t>
            </a:r>
          </a:p>
        </p:txBody>
      </p:sp>
      <p:sp>
        <p:nvSpPr>
          <p:cNvPr id="98318" name="Freeform 14"/>
          <p:cNvSpPr>
            <a:spLocks/>
          </p:cNvSpPr>
          <p:nvPr/>
        </p:nvSpPr>
        <p:spPr bwMode="auto">
          <a:xfrm>
            <a:off x="2887266" y="1609155"/>
            <a:ext cx="3076575" cy="1254125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44" y="128"/>
              </a:cxn>
              <a:cxn ang="0">
                <a:pos x="336" y="32"/>
              </a:cxn>
              <a:cxn ang="0">
                <a:pos x="432" y="32"/>
              </a:cxn>
              <a:cxn ang="0">
                <a:pos x="528" y="224"/>
              </a:cxn>
              <a:cxn ang="0">
                <a:pos x="630" y="392"/>
              </a:cxn>
              <a:cxn ang="0">
                <a:pos x="720" y="176"/>
              </a:cxn>
              <a:cxn ang="0">
                <a:pos x="768" y="176"/>
              </a:cxn>
              <a:cxn ang="0">
                <a:pos x="912" y="80"/>
              </a:cxn>
              <a:cxn ang="0">
                <a:pos x="1008" y="32"/>
              </a:cxn>
              <a:cxn ang="0">
                <a:pos x="1152" y="176"/>
              </a:cxn>
            </a:cxnLst>
            <a:rect l="0" t="0" r="r" b="b"/>
            <a:pathLst>
              <a:path w="1152" h="400">
                <a:moveTo>
                  <a:pt x="0" y="32"/>
                </a:moveTo>
                <a:cubicBezTo>
                  <a:pt x="44" y="80"/>
                  <a:pt x="88" y="128"/>
                  <a:pt x="144" y="128"/>
                </a:cubicBezTo>
                <a:cubicBezTo>
                  <a:pt x="200" y="128"/>
                  <a:pt x="288" y="48"/>
                  <a:pt x="336" y="32"/>
                </a:cubicBezTo>
                <a:cubicBezTo>
                  <a:pt x="384" y="16"/>
                  <a:pt x="400" y="0"/>
                  <a:pt x="432" y="32"/>
                </a:cubicBezTo>
                <a:cubicBezTo>
                  <a:pt x="464" y="64"/>
                  <a:pt x="495" y="164"/>
                  <a:pt x="528" y="224"/>
                </a:cubicBezTo>
                <a:cubicBezTo>
                  <a:pt x="561" y="284"/>
                  <a:pt x="598" y="400"/>
                  <a:pt x="630" y="392"/>
                </a:cubicBezTo>
                <a:cubicBezTo>
                  <a:pt x="662" y="384"/>
                  <a:pt x="697" y="212"/>
                  <a:pt x="720" y="176"/>
                </a:cubicBezTo>
                <a:cubicBezTo>
                  <a:pt x="743" y="140"/>
                  <a:pt x="736" y="192"/>
                  <a:pt x="768" y="176"/>
                </a:cubicBezTo>
                <a:cubicBezTo>
                  <a:pt x="800" y="160"/>
                  <a:pt x="872" y="104"/>
                  <a:pt x="912" y="80"/>
                </a:cubicBezTo>
                <a:cubicBezTo>
                  <a:pt x="952" y="56"/>
                  <a:pt x="968" y="16"/>
                  <a:pt x="1008" y="32"/>
                </a:cubicBezTo>
                <a:cubicBezTo>
                  <a:pt x="1048" y="48"/>
                  <a:pt x="1100" y="112"/>
                  <a:pt x="1152" y="17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9" name="AutoShape 15"/>
          <p:cNvSpPr>
            <a:spLocks/>
          </p:cNvSpPr>
          <p:nvPr/>
        </p:nvSpPr>
        <p:spPr bwMode="auto">
          <a:xfrm rot="-5400000">
            <a:off x="3581003" y="3010917"/>
            <a:ext cx="150812" cy="255587"/>
          </a:xfrm>
          <a:prstGeom prst="leftBrace">
            <a:avLst>
              <a:gd name="adj1" fmla="val 141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0" name="AutoShape 16"/>
          <p:cNvSpPr>
            <a:spLocks/>
          </p:cNvSpPr>
          <p:nvPr/>
        </p:nvSpPr>
        <p:spPr bwMode="auto">
          <a:xfrm rot="-5400000">
            <a:off x="4862909" y="3010123"/>
            <a:ext cx="150812" cy="257175"/>
          </a:xfrm>
          <a:prstGeom prst="leftBrace">
            <a:avLst>
              <a:gd name="adj1" fmla="val 14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1" name="Text Box 17"/>
          <p:cNvSpPr txBox="1">
            <a:spLocks noChangeArrowheads="1"/>
          </p:cNvSpPr>
          <p:nvPr/>
        </p:nvSpPr>
        <p:spPr bwMode="auto">
          <a:xfrm>
            <a:off x="2299463" y="3309366"/>
            <a:ext cx="13244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1400"/>
              <a:t>narrow band</a:t>
            </a:r>
            <a:br>
              <a:rPr lang="de-DE" sz="1400"/>
            </a:br>
            <a:r>
              <a:rPr lang="de-DE" sz="1400"/>
              <a:t>signal</a:t>
            </a:r>
          </a:p>
        </p:txBody>
      </p:sp>
      <p:sp>
        <p:nvSpPr>
          <p:cNvPr id="98322" name="Text Box 18"/>
          <p:cNvSpPr txBox="1">
            <a:spLocks noChangeArrowheads="1"/>
          </p:cNvSpPr>
          <p:nvPr/>
        </p:nvSpPr>
        <p:spPr bwMode="auto">
          <a:xfrm>
            <a:off x="3803252" y="3309366"/>
            <a:ext cx="1271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de-DE" sz="1400"/>
              <a:t>guard space</a:t>
            </a:r>
          </a:p>
        </p:txBody>
      </p:sp>
      <p:cxnSp>
        <p:nvCxnSpPr>
          <p:cNvPr id="98323" name="AutoShape 19"/>
          <p:cNvCxnSpPr>
            <a:cxnSpLocks noChangeShapeType="1"/>
            <a:stCxn id="98321" idx="0"/>
            <a:endCxn id="98319" idx="1"/>
          </p:cNvCxnSpPr>
          <p:nvPr/>
        </p:nvCxnSpPr>
        <p:spPr bwMode="auto">
          <a:xfrm flipV="1">
            <a:off x="2961664" y="3214116"/>
            <a:ext cx="694746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24" name="AutoShape 20"/>
          <p:cNvCxnSpPr>
            <a:cxnSpLocks noChangeShapeType="1"/>
            <a:stCxn id="98322" idx="0"/>
            <a:endCxn id="98320" idx="1"/>
          </p:cNvCxnSpPr>
          <p:nvPr/>
        </p:nvCxnSpPr>
        <p:spPr bwMode="auto">
          <a:xfrm flipV="1">
            <a:off x="4439840" y="3215704"/>
            <a:ext cx="500062" cy="93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8325" name="Group 21"/>
          <p:cNvGrpSpPr>
            <a:grpSpLocks/>
          </p:cNvGrpSpPr>
          <p:nvPr/>
        </p:nvGrpSpPr>
        <p:grpSpPr bwMode="auto">
          <a:xfrm>
            <a:off x="1842690" y="3971355"/>
            <a:ext cx="4633912" cy="2441375"/>
            <a:chOff x="3254" y="606"/>
            <a:chExt cx="1738" cy="794"/>
          </a:xfrm>
        </p:grpSpPr>
        <p:sp>
          <p:nvSpPr>
            <p:cNvPr id="98326" name="Rectangle 22"/>
            <p:cNvSpPr>
              <a:spLocks noChangeArrowheads="1"/>
            </p:cNvSpPr>
            <p:nvPr/>
          </p:nvSpPr>
          <p:spPr bwMode="auto">
            <a:xfrm>
              <a:off x="3936" y="720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de-DE" sz="1400"/>
                <a:t>2</a:t>
              </a:r>
            </a:p>
          </p:txBody>
        </p:sp>
        <p:sp>
          <p:nvSpPr>
            <p:cNvPr id="98327" name="Rectangle 23"/>
            <p:cNvSpPr>
              <a:spLocks noChangeArrowheads="1"/>
            </p:cNvSpPr>
            <p:nvPr/>
          </p:nvSpPr>
          <p:spPr bwMode="auto">
            <a:xfrm>
              <a:off x="3888" y="768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de-DE" sz="1400"/>
                <a:t>2</a:t>
              </a:r>
            </a:p>
          </p:txBody>
        </p:sp>
        <p:sp>
          <p:nvSpPr>
            <p:cNvPr id="98328" name="Rectangle 24"/>
            <p:cNvSpPr>
              <a:spLocks noChangeArrowheads="1"/>
            </p:cNvSpPr>
            <p:nvPr/>
          </p:nvSpPr>
          <p:spPr bwMode="auto">
            <a:xfrm>
              <a:off x="3840" y="816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de-DE" sz="1400"/>
                <a:t>2</a:t>
              </a:r>
            </a:p>
          </p:txBody>
        </p:sp>
        <p:sp>
          <p:nvSpPr>
            <p:cNvPr id="98329" name="Rectangle 25"/>
            <p:cNvSpPr>
              <a:spLocks noChangeArrowheads="1"/>
            </p:cNvSpPr>
            <p:nvPr/>
          </p:nvSpPr>
          <p:spPr bwMode="auto">
            <a:xfrm>
              <a:off x="3792" y="864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de-DE" sz="1400"/>
                <a:t>2</a:t>
              </a:r>
            </a:p>
          </p:txBody>
        </p:sp>
        <p:sp>
          <p:nvSpPr>
            <p:cNvPr id="98330" name="Rectangle 26"/>
            <p:cNvSpPr>
              <a:spLocks noChangeArrowheads="1"/>
            </p:cNvSpPr>
            <p:nvPr/>
          </p:nvSpPr>
          <p:spPr bwMode="auto">
            <a:xfrm>
              <a:off x="3744" y="912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de-DE" sz="1400"/>
                <a:t>2</a:t>
              </a:r>
            </a:p>
          </p:txBody>
        </p:sp>
        <p:sp>
          <p:nvSpPr>
            <p:cNvPr id="98331" name="Line 27"/>
            <p:cNvSpPr>
              <a:spLocks noChangeShapeType="1"/>
            </p:cNvSpPr>
            <p:nvPr/>
          </p:nvSpPr>
          <p:spPr bwMode="auto">
            <a:xfrm>
              <a:off x="3648" y="1152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2" name="Line 28"/>
            <p:cNvSpPr>
              <a:spLocks noChangeShapeType="1"/>
            </p:cNvSpPr>
            <p:nvPr/>
          </p:nvSpPr>
          <p:spPr bwMode="auto">
            <a:xfrm flipV="1">
              <a:off x="3648" y="62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3" name="Text Box 29"/>
            <p:cNvSpPr txBox="1">
              <a:spLocks noChangeArrowheads="1"/>
            </p:cNvSpPr>
            <p:nvPr/>
          </p:nvSpPr>
          <p:spPr bwMode="auto">
            <a:xfrm>
              <a:off x="4514" y="1143"/>
              <a:ext cx="4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de-DE" sz="1400"/>
                <a:t/>
              </a:r>
              <a:br>
                <a:rPr lang="de-DE" sz="1400"/>
              </a:br>
              <a:r>
                <a:rPr lang="de-DE" sz="1400"/>
                <a:t>frequency</a:t>
              </a:r>
            </a:p>
          </p:txBody>
        </p:sp>
        <p:sp>
          <p:nvSpPr>
            <p:cNvPr id="98334" name="Text Box 30"/>
            <p:cNvSpPr txBox="1">
              <a:spLocks noChangeArrowheads="1"/>
            </p:cNvSpPr>
            <p:nvPr/>
          </p:nvSpPr>
          <p:spPr bwMode="auto">
            <a:xfrm>
              <a:off x="3254" y="606"/>
              <a:ext cx="329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de-DE" sz="1400"/>
                <a:t>channel</a:t>
              </a:r>
              <a:br>
                <a:rPr lang="de-DE" sz="1400"/>
              </a:br>
              <a:r>
                <a:rPr lang="de-DE" sz="1400"/>
                <a:t>quality</a:t>
              </a:r>
            </a:p>
          </p:txBody>
        </p:sp>
        <p:sp>
          <p:nvSpPr>
            <p:cNvPr id="98335" name="Rectangle 31"/>
            <p:cNvSpPr>
              <a:spLocks noChangeArrowheads="1"/>
            </p:cNvSpPr>
            <p:nvPr/>
          </p:nvSpPr>
          <p:spPr bwMode="auto">
            <a:xfrm>
              <a:off x="3696" y="960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de-DE" sz="1400"/>
                <a:t>1</a:t>
              </a:r>
            </a:p>
          </p:txBody>
        </p:sp>
        <p:sp>
          <p:nvSpPr>
            <p:cNvPr id="98336" name="AutoShape 32"/>
            <p:cNvSpPr>
              <a:spLocks/>
            </p:cNvSpPr>
            <p:nvPr/>
          </p:nvSpPr>
          <p:spPr bwMode="auto">
            <a:xfrm rot="-5400000">
              <a:off x="4176" y="672"/>
              <a:ext cx="96" cy="1056"/>
            </a:xfrm>
            <a:prstGeom prst="leftBrace">
              <a:avLst>
                <a:gd name="adj1" fmla="val 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7" name="Text Box 33"/>
            <p:cNvSpPr txBox="1">
              <a:spLocks noChangeArrowheads="1"/>
            </p:cNvSpPr>
            <p:nvPr/>
          </p:nvSpPr>
          <p:spPr bwMode="auto">
            <a:xfrm>
              <a:off x="3539" y="1230"/>
              <a:ext cx="385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de-DE" sz="1400"/>
                <a:t>spread</a:t>
              </a:r>
              <a:br>
                <a:rPr lang="de-DE" sz="1400"/>
              </a:br>
              <a:r>
                <a:rPr lang="de-DE" sz="1400"/>
                <a:t>spectrum</a:t>
              </a:r>
            </a:p>
          </p:txBody>
        </p:sp>
        <p:cxnSp>
          <p:nvCxnSpPr>
            <p:cNvPr id="98338" name="AutoShape 34"/>
            <p:cNvCxnSpPr>
              <a:cxnSpLocks noChangeShapeType="1"/>
              <a:stCxn id="98337" idx="3"/>
              <a:endCxn id="98336" idx="1"/>
            </p:cNvCxnSpPr>
            <p:nvPr/>
          </p:nvCxnSpPr>
          <p:spPr bwMode="auto">
            <a:xfrm flipV="1">
              <a:off x="3924" y="1248"/>
              <a:ext cx="300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8339" name="Freeform 35"/>
            <p:cNvSpPr>
              <a:spLocks/>
            </p:cNvSpPr>
            <p:nvPr/>
          </p:nvSpPr>
          <p:spPr bwMode="auto">
            <a:xfrm>
              <a:off x="3648" y="672"/>
              <a:ext cx="1152" cy="400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144" y="128"/>
                </a:cxn>
                <a:cxn ang="0">
                  <a:pos x="336" y="32"/>
                </a:cxn>
                <a:cxn ang="0">
                  <a:pos x="432" y="32"/>
                </a:cxn>
                <a:cxn ang="0">
                  <a:pos x="528" y="224"/>
                </a:cxn>
                <a:cxn ang="0">
                  <a:pos x="630" y="392"/>
                </a:cxn>
                <a:cxn ang="0">
                  <a:pos x="720" y="176"/>
                </a:cxn>
                <a:cxn ang="0">
                  <a:pos x="768" y="176"/>
                </a:cxn>
                <a:cxn ang="0">
                  <a:pos x="912" y="80"/>
                </a:cxn>
                <a:cxn ang="0">
                  <a:pos x="1008" y="32"/>
                </a:cxn>
                <a:cxn ang="0">
                  <a:pos x="1152" y="176"/>
                </a:cxn>
              </a:cxnLst>
              <a:rect l="0" t="0" r="r" b="b"/>
              <a:pathLst>
                <a:path w="1152" h="400">
                  <a:moveTo>
                    <a:pt x="0" y="32"/>
                  </a:moveTo>
                  <a:cubicBezTo>
                    <a:pt x="44" y="80"/>
                    <a:pt x="88" y="128"/>
                    <a:pt x="144" y="128"/>
                  </a:cubicBezTo>
                  <a:cubicBezTo>
                    <a:pt x="200" y="128"/>
                    <a:pt x="288" y="48"/>
                    <a:pt x="336" y="32"/>
                  </a:cubicBezTo>
                  <a:cubicBezTo>
                    <a:pt x="384" y="16"/>
                    <a:pt x="400" y="0"/>
                    <a:pt x="432" y="32"/>
                  </a:cubicBezTo>
                  <a:cubicBezTo>
                    <a:pt x="464" y="64"/>
                    <a:pt x="495" y="164"/>
                    <a:pt x="528" y="224"/>
                  </a:cubicBezTo>
                  <a:cubicBezTo>
                    <a:pt x="561" y="284"/>
                    <a:pt x="598" y="400"/>
                    <a:pt x="630" y="392"/>
                  </a:cubicBezTo>
                  <a:cubicBezTo>
                    <a:pt x="662" y="384"/>
                    <a:pt x="697" y="212"/>
                    <a:pt x="720" y="176"/>
                  </a:cubicBezTo>
                  <a:cubicBezTo>
                    <a:pt x="743" y="140"/>
                    <a:pt x="736" y="192"/>
                    <a:pt x="768" y="176"/>
                  </a:cubicBezTo>
                  <a:cubicBezTo>
                    <a:pt x="800" y="160"/>
                    <a:pt x="872" y="104"/>
                    <a:pt x="912" y="80"/>
                  </a:cubicBezTo>
                  <a:cubicBezTo>
                    <a:pt x="952" y="56"/>
                    <a:pt x="968" y="16"/>
                    <a:pt x="1008" y="32"/>
                  </a:cubicBezTo>
                  <a:cubicBezTo>
                    <a:pt x="1048" y="48"/>
                    <a:pt x="1100" y="112"/>
                    <a:pt x="1152" y="17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41" name="Text Box 37"/>
          <p:cNvSpPr txBox="1">
            <a:spLocks noChangeArrowheads="1"/>
          </p:cNvSpPr>
          <p:nvPr/>
        </p:nvSpPr>
        <p:spPr bwMode="auto">
          <a:xfrm>
            <a:off x="7248128" y="2220342"/>
            <a:ext cx="2640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narrowband channels</a:t>
            </a:r>
          </a:p>
        </p:txBody>
      </p:sp>
      <p:sp>
        <p:nvSpPr>
          <p:cNvPr id="98342" name="Text Box 38"/>
          <p:cNvSpPr txBox="1">
            <a:spLocks noChangeArrowheads="1"/>
          </p:cNvSpPr>
          <p:nvPr/>
        </p:nvSpPr>
        <p:spPr bwMode="auto">
          <a:xfrm>
            <a:off x="7248127" y="4582542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spread spectrum channels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71" name="Rectangle 1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DSSS (Direct Sequence Spread Spectrum) I</a:t>
            </a:r>
            <a:endParaRPr lang="en-US" noProof="0"/>
          </a:p>
        </p:txBody>
      </p:sp>
      <p:sp>
        <p:nvSpPr>
          <p:cNvPr id="56472" name="Rectangle 15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XOR of the signal with pseudo-random number (chipping sequence)</a:t>
            </a:r>
          </a:p>
          <a:p>
            <a:pPr lvl="1"/>
            <a:r>
              <a:rPr lang="en-US" noProof="0" dirty="0" smtClean="0"/>
              <a:t>many chips per bit (e.g., 128) result in higher bandwidth of the signal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Advantages</a:t>
            </a:r>
          </a:p>
          <a:p>
            <a:pPr lvl="1"/>
            <a:r>
              <a:rPr lang="en-US" noProof="0" dirty="0" smtClean="0"/>
              <a:t>reduces frequency selective </a:t>
            </a:r>
            <a:br>
              <a:rPr lang="en-US" noProof="0" dirty="0" smtClean="0"/>
            </a:br>
            <a:r>
              <a:rPr lang="en-US" noProof="0" dirty="0" smtClean="0"/>
              <a:t>fading</a:t>
            </a:r>
          </a:p>
          <a:p>
            <a:pPr lvl="1"/>
            <a:r>
              <a:rPr lang="en-US" noProof="0" dirty="0" smtClean="0"/>
              <a:t>in cellular networks </a:t>
            </a:r>
          </a:p>
          <a:p>
            <a:pPr lvl="2"/>
            <a:r>
              <a:rPr lang="en-US" noProof="0" dirty="0" smtClean="0"/>
              <a:t>base stations can use the </a:t>
            </a:r>
            <a:br>
              <a:rPr lang="en-US" noProof="0" dirty="0" smtClean="0"/>
            </a:br>
            <a:r>
              <a:rPr lang="en-US" noProof="0" dirty="0" smtClean="0"/>
              <a:t>same frequency range</a:t>
            </a:r>
          </a:p>
          <a:p>
            <a:pPr lvl="2"/>
            <a:r>
              <a:rPr lang="en-US" noProof="0" dirty="0" smtClean="0"/>
              <a:t>several base stations can </a:t>
            </a:r>
            <a:br>
              <a:rPr lang="en-US" noProof="0" dirty="0" smtClean="0"/>
            </a:br>
            <a:r>
              <a:rPr lang="en-US" noProof="0" dirty="0" smtClean="0"/>
              <a:t>detect and recover the signal</a:t>
            </a:r>
          </a:p>
          <a:p>
            <a:pPr lvl="2"/>
            <a:r>
              <a:rPr lang="en-US" noProof="0" dirty="0" smtClean="0"/>
              <a:t>soft handover</a:t>
            </a:r>
          </a:p>
          <a:p>
            <a:pPr lvl="2"/>
            <a:endParaRPr lang="en-US" noProof="0" dirty="0" smtClean="0"/>
          </a:p>
          <a:p>
            <a:r>
              <a:rPr lang="en-US" noProof="0" dirty="0" smtClean="0"/>
              <a:t>Disadvantages</a:t>
            </a:r>
          </a:p>
          <a:p>
            <a:pPr lvl="1"/>
            <a:r>
              <a:rPr lang="en-US" noProof="0" dirty="0" smtClean="0"/>
              <a:t>precise power control necessary</a:t>
            </a:r>
            <a:endParaRPr lang="en-US" noProof="0" dirty="0"/>
          </a:p>
        </p:txBody>
      </p:sp>
      <p:sp>
        <p:nvSpPr>
          <p:cNvPr id="53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6422" name="Line 102"/>
          <p:cNvSpPr>
            <a:spLocks noChangeShapeType="1"/>
          </p:cNvSpPr>
          <p:nvPr/>
        </p:nvSpPr>
        <p:spPr bwMode="auto">
          <a:xfrm flipV="1">
            <a:off x="7029450" y="360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3" name="Line 103"/>
          <p:cNvSpPr>
            <a:spLocks noChangeShapeType="1"/>
          </p:cNvSpPr>
          <p:nvPr/>
        </p:nvSpPr>
        <p:spPr bwMode="auto">
          <a:xfrm>
            <a:off x="7029450" y="4140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4" name="Line 104"/>
          <p:cNvSpPr>
            <a:spLocks noChangeShapeType="1"/>
          </p:cNvSpPr>
          <p:nvPr/>
        </p:nvSpPr>
        <p:spPr bwMode="auto">
          <a:xfrm flipV="1">
            <a:off x="7029450" y="254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5" name="Line 105"/>
          <p:cNvSpPr>
            <a:spLocks noChangeShapeType="1"/>
          </p:cNvSpPr>
          <p:nvPr/>
        </p:nvSpPr>
        <p:spPr bwMode="auto">
          <a:xfrm>
            <a:off x="7029450" y="3073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6" name="Line 106"/>
          <p:cNvSpPr>
            <a:spLocks noChangeShapeType="1"/>
          </p:cNvSpPr>
          <p:nvPr/>
        </p:nvSpPr>
        <p:spPr bwMode="auto">
          <a:xfrm flipV="1">
            <a:off x="7029450" y="459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7" name="Line 107"/>
          <p:cNvSpPr>
            <a:spLocks noChangeShapeType="1"/>
          </p:cNvSpPr>
          <p:nvPr/>
        </p:nvSpPr>
        <p:spPr bwMode="auto">
          <a:xfrm>
            <a:off x="7029450" y="5130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28" name="Text Box 108"/>
          <p:cNvSpPr txBox="1">
            <a:spLocks noChangeArrowheads="1"/>
          </p:cNvSpPr>
          <p:nvPr/>
        </p:nvSpPr>
        <p:spPr bwMode="auto">
          <a:xfrm>
            <a:off x="9375775" y="2703513"/>
            <a:ext cx="922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user data</a:t>
            </a:r>
          </a:p>
        </p:txBody>
      </p:sp>
      <p:sp>
        <p:nvSpPr>
          <p:cNvPr id="56429" name="Text Box 109"/>
          <p:cNvSpPr txBox="1">
            <a:spLocks noChangeArrowheads="1"/>
          </p:cNvSpPr>
          <p:nvPr/>
        </p:nvSpPr>
        <p:spPr bwMode="auto">
          <a:xfrm>
            <a:off x="9391651" y="368300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chipping </a:t>
            </a:r>
          </a:p>
          <a:p>
            <a:pPr algn="l" eaLnBrk="0" hangingPunct="0"/>
            <a:r>
              <a:rPr lang="en-US" sz="1400">
                <a:latin typeface="Arial" charset="0"/>
              </a:rPr>
              <a:t>sequence</a:t>
            </a:r>
          </a:p>
        </p:txBody>
      </p:sp>
      <p:sp>
        <p:nvSpPr>
          <p:cNvPr id="56430" name="Text Box 110"/>
          <p:cNvSpPr txBox="1">
            <a:spLocks noChangeArrowheads="1"/>
          </p:cNvSpPr>
          <p:nvPr/>
        </p:nvSpPr>
        <p:spPr bwMode="auto">
          <a:xfrm>
            <a:off x="9391651" y="4597400"/>
            <a:ext cx="8611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resulting</a:t>
            </a:r>
          </a:p>
          <a:p>
            <a:pPr algn="l" eaLnBrk="0" hangingPunct="0"/>
            <a:r>
              <a:rPr lang="en-US" sz="1400">
                <a:latin typeface="Arial" charset="0"/>
              </a:rPr>
              <a:t>signal</a:t>
            </a:r>
          </a:p>
        </p:txBody>
      </p:sp>
      <p:sp>
        <p:nvSpPr>
          <p:cNvPr id="56431" name="Text Box 111"/>
          <p:cNvSpPr txBox="1">
            <a:spLocks noChangeArrowheads="1"/>
          </p:cNvSpPr>
          <p:nvPr/>
        </p:nvSpPr>
        <p:spPr bwMode="auto">
          <a:xfrm>
            <a:off x="7410451" y="3073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32" name="Text Box 112"/>
          <p:cNvSpPr txBox="1">
            <a:spLocks noChangeArrowheads="1"/>
          </p:cNvSpPr>
          <p:nvPr/>
        </p:nvSpPr>
        <p:spPr bwMode="auto">
          <a:xfrm>
            <a:off x="8477251" y="3073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33" name="Text Box 113"/>
          <p:cNvSpPr txBox="1">
            <a:spLocks noChangeArrowheads="1"/>
          </p:cNvSpPr>
          <p:nvPr/>
        </p:nvSpPr>
        <p:spPr bwMode="auto">
          <a:xfrm>
            <a:off x="69532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34" name="Text Box 114"/>
          <p:cNvSpPr txBox="1">
            <a:spLocks noChangeArrowheads="1"/>
          </p:cNvSpPr>
          <p:nvPr/>
        </p:nvSpPr>
        <p:spPr bwMode="auto">
          <a:xfrm>
            <a:off x="72580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35" name="Text Box 115"/>
          <p:cNvSpPr txBox="1">
            <a:spLocks noChangeArrowheads="1"/>
          </p:cNvSpPr>
          <p:nvPr/>
        </p:nvSpPr>
        <p:spPr bwMode="auto">
          <a:xfrm>
            <a:off x="75628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36" name="Text Box 116"/>
          <p:cNvSpPr txBox="1">
            <a:spLocks noChangeArrowheads="1"/>
          </p:cNvSpPr>
          <p:nvPr/>
        </p:nvSpPr>
        <p:spPr bwMode="auto">
          <a:xfrm>
            <a:off x="77152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37" name="Text Box 117"/>
          <p:cNvSpPr txBox="1">
            <a:spLocks noChangeArrowheads="1"/>
          </p:cNvSpPr>
          <p:nvPr/>
        </p:nvSpPr>
        <p:spPr bwMode="auto">
          <a:xfrm>
            <a:off x="81724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38" name="Text Box 118"/>
          <p:cNvSpPr txBox="1">
            <a:spLocks noChangeArrowheads="1"/>
          </p:cNvSpPr>
          <p:nvPr/>
        </p:nvSpPr>
        <p:spPr bwMode="auto">
          <a:xfrm>
            <a:off x="84772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39" name="Text Box 119"/>
          <p:cNvSpPr txBox="1">
            <a:spLocks noChangeArrowheads="1"/>
          </p:cNvSpPr>
          <p:nvPr/>
        </p:nvSpPr>
        <p:spPr bwMode="auto">
          <a:xfrm>
            <a:off x="86296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40" name="Text Box 120"/>
          <p:cNvSpPr txBox="1">
            <a:spLocks noChangeArrowheads="1"/>
          </p:cNvSpPr>
          <p:nvPr/>
        </p:nvSpPr>
        <p:spPr bwMode="auto">
          <a:xfrm>
            <a:off x="87820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41" name="Text Box 121"/>
          <p:cNvSpPr txBox="1">
            <a:spLocks noChangeArrowheads="1"/>
          </p:cNvSpPr>
          <p:nvPr/>
        </p:nvSpPr>
        <p:spPr bwMode="auto">
          <a:xfrm>
            <a:off x="71056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42" name="Text Box 122"/>
          <p:cNvSpPr txBox="1">
            <a:spLocks noChangeArrowheads="1"/>
          </p:cNvSpPr>
          <p:nvPr/>
        </p:nvSpPr>
        <p:spPr bwMode="auto">
          <a:xfrm>
            <a:off x="74104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43" name="Text Box 123"/>
          <p:cNvSpPr txBox="1">
            <a:spLocks noChangeArrowheads="1"/>
          </p:cNvSpPr>
          <p:nvPr/>
        </p:nvSpPr>
        <p:spPr bwMode="auto">
          <a:xfrm>
            <a:off x="80200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44" name="Text Box 124"/>
          <p:cNvSpPr txBox="1">
            <a:spLocks noChangeArrowheads="1"/>
          </p:cNvSpPr>
          <p:nvPr/>
        </p:nvSpPr>
        <p:spPr bwMode="auto">
          <a:xfrm>
            <a:off x="83248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45" name="Text Box 125"/>
          <p:cNvSpPr txBox="1">
            <a:spLocks noChangeArrowheads="1"/>
          </p:cNvSpPr>
          <p:nvPr/>
        </p:nvSpPr>
        <p:spPr bwMode="auto">
          <a:xfrm>
            <a:off x="89344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46" name="Freeform 126"/>
          <p:cNvSpPr>
            <a:spLocks/>
          </p:cNvSpPr>
          <p:nvPr/>
        </p:nvSpPr>
        <p:spPr bwMode="auto">
          <a:xfrm>
            <a:off x="8096250" y="2616200"/>
            <a:ext cx="10668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672" y="0"/>
              </a:cxn>
              <a:cxn ang="0">
                <a:pos x="672" y="288"/>
              </a:cxn>
            </a:cxnLst>
            <a:rect l="0" t="0" r="r" b="b"/>
            <a:pathLst>
              <a:path w="672" h="288">
                <a:moveTo>
                  <a:pt x="0" y="288"/>
                </a:moveTo>
                <a:lnTo>
                  <a:pt x="0" y="0"/>
                </a:lnTo>
                <a:lnTo>
                  <a:pt x="672" y="0"/>
                </a:lnTo>
                <a:lnTo>
                  <a:pt x="67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47" name="Text Box 127"/>
          <p:cNvSpPr txBox="1">
            <a:spLocks noChangeArrowheads="1"/>
          </p:cNvSpPr>
          <p:nvPr/>
        </p:nvSpPr>
        <p:spPr bwMode="auto">
          <a:xfrm>
            <a:off x="7867651" y="4140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48" name="Text Box 128"/>
          <p:cNvSpPr txBox="1">
            <a:spLocks noChangeArrowheads="1"/>
          </p:cNvSpPr>
          <p:nvPr/>
        </p:nvSpPr>
        <p:spPr bwMode="auto">
          <a:xfrm>
            <a:off x="9544051" y="3073400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Arial" charset="0"/>
              </a:rPr>
              <a:t>XOR</a:t>
            </a:r>
          </a:p>
        </p:txBody>
      </p:sp>
      <p:sp>
        <p:nvSpPr>
          <p:cNvPr id="56449" name="Text Box 129"/>
          <p:cNvSpPr txBox="1">
            <a:spLocks noChangeArrowheads="1"/>
          </p:cNvSpPr>
          <p:nvPr/>
        </p:nvSpPr>
        <p:spPr bwMode="auto">
          <a:xfrm>
            <a:off x="69532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50" name="Text Box 130"/>
          <p:cNvSpPr txBox="1">
            <a:spLocks noChangeArrowheads="1"/>
          </p:cNvSpPr>
          <p:nvPr/>
        </p:nvSpPr>
        <p:spPr bwMode="auto">
          <a:xfrm>
            <a:off x="72580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51" name="Text Box 131"/>
          <p:cNvSpPr txBox="1">
            <a:spLocks noChangeArrowheads="1"/>
          </p:cNvSpPr>
          <p:nvPr/>
        </p:nvSpPr>
        <p:spPr bwMode="auto">
          <a:xfrm>
            <a:off x="75628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52" name="Text Box 132"/>
          <p:cNvSpPr txBox="1">
            <a:spLocks noChangeArrowheads="1"/>
          </p:cNvSpPr>
          <p:nvPr/>
        </p:nvSpPr>
        <p:spPr bwMode="auto">
          <a:xfrm>
            <a:off x="77152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53" name="Text Box 133"/>
          <p:cNvSpPr txBox="1">
            <a:spLocks noChangeArrowheads="1"/>
          </p:cNvSpPr>
          <p:nvPr/>
        </p:nvSpPr>
        <p:spPr bwMode="auto">
          <a:xfrm>
            <a:off x="81724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54" name="Text Box 134"/>
          <p:cNvSpPr txBox="1">
            <a:spLocks noChangeArrowheads="1"/>
          </p:cNvSpPr>
          <p:nvPr/>
        </p:nvSpPr>
        <p:spPr bwMode="auto">
          <a:xfrm>
            <a:off x="84772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55" name="Text Box 135"/>
          <p:cNvSpPr txBox="1">
            <a:spLocks noChangeArrowheads="1"/>
          </p:cNvSpPr>
          <p:nvPr/>
        </p:nvSpPr>
        <p:spPr bwMode="auto">
          <a:xfrm>
            <a:off x="86296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56" name="Text Box 136"/>
          <p:cNvSpPr txBox="1">
            <a:spLocks noChangeArrowheads="1"/>
          </p:cNvSpPr>
          <p:nvPr/>
        </p:nvSpPr>
        <p:spPr bwMode="auto">
          <a:xfrm>
            <a:off x="87820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57" name="Text Box 137"/>
          <p:cNvSpPr txBox="1">
            <a:spLocks noChangeArrowheads="1"/>
          </p:cNvSpPr>
          <p:nvPr/>
        </p:nvSpPr>
        <p:spPr bwMode="auto">
          <a:xfrm>
            <a:off x="71056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58" name="Text Box 138"/>
          <p:cNvSpPr txBox="1">
            <a:spLocks noChangeArrowheads="1"/>
          </p:cNvSpPr>
          <p:nvPr/>
        </p:nvSpPr>
        <p:spPr bwMode="auto">
          <a:xfrm>
            <a:off x="74104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59" name="Text Box 139"/>
          <p:cNvSpPr txBox="1">
            <a:spLocks noChangeArrowheads="1"/>
          </p:cNvSpPr>
          <p:nvPr/>
        </p:nvSpPr>
        <p:spPr bwMode="auto">
          <a:xfrm>
            <a:off x="80200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60" name="Text Box 140"/>
          <p:cNvSpPr txBox="1">
            <a:spLocks noChangeArrowheads="1"/>
          </p:cNvSpPr>
          <p:nvPr/>
        </p:nvSpPr>
        <p:spPr bwMode="auto">
          <a:xfrm>
            <a:off x="83248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61" name="Text Box 141"/>
          <p:cNvSpPr txBox="1">
            <a:spLocks noChangeArrowheads="1"/>
          </p:cNvSpPr>
          <p:nvPr/>
        </p:nvSpPr>
        <p:spPr bwMode="auto">
          <a:xfrm>
            <a:off x="89344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56462" name="Text Box 142"/>
          <p:cNvSpPr txBox="1">
            <a:spLocks noChangeArrowheads="1"/>
          </p:cNvSpPr>
          <p:nvPr/>
        </p:nvSpPr>
        <p:spPr bwMode="auto">
          <a:xfrm>
            <a:off x="7867651" y="5130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56463" name="Text Box 143"/>
          <p:cNvSpPr txBox="1">
            <a:spLocks noChangeArrowheads="1"/>
          </p:cNvSpPr>
          <p:nvPr/>
        </p:nvSpPr>
        <p:spPr bwMode="auto">
          <a:xfrm>
            <a:off x="9620250" y="4216400"/>
            <a:ext cx="287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Arial" charset="0"/>
              </a:rPr>
              <a:t>=</a:t>
            </a:r>
          </a:p>
        </p:txBody>
      </p:sp>
      <p:sp>
        <p:nvSpPr>
          <p:cNvPr id="56464" name="Text Box 144"/>
          <p:cNvSpPr txBox="1">
            <a:spLocks noChangeArrowheads="1"/>
          </p:cNvSpPr>
          <p:nvPr/>
        </p:nvSpPr>
        <p:spPr bwMode="auto">
          <a:xfrm>
            <a:off x="7410450" y="2235201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  <a:r>
              <a:rPr lang="en-US" sz="1400" baseline="-25000">
                <a:latin typeface="Arial" charset="0"/>
              </a:rPr>
              <a:t>b</a:t>
            </a:r>
            <a:endParaRPr lang="en-US" sz="1400">
              <a:latin typeface="Arial" charset="0"/>
            </a:endParaRPr>
          </a:p>
        </p:txBody>
      </p:sp>
      <p:sp>
        <p:nvSpPr>
          <p:cNvPr id="56465" name="Text Box 145"/>
          <p:cNvSpPr txBox="1">
            <a:spLocks noChangeArrowheads="1"/>
          </p:cNvSpPr>
          <p:nvPr/>
        </p:nvSpPr>
        <p:spPr bwMode="auto">
          <a:xfrm>
            <a:off x="7562850" y="3378201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  <a:r>
              <a:rPr lang="en-US" sz="1400" baseline="-25000">
                <a:latin typeface="Arial" charset="0"/>
              </a:rPr>
              <a:t>c</a:t>
            </a:r>
            <a:endParaRPr lang="en-US" sz="1400">
              <a:latin typeface="Arial" charset="0"/>
            </a:endParaRPr>
          </a:p>
        </p:txBody>
      </p:sp>
      <p:sp>
        <p:nvSpPr>
          <p:cNvPr id="56466" name="Line 146"/>
          <p:cNvSpPr>
            <a:spLocks noChangeShapeType="1"/>
          </p:cNvSpPr>
          <p:nvPr/>
        </p:nvSpPr>
        <p:spPr bwMode="auto">
          <a:xfrm>
            <a:off x="7715250" y="238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67" name="Line 147"/>
          <p:cNvSpPr>
            <a:spLocks noChangeShapeType="1"/>
          </p:cNvSpPr>
          <p:nvPr/>
        </p:nvSpPr>
        <p:spPr bwMode="auto">
          <a:xfrm>
            <a:off x="7029450" y="238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68" name="Freeform 148"/>
          <p:cNvSpPr>
            <a:spLocks/>
          </p:cNvSpPr>
          <p:nvPr/>
        </p:nvSpPr>
        <p:spPr bwMode="auto">
          <a:xfrm>
            <a:off x="7181850" y="3683000"/>
            <a:ext cx="19812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192" y="0"/>
              </a:cxn>
              <a:cxn ang="0">
                <a:pos x="192" y="288"/>
              </a:cxn>
              <a:cxn ang="0">
                <a:pos x="288" y="288"/>
              </a:cxn>
              <a:cxn ang="0">
                <a:pos x="288" y="0"/>
              </a:cxn>
              <a:cxn ang="0">
                <a:pos x="384" y="0"/>
              </a:cxn>
              <a:cxn ang="0">
                <a:pos x="384" y="288"/>
              </a:cxn>
              <a:cxn ang="0">
                <a:pos x="480" y="288"/>
              </a:cxn>
              <a:cxn ang="0">
                <a:pos x="480" y="0"/>
              </a:cxn>
              <a:cxn ang="0">
                <a:pos x="576" y="0"/>
              </a:cxn>
              <a:cxn ang="0">
                <a:pos x="576" y="288"/>
              </a:cxn>
              <a:cxn ang="0">
                <a:pos x="672" y="288"/>
              </a:cxn>
              <a:cxn ang="0">
                <a:pos x="672" y="0"/>
              </a:cxn>
              <a:cxn ang="0">
                <a:pos x="864" y="0"/>
              </a:cxn>
              <a:cxn ang="0">
                <a:pos x="864" y="288"/>
              </a:cxn>
              <a:cxn ang="0">
                <a:pos x="960" y="288"/>
              </a:cxn>
              <a:cxn ang="0">
                <a:pos x="960" y="0"/>
              </a:cxn>
              <a:cxn ang="0">
                <a:pos x="1056" y="0"/>
              </a:cxn>
              <a:cxn ang="0">
                <a:pos x="1056" y="288"/>
              </a:cxn>
              <a:cxn ang="0">
                <a:pos x="1152" y="288"/>
              </a:cxn>
              <a:cxn ang="0">
                <a:pos x="1152" y="0"/>
              </a:cxn>
              <a:cxn ang="0">
                <a:pos x="1248" y="0"/>
              </a:cxn>
              <a:cxn ang="0">
                <a:pos x="1248" y="288"/>
              </a:cxn>
            </a:cxnLst>
            <a:rect l="0" t="0" r="r" b="b"/>
            <a:pathLst>
              <a:path w="1248" h="288">
                <a:moveTo>
                  <a:pt x="0" y="288"/>
                </a:moveTo>
                <a:lnTo>
                  <a:pt x="0" y="0"/>
                </a:lnTo>
                <a:lnTo>
                  <a:pt x="192" y="0"/>
                </a:lnTo>
                <a:lnTo>
                  <a:pt x="192" y="288"/>
                </a:lnTo>
                <a:lnTo>
                  <a:pt x="288" y="288"/>
                </a:lnTo>
                <a:lnTo>
                  <a:pt x="288" y="0"/>
                </a:lnTo>
                <a:lnTo>
                  <a:pt x="384" y="0"/>
                </a:lnTo>
                <a:lnTo>
                  <a:pt x="384" y="288"/>
                </a:lnTo>
                <a:lnTo>
                  <a:pt x="480" y="288"/>
                </a:lnTo>
                <a:lnTo>
                  <a:pt x="480" y="0"/>
                </a:lnTo>
                <a:lnTo>
                  <a:pt x="576" y="0"/>
                </a:lnTo>
                <a:lnTo>
                  <a:pt x="576" y="288"/>
                </a:lnTo>
                <a:lnTo>
                  <a:pt x="672" y="288"/>
                </a:lnTo>
                <a:lnTo>
                  <a:pt x="672" y="0"/>
                </a:lnTo>
                <a:lnTo>
                  <a:pt x="864" y="0"/>
                </a:lnTo>
                <a:lnTo>
                  <a:pt x="864" y="288"/>
                </a:lnTo>
                <a:lnTo>
                  <a:pt x="960" y="288"/>
                </a:lnTo>
                <a:lnTo>
                  <a:pt x="960" y="0"/>
                </a:lnTo>
                <a:lnTo>
                  <a:pt x="1056" y="0"/>
                </a:lnTo>
                <a:lnTo>
                  <a:pt x="1056" y="288"/>
                </a:lnTo>
                <a:lnTo>
                  <a:pt x="1152" y="288"/>
                </a:lnTo>
                <a:lnTo>
                  <a:pt x="1152" y="0"/>
                </a:lnTo>
                <a:lnTo>
                  <a:pt x="1248" y="0"/>
                </a:lnTo>
                <a:lnTo>
                  <a:pt x="124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69" name="Freeform 149"/>
          <p:cNvSpPr>
            <a:spLocks/>
          </p:cNvSpPr>
          <p:nvPr/>
        </p:nvSpPr>
        <p:spPr bwMode="auto">
          <a:xfrm>
            <a:off x="7181850" y="4673600"/>
            <a:ext cx="18288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192" y="0"/>
              </a:cxn>
              <a:cxn ang="0">
                <a:pos x="192" y="288"/>
              </a:cxn>
              <a:cxn ang="0">
                <a:pos x="288" y="288"/>
              </a:cxn>
              <a:cxn ang="0">
                <a:pos x="288" y="0"/>
              </a:cxn>
              <a:cxn ang="0">
                <a:pos x="384" y="0"/>
              </a:cxn>
              <a:cxn ang="0">
                <a:pos x="384" y="288"/>
              </a:cxn>
              <a:cxn ang="0">
                <a:pos x="480" y="288"/>
              </a:cxn>
              <a:cxn ang="0">
                <a:pos x="480" y="0"/>
              </a:cxn>
              <a:cxn ang="0">
                <a:pos x="672" y="0"/>
              </a:cxn>
              <a:cxn ang="0">
                <a:pos x="672" y="288"/>
              </a:cxn>
              <a:cxn ang="0">
                <a:pos x="864" y="288"/>
              </a:cxn>
              <a:cxn ang="0">
                <a:pos x="864" y="0"/>
              </a:cxn>
              <a:cxn ang="0">
                <a:pos x="960" y="0"/>
              </a:cxn>
              <a:cxn ang="0">
                <a:pos x="960" y="288"/>
              </a:cxn>
              <a:cxn ang="0">
                <a:pos x="1056" y="288"/>
              </a:cxn>
              <a:cxn ang="0">
                <a:pos x="1056" y="0"/>
              </a:cxn>
              <a:cxn ang="0">
                <a:pos x="1152" y="0"/>
              </a:cxn>
              <a:cxn ang="0">
                <a:pos x="1152" y="288"/>
              </a:cxn>
            </a:cxnLst>
            <a:rect l="0" t="0" r="r" b="b"/>
            <a:pathLst>
              <a:path w="1152" h="288">
                <a:moveTo>
                  <a:pt x="0" y="288"/>
                </a:moveTo>
                <a:lnTo>
                  <a:pt x="0" y="0"/>
                </a:lnTo>
                <a:lnTo>
                  <a:pt x="192" y="0"/>
                </a:lnTo>
                <a:lnTo>
                  <a:pt x="192" y="288"/>
                </a:lnTo>
                <a:lnTo>
                  <a:pt x="288" y="288"/>
                </a:lnTo>
                <a:lnTo>
                  <a:pt x="288" y="0"/>
                </a:lnTo>
                <a:lnTo>
                  <a:pt x="384" y="0"/>
                </a:lnTo>
                <a:lnTo>
                  <a:pt x="384" y="288"/>
                </a:lnTo>
                <a:lnTo>
                  <a:pt x="480" y="288"/>
                </a:lnTo>
                <a:lnTo>
                  <a:pt x="480" y="0"/>
                </a:lnTo>
                <a:lnTo>
                  <a:pt x="672" y="0"/>
                </a:lnTo>
                <a:lnTo>
                  <a:pt x="672" y="288"/>
                </a:lnTo>
                <a:lnTo>
                  <a:pt x="864" y="288"/>
                </a:lnTo>
                <a:lnTo>
                  <a:pt x="864" y="0"/>
                </a:lnTo>
                <a:lnTo>
                  <a:pt x="960" y="0"/>
                </a:lnTo>
                <a:lnTo>
                  <a:pt x="960" y="288"/>
                </a:lnTo>
                <a:lnTo>
                  <a:pt x="1056" y="288"/>
                </a:lnTo>
                <a:lnTo>
                  <a:pt x="1056" y="0"/>
                </a:lnTo>
                <a:lnTo>
                  <a:pt x="1152" y="0"/>
                </a:lnTo>
                <a:lnTo>
                  <a:pt x="115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470" name="Text Box 150"/>
          <p:cNvSpPr txBox="1">
            <a:spLocks noChangeArrowheads="1"/>
          </p:cNvSpPr>
          <p:nvPr/>
        </p:nvSpPr>
        <p:spPr bwMode="auto">
          <a:xfrm>
            <a:off x="7486650" y="5511801"/>
            <a:ext cx="14176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  <a:r>
              <a:rPr lang="en-US" sz="1600" baseline="-25000">
                <a:latin typeface="Arial" charset="0"/>
              </a:rPr>
              <a:t>b</a:t>
            </a:r>
            <a:r>
              <a:rPr lang="en-US" sz="1600">
                <a:latin typeface="Arial" charset="0"/>
              </a:rPr>
              <a:t>: bit period</a:t>
            </a:r>
          </a:p>
          <a:p>
            <a:pPr algn="l" eaLnBrk="0" hangingPunct="0"/>
            <a:r>
              <a:rPr lang="en-US" sz="1600">
                <a:latin typeface="Arial" charset="0"/>
              </a:rPr>
              <a:t>t</a:t>
            </a:r>
            <a:r>
              <a:rPr lang="en-US" sz="1600" baseline="-25000">
                <a:latin typeface="Arial" charset="0"/>
              </a:rPr>
              <a:t>c</a:t>
            </a:r>
            <a:r>
              <a:rPr lang="en-US" sz="1600">
                <a:latin typeface="Arial" charset="0"/>
              </a:rPr>
              <a:t>: chip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DSSS (Direct Sequence Spread Spectrum) II</a:t>
            </a:r>
          </a:p>
        </p:txBody>
      </p:sp>
      <p:sp>
        <p:nvSpPr>
          <p:cNvPr id="37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84055" name="Rectangle 87"/>
          <p:cNvSpPr>
            <a:spLocks noChangeArrowheads="1"/>
          </p:cNvSpPr>
          <p:nvPr/>
        </p:nvSpPr>
        <p:spPr bwMode="auto">
          <a:xfrm>
            <a:off x="5735960" y="4581128"/>
            <a:ext cx="20574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21" name="Rectangle 53"/>
          <p:cNvSpPr>
            <a:spLocks noChangeArrowheads="1"/>
          </p:cNvSpPr>
          <p:nvPr/>
        </p:nvSpPr>
        <p:spPr bwMode="auto">
          <a:xfrm>
            <a:off x="4516760" y="2447528"/>
            <a:ext cx="457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X</a:t>
            </a:r>
          </a:p>
        </p:txBody>
      </p:sp>
      <p:cxnSp>
        <p:nvCxnSpPr>
          <p:cNvPr id="84022" name="AutoShape 54"/>
          <p:cNvCxnSpPr>
            <a:cxnSpLocks noChangeShapeType="1"/>
            <a:endCxn id="84021" idx="1"/>
          </p:cNvCxnSpPr>
          <p:nvPr/>
        </p:nvCxnSpPr>
        <p:spPr bwMode="auto">
          <a:xfrm>
            <a:off x="3449960" y="2676128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23" name="Text Box 55"/>
          <p:cNvSpPr txBox="1">
            <a:spLocks noChangeArrowheads="1"/>
          </p:cNvSpPr>
          <p:nvPr/>
        </p:nvSpPr>
        <p:spPr bwMode="auto">
          <a:xfrm>
            <a:off x="3526161" y="2290366"/>
            <a:ext cx="1027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user data</a:t>
            </a:r>
          </a:p>
        </p:txBody>
      </p:sp>
      <p:cxnSp>
        <p:nvCxnSpPr>
          <p:cNvPr id="84024" name="AutoShape 56"/>
          <p:cNvCxnSpPr>
            <a:cxnSpLocks noChangeShapeType="1"/>
            <a:endCxn id="84021" idx="2"/>
          </p:cNvCxnSpPr>
          <p:nvPr/>
        </p:nvCxnSpPr>
        <p:spPr bwMode="auto">
          <a:xfrm flipV="1">
            <a:off x="4745360" y="2904728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25" name="Text Box 57"/>
          <p:cNvSpPr txBox="1">
            <a:spLocks noChangeArrowheads="1"/>
          </p:cNvSpPr>
          <p:nvPr/>
        </p:nvSpPr>
        <p:spPr bwMode="auto">
          <a:xfrm>
            <a:off x="3830961" y="2976166"/>
            <a:ext cx="10326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chipping</a:t>
            </a:r>
          </a:p>
          <a:p>
            <a:pPr algn="l" eaLnBrk="0" hangingPunct="0"/>
            <a:r>
              <a:rPr lang="en-US" sz="1400"/>
              <a:t>sequence</a:t>
            </a:r>
          </a:p>
        </p:txBody>
      </p:sp>
      <p:sp>
        <p:nvSpPr>
          <p:cNvPr id="84026" name="Rectangle 58"/>
          <p:cNvSpPr>
            <a:spLocks noChangeArrowheads="1"/>
          </p:cNvSpPr>
          <p:nvPr/>
        </p:nvSpPr>
        <p:spPr bwMode="auto">
          <a:xfrm>
            <a:off x="5964560" y="2447528"/>
            <a:ext cx="9144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modulator</a:t>
            </a:r>
          </a:p>
        </p:txBody>
      </p:sp>
      <p:cxnSp>
        <p:nvCxnSpPr>
          <p:cNvPr id="84027" name="AutoShape 59"/>
          <p:cNvCxnSpPr>
            <a:cxnSpLocks noChangeShapeType="1"/>
            <a:stCxn id="84021" idx="3"/>
            <a:endCxn id="84026" idx="1"/>
          </p:cNvCxnSpPr>
          <p:nvPr/>
        </p:nvCxnSpPr>
        <p:spPr bwMode="auto">
          <a:xfrm>
            <a:off x="4973960" y="2676128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28" name="Text Box 60"/>
          <p:cNvSpPr txBox="1">
            <a:spLocks noChangeArrowheads="1"/>
          </p:cNvSpPr>
          <p:nvPr/>
        </p:nvSpPr>
        <p:spPr bwMode="auto">
          <a:xfrm>
            <a:off x="5659761" y="2976166"/>
            <a:ext cx="7729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radio</a:t>
            </a:r>
          </a:p>
          <a:p>
            <a:pPr algn="l" eaLnBrk="0" hangingPunct="0"/>
            <a:r>
              <a:rPr lang="en-US" sz="1400"/>
              <a:t>carrier</a:t>
            </a:r>
          </a:p>
        </p:txBody>
      </p:sp>
      <p:cxnSp>
        <p:nvCxnSpPr>
          <p:cNvPr id="84029" name="AutoShape 61"/>
          <p:cNvCxnSpPr>
            <a:cxnSpLocks noChangeShapeType="1"/>
            <a:endCxn id="84026" idx="2"/>
          </p:cNvCxnSpPr>
          <p:nvPr/>
        </p:nvCxnSpPr>
        <p:spPr bwMode="auto">
          <a:xfrm flipV="1">
            <a:off x="6421760" y="2904728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30" name="Text Box 62"/>
          <p:cNvSpPr txBox="1">
            <a:spLocks noChangeArrowheads="1"/>
          </p:cNvSpPr>
          <p:nvPr/>
        </p:nvSpPr>
        <p:spPr bwMode="auto">
          <a:xfrm>
            <a:off x="5050161" y="1909366"/>
            <a:ext cx="102624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spread</a:t>
            </a:r>
          </a:p>
          <a:p>
            <a:pPr algn="l" eaLnBrk="0" hangingPunct="0"/>
            <a:r>
              <a:rPr lang="en-US" sz="1400"/>
              <a:t>spectrum</a:t>
            </a:r>
          </a:p>
          <a:p>
            <a:pPr algn="l" eaLnBrk="0" hangingPunct="0"/>
            <a:r>
              <a:rPr lang="en-US" sz="1400"/>
              <a:t>signal</a:t>
            </a:r>
          </a:p>
        </p:txBody>
      </p:sp>
      <p:cxnSp>
        <p:nvCxnSpPr>
          <p:cNvPr id="84031" name="AutoShape 63"/>
          <p:cNvCxnSpPr>
            <a:cxnSpLocks noChangeShapeType="1"/>
            <a:stCxn id="84026" idx="3"/>
            <a:endCxn id="84032" idx="2"/>
          </p:cNvCxnSpPr>
          <p:nvPr/>
        </p:nvCxnSpPr>
        <p:spPr bwMode="auto">
          <a:xfrm flipV="1">
            <a:off x="6878960" y="2476697"/>
            <a:ext cx="983272" cy="1994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84032" name="Text Box 64"/>
          <p:cNvSpPr txBox="1">
            <a:spLocks noChangeArrowheads="1"/>
          </p:cNvSpPr>
          <p:nvPr/>
        </p:nvSpPr>
        <p:spPr bwMode="auto">
          <a:xfrm>
            <a:off x="7248089" y="1953477"/>
            <a:ext cx="12282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dirty="0" smtClean="0"/>
              <a:t>transmitted</a:t>
            </a:r>
            <a:endParaRPr lang="en-US" sz="1400" dirty="0"/>
          </a:p>
          <a:p>
            <a:pPr algn="l" eaLnBrk="0" hangingPunct="0"/>
            <a:r>
              <a:rPr lang="en-US" sz="1400" dirty="0"/>
              <a:t>signal</a:t>
            </a:r>
          </a:p>
        </p:txBody>
      </p:sp>
      <p:sp>
        <p:nvSpPr>
          <p:cNvPr id="84033" name="Text Box 65"/>
          <p:cNvSpPr txBox="1">
            <a:spLocks noChangeArrowheads="1"/>
          </p:cNvSpPr>
          <p:nvPr/>
        </p:nvSpPr>
        <p:spPr bwMode="auto">
          <a:xfrm>
            <a:off x="4973960" y="3585766"/>
            <a:ext cx="1322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/>
              <a:t>transmitter</a:t>
            </a:r>
          </a:p>
        </p:txBody>
      </p:sp>
      <p:sp>
        <p:nvSpPr>
          <p:cNvPr id="84034" name="Rectangle 66"/>
          <p:cNvSpPr>
            <a:spLocks noChangeArrowheads="1"/>
          </p:cNvSpPr>
          <p:nvPr/>
        </p:nvSpPr>
        <p:spPr bwMode="auto">
          <a:xfrm>
            <a:off x="3983360" y="5114528"/>
            <a:ext cx="1219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demodulator</a:t>
            </a:r>
          </a:p>
        </p:txBody>
      </p:sp>
      <p:cxnSp>
        <p:nvCxnSpPr>
          <p:cNvPr id="84035" name="AutoShape 67"/>
          <p:cNvCxnSpPr>
            <a:cxnSpLocks noChangeShapeType="1"/>
            <a:stCxn id="84036" idx="2"/>
            <a:endCxn id="84034" idx="1"/>
          </p:cNvCxnSpPr>
          <p:nvPr/>
        </p:nvCxnSpPr>
        <p:spPr bwMode="auto">
          <a:xfrm rot="16200000" flipH="1">
            <a:off x="3332676" y="4692443"/>
            <a:ext cx="339741" cy="96162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arrow" w="med" len="med"/>
            <a:tailEnd/>
          </a:ln>
          <a:effectLst/>
        </p:spPr>
      </p:cxnSp>
      <p:sp>
        <p:nvSpPr>
          <p:cNvPr id="84036" name="Text Box 68"/>
          <p:cNvSpPr txBox="1">
            <a:spLocks noChangeArrowheads="1"/>
          </p:cNvSpPr>
          <p:nvPr/>
        </p:nvSpPr>
        <p:spPr bwMode="auto">
          <a:xfrm>
            <a:off x="2550288" y="4480167"/>
            <a:ext cx="9428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dirty="0"/>
              <a:t>received</a:t>
            </a:r>
          </a:p>
          <a:p>
            <a:pPr algn="l" eaLnBrk="0" hangingPunct="0"/>
            <a:r>
              <a:rPr lang="en-US" sz="1400" dirty="0"/>
              <a:t>signal</a:t>
            </a:r>
          </a:p>
        </p:txBody>
      </p:sp>
      <p:cxnSp>
        <p:nvCxnSpPr>
          <p:cNvPr id="84037" name="AutoShape 69"/>
          <p:cNvCxnSpPr>
            <a:cxnSpLocks noChangeShapeType="1"/>
            <a:endCxn id="84034" idx="2"/>
          </p:cNvCxnSpPr>
          <p:nvPr/>
        </p:nvCxnSpPr>
        <p:spPr bwMode="auto">
          <a:xfrm flipV="1">
            <a:off x="4592960" y="5571728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38" name="Text Box 70"/>
          <p:cNvSpPr txBox="1">
            <a:spLocks noChangeArrowheads="1"/>
          </p:cNvSpPr>
          <p:nvPr/>
        </p:nvSpPr>
        <p:spPr bwMode="auto">
          <a:xfrm>
            <a:off x="3754761" y="5643166"/>
            <a:ext cx="7729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radio</a:t>
            </a:r>
          </a:p>
          <a:p>
            <a:pPr algn="l" eaLnBrk="0" hangingPunct="0"/>
            <a:r>
              <a:rPr lang="en-US" sz="1400"/>
              <a:t>carrier</a:t>
            </a:r>
          </a:p>
        </p:txBody>
      </p:sp>
      <p:sp>
        <p:nvSpPr>
          <p:cNvPr id="84039" name="Rectangle 71"/>
          <p:cNvSpPr>
            <a:spLocks noChangeArrowheads="1"/>
          </p:cNvSpPr>
          <p:nvPr/>
        </p:nvSpPr>
        <p:spPr bwMode="auto">
          <a:xfrm>
            <a:off x="5888360" y="5114528"/>
            <a:ext cx="457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X</a:t>
            </a:r>
          </a:p>
        </p:txBody>
      </p:sp>
      <p:cxnSp>
        <p:nvCxnSpPr>
          <p:cNvPr id="84040" name="AutoShape 72"/>
          <p:cNvCxnSpPr>
            <a:cxnSpLocks noChangeShapeType="1"/>
            <a:stCxn id="84034" idx="3"/>
            <a:endCxn id="84039" idx="1"/>
          </p:cNvCxnSpPr>
          <p:nvPr/>
        </p:nvCxnSpPr>
        <p:spPr bwMode="auto">
          <a:xfrm>
            <a:off x="5202560" y="5343128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41" name="Text Box 73"/>
          <p:cNvSpPr txBox="1">
            <a:spLocks noChangeArrowheads="1"/>
          </p:cNvSpPr>
          <p:nvPr/>
        </p:nvSpPr>
        <p:spPr bwMode="auto">
          <a:xfrm>
            <a:off x="5126361" y="5643166"/>
            <a:ext cx="10326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chipping</a:t>
            </a:r>
          </a:p>
          <a:p>
            <a:pPr algn="l" eaLnBrk="0" hangingPunct="0"/>
            <a:r>
              <a:rPr lang="en-US" sz="1400"/>
              <a:t>sequence</a:t>
            </a:r>
          </a:p>
        </p:txBody>
      </p:sp>
      <p:cxnSp>
        <p:nvCxnSpPr>
          <p:cNvPr id="84042" name="AutoShape 74"/>
          <p:cNvCxnSpPr>
            <a:cxnSpLocks noChangeShapeType="1"/>
            <a:endCxn id="84039" idx="2"/>
          </p:cNvCxnSpPr>
          <p:nvPr/>
        </p:nvCxnSpPr>
        <p:spPr bwMode="auto">
          <a:xfrm flipV="1">
            <a:off x="6116960" y="5571728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43" name="Text Box 75"/>
          <p:cNvSpPr txBox="1">
            <a:spLocks noChangeArrowheads="1"/>
          </p:cNvSpPr>
          <p:nvPr/>
        </p:nvSpPr>
        <p:spPr bwMode="auto">
          <a:xfrm>
            <a:off x="5202561" y="4576366"/>
            <a:ext cx="89639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lowpass</a:t>
            </a:r>
          </a:p>
          <a:p>
            <a:pPr algn="l" eaLnBrk="0" hangingPunct="0"/>
            <a:r>
              <a:rPr lang="en-US" sz="1400"/>
              <a:t>filtered</a:t>
            </a:r>
          </a:p>
          <a:p>
            <a:pPr algn="l" eaLnBrk="0" hangingPunct="0"/>
            <a:r>
              <a:rPr lang="en-US" sz="1400"/>
              <a:t>signal</a:t>
            </a:r>
          </a:p>
        </p:txBody>
      </p:sp>
      <p:sp>
        <p:nvSpPr>
          <p:cNvPr id="84046" name="Text Box 78"/>
          <p:cNvSpPr txBox="1">
            <a:spLocks noChangeArrowheads="1"/>
          </p:cNvSpPr>
          <p:nvPr/>
        </p:nvSpPr>
        <p:spPr bwMode="auto">
          <a:xfrm>
            <a:off x="4669161" y="6252766"/>
            <a:ext cx="995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/>
              <a:t>receiver</a:t>
            </a:r>
          </a:p>
        </p:txBody>
      </p:sp>
      <p:sp>
        <p:nvSpPr>
          <p:cNvPr id="84047" name="Rectangle 79"/>
          <p:cNvSpPr>
            <a:spLocks noChangeArrowheads="1"/>
          </p:cNvSpPr>
          <p:nvPr/>
        </p:nvSpPr>
        <p:spPr bwMode="auto">
          <a:xfrm>
            <a:off x="6802760" y="5114528"/>
            <a:ext cx="9144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integrator</a:t>
            </a:r>
          </a:p>
        </p:txBody>
      </p:sp>
      <p:cxnSp>
        <p:nvCxnSpPr>
          <p:cNvPr id="84048" name="AutoShape 80"/>
          <p:cNvCxnSpPr>
            <a:cxnSpLocks noChangeShapeType="1"/>
            <a:stCxn id="84039" idx="3"/>
            <a:endCxn id="84047" idx="1"/>
          </p:cNvCxnSpPr>
          <p:nvPr/>
        </p:nvCxnSpPr>
        <p:spPr bwMode="auto">
          <a:xfrm>
            <a:off x="6345560" y="5343128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49" name="Text Box 81"/>
          <p:cNvSpPr txBox="1">
            <a:spLocks noChangeArrowheads="1"/>
          </p:cNvSpPr>
          <p:nvPr/>
        </p:nvSpPr>
        <p:spPr bwMode="auto">
          <a:xfrm>
            <a:off x="6116961" y="4728766"/>
            <a:ext cx="957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products</a:t>
            </a:r>
          </a:p>
        </p:txBody>
      </p:sp>
      <p:sp>
        <p:nvSpPr>
          <p:cNvPr id="84050" name="Rectangle 82"/>
          <p:cNvSpPr>
            <a:spLocks noChangeArrowheads="1"/>
          </p:cNvSpPr>
          <p:nvPr/>
        </p:nvSpPr>
        <p:spPr bwMode="auto">
          <a:xfrm>
            <a:off x="8174360" y="5114528"/>
            <a:ext cx="7620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decision</a:t>
            </a:r>
          </a:p>
        </p:txBody>
      </p:sp>
      <p:cxnSp>
        <p:nvCxnSpPr>
          <p:cNvPr id="84051" name="AutoShape 83"/>
          <p:cNvCxnSpPr>
            <a:cxnSpLocks noChangeShapeType="1"/>
            <a:stCxn id="84050" idx="3"/>
          </p:cNvCxnSpPr>
          <p:nvPr/>
        </p:nvCxnSpPr>
        <p:spPr bwMode="auto">
          <a:xfrm>
            <a:off x="8936360" y="5343128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52" name="Text Box 84"/>
          <p:cNvSpPr txBox="1">
            <a:spLocks noChangeArrowheads="1"/>
          </p:cNvSpPr>
          <p:nvPr/>
        </p:nvSpPr>
        <p:spPr bwMode="auto">
          <a:xfrm>
            <a:off x="8936360" y="4957366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data</a:t>
            </a:r>
          </a:p>
        </p:txBody>
      </p:sp>
      <p:cxnSp>
        <p:nvCxnSpPr>
          <p:cNvPr id="84053" name="AutoShape 85"/>
          <p:cNvCxnSpPr>
            <a:cxnSpLocks noChangeShapeType="1"/>
            <a:stCxn id="84047" idx="3"/>
            <a:endCxn id="84050" idx="1"/>
          </p:cNvCxnSpPr>
          <p:nvPr/>
        </p:nvCxnSpPr>
        <p:spPr bwMode="auto">
          <a:xfrm>
            <a:off x="7717160" y="5343128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54" name="Text Box 86"/>
          <p:cNvSpPr txBox="1">
            <a:spLocks noChangeArrowheads="1"/>
          </p:cNvSpPr>
          <p:nvPr/>
        </p:nvSpPr>
        <p:spPr bwMode="auto">
          <a:xfrm>
            <a:off x="7564761" y="4576366"/>
            <a:ext cx="9412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sampled</a:t>
            </a:r>
          </a:p>
          <a:p>
            <a:pPr algn="l" eaLnBrk="0" hangingPunct="0"/>
            <a:r>
              <a:rPr lang="en-US" sz="1400"/>
              <a:t>sums</a:t>
            </a:r>
          </a:p>
        </p:txBody>
      </p:sp>
      <p:sp>
        <p:nvSpPr>
          <p:cNvPr id="84056" name="Text Box 88"/>
          <p:cNvSpPr txBox="1">
            <a:spLocks noChangeArrowheads="1"/>
          </p:cNvSpPr>
          <p:nvPr/>
        </p:nvSpPr>
        <p:spPr bwMode="auto">
          <a:xfrm>
            <a:off x="6329686" y="4282678"/>
            <a:ext cx="1052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correlator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17" name="Rectangle 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FHSS (Frequency Hopping Spread Spectrum) I</a:t>
            </a:r>
            <a:endParaRPr lang="en-US" noProof="0"/>
          </a:p>
        </p:txBody>
      </p:sp>
      <p:sp>
        <p:nvSpPr>
          <p:cNvPr id="57418" name="Rectangle 7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dirty="0" smtClean="0"/>
              <a:t>Discrete changes of carrier frequency</a:t>
            </a:r>
          </a:p>
          <a:p>
            <a:pPr lvl="1"/>
            <a:r>
              <a:rPr lang="en-US" noProof="0" dirty="0" smtClean="0"/>
              <a:t>sequence of frequency changes determined via pseudo random number sequence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Two versions</a:t>
            </a:r>
          </a:p>
          <a:p>
            <a:pPr lvl="1"/>
            <a:r>
              <a:rPr lang="en-US" noProof="0" dirty="0" smtClean="0"/>
              <a:t>Fast Hopping: </a:t>
            </a:r>
            <a:br>
              <a:rPr lang="en-US" noProof="0" dirty="0" smtClean="0"/>
            </a:br>
            <a:r>
              <a:rPr lang="en-US" noProof="0" dirty="0" smtClean="0"/>
              <a:t>several frequencies per user bit</a:t>
            </a:r>
          </a:p>
          <a:p>
            <a:pPr lvl="1"/>
            <a:r>
              <a:rPr lang="en-US" noProof="0" dirty="0" smtClean="0"/>
              <a:t>Slow Hopping: </a:t>
            </a:r>
            <a:br>
              <a:rPr lang="en-US" noProof="0" dirty="0" smtClean="0"/>
            </a:br>
            <a:r>
              <a:rPr lang="en-US" noProof="0" dirty="0" smtClean="0"/>
              <a:t>several user bits per frequency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Advantages</a:t>
            </a:r>
          </a:p>
          <a:p>
            <a:pPr lvl="1"/>
            <a:r>
              <a:rPr lang="en-US" noProof="0" dirty="0" smtClean="0"/>
              <a:t>frequency selective fading and interference limited to short period</a:t>
            </a:r>
          </a:p>
          <a:p>
            <a:pPr lvl="1"/>
            <a:r>
              <a:rPr lang="en-US" noProof="0" dirty="0" smtClean="0"/>
              <a:t>simple implementation</a:t>
            </a:r>
          </a:p>
          <a:p>
            <a:pPr lvl="1"/>
            <a:r>
              <a:rPr lang="en-US" noProof="0" dirty="0" smtClean="0"/>
              <a:t>uses only small portion of spectrum at any time</a:t>
            </a:r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Disadvantages</a:t>
            </a:r>
          </a:p>
          <a:p>
            <a:pPr lvl="1"/>
            <a:r>
              <a:rPr lang="en-US" noProof="0" dirty="0" smtClean="0"/>
              <a:t>not as robust as DSSS</a:t>
            </a:r>
          </a:p>
          <a:p>
            <a:pPr lvl="1"/>
            <a:r>
              <a:rPr lang="en-US" noProof="0" dirty="0" smtClean="0"/>
              <a:t>simpler to detect</a:t>
            </a:r>
          </a:p>
          <a:p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FHSS (Frequency Hopping Spread Spectrum) II</a:t>
            </a:r>
          </a:p>
        </p:txBody>
      </p:sp>
      <p:sp>
        <p:nvSpPr>
          <p:cNvPr id="69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 flipV="1">
            <a:off x="2135560" y="2918048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2135560" y="4137248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V="1">
            <a:off x="2135560" y="185124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2135560" y="2460848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8079160" y="2079848"/>
            <a:ext cx="922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user data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8079160" y="3222848"/>
            <a:ext cx="107914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slow</a:t>
            </a:r>
          </a:p>
          <a:p>
            <a:pPr algn="l" eaLnBrk="0" hangingPunct="0"/>
            <a:r>
              <a:rPr lang="en-US" sz="1400">
                <a:latin typeface="Arial" charset="0"/>
              </a:rPr>
              <a:t>hopping</a:t>
            </a:r>
          </a:p>
          <a:p>
            <a:pPr algn="l" eaLnBrk="0" hangingPunct="0"/>
            <a:r>
              <a:rPr lang="en-US" sz="1400">
                <a:latin typeface="Arial" charset="0"/>
              </a:rPr>
              <a:t>(3 bits/hop)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8079160" y="4746848"/>
            <a:ext cx="107914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fast</a:t>
            </a:r>
          </a:p>
          <a:p>
            <a:pPr algn="l" eaLnBrk="0" hangingPunct="0"/>
            <a:r>
              <a:rPr lang="en-US" sz="1400">
                <a:latin typeface="Arial" charset="0"/>
              </a:rPr>
              <a:t>hopping</a:t>
            </a:r>
          </a:p>
          <a:p>
            <a:pPr algn="l" eaLnBrk="0" hangingPunct="0"/>
            <a:r>
              <a:rPr lang="en-US" sz="1400">
                <a:latin typeface="Arial" charset="0"/>
              </a:rPr>
              <a:t>(3 hops/bit)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2592761" y="246084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3659561" y="246084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85019" name="Freeform 27"/>
          <p:cNvSpPr>
            <a:spLocks/>
          </p:cNvSpPr>
          <p:nvPr/>
        </p:nvSpPr>
        <p:spPr bwMode="auto">
          <a:xfrm>
            <a:off x="3278560" y="2003648"/>
            <a:ext cx="11430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672" y="0"/>
              </a:cxn>
              <a:cxn ang="0">
                <a:pos x="672" y="288"/>
              </a:cxn>
            </a:cxnLst>
            <a:rect l="0" t="0" r="r" b="b"/>
            <a:pathLst>
              <a:path w="672" h="288">
                <a:moveTo>
                  <a:pt x="0" y="288"/>
                </a:moveTo>
                <a:lnTo>
                  <a:pt x="0" y="0"/>
                </a:lnTo>
                <a:lnTo>
                  <a:pt x="672" y="0"/>
                </a:lnTo>
                <a:lnTo>
                  <a:pt x="67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37" name="Text Box 45"/>
          <p:cNvSpPr txBox="1">
            <a:spLocks noChangeArrowheads="1"/>
          </p:cNvSpPr>
          <p:nvPr/>
        </p:nvSpPr>
        <p:spPr bwMode="auto">
          <a:xfrm>
            <a:off x="3659560" y="16226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  <a:r>
              <a:rPr lang="en-US" sz="1400" baseline="-25000">
                <a:latin typeface="Arial" charset="0"/>
              </a:rPr>
              <a:t>b</a:t>
            </a:r>
            <a:endParaRPr lang="en-US" sz="1400">
              <a:latin typeface="Arial" charset="0"/>
            </a:endParaRPr>
          </a:p>
        </p:txBody>
      </p:sp>
      <p:sp>
        <p:nvSpPr>
          <p:cNvPr id="85039" name="Line 47"/>
          <p:cNvSpPr>
            <a:spLocks noChangeShapeType="1"/>
          </p:cNvSpPr>
          <p:nvPr/>
        </p:nvSpPr>
        <p:spPr bwMode="auto">
          <a:xfrm>
            <a:off x="3964360" y="17750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40" name="Line 48"/>
          <p:cNvSpPr>
            <a:spLocks noChangeShapeType="1"/>
          </p:cNvSpPr>
          <p:nvPr/>
        </p:nvSpPr>
        <p:spPr bwMode="auto">
          <a:xfrm>
            <a:off x="3278560" y="17750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44" name="Freeform 52"/>
          <p:cNvSpPr>
            <a:spLocks/>
          </p:cNvSpPr>
          <p:nvPr/>
        </p:nvSpPr>
        <p:spPr bwMode="auto">
          <a:xfrm>
            <a:off x="5564560" y="2003648"/>
            <a:ext cx="22860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672" y="0"/>
              </a:cxn>
              <a:cxn ang="0">
                <a:pos x="672" y="288"/>
              </a:cxn>
            </a:cxnLst>
            <a:rect l="0" t="0" r="r" b="b"/>
            <a:pathLst>
              <a:path w="672" h="288">
                <a:moveTo>
                  <a:pt x="0" y="288"/>
                </a:moveTo>
                <a:lnTo>
                  <a:pt x="0" y="0"/>
                </a:lnTo>
                <a:lnTo>
                  <a:pt x="672" y="0"/>
                </a:lnTo>
                <a:lnTo>
                  <a:pt x="67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46" name="Text Box 54"/>
          <p:cNvSpPr txBox="1">
            <a:spLocks noChangeArrowheads="1"/>
          </p:cNvSpPr>
          <p:nvPr/>
        </p:nvSpPr>
        <p:spPr bwMode="auto">
          <a:xfrm>
            <a:off x="4878761" y="246084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85047" name="Text Box 55"/>
          <p:cNvSpPr txBox="1">
            <a:spLocks noChangeArrowheads="1"/>
          </p:cNvSpPr>
          <p:nvPr/>
        </p:nvSpPr>
        <p:spPr bwMode="auto">
          <a:xfrm>
            <a:off x="6021761" y="246084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85049" name="Text Box 57"/>
          <p:cNvSpPr txBox="1">
            <a:spLocks noChangeArrowheads="1"/>
          </p:cNvSpPr>
          <p:nvPr/>
        </p:nvSpPr>
        <p:spPr bwMode="auto">
          <a:xfrm>
            <a:off x="7164761" y="246084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85050" name="Text Box 58"/>
          <p:cNvSpPr txBox="1">
            <a:spLocks noChangeArrowheads="1"/>
          </p:cNvSpPr>
          <p:nvPr/>
        </p:nvSpPr>
        <p:spPr bwMode="auto">
          <a:xfrm>
            <a:off x="7850561" y="2460848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85051" name="Text Box 59"/>
          <p:cNvSpPr txBox="1">
            <a:spLocks noChangeArrowheads="1"/>
          </p:cNvSpPr>
          <p:nvPr/>
        </p:nvSpPr>
        <p:spPr bwMode="auto">
          <a:xfrm>
            <a:off x="1830761" y="2765648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</a:p>
        </p:txBody>
      </p:sp>
      <p:sp>
        <p:nvSpPr>
          <p:cNvPr id="85052" name="Text Box 60"/>
          <p:cNvSpPr txBox="1">
            <a:spLocks noChangeArrowheads="1"/>
          </p:cNvSpPr>
          <p:nvPr/>
        </p:nvSpPr>
        <p:spPr bwMode="auto">
          <a:xfrm>
            <a:off x="1830760" y="37562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  <a:r>
              <a:rPr lang="en-US" sz="1400" baseline="-25000">
                <a:latin typeface="Arial" charset="0"/>
              </a:rPr>
              <a:t>1</a:t>
            </a:r>
            <a:endParaRPr lang="en-US" sz="1400">
              <a:latin typeface="Arial" charset="0"/>
            </a:endParaRPr>
          </a:p>
        </p:txBody>
      </p:sp>
      <p:sp>
        <p:nvSpPr>
          <p:cNvPr id="85053" name="Text Box 61"/>
          <p:cNvSpPr txBox="1">
            <a:spLocks noChangeArrowheads="1"/>
          </p:cNvSpPr>
          <p:nvPr/>
        </p:nvSpPr>
        <p:spPr bwMode="auto">
          <a:xfrm>
            <a:off x="1830760" y="34514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  <a:r>
              <a:rPr lang="en-US" sz="1400" baseline="-25000">
                <a:latin typeface="Arial" charset="0"/>
              </a:rPr>
              <a:t>2</a:t>
            </a:r>
            <a:endParaRPr lang="en-US" sz="1400">
              <a:latin typeface="Arial" charset="0"/>
            </a:endParaRPr>
          </a:p>
        </p:txBody>
      </p:sp>
      <p:sp>
        <p:nvSpPr>
          <p:cNvPr id="85054" name="Text Box 62"/>
          <p:cNvSpPr txBox="1">
            <a:spLocks noChangeArrowheads="1"/>
          </p:cNvSpPr>
          <p:nvPr/>
        </p:nvSpPr>
        <p:spPr bwMode="auto">
          <a:xfrm>
            <a:off x="1830760" y="31466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  <a:r>
              <a:rPr lang="en-US" sz="1400" baseline="-25000">
                <a:latin typeface="Arial" charset="0"/>
              </a:rPr>
              <a:t>3</a:t>
            </a:r>
            <a:endParaRPr lang="en-US" sz="1400">
              <a:latin typeface="Arial" charset="0"/>
            </a:endParaRPr>
          </a:p>
        </p:txBody>
      </p:sp>
      <p:sp>
        <p:nvSpPr>
          <p:cNvPr id="85059" name="Line 67"/>
          <p:cNvSpPr>
            <a:spLocks noChangeShapeType="1"/>
          </p:cNvSpPr>
          <p:nvPr/>
        </p:nvSpPr>
        <p:spPr bwMode="auto">
          <a:xfrm>
            <a:off x="3278560" y="1698848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60" name="Line 68"/>
          <p:cNvSpPr>
            <a:spLocks noChangeShapeType="1"/>
          </p:cNvSpPr>
          <p:nvPr/>
        </p:nvSpPr>
        <p:spPr bwMode="auto">
          <a:xfrm>
            <a:off x="4421560" y="1698848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61" name="Line 69"/>
          <p:cNvSpPr>
            <a:spLocks noChangeShapeType="1"/>
          </p:cNvSpPr>
          <p:nvPr/>
        </p:nvSpPr>
        <p:spPr bwMode="auto">
          <a:xfrm>
            <a:off x="5564560" y="1698848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62" name="Line 70"/>
          <p:cNvSpPr>
            <a:spLocks noChangeShapeType="1"/>
          </p:cNvSpPr>
          <p:nvPr/>
        </p:nvSpPr>
        <p:spPr bwMode="auto">
          <a:xfrm>
            <a:off x="6707560" y="1698848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65" name="Text Box 73"/>
          <p:cNvSpPr txBox="1">
            <a:spLocks noChangeArrowheads="1"/>
          </p:cNvSpPr>
          <p:nvPr/>
        </p:nvSpPr>
        <p:spPr bwMode="auto">
          <a:xfrm>
            <a:off x="7850561" y="4137248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85066" name="Text Box 74"/>
          <p:cNvSpPr txBox="1">
            <a:spLocks noChangeArrowheads="1"/>
          </p:cNvSpPr>
          <p:nvPr/>
        </p:nvSpPr>
        <p:spPr bwMode="auto">
          <a:xfrm>
            <a:off x="3659560" y="29180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  <a:r>
              <a:rPr lang="en-US" sz="1400" baseline="-25000">
                <a:latin typeface="Arial" charset="0"/>
              </a:rPr>
              <a:t>d</a:t>
            </a:r>
            <a:endParaRPr lang="en-US" sz="1400">
              <a:latin typeface="Arial" charset="0"/>
            </a:endParaRPr>
          </a:p>
        </p:txBody>
      </p:sp>
      <p:sp>
        <p:nvSpPr>
          <p:cNvPr id="85067" name="Line 75"/>
          <p:cNvSpPr>
            <a:spLocks noChangeShapeType="1"/>
          </p:cNvSpPr>
          <p:nvPr/>
        </p:nvSpPr>
        <p:spPr bwMode="auto">
          <a:xfrm>
            <a:off x="3964360" y="307044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68" name="Line 76"/>
          <p:cNvSpPr>
            <a:spLocks noChangeShapeType="1"/>
          </p:cNvSpPr>
          <p:nvPr/>
        </p:nvSpPr>
        <p:spPr bwMode="auto">
          <a:xfrm>
            <a:off x="2135560" y="307044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70" name="Line 78"/>
          <p:cNvSpPr>
            <a:spLocks noChangeShapeType="1"/>
          </p:cNvSpPr>
          <p:nvPr/>
        </p:nvSpPr>
        <p:spPr bwMode="auto">
          <a:xfrm flipV="1">
            <a:off x="2135560" y="4442048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71" name="Line 79"/>
          <p:cNvSpPr>
            <a:spLocks noChangeShapeType="1"/>
          </p:cNvSpPr>
          <p:nvPr/>
        </p:nvSpPr>
        <p:spPr bwMode="auto">
          <a:xfrm>
            <a:off x="2135560" y="5661248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72" name="Text Box 80"/>
          <p:cNvSpPr txBox="1">
            <a:spLocks noChangeArrowheads="1"/>
          </p:cNvSpPr>
          <p:nvPr/>
        </p:nvSpPr>
        <p:spPr bwMode="auto">
          <a:xfrm>
            <a:off x="1830761" y="4289648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</a:p>
        </p:txBody>
      </p:sp>
      <p:sp>
        <p:nvSpPr>
          <p:cNvPr id="85073" name="Text Box 81"/>
          <p:cNvSpPr txBox="1">
            <a:spLocks noChangeArrowheads="1"/>
          </p:cNvSpPr>
          <p:nvPr/>
        </p:nvSpPr>
        <p:spPr bwMode="auto">
          <a:xfrm>
            <a:off x="1830760" y="52802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  <a:r>
              <a:rPr lang="en-US" sz="1400" baseline="-25000">
                <a:latin typeface="Arial" charset="0"/>
              </a:rPr>
              <a:t>1</a:t>
            </a:r>
            <a:endParaRPr lang="en-US" sz="1400">
              <a:latin typeface="Arial" charset="0"/>
            </a:endParaRPr>
          </a:p>
        </p:txBody>
      </p:sp>
      <p:sp>
        <p:nvSpPr>
          <p:cNvPr id="85074" name="Text Box 82"/>
          <p:cNvSpPr txBox="1">
            <a:spLocks noChangeArrowheads="1"/>
          </p:cNvSpPr>
          <p:nvPr/>
        </p:nvSpPr>
        <p:spPr bwMode="auto">
          <a:xfrm>
            <a:off x="1830760" y="49754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  <a:r>
              <a:rPr lang="en-US" sz="1400" baseline="-25000">
                <a:latin typeface="Arial" charset="0"/>
              </a:rPr>
              <a:t>2</a:t>
            </a:r>
            <a:endParaRPr lang="en-US" sz="1400">
              <a:latin typeface="Arial" charset="0"/>
            </a:endParaRPr>
          </a:p>
        </p:txBody>
      </p:sp>
      <p:sp>
        <p:nvSpPr>
          <p:cNvPr id="85075" name="Text Box 83"/>
          <p:cNvSpPr txBox="1">
            <a:spLocks noChangeArrowheads="1"/>
          </p:cNvSpPr>
          <p:nvPr/>
        </p:nvSpPr>
        <p:spPr bwMode="auto">
          <a:xfrm>
            <a:off x="1830760" y="46706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</a:t>
            </a:r>
            <a:r>
              <a:rPr lang="en-US" sz="1400" baseline="-25000">
                <a:latin typeface="Arial" charset="0"/>
              </a:rPr>
              <a:t>3</a:t>
            </a:r>
            <a:endParaRPr lang="en-US" sz="1400">
              <a:latin typeface="Arial" charset="0"/>
            </a:endParaRPr>
          </a:p>
        </p:txBody>
      </p:sp>
      <p:sp>
        <p:nvSpPr>
          <p:cNvPr id="85079" name="Text Box 87"/>
          <p:cNvSpPr txBox="1">
            <a:spLocks noChangeArrowheads="1"/>
          </p:cNvSpPr>
          <p:nvPr/>
        </p:nvSpPr>
        <p:spPr bwMode="auto">
          <a:xfrm>
            <a:off x="7850561" y="5661248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</a:p>
        </p:txBody>
      </p:sp>
      <p:sp>
        <p:nvSpPr>
          <p:cNvPr id="85080" name="Text Box 88"/>
          <p:cNvSpPr txBox="1">
            <a:spLocks noChangeArrowheads="1"/>
          </p:cNvSpPr>
          <p:nvPr/>
        </p:nvSpPr>
        <p:spPr bwMode="auto">
          <a:xfrm>
            <a:off x="3354760" y="4213449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</a:t>
            </a:r>
            <a:r>
              <a:rPr lang="en-US" sz="1400" baseline="-25000">
                <a:latin typeface="Arial" charset="0"/>
              </a:rPr>
              <a:t>d</a:t>
            </a:r>
            <a:endParaRPr lang="en-US" sz="1400">
              <a:latin typeface="Arial" charset="0"/>
            </a:endParaRPr>
          </a:p>
        </p:txBody>
      </p:sp>
      <p:sp>
        <p:nvSpPr>
          <p:cNvPr id="85081" name="Line 89"/>
          <p:cNvSpPr>
            <a:spLocks noChangeShapeType="1"/>
          </p:cNvSpPr>
          <p:nvPr/>
        </p:nvSpPr>
        <p:spPr bwMode="auto">
          <a:xfrm>
            <a:off x="3278560" y="45182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94" name="Line 102"/>
          <p:cNvSpPr>
            <a:spLocks noChangeShapeType="1"/>
          </p:cNvSpPr>
          <p:nvPr/>
        </p:nvSpPr>
        <p:spPr bwMode="auto">
          <a:xfrm>
            <a:off x="2135560" y="368004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99" name="Line 107"/>
          <p:cNvSpPr>
            <a:spLocks noChangeShapeType="1"/>
          </p:cNvSpPr>
          <p:nvPr/>
        </p:nvSpPr>
        <p:spPr bwMode="auto">
          <a:xfrm>
            <a:off x="2135560" y="5127848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0" name="Line 108"/>
          <p:cNvSpPr>
            <a:spLocks noChangeShapeType="1"/>
          </p:cNvSpPr>
          <p:nvPr/>
        </p:nvSpPr>
        <p:spPr bwMode="auto">
          <a:xfrm>
            <a:off x="2135560" y="4823048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1" name="Line 109"/>
          <p:cNvSpPr>
            <a:spLocks noChangeShapeType="1"/>
          </p:cNvSpPr>
          <p:nvPr/>
        </p:nvSpPr>
        <p:spPr bwMode="auto">
          <a:xfrm>
            <a:off x="2135560" y="5432648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2" name="Line 110"/>
          <p:cNvSpPr>
            <a:spLocks noChangeShapeType="1"/>
          </p:cNvSpPr>
          <p:nvPr/>
        </p:nvSpPr>
        <p:spPr bwMode="auto">
          <a:xfrm>
            <a:off x="2135560" y="55088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3" name="Line 111"/>
          <p:cNvSpPr>
            <a:spLocks noChangeShapeType="1"/>
          </p:cNvSpPr>
          <p:nvPr/>
        </p:nvSpPr>
        <p:spPr bwMode="auto">
          <a:xfrm>
            <a:off x="2516560" y="48992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4" name="Line 112"/>
          <p:cNvSpPr>
            <a:spLocks noChangeShapeType="1"/>
          </p:cNvSpPr>
          <p:nvPr/>
        </p:nvSpPr>
        <p:spPr bwMode="auto">
          <a:xfrm>
            <a:off x="2897560" y="52040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5" name="Line 113"/>
          <p:cNvSpPr>
            <a:spLocks noChangeShapeType="1"/>
          </p:cNvSpPr>
          <p:nvPr/>
        </p:nvSpPr>
        <p:spPr bwMode="auto">
          <a:xfrm>
            <a:off x="3278560" y="47468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6" name="Line 114"/>
          <p:cNvSpPr>
            <a:spLocks noChangeShapeType="1"/>
          </p:cNvSpPr>
          <p:nvPr/>
        </p:nvSpPr>
        <p:spPr bwMode="auto">
          <a:xfrm>
            <a:off x="3659560" y="53564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7" name="Line 115"/>
          <p:cNvSpPr>
            <a:spLocks noChangeShapeType="1"/>
          </p:cNvSpPr>
          <p:nvPr/>
        </p:nvSpPr>
        <p:spPr bwMode="auto">
          <a:xfrm>
            <a:off x="4040560" y="50516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8" name="Line 116"/>
          <p:cNvSpPr>
            <a:spLocks noChangeShapeType="1"/>
          </p:cNvSpPr>
          <p:nvPr/>
        </p:nvSpPr>
        <p:spPr bwMode="auto">
          <a:xfrm>
            <a:off x="4421560" y="48992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9" name="Line 117"/>
          <p:cNvSpPr>
            <a:spLocks noChangeShapeType="1"/>
          </p:cNvSpPr>
          <p:nvPr/>
        </p:nvSpPr>
        <p:spPr bwMode="auto">
          <a:xfrm>
            <a:off x="4802560" y="52040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0" name="Line 118"/>
          <p:cNvSpPr>
            <a:spLocks noChangeShapeType="1"/>
          </p:cNvSpPr>
          <p:nvPr/>
        </p:nvSpPr>
        <p:spPr bwMode="auto">
          <a:xfrm>
            <a:off x="5183560" y="48992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1" name="Line 119"/>
          <p:cNvSpPr>
            <a:spLocks noChangeShapeType="1"/>
          </p:cNvSpPr>
          <p:nvPr/>
        </p:nvSpPr>
        <p:spPr bwMode="auto">
          <a:xfrm>
            <a:off x="5564560" y="53564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2" name="Line 120"/>
          <p:cNvSpPr>
            <a:spLocks noChangeShapeType="1"/>
          </p:cNvSpPr>
          <p:nvPr/>
        </p:nvSpPr>
        <p:spPr bwMode="auto">
          <a:xfrm>
            <a:off x="5945560" y="50516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3" name="Line 121"/>
          <p:cNvSpPr>
            <a:spLocks noChangeShapeType="1"/>
          </p:cNvSpPr>
          <p:nvPr/>
        </p:nvSpPr>
        <p:spPr bwMode="auto">
          <a:xfrm>
            <a:off x="6326560" y="53564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4" name="Line 122"/>
          <p:cNvSpPr>
            <a:spLocks noChangeShapeType="1"/>
          </p:cNvSpPr>
          <p:nvPr/>
        </p:nvSpPr>
        <p:spPr bwMode="auto">
          <a:xfrm>
            <a:off x="6707560" y="47468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5" name="Line 123"/>
          <p:cNvSpPr>
            <a:spLocks noChangeShapeType="1"/>
          </p:cNvSpPr>
          <p:nvPr/>
        </p:nvSpPr>
        <p:spPr bwMode="auto">
          <a:xfrm>
            <a:off x="7469560" y="50516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6" name="Line 124"/>
          <p:cNvSpPr>
            <a:spLocks noChangeShapeType="1"/>
          </p:cNvSpPr>
          <p:nvPr/>
        </p:nvSpPr>
        <p:spPr bwMode="auto">
          <a:xfrm>
            <a:off x="7088560" y="53564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7" name="Line 125"/>
          <p:cNvSpPr>
            <a:spLocks noChangeShapeType="1"/>
          </p:cNvSpPr>
          <p:nvPr/>
        </p:nvSpPr>
        <p:spPr bwMode="auto">
          <a:xfrm>
            <a:off x="2135560" y="3603848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8" name="Line 126"/>
          <p:cNvSpPr>
            <a:spLocks noChangeShapeType="1"/>
          </p:cNvSpPr>
          <p:nvPr/>
        </p:nvSpPr>
        <p:spPr bwMode="auto">
          <a:xfrm>
            <a:off x="2135560" y="3299048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19" name="Line 127"/>
          <p:cNvSpPr>
            <a:spLocks noChangeShapeType="1"/>
          </p:cNvSpPr>
          <p:nvPr/>
        </p:nvSpPr>
        <p:spPr bwMode="auto">
          <a:xfrm>
            <a:off x="2135560" y="3908648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20" name="Line 128"/>
          <p:cNvSpPr>
            <a:spLocks noChangeShapeType="1"/>
          </p:cNvSpPr>
          <p:nvPr/>
        </p:nvSpPr>
        <p:spPr bwMode="auto">
          <a:xfrm>
            <a:off x="3278560" y="352764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21" name="Line 129"/>
          <p:cNvSpPr>
            <a:spLocks noChangeShapeType="1"/>
          </p:cNvSpPr>
          <p:nvPr/>
        </p:nvSpPr>
        <p:spPr bwMode="auto">
          <a:xfrm>
            <a:off x="4421560" y="368004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22" name="Line 130"/>
          <p:cNvSpPr>
            <a:spLocks noChangeShapeType="1"/>
          </p:cNvSpPr>
          <p:nvPr/>
        </p:nvSpPr>
        <p:spPr bwMode="auto">
          <a:xfrm>
            <a:off x="5564560" y="322284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23" name="Line 131"/>
          <p:cNvSpPr>
            <a:spLocks noChangeShapeType="1"/>
          </p:cNvSpPr>
          <p:nvPr/>
        </p:nvSpPr>
        <p:spPr bwMode="auto">
          <a:xfrm>
            <a:off x="6707560" y="322284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24" name="Text Box 132"/>
          <p:cNvSpPr txBox="1">
            <a:spLocks noChangeArrowheads="1"/>
          </p:cNvSpPr>
          <p:nvPr/>
        </p:nvSpPr>
        <p:spPr bwMode="auto">
          <a:xfrm>
            <a:off x="3735760" y="6066060"/>
            <a:ext cx="3163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latin typeface="Arial" charset="0"/>
              </a:rPr>
              <a:t>t</a:t>
            </a:r>
            <a:r>
              <a:rPr lang="en-US" sz="1600" baseline="-25000">
                <a:latin typeface="Arial" charset="0"/>
              </a:rPr>
              <a:t>b</a:t>
            </a:r>
            <a:r>
              <a:rPr lang="en-US" sz="1600">
                <a:latin typeface="Arial" charset="0"/>
              </a:rPr>
              <a:t>: bit period	t</a:t>
            </a:r>
            <a:r>
              <a:rPr lang="en-US" sz="1600" baseline="-25000">
                <a:latin typeface="Arial" charset="0"/>
              </a:rPr>
              <a:t>d</a:t>
            </a:r>
            <a:r>
              <a:rPr lang="en-US" sz="1600">
                <a:latin typeface="Arial" charset="0"/>
              </a:rPr>
              <a:t>: dwell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FHSS (Frequency Hopping Spread Spectrum) III</a:t>
            </a:r>
          </a:p>
        </p:txBody>
      </p:sp>
      <p:sp>
        <p:nvSpPr>
          <p:cNvPr id="29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4127376" y="2125006"/>
            <a:ext cx="1222375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modulator</a:t>
            </a:r>
          </a:p>
        </p:txBody>
      </p:sp>
      <p:cxnSp>
        <p:nvCxnSpPr>
          <p:cNvPr id="86021" name="AutoShape 5"/>
          <p:cNvCxnSpPr>
            <a:cxnSpLocks noChangeShapeType="1"/>
            <a:endCxn id="86020" idx="1"/>
          </p:cNvCxnSpPr>
          <p:nvPr/>
        </p:nvCxnSpPr>
        <p:spPr bwMode="auto">
          <a:xfrm>
            <a:off x="3060575" y="2353606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3084388" y="1967844"/>
            <a:ext cx="1027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user data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7403975" y="2963206"/>
            <a:ext cx="1512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/>
              <a:t>hopping</a:t>
            </a:r>
          </a:p>
          <a:p>
            <a:pPr algn="l" eaLnBrk="0" hangingPunct="0"/>
            <a:r>
              <a:rPr lang="en-US" sz="1400"/>
              <a:t>sequence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5956176" y="2125006"/>
            <a:ext cx="1128713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modulator</a:t>
            </a:r>
          </a:p>
        </p:txBody>
      </p:sp>
      <p:cxnSp>
        <p:nvCxnSpPr>
          <p:cNvPr id="86026" name="AutoShape 10"/>
          <p:cNvCxnSpPr>
            <a:cxnSpLocks noChangeShapeType="1"/>
            <a:stCxn id="86020" idx="3"/>
            <a:endCxn id="86025" idx="1"/>
          </p:cNvCxnSpPr>
          <p:nvPr/>
        </p:nvCxnSpPr>
        <p:spPr bwMode="auto">
          <a:xfrm>
            <a:off x="5349751" y="2353606"/>
            <a:ext cx="606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6028" name="AutoShape 12"/>
          <p:cNvCxnSpPr>
            <a:cxnSpLocks noChangeShapeType="1"/>
            <a:stCxn id="86052" idx="0"/>
            <a:endCxn id="86025" idx="2"/>
          </p:cNvCxnSpPr>
          <p:nvPr/>
        </p:nvCxnSpPr>
        <p:spPr bwMode="auto">
          <a:xfrm flipH="1" flipV="1">
            <a:off x="6521326" y="2582206"/>
            <a:ext cx="17463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5041775" y="1491594"/>
            <a:ext cx="12618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narrowband</a:t>
            </a:r>
          </a:p>
          <a:p>
            <a:pPr algn="l" eaLnBrk="0" hangingPunct="0"/>
            <a:r>
              <a:rPr lang="en-US" sz="1400"/>
              <a:t>signal</a:t>
            </a:r>
          </a:p>
        </p:txBody>
      </p:sp>
      <p:cxnSp>
        <p:nvCxnSpPr>
          <p:cNvPr id="86030" name="AutoShape 14"/>
          <p:cNvCxnSpPr>
            <a:cxnSpLocks noChangeShapeType="1"/>
            <a:stCxn id="86025" idx="3"/>
            <a:endCxn id="86031" idx="2"/>
          </p:cNvCxnSpPr>
          <p:nvPr/>
        </p:nvCxnSpPr>
        <p:spPr bwMode="auto">
          <a:xfrm flipV="1">
            <a:off x="7084889" y="2118194"/>
            <a:ext cx="1128623" cy="235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7744441" y="1379530"/>
            <a:ext cx="93814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dirty="0"/>
              <a:t>spread</a:t>
            </a:r>
          </a:p>
          <a:p>
            <a:pPr algn="l" eaLnBrk="0" hangingPunct="0"/>
            <a:r>
              <a:rPr lang="en-US" sz="1400" dirty="0"/>
              <a:t>transmit</a:t>
            </a:r>
          </a:p>
          <a:p>
            <a:pPr algn="l" eaLnBrk="0" hangingPunct="0"/>
            <a:r>
              <a:rPr lang="en-US" sz="1400" dirty="0"/>
              <a:t>signal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4127375" y="3339444"/>
            <a:ext cx="1322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/>
              <a:t>transmitter</a:t>
            </a:r>
          </a:p>
        </p:txBody>
      </p:sp>
      <p:cxnSp>
        <p:nvCxnSpPr>
          <p:cNvPr id="86034" name="AutoShape 18"/>
          <p:cNvCxnSpPr>
            <a:cxnSpLocks noChangeShapeType="1"/>
            <a:stCxn id="86035" idx="2"/>
            <a:endCxn id="86055" idx="1"/>
          </p:cNvCxnSpPr>
          <p:nvPr/>
        </p:nvCxnSpPr>
        <p:spPr bwMode="auto">
          <a:xfrm rot="16200000" flipH="1">
            <a:off x="3902229" y="4490658"/>
            <a:ext cx="208295" cy="851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arrow" w="med" len="med"/>
            <a:tailEnd/>
          </a:ln>
          <a:effectLst/>
        </p:spPr>
      </p:cxn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3109132" y="4289091"/>
            <a:ext cx="9428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dirty="0"/>
              <a:t>received</a:t>
            </a:r>
          </a:p>
          <a:p>
            <a:pPr algn="l" eaLnBrk="0" hangingPunct="0"/>
            <a:r>
              <a:rPr lang="en-US" sz="1400" dirty="0"/>
              <a:t>signal</a:t>
            </a:r>
          </a:p>
        </p:txBody>
      </p:sp>
      <p:cxnSp>
        <p:nvCxnSpPr>
          <p:cNvPr id="86039" name="AutoShape 23"/>
          <p:cNvCxnSpPr>
            <a:cxnSpLocks noChangeShapeType="1"/>
            <a:stCxn id="86055" idx="3"/>
            <a:endCxn id="86047" idx="1"/>
          </p:cNvCxnSpPr>
          <p:nvPr/>
        </p:nvCxnSpPr>
        <p:spPr bwMode="auto">
          <a:xfrm>
            <a:off x="5603751" y="5020606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7861176" y="6006444"/>
            <a:ext cx="995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/>
              <a:t>receiver</a:t>
            </a:r>
          </a:p>
        </p:txBody>
      </p:sp>
      <p:sp>
        <p:nvSpPr>
          <p:cNvPr id="86047" name="Rectangle 31"/>
          <p:cNvSpPr>
            <a:spLocks noChangeArrowheads="1"/>
          </p:cNvSpPr>
          <p:nvPr/>
        </p:nvSpPr>
        <p:spPr bwMode="auto">
          <a:xfrm>
            <a:off x="6108575" y="4792006"/>
            <a:ext cx="1219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demodulator</a:t>
            </a:r>
          </a:p>
        </p:txBody>
      </p:sp>
      <p:cxnSp>
        <p:nvCxnSpPr>
          <p:cNvPr id="86048" name="AutoShape 32"/>
          <p:cNvCxnSpPr>
            <a:cxnSpLocks noChangeShapeType="1"/>
            <a:stCxn id="86047" idx="3"/>
          </p:cNvCxnSpPr>
          <p:nvPr/>
        </p:nvCxnSpPr>
        <p:spPr bwMode="auto">
          <a:xfrm>
            <a:off x="7327775" y="5020606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7327775" y="4634844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data</a:t>
            </a:r>
          </a:p>
        </p:txBody>
      </p:sp>
      <p:sp>
        <p:nvSpPr>
          <p:cNvPr id="86052" name="Rectangle 36"/>
          <p:cNvSpPr>
            <a:spLocks noChangeArrowheads="1"/>
          </p:cNvSpPr>
          <p:nvPr/>
        </p:nvSpPr>
        <p:spPr bwMode="auto">
          <a:xfrm>
            <a:off x="5879976" y="2963206"/>
            <a:ext cx="1317625" cy="5334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frequency</a:t>
            </a:r>
          </a:p>
          <a:p>
            <a:pPr eaLnBrk="0" hangingPunct="0"/>
            <a:r>
              <a:rPr lang="en-US" sz="1400"/>
              <a:t>synthesizer</a:t>
            </a:r>
          </a:p>
        </p:txBody>
      </p:sp>
      <p:cxnSp>
        <p:nvCxnSpPr>
          <p:cNvPr id="86053" name="AutoShape 37"/>
          <p:cNvCxnSpPr>
            <a:cxnSpLocks noChangeShapeType="1"/>
            <a:stCxn id="86024" idx="1"/>
            <a:endCxn id="86052" idx="3"/>
          </p:cNvCxnSpPr>
          <p:nvPr/>
        </p:nvCxnSpPr>
        <p:spPr bwMode="auto">
          <a:xfrm flipH="1">
            <a:off x="7197601" y="3224816"/>
            <a:ext cx="206375" cy="50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54" name="Text Box 38"/>
          <p:cNvSpPr txBox="1">
            <a:spLocks noChangeArrowheads="1"/>
          </p:cNvSpPr>
          <p:nvPr/>
        </p:nvSpPr>
        <p:spPr bwMode="auto">
          <a:xfrm>
            <a:off x="2973263" y="5630206"/>
            <a:ext cx="1149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/>
              <a:t>hopping</a:t>
            </a:r>
          </a:p>
          <a:p>
            <a:pPr algn="l" eaLnBrk="0" hangingPunct="0"/>
            <a:r>
              <a:rPr lang="en-US" sz="1400"/>
              <a:t>sequence</a:t>
            </a:r>
          </a:p>
        </p:txBody>
      </p:sp>
      <p:sp>
        <p:nvSpPr>
          <p:cNvPr id="86055" name="Rectangle 39"/>
          <p:cNvSpPr>
            <a:spLocks noChangeArrowheads="1"/>
          </p:cNvSpPr>
          <p:nvPr/>
        </p:nvSpPr>
        <p:spPr bwMode="auto">
          <a:xfrm>
            <a:off x="4432176" y="4792006"/>
            <a:ext cx="1171575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demodulator</a:t>
            </a:r>
          </a:p>
        </p:txBody>
      </p:sp>
      <p:cxnSp>
        <p:nvCxnSpPr>
          <p:cNvPr id="86056" name="AutoShape 40"/>
          <p:cNvCxnSpPr>
            <a:cxnSpLocks noChangeShapeType="1"/>
            <a:stCxn id="86057" idx="0"/>
            <a:endCxn id="86055" idx="2"/>
          </p:cNvCxnSpPr>
          <p:nvPr/>
        </p:nvCxnSpPr>
        <p:spPr bwMode="auto">
          <a:xfrm flipV="1">
            <a:off x="5017963" y="5249206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57" name="Rectangle 41"/>
          <p:cNvSpPr>
            <a:spLocks noChangeArrowheads="1"/>
          </p:cNvSpPr>
          <p:nvPr/>
        </p:nvSpPr>
        <p:spPr bwMode="auto">
          <a:xfrm>
            <a:off x="4484563" y="5630206"/>
            <a:ext cx="1066800" cy="5334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/>
              <a:t>frequency</a:t>
            </a:r>
          </a:p>
          <a:p>
            <a:pPr eaLnBrk="0" hangingPunct="0"/>
            <a:r>
              <a:rPr lang="en-US" sz="1400"/>
              <a:t>synthesizer</a:t>
            </a:r>
          </a:p>
        </p:txBody>
      </p:sp>
      <p:cxnSp>
        <p:nvCxnSpPr>
          <p:cNvPr id="86058" name="AutoShape 42"/>
          <p:cNvCxnSpPr>
            <a:cxnSpLocks noChangeShapeType="1"/>
            <a:stCxn id="86054" idx="3"/>
            <a:endCxn id="86057" idx="1"/>
          </p:cNvCxnSpPr>
          <p:nvPr/>
        </p:nvCxnSpPr>
        <p:spPr bwMode="auto">
          <a:xfrm>
            <a:off x="4122613" y="5891816"/>
            <a:ext cx="361950" cy="50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059" name="Text Box 43"/>
          <p:cNvSpPr txBox="1">
            <a:spLocks noChangeArrowheads="1"/>
          </p:cNvSpPr>
          <p:nvPr/>
        </p:nvSpPr>
        <p:spPr bwMode="auto">
          <a:xfrm>
            <a:off x="5346575" y="4253844"/>
            <a:ext cx="12618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narrowband</a:t>
            </a:r>
          </a:p>
          <a:p>
            <a:pPr algn="l" eaLnBrk="0" hangingPunct="0"/>
            <a:r>
              <a:rPr lang="en-US" sz="1400"/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Software Defined Radio</a:t>
            </a:r>
            <a:endParaRPr lang="en-US" noProof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 (ideal world)</a:t>
            </a:r>
          </a:p>
          <a:p>
            <a:pPr lvl="1"/>
            <a:r>
              <a:rPr lang="en-US" dirty="0" smtClean="0"/>
              <a:t>Full flexibility </a:t>
            </a:r>
            <a:r>
              <a:rPr lang="en-US" dirty="0" err="1" smtClean="0"/>
              <a:t>wrt</a:t>
            </a:r>
            <a:r>
              <a:rPr lang="en-US" dirty="0" smtClean="0"/>
              <a:t>. </a:t>
            </a:r>
            <a:r>
              <a:rPr lang="en-US" dirty="0" smtClean="0"/>
              <a:t>modulation, carrier frequency, coding…</a:t>
            </a:r>
          </a:p>
          <a:p>
            <a:pPr lvl="1"/>
            <a:r>
              <a:rPr lang="en-US" dirty="0" smtClean="0"/>
              <a:t>Simply download a new radio!</a:t>
            </a:r>
          </a:p>
          <a:p>
            <a:pPr lvl="1"/>
            <a:r>
              <a:rPr lang="en-US" dirty="0" smtClean="0"/>
              <a:t>Transmitter: digital signal processor plus very fast D/A-converter</a:t>
            </a:r>
          </a:p>
          <a:p>
            <a:pPr lvl="1"/>
            <a:r>
              <a:rPr lang="en-US" dirty="0" smtClean="0"/>
              <a:t>Receiver: very fast A/D-converter plus digital signal processor</a:t>
            </a:r>
          </a:p>
          <a:p>
            <a:r>
              <a:rPr lang="en-US" dirty="0" smtClean="0"/>
              <a:t>Real world</a:t>
            </a:r>
          </a:p>
          <a:p>
            <a:pPr lvl="1"/>
            <a:r>
              <a:rPr lang="en-US" dirty="0" smtClean="0"/>
              <a:t>Problems due to interference, high accuracy/high data rate, low-noise amplifiers needed, filters etc.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Joint Tactical Radio System, GNU Radio, Universal Software Radio Peripheral, …</a:t>
            </a:r>
          </a:p>
          <a:p>
            <a:pPr lvl="1"/>
            <a:r>
              <a:rPr lang="en-US" sz="1400" dirty="0" smtClean="0"/>
              <a:t>see e.g. SDR – 20 Years Later, IEEE Communications Magazine, Sept. 2015 and Jan. 2016 </a:t>
            </a:r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5" name="Flowchart: Alternate Process 4"/>
          <p:cNvSpPr/>
          <p:nvPr/>
        </p:nvSpPr>
        <p:spPr bwMode="auto">
          <a:xfrm>
            <a:off x="2316008" y="5085184"/>
            <a:ext cx="1198055" cy="340519"/>
          </a:xfrm>
          <a:prstGeom prst="flowChartAlternateProcess">
            <a:avLst/>
          </a:prstGeom>
          <a:solidFill>
            <a:schemeClr val="accent1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 err="1"/>
              <a:t>Application</a:t>
            </a:r>
            <a:endParaRPr lang="de-DE" sz="1400" dirty="0"/>
          </a:p>
        </p:txBody>
      </p:sp>
      <p:sp>
        <p:nvSpPr>
          <p:cNvPr id="6" name="Flowchart: Alternate Process 5"/>
          <p:cNvSpPr/>
          <p:nvPr/>
        </p:nvSpPr>
        <p:spPr bwMode="auto">
          <a:xfrm>
            <a:off x="3935760" y="5085184"/>
            <a:ext cx="1702964" cy="340519"/>
          </a:xfrm>
          <a:prstGeom prst="flowChartAlternateProcess">
            <a:avLst/>
          </a:prstGeom>
          <a:solidFill>
            <a:schemeClr val="accent1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Signal </a:t>
            </a:r>
            <a:r>
              <a:rPr lang="de-DE" sz="1400" dirty="0" err="1"/>
              <a:t>Processor</a:t>
            </a:r>
            <a:endParaRPr lang="de-DE" sz="14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514062" y="5254648"/>
            <a:ext cx="421698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Flowchart: Alternate Process 9"/>
          <p:cNvSpPr/>
          <p:nvPr/>
        </p:nvSpPr>
        <p:spPr bwMode="auto">
          <a:xfrm>
            <a:off x="6060423" y="5085184"/>
            <a:ext cx="1508386" cy="340519"/>
          </a:xfrm>
          <a:prstGeom prst="flowChartAlternateProcess">
            <a:avLst/>
          </a:prstGeom>
          <a:solidFill>
            <a:schemeClr val="accent1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D/A </a:t>
            </a:r>
            <a:r>
              <a:rPr lang="de-DE" sz="1400" dirty="0" err="1"/>
              <a:t>Converter</a:t>
            </a:r>
            <a:endParaRPr lang="de-DE" sz="14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5638725" y="5254648"/>
            <a:ext cx="421699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Flowchart: Alternate Process 19"/>
          <p:cNvSpPr/>
          <p:nvPr/>
        </p:nvSpPr>
        <p:spPr bwMode="auto">
          <a:xfrm>
            <a:off x="3503713" y="5949280"/>
            <a:ext cx="1198055" cy="340519"/>
          </a:xfrm>
          <a:prstGeom prst="flowChartAlternateProcess">
            <a:avLst/>
          </a:prstGeom>
          <a:solidFill>
            <a:schemeClr val="accent1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 err="1"/>
              <a:t>Application</a:t>
            </a:r>
            <a:endParaRPr lang="de-DE" sz="1400" dirty="0"/>
          </a:p>
        </p:txBody>
      </p:sp>
      <p:sp>
        <p:nvSpPr>
          <p:cNvPr id="21" name="Flowchart: Alternate Process 20"/>
          <p:cNvSpPr/>
          <p:nvPr/>
        </p:nvSpPr>
        <p:spPr bwMode="auto">
          <a:xfrm>
            <a:off x="5123465" y="5949280"/>
            <a:ext cx="1702964" cy="340519"/>
          </a:xfrm>
          <a:prstGeom prst="flowChartAlternateProcess">
            <a:avLst/>
          </a:prstGeom>
          <a:solidFill>
            <a:schemeClr val="accent1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Signal </a:t>
            </a:r>
            <a:r>
              <a:rPr lang="de-DE" sz="1400" dirty="0" err="1"/>
              <a:t>Processor</a:t>
            </a:r>
            <a:endParaRPr lang="de-DE" sz="140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4701767" y="6119539"/>
            <a:ext cx="421698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Flowchart: Alternate Process 22"/>
          <p:cNvSpPr/>
          <p:nvPr/>
        </p:nvSpPr>
        <p:spPr bwMode="auto">
          <a:xfrm>
            <a:off x="7248128" y="5949280"/>
            <a:ext cx="1508386" cy="340519"/>
          </a:xfrm>
          <a:prstGeom prst="flowChartAlternateProcess">
            <a:avLst/>
          </a:prstGeom>
          <a:solidFill>
            <a:schemeClr val="accent1"/>
          </a:solidFill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A/D </a:t>
            </a:r>
            <a:r>
              <a:rPr lang="de-DE" sz="1400" dirty="0" err="1"/>
              <a:t>Converter</a:t>
            </a:r>
            <a:endParaRPr lang="de-DE" sz="14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6826430" y="6119539"/>
            <a:ext cx="421699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AutoShape 44"/>
          <p:cNvCxnSpPr>
            <a:cxnSpLocks noChangeShapeType="1"/>
            <a:stCxn id="10" idx="3"/>
          </p:cNvCxnSpPr>
          <p:nvPr/>
        </p:nvCxnSpPr>
        <p:spPr bwMode="auto">
          <a:xfrm flipV="1">
            <a:off x="7568810" y="4797151"/>
            <a:ext cx="420359" cy="45829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cxnSp>
        <p:nvCxnSpPr>
          <p:cNvPr id="38" name="AutoShape 44"/>
          <p:cNvCxnSpPr>
            <a:cxnSpLocks noChangeShapeType="1"/>
            <a:stCxn id="23" idx="3"/>
          </p:cNvCxnSpPr>
          <p:nvPr/>
        </p:nvCxnSpPr>
        <p:spPr bwMode="auto">
          <a:xfrm flipV="1">
            <a:off x="8756514" y="5661247"/>
            <a:ext cx="387710" cy="45829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Questions &amp; Tasks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What are the means to mitigate narrowband interference? What is the complexity of the different solutions</a:t>
            </a:r>
            <a:r>
              <a:rPr lang="en-GB" dirty="0" smtClean="0"/>
              <a:t>?</a:t>
            </a:r>
          </a:p>
          <a:p>
            <a:pPr lvl="1"/>
            <a:r>
              <a:rPr lang="en-GB" dirty="0"/>
              <a:t>What are the main benefits of a spread spectrum system? How can spreading be achieved? </a:t>
            </a:r>
            <a:endParaRPr lang="en-GB" dirty="0" smtClean="0"/>
          </a:p>
          <a:p>
            <a:pPr lvl="1"/>
            <a:r>
              <a:rPr lang="en-GB" dirty="0" smtClean="0"/>
              <a:t>What </a:t>
            </a:r>
            <a:r>
              <a:rPr lang="en-GB" dirty="0"/>
              <a:t>replaces the guard space in </a:t>
            </a:r>
            <a:r>
              <a:rPr lang="en-GB" dirty="0" smtClean="0"/>
              <a:t>FDM when </a:t>
            </a:r>
            <a:r>
              <a:rPr lang="en-GB" dirty="0"/>
              <a:t>compared to </a:t>
            </a:r>
            <a:r>
              <a:rPr lang="en-GB" dirty="0" smtClean="0"/>
              <a:t>CDM? </a:t>
            </a:r>
          </a:p>
          <a:p>
            <a:pPr lvl="1"/>
            <a:r>
              <a:rPr lang="en-GB" dirty="0" smtClean="0"/>
              <a:t>How </a:t>
            </a:r>
            <a:r>
              <a:rPr lang="en-GB" dirty="0"/>
              <a:t>can DSSS systems benefit from multipath propagation</a:t>
            </a:r>
            <a:r>
              <a:rPr lang="en-GB" dirty="0" smtClean="0"/>
              <a:t>?</a:t>
            </a:r>
          </a:p>
          <a:p>
            <a:pPr lvl="1"/>
            <a:r>
              <a:rPr lang="en-US" noProof="0" dirty="0" smtClean="0"/>
              <a:t>Look-up the developments of SDRs today. What can be done already with low-cost SDRs? (see e.g. GNU radio, </a:t>
            </a:r>
            <a:r>
              <a:rPr lang="de-DE" dirty="0">
                <a:hlinkClick r:id="rId2"/>
              </a:rPr>
              <a:t>https://www.gnuradio.org/</a:t>
            </a:r>
            <a:r>
              <a:rPr lang="en-US" noProof="0" dirty="0" smtClean="0"/>
              <a:t>)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493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Cell structure</a:t>
            </a:r>
            <a:endParaRPr lang="en-US" noProof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Implements space division multiplex</a:t>
            </a:r>
          </a:p>
          <a:p>
            <a:pPr lvl="1"/>
            <a:r>
              <a:rPr lang="en-US" dirty="0" smtClean="0"/>
              <a:t>base station covers a certain transmission area (cell)</a:t>
            </a:r>
          </a:p>
          <a:p>
            <a:r>
              <a:rPr lang="en-US" dirty="0" smtClean="0"/>
              <a:t>Mobile stations communicate only via the base station</a:t>
            </a:r>
          </a:p>
          <a:p>
            <a:endParaRPr lang="en-US" dirty="0" smtClean="0"/>
          </a:p>
          <a:p>
            <a:r>
              <a:rPr lang="en-US" dirty="0" smtClean="0"/>
              <a:t>Advantages of cell structures</a:t>
            </a:r>
          </a:p>
          <a:p>
            <a:pPr lvl="1"/>
            <a:r>
              <a:rPr lang="en-US" dirty="0" smtClean="0"/>
              <a:t>higher capacity, higher number of users</a:t>
            </a:r>
          </a:p>
          <a:p>
            <a:pPr lvl="1"/>
            <a:r>
              <a:rPr lang="en-US" dirty="0" smtClean="0"/>
              <a:t>less transmission power needed</a:t>
            </a:r>
          </a:p>
          <a:p>
            <a:pPr lvl="1"/>
            <a:r>
              <a:rPr lang="en-US" dirty="0" smtClean="0"/>
              <a:t>more robust, decentralized</a:t>
            </a:r>
          </a:p>
          <a:p>
            <a:pPr lvl="1"/>
            <a:r>
              <a:rPr lang="en-US" dirty="0" smtClean="0"/>
              <a:t>base station deals with interference, transmission area etc. locally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fixed network needed for the base stations</a:t>
            </a:r>
          </a:p>
          <a:p>
            <a:pPr lvl="1"/>
            <a:r>
              <a:rPr lang="en-US" dirty="0" smtClean="0"/>
              <a:t>handover (changing from one cell to another) necessary</a:t>
            </a:r>
          </a:p>
          <a:p>
            <a:pPr lvl="1"/>
            <a:r>
              <a:rPr lang="en-US" dirty="0" smtClean="0"/>
              <a:t>interference with other cells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Cell sizes from some 100 m in cities to, e.g., 35 km on the country side (GSM) - even less for higher frequencies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flexibility with LTE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See, e.g., </a:t>
            </a:r>
            <a:r>
              <a:rPr lang="en-US" sz="1600" dirty="0" smtClean="0">
                <a:hlinkClick r:id="rId2"/>
              </a:rPr>
              <a:t>en.wikipedia.org/wiki/</a:t>
            </a:r>
            <a:r>
              <a:rPr lang="en-US" sz="1600" dirty="0" err="1" smtClean="0">
                <a:hlinkClick r:id="rId2"/>
              </a:rPr>
              <a:t>LTE_frequency_bands</a:t>
            </a:r>
            <a:r>
              <a:rPr lang="en-US" sz="1600" dirty="0" smtClean="0"/>
              <a:t> or </a:t>
            </a:r>
            <a:r>
              <a:rPr lang="en-US" sz="1600" dirty="0" smtClean="0">
                <a:hlinkClick r:id="rId3"/>
              </a:rPr>
              <a:t>3GPP </a:t>
            </a:r>
            <a:r>
              <a:rPr lang="en-US" sz="1600" dirty="0">
                <a:hlinkClick r:id="rId3"/>
              </a:rPr>
              <a:t>TS 36.101 E-UTRA: User Equipment (UE) radio transmission and reception</a:t>
            </a:r>
            <a:endParaRPr lang="de-DE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92" y="1772816"/>
            <a:ext cx="10322547" cy="40324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392" y="5917423"/>
            <a:ext cx="10297144" cy="679929"/>
          </a:xfrm>
          <a:prstGeom prst="rect">
            <a:avLst/>
          </a:prstGeom>
        </p:spPr>
      </p:pic>
      <p:sp>
        <p:nvSpPr>
          <p:cNvPr id="7" name="Flowchart: Punched Tape 6"/>
          <p:cNvSpPr/>
          <p:nvPr/>
        </p:nvSpPr>
        <p:spPr bwMode="auto">
          <a:xfrm>
            <a:off x="216024" y="5733256"/>
            <a:ext cx="11064552" cy="300616"/>
          </a:xfrm>
          <a:prstGeom prst="flowChartPunchedTap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107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Frequency planning I</a:t>
            </a:r>
          </a:p>
        </p:txBody>
      </p:sp>
      <p:sp>
        <p:nvSpPr>
          <p:cNvPr id="62484" name="Rectangle 2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noProof="0" dirty="0"/>
              <a:t>Frequency reuse only with a certain distance between the base stations</a:t>
            </a:r>
          </a:p>
          <a:p>
            <a:pPr>
              <a:lnSpc>
                <a:spcPct val="90000"/>
              </a:lnSpc>
            </a:pPr>
            <a:r>
              <a:rPr lang="en-US" noProof="0" dirty="0"/>
              <a:t>Standard model using 7 frequencies:</a:t>
            </a:r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r>
              <a:rPr lang="en-US" noProof="0" dirty="0"/>
              <a:t>Fixed frequency assignment:</a:t>
            </a:r>
          </a:p>
          <a:p>
            <a:pPr lvl="1">
              <a:lnSpc>
                <a:spcPct val="90000"/>
              </a:lnSpc>
            </a:pPr>
            <a:r>
              <a:rPr lang="en-US" noProof="0" dirty="0"/>
              <a:t>certain frequencies are assigned to a certain cell</a:t>
            </a:r>
          </a:p>
          <a:p>
            <a:pPr lvl="1">
              <a:lnSpc>
                <a:spcPct val="90000"/>
              </a:lnSpc>
            </a:pPr>
            <a:r>
              <a:rPr lang="en-US" noProof="0" dirty="0"/>
              <a:t>problem: different traffic load in different </a:t>
            </a:r>
            <a:r>
              <a:rPr lang="en-US" noProof="0" dirty="0" smtClean="0"/>
              <a:t>cells</a:t>
            </a:r>
          </a:p>
          <a:p>
            <a:pPr lvl="1">
              <a:lnSpc>
                <a:spcPct val="90000"/>
              </a:lnSpc>
            </a:pPr>
            <a:endParaRPr lang="en-US" noProof="0" dirty="0"/>
          </a:p>
          <a:p>
            <a:pPr>
              <a:lnSpc>
                <a:spcPct val="90000"/>
              </a:lnSpc>
            </a:pPr>
            <a:r>
              <a:rPr lang="en-US" noProof="0" dirty="0"/>
              <a:t>Dynamic frequency assignment:</a:t>
            </a:r>
          </a:p>
          <a:p>
            <a:pPr lvl="1">
              <a:lnSpc>
                <a:spcPct val="90000"/>
              </a:lnSpc>
            </a:pPr>
            <a:r>
              <a:rPr lang="en-US" noProof="0" dirty="0"/>
              <a:t>base station chooses frequencies depending on the frequencies already used in neighbor cells</a:t>
            </a:r>
          </a:p>
          <a:p>
            <a:pPr lvl="1">
              <a:lnSpc>
                <a:spcPct val="90000"/>
              </a:lnSpc>
            </a:pPr>
            <a:r>
              <a:rPr lang="en-US" noProof="0" dirty="0"/>
              <a:t>more capacity in cells with more traffic</a:t>
            </a:r>
          </a:p>
          <a:p>
            <a:pPr lvl="1">
              <a:lnSpc>
                <a:spcPct val="90000"/>
              </a:lnSpc>
            </a:pPr>
            <a:r>
              <a:rPr lang="en-US" noProof="0" dirty="0"/>
              <a:t>assignment can also be based on interference measurements</a:t>
            </a:r>
          </a:p>
        </p:txBody>
      </p:sp>
      <p:sp>
        <p:nvSpPr>
          <p:cNvPr id="17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pSp>
        <p:nvGrpSpPr>
          <p:cNvPr id="62481" name="Group 17"/>
          <p:cNvGrpSpPr>
            <a:grpSpLocks/>
          </p:cNvGrpSpPr>
          <p:nvPr/>
        </p:nvGrpSpPr>
        <p:grpSpPr bwMode="auto">
          <a:xfrm>
            <a:off x="6934200" y="1828800"/>
            <a:ext cx="1905000" cy="1447800"/>
            <a:chOff x="1596" y="1392"/>
            <a:chExt cx="960" cy="672"/>
          </a:xfrm>
        </p:grpSpPr>
        <p:sp>
          <p:nvSpPr>
            <p:cNvPr id="62469" name="AutoShape 5"/>
            <p:cNvSpPr>
              <a:spLocks noChangeArrowheads="1"/>
            </p:cNvSpPr>
            <p:nvPr/>
          </p:nvSpPr>
          <p:spPr bwMode="auto">
            <a:xfrm>
              <a:off x="1596" y="1584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01FFB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4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0" name="AutoShape 6"/>
            <p:cNvSpPr>
              <a:spLocks noChangeArrowheads="1"/>
            </p:cNvSpPr>
            <p:nvPr/>
          </p:nvSpPr>
          <p:spPr bwMode="auto">
            <a:xfrm>
              <a:off x="1776" y="1488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E800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5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1" name="AutoShape 7"/>
            <p:cNvSpPr>
              <a:spLocks noChangeArrowheads="1"/>
            </p:cNvSpPr>
            <p:nvPr/>
          </p:nvSpPr>
          <p:spPr bwMode="auto">
            <a:xfrm>
              <a:off x="1776" y="1680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1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2" name="AutoShape 8"/>
            <p:cNvSpPr>
              <a:spLocks noChangeArrowheads="1"/>
            </p:cNvSpPr>
            <p:nvPr/>
          </p:nvSpPr>
          <p:spPr bwMode="auto">
            <a:xfrm>
              <a:off x="1596" y="1776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4EE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3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3" name="AutoShape 9"/>
            <p:cNvSpPr>
              <a:spLocks noChangeArrowheads="1"/>
            </p:cNvSpPr>
            <p:nvPr/>
          </p:nvSpPr>
          <p:spPr bwMode="auto">
            <a:xfrm>
              <a:off x="1776" y="1872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2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4" name="AutoShape 10"/>
            <p:cNvSpPr>
              <a:spLocks noChangeArrowheads="1"/>
            </p:cNvSpPr>
            <p:nvPr/>
          </p:nvSpPr>
          <p:spPr bwMode="auto">
            <a:xfrm>
              <a:off x="1956" y="1584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6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5" name="AutoShape 11"/>
            <p:cNvSpPr>
              <a:spLocks noChangeArrowheads="1"/>
            </p:cNvSpPr>
            <p:nvPr/>
          </p:nvSpPr>
          <p:spPr bwMode="auto">
            <a:xfrm>
              <a:off x="1956" y="1776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7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6" name="AutoShape 12"/>
            <p:cNvSpPr>
              <a:spLocks noChangeArrowheads="1"/>
            </p:cNvSpPr>
            <p:nvPr/>
          </p:nvSpPr>
          <p:spPr bwMode="auto">
            <a:xfrm>
              <a:off x="1956" y="1392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4EE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3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7" name="AutoShape 13"/>
            <p:cNvSpPr>
              <a:spLocks noChangeArrowheads="1"/>
            </p:cNvSpPr>
            <p:nvPr/>
          </p:nvSpPr>
          <p:spPr bwMode="auto">
            <a:xfrm>
              <a:off x="2136" y="1488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2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8" name="AutoShape 14"/>
            <p:cNvSpPr>
              <a:spLocks noChangeArrowheads="1"/>
            </p:cNvSpPr>
            <p:nvPr/>
          </p:nvSpPr>
          <p:spPr bwMode="auto">
            <a:xfrm>
              <a:off x="2136" y="1680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01FFB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4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79" name="AutoShape 15"/>
            <p:cNvSpPr>
              <a:spLocks noChangeArrowheads="1"/>
            </p:cNvSpPr>
            <p:nvPr/>
          </p:nvSpPr>
          <p:spPr bwMode="auto">
            <a:xfrm>
              <a:off x="2316" y="1584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E800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5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62480" name="AutoShape 16"/>
            <p:cNvSpPr>
              <a:spLocks noChangeArrowheads="1"/>
            </p:cNvSpPr>
            <p:nvPr/>
          </p:nvSpPr>
          <p:spPr bwMode="auto">
            <a:xfrm>
              <a:off x="2316" y="1776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Arial" charset="0"/>
                </a:rPr>
                <a:t>f</a:t>
              </a:r>
              <a:r>
                <a:rPr lang="en-US" sz="1400" baseline="-25000">
                  <a:latin typeface="Arial" charset="0"/>
                </a:rPr>
                <a:t>1</a:t>
              </a:r>
              <a:endParaRPr lang="en-US" sz="14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Frequency planning II</a:t>
            </a:r>
          </a:p>
        </p:txBody>
      </p:sp>
      <p:sp>
        <p:nvSpPr>
          <p:cNvPr id="161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pSp>
        <p:nvGrpSpPr>
          <p:cNvPr id="91352" name="Group 216"/>
          <p:cNvGrpSpPr>
            <a:grpSpLocks/>
          </p:cNvGrpSpPr>
          <p:nvPr/>
        </p:nvGrpSpPr>
        <p:grpSpPr bwMode="auto">
          <a:xfrm>
            <a:off x="2008286" y="1526372"/>
            <a:ext cx="1911350" cy="1658937"/>
            <a:chOff x="396" y="708"/>
            <a:chExt cx="1204" cy="1045"/>
          </a:xfrm>
        </p:grpSpPr>
        <p:sp>
          <p:nvSpPr>
            <p:cNvPr id="91140" name="AutoShape 4"/>
            <p:cNvSpPr>
              <a:spLocks noChangeArrowheads="1"/>
            </p:cNvSpPr>
            <p:nvPr/>
          </p:nvSpPr>
          <p:spPr bwMode="auto">
            <a:xfrm>
              <a:off x="400" y="969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1</a:t>
              </a:r>
              <a:endParaRPr lang="en-US" sz="1400">
                <a:latin typeface="+mn-lt"/>
              </a:endParaRPr>
            </a:p>
          </p:txBody>
        </p:sp>
        <p:sp>
          <p:nvSpPr>
            <p:cNvPr id="91141" name="AutoShape 5"/>
            <p:cNvSpPr>
              <a:spLocks noChangeArrowheads="1"/>
            </p:cNvSpPr>
            <p:nvPr/>
          </p:nvSpPr>
          <p:spPr bwMode="auto">
            <a:xfrm>
              <a:off x="625" y="83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2</a:t>
              </a:r>
              <a:endParaRPr lang="en-US" sz="1400">
                <a:latin typeface="+mn-lt"/>
              </a:endParaRPr>
            </a:p>
          </p:txBody>
        </p:sp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625" y="1099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143" name="AutoShape 7"/>
            <p:cNvSpPr>
              <a:spLocks noChangeArrowheads="1"/>
            </p:cNvSpPr>
            <p:nvPr/>
          </p:nvSpPr>
          <p:spPr bwMode="auto">
            <a:xfrm>
              <a:off x="400" y="1229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2</a:t>
              </a:r>
              <a:endParaRPr lang="en-US" sz="1400">
                <a:latin typeface="+mn-lt"/>
              </a:endParaRPr>
            </a:p>
          </p:txBody>
        </p:sp>
        <p:sp>
          <p:nvSpPr>
            <p:cNvPr id="91144" name="AutoShape 8"/>
            <p:cNvSpPr>
              <a:spLocks noChangeArrowheads="1"/>
            </p:cNvSpPr>
            <p:nvPr/>
          </p:nvSpPr>
          <p:spPr bwMode="auto">
            <a:xfrm>
              <a:off x="625" y="1359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1</a:t>
              </a:r>
              <a:endParaRPr lang="en-US" sz="1400">
                <a:latin typeface="+mn-lt"/>
              </a:endParaRPr>
            </a:p>
          </p:txBody>
        </p:sp>
        <p:sp>
          <p:nvSpPr>
            <p:cNvPr id="91145" name="AutoShape 9"/>
            <p:cNvSpPr>
              <a:spLocks noChangeArrowheads="1"/>
            </p:cNvSpPr>
            <p:nvPr/>
          </p:nvSpPr>
          <p:spPr bwMode="auto">
            <a:xfrm>
              <a:off x="850" y="969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1</a:t>
              </a:r>
              <a:endParaRPr lang="en-US" sz="1400">
                <a:latin typeface="+mn-lt"/>
              </a:endParaRPr>
            </a:p>
          </p:txBody>
        </p:sp>
        <p:sp>
          <p:nvSpPr>
            <p:cNvPr id="91146" name="AutoShape 10"/>
            <p:cNvSpPr>
              <a:spLocks noChangeArrowheads="1"/>
            </p:cNvSpPr>
            <p:nvPr/>
          </p:nvSpPr>
          <p:spPr bwMode="auto">
            <a:xfrm>
              <a:off x="850" y="1229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2</a:t>
              </a:r>
              <a:endParaRPr lang="en-US" sz="1400">
                <a:latin typeface="+mn-lt"/>
              </a:endParaRPr>
            </a:p>
          </p:txBody>
        </p:sp>
        <p:sp>
          <p:nvSpPr>
            <p:cNvPr id="91147" name="AutoShape 11"/>
            <p:cNvSpPr>
              <a:spLocks noChangeArrowheads="1"/>
            </p:cNvSpPr>
            <p:nvPr/>
          </p:nvSpPr>
          <p:spPr bwMode="auto">
            <a:xfrm>
              <a:off x="850" y="70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148" name="AutoShape 12"/>
            <p:cNvSpPr>
              <a:spLocks noChangeArrowheads="1"/>
            </p:cNvSpPr>
            <p:nvPr/>
          </p:nvSpPr>
          <p:spPr bwMode="auto">
            <a:xfrm>
              <a:off x="1075" y="83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2</a:t>
              </a:r>
              <a:endParaRPr lang="en-US" sz="1400">
                <a:latin typeface="+mn-lt"/>
              </a:endParaRPr>
            </a:p>
          </p:txBody>
        </p:sp>
        <p:sp>
          <p:nvSpPr>
            <p:cNvPr id="91149" name="AutoShape 13"/>
            <p:cNvSpPr>
              <a:spLocks noChangeArrowheads="1"/>
            </p:cNvSpPr>
            <p:nvPr/>
          </p:nvSpPr>
          <p:spPr bwMode="auto">
            <a:xfrm>
              <a:off x="1075" y="1099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150" name="AutoShape 14"/>
            <p:cNvSpPr>
              <a:spLocks noChangeArrowheads="1"/>
            </p:cNvSpPr>
            <p:nvPr/>
          </p:nvSpPr>
          <p:spPr bwMode="auto">
            <a:xfrm>
              <a:off x="1300" y="969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1</a:t>
              </a:r>
              <a:endParaRPr lang="en-US" sz="1400">
                <a:latin typeface="+mn-lt"/>
              </a:endParaRPr>
            </a:p>
          </p:txBody>
        </p:sp>
        <p:sp>
          <p:nvSpPr>
            <p:cNvPr id="91151" name="AutoShape 15"/>
            <p:cNvSpPr>
              <a:spLocks noChangeArrowheads="1"/>
            </p:cNvSpPr>
            <p:nvPr/>
          </p:nvSpPr>
          <p:spPr bwMode="auto">
            <a:xfrm>
              <a:off x="1300" y="1229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2</a:t>
              </a:r>
              <a:endParaRPr lang="en-US" sz="1400">
                <a:latin typeface="+mn-lt"/>
              </a:endParaRPr>
            </a:p>
          </p:txBody>
        </p:sp>
        <p:sp>
          <p:nvSpPr>
            <p:cNvPr id="91165" name="AutoShape 29"/>
            <p:cNvSpPr>
              <a:spLocks noChangeArrowheads="1"/>
            </p:cNvSpPr>
            <p:nvPr/>
          </p:nvSpPr>
          <p:spPr bwMode="auto">
            <a:xfrm>
              <a:off x="1072" y="1356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1</a:t>
              </a:r>
              <a:endParaRPr lang="en-US" sz="1400">
                <a:latin typeface="+mn-lt"/>
              </a:endParaRPr>
            </a:p>
          </p:txBody>
        </p:sp>
        <p:sp>
          <p:nvSpPr>
            <p:cNvPr id="91166" name="AutoShape 30"/>
            <p:cNvSpPr>
              <a:spLocks noChangeArrowheads="1"/>
            </p:cNvSpPr>
            <p:nvPr/>
          </p:nvSpPr>
          <p:spPr bwMode="auto">
            <a:xfrm>
              <a:off x="848" y="1492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199" name="AutoShape 63"/>
            <p:cNvSpPr>
              <a:spLocks noChangeArrowheads="1"/>
            </p:cNvSpPr>
            <p:nvPr/>
          </p:nvSpPr>
          <p:spPr bwMode="auto">
            <a:xfrm>
              <a:off x="396" y="1488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200" name="AutoShape 64"/>
            <p:cNvSpPr>
              <a:spLocks noChangeArrowheads="1"/>
            </p:cNvSpPr>
            <p:nvPr/>
          </p:nvSpPr>
          <p:spPr bwMode="auto">
            <a:xfrm>
              <a:off x="1300" y="70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201" name="AutoShape 65"/>
            <p:cNvSpPr>
              <a:spLocks noChangeArrowheads="1"/>
            </p:cNvSpPr>
            <p:nvPr/>
          </p:nvSpPr>
          <p:spPr bwMode="auto">
            <a:xfrm>
              <a:off x="400" y="70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202" name="AutoShape 66"/>
            <p:cNvSpPr>
              <a:spLocks noChangeArrowheads="1"/>
            </p:cNvSpPr>
            <p:nvPr/>
          </p:nvSpPr>
          <p:spPr bwMode="auto">
            <a:xfrm>
              <a:off x="1296" y="148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r>
                <a:rPr lang="en-US" sz="1400">
                  <a:latin typeface="+mn-lt"/>
                </a:rPr>
                <a:t>f</a:t>
              </a:r>
              <a:r>
                <a:rPr lang="en-US" sz="1400" baseline="-25000">
                  <a:latin typeface="+mn-lt"/>
                </a:rPr>
                <a:t>3</a:t>
              </a:r>
              <a:endParaRPr lang="en-US" sz="1400">
                <a:latin typeface="+mn-lt"/>
              </a:endParaRPr>
            </a:p>
          </p:txBody>
        </p:sp>
        <p:sp>
          <p:nvSpPr>
            <p:cNvPr id="91222" name="Freeform 86"/>
            <p:cNvSpPr>
              <a:spLocks/>
            </p:cNvSpPr>
            <p:nvPr/>
          </p:nvSpPr>
          <p:spPr bwMode="auto">
            <a:xfrm>
              <a:off x="849" y="966"/>
              <a:ext cx="522" cy="525"/>
            </a:xfrm>
            <a:custGeom>
              <a:avLst/>
              <a:gdLst/>
              <a:ahLst/>
              <a:cxnLst>
                <a:cxn ang="0">
                  <a:pos x="0" y="132"/>
                </a:cxn>
                <a:cxn ang="0">
                  <a:pos x="75" y="0"/>
                </a:cxn>
                <a:cxn ang="0">
                  <a:pos x="225" y="3"/>
                </a:cxn>
                <a:cxn ang="0">
                  <a:pos x="300" y="132"/>
                </a:cxn>
                <a:cxn ang="0">
                  <a:pos x="450" y="132"/>
                </a:cxn>
                <a:cxn ang="0">
                  <a:pos x="522" y="264"/>
                </a:cxn>
                <a:cxn ang="0">
                  <a:pos x="447" y="393"/>
                </a:cxn>
                <a:cxn ang="0">
                  <a:pos x="294" y="390"/>
                </a:cxn>
                <a:cxn ang="0">
                  <a:pos x="219" y="525"/>
                </a:cxn>
                <a:cxn ang="0">
                  <a:pos x="72" y="522"/>
                </a:cxn>
                <a:cxn ang="0">
                  <a:pos x="0" y="393"/>
                </a:cxn>
                <a:cxn ang="0">
                  <a:pos x="75" y="264"/>
                </a:cxn>
                <a:cxn ang="0">
                  <a:pos x="0" y="132"/>
                </a:cxn>
              </a:cxnLst>
              <a:rect l="0" t="0" r="r" b="b"/>
              <a:pathLst>
                <a:path w="522" h="525">
                  <a:moveTo>
                    <a:pt x="0" y="132"/>
                  </a:moveTo>
                  <a:lnTo>
                    <a:pt x="75" y="0"/>
                  </a:lnTo>
                  <a:lnTo>
                    <a:pt x="225" y="3"/>
                  </a:lnTo>
                  <a:lnTo>
                    <a:pt x="300" y="132"/>
                  </a:lnTo>
                  <a:lnTo>
                    <a:pt x="450" y="132"/>
                  </a:lnTo>
                  <a:lnTo>
                    <a:pt x="522" y="264"/>
                  </a:lnTo>
                  <a:lnTo>
                    <a:pt x="447" y="393"/>
                  </a:lnTo>
                  <a:lnTo>
                    <a:pt x="294" y="390"/>
                  </a:lnTo>
                  <a:lnTo>
                    <a:pt x="219" y="525"/>
                  </a:lnTo>
                  <a:lnTo>
                    <a:pt x="72" y="522"/>
                  </a:lnTo>
                  <a:lnTo>
                    <a:pt x="0" y="393"/>
                  </a:lnTo>
                  <a:lnTo>
                    <a:pt x="75" y="264"/>
                  </a:lnTo>
                  <a:lnTo>
                    <a:pt x="0" y="132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91203" name="AutoShape 67" descr="Diagonal dunkel nach oben"/>
          <p:cNvSpPr>
            <a:spLocks noChangeArrowheads="1"/>
          </p:cNvSpPr>
          <p:nvPr/>
        </p:nvSpPr>
        <p:spPr bwMode="auto">
          <a:xfrm>
            <a:off x="7842349" y="2431246"/>
            <a:ext cx="476250" cy="412750"/>
          </a:xfrm>
          <a:prstGeom prst="hexagon">
            <a:avLst>
              <a:gd name="adj" fmla="val 28846"/>
              <a:gd name="vf" fmla="val 115470"/>
            </a:avLst>
          </a:prstGeom>
          <a:pattFill prst="ltUpDiag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4</a:t>
            </a:r>
            <a:endParaRPr lang="en-US" sz="1400">
              <a:latin typeface="+mn-lt"/>
            </a:endParaRPr>
          </a:p>
        </p:txBody>
      </p:sp>
      <p:sp>
        <p:nvSpPr>
          <p:cNvPr id="91204" name="AutoShape 68" descr="Diagonal dunkel nach unten"/>
          <p:cNvSpPr>
            <a:spLocks noChangeArrowheads="1"/>
          </p:cNvSpPr>
          <p:nvPr/>
        </p:nvSpPr>
        <p:spPr bwMode="auto">
          <a:xfrm>
            <a:off x="8199536" y="2223283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pattFill prst="ltDnDiag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5</a:t>
            </a:r>
            <a:endParaRPr lang="en-US" sz="1400">
              <a:latin typeface="+mn-lt"/>
            </a:endParaRPr>
          </a:p>
        </p:txBody>
      </p:sp>
      <p:sp>
        <p:nvSpPr>
          <p:cNvPr id="91205" name="AutoShape 69"/>
          <p:cNvSpPr>
            <a:spLocks noChangeArrowheads="1"/>
          </p:cNvSpPr>
          <p:nvPr/>
        </p:nvSpPr>
        <p:spPr bwMode="auto">
          <a:xfrm>
            <a:off x="8199536" y="2637621"/>
            <a:ext cx="476250" cy="412750"/>
          </a:xfrm>
          <a:prstGeom prst="hexagon">
            <a:avLst>
              <a:gd name="adj" fmla="val 28846"/>
              <a:gd name="vf" fmla="val 115470"/>
            </a:avLst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1</a:t>
            </a:r>
            <a:endParaRPr lang="en-US" sz="1400">
              <a:latin typeface="+mn-lt"/>
            </a:endParaRPr>
          </a:p>
        </p:txBody>
      </p:sp>
      <p:sp>
        <p:nvSpPr>
          <p:cNvPr id="91206" name="AutoShape 70"/>
          <p:cNvSpPr>
            <a:spLocks noChangeArrowheads="1"/>
          </p:cNvSpPr>
          <p:nvPr/>
        </p:nvSpPr>
        <p:spPr bwMode="auto">
          <a:xfrm>
            <a:off x="7842349" y="2843997"/>
            <a:ext cx="476250" cy="414337"/>
          </a:xfrm>
          <a:prstGeom prst="hexagon">
            <a:avLst>
              <a:gd name="adj" fmla="val 28736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3</a:t>
            </a:r>
            <a:endParaRPr lang="en-US" sz="1400">
              <a:latin typeface="+mn-lt"/>
            </a:endParaRPr>
          </a:p>
        </p:txBody>
      </p:sp>
      <p:sp>
        <p:nvSpPr>
          <p:cNvPr id="91207" name="AutoShape 71"/>
          <p:cNvSpPr>
            <a:spLocks noChangeArrowheads="1"/>
          </p:cNvSpPr>
          <p:nvPr/>
        </p:nvSpPr>
        <p:spPr bwMode="auto">
          <a:xfrm>
            <a:off x="8199536" y="3050372"/>
            <a:ext cx="476250" cy="414337"/>
          </a:xfrm>
          <a:prstGeom prst="hexagon">
            <a:avLst>
              <a:gd name="adj" fmla="val 28736"/>
              <a:gd name="vf" fmla="val 11547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2</a:t>
            </a:r>
            <a:endParaRPr lang="en-US" sz="1400">
              <a:latin typeface="+mn-lt"/>
            </a:endParaRPr>
          </a:p>
        </p:txBody>
      </p:sp>
      <p:sp>
        <p:nvSpPr>
          <p:cNvPr id="91208" name="AutoShape 72" descr="Horizontal hell"/>
          <p:cNvSpPr>
            <a:spLocks noChangeArrowheads="1"/>
          </p:cNvSpPr>
          <p:nvPr/>
        </p:nvSpPr>
        <p:spPr bwMode="auto">
          <a:xfrm>
            <a:off x="8556724" y="2431246"/>
            <a:ext cx="476250" cy="412750"/>
          </a:xfrm>
          <a:prstGeom prst="hexagon">
            <a:avLst>
              <a:gd name="adj" fmla="val 28846"/>
              <a:gd name="vf" fmla="val 115470"/>
            </a:avLst>
          </a:prstGeom>
          <a:pattFill prst="ltHorz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6</a:t>
            </a:r>
            <a:endParaRPr lang="en-US" sz="1400">
              <a:latin typeface="+mn-lt"/>
            </a:endParaRPr>
          </a:p>
        </p:txBody>
      </p:sp>
      <p:sp>
        <p:nvSpPr>
          <p:cNvPr id="91209" name="AutoShape 73" descr="Vertikal hell"/>
          <p:cNvSpPr>
            <a:spLocks noChangeArrowheads="1"/>
          </p:cNvSpPr>
          <p:nvPr/>
        </p:nvSpPr>
        <p:spPr bwMode="auto">
          <a:xfrm>
            <a:off x="8556724" y="2843997"/>
            <a:ext cx="476250" cy="414337"/>
          </a:xfrm>
          <a:prstGeom prst="hexagon">
            <a:avLst>
              <a:gd name="adj" fmla="val 28736"/>
              <a:gd name="vf" fmla="val 115470"/>
            </a:avLst>
          </a:prstGeom>
          <a:pattFill prst="ltVert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7</a:t>
            </a:r>
            <a:endParaRPr lang="en-US" sz="1400">
              <a:latin typeface="+mn-lt"/>
            </a:endParaRPr>
          </a:p>
        </p:txBody>
      </p:sp>
      <p:sp>
        <p:nvSpPr>
          <p:cNvPr id="91210" name="AutoShape 74"/>
          <p:cNvSpPr>
            <a:spLocks noChangeArrowheads="1"/>
          </p:cNvSpPr>
          <p:nvPr/>
        </p:nvSpPr>
        <p:spPr bwMode="auto">
          <a:xfrm>
            <a:off x="8556724" y="2016908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3</a:t>
            </a:r>
            <a:endParaRPr lang="en-US" sz="1400">
              <a:latin typeface="+mn-lt"/>
            </a:endParaRPr>
          </a:p>
        </p:txBody>
      </p:sp>
      <p:sp>
        <p:nvSpPr>
          <p:cNvPr id="91211" name="AutoShape 75"/>
          <p:cNvSpPr>
            <a:spLocks noChangeArrowheads="1"/>
          </p:cNvSpPr>
          <p:nvPr/>
        </p:nvSpPr>
        <p:spPr bwMode="auto">
          <a:xfrm>
            <a:off x="8913911" y="2223283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2</a:t>
            </a:r>
            <a:endParaRPr lang="en-US" sz="1400">
              <a:latin typeface="+mn-lt"/>
            </a:endParaRPr>
          </a:p>
        </p:txBody>
      </p:sp>
      <p:sp>
        <p:nvSpPr>
          <p:cNvPr id="91212" name="AutoShape 76" descr="Diagonal dunkel nach oben"/>
          <p:cNvSpPr>
            <a:spLocks noChangeArrowheads="1"/>
          </p:cNvSpPr>
          <p:nvPr/>
        </p:nvSpPr>
        <p:spPr bwMode="auto">
          <a:xfrm>
            <a:off x="8913911" y="2637621"/>
            <a:ext cx="476250" cy="412750"/>
          </a:xfrm>
          <a:prstGeom prst="hexagon">
            <a:avLst>
              <a:gd name="adj" fmla="val 28846"/>
              <a:gd name="vf" fmla="val 115470"/>
            </a:avLst>
          </a:prstGeom>
          <a:pattFill prst="ltUpDiag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4</a:t>
            </a:r>
            <a:endParaRPr lang="en-US" sz="1400">
              <a:latin typeface="+mn-lt"/>
            </a:endParaRPr>
          </a:p>
        </p:txBody>
      </p:sp>
      <p:sp>
        <p:nvSpPr>
          <p:cNvPr id="91213" name="AutoShape 77" descr="Diagonal dunkel nach unten"/>
          <p:cNvSpPr>
            <a:spLocks noChangeArrowheads="1"/>
          </p:cNvSpPr>
          <p:nvPr/>
        </p:nvSpPr>
        <p:spPr bwMode="auto">
          <a:xfrm>
            <a:off x="9271099" y="2431246"/>
            <a:ext cx="476250" cy="412750"/>
          </a:xfrm>
          <a:prstGeom prst="hexagon">
            <a:avLst>
              <a:gd name="adj" fmla="val 28846"/>
              <a:gd name="vf" fmla="val 115470"/>
            </a:avLst>
          </a:prstGeom>
          <a:pattFill prst="ltDnDiag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5</a:t>
            </a:r>
            <a:endParaRPr lang="en-US" sz="1400">
              <a:latin typeface="+mn-lt"/>
            </a:endParaRPr>
          </a:p>
        </p:txBody>
      </p:sp>
      <p:sp>
        <p:nvSpPr>
          <p:cNvPr id="91214" name="AutoShape 78"/>
          <p:cNvSpPr>
            <a:spLocks noChangeArrowheads="1"/>
          </p:cNvSpPr>
          <p:nvPr/>
        </p:nvSpPr>
        <p:spPr bwMode="auto">
          <a:xfrm>
            <a:off x="9271099" y="2843997"/>
            <a:ext cx="476250" cy="414337"/>
          </a:xfrm>
          <a:prstGeom prst="hexagon">
            <a:avLst>
              <a:gd name="adj" fmla="val 28736"/>
              <a:gd name="vf" fmla="val 115470"/>
            </a:avLst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1</a:t>
            </a:r>
            <a:endParaRPr lang="en-US" sz="1400">
              <a:latin typeface="+mn-lt"/>
            </a:endParaRPr>
          </a:p>
        </p:txBody>
      </p:sp>
      <p:sp>
        <p:nvSpPr>
          <p:cNvPr id="91215" name="AutoShape 79"/>
          <p:cNvSpPr>
            <a:spLocks noChangeArrowheads="1"/>
          </p:cNvSpPr>
          <p:nvPr/>
        </p:nvSpPr>
        <p:spPr bwMode="auto">
          <a:xfrm>
            <a:off x="8909149" y="3045608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3</a:t>
            </a:r>
            <a:endParaRPr lang="en-US" sz="1400">
              <a:latin typeface="+mn-lt"/>
            </a:endParaRPr>
          </a:p>
        </p:txBody>
      </p:sp>
      <p:sp>
        <p:nvSpPr>
          <p:cNvPr id="91216" name="AutoShape 80" descr="Diagonal dunkel nach unten"/>
          <p:cNvSpPr>
            <a:spLocks noChangeArrowheads="1"/>
          </p:cNvSpPr>
          <p:nvPr/>
        </p:nvSpPr>
        <p:spPr bwMode="auto">
          <a:xfrm>
            <a:off x="8553549" y="3261508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pattFill prst="ltDnDiag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5</a:t>
            </a:r>
            <a:endParaRPr lang="en-US" sz="1400">
              <a:latin typeface="+mn-lt"/>
            </a:endParaRPr>
          </a:p>
        </p:txBody>
      </p:sp>
      <p:sp>
        <p:nvSpPr>
          <p:cNvPr id="91217" name="AutoShape 81" descr="Horizontal hell"/>
          <p:cNvSpPr>
            <a:spLocks noChangeArrowheads="1"/>
          </p:cNvSpPr>
          <p:nvPr/>
        </p:nvSpPr>
        <p:spPr bwMode="auto">
          <a:xfrm>
            <a:off x="7835999" y="3255158"/>
            <a:ext cx="476250" cy="412750"/>
          </a:xfrm>
          <a:prstGeom prst="hexagon">
            <a:avLst>
              <a:gd name="adj" fmla="val 28846"/>
              <a:gd name="vf" fmla="val 115470"/>
            </a:avLst>
          </a:prstGeom>
          <a:pattFill prst="ltHorz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6</a:t>
            </a:r>
            <a:endParaRPr lang="en-US" sz="1400">
              <a:latin typeface="+mn-lt"/>
            </a:endParaRPr>
          </a:p>
        </p:txBody>
      </p:sp>
      <p:sp>
        <p:nvSpPr>
          <p:cNvPr id="91218" name="AutoShape 82" descr="Vertikal hell"/>
          <p:cNvSpPr>
            <a:spLocks noChangeArrowheads="1"/>
          </p:cNvSpPr>
          <p:nvPr/>
        </p:nvSpPr>
        <p:spPr bwMode="auto">
          <a:xfrm>
            <a:off x="9271099" y="2016908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pattFill prst="ltVert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7</a:t>
            </a:r>
            <a:endParaRPr lang="en-US" sz="1400">
              <a:latin typeface="+mn-lt"/>
            </a:endParaRPr>
          </a:p>
        </p:txBody>
      </p:sp>
      <p:sp>
        <p:nvSpPr>
          <p:cNvPr id="91219" name="AutoShape 83"/>
          <p:cNvSpPr>
            <a:spLocks noChangeArrowheads="1"/>
          </p:cNvSpPr>
          <p:nvPr/>
        </p:nvSpPr>
        <p:spPr bwMode="auto">
          <a:xfrm>
            <a:off x="7842349" y="2016908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2</a:t>
            </a:r>
            <a:endParaRPr lang="en-US" sz="1400">
              <a:latin typeface="+mn-lt"/>
            </a:endParaRPr>
          </a:p>
        </p:txBody>
      </p:sp>
      <p:sp>
        <p:nvSpPr>
          <p:cNvPr id="91220" name="AutoShape 84"/>
          <p:cNvSpPr>
            <a:spLocks noChangeArrowheads="1"/>
          </p:cNvSpPr>
          <p:nvPr/>
        </p:nvSpPr>
        <p:spPr bwMode="auto">
          <a:xfrm>
            <a:off x="9264749" y="3255158"/>
            <a:ext cx="476250" cy="414338"/>
          </a:xfrm>
          <a:prstGeom prst="hexagon">
            <a:avLst>
              <a:gd name="adj" fmla="val 28736"/>
              <a:gd name="vf" fmla="val 11547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>
                <a:latin typeface="+mn-lt"/>
              </a:rPr>
              <a:t>f</a:t>
            </a:r>
            <a:r>
              <a:rPr lang="en-US" sz="1400" baseline="-25000">
                <a:latin typeface="+mn-lt"/>
              </a:rPr>
              <a:t>2</a:t>
            </a:r>
            <a:endParaRPr lang="en-US" sz="1400">
              <a:latin typeface="+mn-lt"/>
            </a:endParaRPr>
          </a:p>
        </p:txBody>
      </p:sp>
      <p:sp>
        <p:nvSpPr>
          <p:cNvPr id="91223" name="Freeform 87"/>
          <p:cNvSpPr>
            <a:spLocks/>
          </p:cNvSpPr>
          <p:nvPr/>
        </p:nvSpPr>
        <p:spPr bwMode="auto">
          <a:xfrm>
            <a:off x="7834411" y="2223284"/>
            <a:ext cx="1200150" cy="1243013"/>
          </a:xfrm>
          <a:custGeom>
            <a:avLst/>
            <a:gdLst/>
            <a:ahLst/>
            <a:cxnLst>
              <a:cxn ang="0">
                <a:pos x="231" y="132"/>
              </a:cxn>
              <a:cxn ang="0">
                <a:pos x="306" y="0"/>
              </a:cxn>
              <a:cxn ang="0">
                <a:pos x="456" y="0"/>
              </a:cxn>
              <a:cxn ang="0">
                <a:pos x="531" y="132"/>
              </a:cxn>
              <a:cxn ang="0">
                <a:pos x="681" y="129"/>
              </a:cxn>
              <a:cxn ang="0">
                <a:pos x="756" y="261"/>
              </a:cxn>
              <a:cxn ang="0">
                <a:pos x="678" y="387"/>
              </a:cxn>
              <a:cxn ang="0">
                <a:pos x="756" y="519"/>
              </a:cxn>
              <a:cxn ang="0">
                <a:pos x="675" y="651"/>
              </a:cxn>
              <a:cxn ang="0">
                <a:pos x="525" y="651"/>
              </a:cxn>
              <a:cxn ang="0">
                <a:pos x="450" y="783"/>
              </a:cxn>
              <a:cxn ang="0">
                <a:pos x="297" y="777"/>
              </a:cxn>
              <a:cxn ang="0">
                <a:pos x="228" y="651"/>
              </a:cxn>
              <a:cxn ang="0">
                <a:pos x="75" y="645"/>
              </a:cxn>
              <a:cxn ang="0">
                <a:pos x="0" y="519"/>
              </a:cxn>
              <a:cxn ang="0">
                <a:pos x="78" y="387"/>
              </a:cxn>
              <a:cxn ang="0">
                <a:pos x="3" y="261"/>
              </a:cxn>
              <a:cxn ang="0">
                <a:pos x="81" y="132"/>
              </a:cxn>
              <a:cxn ang="0">
                <a:pos x="231" y="132"/>
              </a:cxn>
            </a:cxnLst>
            <a:rect l="0" t="0" r="r" b="b"/>
            <a:pathLst>
              <a:path w="756" h="783">
                <a:moveTo>
                  <a:pt x="231" y="132"/>
                </a:moveTo>
                <a:lnTo>
                  <a:pt x="306" y="0"/>
                </a:lnTo>
                <a:lnTo>
                  <a:pt x="456" y="0"/>
                </a:lnTo>
                <a:lnTo>
                  <a:pt x="531" y="132"/>
                </a:lnTo>
                <a:lnTo>
                  <a:pt x="681" y="129"/>
                </a:lnTo>
                <a:lnTo>
                  <a:pt x="756" y="261"/>
                </a:lnTo>
                <a:lnTo>
                  <a:pt x="678" y="387"/>
                </a:lnTo>
                <a:lnTo>
                  <a:pt x="756" y="519"/>
                </a:lnTo>
                <a:lnTo>
                  <a:pt x="675" y="651"/>
                </a:lnTo>
                <a:lnTo>
                  <a:pt x="525" y="651"/>
                </a:lnTo>
                <a:lnTo>
                  <a:pt x="450" y="783"/>
                </a:lnTo>
                <a:lnTo>
                  <a:pt x="297" y="777"/>
                </a:lnTo>
                <a:lnTo>
                  <a:pt x="228" y="651"/>
                </a:lnTo>
                <a:lnTo>
                  <a:pt x="75" y="645"/>
                </a:lnTo>
                <a:lnTo>
                  <a:pt x="0" y="519"/>
                </a:lnTo>
                <a:lnTo>
                  <a:pt x="78" y="387"/>
                </a:lnTo>
                <a:lnTo>
                  <a:pt x="3" y="261"/>
                </a:lnTo>
                <a:lnTo>
                  <a:pt x="81" y="132"/>
                </a:lnTo>
                <a:lnTo>
                  <a:pt x="231" y="132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grpSp>
        <p:nvGrpSpPr>
          <p:cNvPr id="91351" name="Group 215"/>
          <p:cNvGrpSpPr>
            <a:grpSpLocks/>
          </p:cNvGrpSpPr>
          <p:nvPr/>
        </p:nvGrpSpPr>
        <p:grpSpPr bwMode="auto">
          <a:xfrm>
            <a:off x="1922562" y="4563258"/>
            <a:ext cx="1946275" cy="1663700"/>
            <a:chOff x="342" y="2621"/>
            <a:chExt cx="1226" cy="1048"/>
          </a:xfrm>
        </p:grpSpPr>
        <p:sp>
          <p:nvSpPr>
            <p:cNvPr id="91224" name="AutoShape 88"/>
            <p:cNvSpPr>
              <a:spLocks noChangeArrowheads="1"/>
            </p:cNvSpPr>
            <p:nvPr/>
          </p:nvSpPr>
          <p:spPr bwMode="auto">
            <a:xfrm>
              <a:off x="368" y="2885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25" name="AutoShape 89"/>
            <p:cNvSpPr>
              <a:spLocks noChangeArrowheads="1"/>
            </p:cNvSpPr>
            <p:nvPr/>
          </p:nvSpPr>
          <p:spPr bwMode="auto">
            <a:xfrm>
              <a:off x="593" y="2754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26" name="AutoShape 90"/>
            <p:cNvSpPr>
              <a:spLocks noChangeArrowheads="1"/>
            </p:cNvSpPr>
            <p:nvPr/>
          </p:nvSpPr>
          <p:spPr bwMode="auto">
            <a:xfrm>
              <a:off x="593" y="3015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27" name="AutoShape 91"/>
            <p:cNvSpPr>
              <a:spLocks noChangeArrowheads="1"/>
            </p:cNvSpPr>
            <p:nvPr/>
          </p:nvSpPr>
          <p:spPr bwMode="auto">
            <a:xfrm>
              <a:off x="368" y="3145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28" name="AutoShape 92"/>
            <p:cNvSpPr>
              <a:spLocks noChangeArrowheads="1"/>
            </p:cNvSpPr>
            <p:nvPr/>
          </p:nvSpPr>
          <p:spPr bwMode="auto">
            <a:xfrm>
              <a:off x="593" y="3275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29" name="AutoShape 93"/>
            <p:cNvSpPr>
              <a:spLocks noChangeArrowheads="1"/>
            </p:cNvSpPr>
            <p:nvPr/>
          </p:nvSpPr>
          <p:spPr bwMode="auto">
            <a:xfrm>
              <a:off x="818" y="2885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30" name="AutoShape 94"/>
            <p:cNvSpPr>
              <a:spLocks noChangeArrowheads="1"/>
            </p:cNvSpPr>
            <p:nvPr/>
          </p:nvSpPr>
          <p:spPr bwMode="auto">
            <a:xfrm>
              <a:off x="818" y="3145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31" name="AutoShape 95"/>
            <p:cNvSpPr>
              <a:spLocks noChangeArrowheads="1"/>
            </p:cNvSpPr>
            <p:nvPr/>
          </p:nvSpPr>
          <p:spPr bwMode="auto">
            <a:xfrm>
              <a:off x="818" y="2624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32" name="AutoShape 96"/>
            <p:cNvSpPr>
              <a:spLocks noChangeArrowheads="1"/>
            </p:cNvSpPr>
            <p:nvPr/>
          </p:nvSpPr>
          <p:spPr bwMode="auto">
            <a:xfrm>
              <a:off x="1043" y="2754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33" name="AutoShape 97"/>
            <p:cNvSpPr>
              <a:spLocks noChangeArrowheads="1"/>
            </p:cNvSpPr>
            <p:nvPr/>
          </p:nvSpPr>
          <p:spPr bwMode="auto">
            <a:xfrm>
              <a:off x="1043" y="3015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34" name="AutoShape 98"/>
            <p:cNvSpPr>
              <a:spLocks noChangeArrowheads="1"/>
            </p:cNvSpPr>
            <p:nvPr/>
          </p:nvSpPr>
          <p:spPr bwMode="auto">
            <a:xfrm>
              <a:off x="1268" y="2885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35" name="AutoShape 99"/>
            <p:cNvSpPr>
              <a:spLocks noChangeArrowheads="1"/>
            </p:cNvSpPr>
            <p:nvPr/>
          </p:nvSpPr>
          <p:spPr bwMode="auto">
            <a:xfrm>
              <a:off x="1268" y="3145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36" name="AutoShape 100"/>
            <p:cNvSpPr>
              <a:spLocks noChangeArrowheads="1"/>
            </p:cNvSpPr>
            <p:nvPr/>
          </p:nvSpPr>
          <p:spPr bwMode="auto">
            <a:xfrm>
              <a:off x="1040" y="3272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37" name="AutoShape 101"/>
            <p:cNvSpPr>
              <a:spLocks noChangeArrowheads="1"/>
            </p:cNvSpPr>
            <p:nvPr/>
          </p:nvSpPr>
          <p:spPr bwMode="auto">
            <a:xfrm>
              <a:off x="816" y="3408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38" name="AutoShape 102"/>
            <p:cNvSpPr>
              <a:spLocks noChangeArrowheads="1"/>
            </p:cNvSpPr>
            <p:nvPr/>
          </p:nvSpPr>
          <p:spPr bwMode="auto">
            <a:xfrm>
              <a:off x="364" y="3404"/>
              <a:ext cx="300" cy="260"/>
            </a:xfrm>
            <a:prstGeom prst="hexagon">
              <a:avLst>
                <a:gd name="adj" fmla="val 2884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39" name="AutoShape 103"/>
            <p:cNvSpPr>
              <a:spLocks noChangeArrowheads="1"/>
            </p:cNvSpPr>
            <p:nvPr/>
          </p:nvSpPr>
          <p:spPr bwMode="auto">
            <a:xfrm>
              <a:off x="1268" y="2624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40" name="AutoShape 104"/>
            <p:cNvSpPr>
              <a:spLocks noChangeArrowheads="1"/>
            </p:cNvSpPr>
            <p:nvPr/>
          </p:nvSpPr>
          <p:spPr bwMode="auto">
            <a:xfrm>
              <a:off x="368" y="2624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200">
                <a:latin typeface="+mn-lt"/>
              </a:endParaRPr>
            </a:p>
          </p:txBody>
        </p:sp>
        <p:sp>
          <p:nvSpPr>
            <p:cNvPr id="91241" name="AutoShape 105"/>
            <p:cNvSpPr>
              <a:spLocks noChangeArrowheads="1"/>
            </p:cNvSpPr>
            <p:nvPr/>
          </p:nvSpPr>
          <p:spPr bwMode="auto">
            <a:xfrm>
              <a:off x="1264" y="3404"/>
              <a:ext cx="300" cy="261"/>
            </a:xfrm>
            <a:prstGeom prst="hexagon">
              <a:avLst>
                <a:gd name="adj" fmla="val 28736"/>
                <a:gd name="vf" fmla="val 11547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en-US" sz="1400">
                <a:latin typeface="+mn-lt"/>
              </a:endParaRPr>
            </a:p>
          </p:txBody>
        </p:sp>
        <p:sp>
          <p:nvSpPr>
            <p:cNvPr id="91242" name="Freeform 106"/>
            <p:cNvSpPr>
              <a:spLocks/>
            </p:cNvSpPr>
            <p:nvPr/>
          </p:nvSpPr>
          <p:spPr bwMode="auto">
            <a:xfrm>
              <a:off x="817" y="2882"/>
              <a:ext cx="522" cy="525"/>
            </a:xfrm>
            <a:custGeom>
              <a:avLst/>
              <a:gdLst/>
              <a:ahLst/>
              <a:cxnLst>
                <a:cxn ang="0">
                  <a:pos x="0" y="132"/>
                </a:cxn>
                <a:cxn ang="0">
                  <a:pos x="75" y="0"/>
                </a:cxn>
                <a:cxn ang="0">
                  <a:pos x="225" y="3"/>
                </a:cxn>
                <a:cxn ang="0">
                  <a:pos x="300" y="132"/>
                </a:cxn>
                <a:cxn ang="0">
                  <a:pos x="450" y="132"/>
                </a:cxn>
                <a:cxn ang="0">
                  <a:pos x="522" y="264"/>
                </a:cxn>
                <a:cxn ang="0">
                  <a:pos x="447" y="393"/>
                </a:cxn>
                <a:cxn ang="0">
                  <a:pos x="294" y="390"/>
                </a:cxn>
                <a:cxn ang="0">
                  <a:pos x="219" y="525"/>
                </a:cxn>
                <a:cxn ang="0">
                  <a:pos x="72" y="522"/>
                </a:cxn>
                <a:cxn ang="0">
                  <a:pos x="0" y="393"/>
                </a:cxn>
                <a:cxn ang="0">
                  <a:pos x="75" y="264"/>
                </a:cxn>
                <a:cxn ang="0">
                  <a:pos x="0" y="132"/>
                </a:cxn>
              </a:cxnLst>
              <a:rect l="0" t="0" r="r" b="b"/>
              <a:pathLst>
                <a:path w="522" h="525">
                  <a:moveTo>
                    <a:pt x="0" y="132"/>
                  </a:moveTo>
                  <a:lnTo>
                    <a:pt x="75" y="0"/>
                  </a:lnTo>
                  <a:lnTo>
                    <a:pt x="225" y="3"/>
                  </a:lnTo>
                  <a:lnTo>
                    <a:pt x="300" y="132"/>
                  </a:lnTo>
                  <a:lnTo>
                    <a:pt x="450" y="132"/>
                  </a:lnTo>
                  <a:lnTo>
                    <a:pt x="522" y="264"/>
                  </a:lnTo>
                  <a:lnTo>
                    <a:pt x="447" y="393"/>
                  </a:lnTo>
                  <a:lnTo>
                    <a:pt x="294" y="390"/>
                  </a:lnTo>
                  <a:lnTo>
                    <a:pt x="219" y="525"/>
                  </a:lnTo>
                  <a:lnTo>
                    <a:pt x="72" y="522"/>
                  </a:lnTo>
                  <a:lnTo>
                    <a:pt x="0" y="393"/>
                  </a:lnTo>
                  <a:lnTo>
                    <a:pt x="75" y="264"/>
                  </a:lnTo>
                  <a:lnTo>
                    <a:pt x="0" y="132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91246" name="Group 110"/>
            <p:cNvGrpSpPr>
              <a:grpSpLocks/>
            </p:cNvGrpSpPr>
            <p:nvPr/>
          </p:nvGrpSpPr>
          <p:grpSpPr bwMode="auto">
            <a:xfrm>
              <a:off x="891" y="2883"/>
              <a:ext cx="225" cy="264"/>
              <a:chOff x="939" y="2499"/>
              <a:chExt cx="225" cy="264"/>
            </a:xfrm>
          </p:grpSpPr>
          <p:sp>
            <p:nvSpPr>
              <p:cNvPr id="91243" name="Line 107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44" name="Line 108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45" name="Line 109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47" name="Group 111"/>
            <p:cNvGrpSpPr>
              <a:grpSpLocks/>
            </p:cNvGrpSpPr>
            <p:nvPr/>
          </p:nvGrpSpPr>
          <p:grpSpPr bwMode="auto">
            <a:xfrm>
              <a:off x="893" y="3140"/>
              <a:ext cx="225" cy="264"/>
              <a:chOff x="939" y="2499"/>
              <a:chExt cx="225" cy="264"/>
            </a:xfrm>
          </p:grpSpPr>
          <p:sp>
            <p:nvSpPr>
              <p:cNvPr id="91248" name="Line 112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49" name="Line 113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50" name="Line 114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51" name="Group 115"/>
            <p:cNvGrpSpPr>
              <a:grpSpLocks/>
            </p:cNvGrpSpPr>
            <p:nvPr/>
          </p:nvGrpSpPr>
          <p:grpSpPr bwMode="auto">
            <a:xfrm>
              <a:off x="1116" y="3008"/>
              <a:ext cx="225" cy="264"/>
              <a:chOff x="939" y="2499"/>
              <a:chExt cx="225" cy="264"/>
            </a:xfrm>
          </p:grpSpPr>
          <p:sp>
            <p:nvSpPr>
              <p:cNvPr id="91252" name="Line 116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53" name="Line 117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54" name="Line 118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55" name="Group 119"/>
            <p:cNvGrpSpPr>
              <a:grpSpLocks/>
            </p:cNvGrpSpPr>
            <p:nvPr/>
          </p:nvGrpSpPr>
          <p:grpSpPr bwMode="auto">
            <a:xfrm>
              <a:off x="443" y="2623"/>
              <a:ext cx="225" cy="264"/>
              <a:chOff x="939" y="2499"/>
              <a:chExt cx="225" cy="264"/>
            </a:xfrm>
          </p:grpSpPr>
          <p:sp>
            <p:nvSpPr>
              <p:cNvPr id="91256" name="Line 120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57" name="Line 121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58" name="Line 122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59" name="Group 123"/>
            <p:cNvGrpSpPr>
              <a:grpSpLocks/>
            </p:cNvGrpSpPr>
            <p:nvPr/>
          </p:nvGrpSpPr>
          <p:grpSpPr bwMode="auto">
            <a:xfrm>
              <a:off x="445" y="2880"/>
              <a:ext cx="225" cy="264"/>
              <a:chOff x="939" y="2499"/>
              <a:chExt cx="225" cy="264"/>
            </a:xfrm>
          </p:grpSpPr>
          <p:sp>
            <p:nvSpPr>
              <p:cNvPr id="91260" name="Line 124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61" name="Line 125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62" name="Line 126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63" name="Group 127"/>
            <p:cNvGrpSpPr>
              <a:grpSpLocks/>
            </p:cNvGrpSpPr>
            <p:nvPr/>
          </p:nvGrpSpPr>
          <p:grpSpPr bwMode="auto">
            <a:xfrm>
              <a:off x="668" y="2751"/>
              <a:ext cx="225" cy="264"/>
              <a:chOff x="939" y="2499"/>
              <a:chExt cx="225" cy="264"/>
            </a:xfrm>
          </p:grpSpPr>
          <p:sp>
            <p:nvSpPr>
              <p:cNvPr id="91264" name="Line 128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65" name="Line 129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66" name="Line 130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67" name="Group 131"/>
            <p:cNvGrpSpPr>
              <a:grpSpLocks/>
            </p:cNvGrpSpPr>
            <p:nvPr/>
          </p:nvGrpSpPr>
          <p:grpSpPr bwMode="auto">
            <a:xfrm>
              <a:off x="439" y="3399"/>
              <a:ext cx="225" cy="264"/>
              <a:chOff x="939" y="2499"/>
              <a:chExt cx="225" cy="264"/>
            </a:xfrm>
          </p:grpSpPr>
          <p:sp>
            <p:nvSpPr>
              <p:cNvPr id="91268" name="Line 132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69" name="Line 133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70" name="Line 134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71" name="Group 135"/>
            <p:cNvGrpSpPr>
              <a:grpSpLocks/>
            </p:cNvGrpSpPr>
            <p:nvPr/>
          </p:nvGrpSpPr>
          <p:grpSpPr bwMode="auto">
            <a:xfrm>
              <a:off x="891" y="3402"/>
              <a:ext cx="225" cy="264"/>
              <a:chOff x="939" y="2499"/>
              <a:chExt cx="225" cy="264"/>
            </a:xfrm>
          </p:grpSpPr>
          <p:sp>
            <p:nvSpPr>
              <p:cNvPr id="91272" name="Line 136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73" name="Line 137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74" name="Line 138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75" name="Group 139"/>
            <p:cNvGrpSpPr>
              <a:grpSpLocks/>
            </p:cNvGrpSpPr>
            <p:nvPr/>
          </p:nvGrpSpPr>
          <p:grpSpPr bwMode="auto">
            <a:xfrm>
              <a:off x="667" y="3009"/>
              <a:ext cx="225" cy="264"/>
              <a:chOff x="939" y="2499"/>
              <a:chExt cx="225" cy="264"/>
            </a:xfrm>
          </p:grpSpPr>
          <p:sp>
            <p:nvSpPr>
              <p:cNvPr id="91276" name="Line 140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77" name="Line 141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78" name="Line 142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83" name="Group 147"/>
            <p:cNvGrpSpPr>
              <a:grpSpLocks/>
            </p:cNvGrpSpPr>
            <p:nvPr/>
          </p:nvGrpSpPr>
          <p:grpSpPr bwMode="auto">
            <a:xfrm>
              <a:off x="891" y="2621"/>
              <a:ext cx="225" cy="264"/>
              <a:chOff x="939" y="2499"/>
              <a:chExt cx="225" cy="264"/>
            </a:xfrm>
          </p:grpSpPr>
          <p:sp>
            <p:nvSpPr>
              <p:cNvPr id="91284" name="Line 148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85" name="Line 149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86" name="Line 150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91" name="Group 155"/>
            <p:cNvGrpSpPr>
              <a:grpSpLocks/>
            </p:cNvGrpSpPr>
            <p:nvPr/>
          </p:nvGrpSpPr>
          <p:grpSpPr bwMode="auto">
            <a:xfrm>
              <a:off x="444" y="3142"/>
              <a:ext cx="225" cy="264"/>
              <a:chOff x="939" y="2499"/>
              <a:chExt cx="225" cy="264"/>
            </a:xfrm>
          </p:grpSpPr>
          <p:sp>
            <p:nvSpPr>
              <p:cNvPr id="91292" name="Line 156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93" name="Line 157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94" name="Line 158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95" name="Group 159"/>
            <p:cNvGrpSpPr>
              <a:grpSpLocks/>
            </p:cNvGrpSpPr>
            <p:nvPr/>
          </p:nvGrpSpPr>
          <p:grpSpPr bwMode="auto">
            <a:xfrm>
              <a:off x="666" y="3272"/>
              <a:ext cx="225" cy="264"/>
              <a:chOff x="939" y="2499"/>
              <a:chExt cx="225" cy="264"/>
            </a:xfrm>
          </p:grpSpPr>
          <p:sp>
            <p:nvSpPr>
              <p:cNvPr id="91296" name="Line 160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97" name="Line 161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298" name="Line 162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299" name="Group 163"/>
            <p:cNvGrpSpPr>
              <a:grpSpLocks/>
            </p:cNvGrpSpPr>
            <p:nvPr/>
          </p:nvGrpSpPr>
          <p:grpSpPr bwMode="auto">
            <a:xfrm>
              <a:off x="1343" y="3143"/>
              <a:ext cx="225" cy="264"/>
              <a:chOff x="939" y="2499"/>
              <a:chExt cx="225" cy="264"/>
            </a:xfrm>
          </p:grpSpPr>
          <p:sp>
            <p:nvSpPr>
              <p:cNvPr id="91300" name="Line 164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01" name="Line 165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02" name="Line 166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303" name="Group 167"/>
            <p:cNvGrpSpPr>
              <a:grpSpLocks/>
            </p:cNvGrpSpPr>
            <p:nvPr/>
          </p:nvGrpSpPr>
          <p:grpSpPr bwMode="auto">
            <a:xfrm>
              <a:off x="1341" y="3402"/>
              <a:ext cx="225" cy="264"/>
              <a:chOff x="939" y="2499"/>
              <a:chExt cx="225" cy="264"/>
            </a:xfrm>
          </p:grpSpPr>
          <p:sp>
            <p:nvSpPr>
              <p:cNvPr id="91304" name="Line 168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05" name="Line 169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06" name="Line 170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307" name="Group 171"/>
            <p:cNvGrpSpPr>
              <a:grpSpLocks/>
            </p:cNvGrpSpPr>
            <p:nvPr/>
          </p:nvGrpSpPr>
          <p:grpSpPr bwMode="auto">
            <a:xfrm>
              <a:off x="1116" y="3268"/>
              <a:ext cx="225" cy="264"/>
              <a:chOff x="939" y="2499"/>
              <a:chExt cx="225" cy="264"/>
            </a:xfrm>
          </p:grpSpPr>
          <p:sp>
            <p:nvSpPr>
              <p:cNvPr id="91308" name="Line 172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09" name="Line 173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10" name="Line 174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311" name="Group 175"/>
            <p:cNvGrpSpPr>
              <a:grpSpLocks/>
            </p:cNvGrpSpPr>
            <p:nvPr/>
          </p:nvGrpSpPr>
          <p:grpSpPr bwMode="auto">
            <a:xfrm>
              <a:off x="1118" y="2753"/>
              <a:ext cx="225" cy="264"/>
              <a:chOff x="939" y="2499"/>
              <a:chExt cx="225" cy="264"/>
            </a:xfrm>
          </p:grpSpPr>
          <p:sp>
            <p:nvSpPr>
              <p:cNvPr id="91312" name="Line 176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13" name="Line 177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14" name="Line 178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315" name="Group 179"/>
            <p:cNvGrpSpPr>
              <a:grpSpLocks/>
            </p:cNvGrpSpPr>
            <p:nvPr/>
          </p:nvGrpSpPr>
          <p:grpSpPr bwMode="auto">
            <a:xfrm>
              <a:off x="1341" y="2621"/>
              <a:ext cx="225" cy="264"/>
              <a:chOff x="939" y="2499"/>
              <a:chExt cx="225" cy="264"/>
            </a:xfrm>
          </p:grpSpPr>
          <p:sp>
            <p:nvSpPr>
              <p:cNvPr id="91316" name="Line 180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17" name="Line 181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18" name="Line 182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1319" name="Group 183"/>
            <p:cNvGrpSpPr>
              <a:grpSpLocks/>
            </p:cNvGrpSpPr>
            <p:nvPr/>
          </p:nvGrpSpPr>
          <p:grpSpPr bwMode="auto">
            <a:xfrm>
              <a:off x="1341" y="2881"/>
              <a:ext cx="225" cy="264"/>
              <a:chOff x="939" y="2499"/>
              <a:chExt cx="225" cy="264"/>
            </a:xfrm>
          </p:grpSpPr>
          <p:sp>
            <p:nvSpPr>
              <p:cNvPr id="91320" name="Line 184"/>
              <p:cNvSpPr>
                <a:spLocks noChangeShapeType="1"/>
              </p:cNvSpPr>
              <p:nvPr/>
            </p:nvSpPr>
            <p:spPr bwMode="auto">
              <a:xfrm>
                <a:off x="939" y="2499"/>
                <a:ext cx="79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21" name="Line 185"/>
              <p:cNvSpPr>
                <a:spLocks noChangeShapeType="1"/>
              </p:cNvSpPr>
              <p:nvPr/>
            </p:nvSpPr>
            <p:spPr bwMode="auto">
              <a:xfrm flipV="1">
                <a:off x="941" y="2631"/>
                <a:ext cx="73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322" name="Line 186"/>
              <p:cNvSpPr>
                <a:spLocks noChangeShapeType="1"/>
              </p:cNvSpPr>
              <p:nvPr/>
            </p:nvSpPr>
            <p:spPr bwMode="auto">
              <a:xfrm>
                <a:off x="1014" y="2634"/>
                <a:ext cx="1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91323" name="Text Box 187"/>
            <p:cNvSpPr txBox="1">
              <a:spLocks noChangeArrowheads="1"/>
            </p:cNvSpPr>
            <p:nvPr/>
          </p:nvSpPr>
          <p:spPr bwMode="auto">
            <a:xfrm>
              <a:off x="800" y="2933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24" name="Text Box 188"/>
            <p:cNvSpPr txBox="1">
              <a:spLocks noChangeArrowheads="1"/>
            </p:cNvSpPr>
            <p:nvPr/>
          </p:nvSpPr>
          <p:spPr bwMode="auto">
            <a:xfrm>
              <a:off x="348" y="2935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25" name="Text Box 189"/>
            <p:cNvSpPr txBox="1">
              <a:spLocks noChangeArrowheads="1"/>
            </p:cNvSpPr>
            <p:nvPr/>
          </p:nvSpPr>
          <p:spPr bwMode="auto">
            <a:xfrm>
              <a:off x="1242" y="2935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26" name="Text Box 190"/>
            <p:cNvSpPr txBox="1">
              <a:spLocks noChangeArrowheads="1"/>
            </p:cNvSpPr>
            <p:nvPr/>
          </p:nvSpPr>
          <p:spPr bwMode="auto">
            <a:xfrm>
              <a:off x="918" y="2857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28" name="Text Box 192"/>
            <p:cNvSpPr txBox="1">
              <a:spLocks noChangeArrowheads="1"/>
            </p:cNvSpPr>
            <p:nvPr/>
          </p:nvSpPr>
          <p:spPr bwMode="auto">
            <a:xfrm>
              <a:off x="918" y="2981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29" name="Text Box 193"/>
            <p:cNvSpPr txBox="1">
              <a:spLocks noChangeArrowheads="1"/>
            </p:cNvSpPr>
            <p:nvPr/>
          </p:nvSpPr>
          <p:spPr bwMode="auto">
            <a:xfrm>
              <a:off x="474" y="2855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30" name="Text Box 194"/>
            <p:cNvSpPr txBox="1">
              <a:spLocks noChangeArrowheads="1"/>
            </p:cNvSpPr>
            <p:nvPr/>
          </p:nvSpPr>
          <p:spPr bwMode="auto">
            <a:xfrm>
              <a:off x="474" y="2979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31" name="Text Box 195"/>
            <p:cNvSpPr txBox="1">
              <a:spLocks noChangeArrowheads="1"/>
            </p:cNvSpPr>
            <p:nvPr/>
          </p:nvSpPr>
          <p:spPr bwMode="auto">
            <a:xfrm>
              <a:off x="1374" y="2851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32" name="Text Box 196"/>
            <p:cNvSpPr txBox="1">
              <a:spLocks noChangeArrowheads="1"/>
            </p:cNvSpPr>
            <p:nvPr/>
          </p:nvSpPr>
          <p:spPr bwMode="auto">
            <a:xfrm>
              <a:off x="1374" y="2975"/>
              <a:ext cx="1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f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35" name="Text Box 199"/>
            <p:cNvSpPr txBox="1">
              <a:spLocks noChangeArrowheads="1"/>
            </p:cNvSpPr>
            <p:nvPr/>
          </p:nvSpPr>
          <p:spPr bwMode="auto">
            <a:xfrm>
              <a:off x="1013" y="3054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h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36" name="Text Box 200"/>
            <p:cNvSpPr txBox="1">
              <a:spLocks noChangeArrowheads="1"/>
            </p:cNvSpPr>
            <p:nvPr/>
          </p:nvSpPr>
          <p:spPr bwMode="auto">
            <a:xfrm>
              <a:off x="1128" y="2987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h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37" name="Text Box 201"/>
            <p:cNvSpPr txBox="1">
              <a:spLocks noChangeArrowheads="1"/>
            </p:cNvSpPr>
            <p:nvPr/>
          </p:nvSpPr>
          <p:spPr bwMode="auto">
            <a:xfrm>
              <a:off x="1122" y="3108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h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38" name="Text Box 202"/>
            <p:cNvSpPr txBox="1">
              <a:spLocks noChangeArrowheads="1"/>
            </p:cNvSpPr>
            <p:nvPr/>
          </p:nvSpPr>
          <p:spPr bwMode="auto">
            <a:xfrm>
              <a:off x="788" y="3180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39" name="Text Box 203"/>
            <p:cNvSpPr txBox="1">
              <a:spLocks noChangeArrowheads="1"/>
            </p:cNvSpPr>
            <p:nvPr/>
          </p:nvSpPr>
          <p:spPr bwMode="auto">
            <a:xfrm>
              <a:off x="906" y="3104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40" name="Text Box 204"/>
            <p:cNvSpPr txBox="1">
              <a:spLocks noChangeArrowheads="1"/>
            </p:cNvSpPr>
            <p:nvPr/>
          </p:nvSpPr>
          <p:spPr bwMode="auto">
            <a:xfrm>
              <a:off x="897" y="3234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41" name="Text Box 205"/>
            <p:cNvSpPr txBox="1">
              <a:spLocks noChangeArrowheads="1"/>
            </p:cNvSpPr>
            <p:nvPr/>
          </p:nvSpPr>
          <p:spPr bwMode="auto">
            <a:xfrm>
              <a:off x="567" y="3053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h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42" name="Text Box 206"/>
            <p:cNvSpPr txBox="1">
              <a:spLocks noChangeArrowheads="1"/>
            </p:cNvSpPr>
            <p:nvPr/>
          </p:nvSpPr>
          <p:spPr bwMode="auto">
            <a:xfrm>
              <a:off x="682" y="2986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h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43" name="Text Box 207"/>
            <p:cNvSpPr txBox="1">
              <a:spLocks noChangeArrowheads="1"/>
            </p:cNvSpPr>
            <p:nvPr/>
          </p:nvSpPr>
          <p:spPr bwMode="auto">
            <a:xfrm>
              <a:off x="676" y="3107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h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44" name="Text Box 208"/>
            <p:cNvSpPr txBox="1">
              <a:spLocks noChangeArrowheads="1"/>
            </p:cNvSpPr>
            <p:nvPr/>
          </p:nvSpPr>
          <p:spPr bwMode="auto">
            <a:xfrm>
              <a:off x="342" y="3179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45" name="Text Box 209"/>
            <p:cNvSpPr txBox="1">
              <a:spLocks noChangeArrowheads="1"/>
            </p:cNvSpPr>
            <p:nvPr/>
          </p:nvSpPr>
          <p:spPr bwMode="auto">
            <a:xfrm>
              <a:off x="460" y="3103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46" name="Text Box 210"/>
            <p:cNvSpPr txBox="1">
              <a:spLocks noChangeArrowheads="1"/>
            </p:cNvSpPr>
            <p:nvPr/>
          </p:nvSpPr>
          <p:spPr bwMode="auto">
            <a:xfrm>
              <a:off x="451" y="3233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  <p:sp>
          <p:nvSpPr>
            <p:cNvPr id="91347" name="Text Box 211"/>
            <p:cNvSpPr txBox="1">
              <a:spLocks noChangeArrowheads="1"/>
            </p:cNvSpPr>
            <p:nvPr/>
          </p:nvSpPr>
          <p:spPr bwMode="auto">
            <a:xfrm>
              <a:off x="1241" y="3186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1</a:t>
              </a:r>
              <a:endParaRPr lang="en-US" sz="1200">
                <a:latin typeface="+mn-lt"/>
              </a:endParaRPr>
            </a:p>
          </p:txBody>
        </p:sp>
        <p:sp>
          <p:nvSpPr>
            <p:cNvPr id="91348" name="Text Box 212"/>
            <p:cNvSpPr txBox="1">
              <a:spLocks noChangeArrowheads="1"/>
            </p:cNvSpPr>
            <p:nvPr/>
          </p:nvSpPr>
          <p:spPr bwMode="auto">
            <a:xfrm>
              <a:off x="1359" y="3110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2</a:t>
              </a:r>
              <a:endParaRPr lang="en-US" sz="1200">
                <a:latin typeface="+mn-lt"/>
              </a:endParaRPr>
            </a:p>
          </p:txBody>
        </p:sp>
        <p:sp>
          <p:nvSpPr>
            <p:cNvPr id="91349" name="Text Box 213"/>
            <p:cNvSpPr txBox="1">
              <a:spLocks noChangeArrowheads="1"/>
            </p:cNvSpPr>
            <p:nvPr/>
          </p:nvSpPr>
          <p:spPr bwMode="auto">
            <a:xfrm>
              <a:off x="1350" y="3240"/>
              <a:ext cx="2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200">
                  <a:latin typeface="+mn-lt"/>
                </a:rPr>
                <a:t>g</a:t>
              </a:r>
              <a:r>
                <a:rPr lang="en-US" sz="1200" baseline="-25000">
                  <a:latin typeface="+mn-lt"/>
                </a:rPr>
                <a:t>3</a:t>
              </a:r>
              <a:endParaRPr lang="en-US" sz="1200">
                <a:latin typeface="+mn-lt"/>
              </a:endParaRPr>
            </a:p>
          </p:txBody>
        </p:sp>
      </p:grpSp>
      <p:sp>
        <p:nvSpPr>
          <p:cNvPr id="91354" name="Text Box 218"/>
          <p:cNvSpPr txBox="1">
            <a:spLocks noChangeArrowheads="1"/>
          </p:cNvSpPr>
          <p:nvPr/>
        </p:nvSpPr>
        <p:spPr bwMode="auto">
          <a:xfrm>
            <a:off x="4222849" y="2242334"/>
            <a:ext cx="146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+mn-lt"/>
              </a:rPr>
              <a:t>3 cell cluster</a:t>
            </a:r>
          </a:p>
        </p:txBody>
      </p:sp>
      <p:sp>
        <p:nvSpPr>
          <p:cNvPr id="91355" name="Text Box 219"/>
          <p:cNvSpPr txBox="1">
            <a:spLocks noChangeArrowheads="1"/>
          </p:cNvSpPr>
          <p:nvPr/>
        </p:nvSpPr>
        <p:spPr bwMode="auto">
          <a:xfrm>
            <a:off x="8112224" y="3971121"/>
            <a:ext cx="146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+mn-lt"/>
              </a:rPr>
              <a:t>7 cell cluster</a:t>
            </a:r>
          </a:p>
        </p:txBody>
      </p:sp>
      <p:sp>
        <p:nvSpPr>
          <p:cNvPr id="91356" name="Text Box 220"/>
          <p:cNvSpPr txBox="1">
            <a:spLocks noChangeArrowheads="1"/>
          </p:cNvSpPr>
          <p:nvPr/>
        </p:nvSpPr>
        <p:spPr bwMode="auto">
          <a:xfrm>
            <a:off x="4275237" y="5198258"/>
            <a:ext cx="2492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+mn-lt"/>
              </a:rPr>
              <a:t>3 cell cluster</a:t>
            </a:r>
          </a:p>
          <a:p>
            <a:pPr algn="l" eaLnBrk="0" hangingPunct="0"/>
            <a:r>
              <a:rPr lang="en-US">
                <a:latin typeface="+mn-lt"/>
              </a:rPr>
              <a:t>with 3 sector antennas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96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Cell breathing</a:t>
            </a:r>
            <a:endParaRPr lang="en-US" noProof="0"/>
          </a:p>
        </p:txBody>
      </p:sp>
      <p:sp>
        <p:nvSpPr>
          <p:cNvPr id="108597" name="Rectangle 5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smtClean="0"/>
              <a:t>CDM systems: cell size depends on current load</a:t>
            </a:r>
          </a:p>
          <a:p>
            <a:r>
              <a:rPr lang="en-US" noProof="0" smtClean="0"/>
              <a:t>Additional traffic appears as noise to other users</a:t>
            </a:r>
          </a:p>
          <a:p>
            <a:r>
              <a:rPr lang="en-US" noProof="0" smtClean="0"/>
              <a:t>If the noise level is too high users drop out of cells</a:t>
            </a:r>
          </a:p>
          <a:p>
            <a:endParaRPr lang="en-US" noProof="0" dirty="0"/>
          </a:p>
        </p:txBody>
      </p:sp>
      <p:sp>
        <p:nvSpPr>
          <p:cNvPr id="5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919536" y="2060848"/>
            <a:ext cx="7992888" cy="4032448"/>
            <a:chOff x="3668713" y="3584575"/>
            <a:chExt cx="4572000" cy="1905000"/>
          </a:xfrm>
        </p:grpSpPr>
        <p:sp>
          <p:nvSpPr>
            <p:cNvPr id="108548" name="Oval 4"/>
            <p:cNvSpPr>
              <a:spLocks noChangeArrowheads="1"/>
            </p:cNvSpPr>
            <p:nvPr/>
          </p:nvSpPr>
          <p:spPr bwMode="auto">
            <a:xfrm>
              <a:off x="3668713" y="4640263"/>
              <a:ext cx="4572000" cy="849312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49" name="Oval 5"/>
            <p:cNvSpPr>
              <a:spLocks noChangeArrowheads="1"/>
            </p:cNvSpPr>
            <p:nvPr/>
          </p:nvSpPr>
          <p:spPr bwMode="auto">
            <a:xfrm>
              <a:off x="4583113" y="4868863"/>
              <a:ext cx="2743200" cy="381000"/>
            </a:xfrm>
            <a:prstGeom prst="ellipse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550" name="Group 6"/>
            <p:cNvGrpSpPr>
              <a:grpSpLocks/>
            </p:cNvGrpSpPr>
            <p:nvPr/>
          </p:nvGrpSpPr>
          <p:grpSpPr bwMode="auto">
            <a:xfrm>
              <a:off x="5643563" y="3584575"/>
              <a:ext cx="785812" cy="254000"/>
              <a:chOff x="2020" y="1540"/>
              <a:chExt cx="536" cy="172"/>
            </a:xfrm>
          </p:grpSpPr>
          <p:sp>
            <p:nvSpPr>
              <p:cNvPr id="108551" name="Freeform 7"/>
              <p:cNvSpPr>
                <a:spLocks/>
              </p:cNvSpPr>
              <p:nvPr/>
            </p:nvSpPr>
            <p:spPr bwMode="auto">
              <a:xfrm>
                <a:off x="2389" y="1613"/>
                <a:ext cx="167" cy="99"/>
              </a:xfrm>
              <a:custGeom>
                <a:avLst/>
                <a:gdLst/>
                <a:ahLst/>
                <a:cxnLst>
                  <a:cxn ang="0">
                    <a:pos x="0" y="397"/>
                  </a:cxn>
                  <a:cxn ang="0">
                    <a:pos x="176" y="260"/>
                  </a:cxn>
                  <a:cxn ang="0">
                    <a:pos x="187" y="326"/>
                  </a:cxn>
                  <a:cxn ang="0">
                    <a:pos x="458" y="107"/>
                  </a:cxn>
                  <a:cxn ang="0">
                    <a:pos x="470" y="144"/>
                  </a:cxn>
                  <a:cxn ang="0">
                    <a:pos x="665" y="0"/>
                  </a:cxn>
                </a:cxnLst>
                <a:rect l="0" t="0" r="r" b="b"/>
                <a:pathLst>
                  <a:path w="665" h="397">
                    <a:moveTo>
                      <a:pt x="0" y="397"/>
                    </a:moveTo>
                    <a:lnTo>
                      <a:pt x="176" y="260"/>
                    </a:lnTo>
                    <a:lnTo>
                      <a:pt x="187" y="326"/>
                    </a:lnTo>
                    <a:lnTo>
                      <a:pt x="458" y="107"/>
                    </a:lnTo>
                    <a:lnTo>
                      <a:pt x="470" y="144"/>
                    </a:lnTo>
                    <a:lnTo>
                      <a:pt x="665" y="0"/>
                    </a:lnTo>
                  </a:path>
                </a:pathLst>
              </a:custGeom>
              <a:noFill/>
              <a:ln w="7938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52" name="Freeform 8"/>
              <p:cNvSpPr>
                <a:spLocks/>
              </p:cNvSpPr>
              <p:nvPr/>
            </p:nvSpPr>
            <p:spPr bwMode="auto">
              <a:xfrm>
                <a:off x="2315" y="1540"/>
                <a:ext cx="116" cy="151"/>
              </a:xfrm>
              <a:custGeom>
                <a:avLst/>
                <a:gdLst/>
                <a:ahLst/>
                <a:cxnLst>
                  <a:cxn ang="0">
                    <a:pos x="0" y="603"/>
                  </a:cxn>
                  <a:cxn ang="0">
                    <a:pos x="65" y="429"/>
                  </a:cxn>
                  <a:cxn ang="0">
                    <a:pos x="144" y="484"/>
                  </a:cxn>
                  <a:cxn ang="0">
                    <a:pos x="292" y="170"/>
                  </a:cxn>
                  <a:cxn ang="0">
                    <a:pos x="354" y="212"/>
                  </a:cxn>
                  <a:cxn ang="0">
                    <a:pos x="463" y="0"/>
                  </a:cxn>
                </a:cxnLst>
                <a:rect l="0" t="0" r="r" b="b"/>
                <a:pathLst>
                  <a:path w="463" h="603">
                    <a:moveTo>
                      <a:pt x="0" y="603"/>
                    </a:moveTo>
                    <a:lnTo>
                      <a:pt x="65" y="429"/>
                    </a:lnTo>
                    <a:lnTo>
                      <a:pt x="144" y="484"/>
                    </a:lnTo>
                    <a:lnTo>
                      <a:pt x="292" y="170"/>
                    </a:lnTo>
                    <a:lnTo>
                      <a:pt x="354" y="212"/>
                    </a:lnTo>
                    <a:lnTo>
                      <a:pt x="463" y="0"/>
                    </a:lnTo>
                  </a:path>
                </a:pathLst>
              </a:custGeom>
              <a:noFill/>
              <a:ln w="7938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53" name="Freeform 9"/>
              <p:cNvSpPr>
                <a:spLocks/>
              </p:cNvSpPr>
              <p:nvPr/>
            </p:nvSpPr>
            <p:spPr bwMode="auto">
              <a:xfrm>
                <a:off x="2142" y="1540"/>
                <a:ext cx="117" cy="151"/>
              </a:xfrm>
              <a:custGeom>
                <a:avLst/>
                <a:gdLst/>
                <a:ahLst/>
                <a:cxnLst>
                  <a:cxn ang="0">
                    <a:pos x="468" y="603"/>
                  </a:cxn>
                  <a:cxn ang="0">
                    <a:pos x="397" y="435"/>
                  </a:cxn>
                  <a:cxn ang="0">
                    <a:pos x="314" y="486"/>
                  </a:cxn>
                  <a:cxn ang="0">
                    <a:pos x="162" y="170"/>
                  </a:cxn>
                  <a:cxn ang="0">
                    <a:pos x="103" y="218"/>
                  </a:cxn>
                  <a:cxn ang="0">
                    <a:pos x="0" y="0"/>
                  </a:cxn>
                </a:cxnLst>
                <a:rect l="0" t="0" r="r" b="b"/>
                <a:pathLst>
                  <a:path w="468" h="603">
                    <a:moveTo>
                      <a:pt x="468" y="603"/>
                    </a:moveTo>
                    <a:lnTo>
                      <a:pt x="397" y="435"/>
                    </a:lnTo>
                    <a:lnTo>
                      <a:pt x="314" y="486"/>
                    </a:lnTo>
                    <a:lnTo>
                      <a:pt x="162" y="170"/>
                    </a:lnTo>
                    <a:lnTo>
                      <a:pt x="103" y="218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54" name="Freeform 10"/>
              <p:cNvSpPr>
                <a:spLocks/>
              </p:cNvSpPr>
              <p:nvPr/>
            </p:nvSpPr>
            <p:spPr bwMode="auto">
              <a:xfrm>
                <a:off x="2020" y="1613"/>
                <a:ext cx="164" cy="99"/>
              </a:xfrm>
              <a:custGeom>
                <a:avLst/>
                <a:gdLst/>
                <a:ahLst/>
                <a:cxnLst>
                  <a:cxn ang="0">
                    <a:pos x="656" y="395"/>
                  </a:cxn>
                  <a:cxn ang="0">
                    <a:pos x="478" y="250"/>
                  </a:cxn>
                  <a:cxn ang="0">
                    <a:pos x="475" y="316"/>
                  </a:cxn>
                  <a:cxn ang="0">
                    <a:pos x="207" y="93"/>
                  </a:cxn>
                  <a:cxn ang="0">
                    <a:pos x="190" y="146"/>
                  </a:cxn>
                  <a:cxn ang="0">
                    <a:pos x="0" y="0"/>
                  </a:cxn>
                </a:cxnLst>
                <a:rect l="0" t="0" r="r" b="b"/>
                <a:pathLst>
                  <a:path w="656" h="395">
                    <a:moveTo>
                      <a:pt x="656" y="395"/>
                    </a:moveTo>
                    <a:lnTo>
                      <a:pt x="478" y="250"/>
                    </a:lnTo>
                    <a:lnTo>
                      <a:pt x="475" y="316"/>
                    </a:lnTo>
                    <a:lnTo>
                      <a:pt x="207" y="93"/>
                    </a:lnTo>
                    <a:lnTo>
                      <a:pt x="190" y="146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555" name="Group 11"/>
            <p:cNvGrpSpPr>
              <a:grpSpLocks/>
            </p:cNvGrpSpPr>
            <p:nvPr/>
          </p:nvGrpSpPr>
          <p:grpSpPr bwMode="auto">
            <a:xfrm>
              <a:off x="5962651" y="3863976"/>
              <a:ext cx="157163" cy="1196975"/>
              <a:chOff x="2237" y="1730"/>
              <a:chExt cx="108" cy="811"/>
            </a:xfrm>
          </p:grpSpPr>
          <p:sp>
            <p:nvSpPr>
              <p:cNvPr id="108556" name="Line 12"/>
              <p:cNvSpPr>
                <a:spLocks noChangeShapeType="1"/>
              </p:cNvSpPr>
              <p:nvPr/>
            </p:nvSpPr>
            <p:spPr bwMode="auto">
              <a:xfrm>
                <a:off x="2275" y="2021"/>
                <a:ext cx="34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8557" name="Group 13"/>
              <p:cNvGrpSpPr>
                <a:grpSpLocks/>
              </p:cNvGrpSpPr>
              <p:nvPr/>
            </p:nvGrpSpPr>
            <p:grpSpPr bwMode="auto">
              <a:xfrm>
                <a:off x="2237" y="1730"/>
                <a:ext cx="108" cy="811"/>
                <a:chOff x="2237" y="1730"/>
                <a:chExt cx="108" cy="811"/>
              </a:xfrm>
            </p:grpSpPr>
            <p:sp>
              <p:nvSpPr>
                <p:cNvPr id="10855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291" y="1741"/>
                  <a:ext cx="1" cy="16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5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237" y="1900"/>
                  <a:ext cx="43" cy="64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0" name="Line 16"/>
                <p:cNvSpPr>
                  <a:spLocks noChangeShapeType="1"/>
                </p:cNvSpPr>
                <p:nvPr/>
              </p:nvSpPr>
              <p:spPr bwMode="auto">
                <a:xfrm>
                  <a:off x="2302" y="1901"/>
                  <a:ext cx="43" cy="6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1" name="Line 17"/>
                <p:cNvSpPr>
                  <a:spLocks noChangeShapeType="1"/>
                </p:cNvSpPr>
                <p:nvPr/>
              </p:nvSpPr>
              <p:spPr bwMode="auto">
                <a:xfrm>
                  <a:off x="2240" y="2523"/>
                  <a:ext cx="103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2" name="Line 18"/>
                <p:cNvSpPr>
                  <a:spLocks noChangeShapeType="1"/>
                </p:cNvSpPr>
                <p:nvPr/>
              </p:nvSpPr>
              <p:spPr bwMode="auto">
                <a:xfrm>
                  <a:off x="2252" y="2348"/>
                  <a:ext cx="81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3" name="Line 19"/>
                <p:cNvSpPr>
                  <a:spLocks noChangeShapeType="1"/>
                </p:cNvSpPr>
                <p:nvPr/>
              </p:nvSpPr>
              <p:spPr bwMode="auto">
                <a:xfrm>
                  <a:off x="2252" y="2351"/>
                  <a:ext cx="88" cy="176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4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2242" y="2349"/>
                  <a:ext cx="88" cy="174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5" name="Line 21"/>
                <p:cNvSpPr>
                  <a:spLocks noChangeShapeType="1"/>
                </p:cNvSpPr>
                <p:nvPr/>
              </p:nvSpPr>
              <p:spPr bwMode="auto">
                <a:xfrm>
                  <a:off x="2263" y="2178"/>
                  <a:ext cx="57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6" name="Line 22"/>
                <p:cNvSpPr>
                  <a:spLocks noChangeShapeType="1"/>
                </p:cNvSpPr>
                <p:nvPr/>
              </p:nvSpPr>
              <p:spPr bwMode="auto">
                <a:xfrm>
                  <a:off x="2263" y="2178"/>
                  <a:ext cx="65" cy="171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249" y="2178"/>
                  <a:ext cx="69" cy="170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8" name="Line 24"/>
                <p:cNvSpPr>
                  <a:spLocks noChangeShapeType="1"/>
                </p:cNvSpPr>
                <p:nvPr/>
              </p:nvSpPr>
              <p:spPr bwMode="auto">
                <a:xfrm>
                  <a:off x="2270" y="2021"/>
                  <a:ext cx="50" cy="159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69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260" y="2019"/>
                  <a:ext cx="48" cy="162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70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268" y="1901"/>
                  <a:ext cx="33" cy="124"/>
                </a:xfrm>
                <a:prstGeom prst="line">
                  <a:avLst/>
                </a:prstGeom>
                <a:noFill/>
                <a:ln w="7938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71" name="Oval 27"/>
                <p:cNvSpPr>
                  <a:spLocks noChangeArrowheads="1"/>
                </p:cNvSpPr>
                <p:nvPr/>
              </p:nvSpPr>
              <p:spPr bwMode="auto">
                <a:xfrm>
                  <a:off x="2277" y="1730"/>
                  <a:ext cx="27" cy="19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8572" name="Group 28"/>
            <p:cNvGrpSpPr>
              <a:grpSpLocks/>
            </p:cNvGrpSpPr>
            <p:nvPr/>
          </p:nvGrpSpPr>
          <p:grpSpPr bwMode="auto">
            <a:xfrm>
              <a:off x="4021138" y="4498975"/>
              <a:ext cx="139700" cy="495300"/>
              <a:chOff x="1488" y="3216"/>
              <a:chExt cx="96" cy="336"/>
            </a:xfrm>
          </p:grpSpPr>
          <p:sp>
            <p:nvSpPr>
              <p:cNvPr id="108573" name="Rectangle 29"/>
              <p:cNvSpPr>
                <a:spLocks noChangeArrowheads="1"/>
              </p:cNvSpPr>
              <p:nvPr/>
            </p:nvSpPr>
            <p:spPr bwMode="auto">
              <a:xfrm>
                <a:off x="1488" y="3312"/>
                <a:ext cx="96" cy="24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74" name="Line 30"/>
              <p:cNvSpPr>
                <a:spLocks noChangeShapeType="1"/>
              </p:cNvSpPr>
              <p:nvPr/>
            </p:nvSpPr>
            <p:spPr bwMode="auto">
              <a:xfrm flipV="1">
                <a:off x="1488" y="32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575" name="Group 31"/>
            <p:cNvGrpSpPr>
              <a:grpSpLocks/>
            </p:cNvGrpSpPr>
            <p:nvPr/>
          </p:nvGrpSpPr>
          <p:grpSpPr bwMode="auto">
            <a:xfrm>
              <a:off x="4964114" y="4640263"/>
              <a:ext cx="141287" cy="495300"/>
              <a:chOff x="1488" y="3216"/>
              <a:chExt cx="96" cy="336"/>
            </a:xfrm>
          </p:grpSpPr>
          <p:sp>
            <p:nvSpPr>
              <p:cNvPr id="108576" name="Rectangle 32"/>
              <p:cNvSpPr>
                <a:spLocks noChangeArrowheads="1"/>
              </p:cNvSpPr>
              <p:nvPr/>
            </p:nvSpPr>
            <p:spPr bwMode="auto">
              <a:xfrm>
                <a:off x="1488" y="3312"/>
                <a:ext cx="96" cy="240"/>
              </a:xfrm>
              <a:prstGeom prst="rect">
                <a:avLst/>
              </a:prstGeom>
              <a:solidFill>
                <a:srgbClr val="77777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77" name="Line 33"/>
              <p:cNvSpPr>
                <a:spLocks noChangeShapeType="1"/>
              </p:cNvSpPr>
              <p:nvPr/>
            </p:nvSpPr>
            <p:spPr bwMode="auto">
              <a:xfrm flipV="1">
                <a:off x="1488" y="32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578" name="Group 34"/>
            <p:cNvGrpSpPr>
              <a:grpSpLocks/>
            </p:cNvGrpSpPr>
            <p:nvPr/>
          </p:nvGrpSpPr>
          <p:grpSpPr bwMode="auto">
            <a:xfrm flipH="1">
              <a:off x="6411914" y="4640263"/>
              <a:ext cx="141287" cy="495300"/>
              <a:chOff x="1488" y="3216"/>
              <a:chExt cx="96" cy="336"/>
            </a:xfrm>
          </p:grpSpPr>
          <p:sp>
            <p:nvSpPr>
              <p:cNvPr id="108579" name="Rectangle 35"/>
              <p:cNvSpPr>
                <a:spLocks noChangeArrowheads="1"/>
              </p:cNvSpPr>
              <p:nvPr/>
            </p:nvSpPr>
            <p:spPr bwMode="auto">
              <a:xfrm>
                <a:off x="1488" y="3312"/>
                <a:ext cx="96" cy="24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80" name="Line 36"/>
              <p:cNvSpPr>
                <a:spLocks noChangeShapeType="1"/>
              </p:cNvSpPr>
              <p:nvPr/>
            </p:nvSpPr>
            <p:spPr bwMode="auto">
              <a:xfrm flipV="1">
                <a:off x="1488" y="32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581" name="Group 37"/>
            <p:cNvGrpSpPr>
              <a:grpSpLocks/>
            </p:cNvGrpSpPr>
            <p:nvPr/>
          </p:nvGrpSpPr>
          <p:grpSpPr bwMode="auto">
            <a:xfrm flipH="1">
              <a:off x="6973889" y="4505325"/>
              <a:ext cx="141287" cy="495300"/>
              <a:chOff x="1488" y="3216"/>
              <a:chExt cx="96" cy="336"/>
            </a:xfrm>
          </p:grpSpPr>
          <p:sp>
            <p:nvSpPr>
              <p:cNvPr id="108582" name="Rectangle 38"/>
              <p:cNvSpPr>
                <a:spLocks noChangeArrowheads="1"/>
              </p:cNvSpPr>
              <p:nvPr/>
            </p:nvSpPr>
            <p:spPr bwMode="auto">
              <a:xfrm>
                <a:off x="1488" y="3312"/>
                <a:ext cx="96" cy="24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83" name="Line 39"/>
              <p:cNvSpPr>
                <a:spLocks noChangeShapeType="1"/>
              </p:cNvSpPr>
              <p:nvPr/>
            </p:nvSpPr>
            <p:spPr bwMode="auto">
              <a:xfrm flipV="1">
                <a:off x="1488" y="32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8584" name="Group 40"/>
            <p:cNvGrpSpPr>
              <a:grpSpLocks/>
            </p:cNvGrpSpPr>
            <p:nvPr/>
          </p:nvGrpSpPr>
          <p:grpSpPr bwMode="auto">
            <a:xfrm flipH="1">
              <a:off x="7748588" y="4498975"/>
              <a:ext cx="139700" cy="495300"/>
              <a:chOff x="1488" y="3216"/>
              <a:chExt cx="96" cy="336"/>
            </a:xfrm>
          </p:grpSpPr>
          <p:sp>
            <p:nvSpPr>
              <p:cNvPr id="108585" name="Rectangle 41"/>
              <p:cNvSpPr>
                <a:spLocks noChangeArrowheads="1"/>
              </p:cNvSpPr>
              <p:nvPr/>
            </p:nvSpPr>
            <p:spPr bwMode="auto">
              <a:xfrm>
                <a:off x="1488" y="3312"/>
                <a:ext cx="96" cy="24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86" name="Line 42"/>
              <p:cNvSpPr>
                <a:spLocks noChangeShapeType="1"/>
              </p:cNvSpPr>
              <p:nvPr/>
            </p:nvSpPr>
            <p:spPr bwMode="auto">
              <a:xfrm flipV="1">
                <a:off x="1488" y="32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108587" name="AutoShape 43"/>
            <p:cNvCxnSpPr>
              <a:cxnSpLocks noChangeShapeType="1"/>
              <a:stCxn id="108571" idx="3"/>
              <a:endCxn id="108576" idx="0"/>
            </p:cNvCxnSpPr>
            <p:nvPr/>
          </p:nvCxnSpPr>
          <p:spPr bwMode="auto">
            <a:xfrm flipH="1">
              <a:off x="5035550" y="3887788"/>
              <a:ext cx="992188" cy="8937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</p:cxnSp>
        <p:cxnSp>
          <p:nvCxnSpPr>
            <p:cNvPr id="108588" name="AutoShape 44"/>
            <p:cNvCxnSpPr>
              <a:cxnSpLocks noChangeShapeType="1"/>
              <a:stCxn id="108573" idx="0"/>
              <a:endCxn id="108571" idx="6"/>
            </p:cNvCxnSpPr>
            <p:nvPr/>
          </p:nvCxnSpPr>
          <p:spPr bwMode="auto">
            <a:xfrm flipV="1">
              <a:off x="4090988" y="3878263"/>
              <a:ext cx="1968500" cy="7620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</p:cxnSp>
        <p:cxnSp>
          <p:nvCxnSpPr>
            <p:cNvPr id="108589" name="AutoShape 45"/>
            <p:cNvCxnSpPr>
              <a:cxnSpLocks noChangeShapeType="1"/>
              <a:stCxn id="108582" idx="0"/>
              <a:endCxn id="108571" idx="4"/>
            </p:cNvCxnSpPr>
            <p:nvPr/>
          </p:nvCxnSpPr>
          <p:spPr bwMode="auto">
            <a:xfrm flipH="1" flipV="1">
              <a:off x="6040439" y="3892551"/>
              <a:ext cx="1004887" cy="7540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</p:cxnSp>
        <p:cxnSp>
          <p:nvCxnSpPr>
            <p:cNvPr id="108590" name="AutoShape 46"/>
            <p:cNvCxnSpPr>
              <a:cxnSpLocks noChangeShapeType="1"/>
              <a:stCxn id="108585" idx="0"/>
              <a:endCxn id="108571" idx="4"/>
            </p:cNvCxnSpPr>
            <p:nvPr/>
          </p:nvCxnSpPr>
          <p:spPr bwMode="auto">
            <a:xfrm flipH="1" flipV="1">
              <a:off x="6040438" y="3892551"/>
              <a:ext cx="1778000" cy="7477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</p:cxnSp>
        <p:cxnSp>
          <p:nvCxnSpPr>
            <p:cNvPr id="108591" name="AutoShape 47"/>
            <p:cNvCxnSpPr>
              <a:cxnSpLocks noChangeShapeType="1"/>
              <a:stCxn id="108579" idx="0"/>
              <a:endCxn id="108571" idx="4"/>
            </p:cNvCxnSpPr>
            <p:nvPr/>
          </p:nvCxnSpPr>
          <p:spPr bwMode="auto">
            <a:xfrm flipH="1" flipV="1">
              <a:off x="6040438" y="3892550"/>
              <a:ext cx="442912" cy="8890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</p:cxnSp>
        <p:cxnSp>
          <p:nvCxnSpPr>
            <p:cNvPr id="108592" name="AutoShape 48"/>
            <p:cNvCxnSpPr>
              <a:cxnSpLocks noChangeShapeType="1"/>
              <a:stCxn id="108548" idx="2"/>
              <a:endCxn id="108549" idx="2"/>
            </p:cNvCxnSpPr>
            <p:nvPr/>
          </p:nvCxnSpPr>
          <p:spPr bwMode="auto">
            <a:xfrm flipV="1">
              <a:off x="3668713" y="5059363"/>
              <a:ext cx="914400" cy="63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08593" name="AutoShape 49"/>
            <p:cNvCxnSpPr>
              <a:cxnSpLocks noChangeShapeType="1"/>
              <a:stCxn id="108548" idx="4"/>
              <a:endCxn id="108549" idx="4"/>
            </p:cNvCxnSpPr>
            <p:nvPr/>
          </p:nvCxnSpPr>
          <p:spPr bwMode="auto">
            <a:xfrm flipV="1">
              <a:off x="5954713" y="5249863"/>
              <a:ext cx="0" cy="2397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08594" name="AutoShape 50"/>
            <p:cNvCxnSpPr>
              <a:cxnSpLocks noChangeShapeType="1"/>
              <a:stCxn id="108548" idx="6"/>
              <a:endCxn id="108549" idx="6"/>
            </p:cNvCxnSpPr>
            <p:nvPr/>
          </p:nvCxnSpPr>
          <p:spPr bwMode="auto">
            <a:xfrm flipH="1" flipV="1">
              <a:off x="7326313" y="5059363"/>
              <a:ext cx="914400" cy="63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08595" name="AutoShape 51"/>
            <p:cNvCxnSpPr>
              <a:cxnSpLocks noChangeShapeType="1"/>
              <a:stCxn id="108549" idx="0"/>
              <a:endCxn id="108548" idx="0"/>
            </p:cNvCxnSpPr>
            <p:nvPr/>
          </p:nvCxnSpPr>
          <p:spPr bwMode="auto">
            <a:xfrm flipV="1">
              <a:off x="5954713" y="4640263"/>
              <a:ext cx="0" cy="2286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Questions &amp; Tasks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What </a:t>
            </a:r>
            <a:r>
              <a:rPr lang="en-US" dirty="0"/>
              <a:t>are the main reasons for using cellular systems? How is SDM typically realized and combined with FDM? How does </a:t>
            </a:r>
            <a:r>
              <a:rPr lang="en-US" dirty="0" smtClean="0"/>
              <a:t>dynamic frequency assignment </a:t>
            </a:r>
            <a:r>
              <a:rPr lang="en-US" dirty="0"/>
              <a:t>influence the frequencies available in other cells</a:t>
            </a:r>
            <a:r>
              <a:rPr lang="en-US" dirty="0" smtClean="0"/>
              <a:t>?</a:t>
            </a:r>
          </a:p>
          <a:p>
            <a:pPr lvl="1"/>
            <a:r>
              <a:rPr lang="en-GB" dirty="0"/>
              <a:t>What limits the number of simultaneous users in a TDM/FDM system compared to a CDM system? What happens to the transmission quality of connections if the load gets higher in a cell, i.e., how does an additional user influence the other users in the cell?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 Mobile Communications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4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Signals I</a:t>
            </a:r>
            <a:endParaRPr lang="en-US" noProof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Physical representation of data</a:t>
            </a:r>
          </a:p>
          <a:p>
            <a:r>
              <a:rPr lang="en-US" noProof="0" dirty="0" smtClean="0"/>
              <a:t>Function of time and location</a:t>
            </a:r>
          </a:p>
          <a:p>
            <a:r>
              <a:rPr lang="en-US" noProof="0" dirty="0" smtClean="0"/>
              <a:t>Signal parameters: parameters representing the value of data</a:t>
            </a:r>
          </a:p>
          <a:p>
            <a:endParaRPr lang="en-US" noProof="0" dirty="0" smtClean="0"/>
          </a:p>
          <a:p>
            <a:r>
              <a:rPr lang="en-US" noProof="0" dirty="0" smtClean="0"/>
              <a:t>Classification</a:t>
            </a:r>
          </a:p>
          <a:p>
            <a:pPr lvl="1"/>
            <a:r>
              <a:rPr lang="en-US" noProof="0" dirty="0" smtClean="0"/>
              <a:t>continuous time/discrete time</a:t>
            </a:r>
          </a:p>
          <a:p>
            <a:pPr lvl="1"/>
            <a:r>
              <a:rPr lang="en-US" noProof="0" dirty="0" smtClean="0"/>
              <a:t>continuous values/discrete values</a:t>
            </a:r>
          </a:p>
          <a:p>
            <a:pPr lvl="1"/>
            <a:r>
              <a:rPr lang="en-US" noProof="0" dirty="0" smtClean="0"/>
              <a:t>analog signal = continuous time and continuous values</a:t>
            </a:r>
          </a:p>
          <a:p>
            <a:pPr lvl="1"/>
            <a:r>
              <a:rPr lang="en-US" noProof="0" dirty="0" smtClean="0"/>
              <a:t>digital signal = discrete time and discrete values</a:t>
            </a:r>
          </a:p>
          <a:p>
            <a:endParaRPr lang="en-US" noProof="0" dirty="0" smtClean="0"/>
          </a:p>
          <a:p>
            <a:r>
              <a:rPr lang="en-US" noProof="0" dirty="0" smtClean="0"/>
              <a:t>Signal parameters of periodic signals:</a:t>
            </a:r>
          </a:p>
          <a:p>
            <a:pPr lvl="1"/>
            <a:r>
              <a:rPr lang="en-US" dirty="0" smtClean="0"/>
              <a:t>period T, frequency f=1/T, amplitude A, phase shift </a:t>
            </a:r>
            <a:r>
              <a:rPr lang="en-US" dirty="0" smtClean="0">
                <a:sym typeface="Symbol" pitchFamily="18" charset="2"/>
              </a:rPr>
              <a:t></a:t>
            </a:r>
            <a:endParaRPr lang="en-US" dirty="0" smtClean="0"/>
          </a:p>
          <a:p>
            <a:pPr lvl="1"/>
            <a:r>
              <a:rPr lang="en-US" noProof="0" dirty="0" smtClean="0"/>
              <a:t>sine wave as special periodic signal for a carrier: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 		s(t) = A</a:t>
            </a:r>
            <a:r>
              <a:rPr lang="en-US" baseline="-25000" noProof="0" dirty="0" smtClean="0"/>
              <a:t>t</a:t>
            </a:r>
            <a:r>
              <a:rPr lang="en-US" noProof="0" dirty="0" smtClean="0"/>
              <a:t> sin(2 </a:t>
            </a:r>
            <a:r>
              <a:rPr lang="en-US" noProof="0" dirty="0" smtClean="0">
                <a:sym typeface="Symbol" pitchFamily="18" charset="2"/>
              </a:rPr>
              <a:t> </a:t>
            </a:r>
            <a:r>
              <a:rPr lang="en-US" noProof="0" dirty="0" err="1" smtClean="0">
                <a:sym typeface="Symbol" pitchFamily="18" charset="2"/>
              </a:rPr>
              <a:t>f</a:t>
            </a:r>
            <a:r>
              <a:rPr lang="en-US" baseline="-25000" noProof="0" dirty="0" err="1" smtClean="0">
                <a:sym typeface="Symbol" pitchFamily="18" charset="2"/>
              </a:rPr>
              <a:t>t</a:t>
            </a:r>
            <a:r>
              <a:rPr lang="en-US" baseline="-25000" noProof="0" dirty="0" smtClean="0">
                <a:sym typeface="Symbol" pitchFamily="18" charset="2"/>
              </a:rPr>
              <a:t> </a:t>
            </a:r>
            <a:r>
              <a:rPr lang="en-US" noProof="0" dirty="0" smtClean="0">
                <a:sym typeface="Symbol" pitchFamily="18" charset="2"/>
              </a:rPr>
              <a:t>t + </a:t>
            </a:r>
            <a:r>
              <a:rPr lang="en-US" baseline="-25000" noProof="0" dirty="0" smtClean="0">
                <a:sym typeface="Symbol" pitchFamily="18" charset="2"/>
              </a:rPr>
              <a:t>t</a:t>
            </a:r>
            <a:r>
              <a:rPr lang="en-US" noProof="0" dirty="0" smtClean="0">
                <a:sym typeface="Symbol" pitchFamily="18" charset="2"/>
              </a:rPr>
              <a:t>)</a:t>
            </a:r>
            <a:endParaRPr lang="en-US" noProof="0" dirty="0">
              <a:sym typeface="Symbol" pitchFamily="18" charset="2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Fourier representation of periodic signals</a:t>
            </a:r>
            <a:endParaRPr lang="en-US" noProof="0"/>
          </a:p>
        </p:txBody>
      </p:sp>
      <p:sp>
        <p:nvSpPr>
          <p:cNvPr id="2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837397"/>
              </p:ext>
            </p:extLst>
          </p:nvPr>
        </p:nvGraphicFramePr>
        <p:xfrm>
          <a:off x="3215680" y="1844824"/>
          <a:ext cx="48577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9" name="Formel" r:id="rId4" imgW="2818711" imgH="431570" progId="Equation.3">
                  <p:embed/>
                </p:oleObj>
              </mc:Choice>
              <mc:Fallback>
                <p:oleObj name="Formel" r:id="rId4" imgW="2818711" imgH="43157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680" y="1844824"/>
                        <a:ext cx="485775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098080" y="3381524"/>
            <a:ext cx="0" cy="1001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088555" y="4383236"/>
            <a:ext cx="246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Freeform 6"/>
          <p:cNvSpPr>
            <a:spLocks/>
          </p:cNvSpPr>
          <p:nvPr/>
        </p:nvSpPr>
        <p:spPr bwMode="auto">
          <a:xfrm>
            <a:off x="2072680" y="3445023"/>
            <a:ext cx="1295400" cy="914400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288" y="576"/>
              </a:cxn>
              <a:cxn ang="0">
                <a:pos x="288" y="0"/>
              </a:cxn>
              <a:cxn ang="0">
                <a:pos x="528" y="0"/>
              </a:cxn>
              <a:cxn ang="0">
                <a:pos x="528" y="576"/>
              </a:cxn>
              <a:cxn ang="0">
                <a:pos x="816" y="576"/>
              </a:cxn>
            </a:cxnLst>
            <a:rect l="0" t="0" r="r" b="b"/>
            <a:pathLst>
              <a:path w="816" h="576">
                <a:moveTo>
                  <a:pt x="0" y="576"/>
                </a:moveTo>
                <a:lnTo>
                  <a:pt x="288" y="576"/>
                </a:lnTo>
                <a:lnTo>
                  <a:pt x="288" y="0"/>
                </a:lnTo>
                <a:lnTo>
                  <a:pt x="528" y="0"/>
                </a:lnTo>
                <a:lnTo>
                  <a:pt x="528" y="576"/>
                </a:lnTo>
                <a:lnTo>
                  <a:pt x="816" y="576"/>
                </a:lnTo>
              </a:path>
            </a:pathLst>
          </a:custGeom>
          <a:noFill/>
          <a:ln w="38100" cap="flat" cmpd="sng">
            <a:solidFill>
              <a:srgbClr val="FF99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Freeform 7"/>
          <p:cNvSpPr>
            <a:spLocks/>
          </p:cNvSpPr>
          <p:nvPr/>
        </p:nvSpPr>
        <p:spPr bwMode="auto">
          <a:xfrm>
            <a:off x="2910880" y="3445023"/>
            <a:ext cx="1295400" cy="914400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288" y="576"/>
              </a:cxn>
              <a:cxn ang="0">
                <a:pos x="288" y="0"/>
              </a:cxn>
              <a:cxn ang="0">
                <a:pos x="528" y="0"/>
              </a:cxn>
              <a:cxn ang="0">
                <a:pos x="528" y="576"/>
              </a:cxn>
              <a:cxn ang="0">
                <a:pos x="816" y="576"/>
              </a:cxn>
            </a:cxnLst>
            <a:rect l="0" t="0" r="r" b="b"/>
            <a:pathLst>
              <a:path w="816" h="576">
                <a:moveTo>
                  <a:pt x="0" y="576"/>
                </a:moveTo>
                <a:lnTo>
                  <a:pt x="288" y="576"/>
                </a:lnTo>
                <a:lnTo>
                  <a:pt x="288" y="0"/>
                </a:lnTo>
                <a:lnTo>
                  <a:pt x="528" y="0"/>
                </a:lnTo>
                <a:lnTo>
                  <a:pt x="528" y="576"/>
                </a:lnTo>
                <a:lnTo>
                  <a:pt x="816" y="576"/>
                </a:lnTo>
              </a:path>
            </a:pathLst>
          </a:custGeom>
          <a:noFill/>
          <a:ln w="38100" cap="flat" cmpd="sng">
            <a:solidFill>
              <a:srgbClr val="FF99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752006" y="327674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>
                <a:latin typeface="Arial" charset="0"/>
              </a:rPr>
              <a:t>1</a:t>
            </a: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1752006" y="411494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>
                <a:latin typeface="Arial" charset="0"/>
              </a:rPr>
              <a:t>0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6822480" y="3381524"/>
            <a:ext cx="0" cy="1001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6812955" y="4383236"/>
            <a:ext cx="246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6476406" y="327674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>
                <a:latin typeface="Arial" charset="0"/>
              </a:rPr>
              <a:t>1</a:t>
            </a: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6476406" y="4114948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>
                <a:latin typeface="Arial" charset="0"/>
              </a:rPr>
              <a:t>0</a:t>
            </a:r>
          </a:p>
        </p:txBody>
      </p:sp>
      <p:sp>
        <p:nvSpPr>
          <p:cNvPr id="82958" name="Freeform 14"/>
          <p:cNvSpPr>
            <a:spLocks/>
          </p:cNvSpPr>
          <p:nvPr/>
        </p:nvSpPr>
        <p:spPr bwMode="auto">
          <a:xfrm>
            <a:off x="6797080" y="3991123"/>
            <a:ext cx="2438400" cy="850900"/>
          </a:xfrm>
          <a:custGeom>
            <a:avLst/>
            <a:gdLst/>
            <a:ahLst/>
            <a:cxnLst>
              <a:cxn ang="0">
                <a:pos x="0" y="232"/>
              </a:cxn>
              <a:cxn ang="0">
                <a:pos x="576" y="40"/>
              </a:cxn>
              <a:cxn ang="0">
                <a:pos x="1248" y="472"/>
              </a:cxn>
              <a:cxn ang="0">
                <a:pos x="1536" y="424"/>
              </a:cxn>
            </a:cxnLst>
            <a:rect l="0" t="0" r="r" b="b"/>
            <a:pathLst>
              <a:path w="1536" h="536">
                <a:moveTo>
                  <a:pt x="0" y="232"/>
                </a:moveTo>
                <a:cubicBezTo>
                  <a:pt x="184" y="116"/>
                  <a:pt x="368" y="0"/>
                  <a:pt x="576" y="40"/>
                </a:cubicBezTo>
                <a:cubicBezTo>
                  <a:pt x="784" y="80"/>
                  <a:pt x="1088" y="408"/>
                  <a:pt x="1248" y="472"/>
                </a:cubicBezTo>
                <a:cubicBezTo>
                  <a:pt x="1408" y="536"/>
                  <a:pt x="1488" y="432"/>
                  <a:pt x="1536" y="424"/>
                </a:cubicBezTo>
              </a:path>
            </a:pathLst>
          </a:custGeom>
          <a:noFill/>
          <a:ln w="38100" cap="flat" cmpd="sng">
            <a:solidFill>
              <a:srgbClr val="0066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AutoShape 15"/>
          <p:cNvSpPr>
            <a:spLocks noChangeArrowheads="1"/>
          </p:cNvSpPr>
          <p:nvPr/>
        </p:nvSpPr>
        <p:spPr bwMode="auto">
          <a:xfrm>
            <a:off x="5196880" y="4207023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505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82960" name="Freeform 16"/>
          <p:cNvSpPr>
            <a:spLocks/>
          </p:cNvSpPr>
          <p:nvPr/>
        </p:nvSpPr>
        <p:spPr bwMode="auto">
          <a:xfrm>
            <a:off x="6873280" y="4046687"/>
            <a:ext cx="2362200" cy="674687"/>
          </a:xfrm>
          <a:custGeom>
            <a:avLst/>
            <a:gdLst/>
            <a:ahLst/>
            <a:cxnLst>
              <a:cxn ang="0">
                <a:pos x="0" y="197"/>
              </a:cxn>
              <a:cxn ang="0">
                <a:pos x="160" y="32"/>
              </a:cxn>
              <a:cxn ang="0">
                <a:pos x="480" y="389"/>
              </a:cxn>
              <a:cxn ang="0">
                <a:pos x="913" y="10"/>
              </a:cxn>
              <a:cxn ang="0">
                <a:pos x="1271" y="378"/>
              </a:cxn>
              <a:cxn ang="0">
                <a:pos x="1488" y="293"/>
              </a:cxn>
            </a:cxnLst>
            <a:rect l="0" t="0" r="r" b="b"/>
            <a:pathLst>
              <a:path w="1488" h="425">
                <a:moveTo>
                  <a:pt x="0" y="197"/>
                </a:moveTo>
                <a:cubicBezTo>
                  <a:pt x="27" y="170"/>
                  <a:pt x="80" y="0"/>
                  <a:pt x="160" y="32"/>
                </a:cubicBezTo>
                <a:cubicBezTo>
                  <a:pt x="240" y="64"/>
                  <a:pt x="355" y="393"/>
                  <a:pt x="480" y="389"/>
                </a:cubicBezTo>
                <a:cubicBezTo>
                  <a:pt x="605" y="385"/>
                  <a:pt x="781" y="12"/>
                  <a:pt x="913" y="10"/>
                </a:cubicBezTo>
                <a:cubicBezTo>
                  <a:pt x="1045" y="8"/>
                  <a:pt x="1175" y="331"/>
                  <a:pt x="1271" y="378"/>
                </a:cubicBezTo>
                <a:cubicBezTo>
                  <a:pt x="1367" y="425"/>
                  <a:pt x="1443" y="311"/>
                  <a:pt x="1488" y="293"/>
                </a:cubicBezTo>
              </a:path>
            </a:pathLst>
          </a:custGeom>
          <a:noFill/>
          <a:ln w="38100" cap="flat" cmpd="sng">
            <a:solidFill>
              <a:srgbClr val="00CC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61" name="Freeform 17"/>
          <p:cNvSpPr>
            <a:spLocks/>
          </p:cNvSpPr>
          <p:nvPr/>
        </p:nvSpPr>
        <p:spPr bwMode="auto">
          <a:xfrm>
            <a:off x="6797080" y="4091137"/>
            <a:ext cx="2438400" cy="547687"/>
          </a:xfrm>
          <a:custGeom>
            <a:avLst/>
            <a:gdLst/>
            <a:ahLst/>
            <a:cxnLst>
              <a:cxn ang="0">
                <a:pos x="0" y="169"/>
              </a:cxn>
              <a:cxn ang="0">
                <a:pos x="144" y="25"/>
              </a:cxn>
              <a:cxn ang="0">
                <a:pos x="269" y="317"/>
              </a:cxn>
              <a:cxn ang="0">
                <a:pos x="432" y="25"/>
              </a:cxn>
              <a:cxn ang="0">
                <a:pos x="548" y="311"/>
              </a:cxn>
              <a:cxn ang="0">
                <a:pos x="671" y="37"/>
              </a:cxn>
              <a:cxn ang="0">
                <a:pos x="816" y="313"/>
              </a:cxn>
              <a:cxn ang="0">
                <a:pos x="960" y="25"/>
              </a:cxn>
              <a:cxn ang="0">
                <a:pos x="1152" y="313"/>
              </a:cxn>
              <a:cxn ang="0">
                <a:pos x="1296" y="25"/>
              </a:cxn>
              <a:cxn ang="0">
                <a:pos x="1440" y="313"/>
              </a:cxn>
              <a:cxn ang="0">
                <a:pos x="1536" y="217"/>
              </a:cxn>
            </a:cxnLst>
            <a:rect l="0" t="0" r="r" b="b"/>
            <a:pathLst>
              <a:path w="1536" h="345">
                <a:moveTo>
                  <a:pt x="0" y="169"/>
                </a:moveTo>
                <a:cubicBezTo>
                  <a:pt x="52" y="85"/>
                  <a:pt x="99" y="0"/>
                  <a:pt x="144" y="25"/>
                </a:cubicBezTo>
                <a:cubicBezTo>
                  <a:pt x="189" y="50"/>
                  <a:pt x="221" y="317"/>
                  <a:pt x="269" y="317"/>
                </a:cubicBezTo>
                <a:cubicBezTo>
                  <a:pt x="317" y="317"/>
                  <a:pt x="386" y="26"/>
                  <a:pt x="432" y="25"/>
                </a:cubicBezTo>
                <a:cubicBezTo>
                  <a:pt x="478" y="24"/>
                  <a:pt x="508" y="309"/>
                  <a:pt x="548" y="311"/>
                </a:cubicBezTo>
                <a:cubicBezTo>
                  <a:pt x="588" y="313"/>
                  <a:pt x="626" y="37"/>
                  <a:pt x="671" y="37"/>
                </a:cubicBezTo>
                <a:cubicBezTo>
                  <a:pt x="716" y="37"/>
                  <a:pt x="768" y="315"/>
                  <a:pt x="816" y="313"/>
                </a:cubicBezTo>
                <a:cubicBezTo>
                  <a:pt x="864" y="311"/>
                  <a:pt x="904" y="25"/>
                  <a:pt x="960" y="25"/>
                </a:cubicBezTo>
                <a:cubicBezTo>
                  <a:pt x="1016" y="25"/>
                  <a:pt x="1096" y="313"/>
                  <a:pt x="1152" y="313"/>
                </a:cubicBezTo>
                <a:cubicBezTo>
                  <a:pt x="1208" y="313"/>
                  <a:pt x="1248" y="25"/>
                  <a:pt x="1296" y="25"/>
                </a:cubicBezTo>
                <a:cubicBezTo>
                  <a:pt x="1344" y="25"/>
                  <a:pt x="1400" y="281"/>
                  <a:pt x="1440" y="313"/>
                </a:cubicBezTo>
                <a:cubicBezTo>
                  <a:pt x="1480" y="345"/>
                  <a:pt x="1508" y="281"/>
                  <a:pt x="1536" y="217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4282480" y="4434036"/>
            <a:ext cx="2413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>
                <a:latin typeface="Arial" charset="0"/>
              </a:rPr>
              <a:t>t</a:t>
            </a:r>
          </a:p>
        </p:txBody>
      </p:sp>
      <p:sp>
        <p:nvSpPr>
          <p:cNvPr id="82963" name="Text Box 19"/>
          <p:cNvSpPr txBox="1">
            <a:spLocks noChangeArrowheads="1"/>
          </p:cNvSpPr>
          <p:nvPr/>
        </p:nvSpPr>
        <p:spPr bwMode="auto">
          <a:xfrm>
            <a:off x="9235480" y="4434036"/>
            <a:ext cx="2413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1600">
                <a:latin typeface="Arial" charset="0"/>
              </a:rPr>
              <a:t>t</a:t>
            </a:r>
          </a:p>
        </p:txBody>
      </p:sp>
      <p:sp>
        <p:nvSpPr>
          <p:cNvPr id="82964" name="Freeform 20"/>
          <p:cNvSpPr>
            <a:spLocks/>
          </p:cNvSpPr>
          <p:nvPr/>
        </p:nvSpPr>
        <p:spPr bwMode="auto">
          <a:xfrm>
            <a:off x="6797080" y="3762523"/>
            <a:ext cx="2362200" cy="977900"/>
          </a:xfrm>
          <a:custGeom>
            <a:avLst/>
            <a:gdLst/>
            <a:ahLst/>
            <a:cxnLst>
              <a:cxn ang="0">
                <a:pos x="0" y="376"/>
              </a:cxn>
              <a:cxn ang="0">
                <a:pos x="96" y="40"/>
              </a:cxn>
              <a:cxn ang="0">
                <a:pos x="192" y="616"/>
              </a:cxn>
              <a:cxn ang="0">
                <a:pos x="288" y="40"/>
              </a:cxn>
              <a:cxn ang="0">
                <a:pos x="384" y="616"/>
              </a:cxn>
              <a:cxn ang="0">
                <a:pos x="480" y="40"/>
              </a:cxn>
              <a:cxn ang="0">
                <a:pos x="576" y="616"/>
              </a:cxn>
              <a:cxn ang="0">
                <a:pos x="672" y="40"/>
              </a:cxn>
              <a:cxn ang="0">
                <a:pos x="768" y="616"/>
              </a:cxn>
              <a:cxn ang="0">
                <a:pos x="864" y="40"/>
              </a:cxn>
              <a:cxn ang="0">
                <a:pos x="960" y="616"/>
              </a:cxn>
              <a:cxn ang="0">
                <a:pos x="1056" y="40"/>
              </a:cxn>
              <a:cxn ang="0">
                <a:pos x="1152" y="616"/>
              </a:cxn>
              <a:cxn ang="0">
                <a:pos x="1248" y="40"/>
              </a:cxn>
              <a:cxn ang="0">
                <a:pos x="1344" y="616"/>
              </a:cxn>
              <a:cxn ang="0">
                <a:pos x="1440" y="40"/>
              </a:cxn>
              <a:cxn ang="0">
                <a:pos x="1488" y="376"/>
              </a:cxn>
            </a:cxnLst>
            <a:rect l="0" t="0" r="r" b="b"/>
            <a:pathLst>
              <a:path w="1488" h="616">
                <a:moveTo>
                  <a:pt x="0" y="376"/>
                </a:moveTo>
                <a:cubicBezTo>
                  <a:pt x="32" y="188"/>
                  <a:pt x="64" y="0"/>
                  <a:pt x="96" y="40"/>
                </a:cubicBezTo>
                <a:cubicBezTo>
                  <a:pt x="128" y="80"/>
                  <a:pt x="160" y="616"/>
                  <a:pt x="192" y="616"/>
                </a:cubicBezTo>
                <a:cubicBezTo>
                  <a:pt x="224" y="616"/>
                  <a:pt x="256" y="40"/>
                  <a:pt x="288" y="40"/>
                </a:cubicBezTo>
                <a:cubicBezTo>
                  <a:pt x="320" y="40"/>
                  <a:pt x="352" y="616"/>
                  <a:pt x="384" y="616"/>
                </a:cubicBezTo>
                <a:cubicBezTo>
                  <a:pt x="416" y="616"/>
                  <a:pt x="448" y="40"/>
                  <a:pt x="480" y="40"/>
                </a:cubicBezTo>
                <a:cubicBezTo>
                  <a:pt x="512" y="40"/>
                  <a:pt x="544" y="616"/>
                  <a:pt x="576" y="616"/>
                </a:cubicBezTo>
                <a:cubicBezTo>
                  <a:pt x="608" y="616"/>
                  <a:pt x="640" y="40"/>
                  <a:pt x="672" y="40"/>
                </a:cubicBezTo>
                <a:cubicBezTo>
                  <a:pt x="704" y="40"/>
                  <a:pt x="736" y="616"/>
                  <a:pt x="768" y="616"/>
                </a:cubicBezTo>
                <a:cubicBezTo>
                  <a:pt x="800" y="616"/>
                  <a:pt x="832" y="40"/>
                  <a:pt x="864" y="40"/>
                </a:cubicBezTo>
                <a:cubicBezTo>
                  <a:pt x="896" y="40"/>
                  <a:pt x="928" y="616"/>
                  <a:pt x="960" y="616"/>
                </a:cubicBezTo>
                <a:cubicBezTo>
                  <a:pt x="992" y="616"/>
                  <a:pt x="1024" y="40"/>
                  <a:pt x="1056" y="40"/>
                </a:cubicBezTo>
                <a:cubicBezTo>
                  <a:pt x="1088" y="40"/>
                  <a:pt x="1120" y="616"/>
                  <a:pt x="1152" y="616"/>
                </a:cubicBezTo>
                <a:cubicBezTo>
                  <a:pt x="1184" y="616"/>
                  <a:pt x="1216" y="40"/>
                  <a:pt x="1248" y="40"/>
                </a:cubicBezTo>
                <a:cubicBezTo>
                  <a:pt x="1280" y="40"/>
                  <a:pt x="1312" y="616"/>
                  <a:pt x="1344" y="616"/>
                </a:cubicBezTo>
                <a:cubicBezTo>
                  <a:pt x="1376" y="616"/>
                  <a:pt x="1416" y="80"/>
                  <a:pt x="1440" y="40"/>
                </a:cubicBezTo>
                <a:cubicBezTo>
                  <a:pt x="1464" y="0"/>
                  <a:pt x="1476" y="188"/>
                  <a:pt x="1488" y="376"/>
                </a:cubicBezTo>
              </a:path>
            </a:pathLst>
          </a:custGeom>
          <a:noFill/>
          <a:ln w="38100" cap="flat" cmpd="sng">
            <a:solidFill>
              <a:srgbClr val="FF5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65" name="Text Box 21"/>
          <p:cNvSpPr txBox="1">
            <a:spLocks noChangeArrowheads="1"/>
          </p:cNvSpPr>
          <p:nvPr/>
        </p:nvSpPr>
        <p:spPr bwMode="auto">
          <a:xfrm>
            <a:off x="2225081" y="4662636"/>
            <a:ext cx="28670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2400">
                <a:latin typeface="Arial" charset="0"/>
              </a:rPr>
              <a:t>ideal periodic signal</a:t>
            </a:r>
          </a:p>
        </p:txBody>
      </p:sp>
      <p:sp>
        <p:nvSpPr>
          <p:cNvPr id="82966" name="Text Box 22"/>
          <p:cNvSpPr txBox="1">
            <a:spLocks noChangeArrowheads="1"/>
          </p:cNvSpPr>
          <p:nvPr/>
        </p:nvSpPr>
        <p:spPr bwMode="auto">
          <a:xfrm>
            <a:off x="6568481" y="4740424"/>
            <a:ext cx="3164649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de-DE" sz="2400">
                <a:latin typeface="Arial" charset="0"/>
              </a:rPr>
              <a:t>real composition</a:t>
            </a:r>
          </a:p>
          <a:p>
            <a:pPr algn="l" eaLnBrk="0" hangingPunct="0"/>
            <a:r>
              <a:rPr lang="de-DE" sz="2400">
                <a:latin typeface="Arial" charset="0"/>
              </a:rPr>
              <a:t>(based on harmonics)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technical systems are always bandwidth-limited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703512" y="5085184"/>
            <a:ext cx="864096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V="1">
            <a:off x="1703512" y="1988840"/>
            <a:ext cx="0" cy="30963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023603" y="5110218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 [Hz]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3037" y="2060848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attenuation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1995055" y="2327564"/>
            <a:ext cx="7555345" cy="2496943"/>
          </a:xfrm>
          <a:custGeom>
            <a:avLst/>
            <a:gdLst>
              <a:gd name="connsiteX0" fmla="*/ 0 w 7555345"/>
              <a:gd name="connsiteY0" fmla="*/ 9236 h 2496943"/>
              <a:gd name="connsiteX1" fmla="*/ 526472 w 7555345"/>
              <a:gd name="connsiteY1" fmla="*/ 230909 h 2496943"/>
              <a:gd name="connsiteX2" fmla="*/ 905163 w 7555345"/>
              <a:gd name="connsiteY2" fmla="*/ 1376218 h 2496943"/>
              <a:gd name="connsiteX3" fmla="*/ 1376218 w 7555345"/>
              <a:gd name="connsiteY3" fmla="*/ 2225963 h 2496943"/>
              <a:gd name="connsiteX4" fmla="*/ 2456872 w 7555345"/>
              <a:gd name="connsiteY4" fmla="*/ 2410691 h 2496943"/>
              <a:gd name="connsiteX5" fmla="*/ 5772727 w 7555345"/>
              <a:gd name="connsiteY5" fmla="*/ 2429163 h 2496943"/>
              <a:gd name="connsiteX6" fmla="*/ 6576290 w 7555345"/>
              <a:gd name="connsiteY6" fmla="*/ 1533236 h 2496943"/>
              <a:gd name="connsiteX7" fmla="*/ 6973454 w 7555345"/>
              <a:gd name="connsiteY7" fmla="*/ 295563 h 2496943"/>
              <a:gd name="connsiteX8" fmla="*/ 7509163 w 7555345"/>
              <a:gd name="connsiteY8" fmla="*/ 18472 h 2496943"/>
              <a:gd name="connsiteX9" fmla="*/ 7509163 w 7555345"/>
              <a:gd name="connsiteY9" fmla="*/ 18472 h 2496943"/>
              <a:gd name="connsiteX10" fmla="*/ 7555345 w 7555345"/>
              <a:gd name="connsiteY10" fmla="*/ 0 h 2496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555345" h="2496943">
                <a:moveTo>
                  <a:pt x="0" y="9236"/>
                </a:moveTo>
                <a:cubicBezTo>
                  <a:pt x="187806" y="6157"/>
                  <a:pt x="375612" y="3079"/>
                  <a:pt x="526472" y="230909"/>
                </a:cubicBezTo>
                <a:cubicBezTo>
                  <a:pt x="677333" y="458739"/>
                  <a:pt x="763539" y="1043709"/>
                  <a:pt x="905163" y="1376218"/>
                </a:cubicBezTo>
                <a:cubicBezTo>
                  <a:pt x="1046787" y="1708727"/>
                  <a:pt x="1117600" y="2053551"/>
                  <a:pt x="1376218" y="2225963"/>
                </a:cubicBezTo>
                <a:cubicBezTo>
                  <a:pt x="1634836" y="2398375"/>
                  <a:pt x="1724120" y="2376824"/>
                  <a:pt x="2456872" y="2410691"/>
                </a:cubicBezTo>
                <a:cubicBezTo>
                  <a:pt x="3189624" y="2444558"/>
                  <a:pt x="5086157" y="2575405"/>
                  <a:pt x="5772727" y="2429163"/>
                </a:cubicBezTo>
                <a:cubicBezTo>
                  <a:pt x="6459297" y="2282921"/>
                  <a:pt x="6376169" y="1888836"/>
                  <a:pt x="6576290" y="1533236"/>
                </a:cubicBezTo>
                <a:cubicBezTo>
                  <a:pt x="6776411" y="1177636"/>
                  <a:pt x="6817975" y="548024"/>
                  <a:pt x="6973454" y="295563"/>
                </a:cubicBezTo>
                <a:cubicBezTo>
                  <a:pt x="7128933" y="43102"/>
                  <a:pt x="7509163" y="18472"/>
                  <a:pt x="7509163" y="18472"/>
                </a:cubicBezTo>
                <a:lnTo>
                  <a:pt x="7509163" y="18472"/>
                </a:lnTo>
                <a:lnTo>
                  <a:pt x="7555345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71464" y="3789040"/>
            <a:ext cx="8784976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>
            <a:off x="2927648" y="2430180"/>
            <a:ext cx="0" cy="3303076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8616280" y="2430180"/>
            <a:ext cx="0" cy="3303076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68088" y="5250517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bandwidth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 bwMode="auto">
          <a:xfrm flipH="1">
            <a:off x="2927648" y="5435183"/>
            <a:ext cx="20404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16" idx="3"/>
          </p:cNvCxnSpPr>
          <p:nvPr/>
        </p:nvCxnSpPr>
        <p:spPr bwMode="auto">
          <a:xfrm>
            <a:off x="6359816" y="5435183"/>
            <a:ext cx="22564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0138784" y="3604374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threshold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25560" y="506015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8672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16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Signals II</a:t>
            </a:r>
            <a:endParaRPr lang="en-US" noProof="0"/>
          </a:p>
        </p:txBody>
      </p:sp>
      <p:sp>
        <p:nvSpPr>
          <p:cNvPr id="70717" name="Rectangle 6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representations of signals </a:t>
            </a:r>
          </a:p>
          <a:p>
            <a:pPr lvl="1"/>
            <a:r>
              <a:rPr lang="en-US" dirty="0" smtClean="0"/>
              <a:t>amplitude (amplitude domain)</a:t>
            </a:r>
          </a:p>
          <a:p>
            <a:pPr lvl="1"/>
            <a:r>
              <a:rPr lang="en-US" dirty="0" smtClean="0"/>
              <a:t>frequency spectrum (frequency domain)</a:t>
            </a:r>
          </a:p>
          <a:p>
            <a:pPr lvl="1"/>
            <a:r>
              <a:rPr lang="en-US" dirty="0" smtClean="0"/>
              <a:t>constellation diagram (amplitude M and phase </a:t>
            </a:r>
            <a:r>
              <a:rPr lang="en-US" dirty="0" smtClean="0">
                <a:sym typeface="Symbol" pitchFamily="18" charset="2"/>
              </a:rPr>
              <a:t> in polar coordinates)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Composed signals transferred into frequency domain using Fourier transformation</a:t>
            </a:r>
          </a:p>
          <a:p>
            <a:endParaRPr lang="en-US" dirty="0" smtClean="0"/>
          </a:p>
          <a:p>
            <a:r>
              <a:rPr lang="en-US" dirty="0" smtClean="0"/>
              <a:t>Digital signals need</a:t>
            </a:r>
          </a:p>
          <a:p>
            <a:pPr lvl="1"/>
            <a:r>
              <a:rPr lang="en-US" dirty="0" smtClean="0"/>
              <a:t>infinite frequencies for perfect transmission  </a:t>
            </a:r>
          </a:p>
          <a:p>
            <a:pPr lvl="1"/>
            <a:r>
              <a:rPr lang="en-US" dirty="0" smtClean="0"/>
              <a:t>modulation with a carrier frequency for transmission (analog signal!) </a:t>
            </a:r>
            <a:endParaRPr lang="en-US" dirty="0"/>
          </a:p>
        </p:txBody>
      </p:sp>
      <p:sp>
        <p:nvSpPr>
          <p:cNvPr id="2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Prof. Dr.-Ing. Jochen H. Schiller    www.jochenschiller.de    Mobile Communications</a:t>
            </a:r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V="1">
            <a:off x="5410200" y="2978199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>
            <a:off x="5410200" y="4121199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 flipV="1">
            <a:off x="5943600" y="335919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7146925" y="4132312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f [Hz]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5105401" y="2730549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A [V]</a:t>
            </a:r>
          </a:p>
        </p:txBody>
      </p:sp>
      <p:sp>
        <p:nvSpPr>
          <p:cNvPr id="70683" name="Line 27"/>
          <p:cNvSpPr>
            <a:spLocks noChangeShapeType="1"/>
          </p:cNvSpPr>
          <p:nvPr/>
        </p:nvSpPr>
        <p:spPr bwMode="auto">
          <a:xfrm flipV="1">
            <a:off x="8696325" y="3149649"/>
            <a:ext cx="304800" cy="457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85" name="Freeform 29"/>
          <p:cNvSpPr>
            <a:spLocks/>
          </p:cNvSpPr>
          <p:nvPr/>
        </p:nvSpPr>
        <p:spPr bwMode="auto">
          <a:xfrm>
            <a:off x="8848725" y="3378249"/>
            <a:ext cx="152400" cy="228600"/>
          </a:xfrm>
          <a:custGeom>
            <a:avLst/>
            <a:gdLst/>
            <a:ahLst/>
            <a:cxnLst>
              <a:cxn ang="0">
                <a:pos x="96" y="144"/>
              </a:cxn>
              <a:cxn ang="0">
                <a:pos x="78" y="78"/>
              </a:cxn>
              <a:cxn ang="0">
                <a:pos x="42" y="24"/>
              </a:cxn>
              <a:cxn ang="0">
                <a:pos x="0" y="0"/>
              </a:cxn>
            </a:cxnLst>
            <a:rect l="0" t="0" r="r" b="b"/>
            <a:pathLst>
              <a:path w="96" h="144">
                <a:moveTo>
                  <a:pt x="96" y="144"/>
                </a:moveTo>
                <a:cubicBezTo>
                  <a:pt x="93" y="133"/>
                  <a:pt x="87" y="98"/>
                  <a:pt x="78" y="78"/>
                </a:cubicBezTo>
                <a:cubicBezTo>
                  <a:pt x="69" y="58"/>
                  <a:pt x="55" y="37"/>
                  <a:pt x="42" y="24"/>
                </a:cubicBezTo>
                <a:cubicBezTo>
                  <a:pt x="29" y="11"/>
                  <a:pt x="9" y="5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87" name="Rectangle 31"/>
          <p:cNvSpPr>
            <a:spLocks noChangeArrowheads="1"/>
          </p:cNvSpPr>
          <p:nvPr/>
        </p:nvSpPr>
        <p:spPr bwMode="auto">
          <a:xfrm>
            <a:off x="8686800" y="335919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</a:t>
            </a:r>
          </a:p>
        </p:txBody>
      </p:sp>
      <p:sp>
        <p:nvSpPr>
          <p:cNvPr id="70688" name="Oval 32"/>
          <p:cNvSpPr>
            <a:spLocks noChangeArrowheads="1"/>
          </p:cNvSpPr>
          <p:nvPr/>
        </p:nvSpPr>
        <p:spPr bwMode="auto">
          <a:xfrm flipH="1">
            <a:off x="8972550" y="3082974"/>
            <a:ext cx="76200" cy="76200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89" name="Text Box 33"/>
          <p:cNvSpPr txBox="1">
            <a:spLocks noChangeArrowheads="1"/>
          </p:cNvSpPr>
          <p:nvPr/>
        </p:nvSpPr>
        <p:spPr bwMode="auto">
          <a:xfrm>
            <a:off x="9144000" y="3663999"/>
            <a:ext cx="101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I= M cos </a:t>
            </a:r>
            <a:r>
              <a:rPr lang="en-US" sz="1400">
                <a:latin typeface="Arial" charset="0"/>
                <a:sym typeface="Symbol" pitchFamily="18" charset="2"/>
              </a:rPr>
              <a:t></a:t>
            </a:r>
          </a:p>
        </p:txBody>
      </p:sp>
      <p:sp>
        <p:nvSpPr>
          <p:cNvPr id="70690" name="Text Box 34"/>
          <p:cNvSpPr txBox="1">
            <a:spLocks noChangeArrowheads="1"/>
          </p:cNvSpPr>
          <p:nvPr/>
        </p:nvSpPr>
        <p:spPr bwMode="auto">
          <a:xfrm>
            <a:off x="8229600" y="2673399"/>
            <a:ext cx="110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Q = M sin </a:t>
            </a:r>
            <a:r>
              <a:rPr lang="en-US" sz="1400">
                <a:latin typeface="Arial" charset="0"/>
                <a:sym typeface="Symbol" pitchFamily="18" charset="2"/>
              </a:rPr>
              <a:t></a:t>
            </a: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2314575" y="410214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  <a:sym typeface="Symbol" pitchFamily="18" charset="2"/>
              </a:rPr>
              <a:t></a:t>
            </a:r>
            <a:endParaRPr lang="en-US" sz="1400">
              <a:latin typeface="Arial" charset="0"/>
            </a:endParaRPr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V="1">
            <a:off x="2362200" y="2997249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>
            <a:off x="2590800" y="3587799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Freeform 17"/>
          <p:cNvSpPr>
            <a:spLocks/>
          </p:cNvSpPr>
          <p:nvPr/>
        </p:nvSpPr>
        <p:spPr bwMode="auto">
          <a:xfrm>
            <a:off x="2365375" y="3011537"/>
            <a:ext cx="2357438" cy="1166812"/>
          </a:xfrm>
          <a:custGeom>
            <a:avLst/>
            <a:gdLst/>
            <a:ahLst/>
            <a:cxnLst>
              <a:cxn ang="0">
                <a:pos x="0" y="714"/>
              </a:cxn>
              <a:cxn ang="0">
                <a:pos x="16" y="701"/>
              </a:cxn>
              <a:cxn ang="0">
                <a:pos x="39" y="660"/>
              </a:cxn>
              <a:cxn ang="0">
                <a:pos x="88" y="543"/>
              </a:cxn>
              <a:cxn ang="0">
                <a:pos x="142" y="380"/>
              </a:cxn>
              <a:cxn ang="0">
                <a:pos x="283" y="14"/>
              </a:cxn>
              <a:cxn ang="0">
                <a:pos x="430" y="374"/>
              </a:cxn>
              <a:cxn ang="0">
                <a:pos x="576" y="735"/>
              </a:cxn>
              <a:cxn ang="0">
                <a:pos x="721" y="374"/>
              </a:cxn>
              <a:cxn ang="0">
                <a:pos x="871" y="15"/>
              </a:cxn>
              <a:cxn ang="0">
                <a:pos x="1017" y="374"/>
              </a:cxn>
              <a:cxn ang="0">
                <a:pos x="1165" y="735"/>
              </a:cxn>
              <a:cxn ang="0">
                <a:pos x="1311" y="374"/>
              </a:cxn>
              <a:cxn ang="0">
                <a:pos x="1438" y="57"/>
              </a:cxn>
              <a:cxn ang="0">
                <a:pos x="1485" y="29"/>
              </a:cxn>
            </a:cxnLst>
            <a:rect l="0" t="0" r="r" b="b"/>
            <a:pathLst>
              <a:path w="1485" h="735">
                <a:moveTo>
                  <a:pt x="0" y="714"/>
                </a:moveTo>
                <a:cubicBezTo>
                  <a:pt x="3" y="712"/>
                  <a:pt x="10" y="710"/>
                  <a:pt x="16" y="701"/>
                </a:cubicBezTo>
                <a:cubicBezTo>
                  <a:pt x="22" y="692"/>
                  <a:pt x="27" y="686"/>
                  <a:pt x="39" y="660"/>
                </a:cubicBezTo>
                <a:cubicBezTo>
                  <a:pt x="51" y="634"/>
                  <a:pt x="71" y="590"/>
                  <a:pt x="88" y="543"/>
                </a:cubicBezTo>
                <a:cubicBezTo>
                  <a:pt x="105" y="496"/>
                  <a:pt x="110" y="468"/>
                  <a:pt x="142" y="380"/>
                </a:cubicBezTo>
                <a:cubicBezTo>
                  <a:pt x="174" y="292"/>
                  <a:pt x="235" y="15"/>
                  <a:pt x="283" y="14"/>
                </a:cubicBezTo>
                <a:cubicBezTo>
                  <a:pt x="331" y="13"/>
                  <a:pt x="381" y="254"/>
                  <a:pt x="430" y="374"/>
                </a:cubicBezTo>
                <a:cubicBezTo>
                  <a:pt x="479" y="493"/>
                  <a:pt x="528" y="735"/>
                  <a:pt x="576" y="735"/>
                </a:cubicBezTo>
                <a:cubicBezTo>
                  <a:pt x="625" y="735"/>
                  <a:pt x="672" y="494"/>
                  <a:pt x="721" y="374"/>
                </a:cubicBezTo>
                <a:cubicBezTo>
                  <a:pt x="770" y="254"/>
                  <a:pt x="822" y="15"/>
                  <a:pt x="871" y="15"/>
                </a:cubicBezTo>
                <a:cubicBezTo>
                  <a:pt x="920" y="15"/>
                  <a:pt x="968" y="254"/>
                  <a:pt x="1017" y="374"/>
                </a:cubicBezTo>
                <a:cubicBezTo>
                  <a:pt x="1066" y="494"/>
                  <a:pt x="1116" y="735"/>
                  <a:pt x="1165" y="735"/>
                </a:cubicBezTo>
                <a:cubicBezTo>
                  <a:pt x="1214" y="735"/>
                  <a:pt x="1266" y="487"/>
                  <a:pt x="1311" y="374"/>
                </a:cubicBezTo>
                <a:cubicBezTo>
                  <a:pt x="1356" y="261"/>
                  <a:pt x="1409" y="114"/>
                  <a:pt x="1438" y="57"/>
                </a:cubicBezTo>
                <a:cubicBezTo>
                  <a:pt x="1467" y="0"/>
                  <a:pt x="1475" y="35"/>
                  <a:pt x="1485" y="29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Freeform 9"/>
          <p:cNvSpPr>
            <a:spLocks/>
          </p:cNvSpPr>
          <p:nvPr/>
        </p:nvSpPr>
        <p:spPr bwMode="auto">
          <a:xfrm>
            <a:off x="2357438" y="3613199"/>
            <a:ext cx="25082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80" y="1"/>
              </a:cxn>
            </a:cxnLst>
            <a:rect l="0" t="0" r="r" b="b"/>
            <a:pathLst>
              <a:path w="1580" h="1">
                <a:moveTo>
                  <a:pt x="0" y="0"/>
                </a:moveTo>
                <a:lnTo>
                  <a:pt x="1580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 flipV="1">
            <a:off x="2362200" y="4121199"/>
            <a:ext cx="228600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2057401" y="2749599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A [V]</a:t>
            </a:r>
          </a:p>
        </p:txBody>
      </p:sp>
      <p:sp>
        <p:nvSpPr>
          <p:cNvPr id="70708" name="Freeform 52"/>
          <p:cNvSpPr>
            <a:spLocks/>
          </p:cNvSpPr>
          <p:nvPr/>
        </p:nvSpPr>
        <p:spPr bwMode="auto">
          <a:xfrm>
            <a:off x="2360614" y="3041699"/>
            <a:ext cx="2416175" cy="1144588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143" y="0"/>
              </a:cxn>
              <a:cxn ang="0">
                <a:pos x="290" y="360"/>
              </a:cxn>
              <a:cxn ang="0">
                <a:pos x="436" y="721"/>
              </a:cxn>
              <a:cxn ang="0">
                <a:pos x="581" y="360"/>
              </a:cxn>
              <a:cxn ang="0">
                <a:pos x="731" y="1"/>
              </a:cxn>
              <a:cxn ang="0">
                <a:pos x="877" y="360"/>
              </a:cxn>
              <a:cxn ang="0">
                <a:pos x="1025" y="721"/>
              </a:cxn>
              <a:cxn ang="0">
                <a:pos x="1171" y="360"/>
              </a:cxn>
              <a:cxn ang="0">
                <a:pos x="1317" y="3"/>
              </a:cxn>
              <a:cxn ang="0">
                <a:pos x="1461" y="356"/>
              </a:cxn>
              <a:cxn ang="0">
                <a:pos x="1522" y="572"/>
              </a:cxn>
            </a:cxnLst>
            <a:rect l="0" t="0" r="r" b="b"/>
            <a:pathLst>
              <a:path w="1522" h="721">
                <a:moveTo>
                  <a:pt x="0" y="363"/>
                </a:moveTo>
                <a:cubicBezTo>
                  <a:pt x="24" y="303"/>
                  <a:pt x="95" y="0"/>
                  <a:pt x="143" y="0"/>
                </a:cubicBezTo>
                <a:cubicBezTo>
                  <a:pt x="191" y="0"/>
                  <a:pt x="241" y="240"/>
                  <a:pt x="290" y="360"/>
                </a:cubicBezTo>
                <a:cubicBezTo>
                  <a:pt x="339" y="479"/>
                  <a:pt x="388" y="721"/>
                  <a:pt x="436" y="721"/>
                </a:cubicBezTo>
                <a:cubicBezTo>
                  <a:pt x="485" y="721"/>
                  <a:pt x="532" y="480"/>
                  <a:pt x="581" y="360"/>
                </a:cubicBezTo>
                <a:cubicBezTo>
                  <a:pt x="630" y="240"/>
                  <a:pt x="682" y="1"/>
                  <a:pt x="731" y="1"/>
                </a:cubicBezTo>
                <a:cubicBezTo>
                  <a:pt x="780" y="1"/>
                  <a:pt x="828" y="240"/>
                  <a:pt x="877" y="360"/>
                </a:cubicBezTo>
                <a:cubicBezTo>
                  <a:pt x="926" y="480"/>
                  <a:pt x="976" y="721"/>
                  <a:pt x="1025" y="721"/>
                </a:cubicBezTo>
                <a:cubicBezTo>
                  <a:pt x="1074" y="721"/>
                  <a:pt x="1122" y="480"/>
                  <a:pt x="1171" y="360"/>
                </a:cubicBezTo>
                <a:cubicBezTo>
                  <a:pt x="1220" y="240"/>
                  <a:pt x="1269" y="4"/>
                  <a:pt x="1317" y="3"/>
                </a:cubicBezTo>
                <a:cubicBezTo>
                  <a:pt x="1365" y="2"/>
                  <a:pt x="1427" y="261"/>
                  <a:pt x="1461" y="356"/>
                </a:cubicBezTo>
                <a:cubicBezTo>
                  <a:pt x="1495" y="451"/>
                  <a:pt x="1512" y="536"/>
                  <a:pt x="1522" y="57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2" name="Line 56"/>
          <p:cNvSpPr>
            <a:spLocks noChangeShapeType="1"/>
          </p:cNvSpPr>
          <p:nvPr/>
        </p:nvSpPr>
        <p:spPr bwMode="auto">
          <a:xfrm>
            <a:off x="8686800" y="2978199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3" name="Freeform 57"/>
          <p:cNvSpPr>
            <a:spLocks/>
          </p:cNvSpPr>
          <p:nvPr/>
        </p:nvSpPr>
        <p:spPr bwMode="auto">
          <a:xfrm flipV="1">
            <a:off x="8039100" y="3535412"/>
            <a:ext cx="1308100" cy="74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4" y="0"/>
              </a:cxn>
            </a:cxnLst>
            <a:rect l="0" t="0" r="r" b="b"/>
            <a:pathLst>
              <a:path w="894" h="1">
                <a:moveTo>
                  <a:pt x="0" y="0"/>
                </a:moveTo>
                <a:lnTo>
                  <a:pt x="89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4" name="Text Box 58"/>
          <p:cNvSpPr txBox="1">
            <a:spLocks noChangeArrowheads="1"/>
          </p:cNvSpPr>
          <p:nvPr/>
        </p:nvSpPr>
        <p:spPr bwMode="auto">
          <a:xfrm>
            <a:off x="4632325" y="3294112"/>
            <a:ext cx="420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Arial" charset="0"/>
              </a:rPr>
              <a:t>t[s]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-Berlin-16zu9">
  <a:themeElements>
    <a:clrScheme name="FU_Standard-Vorlage_B 1">
      <a:dk1>
        <a:srgbClr val="333333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2A2A2A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333333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2A2A2A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U-Berlin-16zu9" id="{3DE36BF4-006A-4190-B5F1-ADA600A71A8F}" vid="{907B8B37-32E7-4D39-B3D5-4AC4B22343D9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C01-Introduction</Template>
  <TotalTime>0</TotalTime>
  <Words>6003</Words>
  <Application>Microsoft Office PowerPoint</Application>
  <PresentationFormat>Widescreen</PresentationFormat>
  <Paragraphs>1426</Paragraphs>
  <Slides>53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Symbol</vt:lpstr>
      <vt:lpstr>Times New Roman</vt:lpstr>
      <vt:lpstr>Verdana</vt:lpstr>
      <vt:lpstr>Wingdings</vt:lpstr>
      <vt:lpstr>FU-Berlin-16zu9</vt:lpstr>
      <vt:lpstr>Formel</vt:lpstr>
      <vt:lpstr>Clip</vt:lpstr>
      <vt:lpstr>Mobile Communications Chapter 2: Wireless Transmission</vt:lpstr>
      <vt:lpstr>Frequencies for communication</vt:lpstr>
      <vt:lpstr>Example frequencies for mobile communication</vt:lpstr>
      <vt:lpstr>Frequencies and regulations</vt:lpstr>
      <vt:lpstr>Great flexibility with LTE</vt:lpstr>
      <vt:lpstr>Signals I</vt:lpstr>
      <vt:lpstr>Fourier representation of periodic signals</vt:lpstr>
      <vt:lpstr>Real technical systems are always bandwidth-limited</vt:lpstr>
      <vt:lpstr>Signals II</vt:lpstr>
      <vt:lpstr>Antennas: isotropic radiator</vt:lpstr>
      <vt:lpstr>Antennas: simple dipoles</vt:lpstr>
      <vt:lpstr>Antennas: directed and sectorized</vt:lpstr>
      <vt:lpstr>Antennas: diversity</vt:lpstr>
      <vt:lpstr>MIMO</vt:lpstr>
      <vt:lpstr>Questions &amp; Tasks</vt:lpstr>
      <vt:lpstr>Signal propagation ranges</vt:lpstr>
      <vt:lpstr>Signal propagation</vt:lpstr>
      <vt:lpstr>Real world examples</vt:lpstr>
      <vt:lpstr>Multipath propagation</vt:lpstr>
      <vt:lpstr>Effects of mobility</vt:lpstr>
      <vt:lpstr>Questions &amp; Tasks</vt:lpstr>
      <vt:lpstr>Multiplexing</vt:lpstr>
      <vt:lpstr>Frequency-division multiplexing (FDM)</vt:lpstr>
      <vt:lpstr>Time-division multiplexing (TDM)</vt:lpstr>
      <vt:lpstr>Time- and frequency-division multiplexing</vt:lpstr>
      <vt:lpstr>Cognitive Radio</vt:lpstr>
      <vt:lpstr>Code-division multiplexing (CDM)</vt:lpstr>
      <vt:lpstr>Polarization-division multiplexing (PDM)</vt:lpstr>
      <vt:lpstr>Questions &amp; Tasks</vt:lpstr>
      <vt:lpstr>Modulation</vt:lpstr>
      <vt:lpstr>Modulation and demodulation</vt:lpstr>
      <vt:lpstr>Digital modulation</vt:lpstr>
      <vt:lpstr>Advanced Frequency Shift Keying</vt:lpstr>
      <vt:lpstr>Example of MSK</vt:lpstr>
      <vt:lpstr>Advanced Phase Shift Keying</vt:lpstr>
      <vt:lpstr>Quadrature Amplitude Modulation</vt:lpstr>
      <vt:lpstr>Hierarchical Modulation</vt:lpstr>
      <vt:lpstr>Questions &amp; Tasks</vt:lpstr>
      <vt:lpstr>Spread spectrum technology</vt:lpstr>
      <vt:lpstr>Effects of spreading and interference</vt:lpstr>
      <vt:lpstr>Spreading and frequency selective fading</vt:lpstr>
      <vt:lpstr>DSSS (Direct Sequence Spread Spectrum) I</vt:lpstr>
      <vt:lpstr>DSSS (Direct Sequence Spread Spectrum) II</vt:lpstr>
      <vt:lpstr>FHSS (Frequency Hopping Spread Spectrum) I</vt:lpstr>
      <vt:lpstr>FHSS (Frequency Hopping Spread Spectrum) II</vt:lpstr>
      <vt:lpstr>FHSS (Frequency Hopping Spread Spectrum) III</vt:lpstr>
      <vt:lpstr>Software Defined Radio</vt:lpstr>
      <vt:lpstr>Questions &amp; Tasks</vt:lpstr>
      <vt:lpstr>Cell structure</vt:lpstr>
      <vt:lpstr>Frequency planning I</vt:lpstr>
      <vt:lpstr>Frequency planning II</vt:lpstr>
      <vt:lpstr>Cell breathing</vt:lpstr>
      <vt:lpstr>Questions &amp; Tasks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cp:lastModifiedBy/>
  <cp:revision>1</cp:revision>
  <dcterms:created xsi:type="dcterms:W3CDTF">2017-05-10T10:45:49Z</dcterms:created>
  <dcterms:modified xsi:type="dcterms:W3CDTF">2020-04-21T10:18:36Z</dcterms:modified>
  <cp:category/>
</cp:coreProperties>
</file>