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2.xml" ContentType="application/vnd.openxmlformats-officedocument.presentationml.tags+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90" r:id="rId1"/>
  </p:sldMasterIdLst>
  <p:notesMasterIdLst>
    <p:notesMasterId r:id="rId106"/>
  </p:notesMasterIdLst>
  <p:handoutMasterIdLst>
    <p:handoutMasterId r:id="rId107"/>
  </p:handoutMasterIdLst>
  <p:sldIdLst>
    <p:sldId id="274" r:id="rId2"/>
    <p:sldId id="406" r:id="rId3"/>
    <p:sldId id="278" r:id="rId4"/>
    <p:sldId id="279" r:id="rId5"/>
    <p:sldId id="280" r:id="rId6"/>
    <p:sldId id="292" r:id="rId7"/>
    <p:sldId id="295" r:id="rId8"/>
    <p:sldId id="415" r:id="rId9"/>
    <p:sldId id="277" r:id="rId10"/>
    <p:sldId id="296" r:id="rId11"/>
    <p:sldId id="436" r:id="rId12"/>
    <p:sldId id="282" r:id="rId13"/>
    <p:sldId id="321" r:id="rId14"/>
    <p:sldId id="418" r:id="rId15"/>
    <p:sldId id="419" r:id="rId16"/>
    <p:sldId id="421" r:id="rId17"/>
    <p:sldId id="422" r:id="rId18"/>
    <p:sldId id="423" r:id="rId19"/>
    <p:sldId id="424" r:id="rId20"/>
    <p:sldId id="425" r:id="rId21"/>
    <p:sldId id="426" r:id="rId22"/>
    <p:sldId id="427" r:id="rId23"/>
    <p:sldId id="433" r:id="rId24"/>
    <p:sldId id="414" r:id="rId25"/>
    <p:sldId id="437" r:id="rId26"/>
    <p:sldId id="283" r:id="rId27"/>
    <p:sldId id="416" r:id="rId28"/>
    <p:sldId id="284" r:id="rId29"/>
    <p:sldId id="294" r:id="rId30"/>
    <p:sldId id="314" r:id="rId31"/>
    <p:sldId id="297" r:id="rId32"/>
    <p:sldId id="298" r:id="rId33"/>
    <p:sldId id="316" r:id="rId34"/>
    <p:sldId id="299" r:id="rId35"/>
    <p:sldId id="323" r:id="rId36"/>
    <p:sldId id="366" r:id="rId37"/>
    <p:sldId id="438" r:id="rId38"/>
    <p:sldId id="300" r:id="rId39"/>
    <p:sldId id="317" r:id="rId40"/>
    <p:sldId id="320" r:id="rId41"/>
    <p:sldId id="324" r:id="rId42"/>
    <p:sldId id="318" r:id="rId43"/>
    <p:sldId id="440" r:id="rId44"/>
    <p:sldId id="301" r:id="rId45"/>
    <p:sldId id="439" r:id="rId46"/>
    <p:sldId id="329" r:id="rId47"/>
    <p:sldId id="407" r:id="rId48"/>
    <p:sldId id="408" r:id="rId49"/>
    <p:sldId id="429" r:id="rId50"/>
    <p:sldId id="431" r:id="rId51"/>
    <p:sldId id="434" r:id="rId52"/>
    <p:sldId id="435" r:id="rId53"/>
    <p:sldId id="346" r:id="rId54"/>
    <p:sldId id="306" r:id="rId55"/>
    <p:sldId id="363" r:id="rId56"/>
    <p:sldId id="364" r:id="rId57"/>
    <p:sldId id="442" r:id="rId58"/>
    <p:sldId id="347" r:id="rId59"/>
    <p:sldId id="348" r:id="rId60"/>
    <p:sldId id="349" r:id="rId61"/>
    <p:sldId id="309" r:id="rId62"/>
    <p:sldId id="350" r:id="rId63"/>
    <p:sldId id="401" r:id="rId64"/>
    <p:sldId id="351" r:id="rId65"/>
    <p:sldId id="403" r:id="rId66"/>
    <p:sldId id="402" r:id="rId67"/>
    <p:sldId id="354" r:id="rId68"/>
    <p:sldId id="456" r:id="rId69"/>
    <p:sldId id="352" r:id="rId70"/>
    <p:sldId id="353" r:id="rId71"/>
    <p:sldId id="308" r:id="rId72"/>
    <p:sldId id="362" r:id="rId73"/>
    <p:sldId id="365" r:id="rId74"/>
    <p:sldId id="356" r:id="rId75"/>
    <p:sldId id="404" r:id="rId76"/>
    <p:sldId id="405" r:id="rId77"/>
    <p:sldId id="355" r:id="rId78"/>
    <p:sldId id="357" r:id="rId79"/>
    <p:sldId id="358" r:id="rId80"/>
    <p:sldId id="359" r:id="rId81"/>
    <p:sldId id="449" r:id="rId82"/>
    <p:sldId id="413" r:id="rId83"/>
    <p:sldId id="428" r:id="rId84"/>
    <p:sldId id="452" r:id="rId85"/>
    <p:sldId id="453" r:id="rId86"/>
    <p:sldId id="444" r:id="rId87"/>
    <p:sldId id="445" r:id="rId88"/>
    <p:sldId id="446" r:id="rId89"/>
    <p:sldId id="451" r:id="rId90"/>
    <p:sldId id="447" r:id="rId91"/>
    <p:sldId id="332" r:id="rId92"/>
    <p:sldId id="409" r:id="rId93"/>
    <p:sldId id="333" r:id="rId94"/>
    <p:sldId id="410" r:id="rId95"/>
    <p:sldId id="454" r:id="rId96"/>
    <p:sldId id="455" r:id="rId97"/>
    <p:sldId id="411" r:id="rId98"/>
    <p:sldId id="412" r:id="rId99"/>
    <p:sldId id="336" r:id="rId100"/>
    <p:sldId id="360" r:id="rId101"/>
    <p:sldId id="361" r:id="rId102"/>
    <p:sldId id="443" r:id="rId103"/>
    <p:sldId id="450" r:id="rId104"/>
    <p:sldId id="448" r:id="rId105"/>
  </p:sldIdLst>
  <p:sldSz cx="12192000" cy="6858000"/>
  <p:notesSz cx="6794500" cy="9906000"/>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1216" userDrawn="1">
          <p15:clr>
            <a:srgbClr val="A4A3A4"/>
          </p15:clr>
        </p15:guide>
      </p15:sldGuideLst>
    </p:ext>
    <p:ext uri="{2D200454-40CA-4A62-9FC3-DE9A4176ACB9}">
      <p15:notesGuideLst xmlns:p15="http://schemas.microsoft.com/office/powerpoint/2012/main">
        <p15:guide id="1" orient="horz" pos="312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0C0C0"/>
    <a:srgbClr val="FF9933"/>
    <a:srgbClr val="00FF00"/>
    <a:srgbClr val="FFCC66"/>
    <a:srgbClr val="C7FF29"/>
    <a:srgbClr val="99FF99"/>
    <a:srgbClr val="ADADEB"/>
    <a:srgbClr val="CC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9" autoAdjust="0"/>
    <p:restoredTop sz="94660" autoAdjust="0"/>
  </p:normalViewPr>
  <p:slideViewPr>
    <p:cSldViewPr>
      <p:cViewPr varScale="1">
        <p:scale>
          <a:sx n="103" d="100"/>
          <a:sy n="103" d="100"/>
        </p:scale>
        <p:origin x="60" y="393"/>
      </p:cViewPr>
      <p:guideLst>
        <p:guide orient="horz" pos="3264"/>
        <p:guide pos="1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960"/>
    </p:cViewPr>
  </p:sorterViewPr>
  <p:notesViewPr>
    <p:cSldViewPr>
      <p:cViewPr varScale="1">
        <p:scale>
          <a:sx n="79" d="100"/>
          <a:sy n="79" d="100"/>
        </p:scale>
        <p:origin x="-2502" y="-90"/>
      </p:cViewPr>
      <p:guideLst>
        <p:guide orient="horz" pos="312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14650" cy="531813"/>
          </a:xfrm>
          <a:prstGeom prst="rect">
            <a:avLst/>
          </a:prstGeom>
          <a:noFill/>
          <a:ln w="9525">
            <a:noFill/>
            <a:miter lim="800000"/>
            <a:headEnd/>
            <a:tailEnd/>
          </a:ln>
          <a:effectLst/>
        </p:spPr>
        <p:txBody>
          <a:bodyPr vert="horz" wrap="square" lIns="91079" tIns="45540" rIns="91079" bIns="45540" numCol="1" anchor="t" anchorCtr="0" compatLnSpc="1">
            <a:prstTxWarp prst="textNoShape">
              <a:avLst/>
            </a:prstTxWarp>
          </a:bodyPr>
          <a:lstStyle>
            <a:lvl1pPr algn="l" defTabSz="911225" eaLnBrk="0" hangingPunct="0">
              <a:defRPr sz="1200">
                <a:latin typeface="Arial" charset="0"/>
              </a:defRPr>
            </a:lvl1pPr>
          </a:lstStyle>
          <a:p>
            <a:r>
              <a:rPr lang="en-US"/>
              <a:t>FU Berlin </a:t>
            </a:r>
          </a:p>
          <a:p>
            <a:r>
              <a:rPr lang="en-US"/>
              <a:t>Institute of Computer Science</a:t>
            </a:r>
            <a:endParaRPr lang="de-DE"/>
          </a:p>
        </p:txBody>
      </p:sp>
      <p:sp>
        <p:nvSpPr>
          <p:cNvPr id="17411" name="Rectangle 3"/>
          <p:cNvSpPr>
            <a:spLocks noGrp="1" noChangeArrowheads="1"/>
          </p:cNvSpPr>
          <p:nvPr>
            <p:ph type="dt" sz="quarter" idx="1"/>
          </p:nvPr>
        </p:nvSpPr>
        <p:spPr bwMode="auto">
          <a:xfrm>
            <a:off x="3802063" y="0"/>
            <a:ext cx="2992437" cy="531813"/>
          </a:xfrm>
          <a:prstGeom prst="rect">
            <a:avLst/>
          </a:prstGeom>
          <a:noFill/>
          <a:ln w="9525">
            <a:noFill/>
            <a:miter lim="800000"/>
            <a:headEnd/>
            <a:tailEnd/>
          </a:ln>
          <a:effectLst/>
        </p:spPr>
        <p:txBody>
          <a:bodyPr vert="horz" wrap="square" lIns="91079" tIns="45540" rIns="91079" bIns="45540" numCol="1" anchor="t" anchorCtr="0" compatLnSpc="1">
            <a:prstTxWarp prst="textNoShape">
              <a:avLst/>
            </a:prstTxWarp>
          </a:bodyPr>
          <a:lstStyle>
            <a:lvl1pPr algn="r" defTabSz="911225" eaLnBrk="0" hangingPunct="0">
              <a:defRPr sz="1200">
                <a:latin typeface="Arial" charset="0"/>
              </a:defRPr>
            </a:lvl1pPr>
          </a:lstStyle>
          <a:p>
            <a:r>
              <a:rPr lang="de-DE"/>
              <a:t>Mobile Communications</a:t>
            </a:r>
          </a:p>
          <a:p>
            <a:r>
              <a:rPr lang="de-DE"/>
              <a:t>Chapter 7: Wireless LANs</a:t>
            </a:r>
          </a:p>
        </p:txBody>
      </p:sp>
      <p:sp>
        <p:nvSpPr>
          <p:cNvPr id="17412" name="Rectangle 4"/>
          <p:cNvSpPr>
            <a:spLocks noGrp="1" noChangeArrowheads="1"/>
          </p:cNvSpPr>
          <p:nvPr>
            <p:ph type="ftr" sz="quarter" idx="2"/>
          </p:nvPr>
        </p:nvSpPr>
        <p:spPr bwMode="auto">
          <a:xfrm>
            <a:off x="0" y="9450388"/>
            <a:ext cx="2914650" cy="455612"/>
          </a:xfrm>
          <a:prstGeom prst="rect">
            <a:avLst/>
          </a:prstGeom>
          <a:noFill/>
          <a:ln w="9525">
            <a:noFill/>
            <a:miter lim="800000"/>
            <a:headEnd/>
            <a:tailEnd/>
          </a:ln>
          <a:effectLst/>
        </p:spPr>
        <p:txBody>
          <a:bodyPr vert="horz" wrap="square" lIns="91079" tIns="45540" rIns="91079" bIns="45540" numCol="1" anchor="b" anchorCtr="0" compatLnSpc="1">
            <a:prstTxWarp prst="textNoShape">
              <a:avLst/>
            </a:prstTxWarp>
          </a:bodyPr>
          <a:lstStyle>
            <a:lvl1pPr algn="l" defTabSz="911225" eaLnBrk="0" hangingPunct="0">
              <a:defRPr sz="1200">
                <a:latin typeface="Arial" charset="0"/>
              </a:defRPr>
            </a:lvl1pPr>
          </a:lstStyle>
          <a:p>
            <a:r>
              <a:rPr lang="en-US"/>
              <a:t>Prof. Dr.-Ing. J. Schiller</a:t>
            </a:r>
          </a:p>
          <a:p>
            <a:r>
              <a:rPr lang="en-US"/>
              <a:t>2005</a:t>
            </a:r>
            <a:endParaRPr lang="de-DE"/>
          </a:p>
        </p:txBody>
      </p:sp>
      <p:sp>
        <p:nvSpPr>
          <p:cNvPr id="17413" name="Rectangle 5"/>
          <p:cNvSpPr>
            <a:spLocks noGrp="1" noChangeArrowheads="1"/>
          </p:cNvSpPr>
          <p:nvPr>
            <p:ph type="sldNum" sz="quarter" idx="3"/>
          </p:nvPr>
        </p:nvSpPr>
        <p:spPr bwMode="auto">
          <a:xfrm>
            <a:off x="3802063" y="9450388"/>
            <a:ext cx="2992437" cy="455612"/>
          </a:xfrm>
          <a:prstGeom prst="rect">
            <a:avLst/>
          </a:prstGeom>
          <a:noFill/>
          <a:ln w="9525">
            <a:noFill/>
            <a:miter lim="800000"/>
            <a:headEnd/>
            <a:tailEnd/>
          </a:ln>
          <a:effectLst/>
        </p:spPr>
        <p:txBody>
          <a:bodyPr vert="horz" wrap="square" lIns="91079" tIns="45540" rIns="91079" bIns="45540" numCol="1" anchor="b" anchorCtr="0" compatLnSpc="1">
            <a:prstTxWarp prst="textNoShape">
              <a:avLst/>
            </a:prstTxWarp>
          </a:bodyPr>
          <a:lstStyle>
            <a:lvl1pPr algn="r" defTabSz="911225" eaLnBrk="0" hangingPunct="0">
              <a:defRPr sz="1200">
                <a:latin typeface="Arial" charset="0"/>
              </a:defRPr>
            </a:lvl1pPr>
          </a:lstStyle>
          <a:p>
            <a:r>
              <a:rPr lang="de-DE"/>
              <a:t>7.</a:t>
            </a:r>
            <a:fld id="{22CE4A83-5C43-4E69-AB03-FAA0611D6E39}" type="slidenum">
              <a:rPr lang="de-DE"/>
              <a:pPr/>
              <a:t>‹Nr.›</a:t>
            </a:fld>
            <a:endParaRPr lang="de-DE"/>
          </a:p>
        </p:txBody>
      </p:sp>
    </p:spTree>
    <p:extLst>
      <p:ext uri="{BB962C8B-B14F-4D97-AF65-F5344CB8AC3E}">
        <p14:creationId xmlns:p14="http://schemas.microsoft.com/office/powerpoint/2010/main" val="1654337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30525" cy="469900"/>
          </a:xfrm>
          <a:prstGeom prst="rect">
            <a:avLst/>
          </a:prstGeom>
          <a:noFill/>
          <a:ln w="9525">
            <a:noFill/>
            <a:miter lim="800000"/>
            <a:headEnd/>
            <a:tailEnd/>
          </a:ln>
          <a:effectLst/>
        </p:spPr>
        <p:txBody>
          <a:bodyPr vert="horz" wrap="square" lIns="91079" tIns="45540" rIns="91079" bIns="45540" numCol="1" anchor="t" anchorCtr="0" compatLnSpc="1">
            <a:prstTxWarp prst="textNoShape">
              <a:avLst/>
            </a:prstTxWarp>
          </a:bodyPr>
          <a:lstStyle>
            <a:lvl1pPr algn="l" defTabSz="911225" eaLnBrk="0" hangingPunct="0">
              <a:defRPr sz="1200" i="1">
                <a:latin typeface="Arial" charset="0"/>
              </a:defRPr>
            </a:lvl1pPr>
          </a:lstStyle>
          <a:p>
            <a:r>
              <a:rPr lang="de-DE"/>
              <a:t>Freie Universität Berlin</a:t>
            </a:r>
          </a:p>
          <a:p>
            <a:r>
              <a:rPr lang="de-DE"/>
              <a:t>Institut of Computer Science</a:t>
            </a:r>
          </a:p>
        </p:txBody>
      </p:sp>
      <p:sp>
        <p:nvSpPr>
          <p:cNvPr id="29699" name="Rectangle 3"/>
          <p:cNvSpPr>
            <a:spLocks noGrp="1" noChangeArrowheads="1"/>
          </p:cNvSpPr>
          <p:nvPr>
            <p:ph type="dt" idx="1"/>
          </p:nvPr>
        </p:nvSpPr>
        <p:spPr bwMode="auto">
          <a:xfrm>
            <a:off x="3833813" y="0"/>
            <a:ext cx="2930525" cy="469900"/>
          </a:xfrm>
          <a:prstGeom prst="rect">
            <a:avLst/>
          </a:prstGeom>
          <a:noFill/>
          <a:ln w="9525">
            <a:noFill/>
            <a:miter lim="800000"/>
            <a:headEnd/>
            <a:tailEnd/>
          </a:ln>
          <a:effectLst/>
        </p:spPr>
        <p:txBody>
          <a:bodyPr vert="horz" wrap="square" lIns="91079" tIns="45540" rIns="91079" bIns="45540" numCol="1" anchor="t" anchorCtr="0" compatLnSpc="1">
            <a:prstTxWarp prst="textNoShape">
              <a:avLst/>
            </a:prstTxWarp>
          </a:bodyPr>
          <a:lstStyle>
            <a:lvl1pPr algn="r" defTabSz="911225" eaLnBrk="0" hangingPunct="0">
              <a:defRPr sz="1200" i="1">
                <a:latin typeface="Arial" charset="0"/>
              </a:defRPr>
            </a:lvl1pPr>
          </a:lstStyle>
          <a:p>
            <a:r>
              <a:rPr lang="de-DE"/>
              <a:t>Mobile Communications</a:t>
            </a:r>
          </a:p>
          <a:p>
            <a:r>
              <a:rPr lang="de-DE"/>
              <a:t>2002</a:t>
            </a:r>
          </a:p>
        </p:txBody>
      </p:sp>
      <p:sp>
        <p:nvSpPr>
          <p:cNvPr id="29700" name="Rectangle 4"/>
          <p:cNvSpPr>
            <a:spLocks noGrp="1" noRot="1" noChangeAspect="1" noChangeArrowheads="1" noTextEdit="1"/>
          </p:cNvSpPr>
          <p:nvPr>
            <p:ph type="sldImg" idx="2"/>
          </p:nvPr>
        </p:nvSpPr>
        <p:spPr bwMode="auto">
          <a:xfrm>
            <a:off x="33338" y="706438"/>
            <a:ext cx="6692900" cy="37655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01700" y="4706938"/>
            <a:ext cx="4960938" cy="4470400"/>
          </a:xfrm>
          <a:prstGeom prst="rect">
            <a:avLst/>
          </a:prstGeom>
          <a:noFill/>
          <a:ln w="9525">
            <a:noFill/>
            <a:miter lim="800000"/>
            <a:headEnd/>
            <a:tailEnd/>
          </a:ln>
          <a:effectLst/>
        </p:spPr>
        <p:txBody>
          <a:bodyPr vert="horz" wrap="square" lIns="91079" tIns="45540" rIns="91079" bIns="4554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29702" name="Rectangle 6"/>
          <p:cNvSpPr>
            <a:spLocks noGrp="1" noChangeArrowheads="1"/>
          </p:cNvSpPr>
          <p:nvPr>
            <p:ph type="ftr" sz="quarter" idx="4"/>
          </p:nvPr>
        </p:nvSpPr>
        <p:spPr bwMode="auto">
          <a:xfrm>
            <a:off x="0" y="9412288"/>
            <a:ext cx="2930525" cy="471487"/>
          </a:xfrm>
          <a:prstGeom prst="rect">
            <a:avLst/>
          </a:prstGeom>
          <a:noFill/>
          <a:ln w="9525">
            <a:noFill/>
            <a:miter lim="800000"/>
            <a:headEnd/>
            <a:tailEnd/>
          </a:ln>
          <a:effectLst/>
        </p:spPr>
        <p:txBody>
          <a:bodyPr vert="horz" wrap="square" lIns="91079" tIns="45540" rIns="91079" bIns="45540" numCol="1" anchor="b" anchorCtr="0" compatLnSpc="1">
            <a:prstTxWarp prst="textNoShape">
              <a:avLst/>
            </a:prstTxWarp>
          </a:bodyPr>
          <a:lstStyle>
            <a:lvl1pPr algn="l" defTabSz="911225" eaLnBrk="0" hangingPunct="0">
              <a:defRPr sz="1200" i="1">
                <a:latin typeface="Arial" charset="0"/>
              </a:defRPr>
            </a:lvl1pPr>
          </a:lstStyle>
          <a:p>
            <a:r>
              <a:rPr lang="de-DE"/>
              <a:t>Prof. Dr.-Ing. Jochen Schiller</a:t>
            </a:r>
          </a:p>
        </p:txBody>
      </p:sp>
      <p:sp>
        <p:nvSpPr>
          <p:cNvPr id="29703" name="Rectangle 7"/>
          <p:cNvSpPr>
            <a:spLocks noGrp="1" noChangeArrowheads="1"/>
          </p:cNvSpPr>
          <p:nvPr>
            <p:ph type="sldNum" sz="quarter" idx="5"/>
          </p:nvPr>
        </p:nvSpPr>
        <p:spPr bwMode="auto">
          <a:xfrm>
            <a:off x="3833813" y="9412288"/>
            <a:ext cx="2930525" cy="471487"/>
          </a:xfrm>
          <a:prstGeom prst="rect">
            <a:avLst/>
          </a:prstGeom>
          <a:noFill/>
          <a:ln w="9525">
            <a:noFill/>
            <a:miter lim="800000"/>
            <a:headEnd/>
            <a:tailEnd/>
          </a:ln>
          <a:effectLst/>
        </p:spPr>
        <p:txBody>
          <a:bodyPr vert="horz" wrap="square" lIns="91079" tIns="45540" rIns="91079" bIns="45540" numCol="1" anchor="b" anchorCtr="0" compatLnSpc="1">
            <a:prstTxWarp prst="textNoShape">
              <a:avLst/>
            </a:prstTxWarp>
          </a:bodyPr>
          <a:lstStyle>
            <a:lvl1pPr algn="r" defTabSz="911225" eaLnBrk="0" hangingPunct="0">
              <a:defRPr sz="1200" i="1">
                <a:latin typeface="Arial" charset="0"/>
              </a:defRPr>
            </a:lvl1pPr>
          </a:lstStyle>
          <a:p>
            <a:fld id="{0A7F026A-1799-4695-A36B-802C4301217B}" type="slidenum">
              <a:rPr lang="de-DE"/>
              <a:pPr/>
              <a:t>‹Nr.›</a:t>
            </a:fld>
            <a:endParaRPr lang="de-DE"/>
          </a:p>
        </p:txBody>
      </p:sp>
    </p:spTree>
    <p:extLst>
      <p:ext uri="{BB962C8B-B14F-4D97-AF65-F5344CB8AC3E}">
        <p14:creationId xmlns:p14="http://schemas.microsoft.com/office/powerpoint/2010/main" val="420111322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CBDD92D0-F97F-46EE-ABF5-E5207C387081}" type="slidenum">
              <a:rPr lang="de-DE"/>
              <a:pPr/>
              <a:t>1</a:t>
            </a:fld>
            <a:endParaRPr lang="de-DE"/>
          </a:p>
        </p:txBody>
      </p:sp>
      <p:sp>
        <p:nvSpPr>
          <p:cNvPr id="189442" name="Rectangle 2"/>
          <p:cNvSpPr>
            <a:spLocks noGrp="1" noRot="1" noChangeAspect="1" noChangeArrowheads="1" noTextEdit="1"/>
          </p:cNvSpPr>
          <p:nvPr>
            <p:ph type="sldImg"/>
          </p:nvPr>
        </p:nvSpPr>
        <p:spPr>
          <a:xfrm>
            <a:off x="33338" y="706438"/>
            <a:ext cx="6692900" cy="3765550"/>
          </a:xfrm>
          <a:ln/>
        </p:spPr>
      </p:sp>
      <p:sp>
        <p:nvSpPr>
          <p:cNvPr id="189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980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7AA44C33-37F2-485D-8946-13DF48B28A1C}" type="slidenum">
              <a:rPr lang="de-DE"/>
              <a:pPr/>
              <a:t>12</a:t>
            </a:fld>
            <a:endParaRPr lang="de-DE"/>
          </a:p>
        </p:txBody>
      </p:sp>
      <p:sp>
        <p:nvSpPr>
          <p:cNvPr id="197634" name="Rectangle 2"/>
          <p:cNvSpPr>
            <a:spLocks noGrp="1" noRot="1" noChangeAspect="1" noChangeArrowheads="1" noTextEdit="1"/>
          </p:cNvSpPr>
          <p:nvPr>
            <p:ph type="sldImg"/>
          </p:nvPr>
        </p:nvSpPr>
        <p:spPr>
          <a:xfrm>
            <a:off x="33338" y="706438"/>
            <a:ext cx="6692900" cy="3765550"/>
          </a:xfrm>
          <a:ln/>
        </p:spPr>
      </p:sp>
      <p:sp>
        <p:nvSpPr>
          <p:cNvPr id="197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107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578316CB-526E-4B67-8E5F-51C16747AD65}" type="slidenum">
              <a:rPr lang="de-DE"/>
              <a:pPr/>
              <a:t>13</a:t>
            </a:fld>
            <a:endParaRPr lang="de-DE"/>
          </a:p>
        </p:txBody>
      </p:sp>
      <p:sp>
        <p:nvSpPr>
          <p:cNvPr id="199682" name="Rectangle 2"/>
          <p:cNvSpPr>
            <a:spLocks noGrp="1" noRot="1" noChangeAspect="1" noChangeArrowheads="1" noTextEdit="1"/>
          </p:cNvSpPr>
          <p:nvPr>
            <p:ph type="sldImg"/>
          </p:nvPr>
        </p:nvSpPr>
        <p:spPr>
          <a:xfrm>
            <a:off x="33338" y="706438"/>
            <a:ext cx="6692900" cy="3765550"/>
          </a:xfrm>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767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C536368D-354F-4C95-88F4-6347E0C29A61}" type="slidenum">
              <a:rPr lang="de-DE"/>
              <a:pPr/>
              <a:t>14</a:t>
            </a:fld>
            <a:endParaRPr lang="de-DE"/>
          </a:p>
        </p:txBody>
      </p:sp>
      <p:sp>
        <p:nvSpPr>
          <p:cNvPr id="353282" name="Rectangle 2"/>
          <p:cNvSpPr>
            <a:spLocks noGrp="1" noRot="1" noChangeAspect="1" noChangeArrowheads="1" noTextEdit="1"/>
          </p:cNvSpPr>
          <p:nvPr>
            <p:ph type="sldImg"/>
          </p:nvPr>
        </p:nvSpPr>
        <p:spPr>
          <a:xfrm>
            <a:off x="33338" y="706438"/>
            <a:ext cx="6692900" cy="3765550"/>
          </a:xfrm>
          <a:ln/>
        </p:spPr>
      </p:sp>
      <p:sp>
        <p:nvSpPr>
          <p:cNvPr id="353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428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1A99A280-D29F-4530-B684-90D6D57D85F7}" type="slidenum">
              <a:rPr lang="de-DE"/>
              <a:pPr/>
              <a:t>15</a:t>
            </a:fld>
            <a:endParaRPr lang="de-DE"/>
          </a:p>
        </p:txBody>
      </p:sp>
      <p:sp>
        <p:nvSpPr>
          <p:cNvPr id="354306" name="Rectangle 2"/>
          <p:cNvSpPr>
            <a:spLocks noGrp="1" noRot="1" noChangeAspect="1" noChangeArrowheads="1" noTextEdit="1"/>
          </p:cNvSpPr>
          <p:nvPr>
            <p:ph type="sldImg"/>
          </p:nvPr>
        </p:nvSpPr>
        <p:spPr>
          <a:xfrm>
            <a:off x="33338" y="706438"/>
            <a:ext cx="6692900" cy="3765550"/>
          </a:xfrm>
          <a:ln/>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5468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FA78C2C7-5822-4AAE-9508-C3D68D284F7A}" type="slidenum">
              <a:rPr lang="de-DE"/>
              <a:pPr/>
              <a:t>16</a:t>
            </a:fld>
            <a:endParaRPr lang="de-DE"/>
          </a:p>
        </p:txBody>
      </p:sp>
      <p:sp>
        <p:nvSpPr>
          <p:cNvPr id="355330" name="Rectangle 2"/>
          <p:cNvSpPr>
            <a:spLocks noGrp="1" noRot="1" noChangeAspect="1" noChangeArrowheads="1" noTextEdit="1"/>
          </p:cNvSpPr>
          <p:nvPr>
            <p:ph type="sldImg"/>
          </p:nvPr>
        </p:nvSpPr>
        <p:spPr>
          <a:xfrm>
            <a:off x="33338" y="706438"/>
            <a:ext cx="6692900" cy="3765550"/>
          </a:xfrm>
          <a:ln/>
        </p:spPr>
      </p:sp>
      <p:sp>
        <p:nvSpPr>
          <p:cNvPr id="355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890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C154E68D-69F5-42A1-A232-AAAB1230A78A}" type="slidenum">
              <a:rPr lang="de-DE"/>
              <a:pPr/>
              <a:t>17</a:t>
            </a:fld>
            <a:endParaRPr lang="de-DE"/>
          </a:p>
        </p:txBody>
      </p:sp>
      <p:sp>
        <p:nvSpPr>
          <p:cNvPr id="379906" name="Rectangle 2"/>
          <p:cNvSpPr>
            <a:spLocks noGrp="1" noRot="1" noChangeAspect="1" noChangeArrowheads="1" noTextEdit="1"/>
          </p:cNvSpPr>
          <p:nvPr>
            <p:ph type="sldImg"/>
          </p:nvPr>
        </p:nvSpPr>
        <p:spPr>
          <a:xfrm>
            <a:off x="33338" y="706438"/>
            <a:ext cx="6692900" cy="3765550"/>
          </a:xfrm>
          <a:ln/>
        </p:spPr>
      </p:sp>
      <p:sp>
        <p:nvSpPr>
          <p:cNvPr id="379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624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72FDE947-2E8E-4A10-8B71-2495D8A6736C}" type="slidenum">
              <a:rPr lang="de-DE"/>
              <a:pPr/>
              <a:t>18</a:t>
            </a:fld>
            <a:endParaRPr lang="de-DE"/>
          </a:p>
        </p:txBody>
      </p:sp>
      <p:sp>
        <p:nvSpPr>
          <p:cNvPr id="356354" name="Rectangle 2"/>
          <p:cNvSpPr>
            <a:spLocks noGrp="1" noRot="1" noChangeAspect="1" noChangeArrowheads="1" noTextEdit="1"/>
          </p:cNvSpPr>
          <p:nvPr>
            <p:ph type="sldImg"/>
          </p:nvPr>
        </p:nvSpPr>
        <p:spPr>
          <a:xfrm>
            <a:off x="33338" y="706438"/>
            <a:ext cx="6692900" cy="3765550"/>
          </a:xfrm>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8986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E6DB5B9C-D499-492B-86B7-1F83518361FF}" type="slidenum">
              <a:rPr lang="de-DE"/>
              <a:pPr/>
              <a:t>19</a:t>
            </a:fld>
            <a:endParaRPr lang="de-DE"/>
          </a:p>
        </p:txBody>
      </p:sp>
      <p:sp>
        <p:nvSpPr>
          <p:cNvPr id="357378" name="Rectangle 2"/>
          <p:cNvSpPr>
            <a:spLocks noGrp="1" noRot="1" noChangeAspect="1" noChangeArrowheads="1" noTextEdit="1"/>
          </p:cNvSpPr>
          <p:nvPr>
            <p:ph type="sldImg"/>
          </p:nvPr>
        </p:nvSpPr>
        <p:spPr>
          <a:xfrm>
            <a:off x="33338" y="706438"/>
            <a:ext cx="6692900" cy="3765550"/>
          </a:xfrm>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138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C536368D-354F-4C95-88F4-6347E0C29A61}" type="slidenum">
              <a:rPr lang="de-DE"/>
              <a:pPr/>
              <a:t>20</a:t>
            </a:fld>
            <a:endParaRPr lang="de-DE"/>
          </a:p>
        </p:txBody>
      </p:sp>
      <p:sp>
        <p:nvSpPr>
          <p:cNvPr id="353282" name="Rectangle 2"/>
          <p:cNvSpPr>
            <a:spLocks noGrp="1" noRot="1" noChangeAspect="1" noChangeArrowheads="1" noTextEdit="1"/>
          </p:cNvSpPr>
          <p:nvPr>
            <p:ph type="sldImg"/>
          </p:nvPr>
        </p:nvSpPr>
        <p:spPr>
          <a:xfrm>
            <a:off x="33338" y="706438"/>
            <a:ext cx="6692900" cy="3765550"/>
          </a:xfrm>
          <a:ln/>
        </p:spPr>
      </p:sp>
      <p:sp>
        <p:nvSpPr>
          <p:cNvPr id="353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9943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C536368D-354F-4C95-88F4-6347E0C29A61}" type="slidenum">
              <a:rPr lang="de-DE"/>
              <a:pPr/>
              <a:t>21</a:t>
            </a:fld>
            <a:endParaRPr lang="de-DE"/>
          </a:p>
        </p:txBody>
      </p:sp>
      <p:sp>
        <p:nvSpPr>
          <p:cNvPr id="353282" name="Rectangle 2"/>
          <p:cNvSpPr>
            <a:spLocks noGrp="1" noRot="1" noChangeAspect="1" noChangeArrowheads="1" noTextEdit="1"/>
          </p:cNvSpPr>
          <p:nvPr>
            <p:ph type="sldImg"/>
          </p:nvPr>
        </p:nvSpPr>
        <p:spPr>
          <a:xfrm>
            <a:off x="33338" y="706438"/>
            <a:ext cx="6692900" cy="3765550"/>
          </a:xfrm>
          <a:ln/>
        </p:spPr>
      </p:sp>
      <p:sp>
        <p:nvSpPr>
          <p:cNvPr id="353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397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59A61383-6CB6-4CB1-B0C5-3CED9258BD0B}" type="slidenum">
              <a:rPr lang="de-DE"/>
              <a:pPr/>
              <a:t>2</a:t>
            </a:fld>
            <a:endParaRPr lang="de-DE"/>
          </a:p>
        </p:txBody>
      </p:sp>
      <p:sp>
        <p:nvSpPr>
          <p:cNvPr id="337922" name="Rectangle 2"/>
          <p:cNvSpPr>
            <a:spLocks noGrp="1" noRot="1" noChangeAspect="1" noChangeArrowheads="1" noTextEdit="1"/>
          </p:cNvSpPr>
          <p:nvPr>
            <p:ph type="sldImg"/>
          </p:nvPr>
        </p:nvSpPr>
        <p:spPr>
          <a:xfrm>
            <a:off x="98425" y="744538"/>
            <a:ext cx="6599238" cy="3713162"/>
          </a:xfrm>
          <a:ln/>
        </p:spPr>
      </p:sp>
      <p:sp>
        <p:nvSpPr>
          <p:cNvPr id="337923" name="Rectangle 3"/>
          <p:cNvSpPr>
            <a:spLocks noGrp="1" noChangeArrowheads="1"/>
          </p:cNvSpPr>
          <p:nvPr>
            <p:ph type="body" idx="1"/>
          </p:nvPr>
        </p:nvSpPr>
        <p:spPr>
          <a:xfrm>
            <a:off x="904875" y="4706938"/>
            <a:ext cx="4984750" cy="4454525"/>
          </a:xfrm>
        </p:spPr>
        <p:txBody>
          <a:bodyPr/>
          <a:lstStyle/>
          <a:p>
            <a:endParaRPr lang="en-US"/>
          </a:p>
        </p:txBody>
      </p:sp>
    </p:spTree>
    <p:extLst>
      <p:ext uri="{BB962C8B-B14F-4D97-AF65-F5344CB8AC3E}">
        <p14:creationId xmlns:p14="http://schemas.microsoft.com/office/powerpoint/2010/main" val="3150077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23A7CFE5-A268-4BD0-A805-72DC7A50119A}" type="slidenum">
              <a:rPr lang="de-DE"/>
              <a:pPr/>
              <a:t>26</a:t>
            </a:fld>
            <a:endParaRPr lang="de-DE"/>
          </a:p>
        </p:txBody>
      </p:sp>
      <p:sp>
        <p:nvSpPr>
          <p:cNvPr id="200706" name="Rectangle 2"/>
          <p:cNvSpPr>
            <a:spLocks noGrp="1" noRot="1" noChangeAspect="1" noChangeArrowheads="1" noTextEdit="1"/>
          </p:cNvSpPr>
          <p:nvPr>
            <p:ph type="sldImg"/>
          </p:nvPr>
        </p:nvSpPr>
        <p:spPr>
          <a:xfrm>
            <a:off x="33338" y="706438"/>
            <a:ext cx="6692900" cy="3765550"/>
          </a:xfrm>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7110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8E599674-0839-4E48-B479-B2547348030D}" type="slidenum">
              <a:rPr lang="de-DE"/>
              <a:pPr/>
              <a:t>28</a:t>
            </a:fld>
            <a:endParaRPr lang="de-DE"/>
          </a:p>
        </p:txBody>
      </p:sp>
      <p:sp>
        <p:nvSpPr>
          <p:cNvPr id="201730" name="Rectangle 2"/>
          <p:cNvSpPr>
            <a:spLocks noGrp="1" noRot="1" noChangeAspect="1" noChangeArrowheads="1" noTextEdit="1"/>
          </p:cNvSpPr>
          <p:nvPr>
            <p:ph type="sldImg"/>
          </p:nvPr>
        </p:nvSpPr>
        <p:spPr>
          <a:xfrm>
            <a:off x="33338" y="706438"/>
            <a:ext cx="6692900" cy="3765550"/>
          </a:xfrm>
          <a:ln/>
        </p:spPr>
      </p:sp>
      <p:sp>
        <p:nvSpPr>
          <p:cNvPr id="201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83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9" name="Rectangle 3"/>
          <p:cNvSpPr>
            <a:spLocks noGrp="1" noChangeArrowheads="1"/>
          </p:cNvSpPr>
          <p:nvPr>
            <p:ph type="dt" idx="1"/>
          </p:nvPr>
        </p:nvSpPr>
        <p:spPr>
          <a:ln/>
        </p:spPr>
        <p:txBody>
          <a:bodyPr/>
          <a:lstStyle/>
          <a:p>
            <a:r>
              <a:rPr lang="de-DE"/>
              <a:t>Mobile Communications</a:t>
            </a:r>
          </a:p>
          <a:p>
            <a:r>
              <a:rPr lang="de-DE"/>
              <a:t>2002</a:t>
            </a:r>
          </a:p>
        </p:txBody>
      </p:sp>
      <p:sp>
        <p:nvSpPr>
          <p:cNvPr id="10" name="Rectangle 6"/>
          <p:cNvSpPr>
            <a:spLocks noGrp="1" noChangeArrowheads="1"/>
          </p:cNvSpPr>
          <p:nvPr>
            <p:ph type="ftr" sz="quarter" idx="4"/>
          </p:nvPr>
        </p:nvSpPr>
        <p:spPr>
          <a:ln/>
        </p:spPr>
        <p:txBody>
          <a:bodyPr/>
          <a:lstStyle/>
          <a:p>
            <a:r>
              <a:rPr lang="de-DE"/>
              <a:t>Prof. Dr.-Ing. Jochen Schiller</a:t>
            </a:r>
          </a:p>
        </p:txBody>
      </p:sp>
      <p:sp>
        <p:nvSpPr>
          <p:cNvPr id="11" name="Rectangle 7"/>
          <p:cNvSpPr>
            <a:spLocks noGrp="1" noChangeArrowheads="1"/>
          </p:cNvSpPr>
          <p:nvPr>
            <p:ph type="sldNum" sz="quarter" idx="5"/>
          </p:nvPr>
        </p:nvSpPr>
        <p:spPr>
          <a:ln/>
        </p:spPr>
        <p:txBody>
          <a:bodyPr/>
          <a:lstStyle/>
          <a:p>
            <a:fld id="{EC7736E4-1406-48A9-8C58-8E99B776094A}" type="slidenum">
              <a:rPr lang="de-DE"/>
              <a:pPr/>
              <a:t>29</a:t>
            </a:fld>
            <a:endParaRPr lang="de-DE"/>
          </a:p>
        </p:txBody>
      </p:sp>
      <p:sp>
        <p:nvSpPr>
          <p:cNvPr id="91138" name="Rectangle 2"/>
          <p:cNvSpPr>
            <a:spLocks noChangeArrowheads="1"/>
          </p:cNvSpPr>
          <p:nvPr/>
        </p:nvSpPr>
        <p:spPr bwMode="auto">
          <a:xfrm>
            <a:off x="3848100" y="11113"/>
            <a:ext cx="2946400" cy="460375"/>
          </a:xfrm>
          <a:prstGeom prst="rect">
            <a:avLst/>
          </a:prstGeom>
          <a:noFill/>
          <a:ln w="12700">
            <a:noFill/>
            <a:miter lim="800000"/>
            <a:headEnd/>
            <a:tailEnd/>
          </a:ln>
          <a:effectLst/>
        </p:spPr>
        <p:txBody>
          <a:bodyPr wrap="none" anchor="ctr"/>
          <a:lstStyle/>
          <a:p>
            <a:endParaRPr lang="en-US"/>
          </a:p>
        </p:txBody>
      </p:sp>
      <p:sp>
        <p:nvSpPr>
          <p:cNvPr id="91139" name="Rectangle 3"/>
          <p:cNvSpPr>
            <a:spLocks noChangeArrowheads="1"/>
          </p:cNvSpPr>
          <p:nvPr/>
        </p:nvSpPr>
        <p:spPr bwMode="auto">
          <a:xfrm>
            <a:off x="3848100" y="9431338"/>
            <a:ext cx="2946400" cy="460375"/>
          </a:xfrm>
          <a:prstGeom prst="rect">
            <a:avLst/>
          </a:prstGeom>
          <a:noFill/>
          <a:ln w="12700">
            <a:noFill/>
            <a:miter lim="800000"/>
            <a:headEnd/>
            <a:tailEnd/>
          </a:ln>
          <a:effectLst/>
        </p:spPr>
        <p:txBody>
          <a:bodyPr lIns="18974" tIns="0" rIns="18974" bIns="0" anchor="b"/>
          <a:lstStyle/>
          <a:p>
            <a:pPr algn="r" defTabSz="803275" eaLnBrk="0" hangingPunct="0"/>
            <a:r>
              <a:rPr lang="de-DE" sz="1000" i="1">
                <a:latin typeface="Times New Roman" pitchFamily="18" charset="0"/>
              </a:rPr>
              <a:t>12</a:t>
            </a:r>
          </a:p>
        </p:txBody>
      </p:sp>
      <p:sp>
        <p:nvSpPr>
          <p:cNvPr id="91140" name="Rectangle 4"/>
          <p:cNvSpPr>
            <a:spLocks noChangeArrowheads="1"/>
          </p:cNvSpPr>
          <p:nvPr/>
        </p:nvSpPr>
        <p:spPr bwMode="auto">
          <a:xfrm>
            <a:off x="0" y="9431338"/>
            <a:ext cx="2944813" cy="460375"/>
          </a:xfrm>
          <a:prstGeom prst="rect">
            <a:avLst/>
          </a:prstGeom>
          <a:noFill/>
          <a:ln w="12700">
            <a:noFill/>
            <a:miter lim="800000"/>
            <a:headEnd/>
            <a:tailEnd/>
          </a:ln>
          <a:effectLst/>
        </p:spPr>
        <p:txBody>
          <a:bodyPr wrap="none" anchor="ctr"/>
          <a:lstStyle/>
          <a:p>
            <a:endParaRPr lang="en-US"/>
          </a:p>
        </p:txBody>
      </p:sp>
      <p:sp>
        <p:nvSpPr>
          <p:cNvPr id="91141" name="Rectangle 5"/>
          <p:cNvSpPr>
            <a:spLocks noChangeArrowheads="1"/>
          </p:cNvSpPr>
          <p:nvPr/>
        </p:nvSpPr>
        <p:spPr bwMode="auto">
          <a:xfrm>
            <a:off x="0" y="11113"/>
            <a:ext cx="2944813" cy="460375"/>
          </a:xfrm>
          <a:prstGeom prst="rect">
            <a:avLst/>
          </a:prstGeom>
          <a:noFill/>
          <a:ln w="12700">
            <a:noFill/>
            <a:miter lim="800000"/>
            <a:headEnd/>
            <a:tailEnd/>
          </a:ln>
          <a:effectLst/>
        </p:spPr>
        <p:txBody>
          <a:bodyPr wrap="none" anchor="ctr"/>
          <a:lstStyle/>
          <a:p>
            <a:endParaRPr lang="en-US"/>
          </a:p>
        </p:txBody>
      </p:sp>
      <p:sp>
        <p:nvSpPr>
          <p:cNvPr id="91142" name="Rectangle 6"/>
          <p:cNvSpPr>
            <a:spLocks noGrp="1" noRot="1" noChangeAspect="1" noChangeArrowheads="1" noTextEdit="1"/>
          </p:cNvSpPr>
          <p:nvPr>
            <p:ph type="sldImg"/>
          </p:nvPr>
        </p:nvSpPr>
        <p:spPr>
          <a:xfrm>
            <a:off x="107950" y="750888"/>
            <a:ext cx="6578600" cy="3700462"/>
          </a:xfrm>
          <a:ln w="12700" cap="flat">
            <a:solidFill>
              <a:schemeClr val="tx1"/>
            </a:solidFill>
          </a:ln>
        </p:spPr>
      </p:sp>
      <p:sp>
        <p:nvSpPr>
          <p:cNvPr id="91143" name="Rectangle 7"/>
          <p:cNvSpPr>
            <a:spLocks noGrp="1" noChangeArrowheads="1"/>
          </p:cNvSpPr>
          <p:nvPr>
            <p:ph type="body" idx="1"/>
          </p:nvPr>
        </p:nvSpPr>
        <p:spPr>
          <a:xfrm>
            <a:off x="52388" y="4897438"/>
            <a:ext cx="6367462" cy="4732337"/>
          </a:xfrm>
          <a:ln/>
        </p:spPr>
        <p:txBody>
          <a:bodyPr lIns="98036" tIns="49018" rIns="98036" bIns="49018"/>
          <a:lstStyle/>
          <a:p>
            <a:endParaRPr lang="en-US"/>
          </a:p>
        </p:txBody>
      </p:sp>
    </p:spTree>
    <p:extLst>
      <p:ext uri="{BB962C8B-B14F-4D97-AF65-F5344CB8AC3E}">
        <p14:creationId xmlns:p14="http://schemas.microsoft.com/office/powerpoint/2010/main" val="1692402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F9FCD1CD-F316-4495-9EFE-6DCB26D85B54}" type="slidenum">
              <a:rPr lang="de-DE"/>
              <a:pPr/>
              <a:t>30</a:t>
            </a:fld>
            <a:endParaRPr lang="de-DE"/>
          </a:p>
        </p:txBody>
      </p:sp>
      <p:sp>
        <p:nvSpPr>
          <p:cNvPr id="202754" name="Rectangle 2"/>
          <p:cNvSpPr>
            <a:spLocks noGrp="1" noRot="1" noChangeAspect="1" noChangeArrowheads="1" noTextEdit="1"/>
          </p:cNvSpPr>
          <p:nvPr>
            <p:ph type="sldImg"/>
          </p:nvPr>
        </p:nvSpPr>
        <p:spPr>
          <a:xfrm>
            <a:off x="33338" y="706438"/>
            <a:ext cx="6692900" cy="3765550"/>
          </a:xfrm>
          <a:ln/>
        </p:spPr>
      </p:sp>
      <p:sp>
        <p:nvSpPr>
          <p:cNvPr id="202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8382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37DA4BB1-4CBA-4D65-BE36-09309C522644}" type="slidenum">
              <a:rPr lang="de-DE"/>
              <a:pPr/>
              <a:t>31</a:t>
            </a:fld>
            <a:endParaRPr lang="de-DE"/>
          </a:p>
        </p:txBody>
      </p:sp>
      <p:sp>
        <p:nvSpPr>
          <p:cNvPr id="203778" name="Rectangle 2"/>
          <p:cNvSpPr>
            <a:spLocks noGrp="1" noRot="1" noChangeAspect="1" noChangeArrowheads="1" noTextEdit="1"/>
          </p:cNvSpPr>
          <p:nvPr>
            <p:ph type="sldImg"/>
          </p:nvPr>
        </p:nvSpPr>
        <p:spPr>
          <a:xfrm>
            <a:off x="33338" y="706438"/>
            <a:ext cx="6692900" cy="3765550"/>
          </a:xfrm>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6580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6753173D-7C8D-418F-890F-B281F7572FD4}" type="slidenum">
              <a:rPr lang="de-DE"/>
              <a:pPr/>
              <a:t>32</a:t>
            </a:fld>
            <a:endParaRPr lang="de-DE"/>
          </a:p>
        </p:txBody>
      </p:sp>
      <p:sp>
        <p:nvSpPr>
          <p:cNvPr id="204802" name="Rectangle 2"/>
          <p:cNvSpPr>
            <a:spLocks noGrp="1" noRot="1" noChangeAspect="1" noChangeArrowheads="1" noTextEdit="1"/>
          </p:cNvSpPr>
          <p:nvPr>
            <p:ph type="sldImg"/>
          </p:nvPr>
        </p:nvSpPr>
        <p:spPr>
          <a:xfrm>
            <a:off x="33338" y="706438"/>
            <a:ext cx="6692900" cy="3765550"/>
          </a:xfrm>
          <a:ln/>
        </p:spPr>
      </p:sp>
      <p:sp>
        <p:nvSpPr>
          <p:cNvPr id="204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8933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E97B5BBF-8068-42AE-B897-7C4106193744}" type="slidenum">
              <a:rPr lang="de-DE"/>
              <a:pPr/>
              <a:t>33</a:t>
            </a:fld>
            <a:endParaRPr lang="de-DE"/>
          </a:p>
        </p:txBody>
      </p:sp>
      <p:sp>
        <p:nvSpPr>
          <p:cNvPr id="205826" name="Rectangle 2"/>
          <p:cNvSpPr>
            <a:spLocks noGrp="1" noRot="1" noChangeAspect="1" noChangeArrowheads="1" noTextEdit="1"/>
          </p:cNvSpPr>
          <p:nvPr>
            <p:ph type="sldImg"/>
          </p:nvPr>
        </p:nvSpPr>
        <p:spPr>
          <a:xfrm>
            <a:off x="33338" y="706438"/>
            <a:ext cx="6692900" cy="3765550"/>
          </a:xfrm>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8105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DDD077E8-A768-45C1-BFD7-5DD3A3B9C7CE}" type="slidenum">
              <a:rPr lang="de-DE"/>
              <a:pPr/>
              <a:t>34</a:t>
            </a:fld>
            <a:endParaRPr lang="de-DE"/>
          </a:p>
        </p:txBody>
      </p:sp>
      <p:sp>
        <p:nvSpPr>
          <p:cNvPr id="208898" name="Rectangle 2"/>
          <p:cNvSpPr>
            <a:spLocks noGrp="1" noRot="1" noChangeAspect="1" noChangeArrowheads="1" noTextEdit="1"/>
          </p:cNvSpPr>
          <p:nvPr>
            <p:ph type="sldImg"/>
          </p:nvPr>
        </p:nvSpPr>
        <p:spPr>
          <a:xfrm>
            <a:off x="33338" y="706438"/>
            <a:ext cx="6692900" cy="3765550"/>
          </a:xfrm>
          <a:ln/>
        </p:spPr>
      </p:sp>
      <p:sp>
        <p:nvSpPr>
          <p:cNvPr id="2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5951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05326A6F-47DA-4638-838A-7B5B119E0E1B}" type="slidenum">
              <a:rPr lang="de-DE"/>
              <a:pPr/>
              <a:t>35</a:t>
            </a:fld>
            <a:endParaRPr lang="de-DE"/>
          </a:p>
        </p:txBody>
      </p:sp>
      <p:sp>
        <p:nvSpPr>
          <p:cNvPr id="209922" name="Rectangle 2"/>
          <p:cNvSpPr>
            <a:spLocks noGrp="1" noRot="1" noChangeAspect="1" noChangeArrowheads="1" noTextEdit="1"/>
          </p:cNvSpPr>
          <p:nvPr>
            <p:ph type="sldImg"/>
          </p:nvPr>
        </p:nvSpPr>
        <p:spPr>
          <a:xfrm>
            <a:off x="33338" y="706438"/>
            <a:ext cx="6692900" cy="3765550"/>
          </a:xfrm>
          <a:ln/>
        </p:spPr>
      </p:sp>
      <p:sp>
        <p:nvSpPr>
          <p:cNvPr id="209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2127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D738FA8D-846D-4B15-BB57-FE491B10DCAE}" type="slidenum">
              <a:rPr lang="de-DE"/>
              <a:pPr/>
              <a:t>36</a:t>
            </a:fld>
            <a:endParaRPr lang="de-DE"/>
          </a:p>
        </p:txBody>
      </p:sp>
      <p:sp>
        <p:nvSpPr>
          <p:cNvPr id="352258" name="Rectangle 2"/>
          <p:cNvSpPr>
            <a:spLocks noGrp="1" noRot="1" noChangeAspect="1" noChangeArrowheads="1" noTextEdit="1"/>
          </p:cNvSpPr>
          <p:nvPr>
            <p:ph type="sldImg"/>
          </p:nvPr>
        </p:nvSpPr>
        <p:spPr>
          <a:xfrm>
            <a:off x="33338" y="706438"/>
            <a:ext cx="6692900" cy="3765550"/>
          </a:xfrm>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787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0AED9124-1B1F-4AA2-BC5F-06965A475714}" type="slidenum">
              <a:rPr lang="de-DE"/>
              <a:pPr/>
              <a:t>3</a:t>
            </a:fld>
            <a:endParaRPr lang="de-DE"/>
          </a:p>
        </p:txBody>
      </p:sp>
      <p:sp>
        <p:nvSpPr>
          <p:cNvPr id="190466" name="Rectangle 2"/>
          <p:cNvSpPr>
            <a:spLocks noGrp="1" noRot="1" noChangeAspect="1" noChangeArrowheads="1" noTextEdit="1"/>
          </p:cNvSpPr>
          <p:nvPr>
            <p:ph type="sldImg"/>
          </p:nvPr>
        </p:nvSpPr>
        <p:spPr>
          <a:xfrm>
            <a:off x="33338" y="706438"/>
            <a:ext cx="6692900" cy="376555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0595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7418ABFB-1932-4B6B-B0DA-87DE8AA8C1FD}" type="slidenum">
              <a:rPr lang="de-DE"/>
              <a:pPr/>
              <a:t>38</a:t>
            </a:fld>
            <a:endParaRPr lang="de-DE"/>
          </a:p>
        </p:txBody>
      </p:sp>
      <p:sp>
        <p:nvSpPr>
          <p:cNvPr id="210946" name="Rectangle 2"/>
          <p:cNvSpPr>
            <a:spLocks noGrp="1" noRot="1" noChangeAspect="1" noChangeArrowheads="1" noTextEdit="1"/>
          </p:cNvSpPr>
          <p:nvPr>
            <p:ph type="sldImg"/>
          </p:nvPr>
        </p:nvSpPr>
        <p:spPr>
          <a:xfrm>
            <a:off x="33338" y="706438"/>
            <a:ext cx="6692900" cy="3765550"/>
          </a:xfrm>
          <a:ln/>
        </p:spPr>
      </p:sp>
      <p:sp>
        <p:nvSpPr>
          <p:cNvPr id="21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5133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656333E4-F551-4673-AFE9-FF6D14B8BF6B}" type="slidenum">
              <a:rPr lang="de-DE"/>
              <a:pPr/>
              <a:t>39</a:t>
            </a:fld>
            <a:endParaRPr lang="de-DE"/>
          </a:p>
        </p:txBody>
      </p:sp>
      <p:sp>
        <p:nvSpPr>
          <p:cNvPr id="211970" name="Rectangle 2"/>
          <p:cNvSpPr>
            <a:spLocks noGrp="1" noRot="1" noChangeAspect="1" noChangeArrowheads="1" noTextEdit="1"/>
          </p:cNvSpPr>
          <p:nvPr>
            <p:ph type="sldImg"/>
          </p:nvPr>
        </p:nvSpPr>
        <p:spPr>
          <a:xfrm>
            <a:off x="33338" y="706438"/>
            <a:ext cx="6692900" cy="3765550"/>
          </a:xfrm>
          <a:ln/>
        </p:spPr>
      </p:sp>
      <p:sp>
        <p:nvSpPr>
          <p:cNvPr id="211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7960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304CD343-DBF2-44B8-A6CD-EDD1992B515E}" type="slidenum">
              <a:rPr lang="de-DE"/>
              <a:pPr/>
              <a:t>40</a:t>
            </a:fld>
            <a:endParaRPr lang="de-DE"/>
          </a:p>
        </p:txBody>
      </p:sp>
      <p:sp>
        <p:nvSpPr>
          <p:cNvPr id="212994" name="Rectangle 2"/>
          <p:cNvSpPr>
            <a:spLocks noGrp="1" noRot="1" noChangeAspect="1" noChangeArrowheads="1" noTextEdit="1"/>
          </p:cNvSpPr>
          <p:nvPr>
            <p:ph type="sldImg"/>
          </p:nvPr>
        </p:nvSpPr>
        <p:spPr>
          <a:xfrm>
            <a:off x="33338" y="706438"/>
            <a:ext cx="6692900" cy="3765550"/>
          </a:xfrm>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9478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3C5A35A7-AB41-4A6D-8C4A-5A3FC34F712C}" type="slidenum">
              <a:rPr lang="de-DE"/>
              <a:pPr/>
              <a:t>41</a:t>
            </a:fld>
            <a:endParaRPr lang="de-DE"/>
          </a:p>
        </p:txBody>
      </p:sp>
      <p:sp>
        <p:nvSpPr>
          <p:cNvPr id="214018" name="Rectangle 2"/>
          <p:cNvSpPr>
            <a:spLocks noGrp="1" noRot="1" noChangeAspect="1" noChangeArrowheads="1" noTextEdit="1"/>
          </p:cNvSpPr>
          <p:nvPr>
            <p:ph type="sldImg"/>
          </p:nvPr>
        </p:nvSpPr>
        <p:spPr>
          <a:xfrm>
            <a:off x="33338" y="706438"/>
            <a:ext cx="6692900" cy="3765550"/>
          </a:xfrm>
          <a:ln/>
        </p:spPr>
      </p:sp>
      <p:sp>
        <p:nvSpPr>
          <p:cNvPr id="21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1320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6C5551AA-B534-4B00-9711-583E668D036A}" type="slidenum">
              <a:rPr lang="de-DE"/>
              <a:pPr/>
              <a:t>42</a:t>
            </a:fld>
            <a:endParaRPr lang="de-DE"/>
          </a:p>
        </p:txBody>
      </p:sp>
      <p:sp>
        <p:nvSpPr>
          <p:cNvPr id="215042" name="Rectangle 2"/>
          <p:cNvSpPr>
            <a:spLocks noGrp="1" noRot="1" noChangeAspect="1" noChangeArrowheads="1" noTextEdit="1"/>
          </p:cNvSpPr>
          <p:nvPr>
            <p:ph type="sldImg"/>
          </p:nvPr>
        </p:nvSpPr>
        <p:spPr>
          <a:xfrm>
            <a:off x="33338" y="706438"/>
            <a:ext cx="6692900" cy="3765550"/>
          </a:xfrm>
          <a:ln/>
        </p:spPr>
      </p:sp>
      <p:sp>
        <p:nvSpPr>
          <p:cNvPr id="21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3570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879BB94B-C95E-4F60-96E8-A84DB116500F}" type="slidenum">
              <a:rPr lang="de-DE"/>
              <a:pPr/>
              <a:t>44</a:t>
            </a:fld>
            <a:endParaRPr lang="de-DE"/>
          </a:p>
        </p:txBody>
      </p:sp>
      <p:sp>
        <p:nvSpPr>
          <p:cNvPr id="217090" name="Rectangle 2"/>
          <p:cNvSpPr>
            <a:spLocks noGrp="1" noRot="1" noChangeAspect="1" noChangeArrowheads="1" noTextEdit="1"/>
          </p:cNvSpPr>
          <p:nvPr>
            <p:ph type="sldImg"/>
          </p:nvPr>
        </p:nvSpPr>
        <p:spPr>
          <a:xfrm>
            <a:off x="33338" y="706438"/>
            <a:ext cx="6692900" cy="3765550"/>
          </a:xfrm>
          <a:ln/>
        </p:spPr>
      </p:sp>
      <p:sp>
        <p:nvSpPr>
          <p:cNvPr id="21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4981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ADC7EAA7-B0EB-4FC5-B5FE-23C201E663B6}" type="slidenum">
              <a:rPr lang="de-DE"/>
              <a:pPr/>
              <a:t>46</a:t>
            </a:fld>
            <a:endParaRPr lang="de-DE"/>
          </a:p>
        </p:txBody>
      </p:sp>
      <p:sp>
        <p:nvSpPr>
          <p:cNvPr id="220162" name="Rectangle 2"/>
          <p:cNvSpPr>
            <a:spLocks noGrp="1" noRot="1" noChangeAspect="1" noChangeArrowheads="1" noTextEdit="1"/>
          </p:cNvSpPr>
          <p:nvPr>
            <p:ph type="sldImg"/>
          </p:nvPr>
        </p:nvSpPr>
        <p:spPr>
          <a:xfrm>
            <a:off x="33338" y="706438"/>
            <a:ext cx="6692900" cy="3765550"/>
          </a:xfrm>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4427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6A168A07-9212-47AC-81F7-9D37A1B78A4E}" type="slidenum">
              <a:rPr lang="de-DE"/>
              <a:pPr/>
              <a:t>47</a:t>
            </a:fld>
            <a:endParaRPr lang="de-DE"/>
          </a:p>
        </p:txBody>
      </p:sp>
      <p:sp>
        <p:nvSpPr>
          <p:cNvPr id="358402" name="Rectangle 2"/>
          <p:cNvSpPr>
            <a:spLocks noGrp="1" noRot="1" noChangeAspect="1" noChangeArrowheads="1" noTextEdit="1"/>
          </p:cNvSpPr>
          <p:nvPr>
            <p:ph type="sldImg"/>
          </p:nvPr>
        </p:nvSpPr>
        <p:spPr>
          <a:xfrm>
            <a:off x="33338" y="706438"/>
            <a:ext cx="6692900" cy="3765550"/>
          </a:xfrm>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2748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D79F2395-2A43-48B3-8310-C6B31DF5F4FA}" type="slidenum">
              <a:rPr lang="de-DE"/>
              <a:pPr/>
              <a:t>48</a:t>
            </a:fld>
            <a:endParaRPr lang="de-DE"/>
          </a:p>
        </p:txBody>
      </p:sp>
      <p:sp>
        <p:nvSpPr>
          <p:cNvPr id="359426" name="Rectangle 2"/>
          <p:cNvSpPr>
            <a:spLocks noGrp="1" noRot="1" noChangeAspect="1" noChangeArrowheads="1" noTextEdit="1"/>
          </p:cNvSpPr>
          <p:nvPr>
            <p:ph type="sldImg"/>
          </p:nvPr>
        </p:nvSpPr>
        <p:spPr>
          <a:xfrm>
            <a:off x="33338" y="706438"/>
            <a:ext cx="6692900" cy="3765550"/>
          </a:xfrm>
          <a:ln/>
        </p:spPr>
      </p:sp>
      <p:sp>
        <p:nvSpPr>
          <p:cNvPr id="35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0741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B0DAEFC3-F52C-41D2-A3B8-CA82DA25E4F0}" type="slidenum">
              <a:rPr lang="de-DE"/>
              <a:pPr/>
              <a:t>53</a:t>
            </a:fld>
            <a:endParaRPr lang="de-DE"/>
          </a:p>
        </p:txBody>
      </p:sp>
      <p:sp>
        <p:nvSpPr>
          <p:cNvPr id="236546" name="Rectangle 2"/>
          <p:cNvSpPr>
            <a:spLocks noGrp="1" noRot="1" noChangeAspect="1" noChangeArrowheads="1" noTextEdit="1"/>
          </p:cNvSpPr>
          <p:nvPr>
            <p:ph type="sldImg"/>
          </p:nvPr>
        </p:nvSpPr>
        <p:spPr>
          <a:xfrm>
            <a:off x="33338" y="706438"/>
            <a:ext cx="6692900" cy="3765550"/>
          </a:xfrm>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437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50814278-E81A-4D6E-9156-C3CB1FCE8512}" type="slidenum">
              <a:rPr lang="de-DE"/>
              <a:pPr/>
              <a:t>4</a:t>
            </a:fld>
            <a:endParaRPr lang="de-DE"/>
          </a:p>
        </p:txBody>
      </p:sp>
      <p:sp>
        <p:nvSpPr>
          <p:cNvPr id="191490" name="Rectangle 2"/>
          <p:cNvSpPr>
            <a:spLocks noGrp="1" noRot="1" noChangeAspect="1" noChangeArrowheads="1" noTextEdit="1"/>
          </p:cNvSpPr>
          <p:nvPr>
            <p:ph type="sldImg"/>
          </p:nvPr>
        </p:nvSpPr>
        <p:spPr>
          <a:xfrm>
            <a:off x="33338" y="706438"/>
            <a:ext cx="6692900" cy="3765550"/>
          </a:xfrm>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9375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4FA09995-8647-4981-BB24-07422FA0E058}" type="slidenum">
              <a:rPr lang="de-DE"/>
              <a:pPr/>
              <a:t>54</a:t>
            </a:fld>
            <a:endParaRPr lang="de-DE"/>
          </a:p>
        </p:txBody>
      </p:sp>
      <p:sp>
        <p:nvSpPr>
          <p:cNvPr id="237570" name="Rectangle 2"/>
          <p:cNvSpPr>
            <a:spLocks noGrp="1" noRot="1" noChangeAspect="1" noChangeArrowheads="1" noTextEdit="1"/>
          </p:cNvSpPr>
          <p:nvPr>
            <p:ph type="sldImg"/>
          </p:nvPr>
        </p:nvSpPr>
        <p:spPr>
          <a:xfrm>
            <a:off x="33338" y="706438"/>
            <a:ext cx="6692900" cy="3765550"/>
          </a:xfrm>
          <a:ln/>
        </p:spPr>
      </p:sp>
      <p:sp>
        <p:nvSpPr>
          <p:cNvPr id="237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7747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1D7B4D78-6874-4771-8FB7-2E3692B67582}" type="slidenum">
              <a:rPr lang="de-DE"/>
              <a:pPr/>
              <a:t>55</a:t>
            </a:fld>
            <a:endParaRPr lang="de-DE"/>
          </a:p>
        </p:txBody>
      </p:sp>
      <p:sp>
        <p:nvSpPr>
          <p:cNvPr id="238594" name="Rectangle 2"/>
          <p:cNvSpPr>
            <a:spLocks noGrp="1" noRot="1" noChangeAspect="1" noChangeArrowheads="1" noTextEdit="1"/>
          </p:cNvSpPr>
          <p:nvPr>
            <p:ph type="sldImg"/>
          </p:nvPr>
        </p:nvSpPr>
        <p:spPr>
          <a:xfrm>
            <a:off x="33338" y="706438"/>
            <a:ext cx="6692900" cy="3765550"/>
          </a:xfrm>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8066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789D12B4-F5E2-40C9-8DD0-BABB070F4543}" type="slidenum">
              <a:rPr lang="de-DE"/>
              <a:pPr/>
              <a:t>56</a:t>
            </a:fld>
            <a:endParaRPr lang="de-DE"/>
          </a:p>
        </p:txBody>
      </p:sp>
      <p:sp>
        <p:nvSpPr>
          <p:cNvPr id="239618" name="Rectangle 2"/>
          <p:cNvSpPr>
            <a:spLocks noGrp="1" noRot="1" noChangeAspect="1" noChangeArrowheads="1" noTextEdit="1"/>
          </p:cNvSpPr>
          <p:nvPr>
            <p:ph type="sldImg"/>
          </p:nvPr>
        </p:nvSpPr>
        <p:spPr>
          <a:xfrm>
            <a:off x="33338" y="706438"/>
            <a:ext cx="6692900" cy="3765550"/>
          </a:xfrm>
          <a:ln/>
        </p:spPr>
      </p:sp>
      <p:sp>
        <p:nvSpPr>
          <p:cNvPr id="239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4347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823D8065-7AA9-467B-818D-6DD6B25873AE}" type="slidenum">
              <a:rPr lang="de-DE"/>
              <a:pPr/>
              <a:t>58</a:t>
            </a:fld>
            <a:endParaRPr lang="de-DE"/>
          </a:p>
        </p:txBody>
      </p:sp>
      <p:sp>
        <p:nvSpPr>
          <p:cNvPr id="240642" name="Rectangle 2"/>
          <p:cNvSpPr>
            <a:spLocks noGrp="1" noRot="1" noChangeAspect="1" noChangeArrowheads="1" noTextEdit="1"/>
          </p:cNvSpPr>
          <p:nvPr>
            <p:ph type="sldImg"/>
          </p:nvPr>
        </p:nvSpPr>
        <p:spPr>
          <a:xfrm>
            <a:off x="33338" y="706438"/>
            <a:ext cx="6692900" cy="3765550"/>
          </a:xfrm>
          <a:ln/>
        </p:spPr>
      </p:sp>
      <p:sp>
        <p:nvSpPr>
          <p:cNvPr id="240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6238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D9E17451-F092-4A45-B21E-CA0AC12BA83C}" type="slidenum">
              <a:rPr lang="de-DE"/>
              <a:pPr/>
              <a:t>59</a:t>
            </a:fld>
            <a:endParaRPr lang="de-DE"/>
          </a:p>
        </p:txBody>
      </p:sp>
      <p:sp>
        <p:nvSpPr>
          <p:cNvPr id="241666" name="Rectangle 2"/>
          <p:cNvSpPr>
            <a:spLocks noGrp="1" noRot="1" noChangeAspect="1" noChangeArrowheads="1" noTextEdit="1"/>
          </p:cNvSpPr>
          <p:nvPr>
            <p:ph type="sldImg"/>
          </p:nvPr>
        </p:nvSpPr>
        <p:spPr>
          <a:xfrm>
            <a:off x="33338" y="706438"/>
            <a:ext cx="6692900" cy="3765550"/>
          </a:xfrm>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4781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D12CD748-ECCA-4E7C-864F-B13D01A1E024}" type="slidenum">
              <a:rPr lang="de-DE"/>
              <a:pPr/>
              <a:t>60</a:t>
            </a:fld>
            <a:endParaRPr lang="de-DE"/>
          </a:p>
        </p:txBody>
      </p:sp>
      <p:sp>
        <p:nvSpPr>
          <p:cNvPr id="242690" name="Rectangle 2"/>
          <p:cNvSpPr>
            <a:spLocks noGrp="1" noRot="1" noChangeAspect="1" noChangeArrowheads="1" noTextEdit="1"/>
          </p:cNvSpPr>
          <p:nvPr>
            <p:ph type="sldImg"/>
          </p:nvPr>
        </p:nvSpPr>
        <p:spPr>
          <a:xfrm>
            <a:off x="33338" y="706438"/>
            <a:ext cx="6692900" cy="3765550"/>
          </a:xfrm>
          <a:ln/>
        </p:spPr>
      </p:sp>
      <p:sp>
        <p:nvSpPr>
          <p:cNvPr id="242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4983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C9E3A4F0-31F4-4958-8421-FA8F43F2EAC1}" type="slidenum">
              <a:rPr lang="de-DE"/>
              <a:pPr/>
              <a:t>61</a:t>
            </a:fld>
            <a:endParaRPr lang="de-DE"/>
          </a:p>
        </p:txBody>
      </p:sp>
      <p:sp>
        <p:nvSpPr>
          <p:cNvPr id="243714" name="Rectangle 2"/>
          <p:cNvSpPr>
            <a:spLocks noGrp="1" noRot="1" noChangeAspect="1" noChangeArrowheads="1" noTextEdit="1"/>
          </p:cNvSpPr>
          <p:nvPr>
            <p:ph type="sldImg"/>
          </p:nvPr>
        </p:nvSpPr>
        <p:spPr>
          <a:xfrm>
            <a:off x="33338" y="706438"/>
            <a:ext cx="6692900" cy="3765550"/>
          </a:xfrm>
          <a:ln/>
        </p:spPr>
      </p:sp>
      <p:sp>
        <p:nvSpPr>
          <p:cNvPr id="243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4649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6B104BF1-2899-44AB-9A3B-54460E7D52EE}" type="slidenum">
              <a:rPr lang="de-DE"/>
              <a:pPr/>
              <a:t>62</a:t>
            </a:fld>
            <a:endParaRPr lang="de-DE"/>
          </a:p>
        </p:txBody>
      </p:sp>
      <p:sp>
        <p:nvSpPr>
          <p:cNvPr id="244738" name="Rectangle 2"/>
          <p:cNvSpPr>
            <a:spLocks noGrp="1" noRot="1" noChangeAspect="1" noChangeArrowheads="1" noTextEdit="1"/>
          </p:cNvSpPr>
          <p:nvPr>
            <p:ph type="sldImg"/>
          </p:nvPr>
        </p:nvSpPr>
        <p:spPr>
          <a:xfrm>
            <a:off x="33338" y="706438"/>
            <a:ext cx="6692900" cy="3765550"/>
          </a:xfrm>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3098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388922E4-D48B-418D-8616-FB2577634F1A}" type="slidenum">
              <a:rPr lang="de-DE"/>
              <a:pPr/>
              <a:t>63</a:t>
            </a:fld>
            <a:endParaRPr lang="de-DE"/>
          </a:p>
        </p:txBody>
      </p:sp>
      <p:sp>
        <p:nvSpPr>
          <p:cNvPr id="384002" name="Rectangle 2"/>
          <p:cNvSpPr>
            <a:spLocks noGrp="1" noRot="1" noChangeAspect="1" noChangeArrowheads="1" noTextEdit="1"/>
          </p:cNvSpPr>
          <p:nvPr>
            <p:ph type="sldImg"/>
          </p:nvPr>
        </p:nvSpPr>
        <p:spPr>
          <a:xfrm>
            <a:off x="33338" y="706438"/>
            <a:ext cx="6692900" cy="3765550"/>
          </a:xfrm>
          <a:ln/>
        </p:spPr>
      </p:sp>
      <p:sp>
        <p:nvSpPr>
          <p:cNvPr id="384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6247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1571F9CA-C1EA-4350-AC39-2F75EBF7FB05}" type="slidenum">
              <a:rPr lang="de-DE"/>
              <a:pPr/>
              <a:t>64</a:t>
            </a:fld>
            <a:endParaRPr lang="de-DE"/>
          </a:p>
        </p:txBody>
      </p:sp>
      <p:sp>
        <p:nvSpPr>
          <p:cNvPr id="245762" name="Rectangle 2"/>
          <p:cNvSpPr>
            <a:spLocks noGrp="1" noRot="1" noChangeAspect="1" noChangeArrowheads="1" noTextEdit="1"/>
          </p:cNvSpPr>
          <p:nvPr>
            <p:ph type="sldImg"/>
          </p:nvPr>
        </p:nvSpPr>
        <p:spPr>
          <a:xfrm>
            <a:off x="33338" y="706438"/>
            <a:ext cx="6692900" cy="3765550"/>
          </a:xfrm>
          <a:ln/>
        </p:spPr>
      </p:sp>
      <p:sp>
        <p:nvSpPr>
          <p:cNvPr id="245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57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2C823D46-127D-4974-AF88-848818488F73}" type="slidenum">
              <a:rPr lang="de-DE"/>
              <a:pPr/>
              <a:t>5</a:t>
            </a:fld>
            <a:endParaRPr lang="de-DE"/>
          </a:p>
        </p:txBody>
      </p:sp>
      <p:sp>
        <p:nvSpPr>
          <p:cNvPr id="193538" name="Rectangle 2"/>
          <p:cNvSpPr>
            <a:spLocks noGrp="1" noRot="1" noChangeAspect="1" noChangeArrowheads="1" noTextEdit="1"/>
          </p:cNvSpPr>
          <p:nvPr>
            <p:ph type="sldImg"/>
          </p:nvPr>
        </p:nvSpPr>
        <p:spPr>
          <a:xfrm>
            <a:off x="33338" y="706438"/>
            <a:ext cx="6692900" cy="3765550"/>
          </a:xfrm>
          <a:ln/>
        </p:spPr>
      </p:sp>
      <p:sp>
        <p:nvSpPr>
          <p:cNvPr id="193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6756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A70BEEE2-1F90-45D3-9665-2A2FBA3875C0}" type="slidenum">
              <a:rPr lang="de-DE"/>
              <a:pPr/>
              <a:t>65</a:t>
            </a:fld>
            <a:endParaRPr lang="de-DE"/>
          </a:p>
        </p:txBody>
      </p:sp>
      <p:sp>
        <p:nvSpPr>
          <p:cNvPr id="385026" name="Rectangle 2"/>
          <p:cNvSpPr>
            <a:spLocks noGrp="1" noRot="1" noChangeAspect="1" noChangeArrowheads="1" noTextEdit="1"/>
          </p:cNvSpPr>
          <p:nvPr>
            <p:ph type="sldImg"/>
          </p:nvPr>
        </p:nvSpPr>
        <p:spPr>
          <a:xfrm>
            <a:off x="33338" y="706438"/>
            <a:ext cx="6692900" cy="3765550"/>
          </a:xfrm>
          <a:ln/>
        </p:spPr>
      </p:sp>
      <p:sp>
        <p:nvSpPr>
          <p:cNvPr id="385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01348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B5EF35CE-E4B2-42F5-BCA0-B0A1E9467F4A}" type="slidenum">
              <a:rPr lang="de-DE"/>
              <a:pPr/>
              <a:t>66</a:t>
            </a:fld>
            <a:endParaRPr lang="de-DE"/>
          </a:p>
        </p:txBody>
      </p:sp>
      <p:sp>
        <p:nvSpPr>
          <p:cNvPr id="386050" name="Rectangle 2"/>
          <p:cNvSpPr>
            <a:spLocks noGrp="1" noRot="1" noChangeAspect="1" noChangeArrowheads="1" noTextEdit="1"/>
          </p:cNvSpPr>
          <p:nvPr>
            <p:ph type="sldImg"/>
          </p:nvPr>
        </p:nvSpPr>
        <p:spPr>
          <a:xfrm>
            <a:off x="33338" y="706438"/>
            <a:ext cx="6692900" cy="3765550"/>
          </a:xfrm>
          <a:ln/>
        </p:spPr>
      </p:sp>
      <p:sp>
        <p:nvSpPr>
          <p:cNvPr id="386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6327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B755C843-AED1-410B-B937-30A973D39A42}" type="slidenum">
              <a:rPr lang="de-DE"/>
              <a:pPr/>
              <a:t>67</a:t>
            </a:fld>
            <a:endParaRPr lang="de-DE"/>
          </a:p>
        </p:txBody>
      </p:sp>
      <p:sp>
        <p:nvSpPr>
          <p:cNvPr id="250882" name="Rectangle 2"/>
          <p:cNvSpPr>
            <a:spLocks noGrp="1" noRot="1" noChangeAspect="1" noChangeArrowheads="1" noTextEdit="1"/>
          </p:cNvSpPr>
          <p:nvPr>
            <p:ph type="sldImg"/>
          </p:nvPr>
        </p:nvSpPr>
        <p:spPr>
          <a:xfrm>
            <a:off x="33338" y="706438"/>
            <a:ext cx="6692900" cy="3765550"/>
          </a:xfrm>
          <a:ln/>
        </p:spPr>
      </p:sp>
      <p:sp>
        <p:nvSpPr>
          <p:cNvPr id="250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0697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9004EF35-75F1-4BA7-A24A-9AC2D18C6074}" type="slidenum">
              <a:rPr lang="de-DE"/>
              <a:pPr/>
              <a:t>69</a:t>
            </a:fld>
            <a:endParaRPr lang="de-DE"/>
          </a:p>
        </p:txBody>
      </p:sp>
      <p:sp>
        <p:nvSpPr>
          <p:cNvPr id="248834" name="Rectangle 2"/>
          <p:cNvSpPr>
            <a:spLocks noGrp="1" noRot="1" noChangeAspect="1" noChangeArrowheads="1" noTextEdit="1"/>
          </p:cNvSpPr>
          <p:nvPr>
            <p:ph type="sldImg"/>
          </p:nvPr>
        </p:nvSpPr>
        <p:spPr>
          <a:xfrm>
            <a:off x="33338" y="706438"/>
            <a:ext cx="6692900" cy="3765550"/>
          </a:xfrm>
          <a:ln/>
        </p:spPr>
      </p:sp>
      <p:sp>
        <p:nvSpPr>
          <p:cNvPr id="248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6098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C011257D-EA6C-4428-9CBA-50C818069766}" type="slidenum">
              <a:rPr lang="de-DE"/>
              <a:pPr/>
              <a:t>70</a:t>
            </a:fld>
            <a:endParaRPr lang="de-DE"/>
          </a:p>
        </p:txBody>
      </p:sp>
      <p:sp>
        <p:nvSpPr>
          <p:cNvPr id="249858" name="Rectangle 2"/>
          <p:cNvSpPr>
            <a:spLocks noGrp="1" noRot="1" noChangeAspect="1" noChangeArrowheads="1" noTextEdit="1"/>
          </p:cNvSpPr>
          <p:nvPr>
            <p:ph type="sldImg"/>
          </p:nvPr>
        </p:nvSpPr>
        <p:spPr>
          <a:xfrm>
            <a:off x="33338" y="706438"/>
            <a:ext cx="6692900" cy="3765550"/>
          </a:xfrm>
          <a:ln/>
        </p:spPr>
      </p:sp>
      <p:sp>
        <p:nvSpPr>
          <p:cNvPr id="249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26084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EF8616E1-A71A-4D53-9D07-50C6F1E0FCA5}" type="slidenum">
              <a:rPr lang="de-DE"/>
              <a:pPr/>
              <a:t>71</a:t>
            </a:fld>
            <a:endParaRPr lang="de-DE"/>
          </a:p>
        </p:txBody>
      </p:sp>
      <p:sp>
        <p:nvSpPr>
          <p:cNvPr id="246786" name="Rectangle 2"/>
          <p:cNvSpPr>
            <a:spLocks noGrp="1" noRot="1" noChangeAspect="1" noChangeArrowheads="1" noTextEdit="1"/>
          </p:cNvSpPr>
          <p:nvPr>
            <p:ph type="sldImg"/>
          </p:nvPr>
        </p:nvSpPr>
        <p:spPr>
          <a:xfrm>
            <a:off x="33338" y="706438"/>
            <a:ext cx="6692900" cy="3765550"/>
          </a:xfrm>
          <a:ln/>
        </p:spPr>
      </p:sp>
      <p:sp>
        <p:nvSpPr>
          <p:cNvPr id="246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0593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DB5FE798-2E3C-41F7-ACA3-B35FCC394191}" type="slidenum">
              <a:rPr lang="de-DE"/>
              <a:pPr/>
              <a:t>72</a:t>
            </a:fld>
            <a:endParaRPr lang="de-DE"/>
          </a:p>
        </p:txBody>
      </p:sp>
      <p:sp>
        <p:nvSpPr>
          <p:cNvPr id="247810" name="Rectangle 2"/>
          <p:cNvSpPr>
            <a:spLocks noGrp="1" noRot="1" noChangeAspect="1" noChangeArrowheads="1" noTextEdit="1"/>
          </p:cNvSpPr>
          <p:nvPr>
            <p:ph type="sldImg"/>
          </p:nvPr>
        </p:nvSpPr>
        <p:spPr>
          <a:xfrm>
            <a:off x="33338" y="706438"/>
            <a:ext cx="6692900" cy="3765550"/>
          </a:xfrm>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8574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1A74A979-6832-49F2-ACA9-3C6AF1D7DF52}" type="slidenum">
              <a:rPr lang="de-DE"/>
              <a:pPr/>
              <a:t>73</a:t>
            </a:fld>
            <a:endParaRPr lang="de-DE"/>
          </a:p>
        </p:txBody>
      </p:sp>
      <p:sp>
        <p:nvSpPr>
          <p:cNvPr id="387074" name="Rectangle 2"/>
          <p:cNvSpPr>
            <a:spLocks noGrp="1" noRot="1" noChangeAspect="1" noChangeArrowheads="1" noTextEdit="1"/>
          </p:cNvSpPr>
          <p:nvPr>
            <p:ph type="sldImg"/>
          </p:nvPr>
        </p:nvSpPr>
        <p:spPr>
          <a:xfrm>
            <a:off x="33338" y="706438"/>
            <a:ext cx="6692900" cy="3765550"/>
          </a:xfrm>
          <a:ln/>
        </p:spPr>
      </p:sp>
      <p:sp>
        <p:nvSpPr>
          <p:cNvPr id="387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9541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80DE56F0-00C8-4C69-98CF-E8B4A92EC898}" type="slidenum">
              <a:rPr lang="de-DE"/>
              <a:pPr/>
              <a:t>74</a:t>
            </a:fld>
            <a:endParaRPr lang="de-DE"/>
          </a:p>
        </p:txBody>
      </p:sp>
      <p:sp>
        <p:nvSpPr>
          <p:cNvPr id="252930" name="Rectangle 2"/>
          <p:cNvSpPr>
            <a:spLocks noGrp="1" noRot="1" noChangeAspect="1" noChangeArrowheads="1" noTextEdit="1"/>
          </p:cNvSpPr>
          <p:nvPr>
            <p:ph type="sldImg"/>
          </p:nvPr>
        </p:nvSpPr>
        <p:spPr>
          <a:xfrm>
            <a:off x="33338" y="706438"/>
            <a:ext cx="6692900" cy="3765550"/>
          </a:xfrm>
          <a:ln/>
        </p:spPr>
      </p:sp>
      <p:sp>
        <p:nvSpPr>
          <p:cNvPr id="252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20804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664032BB-A2B1-4096-AE85-8B478E7C8249}" type="slidenum">
              <a:rPr lang="de-DE"/>
              <a:pPr/>
              <a:t>75</a:t>
            </a:fld>
            <a:endParaRPr lang="de-DE"/>
          </a:p>
        </p:txBody>
      </p:sp>
      <p:sp>
        <p:nvSpPr>
          <p:cNvPr id="388098" name="Rectangle 2"/>
          <p:cNvSpPr>
            <a:spLocks noGrp="1" noRot="1" noChangeAspect="1" noChangeArrowheads="1" noTextEdit="1"/>
          </p:cNvSpPr>
          <p:nvPr>
            <p:ph type="sldImg"/>
          </p:nvPr>
        </p:nvSpPr>
        <p:spPr>
          <a:xfrm>
            <a:off x="33338" y="706438"/>
            <a:ext cx="6692900" cy="3765550"/>
          </a:xfrm>
          <a:ln/>
        </p:spPr>
      </p:sp>
      <p:sp>
        <p:nvSpPr>
          <p:cNvPr id="388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748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9" name="Rectangle 3"/>
          <p:cNvSpPr>
            <a:spLocks noGrp="1" noChangeArrowheads="1"/>
          </p:cNvSpPr>
          <p:nvPr>
            <p:ph type="dt" idx="1"/>
          </p:nvPr>
        </p:nvSpPr>
        <p:spPr>
          <a:ln/>
        </p:spPr>
        <p:txBody>
          <a:bodyPr/>
          <a:lstStyle/>
          <a:p>
            <a:r>
              <a:rPr lang="de-DE"/>
              <a:t>Mobile Communications</a:t>
            </a:r>
          </a:p>
          <a:p>
            <a:r>
              <a:rPr lang="de-DE"/>
              <a:t>2002</a:t>
            </a:r>
          </a:p>
        </p:txBody>
      </p:sp>
      <p:sp>
        <p:nvSpPr>
          <p:cNvPr id="10" name="Rectangle 6"/>
          <p:cNvSpPr>
            <a:spLocks noGrp="1" noChangeArrowheads="1"/>
          </p:cNvSpPr>
          <p:nvPr>
            <p:ph type="ftr" sz="quarter" idx="4"/>
          </p:nvPr>
        </p:nvSpPr>
        <p:spPr>
          <a:ln/>
        </p:spPr>
        <p:txBody>
          <a:bodyPr/>
          <a:lstStyle/>
          <a:p>
            <a:r>
              <a:rPr lang="de-DE"/>
              <a:t>Prof. Dr.-Ing. Jochen Schiller</a:t>
            </a:r>
          </a:p>
        </p:txBody>
      </p:sp>
      <p:sp>
        <p:nvSpPr>
          <p:cNvPr id="11" name="Rectangle 7"/>
          <p:cNvSpPr>
            <a:spLocks noGrp="1" noChangeArrowheads="1"/>
          </p:cNvSpPr>
          <p:nvPr>
            <p:ph type="sldNum" sz="quarter" idx="5"/>
          </p:nvPr>
        </p:nvSpPr>
        <p:spPr>
          <a:ln/>
        </p:spPr>
        <p:txBody>
          <a:bodyPr/>
          <a:lstStyle/>
          <a:p>
            <a:fld id="{982CD75C-BB55-43A7-8D86-592F166FC36C}" type="slidenum">
              <a:rPr lang="de-DE"/>
              <a:pPr/>
              <a:t>6</a:t>
            </a:fld>
            <a:endParaRPr lang="de-DE"/>
          </a:p>
        </p:txBody>
      </p:sp>
      <p:sp>
        <p:nvSpPr>
          <p:cNvPr id="87042" name="Rectangle 2"/>
          <p:cNvSpPr>
            <a:spLocks noChangeArrowheads="1"/>
          </p:cNvSpPr>
          <p:nvPr/>
        </p:nvSpPr>
        <p:spPr bwMode="auto">
          <a:xfrm>
            <a:off x="3848100" y="11113"/>
            <a:ext cx="2946400" cy="460375"/>
          </a:xfrm>
          <a:prstGeom prst="rect">
            <a:avLst/>
          </a:prstGeom>
          <a:noFill/>
          <a:ln w="12700">
            <a:noFill/>
            <a:miter lim="800000"/>
            <a:headEnd/>
            <a:tailEnd/>
          </a:ln>
          <a:effectLst/>
        </p:spPr>
        <p:txBody>
          <a:bodyPr wrap="none" anchor="ctr"/>
          <a:lstStyle/>
          <a:p>
            <a:endParaRPr lang="en-US"/>
          </a:p>
        </p:txBody>
      </p:sp>
      <p:sp>
        <p:nvSpPr>
          <p:cNvPr id="87043" name="Rectangle 3"/>
          <p:cNvSpPr>
            <a:spLocks noChangeArrowheads="1"/>
          </p:cNvSpPr>
          <p:nvPr/>
        </p:nvSpPr>
        <p:spPr bwMode="auto">
          <a:xfrm>
            <a:off x="3848100" y="9431338"/>
            <a:ext cx="2946400" cy="460375"/>
          </a:xfrm>
          <a:prstGeom prst="rect">
            <a:avLst/>
          </a:prstGeom>
          <a:noFill/>
          <a:ln w="12700">
            <a:noFill/>
            <a:miter lim="800000"/>
            <a:headEnd/>
            <a:tailEnd/>
          </a:ln>
          <a:effectLst/>
        </p:spPr>
        <p:txBody>
          <a:bodyPr lIns="18974" tIns="0" rIns="18974" bIns="0" anchor="b"/>
          <a:lstStyle/>
          <a:p>
            <a:pPr algn="r" defTabSz="803275" eaLnBrk="0" hangingPunct="0"/>
            <a:r>
              <a:rPr lang="de-DE" sz="1000" i="1">
                <a:latin typeface="Times New Roman" pitchFamily="18" charset="0"/>
              </a:rPr>
              <a:t>9</a:t>
            </a:r>
          </a:p>
        </p:txBody>
      </p:sp>
      <p:sp>
        <p:nvSpPr>
          <p:cNvPr id="87044" name="Rectangle 4"/>
          <p:cNvSpPr>
            <a:spLocks noChangeArrowheads="1"/>
          </p:cNvSpPr>
          <p:nvPr/>
        </p:nvSpPr>
        <p:spPr bwMode="auto">
          <a:xfrm>
            <a:off x="0" y="9431338"/>
            <a:ext cx="2944813" cy="460375"/>
          </a:xfrm>
          <a:prstGeom prst="rect">
            <a:avLst/>
          </a:prstGeom>
          <a:noFill/>
          <a:ln w="12700">
            <a:noFill/>
            <a:miter lim="800000"/>
            <a:headEnd/>
            <a:tailEnd/>
          </a:ln>
          <a:effectLst/>
        </p:spPr>
        <p:txBody>
          <a:bodyPr wrap="none" anchor="ctr"/>
          <a:lstStyle/>
          <a:p>
            <a:endParaRPr lang="en-US"/>
          </a:p>
        </p:txBody>
      </p:sp>
      <p:sp>
        <p:nvSpPr>
          <p:cNvPr id="87045" name="Rectangle 5"/>
          <p:cNvSpPr>
            <a:spLocks noChangeArrowheads="1"/>
          </p:cNvSpPr>
          <p:nvPr/>
        </p:nvSpPr>
        <p:spPr bwMode="auto">
          <a:xfrm>
            <a:off x="0" y="11113"/>
            <a:ext cx="2944813" cy="460375"/>
          </a:xfrm>
          <a:prstGeom prst="rect">
            <a:avLst/>
          </a:prstGeom>
          <a:noFill/>
          <a:ln w="12700">
            <a:noFill/>
            <a:miter lim="800000"/>
            <a:headEnd/>
            <a:tailEnd/>
          </a:ln>
          <a:effectLst/>
        </p:spPr>
        <p:txBody>
          <a:bodyPr wrap="none" anchor="ctr"/>
          <a:lstStyle/>
          <a:p>
            <a:endParaRPr lang="en-US"/>
          </a:p>
        </p:txBody>
      </p:sp>
      <p:sp>
        <p:nvSpPr>
          <p:cNvPr id="87046" name="Rectangle 6"/>
          <p:cNvSpPr>
            <a:spLocks noGrp="1" noRot="1" noChangeAspect="1" noChangeArrowheads="1" noTextEdit="1"/>
          </p:cNvSpPr>
          <p:nvPr>
            <p:ph type="sldImg"/>
          </p:nvPr>
        </p:nvSpPr>
        <p:spPr>
          <a:xfrm>
            <a:off x="107950" y="750888"/>
            <a:ext cx="6578600" cy="3700462"/>
          </a:xfrm>
          <a:ln w="12700" cap="flat">
            <a:solidFill>
              <a:schemeClr val="tx1"/>
            </a:solidFill>
          </a:ln>
        </p:spPr>
      </p:sp>
      <p:sp>
        <p:nvSpPr>
          <p:cNvPr id="87047" name="Rectangle 7"/>
          <p:cNvSpPr>
            <a:spLocks noGrp="1" noChangeArrowheads="1"/>
          </p:cNvSpPr>
          <p:nvPr>
            <p:ph type="body" idx="1"/>
          </p:nvPr>
        </p:nvSpPr>
        <p:spPr>
          <a:xfrm>
            <a:off x="52388" y="4897438"/>
            <a:ext cx="6367462" cy="4732337"/>
          </a:xfrm>
          <a:ln/>
        </p:spPr>
        <p:txBody>
          <a:bodyPr lIns="98036" tIns="49018" rIns="98036" bIns="49018"/>
          <a:lstStyle/>
          <a:p>
            <a:endParaRPr lang="en-US"/>
          </a:p>
        </p:txBody>
      </p:sp>
    </p:spTree>
    <p:extLst>
      <p:ext uri="{BB962C8B-B14F-4D97-AF65-F5344CB8AC3E}">
        <p14:creationId xmlns:p14="http://schemas.microsoft.com/office/powerpoint/2010/main" val="34345320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BAE9F4DA-1186-4F51-B24F-82D9F29A9159}" type="slidenum">
              <a:rPr lang="de-DE"/>
              <a:pPr/>
              <a:t>76</a:t>
            </a:fld>
            <a:endParaRPr lang="de-DE"/>
          </a:p>
        </p:txBody>
      </p:sp>
      <p:sp>
        <p:nvSpPr>
          <p:cNvPr id="389122" name="Rectangle 2"/>
          <p:cNvSpPr>
            <a:spLocks noGrp="1" noRot="1" noChangeAspect="1" noChangeArrowheads="1" noTextEdit="1"/>
          </p:cNvSpPr>
          <p:nvPr>
            <p:ph type="sldImg"/>
          </p:nvPr>
        </p:nvSpPr>
        <p:spPr>
          <a:xfrm>
            <a:off x="33338" y="706438"/>
            <a:ext cx="6692900" cy="3765550"/>
          </a:xfrm>
          <a:ln/>
        </p:spPr>
      </p:sp>
      <p:sp>
        <p:nvSpPr>
          <p:cNvPr id="389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30210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FBEE58D8-929B-4775-B842-4471C53DE0A9}" type="slidenum">
              <a:rPr lang="de-DE"/>
              <a:pPr/>
              <a:t>77</a:t>
            </a:fld>
            <a:endParaRPr lang="de-DE"/>
          </a:p>
        </p:txBody>
      </p:sp>
      <p:sp>
        <p:nvSpPr>
          <p:cNvPr id="251906" name="Rectangle 2"/>
          <p:cNvSpPr>
            <a:spLocks noGrp="1" noRot="1" noChangeAspect="1" noChangeArrowheads="1" noTextEdit="1"/>
          </p:cNvSpPr>
          <p:nvPr>
            <p:ph type="sldImg"/>
          </p:nvPr>
        </p:nvSpPr>
        <p:spPr>
          <a:xfrm>
            <a:off x="33338" y="706438"/>
            <a:ext cx="6692900" cy="3765550"/>
          </a:xfrm>
          <a:ln/>
        </p:spPr>
      </p:sp>
      <p:sp>
        <p:nvSpPr>
          <p:cNvPr id="251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31173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17F60462-C706-4539-816A-62C1AD373593}" type="slidenum">
              <a:rPr lang="de-DE"/>
              <a:pPr/>
              <a:t>78</a:t>
            </a:fld>
            <a:endParaRPr lang="de-DE"/>
          </a:p>
        </p:txBody>
      </p:sp>
      <p:sp>
        <p:nvSpPr>
          <p:cNvPr id="253954" name="Rectangle 2"/>
          <p:cNvSpPr>
            <a:spLocks noGrp="1" noRot="1" noChangeAspect="1" noChangeArrowheads="1" noTextEdit="1"/>
          </p:cNvSpPr>
          <p:nvPr>
            <p:ph type="sldImg"/>
          </p:nvPr>
        </p:nvSpPr>
        <p:spPr>
          <a:xfrm>
            <a:off x="33338" y="706438"/>
            <a:ext cx="6692900" cy="3765550"/>
          </a:xfrm>
          <a:ln/>
        </p:spPr>
      </p:sp>
      <p:sp>
        <p:nvSpPr>
          <p:cNvPr id="253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45467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30BE7310-307E-443D-A0C4-896D45B46798}" type="slidenum">
              <a:rPr lang="de-DE"/>
              <a:pPr/>
              <a:t>79</a:t>
            </a:fld>
            <a:endParaRPr lang="de-DE"/>
          </a:p>
        </p:txBody>
      </p:sp>
      <p:sp>
        <p:nvSpPr>
          <p:cNvPr id="254978" name="Rectangle 2"/>
          <p:cNvSpPr>
            <a:spLocks noGrp="1" noRot="1" noChangeAspect="1" noChangeArrowheads="1" noTextEdit="1"/>
          </p:cNvSpPr>
          <p:nvPr>
            <p:ph type="sldImg"/>
          </p:nvPr>
        </p:nvSpPr>
        <p:spPr>
          <a:xfrm>
            <a:off x="33338" y="706438"/>
            <a:ext cx="6692900" cy="3765550"/>
          </a:xfrm>
          <a:ln/>
        </p:spPr>
      </p:sp>
      <p:sp>
        <p:nvSpPr>
          <p:cNvPr id="254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6483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19613B47-7CD9-4DB2-8974-34AA12C5596A}" type="slidenum">
              <a:rPr lang="de-DE"/>
              <a:pPr/>
              <a:t>80</a:t>
            </a:fld>
            <a:endParaRPr lang="de-DE"/>
          </a:p>
        </p:txBody>
      </p:sp>
      <p:sp>
        <p:nvSpPr>
          <p:cNvPr id="256002" name="Rectangle 2"/>
          <p:cNvSpPr>
            <a:spLocks noGrp="1" noRot="1" noChangeAspect="1" noChangeArrowheads="1" noTextEdit="1"/>
          </p:cNvSpPr>
          <p:nvPr>
            <p:ph type="sldImg"/>
          </p:nvPr>
        </p:nvSpPr>
        <p:spPr>
          <a:xfrm>
            <a:off x="33338" y="706438"/>
            <a:ext cx="6692900" cy="3765550"/>
          </a:xfrm>
          <a:ln/>
        </p:spPr>
      </p:sp>
      <p:sp>
        <p:nvSpPr>
          <p:cNvPr id="25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0276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D280512D-F79F-4384-B3D5-398D1F6AF452}" type="slidenum">
              <a:rPr lang="de-DE"/>
              <a:pPr/>
              <a:t>91</a:t>
            </a:fld>
            <a:endParaRPr lang="de-DE"/>
          </a:p>
        </p:txBody>
      </p:sp>
      <p:sp>
        <p:nvSpPr>
          <p:cNvPr id="258050" name="Rectangle 2"/>
          <p:cNvSpPr>
            <a:spLocks noGrp="1" noRot="1" noChangeAspect="1" noChangeArrowheads="1" noTextEdit="1"/>
          </p:cNvSpPr>
          <p:nvPr>
            <p:ph type="sldImg"/>
          </p:nvPr>
        </p:nvSpPr>
        <p:spPr>
          <a:xfrm>
            <a:off x="33338" y="706438"/>
            <a:ext cx="6692900" cy="3765550"/>
          </a:xfrm>
          <a:ln/>
        </p:spPr>
      </p:sp>
      <p:sp>
        <p:nvSpPr>
          <p:cNvPr id="25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1746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7B3AD4A9-7D65-4B32-8F32-9302EABAC447}" type="slidenum">
              <a:rPr lang="de-DE"/>
              <a:pPr/>
              <a:t>92</a:t>
            </a:fld>
            <a:endParaRPr lang="de-DE"/>
          </a:p>
        </p:txBody>
      </p:sp>
      <p:sp>
        <p:nvSpPr>
          <p:cNvPr id="390146" name="Rectangle 2"/>
          <p:cNvSpPr>
            <a:spLocks noGrp="1" noRot="1" noChangeAspect="1" noChangeArrowheads="1" noTextEdit="1"/>
          </p:cNvSpPr>
          <p:nvPr>
            <p:ph type="sldImg"/>
          </p:nvPr>
        </p:nvSpPr>
        <p:spPr>
          <a:xfrm>
            <a:off x="33338" y="706438"/>
            <a:ext cx="6692900" cy="3765550"/>
          </a:xfrm>
          <a:ln/>
        </p:spPr>
      </p:sp>
      <p:sp>
        <p:nvSpPr>
          <p:cNvPr id="39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69147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280A32EA-2F3E-40E7-8B0A-DF7F4666A7F6}" type="slidenum">
              <a:rPr lang="de-DE"/>
              <a:pPr/>
              <a:t>93</a:t>
            </a:fld>
            <a:endParaRPr lang="de-DE"/>
          </a:p>
        </p:txBody>
      </p:sp>
      <p:sp>
        <p:nvSpPr>
          <p:cNvPr id="259074" name="Rectangle 2"/>
          <p:cNvSpPr>
            <a:spLocks noGrp="1" noRot="1" noChangeAspect="1" noChangeArrowheads="1" noTextEdit="1"/>
          </p:cNvSpPr>
          <p:nvPr>
            <p:ph type="sldImg"/>
          </p:nvPr>
        </p:nvSpPr>
        <p:spPr>
          <a:xfrm>
            <a:off x="33338" y="706438"/>
            <a:ext cx="6692900" cy="3765550"/>
          </a:xfrm>
          <a:ln/>
        </p:spPr>
      </p:sp>
      <p:sp>
        <p:nvSpPr>
          <p:cNvPr id="259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52720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CAA7EE07-D1C9-4431-B0FA-A605CB8E098B}" type="slidenum">
              <a:rPr lang="de-DE"/>
              <a:pPr/>
              <a:t>94</a:t>
            </a:fld>
            <a:endParaRPr lang="de-DE"/>
          </a:p>
        </p:txBody>
      </p:sp>
      <p:sp>
        <p:nvSpPr>
          <p:cNvPr id="391170" name="Rectangle 2"/>
          <p:cNvSpPr>
            <a:spLocks noGrp="1" noRot="1" noChangeAspect="1" noChangeArrowheads="1" noTextEdit="1"/>
          </p:cNvSpPr>
          <p:nvPr>
            <p:ph type="sldImg"/>
          </p:nvPr>
        </p:nvSpPr>
        <p:spPr>
          <a:xfrm>
            <a:off x="33338" y="706438"/>
            <a:ext cx="6692900" cy="3765550"/>
          </a:xfrm>
          <a:ln/>
        </p:spPr>
      </p:sp>
      <p:sp>
        <p:nvSpPr>
          <p:cNvPr id="391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3958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2E7CC988-CDAB-4B26-A605-DCA7DA2602F8}" type="slidenum">
              <a:rPr lang="de-DE"/>
              <a:pPr/>
              <a:t>97</a:t>
            </a:fld>
            <a:endParaRPr lang="de-DE"/>
          </a:p>
        </p:txBody>
      </p:sp>
      <p:sp>
        <p:nvSpPr>
          <p:cNvPr id="392194" name="Rectangle 2"/>
          <p:cNvSpPr>
            <a:spLocks noGrp="1" noRot="1" noChangeAspect="1" noChangeArrowheads="1" noTextEdit="1"/>
          </p:cNvSpPr>
          <p:nvPr>
            <p:ph type="sldImg"/>
          </p:nvPr>
        </p:nvSpPr>
        <p:spPr>
          <a:xfrm>
            <a:off x="33338" y="706438"/>
            <a:ext cx="6692900" cy="3765550"/>
          </a:xfrm>
          <a:ln/>
        </p:spPr>
      </p:sp>
      <p:sp>
        <p:nvSpPr>
          <p:cNvPr id="392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929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70A37B5E-9D06-48B6-B76D-EB1EDC4C7221}" type="slidenum">
              <a:rPr lang="de-DE"/>
              <a:pPr/>
              <a:t>7</a:t>
            </a:fld>
            <a:endParaRPr lang="de-DE"/>
          </a:p>
        </p:txBody>
      </p:sp>
      <p:sp>
        <p:nvSpPr>
          <p:cNvPr id="194562" name="Rectangle 2"/>
          <p:cNvSpPr>
            <a:spLocks noGrp="1" noRot="1" noChangeAspect="1" noChangeArrowheads="1" noTextEdit="1"/>
          </p:cNvSpPr>
          <p:nvPr>
            <p:ph type="sldImg"/>
          </p:nvPr>
        </p:nvSpPr>
        <p:spPr>
          <a:xfrm>
            <a:off x="33338" y="706438"/>
            <a:ext cx="6692900" cy="3765550"/>
          </a:xfrm>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46383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7FE61B7D-2D46-42B3-A4BB-81128A138138}" type="slidenum">
              <a:rPr lang="de-DE"/>
              <a:pPr/>
              <a:t>98</a:t>
            </a:fld>
            <a:endParaRPr lang="de-DE"/>
          </a:p>
        </p:txBody>
      </p:sp>
      <p:sp>
        <p:nvSpPr>
          <p:cNvPr id="393218" name="Rectangle 2"/>
          <p:cNvSpPr>
            <a:spLocks noGrp="1" noRot="1" noChangeAspect="1" noChangeArrowheads="1" noTextEdit="1"/>
          </p:cNvSpPr>
          <p:nvPr>
            <p:ph type="sldImg"/>
          </p:nvPr>
        </p:nvSpPr>
        <p:spPr>
          <a:xfrm>
            <a:off x="33338" y="706438"/>
            <a:ext cx="6692900" cy="3765550"/>
          </a:xfrm>
          <a:ln/>
        </p:spPr>
      </p:sp>
      <p:sp>
        <p:nvSpPr>
          <p:cNvPr id="393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09062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10419066-805B-4E00-A866-343965B5F4E8}" type="slidenum">
              <a:rPr lang="de-DE"/>
              <a:pPr/>
              <a:t>99</a:t>
            </a:fld>
            <a:endParaRPr lang="de-DE"/>
          </a:p>
        </p:txBody>
      </p:sp>
      <p:sp>
        <p:nvSpPr>
          <p:cNvPr id="262146" name="Rectangle 2"/>
          <p:cNvSpPr>
            <a:spLocks noGrp="1" noRot="1" noChangeAspect="1" noChangeArrowheads="1" noTextEdit="1"/>
          </p:cNvSpPr>
          <p:nvPr>
            <p:ph type="sldImg"/>
          </p:nvPr>
        </p:nvSpPr>
        <p:spPr>
          <a:xfrm>
            <a:off x="33338" y="706438"/>
            <a:ext cx="6692900" cy="3765550"/>
          </a:xfrm>
          <a:ln/>
        </p:spPr>
      </p:sp>
      <p:sp>
        <p:nvSpPr>
          <p:cNvPr id="262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65628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73090913-DDC8-4A9B-A8DF-3386937FF81E}" type="slidenum">
              <a:rPr lang="de-DE"/>
              <a:pPr/>
              <a:t>100</a:t>
            </a:fld>
            <a:endParaRPr lang="de-DE"/>
          </a:p>
        </p:txBody>
      </p:sp>
      <p:sp>
        <p:nvSpPr>
          <p:cNvPr id="271362" name="Rectangle 2"/>
          <p:cNvSpPr>
            <a:spLocks noGrp="1" noRot="1" noChangeAspect="1" noChangeArrowheads="1" noTextEdit="1"/>
          </p:cNvSpPr>
          <p:nvPr>
            <p:ph type="sldImg"/>
          </p:nvPr>
        </p:nvSpPr>
        <p:spPr>
          <a:xfrm>
            <a:off x="33338" y="706438"/>
            <a:ext cx="6692900" cy="3765550"/>
          </a:xfrm>
          <a:ln/>
        </p:spPr>
      </p:sp>
      <p:sp>
        <p:nvSpPr>
          <p:cNvPr id="271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72216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D1F2F6F6-7113-4534-BFF2-A121A3B53C4A}" type="slidenum">
              <a:rPr lang="de-DE"/>
              <a:pPr/>
              <a:t>101</a:t>
            </a:fld>
            <a:endParaRPr lang="de-DE"/>
          </a:p>
        </p:txBody>
      </p:sp>
      <p:sp>
        <p:nvSpPr>
          <p:cNvPr id="272386" name="Rectangle 2"/>
          <p:cNvSpPr>
            <a:spLocks noGrp="1" noRot="1" noChangeAspect="1" noChangeArrowheads="1" noTextEdit="1"/>
          </p:cNvSpPr>
          <p:nvPr>
            <p:ph type="sldImg"/>
          </p:nvPr>
        </p:nvSpPr>
        <p:spPr>
          <a:xfrm>
            <a:off x="33338" y="706438"/>
            <a:ext cx="6692900" cy="3765550"/>
          </a:xfrm>
          <a:ln/>
        </p:spPr>
      </p:sp>
      <p:sp>
        <p:nvSpPr>
          <p:cNvPr id="272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407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D37E2A80-AC6C-4F48-961C-D6FADE367114}" type="slidenum">
              <a:rPr lang="de-DE"/>
              <a:pPr/>
              <a:t>9</a:t>
            </a:fld>
            <a:endParaRPr lang="de-DE"/>
          </a:p>
        </p:txBody>
      </p:sp>
      <p:sp>
        <p:nvSpPr>
          <p:cNvPr id="195586" name="Rectangle 2"/>
          <p:cNvSpPr>
            <a:spLocks noGrp="1" noRot="1" noChangeAspect="1" noChangeArrowheads="1" noTextEdit="1"/>
          </p:cNvSpPr>
          <p:nvPr>
            <p:ph type="sldImg"/>
          </p:nvPr>
        </p:nvSpPr>
        <p:spPr>
          <a:xfrm>
            <a:off x="33338" y="706438"/>
            <a:ext cx="6692900" cy="3765550"/>
          </a:xfrm>
          <a:ln/>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919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DE"/>
              <a:t>Freie Universität Berlin</a:t>
            </a:r>
          </a:p>
          <a:p>
            <a:r>
              <a:rPr lang="de-DE"/>
              <a:t>Institut of Computer Science</a:t>
            </a:r>
          </a:p>
        </p:txBody>
      </p:sp>
      <p:sp>
        <p:nvSpPr>
          <p:cNvPr id="5" name="Rectangle 3"/>
          <p:cNvSpPr>
            <a:spLocks noGrp="1" noChangeArrowheads="1"/>
          </p:cNvSpPr>
          <p:nvPr>
            <p:ph type="dt" idx="1"/>
          </p:nvPr>
        </p:nvSpPr>
        <p:spPr>
          <a:ln/>
        </p:spPr>
        <p:txBody>
          <a:bodyPr/>
          <a:lstStyle/>
          <a:p>
            <a:r>
              <a:rPr lang="de-DE"/>
              <a:t>Mobile Communications</a:t>
            </a:r>
          </a:p>
          <a:p>
            <a:r>
              <a:rPr lang="de-DE"/>
              <a:t>2002</a:t>
            </a:r>
          </a:p>
        </p:txBody>
      </p:sp>
      <p:sp>
        <p:nvSpPr>
          <p:cNvPr id="6" name="Rectangle 6"/>
          <p:cNvSpPr>
            <a:spLocks noGrp="1" noChangeArrowheads="1"/>
          </p:cNvSpPr>
          <p:nvPr>
            <p:ph type="ftr" sz="quarter" idx="4"/>
          </p:nvPr>
        </p:nvSpPr>
        <p:spPr>
          <a:ln/>
        </p:spPr>
        <p:txBody>
          <a:bodyPr/>
          <a:lstStyle/>
          <a:p>
            <a:r>
              <a:rPr lang="de-DE"/>
              <a:t>Prof. Dr.-Ing. Jochen Schiller</a:t>
            </a:r>
          </a:p>
        </p:txBody>
      </p:sp>
      <p:sp>
        <p:nvSpPr>
          <p:cNvPr id="7" name="Rectangle 7"/>
          <p:cNvSpPr>
            <a:spLocks noGrp="1" noChangeArrowheads="1"/>
          </p:cNvSpPr>
          <p:nvPr>
            <p:ph type="sldNum" sz="quarter" idx="5"/>
          </p:nvPr>
        </p:nvSpPr>
        <p:spPr>
          <a:ln/>
        </p:spPr>
        <p:txBody>
          <a:bodyPr/>
          <a:lstStyle/>
          <a:p>
            <a:fld id="{08A3C89B-464C-4FD4-BA53-21C7023653F4}" type="slidenum">
              <a:rPr lang="de-DE"/>
              <a:pPr/>
              <a:t>10</a:t>
            </a:fld>
            <a:endParaRPr lang="de-DE"/>
          </a:p>
        </p:txBody>
      </p:sp>
      <p:sp>
        <p:nvSpPr>
          <p:cNvPr id="196610" name="Rectangle 2"/>
          <p:cNvSpPr>
            <a:spLocks noGrp="1" noRot="1" noChangeAspect="1" noChangeArrowheads="1" noTextEdit="1"/>
          </p:cNvSpPr>
          <p:nvPr>
            <p:ph type="sldImg"/>
          </p:nvPr>
        </p:nvSpPr>
        <p:spPr>
          <a:xfrm>
            <a:off x="33338" y="706438"/>
            <a:ext cx="6692900" cy="3765550"/>
          </a:xfrm>
          <a:ln/>
        </p:spPr>
      </p:sp>
      <p:sp>
        <p:nvSpPr>
          <p:cNvPr id="196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536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5"/>
            <a:ext cx="8623300" cy="1057275"/>
          </a:xfrm>
        </p:spPr>
        <p:txBody>
          <a:bodyPr lIns="360000"/>
          <a:lstStyle>
            <a:lvl1pPr>
              <a:defRPr sz="1500" b="1" smtClean="0">
                <a:solidFill>
                  <a:srgbClr val="0066CC"/>
                </a:solidFill>
              </a:defRPr>
            </a:lvl1pPr>
          </a:lstStyle>
          <a:p>
            <a:r>
              <a:rPr lang="de-DE"/>
              <a:t>Formatvorlage des Untertitelmasters durch Klicken bearbeiten</a:t>
            </a:r>
          </a:p>
        </p:txBody>
      </p:sp>
      <p:sp>
        <p:nvSpPr>
          <p:cNvPr id="45060" name="Rectangle 5"/>
          <p:cNvSpPr>
            <a:spLocks noGrp="1" noChangeArrowheads="1"/>
          </p:cNvSpPr>
          <p:nvPr>
            <p:ph type="ctrTitle"/>
          </p:nvPr>
        </p:nvSpPr>
        <p:spPr>
          <a:xfrm>
            <a:off x="3213100" y="2579693"/>
            <a:ext cx="8636000" cy="1470025"/>
          </a:xfrm>
        </p:spPr>
        <p:txBody>
          <a:bodyPr lIns="360000" anchor="t"/>
          <a:lstStyle>
            <a:lvl1pPr>
              <a:lnSpc>
                <a:spcPct val="100000"/>
              </a:lnSpc>
              <a:defRPr sz="2700" smtClean="0"/>
            </a:lvl1pPr>
          </a:lstStyle>
          <a:p>
            <a:r>
              <a:rPr lang="de-DE"/>
              <a:t>Titelmasterformat durch Klicken bearbeiten</a:t>
            </a:r>
          </a:p>
        </p:txBody>
      </p:sp>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2"/>
            <a:ext cx="2138363" cy="566737"/>
          </a:xfrm>
          <a:prstGeom prst="rect">
            <a:avLst/>
          </a:prstGeom>
          <a:noFill/>
          <a:ln w="9525">
            <a:noFill/>
            <a:miter lim="800000"/>
            <a:headEnd/>
            <a:tailEnd/>
          </a:ln>
        </p:spPr>
      </p:pic>
      <p:sp>
        <p:nvSpPr>
          <p:cNvPr id="9" name="Rectangle 6"/>
          <p:cNvSpPr>
            <a:spLocks noChangeArrowheads="1"/>
          </p:cNvSpPr>
          <p:nvPr userDrawn="1"/>
        </p:nvSpPr>
        <p:spPr bwMode="auto">
          <a:xfrm>
            <a:off x="10147300" y="6656395"/>
            <a:ext cx="1636184" cy="211129"/>
          </a:xfrm>
          <a:prstGeom prst="rect">
            <a:avLst/>
          </a:prstGeom>
          <a:noFill/>
          <a:ln w="9525">
            <a:noFill/>
            <a:miter lim="800000"/>
            <a:headEnd/>
            <a:tailEnd/>
          </a:ln>
          <a:effectLst/>
        </p:spPr>
        <p:txBody>
          <a:bodyPr/>
          <a:lstStyle/>
          <a:p>
            <a:pPr algn="r">
              <a:defRPr/>
            </a:pPr>
            <a:r>
              <a:rPr lang="de-DE" sz="750" b="1" dirty="0">
                <a:solidFill>
                  <a:srgbClr val="5F5F5F"/>
                </a:solidFill>
              </a:rPr>
              <a:t>7.</a:t>
            </a:r>
            <a:fld id="{53965218-A59B-4292-9C98-79B58A46A890}" type="slidenum">
              <a:rPr lang="de-DE" sz="750" b="1" smtClean="0">
                <a:solidFill>
                  <a:srgbClr val="5F5F5F"/>
                </a:solidFill>
              </a:rPr>
              <a:pPr algn="r">
                <a:defRPr/>
              </a:pPr>
              <a:t>‹Nr.›</a:t>
            </a:fld>
            <a:endParaRPr lang="de-DE" sz="750" b="1" dirty="0">
              <a:solidFill>
                <a:srgbClr val="5F5F5F"/>
              </a:solidFill>
            </a:endParaRPr>
          </a:p>
        </p:txBody>
      </p:sp>
      <p:sp>
        <p:nvSpPr>
          <p:cNvPr id="10" name="Rectangle 8"/>
          <p:cNvSpPr>
            <a:spLocks noGrp="1" noChangeArrowheads="1"/>
          </p:cNvSpPr>
          <p:nvPr>
            <p:ph type="ftr" sz="quarter" idx="3"/>
          </p:nvPr>
        </p:nvSpPr>
        <p:spPr bwMode="auto">
          <a:xfrm>
            <a:off x="334433" y="6656396"/>
            <a:ext cx="7969251" cy="20160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750" b="0">
                <a:solidFill>
                  <a:srgbClr val="5F5F5F"/>
                </a:solidFill>
              </a:defRPr>
            </a:lvl1pPr>
          </a:lstStyle>
          <a:p>
            <a:r>
              <a:rPr lang="en-US"/>
              <a:t>Prof. Dr.-Ing. Jochen H. Schiller    www.jochenschiller.de    Mobile Communications</a:t>
            </a:r>
            <a:endParaRPr lang="en-US" dirty="0"/>
          </a:p>
        </p:txBody>
      </p:sp>
      <p:sp>
        <p:nvSpPr>
          <p:cNvPr id="13" name="Text Box 8"/>
          <p:cNvSpPr txBox="1">
            <a:spLocks noChangeArrowheads="1"/>
          </p:cNvSpPr>
          <p:nvPr userDrawn="1"/>
        </p:nvSpPr>
        <p:spPr bwMode="auto">
          <a:xfrm>
            <a:off x="347139" y="295280"/>
            <a:ext cx="5761567" cy="567848"/>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900" b="1" dirty="0">
                <a:solidFill>
                  <a:srgbClr val="5F5F5F"/>
                </a:solidFill>
                <a:cs typeface="Arial" charset="0"/>
              </a:rPr>
              <a:t>Prof. Dr.-Ing Jochen H. Schiller</a:t>
            </a:r>
          </a:p>
          <a:p>
            <a:pPr algn="l" eaLnBrk="0" hangingPunct="0">
              <a:lnSpc>
                <a:spcPct val="65000"/>
              </a:lnSpc>
              <a:spcBef>
                <a:spcPct val="50000"/>
              </a:spcBef>
            </a:pPr>
            <a:r>
              <a:rPr lang="de-DE" sz="900" b="1" dirty="0" err="1">
                <a:solidFill>
                  <a:srgbClr val="5F5F5F"/>
                </a:solidFill>
                <a:cs typeface="Arial" charset="0"/>
              </a:rPr>
              <a:t>Inst</a:t>
            </a:r>
            <a:r>
              <a:rPr lang="de-DE" sz="900" b="1" dirty="0">
                <a:solidFill>
                  <a:srgbClr val="5F5F5F"/>
                </a:solidFill>
                <a:cs typeface="Arial" charset="0"/>
              </a:rPr>
              <a:t>. </a:t>
            </a:r>
            <a:r>
              <a:rPr lang="de-DE" sz="900" b="1" dirty="0" err="1">
                <a:solidFill>
                  <a:srgbClr val="5F5F5F"/>
                </a:solidFill>
                <a:cs typeface="Arial" charset="0"/>
              </a:rPr>
              <a:t>of</a:t>
            </a:r>
            <a:r>
              <a:rPr lang="de-DE" sz="900" b="1" dirty="0">
                <a:solidFill>
                  <a:srgbClr val="5F5F5F"/>
                </a:solidFill>
                <a:cs typeface="Arial" charset="0"/>
              </a:rPr>
              <a:t> Computer Science</a:t>
            </a:r>
          </a:p>
          <a:p>
            <a:pPr algn="l" eaLnBrk="0" hangingPunct="0">
              <a:lnSpc>
                <a:spcPct val="65000"/>
              </a:lnSpc>
              <a:spcBef>
                <a:spcPct val="50000"/>
              </a:spcBef>
            </a:pPr>
            <a:r>
              <a:rPr lang="de-DE" sz="900" b="1" dirty="0">
                <a:solidFill>
                  <a:srgbClr val="5F5F5F"/>
                </a:solidFill>
                <a:cs typeface="Arial" charset="0"/>
              </a:rPr>
              <a:t>Freie Universität Berlin</a:t>
            </a:r>
          </a:p>
          <a:p>
            <a:pPr algn="l" eaLnBrk="0" hangingPunct="0">
              <a:lnSpc>
                <a:spcPct val="65000"/>
              </a:lnSpc>
              <a:spcBef>
                <a:spcPct val="50000"/>
              </a:spcBef>
            </a:pPr>
            <a:r>
              <a:rPr lang="de-DE" sz="900" b="1" dirty="0">
                <a:solidFill>
                  <a:srgbClr val="5F5F5F"/>
                </a:solidFill>
                <a:cs typeface="Arial" charset="0"/>
              </a:rPr>
              <a:t>Germany</a:t>
            </a:r>
          </a:p>
        </p:txBody>
      </p:sp>
    </p:spTree>
    <p:extLst>
      <p:ext uri="{BB962C8B-B14F-4D97-AF65-F5344CB8AC3E}">
        <p14:creationId xmlns:p14="http://schemas.microsoft.com/office/powerpoint/2010/main" val="248657395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ftr" sz="quarter" idx="10"/>
          </p:nvPr>
        </p:nvSpPr>
        <p:spPr>
          <a:ln/>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120725117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7" y="838200"/>
            <a:ext cx="2880783" cy="54784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34437" y="838200"/>
            <a:ext cx="8439151" cy="547846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ftr" sz="quarter" idx="10"/>
          </p:nvPr>
        </p:nvSpPr>
        <p:spPr>
          <a:ln/>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21401347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239185" y="1"/>
            <a:ext cx="8064500" cy="835025"/>
          </a:xfrm>
        </p:spPr>
        <p:txBody>
          <a:bodyPr/>
          <a:lstStyle/>
          <a:p>
            <a:r>
              <a:rPr lang="de-DE"/>
              <a:t>Titelmasterformat durch Klicken bearbeiten</a:t>
            </a:r>
            <a:endParaRPr lang="en-US"/>
          </a:p>
        </p:txBody>
      </p:sp>
      <p:sp>
        <p:nvSpPr>
          <p:cNvPr id="3" name="Inhaltsplatzhalter 2"/>
          <p:cNvSpPr>
            <a:spLocks noGrp="1"/>
          </p:cNvSpPr>
          <p:nvPr>
            <p:ph sz="half" idx="1"/>
          </p:nvPr>
        </p:nvSpPr>
        <p:spPr>
          <a:xfrm>
            <a:off x="239184" y="981075"/>
            <a:ext cx="5755216" cy="53482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6197601" y="981075"/>
            <a:ext cx="5755217" cy="53482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87899309"/>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239185" y="1"/>
            <a:ext cx="8064500" cy="835025"/>
          </a:xfr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239185" y="981075"/>
            <a:ext cx="11713633" cy="25971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239185" y="3730625"/>
            <a:ext cx="11713633" cy="259873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ußzeilenplatzhalter 4"/>
          <p:cNvSpPr>
            <a:spLocks noGrp="1"/>
          </p:cNvSpPr>
          <p:nvPr>
            <p:ph type="ftr" sz="quarter" idx="10"/>
          </p:nvPr>
        </p:nvSpPr>
        <p:spPr>
          <a:xfrm>
            <a:off x="239184" y="6437313"/>
            <a:ext cx="10657416" cy="304800"/>
          </a:xfrm>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57330864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ftr" sz="quarter" idx="10"/>
          </p:nvPr>
        </p:nvSpPr>
        <p:spPr>
          <a:ln/>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326204147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3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Textmasterformat bearbeiten</a:t>
            </a:r>
          </a:p>
        </p:txBody>
      </p:sp>
      <p:sp>
        <p:nvSpPr>
          <p:cNvPr id="4" name="Rectangle 8"/>
          <p:cNvSpPr>
            <a:spLocks noGrp="1" noChangeArrowheads="1"/>
          </p:cNvSpPr>
          <p:nvPr>
            <p:ph type="ftr" sz="quarter" idx="10"/>
          </p:nvPr>
        </p:nvSpPr>
        <p:spPr>
          <a:ln/>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323985357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34437"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3"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ftr" sz="quarter" idx="10"/>
          </p:nvPr>
        </p:nvSpPr>
        <p:spPr>
          <a:ln/>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8743149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8"/>
          <p:cNvSpPr>
            <a:spLocks noGrp="1" noChangeArrowheads="1"/>
          </p:cNvSpPr>
          <p:nvPr>
            <p:ph type="ftr" sz="quarter" idx="10"/>
          </p:nvPr>
        </p:nvSpPr>
        <p:spPr>
          <a:ln/>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339776179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8"/>
          <p:cNvSpPr>
            <a:spLocks noGrp="1" noChangeArrowheads="1"/>
          </p:cNvSpPr>
          <p:nvPr>
            <p:ph type="ftr" sz="quarter" idx="10"/>
          </p:nvPr>
        </p:nvSpPr>
        <p:spPr>
          <a:ln/>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230420746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8834618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500" b="1"/>
            </a:lvl1pPr>
          </a:lstStyle>
          <a:p>
            <a:r>
              <a:rPr lang="de-DE"/>
              <a:t>Titelmasterformat durch Klicken bearbeiten</a:t>
            </a:r>
          </a:p>
        </p:txBody>
      </p:sp>
      <p:sp>
        <p:nvSpPr>
          <p:cNvPr id="3" name="Inhaltsplatzhalt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Rectangle 8"/>
          <p:cNvSpPr>
            <a:spLocks noGrp="1" noChangeArrowheads="1"/>
          </p:cNvSpPr>
          <p:nvPr>
            <p:ph type="ftr" sz="quarter" idx="10"/>
          </p:nvPr>
        </p:nvSpPr>
        <p:spPr>
          <a:ln/>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305924862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Rectangle 8"/>
          <p:cNvSpPr>
            <a:spLocks noGrp="1" noChangeArrowheads="1"/>
          </p:cNvSpPr>
          <p:nvPr>
            <p:ph type="ftr" sz="quarter" idx="10"/>
          </p:nvPr>
        </p:nvSpPr>
        <p:spPr>
          <a:ln/>
        </p:spPr>
        <p:txBody>
          <a:bodyPr/>
          <a:lstStyle>
            <a:lvl1pPr>
              <a:defRPr/>
            </a:lvl1pPr>
          </a:lstStyle>
          <a:p>
            <a:r>
              <a:rPr lang="en-US"/>
              <a:t>Prof. Dr.-Ing. Jochen H. Schiller    www.jochenschiller.de    Mobile Communications</a:t>
            </a:r>
          </a:p>
        </p:txBody>
      </p:sp>
    </p:spTree>
    <p:extLst>
      <p:ext uri="{BB962C8B-B14F-4D97-AF65-F5344CB8AC3E}">
        <p14:creationId xmlns:p14="http://schemas.microsoft.com/office/powerpoint/2010/main" val="72833993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dirty="0"/>
              <a:t>Mastertitelformat bearbeiten</a:t>
            </a:r>
          </a:p>
        </p:txBody>
      </p:sp>
      <p:sp>
        <p:nvSpPr>
          <p:cNvPr id="327686" name="Rectangle 6"/>
          <p:cNvSpPr>
            <a:spLocks noChangeArrowheads="1"/>
          </p:cNvSpPr>
          <p:nvPr/>
        </p:nvSpPr>
        <p:spPr bwMode="auto">
          <a:xfrm>
            <a:off x="10147300" y="6656395"/>
            <a:ext cx="1636184" cy="211129"/>
          </a:xfrm>
          <a:prstGeom prst="rect">
            <a:avLst/>
          </a:prstGeom>
          <a:noFill/>
          <a:ln w="9525">
            <a:noFill/>
            <a:miter lim="800000"/>
            <a:headEnd/>
            <a:tailEnd/>
          </a:ln>
          <a:effectLst/>
        </p:spPr>
        <p:txBody>
          <a:bodyPr/>
          <a:lstStyle/>
          <a:p>
            <a:pPr algn="r">
              <a:defRPr/>
            </a:pPr>
            <a:r>
              <a:rPr lang="de-DE" sz="750" b="1" dirty="0">
                <a:solidFill>
                  <a:srgbClr val="5F5F5F"/>
                </a:solidFill>
              </a:rPr>
              <a:t>7.</a:t>
            </a:r>
            <a:fld id="{53965218-A59B-4292-9C98-79B58A46A890}" type="slidenum">
              <a:rPr lang="de-DE" sz="750" b="1" smtClean="0">
                <a:solidFill>
                  <a:srgbClr val="5F5F5F"/>
                </a:solidFill>
              </a:rPr>
              <a:pPr algn="r">
                <a:defRPr/>
              </a:pPr>
              <a:t>‹Nr.›</a:t>
            </a:fld>
            <a:endParaRPr lang="de-DE" sz="750" b="1" dirty="0">
              <a:solidFill>
                <a:srgbClr val="5F5F5F"/>
              </a:solidFill>
            </a:endParaRPr>
          </a:p>
        </p:txBody>
      </p:sp>
      <p:sp>
        <p:nvSpPr>
          <p:cNvPr id="327688" name="Rectangle 8"/>
          <p:cNvSpPr>
            <a:spLocks noGrp="1" noChangeArrowheads="1"/>
          </p:cNvSpPr>
          <p:nvPr>
            <p:ph type="ftr" sz="quarter" idx="3"/>
          </p:nvPr>
        </p:nvSpPr>
        <p:spPr bwMode="auto">
          <a:xfrm>
            <a:off x="334433" y="6656396"/>
            <a:ext cx="7969251" cy="201604"/>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750" b="0">
                <a:solidFill>
                  <a:srgbClr val="5F5F5F"/>
                </a:solidFill>
              </a:defRPr>
            </a:lvl1pPr>
          </a:lstStyle>
          <a:p>
            <a:r>
              <a:rPr lang="en-US"/>
              <a:t>Prof. Dr.-Ing. Jochen H. Schiller    www.jochenschiller.de    Mobile Communications</a:t>
            </a:r>
            <a:endParaRPr lang="en-US" dirty="0"/>
          </a:p>
        </p:txBody>
      </p:sp>
      <p:pic>
        <p:nvPicPr>
          <p:cNvPr id="8" name="Picture 24" descr="Logo_RGB_300dpi"/>
          <p:cNvPicPr>
            <a:picLocks noChangeAspect="1" noChangeArrowheads="1"/>
          </p:cNvPicPr>
          <p:nvPr/>
        </p:nvPicPr>
        <p:blipFill>
          <a:blip r:embed="rId15" cstate="print"/>
          <a:srcRect/>
          <a:stretch>
            <a:fillRect/>
          </a:stretch>
        </p:blipFill>
        <p:spPr bwMode="auto">
          <a:xfrm>
            <a:off x="9645121" y="60522"/>
            <a:ext cx="2138363" cy="566737"/>
          </a:xfrm>
          <a:prstGeom prst="rect">
            <a:avLst/>
          </a:prstGeom>
          <a:noFill/>
          <a:ln w="9525">
            <a:noFill/>
            <a:miter lim="800000"/>
            <a:headEnd/>
            <a:tailEnd/>
          </a:ln>
        </p:spPr>
      </p:pic>
    </p:spTree>
    <p:extLst>
      <p:ext uri="{BB962C8B-B14F-4D97-AF65-F5344CB8AC3E}">
        <p14:creationId xmlns:p14="http://schemas.microsoft.com/office/powerpoint/2010/main" val="34091471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spd="slow"/>
  <p:hf sldNum="0" hdr="0" dt="0"/>
  <p:txStyles>
    <p:titleStyle>
      <a:lvl1pPr algn="l" rtl="0" eaLnBrk="1" fontAlgn="base" hangingPunct="1">
        <a:lnSpc>
          <a:spcPct val="85000"/>
        </a:lnSpc>
        <a:spcBef>
          <a:spcPct val="0"/>
        </a:spcBef>
        <a:spcAft>
          <a:spcPct val="0"/>
        </a:spcAft>
        <a:defRPr sz="2250" b="1">
          <a:solidFill>
            <a:srgbClr val="003366"/>
          </a:solidFill>
          <a:latin typeface="+mj-lt"/>
          <a:ea typeface="+mj-ea"/>
          <a:cs typeface="+mj-cs"/>
        </a:defRPr>
      </a:lvl1pPr>
      <a:lvl2pPr algn="l" rtl="0" eaLnBrk="1" fontAlgn="base" hangingPunct="1">
        <a:lnSpc>
          <a:spcPct val="85000"/>
        </a:lnSpc>
        <a:spcBef>
          <a:spcPct val="0"/>
        </a:spcBef>
        <a:spcAft>
          <a:spcPct val="0"/>
        </a:spcAft>
        <a:defRPr sz="2250" b="1">
          <a:solidFill>
            <a:srgbClr val="003366"/>
          </a:solidFill>
          <a:latin typeface="Arial" charset="0"/>
        </a:defRPr>
      </a:lvl2pPr>
      <a:lvl3pPr algn="l" rtl="0" eaLnBrk="1" fontAlgn="base" hangingPunct="1">
        <a:lnSpc>
          <a:spcPct val="85000"/>
        </a:lnSpc>
        <a:spcBef>
          <a:spcPct val="0"/>
        </a:spcBef>
        <a:spcAft>
          <a:spcPct val="0"/>
        </a:spcAft>
        <a:defRPr sz="2250" b="1">
          <a:solidFill>
            <a:srgbClr val="003366"/>
          </a:solidFill>
          <a:latin typeface="Arial" charset="0"/>
        </a:defRPr>
      </a:lvl3pPr>
      <a:lvl4pPr algn="l" rtl="0" eaLnBrk="1" fontAlgn="base" hangingPunct="1">
        <a:lnSpc>
          <a:spcPct val="85000"/>
        </a:lnSpc>
        <a:spcBef>
          <a:spcPct val="0"/>
        </a:spcBef>
        <a:spcAft>
          <a:spcPct val="0"/>
        </a:spcAft>
        <a:defRPr sz="2250" b="1">
          <a:solidFill>
            <a:srgbClr val="003366"/>
          </a:solidFill>
          <a:latin typeface="Arial" charset="0"/>
        </a:defRPr>
      </a:lvl4pPr>
      <a:lvl5pPr algn="l" rtl="0" eaLnBrk="1" fontAlgn="base" hangingPunct="1">
        <a:lnSpc>
          <a:spcPct val="85000"/>
        </a:lnSpc>
        <a:spcBef>
          <a:spcPct val="0"/>
        </a:spcBef>
        <a:spcAft>
          <a:spcPct val="0"/>
        </a:spcAft>
        <a:defRPr sz="2250" b="1">
          <a:solidFill>
            <a:srgbClr val="003366"/>
          </a:solidFill>
          <a:latin typeface="Arial" charset="0"/>
        </a:defRPr>
      </a:lvl5pPr>
      <a:lvl6pPr marL="342900" algn="l" rtl="0" eaLnBrk="1" fontAlgn="base" hangingPunct="1">
        <a:lnSpc>
          <a:spcPct val="85000"/>
        </a:lnSpc>
        <a:spcBef>
          <a:spcPct val="0"/>
        </a:spcBef>
        <a:spcAft>
          <a:spcPct val="0"/>
        </a:spcAft>
        <a:defRPr sz="2250" b="1">
          <a:solidFill>
            <a:srgbClr val="003366"/>
          </a:solidFill>
          <a:latin typeface="Arial" charset="0"/>
        </a:defRPr>
      </a:lvl6pPr>
      <a:lvl7pPr marL="685800" algn="l" rtl="0" eaLnBrk="1" fontAlgn="base" hangingPunct="1">
        <a:lnSpc>
          <a:spcPct val="85000"/>
        </a:lnSpc>
        <a:spcBef>
          <a:spcPct val="0"/>
        </a:spcBef>
        <a:spcAft>
          <a:spcPct val="0"/>
        </a:spcAft>
        <a:defRPr sz="2250" b="1">
          <a:solidFill>
            <a:srgbClr val="003366"/>
          </a:solidFill>
          <a:latin typeface="Arial" charset="0"/>
        </a:defRPr>
      </a:lvl7pPr>
      <a:lvl8pPr marL="1028700" algn="l" rtl="0" eaLnBrk="1" fontAlgn="base" hangingPunct="1">
        <a:lnSpc>
          <a:spcPct val="85000"/>
        </a:lnSpc>
        <a:spcBef>
          <a:spcPct val="0"/>
        </a:spcBef>
        <a:spcAft>
          <a:spcPct val="0"/>
        </a:spcAft>
        <a:defRPr sz="2250" b="1">
          <a:solidFill>
            <a:srgbClr val="003366"/>
          </a:solidFill>
          <a:latin typeface="Arial" charset="0"/>
        </a:defRPr>
      </a:lvl8pPr>
      <a:lvl9pPr marL="1371600" algn="l" rtl="0" eaLnBrk="1" fontAlgn="base" hangingPunct="1">
        <a:lnSpc>
          <a:spcPct val="85000"/>
        </a:lnSpc>
        <a:spcBef>
          <a:spcPct val="0"/>
        </a:spcBef>
        <a:spcAft>
          <a:spcPct val="0"/>
        </a:spcAft>
        <a:defRPr sz="2250" b="1">
          <a:solidFill>
            <a:srgbClr val="003366"/>
          </a:solidFill>
          <a:latin typeface="Arial" charset="0"/>
        </a:defRPr>
      </a:lvl9pPr>
    </p:titleStyle>
    <p:body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hyperlink" Target="http://www.ieee802.org/15/" TargetMode="External"/><Relationship Id="rId4" Type="http://schemas.openxmlformats.org/officeDocument/2006/relationships/hyperlink" Target="http://www.ieee802.org/11/QuickGuide_IEEE_802_WG_and_Activities.ht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w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54.xml.rels><?xml version="1.0" encoding="UTF-8" standalone="yes"?>
<Relationships xmlns="http://schemas.openxmlformats.org/package/2006/relationships"><Relationship Id="rId3" Type="http://schemas.openxmlformats.org/officeDocument/2006/relationships/hyperlink" Target="http://www.bluetooth.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oleObject" Target="../embeddings/oleObject4.bin"/><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xml"/><Relationship Id="rId4" Type="http://schemas.openxmlformats.org/officeDocument/2006/relationships/hyperlink" Target="http://www.bluetooth.org/"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hyperlink" Target="http://www.bluetooth.org/" TargetMode="External"/><Relationship Id="rId5" Type="http://schemas.openxmlformats.org/officeDocument/2006/relationships/image" Target="../media/image36.emf"/><Relationship Id="rId4" Type="http://schemas.openxmlformats.org/officeDocument/2006/relationships/image" Target="../media/image35.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s://www.bluetooth.com/specifications/profiles-overview/"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bluetooth.org/" TargetMode="External"/><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hyperlink" Target="http://www.bluetooth.org/" TargetMode="External"/><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86.xml.rels><?xml version="1.0" encoding="UTF-8" standalone="yes"?>
<Relationships xmlns="http://schemas.openxmlformats.org/package/2006/relationships"><Relationship Id="rId3" Type="http://schemas.openxmlformats.org/officeDocument/2006/relationships/hyperlink" Target="http://www.bluetooth.org/" TargetMode="External"/><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bluetooth.org/" TargetMode="External"/><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bluetooth.org/" TargetMode="External"/><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wmf"/><Relationship Id="rId9" Type="http://schemas.openxmlformats.org/officeDocument/2006/relationships/image" Target="../media/image6.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zigbee.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gif"/><Relationship Id="rId4" Type="http://schemas.openxmlformats.org/officeDocument/2006/relationships/hyperlink" Target="http://www.zigbee.org/Home.aspx"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zigbeealliance.org/" TargetMode="External"/><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hyperlink" Target="http://www.zigbeealliance.org/"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ieee802.org/15/"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Rectangle 9"/>
          <p:cNvSpPr>
            <a:spLocks noGrp="1" noChangeArrowheads="1"/>
          </p:cNvSpPr>
          <p:nvPr>
            <p:ph type="subTitle" idx="1"/>
          </p:nvPr>
        </p:nvSpPr>
        <p:spPr/>
        <p:txBody>
          <a:bodyPr/>
          <a:lstStyle/>
          <a:p>
            <a:r>
              <a:rPr lang="en-US" dirty="0"/>
              <a:t> Characteristics</a:t>
            </a:r>
          </a:p>
          <a:p>
            <a:r>
              <a:rPr lang="en-US" dirty="0"/>
              <a:t> IEEE 802.11 (PHY, MAC, Roaming, .11a, b, g, h, </a:t>
            </a:r>
            <a:r>
              <a:rPr lang="en-US" dirty="0" err="1"/>
              <a:t>i</a:t>
            </a:r>
            <a:r>
              <a:rPr lang="en-US" dirty="0"/>
              <a:t>, n … z, ac, ad, …, ax, ay, </a:t>
            </a:r>
            <a:r>
              <a:rPr lang="en-US" dirty="0" err="1"/>
              <a:t>az</a:t>
            </a:r>
            <a:r>
              <a:rPr lang="en-US" dirty="0"/>
              <a:t>, </a:t>
            </a:r>
            <a:r>
              <a:rPr lang="en-US" dirty="0" err="1"/>
              <a:t>ba</a:t>
            </a:r>
            <a:r>
              <a:rPr lang="en-US" dirty="0"/>
              <a:t>, bb, …)</a:t>
            </a:r>
          </a:p>
          <a:p>
            <a:r>
              <a:rPr lang="en-US" dirty="0"/>
              <a:t> Bluetooth / BLE / IEEE 802.15.x / ZigBee</a:t>
            </a:r>
          </a:p>
          <a:p>
            <a:r>
              <a:rPr lang="en-US" dirty="0"/>
              <a:t> IEEE 802.</a:t>
            </a:r>
            <a:r>
              <a:rPr lang="en-US" dirty="0">
                <a:solidFill>
                  <a:schemeClr val="tx1">
                    <a:lumMod val="40000"/>
                    <a:lumOff val="60000"/>
                  </a:schemeClr>
                </a:solidFill>
              </a:rPr>
              <a:t>16</a:t>
            </a:r>
            <a:r>
              <a:rPr lang="en-US" dirty="0"/>
              <a:t>/.19/</a:t>
            </a:r>
            <a:r>
              <a:rPr lang="en-US" dirty="0">
                <a:solidFill>
                  <a:schemeClr val="bg2">
                    <a:lumMod val="60000"/>
                    <a:lumOff val="40000"/>
                  </a:schemeClr>
                </a:solidFill>
              </a:rPr>
              <a:t>.20/.21/.22</a:t>
            </a:r>
          </a:p>
          <a:p>
            <a:r>
              <a:rPr lang="en-US" dirty="0"/>
              <a:t> Comparison</a:t>
            </a:r>
          </a:p>
          <a:p>
            <a:pPr lvl="1"/>
            <a:endParaRPr lang="en-US" dirty="0"/>
          </a:p>
        </p:txBody>
      </p:sp>
      <p:sp>
        <p:nvSpPr>
          <p:cNvPr id="37896" name="Rectangle 8"/>
          <p:cNvSpPr>
            <a:spLocks noGrp="1" noChangeArrowheads="1"/>
          </p:cNvSpPr>
          <p:nvPr>
            <p:ph type="ctrTitle"/>
          </p:nvPr>
        </p:nvSpPr>
        <p:spPr/>
        <p:txBody>
          <a:bodyPr/>
          <a:lstStyle/>
          <a:p>
            <a:r>
              <a:rPr lang="en-US" dirty="0"/>
              <a:t>Mobile Communications </a:t>
            </a:r>
            <a:br>
              <a:rPr lang="en-US" dirty="0"/>
            </a:br>
            <a:r>
              <a:rPr lang="en-US" dirty="0"/>
              <a:t>Chapter 5: Wireless LANs</a:t>
            </a:r>
            <a:endParaRPr lang="en-US" dirty="0">
              <a:solidFill>
                <a:srgbClr val="FF0000"/>
              </a:solidFill>
            </a:endParaRPr>
          </a:p>
        </p:txBody>
      </p:sp>
      <p:sp>
        <p:nvSpPr>
          <p:cNvPr id="4" name="Rectangle 7"/>
          <p:cNvSpPr>
            <a:spLocks noGrp="1" noChangeArrowheads="1"/>
          </p:cNvSpPr>
          <p:nvPr>
            <p:ph type="ftr" sz="quarter" idx="3"/>
          </p:nvPr>
        </p:nvSpPr>
        <p:spPr/>
        <p:txBody>
          <a:bodyPr/>
          <a:lstStyle/>
          <a:p>
            <a:r>
              <a:rPr lang="en-US"/>
              <a:t>Prof. Dr.-Ing. Jochen H. Schiller    www.jochenschiller.de    Mobile Communications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802.11 - Layers and functions</a:t>
            </a:r>
            <a:endParaRPr lang="en-US" dirty="0">
              <a:solidFill>
                <a:srgbClr val="FF0000"/>
              </a:solidFill>
            </a:endParaRPr>
          </a:p>
        </p:txBody>
      </p:sp>
      <p:sp>
        <p:nvSpPr>
          <p:cNvPr id="93195" name="Rectangle 11"/>
          <p:cNvSpPr>
            <a:spLocks noGrp="1" noChangeArrowheads="1"/>
          </p:cNvSpPr>
          <p:nvPr>
            <p:ph sz="half" idx="1"/>
          </p:nvPr>
        </p:nvSpPr>
        <p:spPr/>
        <p:txBody>
          <a:bodyPr/>
          <a:lstStyle/>
          <a:p>
            <a:r>
              <a:rPr lang="en-US" sz="2000" dirty="0"/>
              <a:t>MAC</a:t>
            </a:r>
          </a:p>
          <a:p>
            <a:pPr lvl="1"/>
            <a:r>
              <a:rPr lang="en-US" dirty="0"/>
              <a:t>access mechanisms, fragmentation, encryption </a:t>
            </a:r>
          </a:p>
          <a:p>
            <a:r>
              <a:rPr lang="en-US" sz="2000" dirty="0"/>
              <a:t>MAC Management</a:t>
            </a:r>
          </a:p>
          <a:p>
            <a:pPr lvl="1"/>
            <a:r>
              <a:rPr lang="en-US" dirty="0"/>
              <a:t>synchronization, roaming, MIB, power management</a:t>
            </a:r>
          </a:p>
        </p:txBody>
      </p:sp>
      <p:sp>
        <p:nvSpPr>
          <p:cNvPr id="93187" name="Rectangle 3"/>
          <p:cNvSpPr>
            <a:spLocks noGrp="1" noChangeArrowheads="1"/>
          </p:cNvSpPr>
          <p:nvPr>
            <p:ph sz="half" idx="2"/>
          </p:nvPr>
        </p:nvSpPr>
        <p:spPr/>
        <p:txBody>
          <a:bodyPr/>
          <a:lstStyle/>
          <a:p>
            <a:r>
              <a:rPr lang="en-US" sz="2000" dirty="0"/>
              <a:t>PHY</a:t>
            </a:r>
          </a:p>
          <a:p>
            <a:pPr lvl="1"/>
            <a:r>
              <a:rPr lang="en-US" dirty="0"/>
              <a:t>clear channel assessment (carrier sense)</a:t>
            </a:r>
          </a:p>
          <a:p>
            <a:pPr lvl="1"/>
            <a:r>
              <a:rPr lang="en-US" dirty="0"/>
              <a:t>modulation, coding</a:t>
            </a:r>
          </a:p>
          <a:p>
            <a:r>
              <a:rPr lang="en-US" sz="2000" dirty="0"/>
              <a:t>PHY Management</a:t>
            </a:r>
          </a:p>
          <a:p>
            <a:pPr lvl="1"/>
            <a:r>
              <a:rPr lang="en-US" dirty="0"/>
              <a:t>channel selection, MIB</a:t>
            </a:r>
          </a:p>
          <a:p>
            <a:r>
              <a:rPr lang="en-US" sz="2000" dirty="0"/>
              <a:t>Station Management</a:t>
            </a:r>
          </a:p>
          <a:p>
            <a:pPr lvl="1"/>
            <a:r>
              <a:rPr lang="en-US" dirty="0"/>
              <a:t>coordination of all management functions</a:t>
            </a:r>
          </a:p>
        </p:txBody>
      </p:sp>
      <p:sp>
        <p:nvSpPr>
          <p:cNvPr id="20" name="Fußzeilenplatzhalter 4"/>
          <p:cNvSpPr>
            <a:spLocks noGrp="1"/>
          </p:cNvSpPr>
          <p:nvPr>
            <p:ph type="ftr" sz="quarter" idx="10"/>
          </p:nvPr>
        </p:nvSpPr>
        <p:spPr/>
        <p:txBody>
          <a:bodyPr/>
          <a:lstStyle/>
          <a:p>
            <a:r>
              <a:rPr lang="en-US"/>
              <a:t>Prof. Dr.-Ing. Jochen H. Schiller    www.jochenschiller.de    Mobile Communications</a:t>
            </a:r>
          </a:p>
        </p:txBody>
      </p:sp>
      <p:sp>
        <p:nvSpPr>
          <p:cNvPr id="93190" name="Rectangle 6"/>
          <p:cNvSpPr>
            <a:spLocks noChangeArrowheads="1"/>
          </p:cNvSpPr>
          <p:nvPr/>
        </p:nvSpPr>
        <p:spPr bwMode="auto">
          <a:xfrm>
            <a:off x="946448" y="5013175"/>
            <a:ext cx="1981200" cy="914399"/>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a:latin typeface="Arial" charset="0"/>
              </a:rPr>
              <a:t>PHY</a:t>
            </a:r>
          </a:p>
        </p:txBody>
      </p:sp>
      <p:sp>
        <p:nvSpPr>
          <p:cNvPr id="93191" name="Rectangle 7"/>
          <p:cNvSpPr>
            <a:spLocks noChangeArrowheads="1"/>
          </p:cNvSpPr>
          <p:nvPr/>
        </p:nvSpPr>
        <p:spPr bwMode="auto">
          <a:xfrm>
            <a:off x="946448" y="4555976"/>
            <a:ext cx="19812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MAC</a:t>
            </a:r>
          </a:p>
        </p:txBody>
      </p:sp>
      <p:sp>
        <p:nvSpPr>
          <p:cNvPr id="93192" name="Rectangle 8"/>
          <p:cNvSpPr>
            <a:spLocks noChangeArrowheads="1"/>
          </p:cNvSpPr>
          <p:nvPr/>
        </p:nvSpPr>
        <p:spPr bwMode="auto">
          <a:xfrm>
            <a:off x="946448" y="4098776"/>
            <a:ext cx="1981200" cy="457200"/>
          </a:xfrm>
          <a:prstGeom prst="rect">
            <a:avLst/>
          </a:prstGeom>
          <a:solidFill>
            <a:schemeClr val="bg1"/>
          </a:solidFill>
          <a:ln w="9525">
            <a:solidFill>
              <a:schemeClr val="tx1"/>
            </a:solidFill>
            <a:miter lim="800000"/>
            <a:headEnd/>
            <a:tailEnd/>
          </a:ln>
          <a:effectLst/>
        </p:spPr>
        <p:txBody>
          <a:bodyPr wrap="none" anchor="ctr"/>
          <a:lstStyle/>
          <a:p>
            <a:pPr eaLnBrk="0" hangingPunct="0"/>
            <a:r>
              <a:rPr lang="de-DE" sz="1600">
                <a:latin typeface="Arial" charset="0"/>
              </a:rPr>
              <a:t>LLC</a:t>
            </a:r>
          </a:p>
        </p:txBody>
      </p:sp>
      <p:sp>
        <p:nvSpPr>
          <p:cNvPr id="93193" name="Rectangle 9"/>
          <p:cNvSpPr>
            <a:spLocks noChangeArrowheads="1"/>
          </p:cNvSpPr>
          <p:nvPr/>
        </p:nvSpPr>
        <p:spPr bwMode="auto">
          <a:xfrm>
            <a:off x="2927648" y="4555976"/>
            <a:ext cx="19812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MAC Management</a:t>
            </a:r>
          </a:p>
        </p:txBody>
      </p:sp>
      <p:sp>
        <p:nvSpPr>
          <p:cNvPr id="93194" name="Rectangle 10"/>
          <p:cNvSpPr>
            <a:spLocks noChangeArrowheads="1"/>
          </p:cNvSpPr>
          <p:nvPr/>
        </p:nvSpPr>
        <p:spPr bwMode="auto">
          <a:xfrm>
            <a:off x="2927648" y="5013176"/>
            <a:ext cx="1981200" cy="914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PHY Management</a:t>
            </a:r>
          </a:p>
        </p:txBody>
      </p:sp>
      <p:sp>
        <p:nvSpPr>
          <p:cNvPr id="93196" name="Line 12"/>
          <p:cNvSpPr>
            <a:spLocks noChangeShapeType="1"/>
          </p:cNvSpPr>
          <p:nvPr/>
        </p:nvSpPr>
        <p:spPr bwMode="auto">
          <a:xfrm>
            <a:off x="717848" y="5013176"/>
            <a:ext cx="228600" cy="0"/>
          </a:xfrm>
          <a:prstGeom prst="line">
            <a:avLst/>
          </a:prstGeom>
          <a:noFill/>
          <a:ln w="9525">
            <a:solidFill>
              <a:schemeClr val="tx1"/>
            </a:solidFill>
            <a:round/>
            <a:headEnd/>
            <a:tailEnd/>
          </a:ln>
          <a:effectLst/>
        </p:spPr>
        <p:txBody>
          <a:bodyPr wrap="none" anchor="ctr"/>
          <a:lstStyle/>
          <a:p>
            <a:endParaRPr lang="en-US"/>
          </a:p>
        </p:txBody>
      </p:sp>
      <p:sp>
        <p:nvSpPr>
          <p:cNvPr id="93197" name="Line 13"/>
          <p:cNvSpPr>
            <a:spLocks noChangeShapeType="1"/>
          </p:cNvSpPr>
          <p:nvPr/>
        </p:nvSpPr>
        <p:spPr bwMode="auto">
          <a:xfrm>
            <a:off x="717848" y="4098776"/>
            <a:ext cx="228600" cy="0"/>
          </a:xfrm>
          <a:prstGeom prst="line">
            <a:avLst/>
          </a:prstGeom>
          <a:noFill/>
          <a:ln w="9525">
            <a:solidFill>
              <a:schemeClr val="tx1"/>
            </a:solidFill>
            <a:round/>
            <a:headEnd/>
            <a:tailEnd/>
          </a:ln>
          <a:effectLst/>
        </p:spPr>
        <p:txBody>
          <a:bodyPr wrap="none" anchor="ctr"/>
          <a:lstStyle/>
          <a:p>
            <a:endParaRPr lang="en-US"/>
          </a:p>
        </p:txBody>
      </p:sp>
      <p:sp>
        <p:nvSpPr>
          <p:cNvPr id="93198" name="Text Box 14"/>
          <p:cNvSpPr txBox="1">
            <a:spLocks noChangeArrowheads="1"/>
          </p:cNvSpPr>
          <p:nvPr/>
        </p:nvSpPr>
        <p:spPr bwMode="auto">
          <a:xfrm rot="-5400000">
            <a:off x="417811" y="5313595"/>
            <a:ext cx="600075" cy="336550"/>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PHY</a:t>
            </a:r>
          </a:p>
        </p:txBody>
      </p:sp>
      <p:sp>
        <p:nvSpPr>
          <p:cNvPr id="93199" name="Text Box 15"/>
          <p:cNvSpPr txBox="1">
            <a:spLocks noChangeArrowheads="1"/>
          </p:cNvSpPr>
          <p:nvPr/>
        </p:nvSpPr>
        <p:spPr bwMode="auto">
          <a:xfrm rot="-5400000">
            <a:off x="437655" y="4421833"/>
            <a:ext cx="5889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DLC</a:t>
            </a:r>
          </a:p>
        </p:txBody>
      </p:sp>
      <p:sp>
        <p:nvSpPr>
          <p:cNvPr id="93200" name="Rectangle 16"/>
          <p:cNvSpPr>
            <a:spLocks noChangeArrowheads="1"/>
          </p:cNvSpPr>
          <p:nvPr/>
        </p:nvSpPr>
        <p:spPr bwMode="auto">
          <a:xfrm flipH="1" flipV="1">
            <a:off x="4917900" y="3870176"/>
            <a:ext cx="609600" cy="2057400"/>
          </a:xfrm>
          <a:prstGeom prst="rect">
            <a:avLst/>
          </a:prstGeom>
          <a:solidFill>
            <a:srgbClr val="DADAF6"/>
          </a:solidFill>
          <a:ln w="9525">
            <a:noFill/>
            <a:miter lim="800000"/>
            <a:headEnd/>
            <a:tailEnd/>
          </a:ln>
          <a:effectLst/>
        </p:spPr>
        <p:txBody>
          <a:bodyPr vert="eaVert" wrap="none" anchor="ctr"/>
          <a:lstStyle/>
          <a:p>
            <a:pPr eaLnBrk="0" hangingPunct="0"/>
            <a:r>
              <a:rPr lang="de-DE" sz="1600">
                <a:latin typeface="Arial" charset="0"/>
              </a:rPr>
              <a:t>Station Management</a:t>
            </a:r>
          </a:p>
        </p:txBody>
      </p:sp>
      <p:sp>
        <p:nvSpPr>
          <p:cNvPr id="93201" name="Line 17"/>
          <p:cNvSpPr>
            <a:spLocks noChangeShapeType="1"/>
          </p:cNvSpPr>
          <p:nvPr/>
        </p:nvSpPr>
        <p:spPr bwMode="auto">
          <a:xfrm>
            <a:off x="4908848" y="4098776"/>
            <a:ext cx="0" cy="1828800"/>
          </a:xfrm>
          <a:prstGeom prst="line">
            <a:avLst/>
          </a:prstGeom>
          <a:noFill/>
          <a:ln w="9525">
            <a:solidFill>
              <a:schemeClr val="tx1"/>
            </a:solidFill>
            <a:round/>
            <a:headEnd/>
            <a:tailEnd/>
          </a:ln>
          <a:effectLst/>
        </p:spPr>
        <p:txBody>
          <a:bodyPr wrap="none" anchor="ctr"/>
          <a:lstStyle/>
          <a:p>
            <a:endParaRPr lang="en-US"/>
          </a:p>
        </p:txBody>
      </p:sp>
      <p:sp>
        <p:nvSpPr>
          <p:cNvPr id="93202" name="Line 18"/>
          <p:cNvSpPr>
            <a:spLocks noChangeShapeType="1"/>
          </p:cNvSpPr>
          <p:nvPr/>
        </p:nvSpPr>
        <p:spPr bwMode="auto">
          <a:xfrm>
            <a:off x="5518448" y="4098776"/>
            <a:ext cx="0" cy="1828800"/>
          </a:xfrm>
          <a:prstGeom prst="line">
            <a:avLst/>
          </a:prstGeom>
          <a:noFill/>
          <a:ln w="9525">
            <a:solidFill>
              <a:schemeClr val="tx1"/>
            </a:solidFill>
            <a:round/>
            <a:headEnd/>
            <a:tailEnd/>
          </a:ln>
          <a:effectLst/>
        </p:spPr>
        <p:txBody>
          <a:bodyPr wrap="none" anchor="ctr"/>
          <a:lstStyle/>
          <a:p>
            <a:endParaRPr lang="en-US"/>
          </a:p>
        </p:txBody>
      </p:sp>
      <p:sp>
        <p:nvSpPr>
          <p:cNvPr id="93203" name="Line 19"/>
          <p:cNvSpPr>
            <a:spLocks noChangeShapeType="1"/>
          </p:cNvSpPr>
          <p:nvPr/>
        </p:nvSpPr>
        <p:spPr bwMode="auto">
          <a:xfrm>
            <a:off x="4908848" y="5927576"/>
            <a:ext cx="609600" cy="0"/>
          </a:xfrm>
          <a:prstGeom prst="line">
            <a:avLst/>
          </a:prstGeom>
          <a:noFill/>
          <a:ln w="9525">
            <a:solidFill>
              <a:schemeClr val="tx1"/>
            </a:solidFill>
            <a:round/>
            <a:headEnd/>
            <a:tailEnd/>
          </a:ln>
          <a:effectLst/>
        </p:spPr>
        <p:txBody>
          <a:bodyPr wrap="none" anchor="ctr"/>
          <a:lstStyle/>
          <a:p>
            <a:endParaRPr lang="en-US"/>
          </a:p>
        </p:txBody>
      </p:sp>
      <p:sp>
        <p:nvSpPr>
          <p:cNvPr id="93204" name="Rectangle 20"/>
          <p:cNvSpPr>
            <a:spLocks noChangeArrowheads="1"/>
          </p:cNvSpPr>
          <p:nvPr/>
        </p:nvSpPr>
        <p:spPr bwMode="auto">
          <a:xfrm>
            <a:off x="4908848" y="3717776"/>
            <a:ext cx="609600" cy="152400"/>
          </a:xfrm>
          <a:prstGeom prst="rect">
            <a:avLst/>
          </a:prstGeom>
          <a:gradFill rotWithShape="0">
            <a:gsLst>
              <a:gs pos="0">
                <a:srgbClr val="DADAF6">
                  <a:gamma/>
                  <a:tint val="0"/>
                  <a:invGamma/>
                </a:srgbClr>
              </a:gs>
              <a:gs pos="100000">
                <a:srgbClr val="DADAF6"/>
              </a:gs>
            </a:gsLst>
            <a:lin ang="5400000" scaled="1"/>
          </a:gradFill>
          <a:ln w="9525">
            <a:noFill/>
            <a:miter lim="800000"/>
            <a:headEnd/>
            <a:tailEnd/>
          </a:ln>
          <a:effectLst/>
        </p:spPr>
        <p:txBody>
          <a:bodyPr wrap="none" anchor="ctr"/>
          <a:lstStyle/>
          <a:p>
            <a:endParaRPr lang="en-US"/>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ISM band interference</a:t>
            </a:r>
          </a:p>
        </p:txBody>
      </p:sp>
      <p:sp>
        <p:nvSpPr>
          <p:cNvPr id="175107" name="Rectangle 3"/>
          <p:cNvSpPr>
            <a:spLocks noGrp="1" noChangeArrowheads="1"/>
          </p:cNvSpPr>
          <p:nvPr>
            <p:ph idx="1"/>
          </p:nvPr>
        </p:nvSpPr>
        <p:spPr/>
        <p:txBody>
          <a:bodyPr/>
          <a:lstStyle/>
          <a:p>
            <a:r>
              <a:rPr lang="en-US" dirty="0"/>
              <a:t>Many sources of interference</a:t>
            </a:r>
          </a:p>
          <a:p>
            <a:pPr lvl="1"/>
            <a:r>
              <a:rPr lang="en-US" dirty="0"/>
              <a:t>Microwave ovens, microwave lighting</a:t>
            </a:r>
          </a:p>
          <a:p>
            <a:pPr lvl="1"/>
            <a:r>
              <a:rPr lang="en-US" dirty="0"/>
              <a:t>802.11, 802.11b, 802.11g, 802.15, …</a:t>
            </a:r>
          </a:p>
          <a:p>
            <a:pPr lvl="1"/>
            <a:r>
              <a:rPr lang="en-US" dirty="0"/>
              <a:t>Even old analog TV transmission, surveillance</a:t>
            </a:r>
          </a:p>
          <a:p>
            <a:pPr lvl="1"/>
            <a:r>
              <a:rPr lang="en-US" dirty="0"/>
              <a:t>Unlicensed metropolitan area networks</a:t>
            </a:r>
          </a:p>
          <a:p>
            <a:pPr lvl="1"/>
            <a:r>
              <a:rPr lang="en-US" dirty="0"/>
              <a:t>…</a:t>
            </a:r>
          </a:p>
          <a:p>
            <a:endParaRPr lang="en-US" dirty="0"/>
          </a:p>
          <a:p>
            <a:r>
              <a:rPr lang="en-US" dirty="0"/>
              <a:t>Levels of interference</a:t>
            </a:r>
          </a:p>
          <a:p>
            <a:pPr lvl="1"/>
            <a:r>
              <a:rPr lang="en-US" dirty="0"/>
              <a:t>Physical layer: interference acts like noise</a:t>
            </a:r>
          </a:p>
          <a:p>
            <a:pPr lvl="2"/>
            <a:r>
              <a:rPr lang="en-US" dirty="0"/>
              <a:t>Spread spectrum tries to minimize this</a:t>
            </a:r>
          </a:p>
          <a:p>
            <a:pPr lvl="2"/>
            <a:r>
              <a:rPr lang="en-US" dirty="0"/>
              <a:t>FEC/interleaving tries to correct</a:t>
            </a:r>
          </a:p>
          <a:p>
            <a:pPr lvl="1"/>
            <a:r>
              <a:rPr lang="en-US" dirty="0"/>
              <a:t>MAC layer: algorithms not harmonized</a:t>
            </a:r>
          </a:p>
          <a:p>
            <a:pPr lvl="2"/>
            <a:r>
              <a:rPr lang="en-US" dirty="0"/>
              <a:t>E.g., Bluetooth might confuse 802.11</a:t>
            </a:r>
          </a:p>
        </p:txBody>
      </p:sp>
      <p:sp>
        <p:nvSpPr>
          <p:cNvPr id="8" name="Fußzeilenplatzhalter 3"/>
          <p:cNvSpPr>
            <a:spLocks noGrp="1"/>
          </p:cNvSpPr>
          <p:nvPr>
            <p:ph type="ftr" sz="quarter" idx="10"/>
          </p:nvPr>
        </p:nvSpPr>
        <p:spPr/>
        <p:txBody>
          <a:bodyPr/>
          <a:lstStyle/>
          <a:p>
            <a:r>
              <a:rPr lang="en-US"/>
              <a:t>Prof. Dr.-Ing. Jochen H. Schiller    www.jochenschiller.de    Mobile Communications</a:t>
            </a:r>
          </a:p>
        </p:txBody>
      </p:sp>
      <p:pic>
        <p:nvPicPr>
          <p:cNvPr id="175108" name="Picture 4" descr="Bulbs"/>
          <p:cNvPicPr>
            <a:picLocks noChangeAspect="1" noChangeArrowheads="1"/>
          </p:cNvPicPr>
          <p:nvPr/>
        </p:nvPicPr>
        <p:blipFill>
          <a:blip r:embed="rId3" cstate="print"/>
          <a:srcRect/>
          <a:stretch>
            <a:fillRect/>
          </a:stretch>
        </p:blipFill>
        <p:spPr bwMode="auto">
          <a:xfrm>
            <a:off x="8040689" y="1196975"/>
            <a:ext cx="2554287" cy="3549650"/>
          </a:xfrm>
          <a:prstGeom prst="rect">
            <a:avLst/>
          </a:prstGeom>
          <a:noFill/>
        </p:spPr>
      </p:pic>
      <p:sp>
        <p:nvSpPr>
          <p:cNvPr id="175109" name="Text Box 5"/>
          <p:cNvSpPr txBox="1">
            <a:spLocks noChangeArrowheads="1"/>
          </p:cNvSpPr>
          <p:nvPr/>
        </p:nvSpPr>
        <p:spPr bwMode="auto">
          <a:xfrm>
            <a:off x="8543925" y="931863"/>
            <a:ext cx="762000" cy="336550"/>
          </a:xfrm>
          <a:prstGeom prst="rect">
            <a:avLst/>
          </a:prstGeom>
          <a:noFill/>
          <a:ln w="12700">
            <a:noFill/>
            <a:miter lim="800000"/>
            <a:headEnd/>
            <a:tailEnd/>
          </a:ln>
          <a:effectLst/>
        </p:spPr>
        <p:txBody>
          <a:bodyPr>
            <a:spAutoFit/>
          </a:bodyPr>
          <a:lstStyle/>
          <a:p>
            <a:pPr eaLnBrk="0" hangingPunct="0">
              <a:spcBef>
                <a:spcPct val="50000"/>
              </a:spcBef>
            </a:pPr>
            <a:r>
              <a:rPr lang="en-US" sz="1600" b="1">
                <a:latin typeface="Arial" charset="0"/>
              </a:rPr>
              <a:t>OLD</a:t>
            </a:r>
            <a:endParaRPr lang="en-US" sz="1600">
              <a:latin typeface="Arial" charset="0"/>
            </a:endParaRPr>
          </a:p>
        </p:txBody>
      </p:sp>
      <p:sp>
        <p:nvSpPr>
          <p:cNvPr id="175110" name="Text Box 6"/>
          <p:cNvSpPr txBox="1">
            <a:spLocks noChangeArrowheads="1"/>
          </p:cNvSpPr>
          <p:nvPr/>
        </p:nvSpPr>
        <p:spPr bwMode="auto">
          <a:xfrm>
            <a:off x="8077200" y="4648201"/>
            <a:ext cx="1981200" cy="646331"/>
          </a:xfrm>
          <a:prstGeom prst="rect">
            <a:avLst/>
          </a:prstGeom>
          <a:noFill/>
          <a:ln w="12700">
            <a:noFill/>
            <a:miter lim="800000"/>
            <a:headEnd/>
            <a:tailEnd/>
          </a:ln>
          <a:effectLst/>
        </p:spPr>
        <p:txBody>
          <a:bodyPr>
            <a:spAutoFit/>
          </a:bodyPr>
          <a:lstStyle/>
          <a:p>
            <a:pPr eaLnBrk="0" hangingPunct="0">
              <a:spcBef>
                <a:spcPct val="50000"/>
              </a:spcBef>
            </a:pPr>
            <a:r>
              <a:rPr lang="en-US" sz="1200" b="1">
                <a:latin typeface="Arial" charset="0"/>
              </a:rPr>
              <a:t>© Fusion Lighting, Inc., now used by LG as Plasma Lighting System</a:t>
            </a:r>
            <a:endParaRPr lang="en-US" sz="1600">
              <a:latin typeface="Arial" charset="0"/>
            </a:endParaRPr>
          </a:p>
        </p:txBody>
      </p:sp>
      <p:sp>
        <p:nvSpPr>
          <p:cNvPr id="175111" name="Text Box 7"/>
          <p:cNvSpPr txBox="1">
            <a:spLocks noChangeArrowheads="1"/>
          </p:cNvSpPr>
          <p:nvPr/>
        </p:nvSpPr>
        <p:spPr bwMode="auto">
          <a:xfrm>
            <a:off x="9655175" y="2228850"/>
            <a:ext cx="762000" cy="336550"/>
          </a:xfrm>
          <a:prstGeom prst="rect">
            <a:avLst/>
          </a:prstGeom>
          <a:noFill/>
          <a:ln w="12700">
            <a:noFill/>
            <a:miter lim="800000"/>
            <a:headEnd/>
            <a:tailEnd/>
          </a:ln>
          <a:effectLst/>
        </p:spPr>
        <p:txBody>
          <a:bodyPr>
            <a:spAutoFit/>
          </a:bodyPr>
          <a:lstStyle/>
          <a:p>
            <a:pPr eaLnBrk="0" hangingPunct="0">
              <a:spcBef>
                <a:spcPct val="50000"/>
              </a:spcBef>
            </a:pPr>
            <a:r>
              <a:rPr lang="en-US" sz="1600" b="1">
                <a:latin typeface="Arial" charset="0"/>
              </a:rPr>
              <a:t>NEW</a:t>
            </a:r>
            <a:endParaRPr lang="en-US" sz="1600">
              <a:latin typeface="Arial" charset="0"/>
            </a:endParaRP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a:t>802.11 vs.(?) 802.15/Bluetooth – a problem from the beginning?</a:t>
            </a:r>
          </a:p>
        </p:txBody>
      </p:sp>
      <p:sp>
        <p:nvSpPr>
          <p:cNvPr id="176131" name="Rectangle 3"/>
          <p:cNvSpPr>
            <a:spLocks noGrp="1" noChangeArrowheads="1"/>
          </p:cNvSpPr>
          <p:nvPr>
            <p:ph idx="1"/>
          </p:nvPr>
        </p:nvSpPr>
        <p:spPr/>
        <p:txBody>
          <a:bodyPr/>
          <a:lstStyle/>
          <a:p>
            <a:r>
              <a:rPr lang="en-US" dirty="0"/>
              <a:t>Bluetooth may act like a rogue member of the 802.11 network</a:t>
            </a:r>
          </a:p>
          <a:p>
            <a:pPr lvl="1"/>
            <a:r>
              <a:rPr lang="en-US" dirty="0"/>
              <a:t>Does not know anything about gaps, inter frame spacing etc.</a:t>
            </a:r>
          </a:p>
          <a:p>
            <a:pPr lvl="1"/>
            <a:endParaRPr lang="en-US" dirty="0"/>
          </a:p>
          <a:p>
            <a:endParaRPr lang="en-US" dirty="0"/>
          </a:p>
          <a:p>
            <a:endParaRPr lang="en-US" dirty="0"/>
          </a:p>
          <a:p>
            <a:endParaRPr lang="en-US" dirty="0"/>
          </a:p>
          <a:p>
            <a:endParaRPr lang="en-US" dirty="0"/>
          </a:p>
          <a:p>
            <a:endParaRPr lang="en-US" dirty="0"/>
          </a:p>
          <a:p>
            <a:endParaRPr lang="en-US" dirty="0"/>
          </a:p>
          <a:p>
            <a:r>
              <a:rPr lang="en-US" dirty="0"/>
              <a:t>IEEE 802.15-2 discusses these problems</a:t>
            </a:r>
          </a:p>
          <a:p>
            <a:pPr lvl="1"/>
            <a:r>
              <a:rPr lang="en-US" dirty="0"/>
              <a:t>Proposal: </a:t>
            </a:r>
            <a:r>
              <a:rPr lang="en-US" altLang="zh-TW" dirty="0"/>
              <a:t>Adaptive Frequency Hopping</a:t>
            </a:r>
          </a:p>
          <a:p>
            <a:pPr lvl="2"/>
            <a:r>
              <a:rPr lang="en-US" altLang="zh-TW" dirty="0"/>
              <a:t>a non-collaborative Coexistence Mechanism</a:t>
            </a:r>
            <a:endParaRPr lang="en-US" dirty="0"/>
          </a:p>
          <a:p>
            <a:r>
              <a:rPr lang="en-US" dirty="0"/>
              <a:t>Real effects? Many different opinions, publications, tests, formulae, …</a:t>
            </a:r>
          </a:p>
          <a:p>
            <a:pPr lvl="1"/>
            <a:r>
              <a:rPr lang="en-US" dirty="0"/>
              <a:t>Results from complete breakdown to almost no effect</a:t>
            </a:r>
          </a:p>
          <a:p>
            <a:pPr lvl="1"/>
            <a:r>
              <a:rPr lang="en-US" dirty="0"/>
              <a:t>Bluetooth (FHSS) seems more robust than 802.11b (DSSS)</a:t>
            </a:r>
          </a:p>
        </p:txBody>
      </p:sp>
      <p:sp>
        <p:nvSpPr>
          <p:cNvPr id="61" name="Fußzeilenplatzhalter 3"/>
          <p:cNvSpPr>
            <a:spLocks noGrp="1"/>
          </p:cNvSpPr>
          <p:nvPr>
            <p:ph type="ftr" sz="quarter" idx="10"/>
          </p:nvPr>
        </p:nvSpPr>
        <p:spPr/>
        <p:txBody>
          <a:bodyPr/>
          <a:lstStyle/>
          <a:p>
            <a:r>
              <a:rPr lang="en-US"/>
              <a:t>Prof. Dr.-Ing. Jochen H. Schiller    www.jochenschiller.de    Mobile Communications</a:t>
            </a:r>
          </a:p>
        </p:txBody>
      </p:sp>
      <p:sp>
        <p:nvSpPr>
          <p:cNvPr id="176219" name="Rectangle 91"/>
          <p:cNvSpPr>
            <a:spLocks noChangeArrowheads="1"/>
          </p:cNvSpPr>
          <p:nvPr/>
        </p:nvSpPr>
        <p:spPr bwMode="auto">
          <a:xfrm>
            <a:off x="2470150" y="3430637"/>
            <a:ext cx="5334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pPr eaLnBrk="0" hangingPunct="0"/>
            <a:endParaRPr lang="en-US" sz="1200">
              <a:latin typeface="Arial" charset="0"/>
            </a:endParaRPr>
          </a:p>
        </p:txBody>
      </p:sp>
      <p:sp>
        <p:nvSpPr>
          <p:cNvPr id="176168" name="Rectangle 40"/>
          <p:cNvSpPr>
            <a:spLocks noChangeArrowheads="1"/>
          </p:cNvSpPr>
          <p:nvPr/>
        </p:nvSpPr>
        <p:spPr bwMode="auto">
          <a:xfrm>
            <a:off x="2470150" y="2363837"/>
            <a:ext cx="8382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endParaRPr lang="en-US"/>
          </a:p>
        </p:txBody>
      </p:sp>
      <p:sp>
        <p:nvSpPr>
          <p:cNvPr id="176161" name="Line 33"/>
          <p:cNvSpPr>
            <a:spLocks noChangeShapeType="1"/>
          </p:cNvSpPr>
          <p:nvPr/>
        </p:nvSpPr>
        <p:spPr bwMode="auto">
          <a:xfrm>
            <a:off x="2470150" y="4116437"/>
            <a:ext cx="6477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76162" name="Text Box 34"/>
          <p:cNvSpPr txBox="1">
            <a:spLocks noChangeArrowheads="1"/>
          </p:cNvSpPr>
          <p:nvPr/>
        </p:nvSpPr>
        <p:spPr bwMode="auto">
          <a:xfrm>
            <a:off x="8855075" y="4100562"/>
            <a:ext cx="2413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t</a:t>
            </a:r>
          </a:p>
        </p:txBody>
      </p:sp>
      <p:sp>
        <p:nvSpPr>
          <p:cNvPr id="176163" name="Text Box 35"/>
          <p:cNvSpPr txBox="1">
            <a:spLocks noChangeArrowheads="1"/>
          </p:cNvSpPr>
          <p:nvPr/>
        </p:nvSpPr>
        <p:spPr bwMode="auto">
          <a:xfrm>
            <a:off x="1631951" y="1906637"/>
            <a:ext cx="8302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f [MHz]</a:t>
            </a:r>
          </a:p>
        </p:txBody>
      </p:sp>
      <p:sp>
        <p:nvSpPr>
          <p:cNvPr id="176164" name="Text Box 36"/>
          <p:cNvSpPr txBox="1">
            <a:spLocks noChangeArrowheads="1"/>
          </p:cNvSpPr>
          <p:nvPr/>
        </p:nvSpPr>
        <p:spPr bwMode="auto">
          <a:xfrm>
            <a:off x="1784350" y="3779887"/>
            <a:ext cx="6350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2402</a:t>
            </a:r>
          </a:p>
        </p:txBody>
      </p:sp>
      <p:sp>
        <p:nvSpPr>
          <p:cNvPr id="176165" name="Text Box 37"/>
          <p:cNvSpPr txBox="1">
            <a:spLocks noChangeArrowheads="1"/>
          </p:cNvSpPr>
          <p:nvPr/>
        </p:nvSpPr>
        <p:spPr bwMode="auto">
          <a:xfrm>
            <a:off x="1784350" y="2179687"/>
            <a:ext cx="6350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2480</a:t>
            </a:r>
          </a:p>
        </p:txBody>
      </p:sp>
      <p:sp>
        <p:nvSpPr>
          <p:cNvPr id="176166" name="Line 38"/>
          <p:cNvSpPr>
            <a:spLocks noChangeShapeType="1"/>
          </p:cNvSpPr>
          <p:nvPr/>
        </p:nvSpPr>
        <p:spPr bwMode="auto">
          <a:xfrm>
            <a:off x="2393950" y="3964037"/>
            <a:ext cx="152400" cy="0"/>
          </a:xfrm>
          <a:prstGeom prst="line">
            <a:avLst/>
          </a:prstGeom>
          <a:noFill/>
          <a:ln w="9525">
            <a:solidFill>
              <a:schemeClr val="tx1"/>
            </a:solidFill>
            <a:round/>
            <a:headEnd/>
            <a:tailEnd/>
          </a:ln>
          <a:effectLst/>
        </p:spPr>
        <p:txBody>
          <a:bodyPr wrap="none" anchor="ctr"/>
          <a:lstStyle/>
          <a:p>
            <a:endParaRPr lang="en-US"/>
          </a:p>
        </p:txBody>
      </p:sp>
      <p:sp>
        <p:nvSpPr>
          <p:cNvPr id="176167" name="Line 39"/>
          <p:cNvSpPr>
            <a:spLocks noChangeShapeType="1"/>
          </p:cNvSpPr>
          <p:nvPr/>
        </p:nvSpPr>
        <p:spPr bwMode="auto">
          <a:xfrm>
            <a:off x="2393950" y="2363837"/>
            <a:ext cx="152400" cy="0"/>
          </a:xfrm>
          <a:prstGeom prst="line">
            <a:avLst/>
          </a:prstGeom>
          <a:noFill/>
          <a:ln w="9525">
            <a:solidFill>
              <a:schemeClr val="tx1"/>
            </a:solidFill>
            <a:round/>
            <a:headEnd/>
            <a:tailEnd/>
          </a:ln>
          <a:effectLst/>
        </p:spPr>
        <p:txBody>
          <a:bodyPr wrap="none" anchor="ctr"/>
          <a:lstStyle/>
          <a:p>
            <a:endParaRPr lang="en-US"/>
          </a:p>
        </p:txBody>
      </p:sp>
      <p:sp>
        <p:nvSpPr>
          <p:cNvPr id="176171" name="Text Box 43"/>
          <p:cNvSpPr txBox="1">
            <a:spLocks noChangeArrowheads="1"/>
          </p:cNvSpPr>
          <p:nvPr/>
        </p:nvSpPr>
        <p:spPr bwMode="auto">
          <a:xfrm>
            <a:off x="8947151" y="2135238"/>
            <a:ext cx="1528763" cy="1006475"/>
          </a:xfrm>
          <a:prstGeom prst="rect">
            <a:avLst/>
          </a:prstGeom>
          <a:noFill/>
          <a:ln w="9525">
            <a:noFill/>
            <a:miter lim="800000"/>
            <a:headEnd/>
            <a:tailEnd/>
          </a:ln>
          <a:effectLst/>
        </p:spPr>
        <p:txBody>
          <a:bodyPr>
            <a:spAutoFit/>
          </a:bodyPr>
          <a:lstStyle/>
          <a:p>
            <a:pPr algn="l" eaLnBrk="0" hangingPunct="0"/>
            <a:r>
              <a:rPr lang="en-US" sz="1600">
                <a:solidFill>
                  <a:srgbClr val="00FF00"/>
                </a:solidFill>
                <a:latin typeface="Arial" charset="0"/>
              </a:rPr>
              <a:t>802.11b </a:t>
            </a:r>
          </a:p>
          <a:p>
            <a:pPr algn="l" eaLnBrk="0" hangingPunct="0"/>
            <a:r>
              <a:rPr lang="en-US" sz="1600">
                <a:solidFill>
                  <a:srgbClr val="00FF00"/>
                </a:solidFill>
                <a:latin typeface="Arial" charset="0"/>
              </a:rPr>
              <a:t>3 channels</a:t>
            </a:r>
          </a:p>
          <a:p>
            <a:pPr algn="l" eaLnBrk="0" hangingPunct="0"/>
            <a:r>
              <a:rPr lang="en-US" sz="1400">
                <a:solidFill>
                  <a:srgbClr val="00FF00"/>
                </a:solidFill>
                <a:latin typeface="Arial" charset="0"/>
              </a:rPr>
              <a:t>(separated by installation)</a:t>
            </a:r>
          </a:p>
        </p:txBody>
      </p:sp>
      <p:sp>
        <p:nvSpPr>
          <p:cNvPr id="176176" name="Rectangle 48"/>
          <p:cNvSpPr>
            <a:spLocks noChangeArrowheads="1"/>
          </p:cNvSpPr>
          <p:nvPr/>
        </p:nvSpPr>
        <p:spPr bwMode="auto">
          <a:xfrm rot="10800000" flipH="1">
            <a:off x="6661150" y="2363837"/>
            <a:ext cx="1524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vert="eaVert" wrap="none" anchor="ctr"/>
          <a:lstStyle/>
          <a:p>
            <a:pPr eaLnBrk="0" hangingPunct="0"/>
            <a:r>
              <a:rPr lang="en-US" sz="1200">
                <a:latin typeface="Arial" charset="0"/>
              </a:rPr>
              <a:t>ACK</a:t>
            </a:r>
          </a:p>
        </p:txBody>
      </p:sp>
      <p:sp>
        <p:nvSpPr>
          <p:cNvPr id="176185" name="Text Box 57"/>
          <p:cNvSpPr txBox="1">
            <a:spLocks noChangeArrowheads="1"/>
          </p:cNvSpPr>
          <p:nvPr/>
        </p:nvSpPr>
        <p:spPr bwMode="auto">
          <a:xfrm rot="-5400000">
            <a:off x="3255963" y="2492424"/>
            <a:ext cx="531812"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DIFS</a:t>
            </a:r>
          </a:p>
        </p:txBody>
      </p:sp>
      <p:sp>
        <p:nvSpPr>
          <p:cNvPr id="176190" name="Text Box 62"/>
          <p:cNvSpPr txBox="1">
            <a:spLocks noChangeArrowheads="1"/>
          </p:cNvSpPr>
          <p:nvPr/>
        </p:nvSpPr>
        <p:spPr bwMode="auto">
          <a:xfrm rot="-5400000">
            <a:off x="2341563" y="3025824"/>
            <a:ext cx="531812"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DIFS</a:t>
            </a:r>
          </a:p>
        </p:txBody>
      </p:sp>
      <p:sp>
        <p:nvSpPr>
          <p:cNvPr id="176194" name="Text Box 66"/>
          <p:cNvSpPr txBox="1">
            <a:spLocks noChangeArrowheads="1"/>
          </p:cNvSpPr>
          <p:nvPr/>
        </p:nvSpPr>
        <p:spPr bwMode="auto">
          <a:xfrm rot="-5400000">
            <a:off x="3888582" y="3021856"/>
            <a:ext cx="523875"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SIFS</a:t>
            </a:r>
          </a:p>
        </p:txBody>
      </p:sp>
      <p:sp>
        <p:nvSpPr>
          <p:cNvPr id="176201" name="Rectangle 73"/>
          <p:cNvSpPr>
            <a:spLocks noChangeArrowheads="1"/>
          </p:cNvSpPr>
          <p:nvPr/>
        </p:nvSpPr>
        <p:spPr bwMode="auto">
          <a:xfrm>
            <a:off x="3765550" y="2363837"/>
            <a:ext cx="27432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pPr eaLnBrk="0" hangingPunct="0"/>
            <a:r>
              <a:rPr lang="en-US" sz="1200">
                <a:latin typeface="Arial" charset="0"/>
              </a:rPr>
              <a:t>1000 byte</a:t>
            </a:r>
          </a:p>
        </p:txBody>
      </p:sp>
      <p:sp>
        <p:nvSpPr>
          <p:cNvPr id="176204" name="Text Box 76"/>
          <p:cNvSpPr txBox="1">
            <a:spLocks noChangeArrowheads="1"/>
          </p:cNvSpPr>
          <p:nvPr/>
        </p:nvSpPr>
        <p:spPr bwMode="auto">
          <a:xfrm rot="-5400000">
            <a:off x="6336507" y="2488456"/>
            <a:ext cx="523875"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SIFS</a:t>
            </a:r>
          </a:p>
        </p:txBody>
      </p:sp>
      <p:sp>
        <p:nvSpPr>
          <p:cNvPr id="176205" name="Text Box 77"/>
          <p:cNvSpPr txBox="1">
            <a:spLocks noChangeArrowheads="1"/>
          </p:cNvSpPr>
          <p:nvPr/>
        </p:nvSpPr>
        <p:spPr bwMode="auto">
          <a:xfrm rot="-5400000">
            <a:off x="6761163" y="2492424"/>
            <a:ext cx="531812"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DIFS</a:t>
            </a:r>
          </a:p>
        </p:txBody>
      </p:sp>
      <p:sp>
        <p:nvSpPr>
          <p:cNvPr id="176206" name="Rectangle 78"/>
          <p:cNvSpPr>
            <a:spLocks noChangeArrowheads="1"/>
          </p:cNvSpPr>
          <p:nvPr/>
        </p:nvSpPr>
        <p:spPr bwMode="auto">
          <a:xfrm>
            <a:off x="7270750" y="2363837"/>
            <a:ext cx="12954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endParaRPr lang="en-US"/>
          </a:p>
        </p:txBody>
      </p:sp>
      <p:sp>
        <p:nvSpPr>
          <p:cNvPr id="176207" name="Rectangle 79"/>
          <p:cNvSpPr>
            <a:spLocks noChangeArrowheads="1"/>
          </p:cNvSpPr>
          <p:nvPr/>
        </p:nvSpPr>
        <p:spPr bwMode="auto">
          <a:xfrm>
            <a:off x="2698750" y="2897237"/>
            <a:ext cx="13716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pPr eaLnBrk="0" hangingPunct="0"/>
            <a:r>
              <a:rPr lang="en-US" sz="1200">
                <a:latin typeface="Arial" charset="0"/>
              </a:rPr>
              <a:t>500 byte</a:t>
            </a:r>
          </a:p>
        </p:txBody>
      </p:sp>
      <p:sp>
        <p:nvSpPr>
          <p:cNvPr id="176209" name="Rectangle 81"/>
          <p:cNvSpPr>
            <a:spLocks noChangeArrowheads="1"/>
          </p:cNvSpPr>
          <p:nvPr/>
        </p:nvSpPr>
        <p:spPr bwMode="auto">
          <a:xfrm rot="10800000" flipH="1">
            <a:off x="4222750" y="2897237"/>
            <a:ext cx="1524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vert="eaVert" wrap="none" anchor="ctr"/>
          <a:lstStyle/>
          <a:p>
            <a:pPr eaLnBrk="0" hangingPunct="0"/>
            <a:r>
              <a:rPr lang="en-US" sz="1200">
                <a:latin typeface="Arial" charset="0"/>
              </a:rPr>
              <a:t>ACK</a:t>
            </a:r>
          </a:p>
        </p:txBody>
      </p:sp>
      <p:sp>
        <p:nvSpPr>
          <p:cNvPr id="176210" name="Text Box 82"/>
          <p:cNvSpPr txBox="1">
            <a:spLocks noChangeArrowheads="1"/>
          </p:cNvSpPr>
          <p:nvPr/>
        </p:nvSpPr>
        <p:spPr bwMode="auto">
          <a:xfrm rot="-5400000">
            <a:off x="4322763" y="3025824"/>
            <a:ext cx="531812"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DIFS</a:t>
            </a:r>
          </a:p>
        </p:txBody>
      </p:sp>
      <p:sp>
        <p:nvSpPr>
          <p:cNvPr id="176212" name="Rectangle 84"/>
          <p:cNvSpPr>
            <a:spLocks noChangeArrowheads="1"/>
          </p:cNvSpPr>
          <p:nvPr/>
        </p:nvSpPr>
        <p:spPr bwMode="auto">
          <a:xfrm>
            <a:off x="4832350" y="2897237"/>
            <a:ext cx="13716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pPr eaLnBrk="0" hangingPunct="0"/>
            <a:r>
              <a:rPr lang="en-US" sz="1200">
                <a:latin typeface="Arial" charset="0"/>
              </a:rPr>
              <a:t>500 byte</a:t>
            </a:r>
          </a:p>
        </p:txBody>
      </p:sp>
      <p:sp>
        <p:nvSpPr>
          <p:cNvPr id="176213" name="Text Box 85"/>
          <p:cNvSpPr txBox="1">
            <a:spLocks noChangeArrowheads="1"/>
          </p:cNvSpPr>
          <p:nvPr/>
        </p:nvSpPr>
        <p:spPr bwMode="auto">
          <a:xfrm rot="-5400000">
            <a:off x="6022182" y="3021856"/>
            <a:ext cx="523875"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SIFS</a:t>
            </a:r>
          </a:p>
        </p:txBody>
      </p:sp>
      <p:sp>
        <p:nvSpPr>
          <p:cNvPr id="176214" name="Rectangle 86"/>
          <p:cNvSpPr>
            <a:spLocks noChangeArrowheads="1"/>
          </p:cNvSpPr>
          <p:nvPr/>
        </p:nvSpPr>
        <p:spPr bwMode="auto">
          <a:xfrm rot="10800000" flipH="1">
            <a:off x="6356350" y="2897237"/>
            <a:ext cx="1524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vert="eaVert" wrap="none" anchor="ctr"/>
          <a:lstStyle/>
          <a:p>
            <a:pPr eaLnBrk="0" hangingPunct="0"/>
            <a:r>
              <a:rPr lang="en-US" sz="1200">
                <a:latin typeface="Arial" charset="0"/>
              </a:rPr>
              <a:t>ACK</a:t>
            </a:r>
          </a:p>
        </p:txBody>
      </p:sp>
      <p:sp>
        <p:nvSpPr>
          <p:cNvPr id="176215" name="Text Box 87"/>
          <p:cNvSpPr txBox="1">
            <a:spLocks noChangeArrowheads="1"/>
          </p:cNvSpPr>
          <p:nvPr/>
        </p:nvSpPr>
        <p:spPr bwMode="auto">
          <a:xfrm rot="-5400000">
            <a:off x="6456363" y="3025824"/>
            <a:ext cx="531812"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DIFS</a:t>
            </a:r>
          </a:p>
        </p:txBody>
      </p:sp>
      <p:sp>
        <p:nvSpPr>
          <p:cNvPr id="176216" name="Rectangle 88"/>
          <p:cNvSpPr>
            <a:spLocks noChangeArrowheads="1"/>
          </p:cNvSpPr>
          <p:nvPr/>
        </p:nvSpPr>
        <p:spPr bwMode="auto">
          <a:xfrm>
            <a:off x="6965950" y="2897237"/>
            <a:ext cx="13716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pPr eaLnBrk="0" hangingPunct="0"/>
            <a:r>
              <a:rPr lang="en-US" sz="1200">
                <a:latin typeface="Arial" charset="0"/>
              </a:rPr>
              <a:t>500 byte</a:t>
            </a:r>
          </a:p>
        </p:txBody>
      </p:sp>
      <p:sp>
        <p:nvSpPr>
          <p:cNvPr id="176217" name="Text Box 89"/>
          <p:cNvSpPr txBox="1">
            <a:spLocks noChangeArrowheads="1"/>
          </p:cNvSpPr>
          <p:nvPr/>
        </p:nvSpPr>
        <p:spPr bwMode="auto">
          <a:xfrm rot="-5400000">
            <a:off x="2951163" y="3559224"/>
            <a:ext cx="531812"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DIFS</a:t>
            </a:r>
          </a:p>
        </p:txBody>
      </p:sp>
      <p:sp>
        <p:nvSpPr>
          <p:cNvPr id="176218" name="Rectangle 90"/>
          <p:cNvSpPr>
            <a:spLocks noChangeArrowheads="1"/>
          </p:cNvSpPr>
          <p:nvPr/>
        </p:nvSpPr>
        <p:spPr bwMode="auto">
          <a:xfrm>
            <a:off x="3460750" y="3430637"/>
            <a:ext cx="3048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pPr eaLnBrk="0" hangingPunct="0"/>
            <a:r>
              <a:rPr lang="en-US" sz="1200">
                <a:latin typeface="Arial" charset="0"/>
              </a:rPr>
              <a:t>100</a:t>
            </a:r>
          </a:p>
          <a:p>
            <a:pPr eaLnBrk="0" hangingPunct="0"/>
            <a:r>
              <a:rPr lang="en-US" sz="1200">
                <a:latin typeface="Arial" charset="0"/>
              </a:rPr>
              <a:t>byte</a:t>
            </a:r>
          </a:p>
        </p:txBody>
      </p:sp>
      <p:sp>
        <p:nvSpPr>
          <p:cNvPr id="176221" name="Text Box 93"/>
          <p:cNvSpPr txBox="1">
            <a:spLocks noChangeArrowheads="1"/>
          </p:cNvSpPr>
          <p:nvPr/>
        </p:nvSpPr>
        <p:spPr bwMode="auto">
          <a:xfrm rot="-5400000">
            <a:off x="3583782" y="3555256"/>
            <a:ext cx="523875"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SIFS</a:t>
            </a:r>
          </a:p>
        </p:txBody>
      </p:sp>
      <p:sp>
        <p:nvSpPr>
          <p:cNvPr id="176222" name="Rectangle 94"/>
          <p:cNvSpPr>
            <a:spLocks noChangeArrowheads="1"/>
          </p:cNvSpPr>
          <p:nvPr/>
        </p:nvSpPr>
        <p:spPr bwMode="auto">
          <a:xfrm rot="10800000" flipH="1">
            <a:off x="3917950" y="3430637"/>
            <a:ext cx="1524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vert="eaVert" wrap="none" anchor="ctr"/>
          <a:lstStyle/>
          <a:p>
            <a:pPr eaLnBrk="0" hangingPunct="0"/>
            <a:r>
              <a:rPr lang="en-US" sz="1200">
                <a:latin typeface="Arial" charset="0"/>
              </a:rPr>
              <a:t>ACK</a:t>
            </a:r>
          </a:p>
        </p:txBody>
      </p:sp>
      <p:sp>
        <p:nvSpPr>
          <p:cNvPr id="176223" name="Text Box 95"/>
          <p:cNvSpPr txBox="1">
            <a:spLocks noChangeArrowheads="1"/>
          </p:cNvSpPr>
          <p:nvPr/>
        </p:nvSpPr>
        <p:spPr bwMode="auto">
          <a:xfrm rot="-5400000">
            <a:off x="4017963" y="3559224"/>
            <a:ext cx="531812"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DIFS</a:t>
            </a:r>
          </a:p>
        </p:txBody>
      </p:sp>
      <p:sp>
        <p:nvSpPr>
          <p:cNvPr id="176224" name="Rectangle 96"/>
          <p:cNvSpPr>
            <a:spLocks noChangeArrowheads="1"/>
          </p:cNvSpPr>
          <p:nvPr/>
        </p:nvSpPr>
        <p:spPr bwMode="auto">
          <a:xfrm>
            <a:off x="4527550" y="3430637"/>
            <a:ext cx="3048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pPr eaLnBrk="0" hangingPunct="0"/>
            <a:r>
              <a:rPr lang="en-US" sz="1200">
                <a:latin typeface="Arial" charset="0"/>
              </a:rPr>
              <a:t>100</a:t>
            </a:r>
          </a:p>
          <a:p>
            <a:pPr eaLnBrk="0" hangingPunct="0"/>
            <a:r>
              <a:rPr lang="en-US" sz="1200">
                <a:latin typeface="Arial" charset="0"/>
              </a:rPr>
              <a:t>byte</a:t>
            </a:r>
          </a:p>
        </p:txBody>
      </p:sp>
      <p:sp>
        <p:nvSpPr>
          <p:cNvPr id="176225" name="Text Box 97"/>
          <p:cNvSpPr txBox="1">
            <a:spLocks noChangeArrowheads="1"/>
          </p:cNvSpPr>
          <p:nvPr/>
        </p:nvSpPr>
        <p:spPr bwMode="auto">
          <a:xfrm rot="-5400000">
            <a:off x="4650582" y="3555256"/>
            <a:ext cx="523875"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SIFS</a:t>
            </a:r>
          </a:p>
        </p:txBody>
      </p:sp>
      <p:sp>
        <p:nvSpPr>
          <p:cNvPr id="176226" name="Rectangle 98"/>
          <p:cNvSpPr>
            <a:spLocks noChangeArrowheads="1"/>
          </p:cNvSpPr>
          <p:nvPr/>
        </p:nvSpPr>
        <p:spPr bwMode="auto">
          <a:xfrm rot="10800000" flipH="1">
            <a:off x="4984750" y="3430637"/>
            <a:ext cx="1524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vert="eaVert" wrap="none" anchor="ctr"/>
          <a:lstStyle/>
          <a:p>
            <a:pPr eaLnBrk="0" hangingPunct="0"/>
            <a:r>
              <a:rPr lang="en-US" sz="1200">
                <a:latin typeface="Arial" charset="0"/>
              </a:rPr>
              <a:t>ACK</a:t>
            </a:r>
          </a:p>
        </p:txBody>
      </p:sp>
      <p:sp>
        <p:nvSpPr>
          <p:cNvPr id="176227" name="Text Box 99"/>
          <p:cNvSpPr txBox="1">
            <a:spLocks noChangeArrowheads="1"/>
          </p:cNvSpPr>
          <p:nvPr/>
        </p:nvSpPr>
        <p:spPr bwMode="auto">
          <a:xfrm rot="-5400000">
            <a:off x="5084763" y="3559224"/>
            <a:ext cx="531812"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DIFS</a:t>
            </a:r>
          </a:p>
        </p:txBody>
      </p:sp>
      <p:sp>
        <p:nvSpPr>
          <p:cNvPr id="176228" name="Rectangle 100"/>
          <p:cNvSpPr>
            <a:spLocks noChangeArrowheads="1"/>
          </p:cNvSpPr>
          <p:nvPr/>
        </p:nvSpPr>
        <p:spPr bwMode="auto">
          <a:xfrm>
            <a:off x="5594350" y="3430637"/>
            <a:ext cx="3048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pPr eaLnBrk="0" hangingPunct="0"/>
            <a:r>
              <a:rPr lang="en-US" sz="1200">
                <a:latin typeface="Arial" charset="0"/>
              </a:rPr>
              <a:t>100</a:t>
            </a:r>
          </a:p>
          <a:p>
            <a:pPr eaLnBrk="0" hangingPunct="0"/>
            <a:r>
              <a:rPr lang="en-US" sz="1200">
                <a:latin typeface="Arial" charset="0"/>
              </a:rPr>
              <a:t>byte</a:t>
            </a:r>
          </a:p>
        </p:txBody>
      </p:sp>
      <p:sp>
        <p:nvSpPr>
          <p:cNvPr id="176229" name="Text Box 101"/>
          <p:cNvSpPr txBox="1">
            <a:spLocks noChangeArrowheads="1"/>
          </p:cNvSpPr>
          <p:nvPr/>
        </p:nvSpPr>
        <p:spPr bwMode="auto">
          <a:xfrm rot="-5400000">
            <a:off x="5717382" y="3555256"/>
            <a:ext cx="523875"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SIFS</a:t>
            </a:r>
          </a:p>
        </p:txBody>
      </p:sp>
      <p:sp>
        <p:nvSpPr>
          <p:cNvPr id="176230" name="Rectangle 102"/>
          <p:cNvSpPr>
            <a:spLocks noChangeArrowheads="1"/>
          </p:cNvSpPr>
          <p:nvPr/>
        </p:nvSpPr>
        <p:spPr bwMode="auto">
          <a:xfrm rot="10800000" flipH="1">
            <a:off x="6051550" y="3430637"/>
            <a:ext cx="1524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vert="eaVert" wrap="none" anchor="ctr"/>
          <a:lstStyle/>
          <a:p>
            <a:pPr eaLnBrk="0" hangingPunct="0"/>
            <a:r>
              <a:rPr lang="en-US" sz="1200">
                <a:latin typeface="Arial" charset="0"/>
              </a:rPr>
              <a:t>ACK</a:t>
            </a:r>
          </a:p>
        </p:txBody>
      </p:sp>
      <p:sp>
        <p:nvSpPr>
          <p:cNvPr id="176231" name="Text Box 103"/>
          <p:cNvSpPr txBox="1">
            <a:spLocks noChangeArrowheads="1"/>
          </p:cNvSpPr>
          <p:nvPr/>
        </p:nvSpPr>
        <p:spPr bwMode="auto">
          <a:xfrm rot="-5400000">
            <a:off x="6151563" y="3559224"/>
            <a:ext cx="531812"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DIFS</a:t>
            </a:r>
          </a:p>
        </p:txBody>
      </p:sp>
      <p:sp>
        <p:nvSpPr>
          <p:cNvPr id="176232" name="Rectangle 104"/>
          <p:cNvSpPr>
            <a:spLocks noChangeArrowheads="1"/>
          </p:cNvSpPr>
          <p:nvPr/>
        </p:nvSpPr>
        <p:spPr bwMode="auto">
          <a:xfrm>
            <a:off x="6661150" y="3430637"/>
            <a:ext cx="3048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pPr eaLnBrk="0" hangingPunct="0"/>
            <a:r>
              <a:rPr lang="en-US" sz="1200">
                <a:latin typeface="Arial" charset="0"/>
              </a:rPr>
              <a:t>100</a:t>
            </a:r>
          </a:p>
          <a:p>
            <a:pPr eaLnBrk="0" hangingPunct="0"/>
            <a:r>
              <a:rPr lang="en-US" sz="1200">
                <a:latin typeface="Arial" charset="0"/>
              </a:rPr>
              <a:t>byte</a:t>
            </a:r>
          </a:p>
        </p:txBody>
      </p:sp>
      <p:sp>
        <p:nvSpPr>
          <p:cNvPr id="176233" name="Text Box 105"/>
          <p:cNvSpPr txBox="1">
            <a:spLocks noChangeArrowheads="1"/>
          </p:cNvSpPr>
          <p:nvPr/>
        </p:nvSpPr>
        <p:spPr bwMode="auto">
          <a:xfrm rot="-5400000">
            <a:off x="6784182" y="3555256"/>
            <a:ext cx="523875"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SIFS</a:t>
            </a:r>
          </a:p>
        </p:txBody>
      </p:sp>
      <p:sp>
        <p:nvSpPr>
          <p:cNvPr id="176234" name="Rectangle 106"/>
          <p:cNvSpPr>
            <a:spLocks noChangeArrowheads="1"/>
          </p:cNvSpPr>
          <p:nvPr/>
        </p:nvSpPr>
        <p:spPr bwMode="auto">
          <a:xfrm rot="10800000" flipH="1">
            <a:off x="7118350" y="3430637"/>
            <a:ext cx="1524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vert="eaVert" wrap="none" anchor="ctr"/>
          <a:lstStyle/>
          <a:p>
            <a:pPr eaLnBrk="0" hangingPunct="0"/>
            <a:r>
              <a:rPr lang="en-US" sz="1200">
                <a:latin typeface="Arial" charset="0"/>
              </a:rPr>
              <a:t>ACK</a:t>
            </a:r>
          </a:p>
        </p:txBody>
      </p:sp>
      <p:sp>
        <p:nvSpPr>
          <p:cNvPr id="176235" name="Text Box 107"/>
          <p:cNvSpPr txBox="1">
            <a:spLocks noChangeArrowheads="1"/>
          </p:cNvSpPr>
          <p:nvPr/>
        </p:nvSpPr>
        <p:spPr bwMode="auto">
          <a:xfrm rot="-5400000">
            <a:off x="7218363" y="3559224"/>
            <a:ext cx="531812"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DIFS</a:t>
            </a:r>
          </a:p>
        </p:txBody>
      </p:sp>
      <p:sp>
        <p:nvSpPr>
          <p:cNvPr id="176236" name="Rectangle 108"/>
          <p:cNvSpPr>
            <a:spLocks noChangeArrowheads="1"/>
          </p:cNvSpPr>
          <p:nvPr/>
        </p:nvSpPr>
        <p:spPr bwMode="auto">
          <a:xfrm>
            <a:off x="7727950" y="3430637"/>
            <a:ext cx="3048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wrap="none" anchor="ctr"/>
          <a:lstStyle/>
          <a:p>
            <a:pPr eaLnBrk="0" hangingPunct="0"/>
            <a:r>
              <a:rPr lang="en-US" sz="1200">
                <a:latin typeface="Arial" charset="0"/>
              </a:rPr>
              <a:t>100</a:t>
            </a:r>
          </a:p>
          <a:p>
            <a:pPr eaLnBrk="0" hangingPunct="0"/>
            <a:r>
              <a:rPr lang="en-US" sz="1200">
                <a:latin typeface="Arial" charset="0"/>
              </a:rPr>
              <a:t>byte</a:t>
            </a:r>
          </a:p>
        </p:txBody>
      </p:sp>
      <p:sp>
        <p:nvSpPr>
          <p:cNvPr id="176237" name="Text Box 109"/>
          <p:cNvSpPr txBox="1">
            <a:spLocks noChangeArrowheads="1"/>
          </p:cNvSpPr>
          <p:nvPr/>
        </p:nvSpPr>
        <p:spPr bwMode="auto">
          <a:xfrm rot="-5400000">
            <a:off x="7850982" y="3555256"/>
            <a:ext cx="523875" cy="274638"/>
          </a:xfrm>
          <a:prstGeom prst="rect">
            <a:avLst/>
          </a:prstGeom>
          <a:noFill/>
          <a:ln w="9525">
            <a:noFill/>
            <a:miter lim="800000"/>
            <a:headEnd/>
            <a:tailEnd/>
          </a:ln>
          <a:effectLst/>
        </p:spPr>
        <p:txBody>
          <a:bodyPr wrap="none">
            <a:spAutoFit/>
          </a:bodyPr>
          <a:lstStyle/>
          <a:p>
            <a:pPr algn="l" eaLnBrk="0" hangingPunct="0"/>
            <a:r>
              <a:rPr lang="en-US" sz="1200">
                <a:latin typeface="Arial" charset="0"/>
              </a:rPr>
              <a:t>SIFS</a:t>
            </a:r>
          </a:p>
        </p:txBody>
      </p:sp>
      <p:sp>
        <p:nvSpPr>
          <p:cNvPr id="176238" name="Rectangle 110"/>
          <p:cNvSpPr>
            <a:spLocks noChangeArrowheads="1"/>
          </p:cNvSpPr>
          <p:nvPr/>
        </p:nvSpPr>
        <p:spPr bwMode="auto">
          <a:xfrm rot="10800000" flipH="1">
            <a:off x="8185150" y="3430637"/>
            <a:ext cx="152400" cy="533400"/>
          </a:xfrm>
          <a:prstGeom prst="rect">
            <a:avLst/>
          </a:prstGeom>
          <a:gradFill rotWithShape="0">
            <a:gsLst>
              <a:gs pos="0">
                <a:srgbClr val="00FF00">
                  <a:gamma/>
                  <a:tint val="11373"/>
                  <a:invGamma/>
                </a:srgbClr>
              </a:gs>
              <a:gs pos="50000">
                <a:srgbClr val="00FF00"/>
              </a:gs>
              <a:gs pos="100000">
                <a:srgbClr val="00FF00">
                  <a:gamma/>
                  <a:tint val="11373"/>
                  <a:invGamma/>
                </a:srgbClr>
              </a:gs>
            </a:gsLst>
            <a:lin ang="5400000" scaled="1"/>
          </a:gradFill>
          <a:ln w="9525">
            <a:noFill/>
            <a:miter lim="800000"/>
            <a:headEnd/>
            <a:tailEnd/>
          </a:ln>
          <a:effectLst/>
        </p:spPr>
        <p:txBody>
          <a:bodyPr vert="eaVert" wrap="none" anchor="ctr"/>
          <a:lstStyle/>
          <a:p>
            <a:pPr eaLnBrk="0" hangingPunct="0"/>
            <a:r>
              <a:rPr lang="en-US" sz="1200">
                <a:latin typeface="Arial" charset="0"/>
              </a:rPr>
              <a:t>ACK</a:t>
            </a:r>
          </a:p>
        </p:txBody>
      </p:sp>
      <p:grpSp>
        <p:nvGrpSpPr>
          <p:cNvPr id="176243" name="Group 115"/>
          <p:cNvGrpSpPr>
            <a:grpSpLocks/>
          </p:cNvGrpSpPr>
          <p:nvPr/>
        </p:nvGrpSpPr>
        <p:grpSpPr bwMode="auto">
          <a:xfrm>
            <a:off x="2470150" y="2440038"/>
            <a:ext cx="8077200" cy="1692275"/>
            <a:chOff x="528" y="1152"/>
            <a:chExt cx="5088" cy="1066"/>
          </a:xfrm>
        </p:grpSpPr>
        <p:sp>
          <p:nvSpPr>
            <p:cNvPr id="176172" name="Text Box 44"/>
            <p:cNvSpPr txBox="1">
              <a:spLocks noChangeArrowheads="1"/>
            </p:cNvSpPr>
            <p:nvPr/>
          </p:nvSpPr>
          <p:spPr bwMode="auto">
            <a:xfrm>
              <a:off x="4608" y="1584"/>
              <a:ext cx="1008" cy="634"/>
            </a:xfrm>
            <a:prstGeom prst="rect">
              <a:avLst/>
            </a:prstGeom>
            <a:noFill/>
            <a:ln w="9525">
              <a:noFill/>
              <a:miter lim="800000"/>
              <a:headEnd/>
              <a:tailEnd/>
            </a:ln>
            <a:effectLst/>
          </p:spPr>
          <p:txBody>
            <a:bodyPr>
              <a:spAutoFit/>
            </a:bodyPr>
            <a:lstStyle/>
            <a:p>
              <a:pPr algn="l" eaLnBrk="0" hangingPunct="0"/>
              <a:r>
                <a:rPr lang="en-US" sz="1600">
                  <a:solidFill>
                    <a:schemeClr val="hlink"/>
                  </a:solidFill>
                  <a:latin typeface="Arial" charset="0"/>
                </a:rPr>
                <a:t>802.15.1 </a:t>
              </a:r>
            </a:p>
            <a:p>
              <a:pPr algn="l" eaLnBrk="0" hangingPunct="0"/>
              <a:r>
                <a:rPr lang="en-US" sz="1600">
                  <a:solidFill>
                    <a:schemeClr val="hlink"/>
                  </a:solidFill>
                  <a:latin typeface="Arial" charset="0"/>
                </a:rPr>
                <a:t>79 channels</a:t>
              </a:r>
            </a:p>
            <a:p>
              <a:pPr algn="l" eaLnBrk="0" hangingPunct="0"/>
              <a:r>
                <a:rPr lang="en-US" sz="1400">
                  <a:solidFill>
                    <a:schemeClr val="hlink"/>
                  </a:solidFill>
                  <a:latin typeface="Arial" charset="0"/>
                </a:rPr>
                <a:t>(separated by hopping pattern)</a:t>
              </a:r>
            </a:p>
          </p:txBody>
        </p:sp>
        <p:sp>
          <p:nvSpPr>
            <p:cNvPr id="176240" name="Rectangle 112"/>
            <p:cNvSpPr>
              <a:spLocks noChangeArrowheads="1"/>
            </p:cNvSpPr>
            <p:nvPr/>
          </p:nvSpPr>
          <p:spPr bwMode="auto">
            <a:xfrm>
              <a:off x="528" y="1872"/>
              <a:ext cx="1488" cy="48"/>
            </a:xfrm>
            <a:prstGeom prst="rect">
              <a:avLst/>
            </a:prstGeom>
            <a:gradFill rotWithShape="0">
              <a:gsLst>
                <a:gs pos="0">
                  <a:schemeClr val="hlink">
                    <a:gamma/>
                    <a:tint val="11373"/>
                    <a:invGamma/>
                  </a:schemeClr>
                </a:gs>
                <a:gs pos="50000">
                  <a:schemeClr val="hlink"/>
                </a:gs>
                <a:gs pos="100000">
                  <a:schemeClr val="hlink">
                    <a:gamma/>
                    <a:tint val="11373"/>
                    <a:invGamma/>
                  </a:schemeClr>
                </a:gs>
              </a:gsLst>
              <a:lin ang="5400000" scaled="1"/>
            </a:gradFill>
            <a:ln w="9525">
              <a:noFill/>
              <a:miter lim="800000"/>
              <a:headEnd/>
              <a:tailEnd/>
            </a:ln>
            <a:effectLst/>
          </p:spPr>
          <p:txBody>
            <a:bodyPr wrap="none" anchor="ctr"/>
            <a:lstStyle/>
            <a:p>
              <a:endParaRPr lang="en-US"/>
            </a:p>
          </p:txBody>
        </p:sp>
        <p:sp>
          <p:nvSpPr>
            <p:cNvPr id="176241" name="Rectangle 113"/>
            <p:cNvSpPr>
              <a:spLocks noChangeArrowheads="1"/>
            </p:cNvSpPr>
            <p:nvPr/>
          </p:nvSpPr>
          <p:spPr bwMode="auto">
            <a:xfrm>
              <a:off x="2016" y="1152"/>
              <a:ext cx="1488" cy="48"/>
            </a:xfrm>
            <a:prstGeom prst="rect">
              <a:avLst/>
            </a:prstGeom>
            <a:gradFill rotWithShape="0">
              <a:gsLst>
                <a:gs pos="0">
                  <a:schemeClr val="hlink">
                    <a:gamma/>
                    <a:tint val="11373"/>
                    <a:invGamma/>
                  </a:schemeClr>
                </a:gs>
                <a:gs pos="50000">
                  <a:schemeClr val="hlink"/>
                </a:gs>
                <a:gs pos="100000">
                  <a:schemeClr val="hlink">
                    <a:gamma/>
                    <a:tint val="11373"/>
                    <a:invGamma/>
                  </a:schemeClr>
                </a:gs>
              </a:gsLst>
              <a:lin ang="5400000" scaled="1"/>
            </a:gradFill>
            <a:ln w="9525">
              <a:noFill/>
              <a:miter lim="800000"/>
              <a:headEnd/>
              <a:tailEnd/>
            </a:ln>
            <a:effectLst/>
          </p:spPr>
          <p:txBody>
            <a:bodyPr wrap="none" anchor="ctr"/>
            <a:lstStyle/>
            <a:p>
              <a:endParaRPr lang="en-US"/>
            </a:p>
          </p:txBody>
        </p:sp>
        <p:sp>
          <p:nvSpPr>
            <p:cNvPr id="176242" name="Rectangle 114"/>
            <p:cNvSpPr>
              <a:spLocks noChangeArrowheads="1"/>
            </p:cNvSpPr>
            <p:nvPr/>
          </p:nvSpPr>
          <p:spPr bwMode="auto">
            <a:xfrm>
              <a:off x="3504" y="1680"/>
              <a:ext cx="1008" cy="48"/>
            </a:xfrm>
            <a:prstGeom prst="rect">
              <a:avLst/>
            </a:prstGeom>
            <a:gradFill rotWithShape="0">
              <a:gsLst>
                <a:gs pos="0">
                  <a:schemeClr val="hlink">
                    <a:gamma/>
                    <a:tint val="11373"/>
                    <a:invGamma/>
                  </a:schemeClr>
                </a:gs>
                <a:gs pos="50000">
                  <a:schemeClr val="hlink"/>
                </a:gs>
                <a:gs pos="100000">
                  <a:schemeClr val="hlink">
                    <a:gamma/>
                    <a:tint val="11373"/>
                    <a:invGamma/>
                  </a:schemeClr>
                </a:gs>
              </a:gsLst>
              <a:lin ang="5400000" scaled="1"/>
            </a:gradFill>
            <a:ln w="9525">
              <a:noFill/>
              <a:miter lim="800000"/>
              <a:headEnd/>
              <a:tailEnd/>
            </a:ln>
            <a:effectLst/>
          </p:spPr>
          <p:txBody>
            <a:bodyPr wrap="none" anchor="ctr"/>
            <a:lstStyle/>
            <a:p>
              <a:endParaRPr lang="en-US"/>
            </a:p>
          </p:txBody>
        </p:sp>
      </p:grpSp>
      <p:grpSp>
        <p:nvGrpSpPr>
          <p:cNvPr id="176252" name="Group 124"/>
          <p:cNvGrpSpPr>
            <a:grpSpLocks/>
          </p:cNvGrpSpPr>
          <p:nvPr/>
        </p:nvGrpSpPr>
        <p:grpSpPr bwMode="auto">
          <a:xfrm>
            <a:off x="2470150" y="2440037"/>
            <a:ext cx="6324600" cy="990600"/>
            <a:chOff x="528" y="1152"/>
            <a:chExt cx="3984" cy="624"/>
          </a:xfrm>
        </p:grpSpPr>
        <p:sp>
          <p:nvSpPr>
            <p:cNvPr id="176247" name="Rectangle 119"/>
            <p:cNvSpPr>
              <a:spLocks noChangeArrowheads="1"/>
            </p:cNvSpPr>
            <p:nvPr/>
          </p:nvSpPr>
          <p:spPr bwMode="auto">
            <a:xfrm>
              <a:off x="4080" y="1728"/>
              <a:ext cx="432" cy="48"/>
            </a:xfrm>
            <a:prstGeom prst="rect">
              <a:avLst/>
            </a:prstGeom>
            <a:gradFill rotWithShape="0">
              <a:gsLst>
                <a:gs pos="0">
                  <a:srgbClr val="FF9933">
                    <a:gamma/>
                    <a:tint val="11373"/>
                    <a:invGamma/>
                  </a:srgbClr>
                </a:gs>
                <a:gs pos="50000">
                  <a:srgbClr val="FF9933"/>
                </a:gs>
                <a:gs pos="100000">
                  <a:srgbClr val="FF9933">
                    <a:gamma/>
                    <a:tint val="11373"/>
                    <a:invGamma/>
                  </a:srgbClr>
                </a:gs>
              </a:gsLst>
              <a:lin ang="5400000" scaled="1"/>
            </a:gradFill>
            <a:ln w="9525">
              <a:noFill/>
              <a:miter lim="800000"/>
              <a:headEnd/>
              <a:tailEnd/>
            </a:ln>
            <a:effectLst/>
          </p:spPr>
          <p:txBody>
            <a:bodyPr wrap="none" anchor="ctr"/>
            <a:lstStyle/>
            <a:p>
              <a:endParaRPr lang="en-US"/>
            </a:p>
          </p:txBody>
        </p:sp>
        <p:sp>
          <p:nvSpPr>
            <p:cNvPr id="176249" name="Rectangle 121"/>
            <p:cNvSpPr>
              <a:spLocks noChangeArrowheads="1"/>
            </p:cNvSpPr>
            <p:nvPr/>
          </p:nvSpPr>
          <p:spPr bwMode="auto">
            <a:xfrm>
              <a:off x="2592" y="1392"/>
              <a:ext cx="1488" cy="48"/>
            </a:xfrm>
            <a:prstGeom prst="rect">
              <a:avLst/>
            </a:prstGeom>
            <a:gradFill rotWithShape="0">
              <a:gsLst>
                <a:gs pos="0">
                  <a:srgbClr val="FF9933">
                    <a:gamma/>
                    <a:tint val="11373"/>
                    <a:invGamma/>
                  </a:srgbClr>
                </a:gs>
                <a:gs pos="50000">
                  <a:srgbClr val="FF9933"/>
                </a:gs>
                <a:gs pos="100000">
                  <a:srgbClr val="FF9933">
                    <a:gamma/>
                    <a:tint val="11373"/>
                    <a:invGamma/>
                  </a:srgbClr>
                </a:gs>
              </a:gsLst>
              <a:lin ang="5400000" scaled="1"/>
            </a:gradFill>
            <a:ln w="9525">
              <a:noFill/>
              <a:miter lim="800000"/>
              <a:headEnd/>
              <a:tailEnd/>
            </a:ln>
            <a:effectLst/>
          </p:spPr>
          <p:txBody>
            <a:bodyPr wrap="none" anchor="ctr"/>
            <a:lstStyle/>
            <a:p>
              <a:endParaRPr lang="en-US"/>
            </a:p>
          </p:txBody>
        </p:sp>
        <p:sp>
          <p:nvSpPr>
            <p:cNvPr id="176250" name="Rectangle 122"/>
            <p:cNvSpPr>
              <a:spLocks noChangeArrowheads="1"/>
            </p:cNvSpPr>
            <p:nvPr/>
          </p:nvSpPr>
          <p:spPr bwMode="auto">
            <a:xfrm>
              <a:off x="1104" y="1632"/>
              <a:ext cx="1488" cy="48"/>
            </a:xfrm>
            <a:prstGeom prst="rect">
              <a:avLst/>
            </a:prstGeom>
            <a:gradFill rotWithShape="0">
              <a:gsLst>
                <a:gs pos="0">
                  <a:srgbClr val="FF9933">
                    <a:gamma/>
                    <a:tint val="11373"/>
                    <a:invGamma/>
                  </a:srgbClr>
                </a:gs>
                <a:gs pos="50000">
                  <a:srgbClr val="FF9933"/>
                </a:gs>
                <a:gs pos="100000">
                  <a:srgbClr val="FF9933">
                    <a:gamma/>
                    <a:tint val="11373"/>
                    <a:invGamma/>
                  </a:srgbClr>
                </a:gs>
              </a:gsLst>
              <a:lin ang="5400000" scaled="1"/>
            </a:gradFill>
            <a:ln w="9525">
              <a:noFill/>
              <a:miter lim="800000"/>
              <a:headEnd/>
              <a:tailEnd/>
            </a:ln>
            <a:effectLst/>
          </p:spPr>
          <p:txBody>
            <a:bodyPr wrap="none" anchor="ctr"/>
            <a:lstStyle/>
            <a:p>
              <a:endParaRPr lang="en-US"/>
            </a:p>
          </p:txBody>
        </p:sp>
        <p:sp>
          <p:nvSpPr>
            <p:cNvPr id="176251" name="Rectangle 123"/>
            <p:cNvSpPr>
              <a:spLocks noChangeArrowheads="1"/>
            </p:cNvSpPr>
            <p:nvPr/>
          </p:nvSpPr>
          <p:spPr bwMode="auto">
            <a:xfrm>
              <a:off x="528" y="1152"/>
              <a:ext cx="576" cy="48"/>
            </a:xfrm>
            <a:prstGeom prst="rect">
              <a:avLst/>
            </a:prstGeom>
            <a:gradFill rotWithShape="0">
              <a:gsLst>
                <a:gs pos="0">
                  <a:srgbClr val="FF9933">
                    <a:gamma/>
                    <a:tint val="11373"/>
                    <a:invGamma/>
                  </a:srgbClr>
                </a:gs>
                <a:gs pos="50000">
                  <a:srgbClr val="FF9933"/>
                </a:gs>
                <a:gs pos="100000">
                  <a:srgbClr val="FF9933">
                    <a:gamma/>
                    <a:tint val="11373"/>
                    <a:invGamma/>
                  </a:srgbClr>
                </a:gs>
              </a:gsLst>
              <a:lin ang="5400000" scaled="1"/>
            </a:gradFill>
            <a:ln w="9525">
              <a:noFill/>
              <a:miter lim="800000"/>
              <a:headEnd/>
              <a:tailEnd/>
            </a:ln>
            <a:effectLst/>
          </p:spPr>
          <p:txBody>
            <a:bodyPr wrap="none" anchor="ctr"/>
            <a:lstStyle/>
            <a:p>
              <a:endParaRPr lang="en-US"/>
            </a:p>
          </p:txBody>
        </p:sp>
      </p:grpSp>
      <p:sp>
        <p:nvSpPr>
          <p:cNvPr id="176160" name="Line 32"/>
          <p:cNvSpPr>
            <a:spLocks noChangeShapeType="1"/>
          </p:cNvSpPr>
          <p:nvPr/>
        </p:nvSpPr>
        <p:spPr bwMode="auto">
          <a:xfrm flipV="1">
            <a:off x="2470150" y="2135237"/>
            <a:ext cx="0" cy="1981200"/>
          </a:xfrm>
          <a:prstGeom prst="line">
            <a:avLst/>
          </a:prstGeom>
          <a:noFill/>
          <a:ln w="9525">
            <a:solidFill>
              <a:schemeClr val="tx1"/>
            </a:solidFill>
            <a:round/>
            <a:headEnd/>
            <a:tailEnd type="triangle" w="med" len="med"/>
          </a:ln>
          <a:effectLst/>
        </p:spPr>
        <p:txBody>
          <a:bodyPr wrap="none" anchor="ctr"/>
          <a:lstStyle/>
          <a:p>
            <a:endParaRPr lang="en-US"/>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6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6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 who is where?</a:t>
            </a:r>
          </a:p>
        </p:txBody>
      </p:sp>
      <p:sp>
        <p:nvSpPr>
          <p:cNvPr id="8" name="Content Placeholder 7"/>
          <p:cNvSpPr>
            <a:spLocks noGrp="1"/>
          </p:cNvSpPr>
          <p:nvPr>
            <p:ph idx="1"/>
          </p:nvPr>
        </p:nvSpPr>
        <p:spPr/>
        <p:txBody>
          <a:bodyPr/>
          <a:lstStyle/>
          <a:p>
            <a:r>
              <a:rPr lang="en-US" dirty="0"/>
              <a:t>Bluetooth BR/EDR</a:t>
            </a:r>
          </a:p>
          <a:p>
            <a:endParaRPr lang="en-US" dirty="0"/>
          </a:p>
          <a:p>
            <a:endParaRPr lang="en-US" dirty="0"/>
          </a:p>
          <a:p>
            <a:endParaRPr lang="en-US" dirty="0"/>
          </a:p>
          <a:p>
            <a:endParaRPr lang="en-US" dirty="0"/>
          </a:p>
          <a:p>
            <a:r>
              <a:rPr lang="en-US" dirty="0"/>
              <a:t>Bluetooth LE</a:t>
            </a:r>
          </a:p>
          <a:p>
            <a:endParaRPr lang="en-US" dirty="0"/>
          </a:p>
          <a:p>
            <a:endParaRPr lang="en-US" dirty="0"/>
          </a:p>
          <a:p>
            <a:endParaRPr lang="en-US" dirty="0"/>
          </a:p>
          <a:p>
            <a:r>
              <a:rPr lang="en-US" dirty="0"/>
              <a:t>ZigBee 802.15.4</a:t>
            </a:r>
          </a:p>
          <a:p>
            <a:endParaRPr lang="en-US" dirty="0"/>
          </a:p>
          <a:p>
            <a:endParaRPr lang="en-US" dirty="0"/>
          </a:p>
          <a:p>
            <a:endParaRPr lang="en-US" dirty="0"/>
          </a:p>
          <a:p>
            <a:r>
              <a:rPr lang="en-US" dirty="0"/>
              <a:t>WLAN 802.11</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
        <p:nvSpPr>
          <p:cNvPr id="6" name="TextBox 5"/>
          <p:cNvSpPr txBox="1"/>
          <p:nvPr/>
        </p:nvSpPr>
        <p:spPr>
          <a:xfrm>
            <a:off x="10763084" y="6316211"/>
            <a:ext cx="1428916" cy="276999"/>
          </a:xfrm>
          <a:prstGeom prst="rect">
            <a:avLst/>
          </a:prstGeom>
          <a:noFill/>
        </p:spPr>
        <p:txBody>
          <a:bodyPr wrap="none" rtlCol="0">
            <a:spAutoFit/>
          </a:bodyPr>
          <a:lstStyle/>
          <a:p>
            <a:r>
              <a:rPr lang="en-US" sz="1200" dirty="0">
                <a:solidFill>
                  <a:srgbClr val="0070C0"/>
                </a:solidFill>
              </a:rPr>
              <a:t>Source: S. Raza</a:t>
            </a:r>
          </a:p>
        </p:txBody>
      </p:sp>
      <p:pic>
        <p:nvPicPr>
          <p:cNvPr id="7" name="Picture 6"/>
          <p:cNvPicPr>
            <a:picLocks noChangeAspect="1"/>
          </p:cNvPicPr>
          <p:nvPr/>
        </p:nvPicPr>
        <p:blipFill>
          <a:blip r:embed="rId2"/>
          <a:stretch>
            <a:fillRect/>
          </a:stretch>
        </p:blipFill>
        <p:spPr>
          <a:xfrm>
            <a:off x="4007768" y="539858"/>
            <a:ext cx="6847561" cy="6116538"/>
          </a:xfrm>
          <a:prstGeom prst="rect">
            <a:avLst/>
          </a:prstGeom>
        </p:spPr>
      </p:pic>
    </p:spTree>
    <p:extLst>
      <p:ext uri="{BB962C8B-B14F-4D97-AF65-F5344CB8AC3E}">
        <p14:creationId xmlns:p14="http://schemas.microsoft.com/office/powerpoint/2010/main" val="2778736015"/>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Mechanisms for Interference avoidance in the ISM band – Example Bluetooth</a:t>
            </a:r>
          </a:p>
        </p:txBody>
      </p:sp>
      <p:sp>
        <p:nvSpPr>
          <p:cNvPr id="3" name="Content Placeholder 2"/>
          <p:cNvSpPr>
            <a:spLocks noGrp="1"/>
          </p:cNvSpPr>
          <p:nvPr>
            <p:ph idx="1"/>
          </p:nvPr>
        </p:nvSpPr>
        <p:spPr/>
        <p:txBody>
          <a:bodyPr/>
          <a:lstStyle/>
          <a:p>
            <a:r>
              <a:rPr lang="en-US" dirty="0"/>
              <a:t>Adaptive Frequency Hopping</a:t>
            </a:r>
          </a:p>
          <a:p>
            <a:pPr lvl="1"/>
            <a:r>
              <a:rPr lang="en-US" dirty="0"/>
              <a:t>Reduce the number of channels used in a </a:t>
            </a:r>
            <a:r>
              <a:rPr lang="en-US" dirty="0" err="1"/>
              <a:t>piconet</a:t>
            </a:r>
            <a:r>
              <a:rPr lang="en-US" dirty="0"/>
              <a:t> (min. 20 out of 79)</a:t>
            </a:r>
          </a:p>
          <a:p>
            <a:r>
              <a:rPr lang="en-US" dirty="0"/>
              <a:t>HCI Set Host Channel Classification</a:t>
            </a:r>
          </a:p>
          <a:p>
            <a:pPr lvl="1"/>
            <a:r>
              <a:rPr lang="en-US" dirty="0"/>
              <a:t>Host informs BT controller of the occupied channels by e.g. WLAN</a:t>
            </a:r>
          </a:p>
          <a:p>
            <a:r>
              <a:rPr lang="en-US" dirty="0"/>
              <a:t>Enhanced SCO</a:t>
            </a:r>
          </a:p>
          <a:p>
            <a:pPr lvl="1"/>
            <a:r>
              <a:rPr lang="en-US" dirty="0"/>
              <a:t>Added retransmissions to SCO</a:t>
            </a:r>
          </a:p>
          <a:p>
            <a:r>
              <a:rPr lang="en-US" dirty="0" err="1"/>
              <a:t>Piconet</a:t>
            </a:r>
            <a:r>
              <a:rPr lang="en-US" dirty="0"/>
              <a:t> Clock Adjust</a:t>
            </a:r>
          </a:p>
          <a:p>
            <a:pPr lvl="1"/>
            <a:r>
              <a:rPr lang="en-US" dirty="0"/>
              <a:t>Align clock with external technology</a:t>
            </a:r>
          </a:p>
          <a:p>
            <a:r>
              <a:rPr lang="en-US" dirty="0"/>
              <a:t>Slot Availability Mask</a:t>
            </a:r>
          </a:p>
          <a:p>
            <a:pPr lvl="1"/>
            <a:r>
              <a:rPr lang="en-US" dirty="0"/>
              <a:t>Exchange available time slot</a:t>
            </a:r>
          </a:p>
          <a:p>
            <a:r>
              <a:rPr lang="en-US" dirty="0"/>
              <a:t>…</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3989986879"/>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Check the additional developments yourself – several “overlapping” goals and competing standards!</a:t>
            </a:r>
          </a:p>
          <a:p>
            <a:pPr lvl="1"/>
            <a:r>
              <a:rPr lang="en-US" dirty="0"/>
              <a:t>What is the main purpose of </a:t>
            </a:r>
            <a:r>
              <a:rPr lang="en-US" dirty="0" err="1"/>
              <a:t>Zigbee</a:t>
            </a:r>
            <a:r>
              <a:rPr lang="en-US" dirty="0"/>
              <a:t>?</a:t>
            </a:r>
          </a:p>
          <a:p>
            <a:pPr lvl="1"/>
            <a:r>
              <a:rPr lang="en-US" dirty="0"/>
              <a:t>What are key characteristics of </a:t>
            </a:r>
            <a:r>
              <a:rPr lang="en-US" dirty="0" err="1"/>
              <a:t>Zigbee</a:t>
            </a:r>
            <a:r>
              <a:rPr lang="en-US" dirty="0"/>
              <a:t> networks? Differences to Bluetooth (LE)?</a:t>
            </a:r>
          </a:p>
          <a:p>
            <a:pPr lvl="1"/>
            <a:r>
              <a:rPr lang="en-US" dirty="0"/>
              <a:t>How can wireless systems avoid interference? What does Bluetooth offer?</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280956648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Check the relevant web pages – it is a very dynamic field!</a:t>
            </a:r>
          </a:p>
          <a:p>
            <a:pPr lvl="1"/>
            <a:r>
              <a:rPr lang="en-US" dirty="0"/>
              <a:t>How is mobility restricted using WLANs? What additional elements are needed for roaming between networks, how and where can WLANs support roaming? In your answer, think of the capabilities of layer 2 where WLANs reside.</a:t>
            </a:r>
          </a:p>
          <a:p>
            <a:pPr lvl="1"/>
            <a:r>
              <a:rPr lang="en-GB" dirty="0"/>
              <a:t>What are the basic differences between wireless WANs and WLANs, and what are the common features? Consider mode of operation, administration, frequencies, capabilities of nodes, services, national/international regulations.</a:t>
            </a:r>
          </a:p>
          <a:p>
            <a:pPr lvl="1"/>
            <a:endParaRPr lang="en-US" dirty="0"/>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334976612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p:txBody>
          <a:bodyPr/>
          <a:lstStyle/>
          <a:p>
            <a:r>
              <a:rPr lang="en-US" dirty="0"/>
              <a:t>802.11 - Physical layer (historical – not in standard any longer)</a:t>
            </a:r>
          </a:p>
        </p:txBody>
      </p:sp>
      <p:sp>
        <p:nvSpPr>
          <p:cNvPr id="75782" name="Rectangle 6"/>
          <p:cNvSpPr>
            <a:spLocks noGrp="1" noChangeArrowheads="1"/>
          </p:cNvSpPr>
          <p:nvPr>
            <p:ph idx="1"/>
          </p:nvPr>
        </p:nvSpPr>
        <p:spPr/>
        <p:txBody>
          <a:bodyPr>
            <a:normAutofit lnSpcReduction="10000"/>
          </a:bodyPr>
          <a:lstStyle/>
          <a:p>
            <a:r>
              <a:rPr lang="en-US" dirty="0"/>
              <a:t>3 versions: 2 radio (typ. 2.4 GHz), 1 IR</a:t>
            </a:r>
          </a:p>
          <a:p>
            <a:pPr lvl="1"/>
            <a:r>
              <a:rPr lang="en-US" dirty="0"/>
              <a:t>data rates 1 or 2 Mbit/s</a:t>
            </a:r>
          </a:p>
          <a:p>
            <a:endParaRPr lang="en-US" dirty="0"/>
          </a:p>
          <a:p>
            <a:r>
              <a:rPr lang="en-US" dirty="0"/>
              <a:t>FHSS (Frequency Hopping Spread Spectrum) - obsolete</a:t>
            </a:r>
          </a:p>
          <a:p>
            <a:pPr lvl="1"/>
            <a:r>
              <a:rPr lang="en-US" dirty="0"/>
              <a:t>spreading, </a:t>
            </a:r>
            <a:r>
              <a:rPr lang="en-US" dirty="0" err="1"/>
              <a:t>despreading</a:t>
            </a:r>
            <a:r>
              <a:rPr lang="en-US" dirty="0"/>
              <a:t>, signal strength, typ. 1 Mbit/s</a:t>
            </a:r>
          </a:p>
          <a:p>
            <a:pPr lvl="1"/>
            <a:r>
              <a:rPr lang="en-US" dirty="0"/>
              <a:t>min. 2.5 frequency hops/s (USA), two-level GFSK modulation</a:t>
            </a:r>
          </a:p>
          <a:p>
            <a:endParaRPr lang="en-US" dirty="0"/>
          </a:p>
          <a:p>
            <a:r>
              <a:rPr lang="en-US" dirty="0"/>
              <a:t>DSSS (Direct Sequence Spread Spectrum) – many products</a:t>
            </a:r>
          </a:p>
          <a:p>
            <a:pPr lvl="1"/>
            <a:r>
              <a:rPr lang="en-US" dirty="0"/>
              <a:t>DBPSK modulation for 1 Mbit/s (Differential Binary Phase Shift Keying), DQPSK for 2 Mbit/s (Differential Quadrature PSK)</a:t>
            </a:r>
          </a:p>
          <a:p>
            <a:pPr lvl="1"/>
            <a:r>
              <a:rPr lang="en-US" dirty="0"/>
              <a:t>preamble and header of a frame is always transmitted with 1 Mbit/s, rest of transmission 1 or 2 Mbit/s</a:t>
            </a:r>
          </a:p>
          <a:p>
            <a:pPr lvl="1"/>
            <a:r>
              <a:rPr lang="en-US" dirty="0"/>
              <a:t>chipping sequence: +1, -1, +1, +1, -1, +1, +1, +1, -1, -1, -1 (Barker code)</a:t>
            </a:r>
          </a:p>
          <a:p>
            <a:pPr lvl="1"/>
            <a:r>
              <a:rPr lang="en-US" dirty="0"/>
              <a:t>max. radiated power 1 W (USA), 100 </a:t>
            </a:r>
            <a:r>
              <a:rPr lang="en-US" dirty="0" err="1"/>
              <a:t>mW</a:t>
            </a:r>
            <a:r>
              <a:rPr lang="en-US" dirty="0"/>
              <a:t> (EU), min. 1mW</a:t>
            </a:r>
          </a:p>
          <a:p>
            <a:endParaRPr lang="en-US" dirty="0"/>
          </a:p>
          <a:p>
            <a:r>
              <a:rPr lang="en-US" dirty="0"/>
              <a:t>Infrared - obsolete</a:t>
            </a:r>
          </a:p>
          <a:p>
            <a:pPr lvl="1"/>
            <a:r>
              <a:rPr lang="en-US" dirty="0"/>
              <a:t>850-950 nm, diffuse light, typ. 10 m range</a:t>
            </a:r>
          </a:p>
          <a:p>
            <a:pPr lvl="1"/>
            <a:r>
              <a:rPr lang="en-US" dirty="0"/>
              <a:t>carrier detection, energy detection, synchronization</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45" name="Rectangle 41"/>
          <p:cNvSpPr>
            <a:spLocks noGrp="1" noChangeArrowheads="1"/>
          </p:cNvSpPr>
          <p:nvPr>
            <p:ph type="title"/>
          </p:nvPr>
        </p:nvSpPr>
        <p:spPr/>
        <p:txBody>
          <a:bodyPr/>
          <a:lstStyle/>
          <a:p>
            <a:r>
              <a:rPr lang="en-US"/>
              <a:t>DSSS PHY packet format (legacy)</a:t>
            </a:r>
          </a:p>
        </p:txBody>
      </p:sp>
      <p:sp>
        <p:nvSpPr>
          <p:cNvPr id="123946" name="Rectangle 42"/>
          <p:cNvSpPr>
            <a:spLocks noGrp="1" noChangeArrowheads="1"/>
          </p:cNvSpPr>
          <p:nvPr>
            <p:ph idx="1"/>
          </p:nvPr>
        </p:nvSpPr>
        <p:spPr/>
        <p:txBody>
          <a:bodyPr/>
          <a:lstStyle/>
          <a:p>
            <a:r>
              <a:rPr lang="en-US" dirty="0"/>
              <a:t>Synchronization</a:t>
            </a:r>
          </a:p>
          <a:p>
            <a:pPr lvl="1"/>
            <a:r>
              <a:rPr lang="en-US" dirty="0"/>
              <a:t>synch., gain setting, energy detection, frequency offset compensation</a:t>
            </a:r>
          </a:p>
          <a:p>
            <a:r>
              <a:rPr lang="en-US" dirty="0"/>
              <a:t>SFD (Start Frame Delimiter)</a:t>
            </a:r>
          </a:p>
          <a:p>
            <a:pPr lvl="1"/>
            <a:r>
              <a:rPr lang="en-US" dirty="0"/>
              <a:t>1111001110100000</a:t>
            </a:r>
          </a:p>
          <a:p>
            <a:r>
              <a:rPr lang="en-US" dirty="0"/>
              <a:t>Signal</a:t>
            </a:r>
          </a:p>
          <a:p>
            <a:pPr lvl="1"/>
            <a:r>
              <a:rPr lang="en-US" dirty="0"/>
              <a:t>data rate of the payload (0A: 1 Mbit/s DBPSK; 14: 2 Mbit/s DQPSK)</a:t>
            </a:r>
          </a:p>
          <a:p>
            <a:r>
              <a:rPr lang="en-US" dirty="0"/>
              <a:t>Service					</a:t>
            </a:r>
          </a:p>
          <a:p>
            <a:pPr lvl="1"/>
            <a:r>
              <a:rPr lang="en-US" dirty="0"/>
              <a:t>future use, 00: 802.11 compliant </a:t>
            </a:r>
          </a:p>
          <a:p>
            <a:r>
              <a:rPr lang="en-US" dirty="0"/>
              <a:t>Length</a:t>
            </a:r>
          </a:p>
          <a:p>
            <a:pPr lvl="1"/>
            <a:r>
              <a:rPr lang="en-US" dirty="0"/>
              <a:t>length of the payload</a:t>
            </a:r>
          </a:p>
          <a:p>
            <a:r>
              <a:rPr lang="en-US" dirty="0"/>
              <a:t>HEC (Header Error Check)</a:t>
            </a:r>
          </a:p>
          <a:p>
            <a:pPr lvl="1"/>
            <a:r>
              <a:rPr lang="en-US" dirty="0"/>
              <a:t>protection of signal, service and length, x</a:t>
            </a:r>
            <a:r>
              <a:rPr lang="en-US" baseline="30000" dirty="0"/>
              <a:t>16</a:t>
            </a:r>
            <a:r>
              <a:rPr lang="en-US" dirty="0"/>
              <a:t>+x</a:t>
            </a:r>
            <a:r>
              <a:rPr lang="en-US" baseline="30000" dirty="0"/>
              <a:t>12</a:t>
            </a:r>
            <a:r>
              <a:rPr lang="en-US" dirty="0"/>
              <a:t>+x</a:t>
            </a:r>
            <a:r>
              <a:rPr lang="en-US" baseline="30000" dirty="0"/>
              <a:t>5</a:t>
            </a:r>
            <a:r>
              <a:rPr lang="en-US" dirty="0"/>
              <a:t>+1</a:t>
            </a:r>
          </a:p>
        </p:txBody>
      </p:sp>
      <p:sp>
        <p:nvSpPr>
          <p:cNvPr id="24" name="Fußzeilenplatzhalter 4"/>
          <p:cNvSpPr>
            <a:spLocks noGrp="1"/>
          </p:cNvSpPr>
          <p:nvPr>
            <p:ph type="ftr" sz="quarter" idx="10"/>
          </p:nvPr>
        </p:nvSpPr>
        <p:spPr/>
        <p:txBody>
          <a:bodyPr/>
          <a:lstStyle/>
          <a:p>
            <a:r>
              <a:rPr lang="en-US"/>
              <a:t>Prof. Dr.-Ing. Jochen H. Schiller    www.jochenschiller.de    Mobile Communications</a:t>
            </a:r>
          </a:p>
        </p:txBody>
      </p:sp>
      <p:sp>
        <p:nvSpPr>
          <p:cNvPr id="123924" name="Rectangle 20"/>
          <p:cNvSpPr>
            <a:spLocks noChangeArrowheads="1"/>
          </p:cNvSpPr>
          <p:nvPr/>
        </p:nvSpPr>
        <p:spPr bwMode="auto">
          <a:xfrm>
            <a:off x="2489843" y="5549875"/>
            <a:ext cx="1752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synchronization</a:t>
            </a:r>
          </a:p>
        </p:txBody>
      </p:sp>
      <p:sp>
        <p:nvSpPr>
          <p:cNvPr id="123925" name="Rectangle 21"/>
          <p:cNvSpPr>
            <a:spLocks noChangeArrowheads="1"/>
          </p:cNvSpPr>
          <p:nvPr/>
        </p:nvSpPr>
        <p:spPr bwMode="auto">
          <a:xfrm>
            <a:off x="4242443" y="5549875"/>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SFD</a:t>
            </a:r>
          </a:p>
        </p:txBody>
      </p:sp>
      <p:sp>
        <p:nvSpPr>
          <p:cNvPr id="123926" name="Rectangle 22"/>
          <p:cNvSpPr>
            <a:spLocks noChangeArrowheads="1"/>
          </p:cNvSpPr>
          <p:nvPr/>
        </p:nvSpPr>
        <p:spPr bwMode="auto">
          <a:xfrm>
            <a:off x="4928243" y="5549875"/>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signal</a:t>
            </a:r>
          </a:p>
        </p:txBody>
      </p:sp>
      <p:sp>
        <p:nvSpPr>
          <p:cNvPr id="123927" name="Rectangle 23"/>
          <p:cNvSpPr>
            <a:spLocks noChangeArrowheads="1"/>
          </p:cNvSpPr>
          <p:nvPr/>
        </p:nvSpPr>
        <p:spPr bwMode="auto">
          <a:xfrm>
            <a:off x="5614043" y="5549875"/>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service</a:t>
            </a:r>
          </a:p>
        </p:txBody>
      </p:sp>
      <p:sp>
        <p:nvSpPr>
          <p:cNvPr id="123928" name="Rectangle 24"/>
          <p:cNvSpPr>
            <a:spLocks noChangeArrowheads="1"/>
          </p:cNvSpPr>
          <p:nvPr/>
        </p:nvSpPr>
        <p:spPr bwMode="auto">
          <a:xfrm>
            <a:off x="6985643" y="5549875"/>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HEC</a:t>
            </a:r>
          </a:p>
        </p:txBody>
      </p:sp>
      <p:sp>
        <p:nvSpPr>
          <p:cNvPr id="123929" name="Rectangle 25"/>
          <p:cNvSpPr>
            <a:spLocks noChangeArrowheads="1"/>
          </p:cNvSpPr>
          <p:nvPr/>
        </p:nvSpPr>
        <p:spPr bwMode="auto">
          <a:xfrm>
            <a:off x="7671443" y="5549875"/>
            <a:ext cx="1752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payload</a:t>
            </a:r>
          </a:p>
        </p:txBody>
      </p:sp>
      <p:sp>
        <p:nvSpPr>
          <p:cNvPr id="123930" name="AutoShape 26"/>
          <p:cNvSpPr>
            <a:spLocks/>
          </p:cNvSpPr>
          <p:nvPr/>
        </p:nvSpPr>
        <p:spPr bwMode="auto">
          <a:xfrm rot="-5400000">
            <a:off x="3556643" y="4864075"/>
            <a:ext cx="304800" cy="2438400"/>
          </a:xfrm>
          <a:prstGeom prst="leftBrace">
            <a:avLst>
              <a:gd name="adj1" fmla="val 66667"/>
              <a:gd name="adj2" fmla="val 50000"/>
            </a:avLst>
          </a:prstGeom>
          <a:noFill/>
          <a:ln w="9525">
            <a:solidFill>
              <a:schemeClr val="tx1"/>
            </a:solidFill>
            <a:round/>
            <a:headEnd/>
            <a:tailEnd/>
          </a:ln>
          <a:effectLst/>
        </p:spPr>
        <p:txBody>
          <a:bodyPr wrap="none" anchor="ctr"/>
          <a:lstStyle/>
          <a:p>
            <a:endParaRPr lang="en-US"/>
          </a:p>
        </p:txBody>
      </p:sp>
      <p:sp>
        <p:nvSpPr>
          <p:cNvPr id="123931" name="Text Box 27"/>
          <p:cNvSpPr txBox="1">
            <a:spLocks noChangeArrowheads="1"/>
          </p:cNvSpPr>
          <p:nvPr/>
        </p:nvSpPr>
        <p:spPr bwMode="auto">
          <a:xfrm>
            <a:off x="3023244" y="6235675"/>
            <a:ext cx="16160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PLCP preamble</a:t>
            </a:r>
          </a:p>
        </p:txBody>
      </p:sp>
      <p:sp>
        <p:nvSpPr>
          <p:cNvPr id="123932" name="AutoShape 28"/>
          <p:cNvSpPr>
            <a:spLocks/>
          </p:cNvSpPr>
          <p:nvPr/>
        </p:nvSpPr>
        <p:spPr bwMode="auto">
          <a:xfrm rot="-5400000">
            <a:off x="6147443" y="4711675"/>
            <a:ext cx="304800" cy="2743200"/>
          </a:xfrm>
          <a:prstGeom prst="leftBrace">
            <a:avLst>
              <a:gd name="adj1" fmla="val 75000"/>
              <a:gd name="adj2" fmla="val 50000"/>
            </a:avLst>
          </a:prstGeom>
          <a:noFill/>
          <a:ln w="9525">
            <a:solidFill>
              <a:schemeClr val="tx1"/>
            </a:solidFill>
            <a:round/>
            <a:headEnd/>
            <a:tailEnd/>
          </a:ln>
          <a:effectLst/>
        </p:spPr>
        <p:txBody>
          <a:bodyPr wrap="none" anchor="ctr"/>
          <a:lstStyle/>
          <a:p>
            <a:endParaRPr lang="en-US"/>
          </a:p>
        </p:txBody>
      </p:sp>
      <p:sp>
        <p:nvSpPr>
          <p:cNvPr id="123933" name="Text Box 29"/>
          <p:cNvSpPr txBox="1">
            <a:spLocks noChangeArrowheads="1"/>
          </p:cNvSpPr>
          <p:nvPr/>
        </p:nvSpPr>
        <p:spPr bwMode="auto">
          <a:xfrm>
            <a:off x="5614044" y="6235675"/>
            <a:ext cx="1401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PLCP header</a:t>
            </a:r>
          </a:p>
        </p:txBody>
      </p:sp>
      <p:sp>
        <p:nvSpPr>
          <p:cNvPr id="123934" name="Text Box 30"/>
          <p:cNvSpPr txBox="1">
            <a:spLocks noChangeArrowheads="1"/>
          </p:cNvSpPr>
          <p:nvPr/>
        </p:nvSpPr>
        <p:spPr bwMode="auto">
          <a:xfrm>
            <a:off x="3251843" y="5245075"/>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128</a:t>
            </a:r>
          </a:p>
        </p:txBody>
      </p:sp>
      <p:sp>
        <p:nvSpPr>
          <p:cNvPr id="123935" name="Text Box 31"/>
          <p:cNvSpPr txBox="1">
            <a:spLocks noChangeArrowheads="1"/>
          </p:cNvSpPr>
          <p:nvPr/>
        </p:nvSpPr>
        <p:spPr bwMode="auto">
          <a:xfrm>
            <a:off x="4394844" y="524507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a:t>
            </a:r>
          </a:p>
        </p:txBody>
      </p:sp>
      <p:sp>
        <p:nvSpPr>
          <p:cNvPr id="123936" name="Text Box 32"/>
          <p:cNvSpPr txBox="1">
            <a:spLocks noChangeArrowheads="1"/>
          </p:cNvSpPr>
          <p:nvPr/>
        </p:nvSpPr>
        <p:spPr bwMode="auto">
          <a:xfrm>
            <a:off x="5080644" y="5245075"/>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8</a:t>
            </a:r>
          </a:p>
        </p:txBody>
      </p:sp>
      <p:sp>
        <p:nvSpPr>
          <p:cNvPr id="123937" name="Text Box 33"/>
          <p:cNvSpPr txBox="1">
            <a:spLocks noChangeArrowheads="1"/>
          </p:cNvSpPr>
          <p:nvPr/>
        </p:nvSpPr>
        <p:spPr bwMode="auto">
          <a:xfrm>
            <a:off x="5766444" y="5245075"/>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8</a:t>
            </a:r>
          </a:p>
        </p:txBody>
      </p:sp>
      <p:sp>
        <p:nvSpPr>
          <p:cNvPr id="123938" name="Text Box 34"/>
          <p:cNvSpPr txBox="1">
            <a:spLocks noChangeArrowheads="1"/>
          </p:cNvSpPr>
          <p:nvPr/>
        </p:nvSpPr>
        <p:spPr bwMode="auto">
          <a:xfrm>
            <a:off x="7138044" y="524507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a:t>
            </a:r>
          </a:p>
        </p:txBody>
      </p:sp>
      <p:sp>
        <p:nvSpPr>
          <p:cNvPr id="123939" name="Text Box 35"/>
          <p:cNvSpPr txBox="1">
            <a:spLocks noChangeArrowheads="1"/>
          </p:cNvSpPr>
          <p:nvPr/>
        </p:nvSpPr>
        <p:spPr bwMode="auto">
          <a:xfrm>
            <a:off x="8052444" y="5245075"/>
            <a:ext cx="893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variable</a:t>
            </a:r>
          </a:p>
        </p:txBody>
      </p:sp>
      <p:sp>
        <p:nvSpPr>
          <p:cNvPr id="123940" name="Text Box 36"/>
          <p:cNvSpPr txBox="1">
            <a:spLocks noChangeArrowheads="1"/>
          </p:cNvSpPr>
          <p:nvPr/>
        </p:nvSpPr>
        <p:spPr bwMode="auto">
          <a:xfrm>
            <a:off x="9484369" y="5229200"/>
            <a:ext cx="5000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bits</a:t>
            </a:r>
          </a:p>
        </p:txBody>
      </p:sp>
      <p:sp>
        <p:nvSpPr>
          <p:cNvPr id="123941" name="Rectangle 37"/>
          <p:cNvSpPr>
            <a:spLocks noChangeArrowheads="1"/>
          </p:cNvSpPr>
          <p:nvPr/>
        </p:nvSpPr>
        <p:spPr bwMode="auto">
          <a:xfrm>
            <a:off x="6299843" y="5549875"/>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length</a:t>
            </a:r>
          </a:p>
        </p:txBody>
      </p:sp>
      <p:sp>
        <p:nvSpPr>
          <p:cNvPr id="123942" name="Text Box 38"/>
          <p:cNvSpPr txBox="1">
            <a:spLocks noChangeArrowheads="1"/>
          </p:cNvSpPr>
          <p:nvPr/>
        </p:nvSpPr>
        <p:spPr bwMode="auto">
          <a:xfrm>
            <a:off x="6452244" y="524507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Grp="1" noChangeArrowheads="1"/>
          </p:cNvSpPr>
          <p:nvPr>
            <p:ph type="title"/>
          </p:nvPr>
        </p:nvSpPr>
        <p:spPr/>
        <p:txBody>
          <a:bodyPr/>
          <a:lstStyle/>
          <a:p>
            <a:r>
              <a:rPr lang="en-US" dirty="0"/>
              <a:t>IEEE 802.11 HR/DSSS – PHY frame formats (was 802.11b)</a:t>
            </a:r>
          </a:p>
        </p:txBody>
      </p:sp>
      <p:sp>
        <p:nvSpPr>
          <p:cNvPr id="2" name="Content Placeholder 1"/>
          <p:cNvSpPr>
            <a:spLocks noGrp="1"/>
          </p:cNvSpPr>
          <p:nvPr>
            <p:ph sz="half" idx="1"/>
          </p:nvPr>
        </p:nvSpPr>
        <p:spPr>
          <a:xfrm>
            <a:off x="334438" y="1808163"/>
            <a:ext cx="3475264" cy="4508500"/>
          </a:xfrm>
        </p:spPr>
        <p:txBody>
          <a:bodyPr/>
          <a:lstStyle/>
          <a:p>
            <a:r>
              <a:rPr lang="de-DE" dirty="0"/>
              <a:t>High Rate </a:t>
            </a:r>
            <a:r>
              <a:rPr lang="de-DE" dirty="0" err="1"/>
              <a:t>Direct</a:t>
            </a:r>
            <a:r>
              <a:rPr lang="de-DE" dirty="0"/>
              <a:t> </a:t>
            </a:r>
            <a:r>
              <a:rPr lang="de-DE" dirty="0" err="1"/>
              <a:t>Sequence</a:t>
            </a:r>
            <a:r>
              <a:rPr lang="de-DE" dirty="0"/>
              <a:t> </a:t>
            </a:r>
            <a:r>
              <a:rPr lang="de-DE" dirty="0" err="1"/>
              <a:t>Spread</a:t>
            </a:r>
            <a:r>
              <a:rPr lang="de-DE" dirty="0"/>
              <a:t> </a:t>
            </a:r>
            <a:r>
              <a:rPr lang="de-DE" dirty="0" err="1"/>
              <a:t>Spectrum</a:t>
            </a:r>
            <a:r>
              <a:rPr lang="de-DE" dirty="0"/>
              <a:t> @ 2.4GHz</a:t>
            </a:r>
          </a:p>
          <a:p>
            <a:endParaRPr lang="en-US" dirty="0"/>
          </a:p>
          <a:p>
            <a:r>
              <a:rPr lang="en-US" dirty="0"/>
              <a:t>Data rate</a:t>
            </a:r>
          </a:p>
          <a:p>
            <a:pPr lvl="1"/>
            <a:r>
              <a:rPr lang="en-US" dirty="0"/>
              <a:t>1, 2, 5.5, 11 Mbit/s, depending on SNR </a:t>
            </a:r>
          </a:p>
          <a:p>
            <a:pPr lvl="1"/>
            <a:r>
              <a:rPr lang="en-US" dirty="0"/>
              <a:t>User data rate max. approx. 6 Mbit/s</a:t>
            </a:r>
          </a:p>
          <a:p>
            <a:endParaRPr lang="de-DE" dirty="0"/>
          </a:p>
        </p:txBody>
      </p:sp>
      <p:sp>
        <p:nvSpPr>
          <p:cNvPr id="51" name="Fußzeilenplatzhalter 3"/>
          <p:cNvSpPr>
            <a:spLocks noGrp="1"/>
          </p:cNvSpPr>
          <p:nvPr>
            <p:ph type="ftr" sz="quarter" idx="10"/>
          </p:nvPr>
        </p:nvSpPr>
        <p:spPr/>
        <p:txBody>
          <a:bodyPr/>
          <a:lstStyle/>
          <a:p>
            <a:r>
              <a:rPr lang="en-US"/>
              <a:t>Prof. Dr.-Ing. Jochen H. Schiller    www.jochenschiller.de    Mobile Communications</a:t>
            </a:r>
          </a:p>
        </p:txBody>
      </p:sp>
      <p:sp>
        <p:nvSpPr>
          <p:cNvPr id="283653" name="Rectangle 5"/>
          <p:cNvSpPr>
            <a:spLocks noChangeArrowheads="1"/>
          </p:cNvSpPr>
          <p:nvPr/>
        </p:nvSpPr>
        <p:spPr bwMode="auto">
          <a:xfrm>
            <a:off x="4154189" y="2275632"/>
            <a:ext cx="1752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synchronization</a:t>
            </a:r>
          </a:p>
        </p:txBody>
      </p:sp>
      <p:sp>
        <p:nvSpPr>
          <p:cNvPr id="283654" name="Rectangle 6"/>
          <p:cNvSpPr>
            <a:spLocks noChangeArrowheads="1"/>
          </p:cNvSpPr>
          <p:nvPr/>
        </p:nvSpPr>
        <p:spPr bwMode="auto">
          <a:xfrm>
            <a:off x="5906789" y="2275632"/>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SFD</a:t>
            </a:r>
          </a:p>
        </p:txBody>
      </p:sp>
      <p:sp>
        <p:nvSpPr>
          <p:cNvPr id="283655" name="Rectangle 7"/>
          <p:cNvSpPr>
            <a:spLocks noChangeArrowheads="1"/>
          </p:cNvSpPr>
          <p:nvPr/>
        </p:nvSpPr>
        <p:spPr bwMode="auto">
          <a:xfrm>
            <a:off x="6592589" y="2275632"/>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signal</a:t>
            </a:r>
          </a:p>
        </p:txBody>
      </p:sp>
      <p:sp>
        <p:nvSpPr>
          <p:cNvPr id="283656" name="Rectangle 8"/>
          <p:cNvSpPr>
            <a:spLocks noChangeArrowheads="1"/>
          </p:cNvSpPr>
          <p:nvPr/>
        </p:nvSpPr>
        <p:spPr bwMode="auto">
          <a:xfrm>
            <a:off x="7278389" y="2275632"/>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service</a:t>
            </a:r>
          </a:p>
        </p:txBody>
      </p:sp>
      <p:sp>
        <p:nvSpPr>
          <p:cNvPr id="283657" name="Rectangle 9"/>
          <p:cNvSpPr>
            <a:spLocks noChangeArrowheads="1"/>
          </p:cNvSpPr>
          <p:nvPr/>
        </p:nvSpPr>
        <p:spPr bwMode="auto">
          <a:xfrm>
            <a:off x="8649989" y="2275632"/>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HEC</a:t>
            </a:r>
          </a:p>
        </p:txBody>
      </p:sp>
      <p:sp>
        <p:nvSpPr>
          <p:cNvPr id="283658" name="Rectangle 10"/>
          <p:cNvSpPr>
            <a:spLocks noChangeArrowheads="1"/>
          </p:cNvSpPr>
          <p:nvPr/>
        </p:nvSpPr>
        <p:spPr bwMode="auto">
          <a:xfrm>
            <a:off x="9335789" y="2275632"/>
            <a:ext cx="1752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payload</a:t>
            </a:r>
          </a:p>
        </p:txBody>
      </p:sp>
      <p:sp>
        <p:nvSpPr>
          <p:cNvPr id="283659" name="AutoShape 11"/>
          <p:cNvSpPr>
            <a:spLocks/>
          </p:cNvSpPr>
          <p:nvPr/>
        </p:nvSpPr>
        <p:spPr bwMode="auto">
          <a:xfrm rot="-5400000">
            <a:off x="5220989" y="1589832"/>
            <a:ext cx="304800" cy="2438400"/>
          </a:xfrm>
          <a:prstGeom prst="leftBrace">
            <a:avLst>
              <a:gd name="adj1" fmla="val 66667"/>
              <a:gd name="adj2" fmla="val 50000"/>
            </a:avLst>
          </a:prstGeom>
          <a:noFill/>
          <a:ln w="9525">
            <a:solidFill>
              <a:schemeClr val="tx1"/>
            </a:solidFill>
            <a:round/>
            <a:headEnd/>
            <a:tailEnd/>
          </a:ln>
          <a:effectLst/>
        </p:spPr>
        <p:txBody>
          <a:bodyPr wrap="none" anchor="ctr"/>
          <a:lstStyle/>
          <a:p>
            <a:endParaRPr lang="en-US"/>
          </a:p>
        </p:txBody>
      </p:sp>
      <p:sp>
        <p:nvSpPr>
          <p:cNvPr id="283660" name="Text Box 12"/>
          <p:cNvSpPr txBox="1">
            <a:spLocks noChangeArrowheads="1"/>
          </p:cNvSpPr>
          <p:nvPr/>
        </p:nvSpPr>
        <p:spPr bwMode="auto">
          <a:xfrm>
            <a:off x="4687590" y="2961432"/>
            <a:ext cx="16160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PLCP preamble</a:t>
            </a:r>
          </a:p>
        </p:txBody>
      </p:sp>
      <p:sp>
        <p:nvSpPr>
          <p:cNvPr id="283661" name="AutoShape 13"/>
          <p:cNvSpPr>
            <a:spLocks/>
          </p:cNvSpPr>
          <p:nvPr/>
        </p:nvSpPr>
        <p:spPr bwMode="auto">
          <a:xfrm rot="-5400000">
            <a:off x="7811789" y="1437432"/>
            <a:ext cx="304800" cy="2743200"/>
          </a:xfrm>
          <a:prstGeom prst="leftBrace">
            <a:avLst>
              <a:gd name="adj1" fmla="val 75000"/>
              <a:gd name="adj2" fmla="val 50000"/>
            </a:avLst>
          </a:prstGeom>
          <a:noFill/>
          <a:ln w="9525">
            <a:solidFill>
              <a:schemeClr val="tx1"/>
            </a:solidFill>
            <a:round/>
            <a:headEnd/>
            <a:tailEnd/>
          </a:ln>
          <a:effectLst/>
        </p:spPr>
        <p:txBody>
          <a:bodyPr wrap="none" anchor="ctr"/>
          <a:lstStyle/>
          <a:p>
            <a:endParaRPr lang="en-US"/>
          </a:p>
        </p:txBody>
      </p:sp>
      <p:sp>
        <p:nvSpPr>
          <p:cNvPr id="283662" name="Text Box 14"/>
          <p:cNvSpPr txBox="1">
            <a:spLocks noChangeArrowheads="1"/>
          </p:cNvSpPr>
          <p:nvPr/>
        </p:nvSpPr>
        <p:spPr bwMode="auto">
          <a:xfrm>
            <a:off x="7278390" y="2961432"/>
            <a:ext cx="1401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PLCP header</a:t>
            </a:r>
          </a:p>
        </p:txBody>
      </p:sp>
      <p:sp>
        <p:nvSpPr>
          <p:cNvPr id="283663" name="Text Box 15"/>
          <p:cNvSpPr txBox="1">
            <a:spLocks noChangeArrowheads="1"/>
          </p:cNvSpPr>
          <p:nvPr/>
        </p:nvSpPr>
        <p:spPr bwMode="auto">
          <a:xfrm>
            <a:off x="4916189" y="1970832"/>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128</a:t>
            </a:r>
          </a:p>
        </p:txBody>
      </p:sp>
      <p:sp>
        <p:nvSpPr>
          <p:cNvPr id="283664" name="Text Box 16"/>
          <p:cNvSpPr txBox="1">
            <a:spLocks noChangeArrowheads="1"/>
          </p:cNvSpPr>
          <p:nvPr/>
        </p:nvSpPr>
        <p:spPr bwMode="auto">
          <a:xfrm>
            <a:off x="6059190" y="1970832"/>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a:t>
            </a:r>
          </a:p>
        </p:txBody>
      </p:sp>
      <p:sp>
        <p:nvSpPr>
          <p:cNvPr id="283665" name="Text Box 17"/>
          <p:cNvSpPr txBox="1">
            <a:spLocks noChangeArrowheads="1"/>
          </p:cNvSpPr>
          <p:nvPr/>
        </p:nvSpPr>
        <p:spPr bwMode="auto">
          <a:xfrm>
            <a:off x="6744990" y="1970832"/>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8</a:t>
            </a:r>
          </a:p>
        </p:txBody>
      </p:sp>
      <p:sp>
        <p:nvSpPr>
          <p:cNvPr id="283666" name="Text Box 18"/>
          <p:cNvSpPr txBox="1">
            <a:spLocks noChangeArrowheads="1"/>
          </p:cNvSpPr>
          <p:nvPr/>
        </p:nvSpPr>
        <p:spPr bwMode="auto">
          <a:xfrm>
            <a:off x="7430790" y="1970832"/>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8</a:t>
            </a:r>
          </a:p>
        </p:txBody>
      </p:sp>
      <p:sp>
        <p:nvSpPr>
          <p:cNvPr id="283667" name="Text Box 19"/>
          <p:cNvSpPr txBox="1">
            <a:spLocks noChangeArrowheads="1"/>
          </p:cNvSpPr>
          <p:nvPr/>
        </p:nvSpPr>
        <p:spPr bwMode="auto">
          <a:xfrm>
            <a:off x="8802390" y="1970832"/>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a:t>
            </a:r>
          </a:p>
        </p:txBody>
      </p:sp>
      <p:sp>
        <p:nvSpPr>
          <p:cNvPr id="283668" name="Text Box 20"/>
          <p:cNvSpPr txBox="1">
            <a:spLocks noChangeArrowheads="1"/>
          </p:cNvSpPr>
          <p:nvPr/>
        </p:nvSpPr>
        <p:spPr bwMode="auto">
          <a:xfrm>
            <a:off x="9716790" y="1970832"/>
            <a:ext cx="893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variable</a:t>
            </a:r>
          </a:p>
        </p:txBody>
      </p:sp>
      <p:sp>
        <p:nvSpPr>
          <p:cNvPr id="283669" name="Text Box 21"/>
          <p:cNvSpPr txBox="1">
            <a:spLocks noChangeArrowheads="1"/>
          </p:cNvSpPr>
          <p:nvPr/>
        </p:nvSpPr>
        <p:spPr bwMode="auto">
          <a:xfrm>
            <a:off x="11148715" y="1954957"/>
            <a:ext cx="5000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bits</a:t>
            </a:r>
          </a:p>
        </p:txBody>
      </p:sp>
      <p:sp>
        <p:nvSpPr>
          <p:cNvPr id="283670" name="Rectangle 22"/>
          <p:cNvSpPr>
            <a:spLocks noChangeArrowheads="1"/>
          </p:cNvSpPr>
          <p:nvPr/>
        </p:nvSpPr>
        <p:spPr bwMode="auto">
          <a:xfrm>
            <a:off x="7964189" y="2275632"/>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length</a:t>
            </a:r>
          </a:p>
        </p:txBody>
      </p:sp>
      <p:sp>
        <p:nvSpPr>
          <p:cNvPr id="283671" name="Text Box 23"/>
          <p:cNvSpPr txBox="1">
            <a:spLocks noChangeArrowheads="1"/>
          </p:cNvSpPr>
          <p:nvPr/>
        </p:nvSpPr>
        <p:spPr bwMode="auto">
          <a:xfrm>
            <a:off x="8116590" y="1970832"/>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a:t>
            </a:r>
          </a:p>
        </p:txBody>
      </p:sp>
      <p:sp>
        <p:nvSpPr>
          <p:cNvPr id="283673" name="AutoShape 25"/>
          <p:cNvSpPr>
            <a:spLocks/>
          </p:cNvSpPr>
          <p:nvPr/>
        </p:nvSpPr>
        <p:spPr bwMode="auto">
          <a:xfrm rot="-5400000">
            <a:off x="6623546" y="785764"/>
            <a:ext cx="304800" cy="5183187"/>
          </a:xfrm>
          <a:prstGeom prst="leftBrace">
            <a:avLst>
              <a:gd name="adj1" fmla="val 141710"/>
              <a:gd name="adj2" fmla="val 50000"/>
            </a:avLst>
          </a:prstGeom>
          <a:noFill/>
          <a:ln w="9525">
            <a:solidFill>
              <a:schemeClr val="tx1"/>
            </a:solidFill>
            <a:round/>
            <a:headEnd/>
            <a:tailEnd/>
          </a:ln>
          <a:effectLst/>
        </p:spPr>
        <p:txBody>
          <a:bodyPr wrap="none" anchor="ctr"/>
          <a:lstStyle/>
          <a:p>
            <a:endParaRPr lang="en-US"/>
          </a:p>
        </p:txBody>
      </p:sp>
      <p:sp>
        <p:nvSpPr>
          <p:cNvPr id="283674" name="Text Box 26"/>
          <p:cNvSpPr txBox="1">
            <a:spLocks noChangeArrowheads="1"/>
          </p:cNvSpPr>
          <p:nvPr/>
        </p:nvSpPr>
        <p:spPr bwMode="auto">
          <a:xfrm>
            <a:off x="5479752" y="3539282"/>
            <a:ext cx="253841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192 µs at 1 Mbit/s DBPSK</a:t>
            </a:r>
          </a:p>
        </p:txBody>
      </p:sp>
      <p:sp>
        <p:nvSpPr>
          <p:cNvPr id="283675" name="AutoShape 27"/>
          <p:cNvSpPr>
            <a:spLocks/>
          </p:cNvSpPr>
          <p:nvPr/>
        </p:nvSpPr>
        <p:spPr bwMode="auto">
          <a:xfrm rot="-5400000">
            <a:off x="10079533" y="2539950"/>
            <a:ext cx="304800" cy="1728788"/>
          </a:xfrm>
          <a:prstGeom prst="leftBrace">
            <a:avLst>
              <a:gd name="adj1" fmla="val 47266"/>
              <a:gd name="adj2" fmla="val 50000"/>
            </a:avLst>
          </a:prstGeom>
          <a:noFill/>
          <a:ln w="9525">
            <a:solidFill>
              <a:schemeClr val="tx1"/>
            </a:solidFill>
            <a:round/>
            <a:headEnd/>
            <a:tailEnd/>
          </a:ln>
          <a:effectLst/>
        </p:spPr>
        <p:txBody>
          <a:bodyPr wrap="none" anchor="ctr"/>
          <a:lstStyle/>
          <a:p>
            <a:endParaRPr lang="en-US"/>
          </a:p>
        </p:txBody>
      </p:sp>
      <p:sp>
        <p:nvSpPr>
          <p:cNvPr id="283676" name="Text Box 28"/>
          <p:cNvSpPr txBox="1">
            <a:spLocks noChangeArrowheads="1"/>
          </p:cNvSpPr>
          <p:nvPr/>
        </p:nvSpPr>
        <p:spPr bwMode="auto">
          <a:xfrm>
            <a:off x="9270703" y="3539282"/>
            <a:ext cx="20415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 2, 5.5 or 11 Mbit/s</a:t>
            </a:r>
          </a:p>
        </p:txBody>
      </p:sp>
      <p:sp>
        <p:nvSpPr>
          <p:cNvPr id="283677" name="Rectangle 29"/>
          <p:cNvSpPr>
            <a:spLocks noChangeArrowheads="1"/>
          </p:cNvSpPr>
          <p:nvPr/>
        </p:nvSpPr>
        <p:spPr bwMode="auto">
          <a:xfrm>
            <a:off x="4082752" y="4725144"/>
            <a:ext cx="1752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short synch.</a:t>
            </a:r>
          </a:p>
        </p:txBody>
      </p:sp>
      <p:sp>
        <p:nvSpPr>
          <p:cNvPr id="283678" name="Rectangle 30"/>
          <p:cNvSpPr>
            <a:spLocks noChangeArrowheads="1"/>
          </p:cNvSpPr>
          <p:nvPr/>
        </p:nvSpPr>
        <p:spPr bwMode="auto">
          <a:xfrm>
            <a:off x="5835352" y="4725144"/>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SFD</a:t>
            </a:r>
          </a:p>
        </p:txBody>
      </p:sp>
      <p:sp>
        <p:nvSpPr>
          <p:cNvPr id="283679" name="Rectangle 31"/>
          <p:cNvSpPr>
            <a:spLocks noChangeArrowheads="1"/>
          </p:cNvSpPr>
          <p:nvPr/>
        </p:nvSpPr>
        <p:spPr bwMode="auto">
          <a:xfrm>
            <a:off x="6521152" y="4725144"/>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signal</a:t>
            </a:r>
          </a:p>
        </p:txBody>
      </p:sp>
      <p:sp>
        <p:nvSpPr>
          <p:cNvPr id="283680" name="Rectangle 32"/>
          <p:cNvSpPr>
            <a:spLocks noChangeArrowheads="1"/>
          </p:cNvSpPr>
          <p:nvPr/>
        </p:nvSpPr>
        <p:spPr bwMode="auto">
          <a:xfrm>
            <a:off x="7206952" y="4725144"/>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service</a:t>
            </a:r>
          </a:p>
        </p:txBody>
      </p:sp>
      <p:sp>
        <p:nvSpPr>
          <p:cNvPr id="283681" name="Rectangle 33"/>
          <p:cNvSpPr>
            <a:spLocks noChangeArrowheads="1"/>
          </p:cNvSpPr>
          <p:nvPr/>
        </p:nvSpPr>
        <p:spPr bwMode="auto">
          <a:xfrm>
            <a:off x="8578552" y="4725144"/>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HEC</a:t>
            </a:r>
          </a:p>
        </p:txBody>
      </p:sp>
      <p:sp>
        <p:nvSpPr>
          <p:cNvPr id="283682" name="Rectangle 34"/>
          <p:cNvSpPr>
            <a:spLocks noChangeArrowheads="1"/>
          </p:cNvSpPr>
          <p:nvPr/>
        </p:nvSpPr>
        <p:spPr bwMode="auto">
          <a:xfrm>
            <a:off x="9264352" y="4725144"/>
            <a:ext cx="1752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payload</a:t>
            </a:r>
          </a:p>
        </p:txBody>
      </p:sp>
      <p:sp>
        <p:nvSpPr>
          <p:cNvPr id="283683" name="AutoShape 35"/>
          <p:cNvSpPr>
            <a:spLocks/>
          </p:cNvSpPr>
          <p:nvPr/>
        </p:nvSpPr>
        <p:spPr bwMode="auto">
          <a:xfrm rot="-5400000">
            <a:off x="5149552" y="4039344"/>
            <a:ext cx="304800" cy="2438400"/>
          </a:xfrm>
          <a:prstGeom prst="leftBrace">
            <a:avLst>
              <a:gd name="adj1" fmla="val 66667"/>
              <a:gd name="adj2" fmla="val 50000"/>
            </a:avLst>
          </a:prstGeom>
          <a:noFill/>
          <a:ln w="9525">
            <a:solidFill>
              <a:schemeClr val="tx1"/>
            </a:solidFill>
            <a:round/>
            <a:headEnd/>
            <a:tailEnd/>
          </a:ln>
          <a:effectLst/>
        </p:spPr>
        <p:txBody>
          <a:bodyPr wrap="none" anchor="ctr"/>
          <a:lstStyle/>
          <a:p>
            <a:endParaRPr lang="en-US"/>
          </a:p>
        </p:txBody>
      </p:sp>
      <p:sp>
        <p:nvSpPr>
          <p:cNvPr id="283684" name="Text Box 36"/>
          <p:cNvSpPr txBox="1">
            <a:spLocks noChangeArrowheads="1"/>
          </p:cNvSpPr>
          <p:nvPr/>
        </p:nvSpPr>
        <p:spPr bwMode="auto">
          <a:xfrm>
            <a:off x="4400252" y="5410945"/>
            <a:ext cx="1833562" cy="581025"/>
          </a:xfrm>
          <a:prstGeom prst="rect">
            <a:avLst/>
          </a:prstGeom>
          <a:noFill/>
          <a:ln w="9525">
            <a:noFill/>
            <a:miter lim="800000"/>
            <a:headEnd/>
            <a:tailEnd/>
          </a:ln>
          <a:effectLst/>
        </p:spPr>
        <p:txBody>
          <a:bodyPr wrap="none">
            <a:spAutoFit/>
          </a:bodyPr>
          <a:lstStyle/>
          <a:p>
            <a:pPr eaLnBrk="0" hangingPunct="0"/>
            <a:r>
              <a:rPr lang="de-DE" sz="1600">
                <a:latin typeface="Arial" charset="0"/>
              </a:rPr>
              <a:t>PLCP preamble</a:t>
            </a:r>
          </a:p>
          <a:p>
            <a:pPr eaLnBrk="0" hangingPunct="0"/>
            <a:r>
              <a:rPr lang="de-DE" sz="1600">
                <a:latin typeface="Arial" charset="0"/>
              </a:rPr>
              <a:t>(1 Mbit/s, DBPSK)</a:t>
            </a:r>
          </a:p>
        </p:txBody>
      </p:sp>
      <p:sp>
        <p:nvSpPr>
          <p:cNvPr id="283685" name="AutoShape 37"/>
          <p:cNvSpPr>
            <a:spLocks/>
          </p:cNvSpPr>
          <p:nvPr/>
        </p:nvSpPr>
        <p:spPr bwMode="auto">
          <a:xfrm rot="-5400000">
            <a:off x="7740352" y="3886944"/>
            <a:ext cx="304800" cy="2743200"/>
          </a:xfrm>
          <a:prstGeom prst="leftBrace">
            <a:avLst>
              <a:gd name="adj1" fmla="val 75000"/>
              <a:gd name="adj2" fmla="val 50000"/>
            </a:avLst>
          </a:prstGeom>
          <a:noFill/>
          <a:ln w="9525">
            <a:solidFill>
              <a:schemeClr val="tx1"/>
            </a:solidFill>
            <a:round/>
            <a:headEnd/>
            <a:tailEnd/>
          </a:ln>
          <a:effectLst/>
        </p:spPr>
        <p:txBody>
          <a:bodyPr wrap="none" anchor="ctr"/>
          <a:lstStyle/>
          <a:p>
            <a:endParaRPr lang="en-US"/>
          </a:p>
        </p:txBody>
      </p:sp>
      <p:sp>
        <p:nvSpPr>
          <p:cNvPr id="283686" name="Text Box 38"/>
          <p:cNvSpPr txBox="1">
            <a:spLocks noChangeArrowheads="1"/>
          </p:cNvSpPr>
          <p:nvPr/>
        </p:nvSpPr>
        <p:spPr bwMode="auto">
          <a:xfrm>
            <a:off x="6919615" y="5410945"/>
            <a:ext cx="1857375" cy="581025"/>
          </a:xfrm>
          <a:prstGeom prst="rect">
            <a:avLst/>
          </a:prstGeom>
          <a:noFill/>
          <a:ln w="9525">
            <a:noFill/>
            <a:miter lim="800000"/>
            <a:headEnd/>
            <a:tailEnd/>
          </a:ln>
          <a:effectLst/>
        </p:spPr>
        <p:txBody>
          <a:bodyPr wrap="none">
            <a:spAutoFit/>
          </a:bodyPr>
          <a:lstStyle/>
          <a:p>
            <a:pPr eaLnBrk="0" hangingPunct="0"/>
            <a:r>
              <a:rPr lang="de-DE" sz="1600">
                <a:latin typeface="Arial" charset="0"/>
              </a:rPr>
              <a:t>PLCP header</a:t>
            </a:r>
          </a:p>
          <a:p>
            <a:pPr eaLnBrk="0" hangingPunct="0"/>
            <a:r>
              <a:rPr lang="de-DE" sz="1600">
                <a:latin typeface="Arial" charset="0"/>
              </a:rPr>
              <a:t>(2 Mbit/s, DQPSK)</a:t>
            </a:r>
          </a:p>
        </p:txBody>
      </p:sp>
      <p:sp>
        <p:nvSpPr>
          <p:cNvPr id="283687" name="Text Box 39"/>
          <p:cNvSpPr txBox="1">
            <a:spLocks noChangeArrowheads="1"/>
          </p:cNvSpPr>
          <p:nvPr/>
        </p:nvSpPr>
        <p:spPr bwMode="auto">
          <a:xfrm>
            <a:off x="4844753" y="442034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56</a:t>
            </a:r>
          </a:p>
        </p:txBody>
      </p:sp>
      <p:sp>
        <p:nvSpPr>
          <p:cNvPr id="283688" name="Text Box 40"/>
          <p:cNvSpPr txBox="1">
            <a:spLocks noChangeArrowheads="1"/>
          </p:cNvSpPr>
          <p:nvPr/>
        </p:nvSpPr>
        <p:spPr bwMode="auto">
          <a:xfrm>
            <a:off x="5987753" y="442034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a:t>
            </a:r>
          </a:p>
        </p:txBody>
      </p:sp>
      <p:sp>
        <p:nvSpPr>
          <p:cNvPr id="283689" name="Text Box 41"/>
          <p:cNvSpPr txBox="1">
            <a:spLocks noChangeArrowheads="1"/>
          </p:cNvSpPr>
          <p:nvPr/>
        </p:nvSpPr>
        <p:spPr bwMode="auto">
          <a:xfrm>
            <a:off x="6673552" y="4420344"/>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8</a:t>
            </a:r>
          </a:p>
        </p:txBody>
      </p:sp>
      <p:sp>
        <p:nvSpPr>
          <p:cNvPr id="283690" name="Text Box 42"/>
          <p:cNvSpPr txBox="1">
            <a:spLocks noChangeArrowheads="1"/>
          </p:cNvSpPr>
          <p:nvPr/>
        </p:nvSpPr>
        <p:spPr bwMode="auto">
          <a:xfrm>
            <a:off x="7359352" y="4420344"/>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8</a:t>
            </a:r>
          </a:p>
        </p:txBody>
      </p:sp>
      <p:sp>
        <p:nvSpPr>
          <p:cNvPr id="283691" name="Text Box 43"/>
          <p:cNvSpPr txBox="1">
            <a:spLocks noChangeArrowheads="1"/>
          </p:cNvSpPr>
          <p:nvPr/>
        </p:nvSpPr>
        <p:spPr bwMode="auto">
          <a:xfrm>
            <a:off x="8730953" y="442034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a:t>
            </a:r>
          </a:p>
        </p:txBody>
      </p:sp>
      <p:sp>
        <p:nvSpPr>
          <p:cNvPr id="283692" name="Text Box 44"/>
          <p:cNvSpPr txBox="1">
            <a:spLocks noChangeArrowheads="1"/>
          </p:cNvSpPr>
          <p:nvPr/>
        </p:nvSpPr>
        <p:spPr bwMode="auto">
          <a:xfrm>
            <a:off x="9645352" y="4420344"/>
            <a:ext cx="8937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variable</a:t>
            </a:r>
          </a:p>
        </p:txBody>
      </p:sp>
      <p:sp>
        <p:nvSpPr>
          <p:cNvPr id="283693" name="Text Box 45"/>
          <p:cNvSpPr txBox="1">
            <a:spLocks noChangeArrowheads="1"/>
          </p:cNvSpPr>
          <p:nvPr/>
        </p:nvSpPr>
        <p:spPr bwMode="auto">
          <a:xfrm>
            <a:off x="11077277" y="4404469"/>
            <a:ext cx="5000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bits</a:t>
            </a:r>
          </a:p>
        </p:txBody>
      </p:sp>
      <p:sp>
        <p:nvSpPr>
          <p:cNvPr id="283694" name="Rectangle 46"/>
          <p:cNvSpPr>
            <a:spLocks noChangeArrowheads="1"/>
          </p:cNvSpPr>
          <p:nvPr/>
        </p:nvSpPr>
        <p:spPr bwMode="auto">
          <a:xfrm>
            <a:off x="7892752" y="4725144"/>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length</a:t>
            </a:r>
          </a:p>
        </p:txBody>
      </p:sp>
      <p:sp>
        <p:nvSpPr>
          <p:cNvPr id="283695" name="Text Box 47"/>
          <p:cNvSpPr txBox="1">
            <a:spLocks noChangeArrowheads="1"/>
          </p:cNvSpPr>
          <p:nvPr/>
        </p:nvSpPr>
        <p:spPr bwMode="auto">
          <a:xfrm>
            <a:off x="8045153" y="442034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a:t>
            </a:r>
          </a:p>
        </p:txBody>
      </p:sp>
      <p:sp>
        <p:nvSpPr>
          <p:cNvPr id="283696" name="AutoShape 48"/>
          <p:cNvSpPr>
            <a:spLocks/>
          </p:cNvSpPr>
          <p:nvPr/>
        </p:nvSpPr>
        <p:spPr bwMode="auto">
          <a:xfrm rot="-5400000">
            <a:off x="6552108" y="3449588"/>
            <a:ext cx="304800" cy="5183188"/>
          </a:xfrm>
          <a:prstGeom prst="leftBrace">
            <a:avLst>
              <a:gd name="adj1" fmla="val 141710"/>
              <a:gd name="adj2" fmla="val 50000"/>
            </a:avLst>
          </a:prstGeom>
          <a:noFill/>
          <a:ln w="9525">
            <a:solidFill>
              <a:schemeClr val="tx1"/>
            </a:solidFill>
            <a:round/>
            <a:headEnd/>
            <a:tailEnd/>
          </a:ln>
          <a:effectLst/>
        </p:spPr>
        <p:txBody>
          <a:bodyPr wrap="none" anchor="ctr"/>
          <a:lstStyle/>
          <a:p>
            <a:endParaRPr lang="en-US"/>
          </a:p>
        </p:txBody>
      </p:sp>
      <p:sp>
        <p:nvSpPr>
          <p:cNvPr id="283697" name="Text Box 49"/>
          <p:cNvSpPr txBox="1">
            <a:spLocks noChangeArrowheads="1"/>
          </p:cNvSpPr>
          <p:nvPr/>
        </p:nvSpPr>
        <p:spPr bwMode="auto">
          <a:xfrm>
            <a:off x="6416377" y="6203107"/>
            <a:ext cx="6858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96 µs</a:t>
            </a:r>
          </a:p>
        </p:txBody>
      </p:sp>
      <p:sp>
        <p:nvSpPr>
          <p:cNvPr id="283698" name="AutoShape 50"/>
          <p:cNvSpPr>
            <a:spLocks/>
          </p:cNvSpPr>
          <p:nvPr/>
        </p:nvSpPr>
        <p:spPr bwMode="auto">
          <a:xfrm rot="-5400000">
            <a:off x="10008096" y="5203776"/>
            <a:ext cx="304800" cy="1728787"/>
          </a:xfrm>
          <a:prstGeom prst="leftBrace">
            <a:avLst>
              <a:gd name="adj1" fmla="val 47266"/>
              <a:gd name="adj2" fmla="val 50000"/>
            </a:avLst>
          </a:prstGeom>
          <a:noFill/>
          <a:ln w="9525">
            <a:solidFill>
              <a:schemeClr val="tx1"/>
            </a:solidFill>
            <a:round/>
            <a:headEnd/>
            <a:tailEnd/>
          </a:ln>
          <a:effectLst/>
        </p:spPr>
        <p:txBody>
          <a:bodyPr wrap="none" anchor="ctr"/>
          <a:lstStyle/>
          <a:p>
            <a:endParaRPr lang="en-US"/>
          </a:p>
        </p:txBody>
      </p:sp>
      <p:sp>
        <p:nvSpPr>
          <p:cNvPr id="283699" name="Text Box 51"/>
          <p:cNvSpPr txBox="1">
            <a:spLocks noChangeArrowheads="1"/>
          </p:cNvSpPr>
          <p:nvPr/>
        </p:nvSpPr>
        <p:spPr bwMode="auto">
          <a:xfrm>
            <a:off x="9199265" y="6203107"/>
            <a:ext cx="18145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 5.5 or 11 Mbit/s</a:t>
            </a:r>
          </a:p>
        </p:txBody>
      </p:sp>
      <p:sp>
        <p:nvSpPr>
          <p:cNvPr id="283700" name="Text Box 52"/>
          <p:cNvSpPr txBox="1">
            <a:spLocks noChangeArrowheads="1"/>
          </p:cNvSpPr>
          <p:nvPr/>
        </p:nvSpPr>
        <p:spPr bwMode="auto">
          <a:xfrm>
            <a:off x="3823990" y="1618407"/>
            <a:ext cx="24749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Long PLCP PPDU format</a:t>
            </a:r>
          </a:p>
        </p:txBody>
      </p:sp>
      <p:sp>
        <p:nvSpPr>
          <p:cNvPr id="283701" name="Text Box 53"/>
          <p:cNvSpPr txBox="1">
            <a:spLocks noChangeArrowheads="1"/>
          </p:cNvSpPr>
          <p:nvPr/>
        </p:nvSpPr>
        <p:spPr bwMode="auto">
          <a:xfrm>
            <a:off x="3795415" y="4066332"/>
            <a:ext cx="34131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Short PLCP PPDU format (optional)</a:t>
            </a:r>
          </a:p>
        </p:txBody>
      </p:sp>
    </p:spTree>
    <p:extLst>
      <p:ext uri="{BB962C8B-B14F-4D97-AF65-F5344CB8AC3E}">
        <p14:creationId xmlns:p14="http://schemas.microsoft.com/office/powerpoint/2010/main" val="322953706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p:cNvSpPr>
            <a:spLocks noGrp="1" noChangeArrowheads="1"/>
          </p:cNvSpPr>
          <p:nvPr>
            <p:ph type="title"/>
          </p:nvPr>
        </p:nvSpPr>
        <p:spPr/>
        <p:txBody>
          <a:bodyPr/>
          <a:lstStyle/>
          <a:p>
            <a:r>
              <a:rPr lang="en-US"/>
              <a:t>Channel selection (non-overlapping)</a:t>
            </a:r>
          </a:p>
        </p:txBody>
      </p:sp>
      <p:sp>
        <p:nvSpPr>
          <p:cNvPr id="47" name="Fußzeilenplatzhalter 2"/>
          <p:cNvSpPr>
            <a:spLocks noGrp="1"/>
          </p:cNvSpPr>
          <p:nvPr>
            <p:ph type="ftr" sz="quarter" idx="10"/>
          </p:nvPr>
        </p:nvSpPr>
        <p:spPr/>
        <p:txBody>
          <a:bodyPr/>
          <a:lstStyle/>
          <a:p>
            <a:r>
              <a:rPr lang="en-US"/>
              <a:t>Prof. Dr.-Ing. Jochen H. Schiller    www.jochenschiller.de    Mobile Communications</a:t>
            </a:r>
          </a:p>
        </p:txBody>
      </p:sp>
      <p:sp>
        <p:nvSpPr>
          <p:cNvPr id="286725" name="Line 5"/>
          <p:cNvSpPr>
            <a:spLocks noChangeShapeType="1"/>
          </p:cNvSpPr>
          <p:nvPr/>
        </p:nvSpPr>
        <p:spPr bwMode="auto">
          <a:xfrm>
            <a:off x="2495600" y="3212976"/>
            <a:ext cx="6913563" cy="22225"/>
          </a:xfrm>
          <a:prstGeom prst="line">
            <a:avLst/>
          </a:prstGeom>
          <a:noFill/>
          <a:ln w="9525">
            <a:solidFill>
              <a:schemeClr val="tx1"/>
            </a:solidFill>
            <a:round/>
            <a:headEnd/>
            <a:tailEnd type="triangle" w="med" len="med"/>
          </a:ln>
          <a:effectLst/>
        </p:spPr>
        <p:txBody>
          <a:bodyPr wrap="none" anchor="ctr"/>
          <a:lstStyle/>
          <a:p>
            <a:endParaRPr lang="en-US"/>
          </a:p>
        </p:txBody>
      </p:sp>
      <p:sp>
        <p:nvSpPr>
          <p:cNvPr id="286726" name="Line 6"/>
          <p:cNvSpPr>
            <a:spLocks noChangeShapeType="1"/>
          </p:cNvSpPr>
          <p:nvPr/>
        </p:nvSpPr>
        <p:spPr bwMode="auto">
          <a:xfrm flipV="1">
            <a:off x="2495599" y="1939800"/>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6727" name="Arc 7"/>
          <p:cNvSpPr>
            <a:spLocks/>
          </p:cNvSpPr>
          <p:nvPr/>
        </p:nvSpPr>
        <p:spPr bwMode="auto">
          <a:xfrm rot="-5400000">
            <a:off x="3188544" y="1965994"/>
            <a:ext cx="630237" cy="187325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6728" name="Text Box 8"/>
          <p:cNvSpPr txBox="1">
            <a:spLocks noChangeArrowheads="1"/>
          </p:cNvSpPr>
          <p:nvPr/>
        </p:nvSpPr>
        <p:spPr bwMode="auto">
          <a:xfrm>
            <a:off x="2135237" y="3306637"/>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2400</a:t>
            </a:r>
          </a:p>
        </p:txBody>
      </p:sp>
      <p:sp>
        <p:nvSpPr>
          <p:cNvPr id="286729" name="Text Box 9"/>
          <p:cNvSpPr txBox="1">
            <a:spLocks noChangeArrowheads="1"/>
          </p:cNvSpPr>
          <p:nvPr/>
        </p:nvSpPr>
        <p:spPr bwMode="auto">
          <a:xfrm>
            <a:off x="9120237" y="3595562"/>
            <a:ext cx="7159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[MHz]</a:t>
            </a:r>
          </a:p>
        </p:txBody>
      </p:sp>
      <p:sp>
        <p:nvSpPr>
          <p:cNvPr id="286730" name="Line 10"/>
          <p:cNvSpPr>
            <a:spLocks noChangeShapeType="1"/>
          </p:cNvSpPr>
          <p:nvPr/>
        </p:nvSpPr>
        <p:spPr bwMode="auto">
          <a:xfrm>
            <a:off x="3503662" y="3163763"/>
            <a:ext cx="0" cy="144463"/>
          </a:xfrm>
          <a:prstGeom prst="line">
            <a:avLst/>
          </a:prstGeom>
          <a:noFill/>
          <a:ln w="9525">
            <a:solidFill>
              <a:schemeClr val="tx1"/>
            </a:solidFill>
            <a:round/>
            <a:headEnd/>
            <a:tailEnd/>
          </a:ln>
          <a:effectLst/>
        </p:spPr>
        <p:txBody>
          <a:bodyPr wrap="none" anchor="ctr"/>
          <a:lstStyle/>
          <a:p>
            <a:endParaRPr lang="en-US"/>
          </a:p>
        </p:txBody>
      </p:sp>
      <p:sp>
        <p:nvSpPr>
          <p:cNvPr id="286731" name="Text Box 11"/>
          <p:cNvSpPr txBox="1">
            <a:spLocks noChangeArrowheads="1"/>
          </p:cNvSpPr>
          <p:nvPr/>
        </p:nvSpPr>
        <p:spPr bwMode="auto">
          <a:xfrm>
            <a:off x="3157587" y="3306637"/>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2412</a:t>
            </a:r>
          </a:p>
        </p:txBody>
      </p:sp>
      <p:sp>
        <p:nvSpPr>
          <p:cNvPr id="286732" name="Line 12"/>
          <p:cNvSpPr>
            <a:spLocks noChangeShapeType="1"/>
          </p:cNvSpPr>
          <p:nvPr/>
        </p:nvSpPr>
        <p:spPr bwMode="auto">
          <a:xfrm>
            <a:off x="2495599" y="3163763"/>
            <a:ext cx="0" cy="144463"/>
          </a:xfrm>
          <a:prstGeom prst="line">
            <a:avLst/>
          </a:prstGeom>
          <a:noFill/>
          <a:ln w="9525">
            <a:solidFill>
              <a:schemeClr val="tx1"/>
            </a:solidFill>
            <a:round/>
            <a:headEnd/>
            <a:tailEnd/>
          </a:ln>
          <a:effectLst/>
        </p:spPr>
        <p:txBody>
          <a:bodyPr wrap="none" anchor="ctr"/>
          <a:lstStyle/>
          <a:p>
            <a:endParaRPr lang="en-US"/>
          </a:p>
        </p:txBody>
      </p:sp>
      <p:sp>
        <p:nvSpPr>
          <p:cNvPr id="286733" name="Text Box 13"/>
          <p:cNvSpPr txBox="1">
            <a:spLocks noChangeArrowheads="1"/>
          </p:cNvSpPr>
          <p:nvPr/>
        </p:nvSpPr>
        <p:spPr bwMode="auto">
          <a:xfrm>
            <a:off x="8543975" y="3306637"/>
            <a:ext cx="804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2483.5</a:t>
            </a:r>
          </a:p>
        </p:txBody>
      </p:sp>
      <p:sp>
        <p:nvSpPr>
          <p:cNvPr id="286734" name="Line 14"/>
          <p:cNvSpPr>
            <a:spLocks noChangeShapeType="1"/>
          </p:cNvSpPr>
          <p:nvPr/>
        </p:nvSpPr>
        <p:spPr bwMode="auto">
          <a:xfrm>
            <a:off x="8975774" y="3163763"/>
            <a:ext cx="0" cy="144463"/>
          </a:xfrm>
          <a:prstGeom prst="line">
            <a:avLst/>
          </a:prstGeom>
          <a:noFill/>
          <a:ln w="9525">
            <a:solidFill>
              <a:schemeClr val="tx1"/>
            </a:solidFill>
            <a:round/>
            <a:headEnd/>
            <a:tailEnd/>
          </a:ln>
          <a:effectLst/>
        </p:spPr>
        <p:txBody>
          <a:bodyPr wrap="none" anchor="ctr"/>
          <a:lstStyle/>
          <a:p>
            <a:endParaRPr lang="en-US"/>
          </a:p>
        </p:txBody>
      </p:sp>
      <p:sp>
        <p:nvSpPr>
          <p:cNvPr id="286735" name="Arc 15"/>
          <p:cNvSpPr>
            <a:spLocks/>
          </p:cNvSpPr>
          <p:nvPr/>
        </p:nvSpPr>
        <p:spPr bwMode="auto">
          <a:xfrm rot="-5400000">
            <a:off x="5415013" y="1973138"/>
            <a:ext cx="642937" cy="1871663"/>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6736" name="Line 16"/>
          <p:cNvSpPr>
            <a:spLocks noChangeShapeType="1"/>
          </p:cNvSpPr>
          <p:nvPr/>
        </p:nvSpPr>
        <p:spPr bwMode="auto">
          <a:xfrm>
            <a:off x="5735687" y="3163763"/>
            <a:ext cx="0" cy="144463"/>
          </a:xfrm>
          <a:prstGeom prst="line">
            <a:avLst/>
          </a:prstGeom>
          <a:noFill/>
          <a:ln w="9525">
            <a:solidFill>
              <a:schemeClr val="tx1"/>
            </a:solidFill>
            <a:round/>
            <a:headEnd/>
            <a:tailEnd/>
          </a:ln>
          <a:effectLst/>
        </p:spPr>
        <p:txBody>
          <a:bodyPr wrap="none" anchor="ctr"/>
          <a:lstStyle/>
          <a:p>
            <a:endParaRPr lang="en-US"/>
          </a:p>
        </p:txBody>
      </p:sp>
      <p:sp>
        <p:nvSpPr>
          <p:cNvPr id="286737" name="Text Box 17"/>
          <p:cNvSpPr txBox="1">
            <a:spLocks noChangeArrowheads="1"/>
          </p:cNvSpPr>
          <p:nvPr/>
        </p:nvSpPr>
        <p:spPr bwMode="auto">
          <a:xfrm>
            <a:off x="5389612" y="3306637"/>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2442</a:t>
            </a:r>
          </a:p>
        </p:txBody>
      </p:sp>
      <p:sp>
        <p:nvSpPr>
          <p:cNvPr id="286738" name="Arc 18"/>
          <p:cNvSpPr>
            <a:spLocks/>
          </p:cNvSpPr>
          <p:nvPr/>
        </p:nvSpPr>
        <p:spPr bwMode="auto">
          <a:xfrm rot="-5400000">
            <a:off x="7640688" y="1979488"/>
            <a:ext cx="655637" cy="1871663"/>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6739" name="Line 19"/>
          <p:cNvSpPr>
            <a:spLocks noChangeShapeType="1"/>
          </p:cNvSpPr>
          <p:nvPr/>
        </p:nvSpPr>
        <p:spPr bwMode="auto">
          <a:xfrm>
            <a:off x="7967712" y="3163763"/>
            <a:ext cx="0" cy="144463"/>
          </a:xfrm>
          <a:prstGeom prst="line">
            <a:avLst/>
          </a:prstGeom>
          <a:noFill/>
          <a:ln w="9525">
            <a:solidFill>
              <a:schemeClr val="tx1"/>
            </a:solidFill>
            <a:round/>
            <a:headEnd/>
            <a:tailEnd/>
          </a:ln>
          <a:effectLst/>
        </p:spPr>
        <p:txBody>
          <a:bodyPr wrap="none" anchor="ctr"/>
          <a:lstStyle/>
          <a:p>
            <a:endParaRPr lang="en-US"/>
          </a:p>
        </p:txBody>
      </p:sp>
      <p:sp>
        <p:nvSpPr>
          <p:cNvPr id="286740" name="Text Box 20"/>
          <p:cNvSpPr txBox="1">
            <a:spLocks noChangeArrowheads="1"/>
          </p:cNvSpPr>
          <p:nvPr/>
        </p:nvSpPr>
        <p:spPr bwMode="auto">
          <a:xfrm>
            <a:off x="7621637" y="3306637"/>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2472</a:t>
            </a:r>
          </a:p>
        </p:txBody>
      </p:sp>
      <p:sp>
        <p:nvSpPr>
          <p:cNvPr id="286741" name="Text Box 21"/>
          <p:cNvSpPr txBox="1">
            <a:spLocks noChangeArrowheads="1"/>
          </p:cNvSpPr>
          <p:nvPr/>
        </p:nvSpPr>
        <p:spPr bwMode="auto">
          <a:xfrm>
            <a:off x="3071863" y="2227137"/>
            <a:ext cx="10636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 1</a:t>
            </a:r>
          </a:p>
        </p:txBody>
      </p:sp>
      <p:sp>
        <p:nvSpPr>
          <p:cNvPr id="286742" name="Text Box 22"/>
          <p:cNvSpPr txBox="1">
            <a:spLocks noChangeArrowheads="1"/>
          </p:cNvSpPr>
          <p:nvPr/>
        </p:nvSpPr>
        <p:spPr bwMode="auto">
          <a:xfrm>
            <a:off x="5159425" y="2227137"/>
            <a:ext cx="10636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 7</a:t>
            </a:r>
          </a:p>
        </p:txBody>
      </p:sp>
      <p:sp>
        <p:nvSpPr>
          <p:cNvPr id="286743" name="Text Box 23"/>
          <p:cNvSpPr txBox="1">
            <a:spLocks noChangeArrowheads="1"/>
          </p:cNvSpPr>
          <p:nvPr/>
        </p:nvSpPr>
        <p:spPr bwMode="auto">
          <a:xfrm>
            <a:off x="7391449" y="2227137"/>
            <a:ext cx="11763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 13</a:t>
            </a:r>
          </a:p>
        </p:txBody>
      </p:sp>
      <p:sp>
        <p:nvSpPr>
          <p:cNvPr id="286744" name="Text Box 24"/>
          <p:cNvSpPr txBox="1">
            <a:spLocks noChangeArrowheads="1"/>
          </p:cNvSpPr>
          <p:nvPr/>
        </p:nvSpPr>
        <p:spPr bwMode="auto">
          <a:xfrm>
            <a:off x="2135238" y="1579437"/>
            <a:ext cx="14827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Europe (ETSI)</a:t>
            </a:r>
          </a:p>
        </p:txBody>
      </p:sp>
      <p:sp>
        <p:nvSpPr>
          <p:cNvPr id="286745" name="Text Box 25"/>
          <p:cNvSpPr txBox="1">
            <a:spLocks noChangeArrowheads="1"/>
          </p:cNvSpPr>
          <p:nvPr/>
        </p:nvSpPr>
        <p:spPr bwMode="auto">
          <a:xfrm>
            <a:off x="2135238" y="3882900"/>
            <a:ext cx="22383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US (FCC)/Canada (IC)</a:t>
            </a:r>
          </a:p>
        </p:txBody>
      </p:sp>
      <p:sp>
        <p:nvSpPr>
          <p:cNvPr id="286746" name="Line 26"/>
          <p:cNvSpPr>
            <a:spLocks noChangeShapeType="1"/>
          </p:cNvSpPr>
          <p:nvPr/>
        </p:nvSpPr>
        <p:spPr bwMode="auto">
          <a:xfrm>
            <a:off x="2495600" y="5611687"/>
            <a:ext cx="6913563"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6747" name="Line 27"/>
          <p:cNvSpPr>
            <a:spLocks noChangeShapeType="1"/>
          </p:cNvSpPr>
          <p:nvPr/>
        </p:nvSpPr>
        <p:spPr bwMode="auto">
          <a:xfrm flipV="1">
            <a:off x="2495599" y="4316287"/>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6748" name="Arc 28"/>
          <p:cNvSpPr>
            <a:spLocks/>
          </p:cNvSpPr>
          <p:nvPr/>
        </p:nvSpPr>
        <p:spPr bwMode="auto">
          <a:xfrm rot="-5400000">
            <a:off x="3174256" y="4356769"/>
            <a:ext cx="658813" cy="187325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6749" name="Text Box 29"/>
          <p:cNvSpPr txBox="1">
            <a:spLocks noChangeArrowheads="1"/>
          </p:cNvSpPr>
          <p:nvPr/>
        </p:nvSpPr>
        <p:spPr bwMode="auto">
          <a:xfrm>
            <a:off x="2208262" y="568312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2400</a:t>
            </a:r>
          </a:p>
        </p:txBody>
      </p:sp>
      <p:sp>
        <p:nvSpPr>
          <p:cNvPr id="286750" name="Text Box 30"/>
          <p:cNvSpPr txBox="1">
            <a:spLocks noChangeArrowheads="1"/>
          </p:cNvSpPr>
          <p:nvPr/>
        </p:nvSpPr>
        <p:spPr bwMode="auto">
          <a:xfrm>
            <a:off x="9120237" y="5972050"/>
            <a:ext cx="7159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[MHz]</a:t>
            </a:r>
          </a:p>
        </p:txBody>
      </p:sp>
      <p:sp>
        <p:nvSpPr>
          <p:cNvPr id="286751" name="Line 31"/>
          <p:cNvSpPr>
            <a:spLocks noChangeShapeType="1"/>
          </p:cNvSpPr>
          <p:nvPr/>
        </p:nvSpPr>
        <p:spPr bwMode="auto">
          <a:xfrm>
            <a:off x="3503662" y="5540250"/>
            <a:ext cx="0" cy="144462"/>
          </a:xfrm>
          <a:prstGeom prst="line">
            <a:avLst/>
          </a:prstGeom>
          <a:noFill/>
          <a:ln w="9525">
            <a:solidFill>
              <a:schemeClr val="tx1"/>
            </a:solidFill>
            <a:round/>
            <a:headEnd/>
            <a:tailEnd/>
          </a:ln>
          <a:effectLst/>
        </p:spPr>
        <p:txBody>
          <a:bodyPr wrap="none" anchor="ctr"/>
          <a:lstStyle/>
          <a:p>
            <a:endParaRPr lang="en-US"/>
          </a:p>
        </p:txBody>
      </p:sp>
      <p:sp>
        <p:nvSpPr>
          <p:cNvPr id="286752" name="Text Box 32"/>
          <p:cNvSpPr txBox="1">
            <a:spLocks noChangeArrowheads="1"/>
          </p:cNvSpPr>
          <p:nvPr/>
        </p:nvSpPr>
        <p:spPr bwMode="auto">
          <a:xfrm>
            <a:off x="3157587" y="568312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2412</a:t>
            </a:r>
          </a:p>
        </p:txBody>
      </p:sp>
      <p:sp>
        <p:nvSpPr>
          <p:cNvPr id="286753" name="Line 33"/>
          <p:cNvSpPr>
            <a:spLocks noChangeShapeType="1"/>
          </p:cNvSpPr>
          <p:nvPr/>
        </p:nvSpPr>
        <p:spPr bwMode="auto">
          <a:xfrm>
            <a:off x="2495599" y="5540250"/>
            <a:ext cx="0" cy="144462"/>
          </a:xfrm>
          <a:prstGeom prst="line">
            <a:avLst/>
          </a:prstGeom>
          <a:noFill/>
          <a:ln w="9525">
            <a:solidFill>
              <a:schemeClr val="tx1"/>
            </a:solidFill>
            <a:round/>
            <a:headEnd/>
            <a:tailEnd/>
          </a:ln>
          <a:effectLst/>
        </p:spPr>
        <p:txBody>
          <a:bodyPr wrap="none" anchor="ctr"/>
          <a:lstStyle/>
          <a:p>
            <a:endParaRPr lang="en-US"/>
          </a:p>
        </p:txBody>
      </p:sp>
      <p:sp>
        <p:nvSpPr>
          <p:cNvPr id="286754" name="Text Box 34"/>
          <p:cNvSpPr txBox="1">
            <a:spLocks noChangeArrowheads="1"/>
          </p:cNvSpPr>
          <p:nvPr/>
        </p:nvSpPr>
        <p:spPr bwMode="auto">
          <a:xfrm>
            <a:off x="8543975" y="5683125"/>
            <a:ext cx="804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2483.5</a:t>
            </a:r>
          </a:p>
        </p:txBody>
      </p:sp>
      <p:sp>
        <p:nvSpPr>
          <p:cNvPr id="286755" name="Line 35"/>
          <p:cNvSpPr>
            <a:spLocks noChangeShapeType="1"/>
          </p:cNvSpPr>
          <p:nvPr/>
        </p:nvSpPr>
        <p:spPr bwMode="auto">
          <a:xfrm>
            <a:off x="8975774" y="5540250"/>
            <a:ext cx="0" cy="144462"/>
          </a:xfrm>
          <a:prstGeom prst="line">
            <a:avLst/>
          </a:prstGeom>
          <a:noFill/>
          <a:ln w="9525">
            <a:solidFill>
              <a:schemeClr val="tx1"/>
            </a:solidFill>
            <a:round/>
            <a:headEnd/>
            <a:tailEnd/>
          </a:ln>
          <a:effectLst/>
        </p:spPr>
        <p:txBody>
          <a:bodyPr wrap="none" anchor="ctr"/>
          <a:lstStyle/>
          <a:p>
            <a:endParaRPr lang="en-US"/>
          </a:p>
        </p:txBody>
      </p:sp>
      <p:sp>
        <p:nvSpPr>
          <p:cNvPr id="286756" name="Arc 36"/>
          <p:cNvSpPr>
            <a:spLocks/>
          </p:cNvSpPr>
          <p:nvPr/>
        </p:nvSpPr>
        <p:spPr bwMode="auto">
          <a:xfrm rot="-5400000">
            <a:off x="5187999" y="4359150"/>
            <a:ext cx="661988" cy="1871662"/>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6757" name="Line 37"/>
          <p:cNvSpPr>
            <a:spLocks noChangeShapeType="1"/>
          </p:cNvSpPr>
          <p:nvPr/>
        </p:nvSpPr>
        <p:spPr bwMode="auto">
          <a:xfrm>
            <a:off x="5518199" y="5540250"/>
            <a:ext cx="0" cy="144462"/>
          </a:xfrm>
          <a:prstGeom prst="line">
            <a:avLst/>
          </a:prstGeom>
          <a:noFill/>
          <a:ln w="9525">
            <a:solidFill>
              <a:schemeClr val="tx1"/>
            </a:solidFill>
            <a:round/>
            <a:headEnd/>
            <a:tailEnd/>
          </a:ln>
          <a:effectLst/>
        </p:spPr>
        <p:txBody>
          <a:bodyPr wrap="none" anchor="ctr"/>
          <a:lstStyle/>
          <a:p>
            <a:endParaRPr lang="en-US"/>
          </a:p>
        </p:txBody>
      </p:sp>
      <p:sp>
        <p:nvSpPr>
          <p:cNvPr id="286758" name="Text Box 38"/>
          <p:cNvSpPr txBox="1">
            <a:spLocks noChangeArrowheads="1"/>
          </p:cNvSpPr>
          <p:nvPr/>
        </p:nvSpPr>
        <p:spPr bwMode="auto">
          <a:xfrm>
            <a:off x="5172124" y="568312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2437</a:t>
            </a:r>
          </a:p>
        </p:txBody>
      </p:sp>
      <p:sp>
        <p:nvSpPr>
          <p:cNvPr id="286759" name="Arc 39"/>
          <p:cNvSpPr>
            <a:spLocks/>
          </p:cNvSpPr>
          <p:nvPr/>
        </p:nvSpPr>
        <p:spPr bwMode="auto">
          <a:xfrm rot="-5400000">
            <a:off x="7211269" y="4359944"/>
            <a:ext cx="657225" cy="1871663"/>
          </a:xfrm>
          <a:custGeom>
            <a:avLst/>
            <a:gdLst>
              <a:gd name="G0" fmla="+- 552 0 0"/>
              <a:gd name="G1" fmla="+- 21600 0 0"/>
              <a:gd name="G2" fmla="+- 21600 0 0"/>
              <a:gd name="T0" fmla="*/ 552 w 22152"/>
              <a:gd name="T1" fmla="*/ 0 h 43200"/>
              <a:gd name="T2" fmla="*/ 0 w 22152"/>
              <a:gd name="T3" fmla="*/ 43193 h 43200"/>
              <a:gd name="T4" fmla="*/ 552 w 22152"/>
              <a:gd name="T5" fmla="*/ 21600 h 43200"/>
            </a:gdLst>
            <a:ahLst/>
            <a:cxnLst>
              <a:cxn ang="0">
                <a:pos x="T0" y="T1"/>
              </a:cxn>
              <a:cxn ang="0">
                <a:pos x="T2" y="T3"/>
              </a:cxn>
              <a:cxn ang="0">
                <a:pos x="T4" y="T5"/>
              </a:cxn>
            </a:cxnLst>
            <a:rect l="0" t="0" r="r" b="b"/>
            <a:pathLst>
              <a:path w="22152" h="43200" fill="none" extrusionOk="0">
                <a:moveTo>
                  <a:pt x="551" y="0"/>
                </a:moveTo>
                <a:cubicBezTo>
                  <a:pt x="12481" y="0"/>
                  <a:pt x="22152" y="9670"/>
                  <a:pt x="22152" y="21600"/>
                </a:cubicBezTo>
                <a:cubicBezTo>
                  <a:pt x="22152" y="33529"/>
                  <a:pt x="12481" y="43200"/>
                  <a:pt x="552" y="43200"/>
                </a:cubicBezTo>
                <a:cubicBezTo>
                  <a:pt x="367" y="43200"/>
                  <a:pt x="183" y="43197"/>
                  <a:pt x="0" y="43192"/>
                </a:cubicBezTo>
              </a:path>
              <a:path w="22152" h="43200" stroke="0" extrusionOk="0">
                <a:moveTo>
                  <a:pt x="551" y="0"/>
                </a:moveTo>
                <a:cubicBezTo>
                  <a:pt x="12481" y="0"/>
                  <a:pt x="22152" y="9670"/>
                  <a:pt x="22152" y="21600"/>
                </a:cubicBezTo>
                <a:cubicBezTo>
                  <a:pt x="22152" y="33529"/>
                  <a:pt x="12481" y="43200"/>
                  <a:pt x="552" y="43200"/>
                </a:cubicBezTo>
                <a:cubicBezTo>
                  <a:pt x="367" y="43200"/>
                  <a:pt x="183" y="43197"/>
                  <a:pt x="0" y="43192"/>
                </a:cubicBezTo>
                <a:lnTo>
                  <a:pt x="552" y="21600"/>
                </a:lnTo>
                <a:close/>
              </a:path>
            </a:pathLst>
          </a:custGeom>
          <a:noFill/>
          <a:ln w="9525">
            <a:solidFill>
              <a:schemeClr val="tx1"/>
            </a:solidFill>
            <a:round/>
            <a:headEnd/>
            <a:tailEnd/>
          </a:ln>
          <a:effectLst/>
        </p:spPr>
        <p:txBody>
          <a:bodyPr wrap="none" anchor="ctr"/>
          <a:lstStyle/>
          <a:p>
            <a:endParaRPr lang="en-US"/>
          </a:p>
        </p:txBody>
      </p:sp>
      <p:sp>
        <p:nvSpPr>
          <p:cNvPr id="286760" name="Line 40"/>
          <p:cNvSpPr>
            <a:spLocks noChangeShapeType="1"/>
          </p:cNvSpPr>
          <p:nvPr/>
        </p:nvSpPr>
        <p:spPr bwMode="auto">
          <a:xfrm>
            <a:off x="7535912" y="5540250"/>
            <a:ext cx="0" cy="144462"/>
          </a:xfrm>
          <a:prstGeom prst="line">
            <a:avLst/>
          </a:prstGeom>
          <a:noFill/>
          <a:ln w="9525">
            <a:solidFill>
              <a:schemeClr val="tx1"/>
            </a:solidFill>
            <a:round/>
            <a:headEnd/>
            <a:tailEnd/>
          </a:ln>
          <a:effectLst/>
        </p:spPr>
        <p:txBody>
          <a:bodyPr wrap="none" anchor="ctr"/>
          <a:lstStyle/>
          <a:p>
            <a:endParaRPr lang="en-US"/>
          </a:p>
        </p:txBody>
      </p:sp>
      <p:sp>
        <p:nvSpPr>
          <p:cNvPr id="286761" name="Text Box 41"/>
          <p:cNvSpPr txBox="1">
            <a:spLocks noChangeArrowheads="1"/>
          </p:cNvSpPr>
          <p:nvPr/>
        </p:nvSpPr>
        <p:spPr bwMode="auto">
          <a:xfrm>
            <a:off x="7189837" y="568312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2462</a:t>
            </a:r>
          </a:p>
        </p:txBody>
      </p:sp>
      <p:sp>
        <p:nvSpPr>
          <p:cNvPr id="286762" name="Text Box 42"/>
          <p:cNvSpPr txBox="1">
            <a:spLocks noChangeArrowheads="1"/>
          </p:cNvSpPr>
          <p:nvPr/>
        </p:nvSpPr>
        <p:spPr bwMode="auto">
          <a:xfrm>
            <a:off x="3071863" y="4603625"/>
            <a:ext cx="10636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 1</a:t>
            </a:r>
          </a:p>
        </p:txBody>
      </p:sp>
      <p:sp>
        <p:nvSpPr>
          <p:cNvPr id="286763" name="Text Box 43"/>
          <p:cNvSpPr txBox="1">
            <a:spLocks noChangeArrowheads="1"/>
          </p:cNvSpPr>
          <p:nvPr/>
        </p:nvSpPr>
        <p:spPr bwMode="auto">
          <a:xfrm>
            <a:off x="4941938" y="4603625"/>
            <a:ext cx="10636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 6</a:t>
            </a:r>
          </a:p>
        </p:txBody>
      </p:sp>
      <p:sp>
        <p:nvSpPr>
          <p:cNvPr id="286764" name="Text Box 44"/>
          <p:cNvSpPr txBox="1">
            <a:spLocks noChangeArrowheads="1"/>
          </p:cNvSpPr>
          <p:nvPr/>
        </p:nvSpPr>
        <p:spPr bwMode="auto">
          <a:xfrm>
            <a:off x="6959649" y="4603625"/>
            <a:ext cx="11763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 11</a:t>
            </a:r>
          </a:p>
        </p:txBody>
      </p:sp>
      <p:sp>
        <p:nvSpPr>
          <p:cNvPr id="286765" name="Line 45"/>
          <p:cNvSpPr>
            <a:spLocks noChangeShapeType="1"/>
          </p:cNvSpPr>
          <p:nvPr/>
        </p:nvSpPr>
        <p:spPr bwMode="auto">
          <a:xfrm>
            <a:off x="4800650" y="3644775"/>
            <a:ext cx="1871663"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86766" name="Text Box 46"/>
          <p:cNvSpPr txBox="1">
            <a:spLocks noChangeArrowheads="1"/>
          </p:cNvSpPr>
          <p:nvPr/>
        </p:nvSpPr>
        <p:spPr bwMode="auto">
          <a:xfrm>
            <a:off x="5283249" y="3644775"/>
            <a:ext cx="8842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22 MHz</a:t>
            </a:r>
          </a:p>
        </p:txBody>
      </p:sp>
      <p:sp>
        <p:nvSpPr>
          <p:cNvPr id="286767" name="Line 47"/>
          <p:cNvSpPr>
            <a:spLocks noChangeShapeType="1"/>
          </p:cNvSpPr>
          <p:nvPr/>
        </p:nvSpPr>
        <p:spPr bwMode="auto">
          <a:xfrm>
            <a:off x="4583162" y="6021262"/>
            <a:ext cx="1871662"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86768" name="Text Box 48"/>
          <p:cNvSpPr txBox="1">
            <a:spLocks noChangeArrowheads="1"/>
          </p:cNvSpPr>
          <p:nvPr/>
        </p:nvSpPr>
        <p:spPr bwMode="auto">
          <a:xfrm>
            <a:off x="5067349" y="6021262"/>
            <a:ext cx="8842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22 MHz</a:t>
            </a:r>
          </a:p>
        </p:txBody>
      </p:sp>
    </p:spTree>
    <p:extLst>
      <p:ext uri="{BB962C8B-B14F-4D97-AF65-F5344CB8AC3E}">
        <p14:creationId xmlns:p14="http://schemas.microsoft.com/office/powerpoint/2010/main" val="301182013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dirty="0"/>
              <a:t>IEEE 802.11 OFDM – PHY frame format (was 802.11a)</a:t>
            </a:r>
          </a:p>
        </p:txBody>
      </p:sp>
      <p:sp>
        <p:nvSpPr>
          <p:cNvPr id="2" name="Content Placeholder 1"/>
          <p:cNvSpPr>
            <a:spLocks noGrp="1"/>
          </p:cNvSpPr>
          <p:nvPr>
            <p:ph sz="half" idx="1"/>
          </p:nvPr>
        </p:nvSpPr>
        <p:spPr>
          <a:xfrm>
            <a:off x="334438" y="1808163"/>
            <a:ext cx="3428716" cy="4508500"/>
          </a:xfrm>
        </p:spPr>
        <p:txBody>
          <a:bodyPr>
            <a:normAutofit fontScale="85000" lnSpcReduction="10000"/>
          </a:bodyPr>
          <a:lstStyle/>
          <a:p>
            <a:r>
              <a:rPr lang="en-US" dirty="0"/>
              <a:t>Orthogonal Frequency Division Multiplexing @ 5GHz</a:t>
            </a:r>
          </a:p>
          <a:p>
            <a:endParaRPr lang="en-US" dirty="0"/>
          </a:p>
          <a:p>
            <a:r>
              <a:rPr lang="en-US" dirty="0"/>
              <a:t>Data rates</a:t>
            </a:r>
          </a:p>
          <a:p>
            <a:pPr lvl="1"/>
            <a:r>
              <a:rPr lang="en-US" dirty="0"/>
              <a:t>E.g. 6, 9, 12, 18, 24, 36, 48, 54 Mbit/s, depending on SNR and channel width</a:t>
            </a:r>
          </a:p>
          <a:p>
            <a:pPr lvl="1"/>
            <a:r>
              <a:rPr lang="en-US" dirty="0"/>
              <a:t>User throughput (1500 byte packets): 5.3 (6), 18 (24), 24 (36), 32 (54) </a:t>
            </a:r>
          </a:p>
          <a:p>
            <a:pPr lvl="1"/>
            <a:r>
              <a:rPr lang="en-US" dirty="0"/>
              <a:t>6, 12, 24 Mbit/s mandatory</a:t>
            </a:r>
          </a:p>
          <a:p>
            <a:r>
              <a:rPr lang="en-US" dirty="0"/>
              <a:t>Transmission range</a:t>
            </a:r>
          </a:p>
          <a:p>
            <a:pPr lvl="1"/>
            <a:r>
              <a:rPr lang="en-US" dirty="0"/>
              <a:t>100m outdoor, 10m indoor</a:t>
            </a:r>
          </a:p>
          <a:p>
            <a:pPr lvl="2"/>
            <a:r>
              <a:rPr lang="en-US" dirty="0"/>
              <a:t>E.g., 54 Mbit/s up to 5 m, 48 up to 12 m, 36 up to 25 m, 24 up to 30m, 18 up to 40 m, 12 up to 60 m </a:t>
            </a:r>
          </a:p>
          <a:p>
            <a:r>
              <a:rPr lang="en-US" dirty="0"/>
              <a:t>Frequency</a:t>
            </a:r>
          </a:p>
          <a:p>
            <a:pPr lvl="1"/>
            <a:r>
              <a:rPr lang="en-US" dirty="0"/>
              <a:t>Free 5.15-5.25, 5.25-5.35, 5.725-5.825 GHz ISM-band</a:t>
            </a:r>
          </a:p>
          <a:p>
            <a:endParaRPr lang="de-DE" dirty="0"/>
          </a:p>
        </p:txBody>
      </p:sp>
      <p:sp>
        <p:nvSpPr>
          <p:cNvPr id="38" name="Fußzeilenplatzhalter 2"/>
          <p:cNvSpPr>
            <a:spLocks noGrp="1"/>
          </p:cNvSpPr>
          <p:nvPr>
            <p:ph type="ftr" sz="quarter" idx="10"/>
          </p:nvPr>
        </p:nvSpPr>
        <p:spPr/>
        <p:txBody>
          <a:bodyPr/>
          <a:lstStyle/>
          <a:p>
            <a:r>
              <a:rPr lang="en-US"/>
              <a:t>Prof. Dr.-Ing. Jochen H. Schiller    www.jochenschiller.de    Mobile Communications</a:t>
            </a:r>
          </a:p>
        </p:txBody>
      </p:sp>
      <p:sp>
        <p:nvSpPr>
          <p:cNvPr id="288772" name="Rectangle 4"/>
          <p:cNvSpPr>
            <a:spLocks noChangeArrowheads="1"/>
          </p:cNvSpPr>
          <p:nvPr/>
        </p:nvSpPr>
        <p:spPr bwMode="auto">
          <a:xfrm>
            <a:off x="3856814" y="2087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rate</a:t>
            </a:r>
          </a:p>
        </p:txBody>
      </p:sp>
      <p:sp>
        <p:nvSpPr>
          <p:cNvPr id="288774" name="Rectangle 6"/>
          <p:cNvSpPr>
            <a:spLocks noChangeArrowheads="1"/>
          </p:cNvSpPr>
          <p:nvPr/>
        </p:nvSpPr>
        <p:spPr bwMode="auto">
          <a:xfrm>
            <a:off x="7285814" y="2087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service</a:t>
            </a:r>
          </a:p>
        </p:txBody>
      </p:sp>
      <p:sp>
        <p:nvSpPr>
          <p:cNvPr id="288776" name="Rectangle 8"/>
          <p:cNvSpPr>
            <a:spLocks noChangeArrowheads="1"/>
          </p:cNvSpPr>
          <p:nvPr/>
        </p:nvSpPr>
        <p:spPr bwMode="auto">
          <a:xfrm>
            <a:off x="7971614" y="2087488"/>
            <a:ext cx="1752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payload</a:t>
            </a:r>
          </a:p>
        </p:txBody>
      </p:sp>
      <p:sp>
        <p:nvSpPr>
          <p:cNvPr id="288786" name="Text Box 18"/>
          <p:cNvSpPr txBox="1">
            <a:spLocks noChangeArrowheads="1"/>
          </p:cNvSpPr>
          <p:nvPr/>
        </p:nvSpPr>
        <p:spPr bwMode="auto">
          <a:xfrm>
            <a:off x="8428815" y="1706488"/>
            <a:ext cx="893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variable</a:t>
            </a:r>
          </a:p>
        </p:txBody>
      </p:sp>
      <p:sp>
        <p:nvSpPr>
          <p:cNvPr id="288787" name="Text Box 19"/>
          <p:cNvSpPr txBox="1">
            <a:spLocks noChangeArrowheads="1"/>
          </p:cNvSpPr>
          <p:nvPr/>
        </p:nvSpPr>
        <p:spPr bwMode="auto">
          <a:xfrm>
            <a:off x="11324415" y="1706488"/>
            <a:ext cx="5000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bits</a:t>
            </a:r>
          </a:p>
        </p:txBody>
      </p:sp>
      <p:sp>
        <p:nvSpPr>
          <p:cNvPr id="288792" name="AutoShape 24"/>
          <p:cNvSpPr>
            <a:spLocks/>
          </p:cNvSpPr>
          <p:nvPr/>
        </p:nvSpPr>
        <p:spPr bwMode="auto">
          <a:xfrm rot="-5400000">
            <a:off x="6333314" y="4335388"/>
            <a:ext cx="304800" cy="1600200"/>
          </a:xfrm>
          <a:prstGeom prst="leftBrace">
            <a:avLst>
              <a:gd name="adj1" fmla="val 43750"/>
              <a:gd name="adj2" fmla="val 50000"/>
            </a:avLst>
          </a:prstGeom>
          <a:noFill/>
          <a:ln w="9525">
            <a:solidFill>
              <a:schemeClr val="tx1"/>
            </a:solidFill>
            <a:round/>
            <a:headEnd/>
            <a:tailEnd/>
          </a:ln>
          <a:effectLst/>
        </p:spPr>
        <p:txBody>
          <a:bodyPr wrap="none" anchor="ctr"/>
          <a:lstStyle/>
          <a:p>
            <a:endParaRPr lang="en-US"/>
          </a:p>
        </p:txBody>
      </p:sp>
      <p:sp>
        <p:nvSpPr>
          <p:cNvPr id="288793" name="Text Box 25"/>
          <p:cNvSpPr txBox="1">
            <a:spLocks noChangeArrowheads="1"/>
          </p:cNvSpPr>
          <p:nvPr/>
        </p:nvSpPr>
        <p:spPr bwMode="auto">
          <a:xfrm>
            <a:off x="6066614" y="5287888"/>
            <a:ext cx="8969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 Mbit/s</a:t>
            </a:r>
          </a:p>
        </p:txBody>
      </p:sp>
      <p:sp>
        <p:nvSpPr>
          <p:cNvPr id="288795" name="Rectangle 27"/>
          <p:cNvSpPr>
            <a:spLocks noChangeArrowheads="1"/>
          </p:cNvSpPr>
          <p:nvPr/>
        </p:nvSpPr>
        <p:spPr bwMode="auto">
          <a:xfrm>
            <a:off x="3856814" y="4221088"/>
            <a:ext cx="1828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PLCP preamble</a:t>
            </a:r>
          </a:p>
        </p:txBody>
      </p:sp>
      <p:sp>
        <p:nvSpPr>
          <p:cNvPr id="288796" name="Rectangle 28"/>
          <p:cNvSpPr>
            <a:spLocks noChangeArrowheads="1"/>
          </p:cNvSpPr>
          <p:nvPr/>
        </p:nvSpPr>
        <p:spPr bwMode="auto">
          <a:xfrm>
            <a:off x="5685614" y="4221088"/>
            <a:ext cx="1600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signal</a:t>
            </a:r>
          </a:p>
        </p:txBody>
      </p:sp>
      <p:sp>
        <p:nvSpPr>
          <p:cNvPr id="288797" name="Rectangle 29"/>
          <p:cNvSpPr>
            <a:spLocks noChangeArrowheads="1"/>
          </p:cNvSpPr>
          <p:nvPr/>
        </p:nvSpPr>
        <p:spPr bwMode="auto">
          <a:xfrm>
            <a:off x="7285814" y="4221088"/>
            <a:ext cx="3886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data</a:t>
            </a:r>
          </a:p>
        </p:txBody>
      </p:sp>
      <p:sp>
        <p:nvSpPr>
          <p:cNvPr id="288798" name="Text Box 30"/>
          <p:cNvSpPr txBox="1">
            <a:spLocks noChangeArrowheads="1"/>
          </p:cNvSpPr>
          <p:nvPr/>
        </p:nvSpPr>
        <p:spPr bwMode="auto">
          <a:xfrm>
            <a:off x="11248214" y="4602088"/>
            <a:ext cx="9286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symbols</a:t>
            </a:r>
            <a:endParaRPr lang="en-US" sz="1600">
              <a:latin typeface="Arial" charset="0"/>
            </a:endParaRPr>
          </a:p>
        </p:txBody>
      </p:sp>
      <p:sp>
        <p:nvSpPr>
          <p:cNvPr id="288799" name="Text Box 31"/>
          <p:cNvSpPr txBox="1">
            <a:spLocks noChangeArrowheads="1"/>
          </p:cNvSpPr>
          <p:nvPr/>
        </p:nvSpPr>
        <p:spPr bwMode="auto">
          <a:xfrm>
            <a:off x="4542615" y="4602088"/>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12</a:t>
            </a:r>
          </a:p>
        </p:txBody>
      </p:sp>
      <p:sp>
        <p:nvSpPr>
          <p:cNvPr id="288800" name="Text Box 32"/>
          <p:cNvSpPr txBox="1">
            <a:spLocks noChangeArrowheads="1"/>
          </p:cNvSpPr>
          <p:nvPr/>
        </p:nvSpPr>
        <p:spPr bwMode="auto">
          <a:xfrm>
            <a:off x="6219015" y="4602088"/>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288801" name="Text Box 33"/>
          <p:cNvSpPr txBox="1">
            <a:spLocks noChangeArrowheads="1"/>
          </p:cNvSpPr>
          <p:nvPr/>
        </p:nvSpPr>
        <p:spPr bwMode="auto">
          <a:xfrm>
            <a:off x="8809815" y="4602088"/>
            <a:ext cx="893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variable</a:t>
            </a:r>
          </a:p>
        </p:txBody>
      </p:sp>
      <p:sp>
        <p:nvSpPr>
          <p:cNvPr id="288802" name="Rectangle 34"/>
          <p:cNvSpPr>
            <a:spLocks noChangeArrowheads="1"/>
          </p:cNvSpPr>
          <p:nvPr/>
        </p:nvSpPr>
        <p:spPr bwMode="auto">
          <a:xfrm>
            <a:off x="4542614" y="2087488"/>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reserved</a:t>
            </a:r>
          </a:p>
        </p:txBody>
      </p:sp>
      <p:sp>
        <p:nvSpPr>
          <p:cNvPr id="288803" name="Rectangle 35"/>
          <p:cNvSpPr>
            <a:spLocks noChangeArrowheads="1"/>
          </p:cNvSpPr>
          <p:nvPr/>
        </p:nvSpPr>
        <p:spPr bwMode="auto">
          <a:xfrm>
            <a:off x="5380814" y="2087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length</a:t>
            </a:r>
          </a:p>
        </p:txBody>
      </p:sp>
      <p:sp>
        <p:nvSpPr>
          <p:cNvPr id="288804" name="Rectangle 36"/>
          <p:cNvSpPr>
            <a:spLocks noChangeArrowheads="1"/>
          </p:cNvSpPr>
          <p:nvPr/>
        </p:nvSpPr>
        <p:spPr bwMode="auto">
          <a:xfrm>
            <a:off x="6752414" y="20874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tail</a:t>
            </a:r>
          </a:p>
        </p:txBody>
      </p:sp>
      <p:sp>
        <p:nvSpPr>
          <p:cNvPr id="288805" name="Rectangle 37"/>
          <p:cNvSpPr>
            <a:spLocks noChangeArrowheads="1"/>
          </p:cNvSpPr>
          <p:nvPr/>
        </p:nvSpPr>
        <p:spPr bwMode="auto">
          <a:xfrm>
            <a:off x="6066614" y="2087488"/>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parity</a:t>
            </a:r>
          </a:p>
        </p:txBody>
      </p:sp>
      <p:sp>
        <p:nvSpPr>
          <p:cNvPr id="288807" name="Rectangle 39"/>
          <p:cNvSpPr>
            <a:spLocks noChangeArrowheads="1"/>
          </p:cNvSpPr>
          <p:nvPr/>
        </p:nvSpPr>
        <p:spPr bwMode="auto">
          <a:xfrm>
            <a:off x="9724214" y="2087488"/>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tail</a:t>
            </a:r>
          </a:p>
        </p:txBody>
      </p:sp>
      <p:sp>
        <p:nvSpPr>
          <p:cNvPr id="288808" name="Rectangle 40"/>
          <p:cNvSpPr>
            <a:spLocks noChangeArrowheads="1"/>
          </p:cNvSpPr>
          <p:nvPr/>
        </p:nvSpPr>
        <p:spPr bwMode="auto">
          <a:xfrm>
            <a:off x="10257614" y="2087488"/>
            <a:ext cx="91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pad</a:t>
            </a:r>
          </a:p>
        </p:txBody>
      </p:sp>
      <p:sp>
        <p:nvSpPr>
          <p:cNvPr id="288809" name="Text Box 41"/>
          <p:cNvSpPr txBox="1">
            <a:spLocks noChangeArrowheads="1"/>
          </p:cNvSpPr>
          <p:nvPr/>
        </p:nvSpPr>
        <p:spPr bwMode="auto">
          <a:xfrm>
            <a:off x="9876615" y="1706488"/>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a:t>
            </a:r>
          </a:p>
        </p:txBody>
      </p:sp>
      <p:sp>
        <p:nvSpPr>
          <p:cNvPr id="288810" name="Text Box 42"/>
          <p:cNvSpPr txBox="1">
            <a:spLocks noChangeArrowheads="1"/>
          </p:cNvSpPr>
          <p:nvPr/>
        </p:nvSpPr>
        <p:spPr bwMode="auto">
          <a:xfrm>
            <a:off x="7438215" y="1706488"/>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a:t>
            </a:r>
          </a:p>
        </p:txBody>
      </p:sp>
      <p:sp>
        <p:nvSpPr>
          <p:cNvPr id="288811" name="Text Box 43"/>
          <p:cNvSpPr txBox="1">
            <a:spLocks noChangeArrowheads="1"/>
          </p:cNvSpPr>
          <p:nvPr/>
        </p:nvSpPr>
        <p:spPr bwMode="auto">
          <a:xfrm>
            <a:off x="6828615" y="1706488"/>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a:t>
            </a:r>
          </a:p>
        </p:txBody>
      </p:sp>
      <p:sp>
        <p:nvSpPr>
          <p:cNvPr id="288812" name="Text Box 44"/>
          <p:cNvSpPr txBox="1">
            <a:spLocks noChangeArrowheads="1"/>
          </p:cNvSpPr>
          <p:nvPr/>
        </p:nvSpPr>
        <p:spPr bwMode="auto">
          <a:xfrm>
            <a:off x="6295215" y="1706488"/>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288813" name="Text Box 45"/>
          <p:cNvSpPr txBox="1">
            <a:spLocks noChangeArrowheads="1"/>
          </p:cNvSpPr>
          <p:nvPr/>
        </p:nvSpPr>
        <p:spPr bwMode="auto">
          <a:xfrm>
            <a:off x="5533215" y="1706488"/>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12</a:t>
            </a:r>
          </a:p>
        </p:txBody>
      </p:sp>
      <p:sp>
        <p:nvSpPr>
          <p:cNvPr id="288814" name="Text Box 46"/>
          <p:cNvSpPr txBox="1">
            <a:spLocks noChangeArrowheads="1"/>
          </p:cNvSpPr>
          <p:nvPr/>
        </p:nvSpPr>
        <p:spPr bwMode="auto">
          <a:xfrm>
            <a:off x="4847415" y="1706488"/>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288815" name="Text Box 47"/>
          <p:cNvSpPr txBox="1">
            <a:spLocks noChangeArrowheads="1"/>
          </p:cNvSpPr>
          <p:nvPr/>
        </p:nvSpPr>
        <p:spPr bwMode="auto">
          <a:xfrm>
            <a:off x="4085415" y="1706488"/>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a:t>
            </a:r>
          </a:p>
        </p:txBody>
      </p:sp>
      <p:sp>
        <p:nvSpPr>
          <p:cNvPr id="288816" name="Text Box 48"/>
          <p:cNvSpPr txBox="1">
            <a:spLocks noChangeArrowheads="1"/>
          </p:cNvSpPr>
          <p:nvPr/>
        </p:nvSpPr>
        <p:spPr bwMode="auto">
          <a:xfrm>
            <a:off x="10257615" y="1706488"/>
            <a:ext cx="893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variable</a:t>
            </a:r>
          </a:p>
        </p:txBody>
      </p:sp>
      <p:sp>
        <p:nvSpPr>
          <p:cNvPr id="288817" name="Line 49"/>
          <p:cNvSpPr>
            <a:spLocks noChangeShapeType="1"/>
          </p:cNvSpPr>
          <p:nvPr/>
        </p:nvSpPr>
        <p:spPr bwMode="auto">
          <a:xfrm>
            <a:off x="3856814" y="2468488"/>
            <a:ext cx="1828800" cy="1752600"/>
          </a:xfrm>
          <a:prstGeom prst="line">
            <a:avLst/>
          </a:prstGeom>
          <a:noFill/>
          <a:ln w="9525">
            <a:solidFill>
              <a:schemeClr val="tx1"/>
            </a:solidFill>
            <a:prstDash val="dash"/>
            <a:round/>
            <a:headEnd/>
            <a:tailEnd/>
          </a:ln>
          <a:effectLst/>
        </p:spPr>
        <p:txBody>
          <a:bodyPr wrap="none" anchor="ctr"/>
          <a:lstStyle/>
          <a:p>
            <a:endParaRPr lang="en-US"/>
          </a:p>
        </p:txBody>
      </p:sp>
      <p:sp>
        <p:nvSpPr>
          <p:cNvPr id="288818" name="Line 50"/>
          <p:cNvSpPr>
            <a:spLocks noChangeShapeType="1"/>
          </p:cNvSpPr>
          <p:nvPr/>
        </p:nvSpPr>
        <p:spPr bwMode="auto">
          <a:xfrm>
            <a:off x="7285814" y="2468488"/>
            <a:ext cx="0" cy="1752600"/>
          </a:xfrm>
          <a:prstGeom prst="line">
            <a:avLst/>
          </a:prstGeom>
          <a:noFill/>
          <a:ln w="9525">
            <a:solidFill>
              <a:schemeClr val="tx1"/>
            </a:solidFill>
            <a:prstDash val="dash"/>
            <a:round/>
            <a:headEnd/>
            <a:tailEnd/>
          </a:ln>
          <a:effectLst/>
        </p:spPr>
        <p:txBody>
          <a:bodyPr wrap="none" anchor="ctr"/>
          <a:lstStyle/>
          <a:p>
            <a:endParaRPr lang="en-US"/>
          </a:p>
        </p:txBody>
      </p:sp>
      <p:sp>
        <p:nvSpPr>
          <p:cNvPr id="288820" name="Line 52"/>
          <p:cNvSpPr>
            <a:spLocks noChangeShapeType="1"/>
          </p:cNvSpPr>
          <p:nvPr/>
        </p:nvSpPr>
        <p:spPr bwMode="auto">
          <a:xfrm>
            <a:off x="11172014" y="2468488"/>
            <a:ext cx="0" cy="1752600"/>
          </a:xfrm>
          <a:prstGeom prst="line">
            <a:avLst/>
          </a:prstGeom>
          <a:noFill/>
          <a:ln w="9525">
            <a:solidFill>
              <a:schemeClr val="tx1"/>
            </a:solidFill>
            <a:prstDash val="dash"/>
            <a:round/>
            <a:headEnd/>
            <a:tailEnd/>
          </a:ln>
          <a:effectLst/>
        </p:spPr>
        <p:txBody>
          <a:bodyPr wrap="none" anchor="ctr"/>
          <a:lstStyle/>
          <a:p>
            <a:endParaRPr lang="en-US"/>
          </a:p>
        </p:txBody>
      </p:sp>
      <p:sp>
        <p:nvSpPr>
          <p:cNvPr id="288821" name="AutoShape 53"/>
          <p:cNvSpPr>
            <a:spLocks/>
          </p:cNvSpPr>
          <p:nvPr/>
        </p:nvSpPr>
        <p:spPr bwMode="auto">
          <a:xfrm rot="-5400000">
            <a:off x="9076514" y="3192388"/>
            <a:ext cx="304800" cy="3886200"/>
          </a:xfrm>
          <a:prstGeom prst="leftBrace">
            <a:avLst>
              <a:gd name="adj1" fmla="val 106250"/>
              <a:gd name="adj2" fmla="val 50000"/>
            </a:avLst>
          </a:prstGeom>
          <a:noFill/>
          <a:ln w="9525">
            <a:solidFill>
              <a:schemeClr val="tx1"/>
            </a:solidFill>
            <a:round/>
            <a:headEnd/>
            <a:tailEnd/>
          </a:ln>
          <a:effectLst/>
        </p:spPr>
        <p:txBody>
          <a:bodyPr wrap="none" anchor="ctr"/>
          <a:lstStyle/>
          <a:p>
            <a:endParaRPr lang="en-US"/>
          </a:p>
        </p:txBody>
      </p:sp>
      <p:sp>
        <p:nvSpPr>
          <p:cNvPr id="288822" name="Text Box 54"/>
          <p:cNvSpPr txBox="1">
            <a:spLocks noChangeArrowheads="1"/>
          </p:cNvSpPr>
          <p:nvPr/>
        </p:nvSpPr>
        <p:spPr bwMode="auto">
          <a:xfrm>
            <a:off x="7590614" y="5287888"/>
            <a:ext cx="31623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 9, 12, 18, 24, 36, 48, 54 Mbit/s</a:t>
            </a:r>
          </a:p>
        </p:txBody>
      </p:sp>
      <p:sp>
        <p:nvSpPr>
          <p:cNvPr id="288823" name="AutoShape 55"/>
          <p:cNvSpPr>
            <a:spLocks/>
          </p:cNvSpPr>
          <p:nvPr/>
        </p:nvSpPr>
        <p:spPr bwMode="auto">
          <a:xfrm rot="-5400000">
            <a:off x="5761814" y="715888"/>
            <a:ext cx="304800" cy="4114800"/>
          </a:xfrm>
          <a:prstGeom prst="leftBrace">
            <a:avLst>
              <a:gd name="adj1" fmla="val 112500"/>
              <a:gd name="adj2" fmla="val 50000"/>
            </a:avLst>
          </a:prstGeom>
          <a:noFill/>
          <a:ln w="9525">
            <a:solidFill>
              <a:schemeClr val="tx1"/>
            </a:solidFill>
            <a:round/>
            <a:headEnd/>
            <a:tailEnd/>
          </a:ln>
          <a:effectLst/>
        </p:spPr>
        <p:txBody>
          <a:bodyPr wrap="none" anchor="ctr"/>
          <a:lstStyle/>
          <a:p>
            <a:endParaRPr lang="en-US"/>
          </a:p>
        </p:txBody>
      </p:sp>
      <p:sp>
        <p:nvSpPr>
          <p:cNvPr id="288824" name="Text Box 56"/>
          <p:cNvSpPr txBox="1">
            <a:spLocks noChangeArrowheads="1"/>
          </p:cNvSpPr>
          <p:nvPr/>
        </p:nvSpPr>
        <p:spPr bwMode="auto">
          <a:xfrm>
            <a:off x="5457015" y="2925688"/>
            <a:ext cx="1401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PLCP header</a:t>
            </a:r>
          </a:p>
        </p:txBody>
      </p:sp>
    </p:spTree>
    <p:extLst>
      <p:ext uri="{BB962C8B-B14F-4D97-AF65-F5344CB8AC3E}">
        <p14:creationId xmlns:p14="http://schemas.microsoft.com/office/powerpoint/2010/main" val="149988191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dirty="0"/>
              <a:t>Operating channels of 802.11a in Europe (examples)</a:t>
            </a:r>
          </a:p>
        </p:txBody>
      </p:sp>
      <p:sp>
        <p:nvSpPr>
          <p:cNvPr id="100" name="Fußzeilenplatzhalter 2"/>
          <p:cNvSpPr>
            <a:spLocks noGrp="1"/>
          </p:cNvSpPr>
          <p:nvPr>
            <p:ph type="ftr" sz="quarter" idx="10"/>
          </p:nvPr>
        </p:nvSpPr>
        <p:spPr/>
        <p:txBody>
          <a:bodyPr/>
          <a:lstStyle/>
          <a:p>
            <a:r>
              <a:rPr lang="en-US"/>
              <a:t>Prof. Dr.-Ing. Jochen H. Schiller    www.jochenschiller.de    Mobile Communications</a:t>
            </a:r>
          </a:p>
        </p:txBody>
      </p:sp>
      <p:sp>
        <p:nvSpPr>
          <p:cNvPr id="306179" name="Line 3"/>
          <p:cNvSpPr>
            <a:spLocks noChangeShapeType="1"/>
          </p:cNvSpPr>
          <p:nvPr/>
        </p:nvSpPr>
        <p:spPr bwMode="auto">
          <a:xfrm>
            <a:off x="1981276" y="2886844"/>
            <a:ext cx="7310437"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306180" name="Line 4"/>
          <p:cNvSpPr>
            <a:spLocks noChangeShapeType="1"/>
          </p:cNvSpPr>
          <p:nvPr/>
        </p:nvSpPr>
        <p:spPr bwMode="auto">
          <a:xfrm flipV="1">
            <a:off x="1981275" y="1591444"/>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06181" name="Arc 5"/>
          <p:cNvSpPr>
            <a:spLocks/>
          </p:cNvSpPr>
          <p:nvPr/>
        </p:nvSpPr>
        <p:spPr bwMode="auto">
          <a:xfrm rot="-5400000">
            <a:off x="2859956" y="233995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182" name="Text Box 6"/>
          <p:cNvSpPr txBox="1">
            <a:spLocks noChangeArrowheads="1"/>
          </p:cNvSpPr>
          <p:nvPr/>
        </p:nvSpPr>
        <p:spPr bwMode="auto">
          <a:xfrm>
            <a:off x="1693937" y="292494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5150</a:t>
            </a:r>
          </a:p>
        </p:txBody>
      </p:sp>
      <p:sp>
        <p:nvSpPr>
          <p:cNvPr id="306183" name="Text Box 7"/>
          <p:cNvSpPr txBox="1">
            <a:spLocks noChangeArrowheads="1"/>
          </p:cNvSpPr>
          <p:nvPr/>
        </p:nvSpPr>
        <p:spPr bwMode="auto">
          <a:xfrm>
            <a:off x="8986913" y="3001144"/>
            <a:ext cx="7159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[MHz]</a:t>
            </a:r>
          </a:p>
        </p:txBody>
      </p:sp>
      <p:sp>
        <p:nvSpPr>
          <p:cNvPr id="306184" name="Text Box 8"/>
          <p:cNvSpPr txBox="1">
            <a:spLocks noChangeArrowheads="1"/>
          </p:cNvSpPr>
          <p:nvPr/>
        </p:nvSpPr>
        <p:spPr bwMode="auto">
          <a:xfrm>
            <a:off x="2865512" y="292494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5180</a:t>
            </a:r>
          </a:p>
        </p:txBody>
      </p:sp>
      <p:sp>
        <p:nvSpPr>
          <p:cNvPr id="306185" name="Line 9"/>
          <p:cNvSpPr>
            <a:spLocks noChangeShapeType="1"/>
          </p:cNvSpPr>
          <p:nvPr/>
        </p:nvSpPr>
        <p:spPr bwMode="auto">
          <a:xfrm>
            <a:off x="1981275" y="2815407"/>
            <a:ext cx="0" cy="144463"/>
          </a:xfrm>
          <a:prstGeom prst="line">
            <a:avLst/>
          </a:prstGeom>
          <a:noFill/>
          <a:ln w="9525">
            <a:solidFill>
              <a:schemeClr val="tx1"/>
            </a:solidFill>
            <a:round/>
            <a:headEnd/>
            <a:tailEnd/>
          </a:ln>
          <a:effectLst/>
        </p:spPr>
        <p:txBody>
          <a:bodyPr wrap="none" anchor="ctr"/>
          <a:lstStyle/>
          <a:p>
            <a:endParaRPr lang="en-US"/>
          </a:p>
        </p:txBody>
      </p:sp>
      <p:sp>
        <p:nvSpPr>
          <p:cNvPr id="306186" name="Text Box 10"/>
          <p:cNvSpPr txBox="1">
            <a:spLocks noChangeArrowheads="1"/>
          </p:cNvSpPr>
          <p:nvPr/>
        </p:nvSpPr>
        <p:spPr bwMode="auto">
          <a:xfrm>
            <a:off x="8351912" y="2958281"/>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5350</a:t>
            </a:r>
          </a:p>
        </p:txBody>
      </p:sp>
      <p:sp>
        <p:nvSpPr>
          <p:cNvPr id="306187" name="Line 11"/>
          <p:cNvSpPr>
            <a:spLocks noChangeShapeType="1"/>
          </p:cNvSpPr>
          <p:nvPr/>
        </p:nvSpPr>
        <p:spPr bwMode="auto">
          <a:xfrm>
            <a:off x="8682112" y="2815407"/>
            <a:ext cx="0" cy="144463"/>
          </a:xfrm>
          <a:prstGeom prst="line">
            <a:avLst/>
          </a:prstGeom>
          <a:noFill/>
          <a:ln w="9525">
            <a:solidFill>
              <a:schemeClr val="tx1"/>
            </a:solidFill>
            <a:round/>
            <a:headEnd/>
            <a:tailEnd/>
          </a:ln>
          <a:effectLst/>
        </p:spPr>
        <p:txBody>
          <a:bodyPr wrap="none" anchor="ctr"/>
          <a:lstStyle/>
          <a:p>
            <a:endParaRPr lang="en-US"/>
          </a:p>
        </p:txBody>
      </p:sp>
      <p:sp>
        <p:nvSpPr>
          <p:cNvPr id="306188" name="Text Box 12"/>
          <p:cNvSpPr txBox="1">
            <a:spLocks noChangeArrowheads="1"/>
          </p:cNvSpPr>
          <p:nvPr/>
        </p:nvSpPr>
        <p:spPr bwMode="auto">
          <a:xfrm>
            <a:off x="3475112" y="292494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5200</a:t>
            </a:r>
          </a:p>
        </p:txBody>
      </p:sp>
      <p:sp>
        <p:nvSpPr>
          <p:cNvPr id="306189" name="Text Box 13"/>
          <p:cNvSpPr txBox="1">
            <a:spLocks noChangeArrowheads="1"/>
          </p:cNvSpPr>
          <p:nvPr/>
        </p:nvSpPr>
        <p:spPr bwMode="auto">
          <a:xfrm>
            <a:off x="2967113" y="182639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36</a:t>
            </a:r>
          </a:p>
        </p:txBody>
      </p:sp>
      <p:sp>
        <p:nvSpPr>
          <p:cNvPr id="306190" name="Text Box 14"/>
          <p:cNvSpPr txBox="1">
            <a:spLocks noChangeArrowheads="1"/>
          </p:cNvSpPr>
          <p:nvPr/>
        </p:nvSpPr>
        <p:spPr bwMode="auto">
          <a:xfrm>
            <a:off x="4186313" y="182639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44</a:t>
            </a:r>
          </a:p>
        </p:txBody>
      </p:sp>
      <p:sp>
        <p:nvSpPr>
          <p:cNvPr id="306191" name="Line 15"/>
          <p:cNvSpPr>
            <a:spLocks noChangeShapeType="1"/>
          </p:cNvSpPr>
          <p:nvPr/>
        </p:nvSpPr>
        <p:spPr bwMode="auto">
          <a:xfrm>
            <a:off x="2932188" y="3261494"/>
            <a:ext cx="487363"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06192" name="Text Box 16"/>
          <p:cNvSpPr txBox="1">
            <a:spLocks noChangeArrowheads="1"/>
          </p:cNvSpPr>
          <p:nvPr/>
        </p:nvSpPr>
        <p:spPr bwMode="auto">
          <a:xfrm>
            <a:off x="2662312" y="3305944"/>
            <a:ext cx="10541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16.6 MHz</a:t>
            </a:r>
          </a:p>
        </p:txBody>
      </p:sp>
      <p:sp>
        <p:nvSpPr>
          <p:cNvPr id="306193" name="Text Box 17"/>
          <p:cNvSpPr txBox="1">
            <a:spLocks noChangeArrowheads="1"/>
          </p:cNvSpPr>
          <p:nvPr/>
        </p:nvSpPr>
        <p:spPr bwMode="auto">
          <a:xfrm>
            <a:off x="4643512" y="5744345"/>
            <a:ext cx="3105150" cy="581025"/>
          </a:xfrm>
          <a:prstGeom prst="rect">
            <a:avLst/>
          </a:prstGeom>
          <a:noFill/>
          <a:ln w="9525">
            <a:noFill/>
            <a:miter lim="800000"/>
            <a:headEnd/>
            <a:tailEnd/>
          </a:ln>
          <a:effectLst/>
        </p:spPr>
        <p:txBody>
          <a:bodyPr wrap="none">
            <a:spAutoFit/>
          </a:bodyPr>
          <a:lstStyle/>
          <a:p>
            <a:pPr algn="l" eaLnBrk="0" hangingPunct="0"/>
            <a:r>
              <a:rPr lang="en-US" sz="1600">
                <a:latin typeface="Arial" charset="0"/>
              </a:rPr>
              <a:t>center frequency = </a:t>
            </a:r>
          </a:p>
          <a:p>
            <a:pPr algn="l" eaLnBrk="0" hangingPunct="0"/>
            <a:r>
              <a:rPr lang="en-US" sz="1600">
                <a:latin typeface="Arial" charset="0"/>
              </a:rPr>
              <a:t>5000 + 5*channel number [MHz]</a:t>
            </a:r>
          </a:p>
        </p:txBody>
      </p:sp>
      <p:sp>
        <p:nvSpPr>
          <p:cNvPr id="306194" name="Text Box 18"/>
          <p:cNvSpPr txBox="1">
            <a:spLocks noChangeArrowheads="1"/>
          </p:cNvSpPr>
          <p:nvPr/>
        </p:nvSpPr>
        <p:spPr bwMode="auto">
          <a:xfrm>
            <a:off x="8072513" y="1781944"/>
            <a:ext cx="893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a:t>
            </a:r>
          </a:p>
        </p:txBody>
      </p:sp>
      <p:sp>
        <p:nvSpPr>
          <p:cNvPr id="306195" name="Text Box 19"/>
          <p:cNvSpPr txBox="1">
            <a:spLocks noChangeArrowheads="1"/>
          </p:cNvSpPr>
          <p:nvPr/>
        </p:nvSpPr>
        <p:spPr bwMode="auto">
          <a:xfrm>
            <a:off x="3576713" y="182639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40</a:t>
            </a:r>
          </a:p>
        </p:txBody>
      </p:sp>
      <p:sp>
        <p:nvSpPr>
          <p:cNvPr id="306196" name="Text Box 20"/>
          <p:cNvSpPr txBox="1">
            <a:spLocks noChangeArrowheads="1"/>
          </p:cNvSpPr>
          <p:nvPr/>
        </p:nvSpPr>
        <p:spPr bwMode="auto">
          <a:xfrm>
            <a:off x="4795913" y="182639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48</a:t>
            </a:r>
          </a:p>
        </p:txBody>
      </p:sp>
      <p:sp>
        <p:nvSpPr>
          <p:cNvPr id="306197" name="Text Box 21"/>
          <p:cNvSpPr txBox="1">
            <a:spLocks noChangeArrowheads="1"/>
          </p:cNvSpPr>
          <p:nvPr/>
        </p:nvSpPr>
        <p:spPr bwMode="auto">
          <a:xfrm>
            <a:off x="5405513" y="182639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a:t>
            </a:r>
          </a:p>
        </p:txBody>
      </p:sp>
      <p:sp>
        <p:nvSpPr>
          <p:cNvPr id="306198" name="Text Box 22"/>
          <p:cNvSpPr txBox="1">
            <a:spLocks noChangeArrowheads="1"/>
          </p:cNvSpPr>
          <p:nvPr/>
        </p:nvSpPr>
        <p:spPr bwMode="auto">
          <a:xfrm>
            <a:off x="6015113" y="182639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56</a:t>
            </a:r>
          </a:p>
        </p:txBody>
      </p:sp>
      <p:sp>
        <p:nvSpPr>
          <p:cNvPr id="306199" name="Text Box 23"/>
          <p:cNvSpPr txBox="1">
            <a:spLocks noChangeArrowheads="1"/>
          </p:cNvSpPr>
          <p:nvPr/>
        </p:nvSpPr>
        <p:spPr bwMode="auto">
          <a:xfrm>
            <a:off x="6624713" y="182639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60</a:t>
            </a:r>
          </a:p>
        </p:txBody>
      </p:sp>
      <p:sp>
        <p:nvSpPr>
          <p:cNvPr id="306200" name="Text Box 24"/>
          <p:cNvSpPr txBox="1">
            <a:spLocks noChangeArrowheads="1"/>
          </p:cNvSpPr>
          <p:nvPr/>
        </p:nvSpPr>
        <p:spPr bwMode="auto">
          <a:xfrm>
            <a:off x="7234313" y="1826394"/>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64</a:t>
            </a:r>
          </a:p>
        </p:txBody>
      </p:sp>
      <p:sp>
        <p:nvSpPr>
          <p:cNvPr id="306205" name="Line 29"/>
          <p:cNvSpPr>
            <a:spLocks noChangeShapeType="1"/>
          </p:cNvSpPr>
          <p:nvPr/>
        </p:nvSpPr>
        <p:spPr bwMode="auto">
          <a:xfrm>
            <a:off x="3189362" y="2772544"/>
            <a:ext cx="0" cy="144462"/>
          </a:xfrm>
          <a:prstGeom prst="line">
            <a:avLst/>
          </a:prstGeom>
          <a:noFill/>
          <a:ln w="9525">
            <a:solidFill>
              <a:schemeClr val="tx1"/>
            </a:solidFill>
            <a:round/>
            <a:headEnd/>
            <a:tailEnd/>
          </a:ln>
          <a:effectLst/>
        </p:spPr>
        <p:txBody>
          <a:bodyPr wrap="none" anchor="ctr"/>
          <a:lstStyle/>
          <a:p>
            <a:endParaRPr lang="en-US"/>
          </a:p>
        </p:txBody>
      </p:sp>
      <p:sp>
        <p:nvSpPr>
          <p:cNvPr id="306206" name="Arc 30"/>
          <p:cNvSpPr>
            <a:spLocks/>
          </p:cNvSpPr>
          <p:nvPr/>
        </p:nvSpPr>
        <p:spPr bwMode="auto">
          <a:xfrm rot="-5400000">
            <a:off x="3475906" y="233995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07" name="Line 31"/>
          <p:cNvSpPr>
            <a:spLocks noChangeShapeType="1"/>
          </p:cNvSpPr>
          <p:nvPr/>
        </p:nvSpPr>
        <p:spPr bwMode="auto">
          <a:xfrm>
            <a:off x="3805312" y="2772544"/>
            <a:ext cx="0" cy="144462"/>
          </a:xfrm>
          <a:prstGeom prst="line">
            <a:avLst/>
          </a:prstGeom>
          <a:noFill/>
          <a:ln w="9525">
            <a:solidFill>
              <a:schemeClr val="tx1"/>
            </a:solidFill>
            <a:round/>
            <a:headEnd/>
            <a:tailEnd/>
          </a:ln>
          <a:effectLst/>
        </p:spPr>
        <p:txBody>
          <a:bodyPr wrap="none" anchor="ctr"/>
          <a:lstStyle/>
          <a:p>
            <a:endParaRPr lang="en-US"/>
          </a:p>
        </p:txBody>
      </p:sp>
      <p:sp>
        <p:nvSpPr>
          <p:cNvPr id="306208" name="Arc 32"/>
          <p:cNvSpPr>
            <a:spLocks/>
          </p:cNvSpPr>
          <p:nvPr/>
        </p:nvSpPr>
        <p:spPr bwMode="auto">
          <a:xfrm rot="-5400000">
            <a:off x="4085506" y="233995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09" name="Line 33"/>
          <p:cNvSpPr>
            <a:spLocks noChangeShapeType="1"/>
          </p:cNvSpPr>
          <p:nvPr/>
        </p:nvSpPr>
        <p:spPr bwMode="auto">
          <a:xfrm>
            <a:off x="4414912" y="2772544"/>
            <a:ext cx="0" cy="144462"/>
          </a:xfrm>
          <a:prstGeom prst="line">
            <a:avLst/>
          </a:prstGeom>
          <a:noFill/>
          <a:ln w="9525">
            <a:solidFill>
              <a:schemeClr val="tx1"/>
            </a:solidFill>
            <a:round/>
            <a:headEnd/>
            <a:tailEnd/>
          </a:ln>
          <a:effectLst/>
        </p:spPr>
        <p:txBody>
          <a:bodyPr wrap="none" anchor="ctr"/>
          <a:lstStyle/>
          <a:p>
            <a:endParaRPr lang="en-US"/>
          </a:p>
        </p:txBody>
      </p:sp>
      <p:sp>
        <p:nvSpPr>
          <p:cNvPr id="306210" name="Arc 34"/>
          <p:cNvSpPr>
            <a:spLocks/>
          </p:cNvSpPr>
          <p:nvPr/>
        </p:nvSpPr>
        <p:spPr bwMode="auto">
          <a:xfrm rot="-5400000">
            <a:off x="4695106" y="233995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11" name="Line 35"/>
          <p:cNvSpPr>
            <a:spLocks noChangeShapeType="1"/>
          </p:cNvSpPr>
          <p:nvPr/>
        </p:nvSpPr>
        <p:spPr bwMode="auto">
          <a:xfrm>
            <a:off x="5024512" y="2772544"/>
            <a:ext cx="0" cy="144462"/>
          </a:xfrm>
          <a:prstGeom prst="line">
            <a:avLst/>
          </a:prstGeom>
          <a:noFill/>
          <a:ln w="9525">
            <a:solidFill>
              <a:schemeClr val="tx1"/>
            </a:solidFill>
            <a:round/>
            <a:headEnd/>
            <a:tailEnd/>
          </a:ln>
          <a:effectLst/>
        </p:spPr>
        <p:txBody>
          <a:bodyPr wrap="none" anchor="ctr"/>
          <a:lstStyle/>
          <a:p>
            <a:endParaRPr lang="en-US"/>
          </a:p>
        </p:txBody>
      </p:sp>
      <p:sp>
        <p:nvSpPr>
          <p:cNvPr id="306212" name="Arc 36"/>
          <p:cNvSpPr>
            <a:spLocks/>
          </p:cNvSpPr>
          <p:nvPr/>
        </p:nvSpPr>
        <p:spPr bwMode="auto">
          <a:xfrm rot="-5400000">
            <a:off x="5304706" y="233995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13" name="Line 37"/>
          <p:cNvSpPr>
            <a:spLocks noChangeShapeType="1"/>
          </p:cNvSpPr>
          <p:nvPr/>
        </p:nvSpPr>
        <p:spPr bwMode="auto">
          <a:xfrm>
            <a:off x="5634112" y="2772544"/>
            <a:ext cx="0" cy="144462"/>
          </a:xfrm>
          <a:prstGeom prst="line">
            <a:avLst/>
          </a:prstGeom>
          <a:noFill/>
          <a:ln w="9525">
            <a:solidFill>
              <a:schemeClr val="tx1"/>
            </a:solidFill>
            <a:round/>
            <a:headEnd/>
            <a:tailEnd/>
          </a:ln>
          <a:effectLst/>
        </p:spPr>
        <p:txBody>
          <a:bodyPr wrap="none" anchor="ctr"/>
          <a:lstStyle/>
          <a:p>
            <a:endParaRPr lang="en-US"/>
          </a:p>
        </p:txBody>
      </p:sp>
      <p:sp>
        <p:nvSpPr>
          <p:cNvPr id="306214" name="Arc 38"/>
          <p:cNvSpPr>
            <a:spLocks/>
          </p:cNvSpPr>
          <p:nvPr/>
        </p:nvSpPr>
        <p:spPr bwMode="auto">
          <a:xfrm rot="-5400000">
            <a:off x="5914306" y="233995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15" name="Line 39"/>
          <p:cNvSpPr>
            <a:spLocks noChangeShapeType="1"/>
          </p:cNvSpPr>
          <p:nvPr/>
        </p:nvSpPr>
        <p:spPr bwMode="auto">
          <a:xfrm>
            <a:off x="6243712" y="2772544"/>
            <a:ext cx="0" cy="144462"/>
          </a:xfrm>
          <a:prstGeom prst="line">
            <a:avLst/>
          </a:prstGeom>
          <a:noFill/>
          <a:ln w="9525">
            <a:solidFill>
              <a:schemeClr val="tx1"/>
            </a:solidFill>
            <a:round/>
            <a:headEnd/>
            <a:tailEnd/>
          </a:ln>
          <a:effectLst/>
        </p:spPr>
        <p:txBody>
          <a:bodyPr wrap="none" anchor="ctr"/>
          <a:lstStyle/>
          <a:p>
            <a:endParaRPr lang="en-US"/>
          </a:p>
        </p:txBody>
      </p:sp>
      <p:sp>
        <p:nvSpPr>
          <p:cNvPr id="306216" name="Arc 40"/>
          <p:cNvSpPr>
            <a:spLocks/>
          </p:cNvSpPr>
          <p:nvPr/>
        </p:nvSpPr>
        <p:spPr bwMode="auto">
          <a:xfrm rot="-5400000">
            <a:off x="6523906" y="233995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17" name="Line 41"/>
          <p:cNvSpPr>
            <a:spLocks noChangeShapeType="1"/>
          </p:cNvSpPr>
          <p:nvPr/>
        </p:nvSpPr>
        <p:spPr bwMode="auto">
          <a:xfrm>
            <a:off x="6853312" y="2772544"/>
            <a:ext cx="0" cy="144462"/>
          </a:xfrm>
          <a:prstGeom prst="line">
            <a:avLst/>
          </a:prstGeom>
          <a:noFill/>
          <a:ln w="9525">
            <a:solidFill>
              <a:schemeClr val="tx1"/>
            </a:solidFill>
            <a:round/>
            <a:headEnd/>
            <a:tailEnd/>
          </a:ln>
          <a:effectLst/>
        </p:spPr>
        <p:txBody>
          <a:bodyPr wrap="none" anchor="ctr"/>
          <a:lstStyle/>
          <a:p>
            <a:endParaRPr lang="en-US"/>
          </a:p>
        </p:txBody>
      </p:sp>
      <p:sp>
        <p:nvSpPr>
          <p:cNvPr id="306218" name="Arc 42"/>
          <p:cNvSpPr>
            <a:spLocks/>
          </p:cNvSpPr>
          <p:nvPr/>
        </p:nvSpPr>
        <p:spPr bwMode="auto">
          <a:xfrm rot="-5400000">
            <a:off x="7133506" y="233995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19" name="Line 43"/>
          <p:cNvSpPr>
            <a:spLocks noChangeShapeType="1"/>
          </p:cNvSpPr>
          <p:nvPr/>
        </p:nvSpPr>
        <p:spPr bwMode="auto">
          <a:xfrm>
            <a:off x="7462912" y="2772544"/>
            <a:ext cx="0" cy="144462"/>
          </a:xfrm>
          <a:prstGeom prst="line">
            <a:avLst/>
          </a:prstGeom>
          <a:noFill/>
          <a:ln w="9525">
            <a:solidFill>
              <a:schemeClr val="tx1"/>
            </a:solidFill>
            <a:round/>
            <a:headEnd/>
            <a:tailEnd/>
          </a:ln>
          <a:effectLst/>
        </p:spPr>
        <p:txBody>
          <a:bodyPr wrap="none" anchor="ctr"/>
          <a:lstStyle/>
          <a:p>
            <a:endParaRPr lang="en-US"/>
          </a:p>
        </p:txBody>
      </p:sp>
      <p:sp>
        <p:nvSpPr>
          <p:cNvPr id="306220" name="Text Box 44"/>
          <p:cNvSpPr txBox="1">
            <a:spLocks noChangeArrowheads="1"/>
          </p:cNvSpPr>
          <p:nvPr/>
        </p:nvSpPr>
        <p:spPr bwMode="auto">
          <a:xfrm>
            <a:off x="4084712" y="292494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5220</a:t>
            </a:r>
          </a:p>
        </p:txBody>
      </p:sp>
      <p:sp>
        <p:nvSpPr>
          <p:cNvPr id="306221" name="Text Box 45"/>
          <p:cNvSpPr txBox="1">
            <a:spLocks noChangeArrowheads="1"/>
          </p:cNvSpPr>
          <p:nvPr/>
        </p:nvSpPr>
        <p:spPr bwMode="auto">
          <a:xfrm>
            <a:off x="4694312" y="292494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5240</a:t>
            </a:r>
          </a:p>
        </p:txBody>
      </p:sp>
      <p:sp>
        <p:nvSpPr>
          <p:cNvPr id="306222" name="Text Box 46"/>
          <p:cNvSpPr txBox="1">
            <a:spLocks noChangeArrowheads="1"/>
          </p:cNvSpPr>
          <p:nvPr/>
        </p:nvSpPr>
        <p:spPr bwMode="auto">
          <a:xfrm>
            <a:off x="5303912" y="292494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5260</a:t>
            </a:r>
          </a:p>
        </p:txBody>
      </p:sp>
      <p:sp>
        <p:nvSpPr>
          <p:cNvPr id="306223" name="Text Box 47"/>
          <p:cNvSpPr txBox="1">
            <a:spLocks noChangeArrowheads="1"/>
          </p:cNvSpPr>
          <p:nvPr/>
        </p:nvSpPr>
        <p:spPr bwMode="auto">
          <a:xfrm>
            <a:off x="5913512" y="292494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5280</a:t>
            </a:r>
          </a:p>
        </p:txBody>
      </p:sp>
      <p:sp>
        <p:nvSpPr>
          <p:cNvPr id="306224" name="Text Box 48"/>
          <p:cNvSpPr txBox="1">
            <a:spLocks noChangeArrowheads="1"/>
          </p:cNvSpPr>
          <p:nvPr/>
        </p:nvSpPr>
        <p:spPr bwMode="auto">
          <a:xfrm>
            <a:off x="6523112" y="292494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5300</a:t>
            </a:r>
          </a:p>
        </p:txBody>
      </p:sp>
      <p:sp>
        <p:nvSpPr>
          <p:cNvPr id="306225" name="Text Box 49"/>
          <p:cNvSpPr txBox="1">
            <a:spLocks noChangeArrowheads="1"/>
          </p:cNvSpPr>
          <p:nvPr/>
        </p:nvSpPr>
        <p:spPr bwMode="auto">
          <a:xfrm>
            <a:off x="7132712" y="292494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5320</a:t>
            </a:r>
          </a:p>
        </p:txBody>
      </p:sp>
      <p:sp>
        <p:nvSpPr>
          <p:cNvPr id="306248" name="Line 72"/>
          <p:cNvSpPr>
            <a:spLocks noChangeShapeType="1"/>
          </p:cNvSpPr>
          <p:nvPr/>
        </p:nvSpPr>
        <p:spPr bwMode="auto">
          <a:xfrm>
            <a:off x="1981276" y="5141094"/>
            <a:ext cx="8529637"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306249" name="Line 73"/>
          <p:cNvSpPr>
            <a:spLocks noChangeShapeType="1"/>
          </p:cNvSpPr>
          <p:nvPr/>
        </p:nvSpPr>
        <p:spPr bwMode="auto">
          <a:xfrm flipV="1">
            <a:off x="1981275" y="3845694"/>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306250" name="Arc 74"/>
          <p:cNvSpPr>
            <a:spLocks/>
          </p:cNvSpPr>
          <p:nvPr/>
        </p:nvSpPr>
        <p:spPr bwMode="auto">
          <a:xfrm rot="-5400000">
            <a:off x="2859956" y="45942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51" name="Text Box 75"/>
          <p:cNvSpPr txBox="1">
            <a:spLocks noChangeArrowheads="1"/>
          </p:cNvSpPr>
          <p:nvPr/>
        </p:nvSpPr>
        <p:spPr bwMode="auto">
          <a:xfrm>
            <a:off x="1693937" y="51791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5470</a:t>
            </a:r>
          </a:p>
        </p:txBody>
      </p:sp>
      <p:sp>
        <p:nvSpPr>
          <p:cNvPr id="306252" name="Text Box 76"/>
          <p:cNvSpPr txBox="1">
            <a:spLocks noChangeArrowheads="1"/>
          </p:cNvSpPr>
          <p:nvPr/>
        </p:nvSpPr>
        <p:spPr bwMode="auto">
          <a:xfrm>
            <a:off x="9947350" y="5515744"/>
            <a:ext cx="7159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[MHz]</a:t>
            </a:r>
          </a:p>
        </p:txBody>
      </p:sp>
      <p:sp>
        <p:nvSpPr>
          <p:cNvPr id="306253" name="Text Box 77"/>
          <p:cNvSpPr txBox="1">
            <a:spLocks noChangeArrowheads="1"/>
          </p:cNvSpPr>
          <p:nvPr/>
        </p:nvSpPr>
        <p:spPr bwMode="auto">
          <a:xfrm>
            <a:off x="2865512" y="51791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5500</a:t>
            </a:r>
          </a:p>
        </p:txBody>
      </p:sp>
      <p:sp>
        <p:nvSpPr>
          <p:cNvPr id="306254" name="Line 78"/>
          <p:cNvSpPr>
            <a:spLocks noChangeShapeType="1"/>
          </p:cNvSpPr>
          <p:nvPr/>
        </p:nvSpPr>
        <p:spPr bwMode="auto">
          <a:xfrm>
            <a:off x="1981275" y="5069657"/>
            <a:ext cx="0" cy="144463"/>
          </a:xfrm>
          <a:prstGeom prst="line">
            <a:avLst/>
          </a:prstGeom>
          <a:noFill/>
          <a:ln w="9525">
            <a:solidFill>
              <a:schemeClr val="tx1"/>
            </a:solidFill>
            <a:round/>
            <a:headEnd/>
            <a:tailEnd/>
          </a:ln>
          <a:effectLst/>
        </p:spPr>
        <p:txBody>
          <a:bodyPr wrap="none" anchor="ctr"/>
          <a:lstStyle/>
          <a:p>
            <a:endParaRPr lang="en-US"/>
          </a:p>
        </p:txBody>
      </p:sp>
      <p:sp>
        <p:nvSpPr>
          <p:cNvPr id="306255" name="Text Box 79"/>
          <p:cNvSpPr txBox="1">
            <a:spLocks noChangeArrowheads="1"/>
          </p:cNvSpPr>
          <p:nvPr/>
        </p:nvSpPr>
        <p:spPr bwMode="auto">
          <a:xfrm>
            <a:off x="10028312" y="5212531"/>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5725</a:t>
            </a:r>
          </a:p>
        </p:txBody>
      </p:sp>
      <p:sp>
        <p:nvSpPr>
          <p:cNvPr id="306256" name="Line 80"/>
          <p:cNvSpPr>
            <a:spLocks noChangeShapeType="1"/>
          </p:cNvSpPr>
          <p:nvPr/>
        </p:nvSpPr>
        <p:spPr bwMode="auto">
          <a:xfrm>
            <a:off x="10358512" y="5066482"/>
            <a:ext cx="0" cy="144463"/>
          </a:xfrm>
          <a:prstGeom prst="line">
            <a:avLst/>
          </a:prstGeom>
          <a:noFill/>
          <a:ln w="9525">
            <a:solidFill>
              <a:schemeClr val="tx1"/>
            </a:solidFill>
            <a:round/>
            <a:headEnd/>
            <a:tailEnd/>
          </a:ln>
          <a:effectLst/>
        </p:spPr>
        <p:txBody>
          <a:bodyPr wrap="none" anchor="ctr"/>
          <a:lstStyle/>
          <a:p>
            <a:endParaRPr lang="en-US"/>
          </a:p>
        </p:txBody>
      </p:sp>
      <p:sp>
        <p:nvSpPr>
          <p:cNvPr id="306257" name="Text Box 81"/>
          <p:cNvSpPr txBox="1">
            <a:spLocks noChangeArrowheads="1"/>
          </p:cNvSpPr>
          <p:nvPr/>
        </p:nvSpPr>
        <p:spPr bwMode="auto">
          <a:xfrm>
            <a:off x="3475112" y="51791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5520</a:t>
            </a:r>
          </a:p>
        </p:txBody>
      </p:sp>
      <p:sp>
        <p:nvSpPr>
          <p:cNvPr id="306258" name="Text Box 82"/>
          <p:cNvSpPr txBox="1">
            <a:spLocks noChangeArrowheads="1"/>
          </p:cNvSpPr>
          <p:nvPr/>
        </p:nvSpPr>
        <p:spPr bwMode="auto">
          <a:xfrm>
            <a:off x="29671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100</a:t>
            </a:r>
          </a:p>
        </p:txBody>
      </p:sp>
      <p:sp>
        <p:nvSpPr>
          <p:cNvPr id="306259" name="Text Box 83"/>
          <p:cNvSpPr txBox="1">
            <a:spLocks noChangeArrowheads="1"/>
          </p:cNvSpPr>
          <p:nvPr/>
        </p:nvSpPr>
        <p:spPr bwMode="auto">
          <a:xfrm>
            <a:off x="41863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108</a:t>
            </a:r>
          </a:p>
        </p:txBody>
      </p:sp>
      <p:sp>
        <p:nvSpPr>
          <p:cNvPr id="306260" name="Line 84"/>
          <p:cNvSpPr>
            <a:spLocks noChangeShapeType="1"/>
          </p:cNvSpPr>
          <p:nvPr/>
        </p:nvSpPr>
        <p:spPr bwMode="auto">
          <a:xfrm>
            <a:off x="2932188" y="5515744"/>
            <a:ext cx="487363"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06261" name="Text Box 85"/>
          <p:cNvSpPr txBox="1">
            <a:spLocks noChangeArrowheads="1"/>
          </p:cNvSpPr>
          <p:nvPr/>
        </p:nvSpPr>
        <p:spPr bwMode="auto">
          <a:xfrm>
            <a:off x="2662312" y="5560194"/>
            <a:ext cx="10541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16.6 MHz</a:t>
            </a:r>
          </a:p>
        </p:txBody>
      </p:sp>
      <p:sp>
        <p:nvSpPr>
          <p:cNvPr id="306262" name="Text Box 86"/>
          <p:cNvSpPr txBox="1">
            <a:spLocks noChangeArrowheads="1"/>
          </p:cNvSpPr>
          <p:nvPr/>
        </p:nvSpPr>
        <p:spPr bwMode="auto">
          <a:xfrm>
            <a:off x="9769550" y="4074294"/>
            <a:ext cx="8937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a:t>
            </a:r>
          </a:p>
        </p:txBody>
      </p:sp>
      <p:sp>
        <p:nvSpPr>
          <p:cNvPr id="306263" name="Text Box 87"/>
          <p:cNvSpPr txBox="1">
            <a:spLocks noChangeArrowheads="1"/>
          </p:cNvSpPr>
          <p:nvPr/>
        </p:nvSpPr>
        <p:spPr bwMode="auto">
          <a:xfrm>
            <a:off x="35767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104</a:t>
            </a:r>
          </a:p>
        </p:txBody>
      </p:sp>
      <p:sp>
        <p:nvSpPr>
          <p:cNvPr id="306264" name="Text Box 88"/>
          <p:cNvSpPr txBox="1">
            <a:spLocks noChangeArrowheads="1"/>
          </p:cNvSpPr>
          <p:nvPr/>
        </p:nvSpPr>
        <p:spPr bwMode="auto">
          <a:xfrm>
            <a:off x="47959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112</a:t>
            </a:r>
          </a:p>
        </p:txBody>
      </p:sp>
      <p:sp>
        <p:nvSpPr>
          <p:cNvPr id="306265" name="Text Box 89"/>
          <p:cNvSpPr txBox="1">
            <a:spLocks noChangeArrowheads="1"/>
          </p:cNvSpPr>
          <p:nvPr/>
        </p:nvSpPr>
        <p:spPr bwMode="auto">
          <a:xfrm>
            <a:off x="54055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116</a:t>
            </a:r>
          </a:p>
        </p:txBody>
      </p:sp>
      <p:sp>
        <p:nvSpPr>
          <p:cNvPr id="306266" name="Text Box 90"/>
          <p:cNvSpPr txBox="1">
            <a:spLocks noChangeArrowheads="1"/>
          </p:cNvSpPr>
          <p:nvPr/>
        </p:nvSpPr>
        <p:spPr bwMode="auto">
          <a:xfrm>
            <a:off x="60151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120</a:t>
            </a:r>
          </a:p>
        </p:txBody>
      </p:sp>
      <p:sp>
        <p:nvSpPr>
          <p:cNvPr id="306267" name="Text Box 91"/>
          <p:cNvSpPr txBox="1">
            <a:spLocks noChangeArrowheads="1"/>
          </p:cNvSpPr>
          <p:nvPr/>
        </p:nvSpPr>
        <p:spPr bwMode="auto">
          <a:xfrm>
            <a:off x="66247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124</a:t>
            </a:r>
          </a:p>
        </p:txBody>
      </p:sp>
      <p:sp>
        <p:nvSpPr>
          <p:cNvPr id="306268" name="Text Box 92"/>
          <p:cNvSpPr txBox="1">
            <a:spLocks noChangeArrowheads="1"/>
          </p:cNvSpPr>
          <p:nvPr/>
        </p:nvSpPr>
        <p:spPr bwMode="auto">
          <a:xfrm>
            <a:off x="72343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128</a:t>
            </a:r>
          </a:p>
        </p:txBody>
      </p:sp>
      <p:sp>
        <p:nvSpPr>
          <p:cNvPr id="306269" name="Line 93"/>
          <p:cNvSpPr>
            <a:spLocks noChangeShapeType="1"/>
          </p:cNvSpPr>
          <p:nvPr/>
        </p:nvSpPr>
        <p:spPr bwMode="auto">
          <a:xfrm>
            <a:off x="3189362" y="5026794"/>
            <a:ext cx="0" cy="144462"/>
          </a:xfrm>
          <a:prstGeom prst="line">
            <a:avLst/>
          </a:prstGeom>
          <a:noFill/>
          <a:ln w="9525">
            <a:solidFill>
              <a:schemeClr val="tx1"/>
            </a:solidFill>
            <a:round/>
            <a:headEnd/>
            <a:tailEnd/>
          </a:ln>
          <a:effectLst/>
        </p:spPr>
        <p:txBody>
          <a:bodyPr wrap="none" anchor="ctr"/>
          <a:lstStyle/>
          <a:p>
            <a:endParaRPr lang="en-US"/>
          </a:p>
        </p:txBody>
      </p:sp>
      <p:sp>
        <p:nvSpPr>
          <p:cNvPr id="306270" name="Arc 94"/>
          <p:cNvSpPr>
            <a:spLocks/>
          </p:cNvSpPr>
          <p:nvPr/>
        </p:nvSpPr>
        <p:spPr bwMode="auto">
          <a:xfrm rot="-5400000">
            <a:off x="3475906" y="45942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71" name="Line 95"/>
          <p:cNvSpPr>
            <a:spLocks noChangeShapeType="1"/>
          </p:cNvSpPr>
          <p:nvPr/>
        </p:nvSpPr>
        <p:spPr bwMode="auto">
          <a:xfrm>
            <a:off x="3805312" y="5026794"/>
            <a:ext cx="0" cy="144462"/>
          </a:xfrm>
          <a:prstGeom prst="line">
            <a:avLst/>
          </a:prstGeom>
          <a:noFill/>
          <a:ln w="9525">
            <a:solidFill>
              <a:schemeClr val="tx1"/>
            </a:solidFill>
            <a:round/>
            <a:headEnd/>
            <a:tailEnd/>
          </a:ln>
          <a:effectLst/>
        </p:spPr>
        <p:txBody>
          <a:bodyPr wrap="none" anchor="ctr"/>
          <a:lstStyle/>
          <a:p>
            <a:endParaRPr lang="en-US"/>
          </a:p>
        </p:txBody>
      </p:sp>
      <p:sp>
        <p:nvSpPr>
          <p:cNvPr id="306272" name="Arc 96"/>
          <p:cNvSpPr>
            <a:spLocks/>
          </p:cNvSpPr>
          <p:nvPr/>
        </p:nvSpPr>
        <p:spPr bwMode="auto">
          <a:xfrm rot="-5400000">
            <a:off x="4085506" y="45942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73" name="Line 97"/>
          <p:cNvSpPr>
            <a:spLocks noChangeShapeType="1"/>
          </p:cNvSpPr>
          <p:nvPr/>
        </p:nvSpPr>
        <p:spPr bwMode="auto">
          <a:xfrm>
            <a:off x="4414912" y="5026794"/>
            <a:ext cx="0" cy="144462"/>
          </a:xfrm>
          <a:prstGeom prst="line">
            <a:avLst/>
          </a:prstGeom>
          <a:noFill/>
          <a:ln w="9525">
            <a:solidFill>
              <a:schemeClr val="tx1"/>
            </a:solidFill>
            <a:round/>
            <a:headEnd/>
            <a:tailEnd/>
          </a:ln>
          <a:effectLst/>
        </p:spPr>
        <p:txBody>
          <a:bodyPr wrap="none" anchor="ctr"/>
          <a:lstStyle/>
          <a:p>
            <a:endParaRPr lang="en-US"/>
          </a:p>
        </p:txBody>
      </p:sp>
      <p:sp>
        <p:nvSpPr>
          <p:cNvPr id="306274" name="Arc 98"/>
          <p:cNvSpPr>
            <a:spLocks/>
          </p:cNvSpPr>
          <p:nvPr/>
        </p:nvSpPr>
        <p:spPr bwMode="auto">
          <a:xfrm rot="-5400000">
            <a:off x="4695106" y="45942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75" name="Line 99"/>
          <p:cNvSpPr>
            <a:spLocks noChangeShapeType="1"/>
          </p:cNvSpPr>
          <p:nvPr/>
        </p:nvSpPr>
        <p:spPr bwMode="auto">
          <a:xfrm>
            <a:off x="5024512" y="5026794"/>
            <a:ext cx="0" cy="144462"/>
          </a:xfrm>
          <a:prstGeom prst="line">
            <a:avLst/>
          </a:prstGeom>
          <a:noFill/>
          <a:ln w="9525">
            <a:solidFill>
              <a:schemeClr val="tx1"/>
            </a:solidFill>
            <a:round/>
            <a:headEnd/>
            <a:tailEnd/>
          </a:ln>
          <a:effectLst/>
        </p:spPr>
        <p:txBody>
          <a:bodyPr wrap="none" anchor="ctr"/>
          <a:lstStyle/>
          <a:p>
            <a:endParaRPr lang="en-US"/>
          </a:p>
        </p:txBody>
      </p:sp>
      <p:sp>
        <p:nvSpPr>
          <p:cNvPr id="306276" name="Arc 100"/>
          <p:cNvSpPr>
            <a:spLocks/>
          </p:cNvSpPr>
          <p:nvPr/>
        </p:nvSpPr>
        <p:spPr bwMode="auto">
          <a:xfrm rot="-5400000">
            <a:off x="5304706" y="45942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77" name="Line 101"/>
          <p:cNvSpPr>
            <a:spLocks noChangeShapeType="1"/>
          </p:cNvSpPr>
          <p:nvPr/>
        </p:nvSpPr>
        <p:spPr bwMode="auto">
          <a:xfrm>
            <a:off x="5634112" y="5026794"/>
            <a:ext cx="0" cy="144462"/>
          </a:xfrm>
          <a:prstGeom prst="line">
            <a:avLst/>
          </a:prstGeom>
          <a:noFill/>
          <a:ln w="9525">
            <a:solidFill>
              <a:schemeClr val="tx1"/>
            </a:solidFill>
            <a:round/>
            <a:headEnd/>
            <a:tailEnd/>
          </a:ln>
          <a:effectLst/>
        </p:spPr>
        <p:txBody>
          <a:bodyPr wrap="none" anchor="ctr"/>
          <a:lstStyle/>
          <a:p>
            <a:endParaRPr lang="en-US"/>
          </a:p>
        </p:txBody>
      </p:sp>
      <p:sp>
        <p:nvSpPr>
          <p:cNvPr id="306278" name="Arc 102"/>
          <p:cNvSpPr>
            <a:spLocks/>
          </p:cNvSpPr>
          <p:nvPr/>
        </p:nvSpPr>
        <p:spPr bwMode="auto">
          <a:xfrm rot="-5400000">
            <a:off x="5914306" y="45942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79" name="Line 103"/>
          <p:cNvSpPr>
            <a:spLocks noChangeShapeType="1"/>
          </p:cNvSpPr>
          <p:nvPr/>
        </p:nvSpPr>
        <p:spPr bwMode="auto">
          <a:xfrm>
            <a:off x="6243712" y="5026794"/>
            <a:ext cx="0" cy="144462"/>
          </a:xfrm>
          <a:prstGeom prst="line">
            <a:avLst/>
          </a:prstGeom>
          <a:noFill/>
          <a:ln w="9525">
            <a:solidFill>
              <a:schemeClr val="tx1"/>
            </a:solidFill>
            <a:round/>
            <a:headEnd/>
            <a:tailEnd/>
          </a:ln>
          <a:effectLst/>
        </p:spPr>
        <p:txBody>
          <a:bodyPr wrap="none" anchor="ctr"/>
          <a:lstStyle/>
          <a:p>
            <a:endParaRPr lang="en-US"/>
          </a:p>
        </p:txBody>
      </p:sp>
      <p:sp>
        <p:nvSpPr>
          <p:cNvPr id="306280" name="Arc 104"/>
          <p:cNvSpPr>
            <a:spLocks/>
          </p:cNvSpPr>
          <p:nvPr/>
        </p:nvSpPr>
        <p:spPr bwMode="auto">
          <a:xfrm rot="-5400000">
            <a:off x="6523906" y="45942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81" name="Line 105"/>
          <p:cNvSpPr>
            <a:spLocks noChangeShapeType="1"/>
          </p:cNvSpPr>
          <p:nvPr/>
        </p:nvSpPr>
        <p:spPr bwMode="auto">
          <a:xfrm>
            <a:off x="6853312" y="5026794"/>
            <a:ext cx="0" cy="144462"/>
          </a:xfrm>
          <a:prstGeom prst="line">
            <a:avLst/>
          </a:prstGeom>
          <a:noFill/>
          <a:ln w="9525">
            <a:solidFill>
              <a:schemeClr val="tx1"/>
            </a:solidFill>
            <a:round/>
            <a:headEnd/>
            <a:tailEnd/>
          </a:ln>
          <a:effectLst/>
        </p:spPr>
        <p:txBody>
          <a:bodyPr wrap="none" anchor="ctr"/>
          <a:lstStyle/>
          <a:p>
            <a:endParaRPr lang="en-US"/>
          </a:p>
        </p:txBody>
      </p:sp>
      <p:sp>
        <p:nvSpPr>
          <p:cNvPr id="306282" name="Arc 106"/>
          <p:cNvSpPr>
            <a:spLocks/>
          </p:cNvSpPr>
          <p:nvPr/>
        </p:nvSpPr>
        <p:spPr bwMode="auto">
          <a:xfrm rot="-5400000">
            <a:off x="7133506" y="45942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83" name="Line 107"/>
          <p:cNvSpPr>
            <a:spLocks noChangeShapeType="1"/>
          </p:cNvSpPr>
          <p:nvPr/>
        </p:nvSpPr>
        <p:spPr bwMode="auto">
          <a:xfrm>
            <a:off x="7462912" y="5026794"/>
            <a:ext cx="0" cy="144462"/>
          </a:xfrm>
          <a:prstGeom prst="line">
            <a:avLst/>
          </a:prstGeom>
          <a:noFill/>
          <a:ln w="9525">
            <a:solidFill>
              <a:schemeClr val="tx1"/>
            </a:solidFill>
            <a:round/>
            <a:headEnd/>
            <a:tailEnd/>
          </a:ln>
          <a:effectLst/>
        </p:spPr>
        <p:txBody>
          <a:bodyPr wrap="none" anchor="ctr"/>
          <a:lstStyle/>
          <a:p>
            <a:endParaRPr lang="en-US"/>
          </a:p>
        </p:txBody>
      </p:sp>
      <p:sp>
        <p:nvSpPr>
          <p:cNvPr id="306284" name="Text Box 108"/>
          <p:cNvSpPr txBox="1">
            <a:spLocks noChangeArrowheads="1"/>
          </p:cNvSpPr>
          <p:nvPr/>
        </p:nvSpPr>
        <p:spPr bwMode="auto">
          <a:xfrm>
            <a:off x="4084712" y="51791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5540</a:t>
            </a:r>
          </a:p>
        </p:txBody>
      </p:sp>
      <p:sp>
        <p:nvSpPr>
          <p:cNvPr id="306285" name="Text Box 109"/>
          <p:cNvSpPr txBox="1">
            <a:spLocks noChangeArrowheads="1"/>
          </p:cNvSpPr>
          <p:nvPr/>
        </p:nvSpPr>
        <p:spPr bwMode="auto">
          <a:xfrm>
            <a:off x="4694312" y="51791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5560</a:t>
            </a:r>
          </a:p>
        </p:txBody>
      </p:sp>
      <p:sp>
        <p:nvSpPr>
          <p:cNvPr id="306286" name="Text Box 110"/>
          <p:cNvSpPr txBox="1">
            <a:spLocks noChangeArrowheads="1"/>
          </p:cNvSpPr>
          <p:nvPr/>
        </p:nvSpPr>
        <p:spPr bwMode="auto">
          <a:xfrm>
            <a:off x="5303912" y="51791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5580</a:t>
            </a:r>
          </a:p>
        </p:txBody>
      </p:sp>
      <p:sp>
        <p:nvSpPr>
          <p:cNvPr id="306287" name="Text Box 111"/>
          <p:cNvSpPr txBox="1">
            <a:spLocks noChangeArrowheads="1"/>
          </p:cNvSpPr>
          <p:nvPr/>
        </p:nvSpPr>
        <p:spPr bwMode="auto">
          <a:xfrm>
            <a:off x="5913512" y="51791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5600</a:t>
            </a:r>
          </a:p>
        </p:txBody>
      </p:sp>
      <p:sp>
        <p:nvSpPr>
          <p:cNvPr id="306288" name="Text Box 112"/>
          <p:cNvSpPr txBox="1">
            <a:spLocks noChangeArrowheads="1"/>
          </p:cNvSpPr>
          <p:nvPr/>
        </p:nvSpPr>
        <p:spPr bwMode="auto">
          <a:xfrm>
            <a:off x="6523112" y="51791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5620</a:t>
            </a:r>
          </a:p>
        </p:txBody>
      </p:sp>
      <p:sp>
        <p:nvSpPr>
          <p:cNvPr id="306289" name="Text Box 113"/>
          <p:cNvSpPr txBox="1">
            <a:spLocks noChangeArrowheads="1"/>
          </p:cNvSpPr>
          <p:nvPr/>
        </p:nvSpPr>
        <p:spPr bwMode="auto">
          <a:xfrm>
            <a:off x="7132712" y="51791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5640</a:t>
            </a:r>
          </a:p>
        </p:txBody>
      </p:sp>
      <p:sp>
        <p:nvSpPr>
          <p:cNvPr id="306290" name="Text Box 114"/>
          <p:cNvSpPr txBox="1">
            <a:spLocks noChangeArrowheads="1"/>
          </p:cNvSpPr>
          <p:nvPr/>
        </p:nvSpPr>
        <p:spPr bwMode="auto">
          <a:xfrm>
            <a:off x="78693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132</a:t>
            </a:r>
          </a:p>
        </p:txBody>
      </p:sp>
      <p:sp>
        <p:nvSpPr>
          <p:cNvPr id="306291" name="Text Box 115"/>
          <p:cNvSpPr txBox="1">
            <a:spLocks noChangeArrowheads="1"/>
          </p:cNvSpPr>
          <p:nvPr/>
        </p:nvSpPr>
        <p:spPr bwMode="auto">
          <a:xfrm>
            <a:off x="84789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136</a:t>
            </a:r>
          </a:p>
        </p:txBody>
      </p:sp>
      <p:sp>
        <p:nvSpPr>
          <p:cNvPr id="306292" name="Text Box 116"/>
          <p:cNvSpPr txBox="1">
            <a:spLocks noChangeArrowheads="1"/>
          </p:cNvSpPr>
          <p:nvPr/>
        </p:nvSpPr>
        <p:spPr bwMode="auto">
          <a:xfrm>
            <a:off x="9088512" y="4074294"/>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140</a:t>
            </a:r>
          </a:p>
        </p:txBody>
      </p:sp>
      <p:sp>
        <p:nvSpPr>
          <p:cNvPr id="306293" name="Arc 117"/>
          <p:cNvSpPr>
            <a:spLocks/>
          </p:cNvSpPr>
          <p:nvPr/>
        </p:nvSpPr>
        <p:spPr bwMode="auto">
          <a:xfrm rot="-5400000">
            <a:off x="7768506" y="45815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94" name="Line 118"/>
          <p:cNvSpPr>
            <a:spLocks noChangeShapeType="1"/>
          </p:cNvSpPr>
          <p:nvPr/>
        </p:nvSpPr>
        <p:spPr bwMode="auto">
          <a:xfrm>
            <a:off x="8097912" y="5014094"/>
            <a:ext cx="0" cy="144462"/>
          </a:xfrm>
          <a:prstGeom prst="line">
            <a:avLst/>
          </a:prstGeom>
          <a:noFill/>
          <a:ln w="9525">
            <a:solidFill>
              <a:schemeClr val="tx1"/>
            </a:solidFill>
            <a:round/>
            <a:headEnd/>
            <a:tailEnd/>
          </a:ln>
          <a:effectLst/>
        </p:spPr>
        <p:txBody>
          <a:bodyPr wrap="none" anchor="ctr"/>
          <a:lstStyle/>
          <a:p>
            <a:endParaRPr lang="en-US"/>
          </a:p>
        </p:txBody>
      </p:sp>
      <p:sp>
        <p:nvSpPr>
          <p:cNvPr id="306295" name="Arc 119"/>
          <p:cNvSpPr>
            <a:spLocks/>
          </p:cNvSpPr>
          <p:nvPr/>
        </p:nvSpPr>
        <p:spPr bwMode="auto">
          <a:xfrm rot="-5400000">
            <a:off x="8378106" y="45815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96" name="Line 120"/>
          <p:cNvSpPr>
            <a:spLocks noChangeShapeType="1"/>
          </p:cNvSpPr>
          <p:nvPr/>
        </p:nvSpPr>
        <p:spPr bwMode="auto">
          <a:xfrm>
            <a:off x="8707512" y="5014094"/>
            <a:ext cx="0" cy="144462"/>
          </a:xfrm>
          <a:prstGeom prst="line">
            <a:avLst/>
          </a:prstGeom>
          <a:noFill/>
          <a:ln w="9525">
            <a:solidFill>
              <a:schemeClr val="tx1"/>
            </a:solidFill>
            <a:round/>
            <a:headEnd/>
            <a:tailEnd/>
          </a:ln>
          <a:effectLst/>
        </p:spPr>
        <p:txBody>
          <a:bodyPr wrap="none" anchor="ctr"/>
          <a:lstStyle/>
          <a:p>
            <a:endParaRPr lang="en-US"/>
          </a:p>
        </p:txBody>
      </p:sp>
      <p:sp>
        <p:nvSpPr>
          <p:cNvPr id="306297" name="Arc 121"/>
          <p:cNvSpPr>
            <a:spLocks/>
          </p:cNvSpPr>
          <p:nvPr/>
        </p:nvSpPr>
        <p:spPr bwMode="auto">
          <a:xfrm rot="-5400000">
            <a:off x="8987706" y="4581500"/>
            <a:ext cx="658812"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306298" name="Line 122"/>
          <p:cNvSpPr>
            <a:spLocks noChangeShapeType="1"/>
          </p:cNvSpPr>
          <p:nvPr/>
        </p:nvSpPr>
        <p:spPr bwMode="auto">
          <a:xfrm>
            <a:off x="9317112" y="5014094"/>
            <a:ext cx="0" cy="144462"/>
          </a:xfrm>
          <a:prstGeom prst="line">
            <a:avLst/>
          </a:prstGeom>
          <a:noFill/>
          <a:ln w="9525">
            <a:solidFill>
              <a:schemeClr val="tx1"/>
            </a:solidFill>
            <a:round/>
            <a:headEnd/>
            <a:tailEnd/>
          </a:ln>
          <a:effectLst/>
        </p:spPr>
        <p:txBody>
          <a:bodyPr wrap="none" anchor="ctr"/>
          <a:lstStyle/>
          <a:p>
            <a:endParaRPr lang="en-US"/>
          </a:p>
        </p:txBody>
      </p:sp>
      <p:sp>
        <p:nvSpPr>
          <p:cNvPr id="306299" name="Text Box 123"/>
          <p:cNvSpPr txBox="1">
            <a:spLocks noChangeArrowheads="1"/>
          </p:cNvSpPr>
          <p:nvPr/>
        </p:nvSpPr>
        <p:spPr bwMode="auto">
          <a:xfrm>
            <a:off x="7767712" y="51664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5660</a:t>
            </a:r>
          </a:p>
        </p:txBody>
      </p:sp>
      <p:sp>
        <p:nvSpPr>
          <p:cNvPr id="306300" name="Text Box 124"/>
          <p:cNvSpPr txBox="1">
            <a:spLocks noChangeArrowheads="1"/>
          </p:cNvSpPr>
          <p:nvPr/>
        </p:nvSpPr>
        <p:spPr bwMode="auto">
          <a:xfrm>
            <a:off x="8377312" y="51664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5680</a:t>
            </a:r>
          </a:p>
        </p:txBody>
      </p:sp>
      <p:sp>
        <p:nvSpPr>
          <p:cNvPr id="306301" name="Text Box 125"/>
          <p:cNvSpPr txBox="1">
            <a:spLocks noChangeArrowheads="1"/>
          </p:cNvSpPr>
          <p:nvPr/>
        </p:nvSpPr>
        <p:spPr bwMode="auto">
          <a:xfrm>
            <a:off x="8986912" y="5166494"/>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5700</a:t>
            </a:r>
          </a:p>
        </p:txBody>
      </p:sp>
    </p:spTree>
    <p:extLst>
      <p:ext uri="{BB962C8B-B14F-4D97-AF65-F5344CB8AC3E}">
        <p14:creationId xmlns:p14="http://schemas.microsoft.com/office/powerpoint/2010/main" val="329997494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dirty="0"/>
              <a:t>Operating channels for 802.11a / US U-NII (examples)</a:t>
            </a:r>
          </a:p>
        </p:txBody>
      </p:sp>
      <p:sp>
        <p:nvSpPr>
          <p:cNvPr id="72" name="Fußzeilenplatzhalter 2"/>
          <p:cNvSpPr>
            <a:spLocks noGrp="1"/>
          </p:cNvSpPr>
          <p:nvPr>
            <p:ph type="ftr" sz="quarter" idx="10"/>
          </p:nvPr>
        </p:nvSpPr>
        <p:spPr/>
        <p:txBody>
          <a:bodyPr/>
          <a:lstStyle/>
          <a:p>
            <a:r>
              <a:rPr lang="en-US"/>
              <a:t>Prof. Dr.-Ing. Jochen H. Schiller    www.jochenschiller.de    Mobile Communications</a:t>
            </a:r>
          </a:p>
        </p:txBody>
      </p:sp>
      <p:sp>
        <p:nvSpPr>
          <p:cNvPr id="289796" name="Line 4"/>
          <p:cNvSpPr>
            <a:spLocks noChangeShapeType="1"/>
          </p:cNvSpPr>
          <p:nvPr/>
        </p:nvSpPr>
        <p:spPr bwMode="auto">
          <a:xfrm>
            <a:off x="2151064" y="2682875"/>
            <a:ext cx="7310437"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9797" name="Line 5"/>
          <p:cNvSpPr>
            <a:spLocks noChangeShapeType="1"/>
          </p:cNvSpPr>
          <p:nvPr/>
        </p:nvSpPr>
        <p:spPr bwMode="auto">
          <a:xfrm flipV="1">
            <a:off x="2151063" y="1387475"/>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9798" name="Arc 6"/>
          <p:cNvSpPr>
            <a:spLocks/>
          </p:cNvSpPr>
          <p:nvPr/>
        </p:nvSpPr>
        <p:spPr bwMode="auto">
          <a:xfrm rot="-5400000">
            <a:off x="3029744" y="21359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799" name="Text Box 7"/>
          <p:cNvSpPr txBox="1">
            <a:spLocks noChangeArrowheads="1"/>
          </p:cNvSpPr>
          <p:nvPr/>
        </p:nvSpPr>
        <p:spPr bwMode="auto">
          <a:xfrm>
            <a:off x="1863725" y="27209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5150</a:t>
            </a:r>
          </a:p>
        </p:txBody>
      </p:sp>
      <p:sp>
        <p:nvSpPr>
          <p:cNvPr id="289800" name="Text Box 8"/>
          <p:cNvSpPr txBox="1">
            <a:spLocks noChangeArrowheads="1"/>
          </p:cNvSpPr>
          <p:nvPr/>
        </p:nvSpPr>
        <p:spPr bwMode="auto">
          <a:xfrm>
            <a:off x="9156701" y="2797175"/>
            <a:ext cx="7159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[MHz]</a:t>
            </a:r>
          </a:p>
        </p:txBody>
      </p:sp>
      <p:sp>
        <p:nvSpPr>
          <p:cNvPr id="289802" name="Text Box 10"/>
          <p:cNvSpPr txBox="1">
            <a:spLocks noChangeArrowheads="1"/>
          </p:cNvSpPr>
          <p:nvPr/>
        </p:nvSpPr>
        <p:spPr bwMode="auto">
          <a:xfrm>
            <a:off x="3035300" y="27209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5180</a:t>
            </a:r>
          </a:p>
        </p:txBody>
      </p:sp>
      <p:sp>
        <p:nvSpPr>
          <p:cNvPr id="289803" name="Line 11"/>
          <p:cNvSpPr>
            <a:spLocks noChangeShapeType="1"/>
          </p:cNvSpPr>
          <p:nvPr/>
        </p:nvSpPr>
        <p:spPr bwMode="auto">
          <a:xfrm>
            <a:off x="2151063" y="2611438"/>
            <a:ext cx="0" cy="144462"/>
          </a:xfrm>
          <a:prstGeom prst="line">
            <a:avLst/>
          </a:prstGeom>
          <a:noFill/>
          <a:ln w="9525">
            <a:solidFill>
              <a:schemeClr val="tx1"/>
            </a:solidFill>
            <a:round/>
            <a:headEnd/>
            <a:tailEnd/>
          </a:ln>
          <a:effectLst/>
        </p:spPr>
        <p:txBody>
          <a:bodyPr wrap="none" anchor="ctr"/>
          <a:lstStyle/>
          <a:p>
            <a:endParaRPr lang="en-US"/>
          </a:p>
        </p:txBody>
      </p:sp>
      <p:sp>
        <p:nvSpPr>
          <p:cNvPr id="289804" name="Text Box 12"/>
          <p:cNvSpPr txBox="1">
            <a:spLocks noChangeArrowheads="1"/>
          </p:cNvSpPr>
          <p:nvPr/>
        </p:nvSpPr>
        <p:spPr bwMode="auto">
          <a:xfrm>
            <a:off x="8521700" y="275431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5350</a:t>
            </a:r>
          </a:p>
        </p:txBody>
      </p:sp>
      <p:sp>
        <p:nvSpPr>
          <p:cNvPr id="289805" name="Line 13"/>
          <p:cNvSpPr>
            <a:spLocks noChangeShapeType="1"/>
          </p:cNvSpPr>
          <p:nvPr/>
        </p:nvSpPr>
        <p:spPr bwMode="auto">
          <a:xfrm>
            <a:off x="8851900" y="2611438"/>
            <a:ext cx="0" cy="144462"/>
          </a:xfrm>
          <a:prstGeom prst="line">
            <a:avLst/>
          </a:prstGeom>
          <a:noFill/>
          <a:ln w="9525">
            <a:solidFill>
              <a:schemeClr val="tx1"/>
            </a:solidFill>
            <a:round/>
            <a:headEnd/>
            <a:tailEnd/>
          </a:ln>
          <a:effectLst/>
        </p:spPr>
        <p:txBody>
          <a:bodyPr wrap="none" anchor="ctr"/>
          <a:lstStyle/>
          <a:p>
            <a:endParaRPr lang="en-US"/>
          </a:p>
        </p:txBody>
      </p:sp>
      <p:sp>
        <p:nvSpPr>
          <p:cNvPr id="289808" name="Text Box 16"/>
          <p:cNvSpPr txBox="1">
            <a:spLocks noChangeArrowheads="1"/>
          </p:cNvSpPr>
          <p:nvPr/>
        </p:nvSpPr>
        <p:spPr bwMode="auto">
          <a:xfrm>
            <a:off x="3644900" y="27209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5200</a:t>
            </a:r>
          </a:p>
        </p:txBody>
      </p:sp>
      <p:sp>
        <p:nvSpPr>
          <p:cNvPr id="289812" name="Text Box 20"/>
          <p:cNvSpPr txBox="1">
            <a:spLocks noChangeArrowheads="1"/>
          </p:cNvSpPr>
          <p:nvPr/>
        </p:nvSpPr>
        <p:spPr bwMode="auto">
          <a:xfrm>
            <a:off x="3136901" y="162242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36</a:t>
            </a:r>
          </a:p>
        </p:txBody>
      </p:sp>
      <p:sp>
        <p:nvSpPr>
          <p:cNvPr id="289813" name="Text Box 21"/>
          <p:cNvSpPr txBox="1">
            <a:spLocks noChangeArrowheads="1"/>
          </p:cNvSpPr>
          <p:nvPr/>
        </p:nvSpPr>
        <p:spPr bwMode="auto">
          <a:xfrm>
            <a:off x="4356101" y="162242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44</a:t>
            </a:r>
          </a:p>
        </p:txBody>
      </p:sp>
      <p:sp>
        <p:nvSpPr>
          <p:cNvPr id="289815" name="Line 23"/>
          <p:cNvSpPr>
            <a:spLocks noChangeShapeType="1"/>
          </p:cNvSpPr>
          <p:nvPr/>
        </p:nvSpPr>
        <p:spPr bwMode="auto">
          <a:xfrm>
            <a:off x="3101976" y="3057525"/>
            <a:ext cx="487363"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89816" name="Text Box 24"/>
          <p:cNvSpPr txBox="1">
            <a:spLocks noChangeArrowheads="1"/>
          </p:cNvSpPr>
          <p:nvPr/>
        </p:nvSpPr>
        <p:spPr bwMode="auto">
          <a:xfrm>
            <a:off x="2832100" y="3101975"/>
            <a:ext cx="10541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16.6 MHz</a:t>
            </a:r>
          </a:p>
        </p:txBody>
      </p:sp>
      <p:sp>
        <p:nvSpPr>
          <p:cNvPr id="289817" name="Text Box 25"/>
          <p:cNvSpPr txBox="1">
            <a:spLocks noChangeArrowheads="1"/>
          </p:cNvSpPr>
          <p:nvPr/>
        </p:nvSpPr>
        <p:spPr bwMode="auto">
          <a:xfrm>
            <a:off x="7023100" y="3635376"/>
            <a:ext cx="3105150" cy="581025"/>
          </a:xfrm>
          <a:prstGeom prst="rect">
            <a:avLst/>
          </a:prstGeom>
          <a:noFill/>
          <a:ln w="9525">
            <a:noFill/>
            <a:miter lim="800000"/>
            <a:headEnd/>
            <a:tailEnd/>
          </a:ln>
          <a:effectLst/>
        </p:spPr>
        <p:txBody>
          <a:bodyPr wrap="none">
            <a:spAutoFit/>
          </a:bodyPr>
          <a:lstStyle/>
          <a:p>
            <a:pPr algn="l" eaLnBrk="0" hangingPunct="0"/>
            <a:r>
              <a:rPr lang="en-US" sz="1600">
                <a:latin typeface="Arial" charset="0"/>
              </a:rPr>
              <a:t>center frequency = </a:t>
            </a:r>
          </a:p>
          <a:p>
            <a:pPr algn="l" eaLnBrk="0" hangingPunct="0"/>
            <a:r>
              <a:rPr lang="en-US" sz="1600">
                <a:latin typeface="Arial" charset="0"/>
              </a:rPr>
              <a:t>5000 + 5*channel number [MHz]</a:t>
            </a:r>
          </a:p>
        </p:txBody>
      </p:sp>
      <p:sp>
        <p:nvSpPr>
          <p:cNvPr id="289818" name="Text Box 26"/>
          <p:cNvSpPr txBox="1">
            <a:spLocks noChangeArrowheads="1"/>
          </p:cNvSpPr>
          <p:nvPr/>
        </p:nvSpPr>
        <p:spPr bwMode="auto">
          <a:xfrm>
            <a:off x="8242301" y="1577975"/>
            <a:ext cx="893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a:t>
            </a:r>
          </a:p>
        </p:txBody>
      </p:sp>
      <p:sp>
        <p:nvSpPr>
          <p:cNvPr id="289819" name="Text Box 27"/>
          <p:cNvSpPr txBox="1">
            <a:spLocks noChangeArrowheads="1"/>
          </p:cNvSpPr>
          <p:nvPr/>
        </p:nvSpPr>
        <p:spPr bwMode="auto">
          <a:xfrm>
            <a:off x="3746501" y="162242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40</a:t>
            </a:r>
          </a:p>
        </p:txBody>
      </p:sp>
      <p:sp>
        <p:nvSpPr>
          <p:cNvPr id="289820" name="Text Box 28"/>
          <p:cNvSpPr txBox="1">
            <a:spLocks noChangeArrowheads="1"/>
          </p:cNvSpPr>
          <p:nvPr/>
        </p:nvSpPr>
        <p:spPr bwMode="auto">
          <a:xfrm>
            <a:off x="4965701" y="162242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48</a:t>
            </a:r>
          </a:p>
        </p:txBody>
      </p:sp>
      <p:sp>
        <p:nvSpPr>
          <p:cNvPr id="289821" name="Text Box 29"/>
          <p:cNvSpPr txBox="1">
            <a:spLocks noChangeArrowheads="1"/>
          </p:cNvSpPr>
          <p:nvPr/>
        </p:nvSpPr>
        <p:spPr bwMode="auto">
          <a:xfrm>
            <a:off x="5575301" y="162242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a:t>
            </a:r>
          </a:p>
        </p:txBody>
      </p:sp>
      <p:sp>
        <p:nvSpPr>
          <p:cNvPr id="289822" name="Text Box 30"/>
          <p:cNvSpPr txBox="1">
            <a:spLocks noChangeArrowheads="1"/>
          </p:cNvSpPr>
          <p:nvPr/>
        </p:nvSpPr>
        <p:spPr bwMode="auto">
          <a:xfrm>
            <a:off x="6184901" y="162242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56</a:t>
            </a:r>
          </a:p>
        </p:txBody>
      </p:sp>
      <p:sp>
        <p:nvSpPr>
          <p:cNvPr id="289823" name="Text Box 31"/>
          <p:cNvSpPr txBox="1">
            <a:spLocks noChangeArrowheads="1"/>
          </p:cNvSpPr>
          <p:nvPr/>
        </p:nvSpPr>
        <p:spPr bwMode="auto">
          <a:xfrm>
            <a:off x="6794501" y="162242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60</a:t>
            </a:r>
          </a:p>
        </p:txBody>
      </p:sp>
      <p:sp>
        <p:nvSpPr>
          <p:cNvPr id="289824" name="Text Box 32"/>
          <p:cNvSpPr txBox="1">
            <a:spLocks noChangeArrowheads="1"/>
          </p:cNvSpPr>
          <p:nvPr/>
        </p:nvSpPr>
        <p:spPr bwMode="auto">
          <a:xfrm>
            <a:off x="7404101" y="1622425"/>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64</a:t>
            </a:r>
          </a:p>
        </p:txBody>
      </p:sp>
      <p:sp>
        <p:nvSpPr>
          <p:cNvPr id="289825" name="Text Box 33"/>
          <p:cNvSpPr txBox="1">
            <a:spLocks noChangeArrowheads="1"/>
          </p:cNvSpPr>
          <p:nvPr/>
        </p:nvSpPr>
        <p:spPr bwMode="auto">
          <a:xfrm>
            <a:off x="2578100" y="4016375"/>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149</a:t>
            </a:r>
          </a:p>
        </p:txBody>
      </p:sp>
      <p:sp>
        <p:nvSpPr>
          <p:cNvPr id="289826" name="Text Box 34"/>
          <p:cNvSpPr txBox="1">
            <a:spLocks noChangeArrowheads="1"/>
          </p:cNvSpPr>
          <p:nvPr/>
        </p:nvSpPr>
        <p:spPr bwMode="auto">
          <a:xfrm>
            <a:off x="3187700" y="4016375"/>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153</a:t>
            </a:r>
          </a:p>
        </p:txBody>
      </p:sp>
      <p:sp>
        <p:nvSpPr>
          <p:cNvPr id="289827" name="Text Box 35"/>
          <p:cNvSpPr txBox="1">
            <a:spLocks noChangeArrowheads="1"/>
          </p:cNvSpPr>
          <p:nvPr/>
        </p:nvSpPr>
        <p:spPr bwMode="auto">
          <a:xfrm>
            <a:off x="3797300" y="4016375"/>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157</a:t>
            </a:r>
          </a:p>
        </p:txBody>
      </p:sp>
      <p:sp>
        <p:nvSpPr>
          <p:cNvPr id="289828" name="Text Box 36"/>
          <p:cNvSpPr txBox="1">
            <a:spLocks noChangeArrowheads="1"/>
          </p:cNvSpPr>
          <p:nvPr/>
        </p:nvSpPr>
        <p:spPr bwMode="auto">
          <a:xfrm>
            <a:off x="4406900" y="4016375"/>
            <a:ext cx="5222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161</a:t>
            </a:r>
          </a:p>
        </p:txBody>
      </p:sp>
      <p:sp>
        <p:nvSpPr>
          <p:cNvPr id="289893" name="Line 101"/>
          <p:cNvSpPr>
            <a:spLocks noChangeShapeType="1"/>
          </p:cNvSpPr>
          <p:nvPr/>
        </p:nvSpPr>
        <p:spPr bwMode="auto">
          <a:xfrm>
            <a:off x="3359150" y="2568576"/>
            <a:ext cx="0" cy="144463"/>
          </a:xfrm>
          <a:prstGeom prst="line">
            <a:avLst/>
          </a:prstGeom>
          <a:noFill/>
          <a:ln w="9525">
            <a:solidFill>
              <a:schemeClr val="tx1"/>
            </a:solidFill>
            <a:round/>
            <a:headEnd/>
            <a:tailEnd/>
          </a:ln>
          <a:effectLst/>
        </p:spPr>
        <p:txBody>
          <a:bodyPr wrap="none" anchor="ctr"/>
          <a:lstStyle/>
          <a:p>
            <a:endParaRPr lang="en-US"/>
          </a:p>
        </p:txBody>
      </p:sp>
      <p:sp>
        <p:nvSpPr>
          <p:cNvPr id="289894" name="Arc 102"/>
          <p:cNvSpPr>
            <a:spLocks/>
          </p:cNvSpPr>
          <p:nvPr/>
        </p:nvSpPr>
        <p:spPr bwMode="auto">
          <a:xfrm rot="-5400000">
            <a:off x="3645694" y="21359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896" name="Line 104"/>
          <p:cNvSpPr>
            <a:spLocks noChangeShapeType="1"/>
          </p:cNvSpPr>
          <p:nvPr/>
        </p:nvSpPr>
        <p:spPr bwMode="auto">
          <a:xfrm>
            <a:off x="3975100" y="2568576"/>
            <a:ext cx="0" cy="144463"/>
          </a:xfrm>
          <a:prstGeom prst="line">
            <a:avLst/>
          </a:prstGeom>
          <a:noFill/>
          <a:ln w="9525">
            <a:solidFill>
              <a:schemeClr val="tx1"/>
            </a:solidFill>
            <a:round/>
            <a:headEnd/>
            <a:tailEnd/>
          </a:ln>
          <a:effectLst/>
        </p:spPr>
        <p:txBody>
          <a:bodyPr wrap="none" anchor="ctr"/>
          <a:lstStyle/>
          <a:p>
            <a:endParaRPr lang="en-US"/>
          </a:p>
        </p:txBody>
      </p:sp>
      <p:sp>
        <p:nvSpPr>
          <p:cNvPr id="289897" name="Arc 105"/>
          <p:cNvSpPr>
            <a:spLocks/>
          </p:cNvSpPr>
          <p:nvPr/>
        </p:nvSpPr>
        <p:spPr bwMode="auto">
          <a:xfrm rot="-5400000">
            <a:off x="4255294" y="21359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899" name="Line 107"/>
          <p:cNvSpPr>
            <a:spLocks noChangeShapeType="1"/>
          </p:cNvSpPr>
          <p:nvPr/>
        </p:nvSpPr>
        <p:spPr bwMode="auto">
          <a:xfrm>
            <a:off x="4584700" y="2568576"/>
            <a:ext cx="0" cy="144463"/>
          </a:xfrm>
          <a:prstGeom prst="line">
            <a:avLst/>
          </a:prstGeom>
          <a:noFill/>
          <a:ln w="9525">
            <a:solidFill>
              <a:schemeClr val="tx1"/>
            </a:solidFill>
            <a:round/>
            <a:headEnd/>
            <a:tailEnd/>
          </a:ln>
          <a:effectLst/>
        </p:spPr>
        <p:txBody>
          <a:bodyPr wrap="none" anchor="ctr"/>
          <a:lstStyle/>
          <a:p>
            <a:endParaRPr lang="en-US"/>
          </a:p>
        </p:txBody>
      </p:sp>
      <p:sp>
        <p:nvSpPr>
          <p:cNvPr id="289900" name="Arc 108"/>
          <p:cNvSpPr>
            <a:spLocks/>
          </p:cNvSpPr>
          <p:nvPr/>
        </p:nvSpPr>
        <p:spPr bwMode="auto">
          <a:xfrm rot="-5400000">
            <a:off x="4864894" y="21359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901" name="Line 109"/>
          <p:cNvSpPr>
            <a:spLocks noChangeShapeType="1"/>
          </p:cNvSpPr>
          <p:nvPr/>
        </p:nvSpPr>
        <p:spPr bwMode="auto">
          <a:xfrm>
            <a:off x="5194300" y="2568576"/>
            <a:ext cx="0" cy="144463"/>
          </a:xfrm>
          <a:prstGeom prst="line">
            <a:avLst/>
          </a:prstGeom>
          <a:noFill/>
          <a:ln w="9525">
            <a:solidFill>
              <a:schemeClr val="tx1"/>
            </a:solidFill>
            <a:round/>
            <a:headEnd/>
            <a:tailEnd/>
          </a:ln>
          <a:effectLst/>
        </p:spPr>
        <p:txBody>
          <a:bodyPr wrap="none" anchor="ctr"/>
          <a:lstStyle/>
          <a:p>
            <a:endParaRPr lang="en-US"/>
          </a:p>
        </p:txBody>
      </p:sp>
      <p:sp>
        <p:nvSpPr>
          <p:cNvPr id="289902" name="Arc 110"/>
          <p:cNvSpPr>
            <a:spLocks/>
          </p:cNvSpPr>
          <p:nvPr/>
        </p:nvSpPr>
        <p:spPr bwMode="auto">
          <a:xfrm rot="-5400000">
            <a:off x="5474494" y="21359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903" name="Line 111"/>
          <p:cNvSpPr>
            <a:spLocks noChangeShapeType="1"/>
          </p:cNvSpPr>
          <p:nvPr/>
        </p:nvSpPr>
        <p:spPr bwMode="auto">
          <a:xfrm>
            <a:off x="5803900" y="2568576"/>
            <a:ext cx="0" cy="144463"/>
          </a:xfrm>
          <a:prstGeom prst="line">
            <a:avLst/>
          </a:prstGeom>
          <a:noFill/>
          <a:ln w="9525">
            <a:solidFill>
              <a:schemeClr val="tx1"/>
            </a:solidFill>
            <a:round/>
            <a:headEnd/>
            <a:tailEnd/>
          </a:ln>
          <a:effectLst/>
        </p:spPr>
        <p:txBody>
          <a:bodyPr wrap="none" anchor="ctr"/>
          <a:lstStyle/>
          <a:p>
            <a:endParaRPr lang="en-US"/>
          </a:p>
        </p:txBody>
      </p:sp>
      <p:sp>
        <p:nvSpPr>
          <p:cNvPr id="289904" name="Arc 112"/>
          <p:cNvSpPr>
            <a:spLocks/>
          </p:cNvSpPr>
          <p:nvPr/>
        </p:nvSpPr>
        <p:spPr bwMode="auto">
          <a:xfrm rot="-5400000">
            <a:off x="6084094" y="21359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905" name="Line 113"/>
          <p:cNvSpPr>
            <a:spLocks noChangeShapeType="1"/>
          </p:cNvSpPr>
          <p:nvPr/>
        </p:nvSpPr>
        <p:spPr bwMode="auto">
          <a:xfrm>
            <a:off x="6413500" y="2568576"/>
            <a:ext cx="0" cy="144463"/>
          </a:xfrm>
          <a:prstGeom prst="line">
            <a:avLst/>
          </a:prstGeom>
          <a:noFill/>
          <a:ln w="9525">
            <a:solidFill>
              <a:schemeClr val="tx1"/>
            </a:solidFill>
            <a:round/>
            <a:headEnd/>
            <a:tailEnd/>
          </a:ln>
          <a:effectLst/>
        </p:spPr>
        <p:txBody>
          <a:bodyPr wrap="none" anchor="ctr"/>
          <a:lstStyle/>
          <a:p>
            <a:endParaRPr lang="en-US"/>
          </a:p>
        </p:txBody>
      </p:sp>
      <p:sp>
        <p:nvSpPr>
          <p:cNvPr id="289906" name="Arc 114"/>
          <p:cNvSpPr>
            <a:spLocks/>
          </p:cNvSpPr>
          <p:nvPr/>
        </p:nvSpPr>
        <p:spPr bwMode="auto">
          <a:xfrm rot="-5400000">
            <a:off x="6693694" y="21359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907" name="Line 115"/>
          <p:cNvSpPr>
            <a:spLocks noChangeShapeType="1"/>
          </p:cNvSpPr>
          <p:nvPr/>
        </p:nvSpPr>
        <p:spPr bwMode="auto">
          <a:xfrm>
            <a:off x="7023100" y="2568576"/>
            <a:ext cx="0" cy="144463"/>
          </a:xfrm>
          <a:prstGeom prst="line">
            <a:avLst/>
          </a:prstGeom>
          <a:noFill/>
          <a:ln w="9525">
            <a:solidFill>
              <a:schemeClr val="tx1"/>
            </a:solidFill>
            <a:round/>
            <a:headEnd/>
            <a:tailEnd/>
          </a:ln>
          <a:effectLst/>
        </p:spPr>
        <p:txBody>
          <a:bodyPr wrap="none" anchor="ctr"/>
          <a:lstStyle/>
          <a:p>
            <a:endParaRPr lang="en-US"/>
          </a:p>
        </p:txBody>
      </p:sp>
      <p:sp>
        <p:nvSpPr>
          <p:cNvPr id="289908" name="Arc 116"/>
          <p:cNvSpPr>
            <a:spLocks/>
          </p:cNvSpPr>
          <p:nvPr/>
        </p:nvSpPr>
        <p:spPr bwMode="auto">
          <a:xfrm rot="-5400000">
            <a:off x="7303294" y="21359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909" name="Line 117"/>
          <p:cNvSpPr>
            <a:spLocks noChangeShapeType="1"/>
          </p:cNvSpPr>
          <p:nvPr/>
        </p:nvSpPr>
        <p:spPr bwMode="auto">
          <a:xfrm>
            <a:off x="7632700" y="2568576"/>
            <a:ext cx="0" cy="144463"/>
          </a:xfrm>
          <a:prstGeom prst="line">
            <a:avLst/>
          </a:prstGeom>
          <a:noFill/>
          <a:ln w="9525">
            <a:solidFill>
              <a:schemeClr val="tx1"/>
            </a:solidFill>
            <a:round/>
            <a:headEnd/>
            <a:tailEnd/>
          </a:ln>
          <a:effectLst/>
        </p:spPr>
        <p:txBody>
          <a:bodyPr wrap="none" anchor="ctr"/>
          <a:lstStyle/>
          <a:p>
            <a:endParaRPr lang="en-US"/>
          </a:p>
        </p:txBody>
      </p:sp>
      <p:sp>
        <p:nvSpPr>
          <p:cNvPr id="289910" name="Text Box 118"/>
          <p:cNvSpPr txBox="1">
            <a:spLocks noChangeArrowheads="1"/>
          </p:cNvSpPr>
          <p:nvPr/>
        </p:nvSpPr>
        <p:spPr bwMode="auto">
          <a:xfrm>
            <a:off x="4254500" y="27209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5220</a:t>
            </a:r>
          </a:p>
        </p:txBody>
      </p:sp>
      <p:sp>
        <p:nvSpPr>
          <p:cNvPr id="289911" name="Text Box 119"/>
          <p:cNvSpPr txBox="1">
            <a:spLocks noChangeArrowheads="1"/>
          </p:cNvSpPr>
          <p:nvPr/>
        </p:nvSpPr>
        <p:spPr bwMode="auto">
          <a:xfrm>
            <a:off x="4864100" y="27209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5240</a:t>
            </a:r>
          </a:p>
        </p:txBody>
      </p:sp>
      <p:sp>
        <p:nvSpPr>
          <p:cNvPr id="289912" name="Text Box 120"/>
          <p:cNvSpPr txBox="1">
            <a:spLocks noChangeArrowheads="1"/>
          </p:cNvSpPr>
          <p:nvPr/>
        </p:nvSpPr>
        <p:spPr bwMode="auto">
          <a:xfrm>
            <a:off x="5473700" y="27209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5260</a:t>
            </a:r>
          </a:p>
        </p:txBody>
      </p:sp>
      <p:sp>
        <p:nvSpPr>
          <p:cNvPr id="289913" name="Text Box 121"/>
          <p:cNvSpPr txBox="1">
            <a:spLocks noChangeArrowheads="1"/>
          </p:cNvSpPr>
          <p:nvPr/>
        </p:nvSpPr>
        <p:spPr bwMode="auto">
          <a:xfrm>
            <a:off x="6083300" y="27209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5280</a:t>
            </a:r>
          </a:p>
        </p:txBody>
      </p:sp>
      <p:sp>
        <p:nvSpPr>
          <p:cNvPr id="289914" name="Text Box 122"/>
          <p:cNvSpPr txBox="1">
            <a:spLocks noChangeArrowheads="1"/>
          </p:cNvSpPr>
          <p:nvPr/>
        </p:nvSpPr>
        <p:spPr bwMode="auto">
          <a:xfrm>
            <a:off x="6692900" y="27209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5300</a:t>
            </a:r>
          </a:p>
        </p:txBody>
      </p:sp>
      <p:sp>
        <p:nvSpPr>
          <p:cNvPr id="289915" name="Text Box 123"/>
          <p:cNvSpPr txBox="1">
            <a:spLocks noChangeArrowheads="1"/>
          </p:cNvSpPr>
          <p:nvPr/>
        </p:nvSpPr>
        <p:spPr bwMode="auto">
          <a:xfrm>
            <a:off x="7302500" y="27209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5320</a:t>
            </a:r>
          </a:p>
        </p:txBody>
      </p:sp>
      <p:sp>
        <p:nvSpPr>
          <p:cNvPr id="289916" name="Line 124"/>
          <p:cNvSpPr>
            <a:spLocks noChangeShapeType="1"/>
          </p:cNvSpPr>
          <p:nvPr/>
        </p:nvSpPr>
        <p:spPr bwMode="auto">
          <a:xfrm>
            <a:off x="2176464" y="5121275"/>
            <a:ext cx="3779837"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9917" name="Line 125"/>
          <p:cNvSpPr>
            <a:spLocks noChangeShapeType="1"/>
          </p:cNvSpPr>
          <p:nvPr/>
        </p:nvSpPr>
        <p:spPr bwMode="auto">
          <a:xfrm flipV="1">
            <a:off x="2176463" y="3825875"/>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89918" name="Arc 126"/>
          <p:cNvSpPr>
            <a:spLocks/>
          </p:cNvSpPr>
          <p:nvPr/>
        </p:nvSpPr>
        <p:spPr bwMode="auto">
          <a:xfrm rot="-5400000">
            <a:off x="2496344" y="45743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919" name="Text Box 127"/>
          <p:cNvSpPr txBox="1">
            <a:spLocks noChangeArrowheads="1"/>
          </p:cNvSpPr>
          <p:nvPr/>
        </p:nvSpPr>
        <p:spPr bwMode="auto">
          <a:xfrm>
            <a:off x="1889125" y="51593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5725</a:t>
            </a:r>
          </a:p>
        </p:txBody>
      </p:sp>
      <p:sp>
        <p:nvSpPr>
          <p:cNvPr id="289920" name="Text Box 128"/>
          <p:cNvSpPr txBox="1">
            <a:spLocks noChangeArrowheads="1"/>
          </p:cNvSpPr>
          <p:nvPr/>
        </p:nvSpPr>
        <p:spPr bwMode="auto">
          <a:xfrm>
            <a:off x="5600701" y="5235575"/>
            <a:ext cx="7159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[MHz]</a:t>
            </a:r>
          </a:p>
        </p:txBody>
      </p:sp>
      <p:sp>
        <p:nvSpPr>
          <p:cNvPr id="289921" name="Text Box 129"/>
          <p:cNvSpPr txBox="1">
            <a:spLocks noChangeArrowheads="1"/>
          </p:cNvSpPr>
          <p:nvPr/>
        </p:nvSpPr>
        <p:spPr bwMode="auto">
          <a:xfrm>
            <a:off x="2501900" y="51593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5745</a:t>
            </a:r>
          </a:p>
        </p:txBody>
      </p:sp>
      <p:sp>
        <p:nvSpPr>
          <p:cNvPr id="289922" name="Line 130"/>
          <p:cNvSpPr>
            <a:spLocks noChangeShapeType="1"/>
          </p:cNvSpPr>
          <p:nvPr/>
        </p:nvSpPr>
        <p:spPr bwMode="auto">
          <a:xfrm>
            <a:off x="2176463" y="5049838"/>
            <a:ext cx="0" cy="144462"/>
          </a:xfrm>
          <a:prstGeom prst="line">
            <a:avLst/>
          </a:prstGeom>
          <a:noFill/>
          <a:ln w="9525">
            <a:solidFill>
              <a:schemeClr val="tx1"/>
            </a:solidFill>
            <a:round/>
            <a:headEnd/>
            <a:tailEnd/>
          </a:ln>
          <a:effectLst/>
        </p:spPr>
        <p:txBody>
          <a:bodyPr wrap="none" anchor="ctr"/>
          <a:lstStyle/>
          <a:p>
            <a:endParaRPr lang="en-US"/>
          </a:p>
        </p:txBody>
      </p:sp>
      <p:sp>
        <p:nvSpPr>
          <p:cNvPr id="289923" name="Text Box 131"/>
          <p:cNvSpPr txBox="1">
            <a:spLocks noChangeArrowheads="1"/>
          </p:cNvSpPr>
          <p:nvPr/>
        </p:nvSpPr>
        <p:spPr bwMode="auto">
          <a:xfrm>
            <a:off x="4965700" y="519271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5825</a:t>
            </a:r>
          </a:p>
        </p:txBody>
      </p:sp>
      <p:sp>
        <p:nvSpPr>
          <p:cNvPr id="289924" name="Line 132"/>
          <p:cNvSpPr>
            <a:spLocks noChangeShapeType="1"/>
          </p:cNvSpPr>
          <p:nvPr/>
        </p:nvSpPr>
        <p:spPr bwMode="auto">
          <a:xfrm>
            <a:off x="5295900" y="5049838"/>
            <a:ext cx="0" cy="144462"/>
          </a:xfrm>
          <a:prstGeom prst="line">
            <a:avLst/>
          </a:prstGeom>
          <a:noFill/>
          <a:ln w="9525">
            <a:solidFill>
              <a:schemeClr val="tx1"/>
            </a:solidFill>
            <a:round/>
            <a:headEnd/>
            <a:tailEnd/>
          </a:ln>
          <a:effectLst/>
        </p:spPr>
        <p:txBody>
          <a:bodyPr wrap="none" anchor="ctr"/>
          <a:lstStyle/>
          <a:p>
            <a:endParaRPr lang="en-US"/>
          </a:p>
        </p:txBody>
      </p:sp>
      <p:sp>
        <p:nvSpPr>
          <p:cNvPr id="289925" name="Text Box 133"/>
          <p:cNvSpPr txBox="1">
            <a:spLocks noChangeArrowheads="1"/>
          </p:cNvSpPr>
          <p:nvPr/>
        </p:nvSpPr>
        <p:spPr bwMode="auto">
          <a:xfrm>
            <a:off x="3111500" y="51593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5765</a:t>
            </a:r>
          </a:p>
        </p:txBody>
      </p:sp>
      <p:sp>
        <p:nvSpPr>
          <p:cNvPr id="289928" name="Line 136"/>
          <p:cNvSpPr>
            <a:spLocks noChangeShapeType="1"/>
          </p:cNvSpPr>
          <p:nvPr/>
        </p:nvSpPr>
        <p:spPr bwMode="auto">
          <a:xfrm>
            <a:off x="2568576" y="5495925"/>
            <a:ext cx="487363"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89929" name="Text Box 137"/>
          <p:cNvSpPr txBox="1">
            <a:spLocks noChangeArrowheads="1"/>
          </p:cNvSpPr>
          <p:nvPr/>
        </p:nvSpPr>
        <p:spPr bwMode="auto">
          <a:xfrm>
            <a:off x="2298700" y="5540375"/>
            <a:ext cx="10541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16.6 MHz</a:t>
            </a:r>
          </a:p>
        </p:txBody>
      </p:sp>
      <p:sp>
        <p:nvSpPr>
          <p:cNvPr id="289930" name="Text Box 138"/>
          <p:cNvSpPr txBox="1">
            <a:spLocks noChangeArrowheads="1"/>
          </p:cNvSpPr>
          <p:nvPr/>
        </p:nvSpPr>
        <p:spPr bwMode="auto">
          <a:xfrm>
            <a:off x="5194301" y="4016375"/>
            <a:ext cx="8937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a:t>
            </a:r>
          </a:p>
        </p:txBody>
      </p:sp>
      <p:sp>
        <p:nvSpPr>
          <p:cNvPr id="289937" name="Line 145"/>
          <p:cNvSpPr>
            <a:spLocks noChangeShapeType="1"/>
          </p:cNvSpPr>
          <p:nvPr/>
        </p:nvSpPr>
        <p:spPr bwMode="auto">
          <a:xfrm>
            <a:off x="2825750" y="5006976"/>
            <a:ext cx="0" cy="144463"/>
          </a:xfrm>
          <a:prstGeom prst="line">
            <a:avLst/>
          </a:prstGeom>
          <a:noFill/>
          <a:ln w="9525">
            <a:solidFill>
              <a:schemeClr val="tx1"/>
            </a:solidFill>
            <a:round/>
            <a:headEnd/>
            <a:tailEnd/>
          </a:ln>
          <a:effectLst/>
        </p:spPr>
        <p:txBody>
          <a:bodyPr wrap="none" anchor="ctr"/>
          <a:lstStyle/>
          <a:p>
            <a:endParaRPr lang="en-US"/>
          </a:p>
        </p:txBody>
      </p:sp>
      <p:sp>
        <p:nvSpPr>
          <p:cNvPr id="289938" name="Arc 146"/>
          <p:cNvSpPr>
            <a:spLocks/>
          </p:cNvSpPr>
          <p:nvPr/>
        </p:nvSpPr>
        <p:spPr bwMode="auto">
          <a:xfrm rot="-5400000">
            <a:off x="3112294" y="45743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939" name="Line 147"/>
          <p:cNvSpPr>
            <a:spLocks noChangeShapeType="1"/>
          </p:cNvSpPr>
          <p:nvPr/>
        </p:nvSpPr>
        <p:spPr bwMode="auto">
          <a:xfrm>
            <a:off x="3441700" y="5006976"/>
            <a:ext cx="0" cy="144463"/>
          </a:xfrm>
          <a:prstGeom prst="line">
            <a:avLst/>
          </a:prstGeom>
          <a:noFill/>
          <a:ln w="9525">
            <a:solidFill>
              <a:schemeClr val="tx1"/>
            </a:solidFill>
            <a:round/>
            <a:headEnd/>
            <a:tailEnd/>
          </a:ln>
          <a:effectLst/>
        </p:spPr>
        <p:txBody>
          <a:bodyPr wrap="none" anchor="ctr"/>
          <a:lstStyle/>
          <a:p>
            <a:endParaRPr lang="en-US"/>
          </a:p>
        </p:txBody>
      </p:sp>
      <p:sp>
        <p:nvSpPr>
          <p:cNvPr id="289940" name="Arc 148"/>
          <p:cNvSpPr>
            <a:spLocks/>
          </p:cNvSpPr>
          <p:nvPr/>
        </p:nvSpPr>
        <p:spPr bwMode="auto">
          <a:xfrm rot="-5400000">
            <a:off x="3721894" y="45743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941" name="Line 149"/>
          <p:cNvSpPr>
            <a:spLocks noChangeShapeType="1"/>
          </p:cNvSpPr>
          <p:nvPr/>
        </p:nvSpPr>
        <p:spPr bwMode="auto">
          <a:xfrm>
            <a:off x="4051300" y="5006976"/>
            <a:ext cx="0" cy="144463"/>
          </a:xfrm>
          <a:prstGeom prst="line">
            <a:avLst/>
          </a:prstGeom>
          <a:noFill/>
          <a:ln w="9525">
            <a:solidFill>
              <a:schemeClr val="tx1"/>
            </a:solidFill>
            <a:round/>
            <a:headEnd/>
            <a:tailEnd/>
          </a:ln>
          <a:effectLst/>
        </p:spPr>
        <p:txBody>
          <a:bodyPr wrap="none" anchor="ctr"/>
          <a:lstStyle/>
          <a:p>
            <a:endParaRPr lang="en-US"/>
          </a:p>
        </p:txBody>
      </p:sp>
      <p:sp>
        <p:nvSpPr>
          <p:cNvPr id="289942" name="Arc 150"/>
          <p:cNvSpPr>
            <a:spLocks/>
          </p:cNvSpPr>
          <p:nvPr/>
        </p:nvSpPr>
        <p:spPr bwMode="auto">
          <a:xfrm rot="-5400000">
            <a:off x="4331494" y="4574382"/>
            <a:ext cx="658813" cy="457200"/>
          </a:xfrm>
          <a:custGeom>
            <a:avLst/>
            <a:gdLst>
              <a:gd name="G0" fmla="+- 478 0 0"/>
              <a:gd name="G1" fmla="+- 21600 0 0"/>
              <a:gd name="G2" fmla="+- 21600 0 0"/>
              <a:gd name="T0" fmla="*/ 478 w 22078"/>
              <a:gd name="T1" fmla="*/ 0 h 43200"/>
              <a:gd name="T2" fmla="*/ 0 w 22078"/>
              <a:gd name="T3" fmla="*/ 43195 h 43200"/>
              <a:gd name="T4" fmla="*/ 478 w 22078"/>
              <a:gd name="T5" fmla="*/ 21600 h 43200"/>
            </a:gdLst>
            <a:ahLst/>
            <a:cxnLst>
              <a:cxn ang="0">
                <a:pos x="T0" y="T1"/>
              </a:cxn>
              <a:cxn ang="0">
                <a:pos x="T2" y="T3"/>
              </a:cxn>
              <a:cxn ang="0">
                <a:pos x="T4" y="T5"/>
              </a:cxn>
            </a:cxnLst>
            <a:rect l="0" t="0" r="r" b="b"/>
            <a:pathLst>
              <a:path w="22078" h="43200" fill="none" extrusionOk="0">
                <a:moveTo>
                  <a:pt x="477" y="0"/>
                </a:moveTo>
                <a:cubicBezTo>
                  <a:pt x="12407" y="0"/>
                  <a:pt x="22078" y="9670"/>
                  <a:pt x="22078" y="21600"/>
                </a:cubicBezTo>
                <a:cubicBezTo>
                  <a:pt x="22078" y="33529"/>
                  <a:pt x="12407" y="43200"/>
                  <a:pt x="478" y="43200"/>
                </a:cubicBezTo>
                <a:cubicBezTo>
                  <a:pt x="318" y="43200"/>
                  <a:pt x="159" y="43198"/>
                  <a:pt x="0" y="43194"/>
                </a:cubicBezTo>
              </a:path>
              <a:path w="22078" h="43200" stroke="0" extrusionOk="0">
                <a:moveTo>
                  <a:pt x="477" y="0"/>
                </a:moveTo>
                <a:cubicBezTo>
                  <a:pt x="12407" y="0"/>
                  <a:pt x="22078" y="9670"/>
                  <a:pt x="22078" y="21600"/>
                </a:cubicBezTo>
                <a:cubicBezTo>
                  <a:pt x="22078" y="33529"/>
                  <a:pt x="12407" y="43200"/>
                  <a:pt x="478" y="43200"/>
                </a:cubicBezTo>
                <a:cubicBezTo>
                  <a:pt x="318" y="43200"/>
                  <a:pt x="159" y="43198"/>
                  <a:pt x="0" y="43194"/>
                </a:cubicBezTo>
                <a:lnTo>
                  <a:pt x="478" y="21600"/>
                </a:lnTo>
                <a:close/>
              </a:path>
            </a:pathLst>
          </a:custGeom>
          <a:noFill/>
          <a:ln w="9525">
            <a:solidFill>
              <a:schemeClr val="tx1"/>
            </a:solidFill>
            <a:round/>
            <a:headEnd/>
            <a:tailEnd/>
          </a:ln>
          <a:effectLst/>
        </p:spPr>
        <p:txBody>
          <a:bodyPr wrap="none" anchor="ctr"/>
          <a:lstStyle/>
          <a:p>
            <a:endParaRPr lang="en-US"/>
          </a:p>
        </p:txBody>
      </p:sp>
      <p:sp>
        <p:nvSpPr>
          <p:cNvPr id="289943" name="Line 151"/>
          <p:cNvSpPr>
            <a:spLocks noChangeShapeType="1"/>
          </p:cNvSpPr>
          <p:nvPr/>
        </p:nvSpPr>
        <p:spPr bwMode="auto">
          <a:xfrm>
            <a:off x="4660900" y="5006976"/>
            <a:ext cx="0" cy="144463"/>
          </a:xfrm>
          <a:prstGeom prst="line">
            <a:avLst/>
          </a:prstGeom>
          <a:noFill/>
          <a:ln w="9525">
            <a:solidFill>
              <a:schemeClr val="tx1"/>
            </a:solidFill>
            <a:round/>
            <a:headEnd/>
            <a:tailEnd/>
          </a:ln>
          <a:effectLst/>
        </p:spPr>
        <p:txBody>
          <a:bodyPr wrap="none" anchor="ctr"/>
          <a:lstStyle/>
          <a:p>
            <a:endParaRPr lang="en-US"/>
          </a:p>
        </p:txBody>
      </p:sp>
      <p:sp>
        <p:nvSpPr>
          <p:cNvPr id="289952" name="Text Box 160"/>
          <p:cNvSpPr txBox="1">
            <a:spLocks noChangeArrowheads="1"/>
          </p:cNvSpPr>
          <p:nvPr/>
        </p:nvSpPr>
        <p:spPr bwMode="auto">
          <a:xfrm>
            <a:off x="3721100" y="51593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5785</a:t>
            </a:r>
          </a:p>
        </p:txBody>
      </p:sp>
      <p:sp>
        <p:nvSpPr>
          <p:cNvPr id="289953" name="Text Box 161"/>
          <p:cNvSpPr txBox="1">
            <a:spLocks noChangeArrowheads="1"/>
          </p:cNvSpPr>
          <p:nvPr/>
        </p:nvSpPr>
        <p:spPr bwMode="auto">
          <a:xfrm>
            <a:off x="4330700" y="5159375"/>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5805</a:t>
            </a:r>
          </a:p>
        </p:txBody>
      </p:sp>
    </p:spTree>
    <p:extLst>
      <p:ext uri="{BB962C8B-B14F-4D97-AF65-F5344CB8AC3E}">
        <p14:creationId xmlns:p14="http://schemas.microsoft.com/office/powerpoint/2010/main" val="342528028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1" name="Rectangle 5"/>
          <p:cNvSpPr>
            <a:spLocks noGrp="1" noChangeArrowheads="1"/>
          </p:cNvSpPr>
          <p:nvPr>
            <p:ph type="title"/>
          </p:nvPr>
        </p:nvSpPr>
        <p:spPr/>
        <p:txBody>
          <a:bodyPr/>
          <a:lstStyle/>
          <a:p>
            <a:r>
              <a:rPr lang="en-US" dirty="0"/>
              <a:t>OFDM in IEEE 802.11</a:t>
            </a:r>
          </a:p>
        </p:txBody>
      </p:sp>
      <p:sp>
        <p:nvSpPr>
          <p:cNvPr id="290822" name="Rectangle 6"/>
          <p:cNvSpPr>
            <a:spLocks noGrp="1" noChangeArrowheads="1"/>
          </p:cNvSpPr>
          <p:nvPr>
            <p:ph idx="1"/>
          </p:nvPr>
        </p:nvSpPr>
        <p:spPr/>
        <p:txBody>
          <a:bodyPr/>
          <a:lstStyle/>
          <a:p>
            <a:r>
              <a:rPr lang="en-US"/>
              <a:t>OFDM with 52 used subcarriers (64 in total)</a:t>
            </a:r>
          </a:p>
          <a:p>
            <a:pPr lvl="1"/>
            <a:r>
              <a:rPr lang="en-US"/>
              <a:t>48 data + 4 pilot</a:t>
            </a:r>
          </a:p>
          <a:p>
            <a:pPr lvl="2"/>
            <a:r>
              <a:rPr lang="en-US"/>
              <a:t>(plus 12 virtual subcarriers)</a:t>
            </a:r>
          </a:p>
          <a:p>
            <a:pPr lvl="1"/>
            <a:r>
              <a:rPr lang="en-US"/>
              <a:t>312.5 kHz spacing</a:t>
            </a:r>
          </a:p>
        </p:txBody>
      </p:sp>
      <p:sp>
        <p:nvSpPr>
          <p:cNvPr id="78" name="Fußzeilenplatzhalter 3"/>
          <p:cNvSpPr>
            <a:spLocks noGrp="1"/>
          </p:cNvSpPr>
          <p:nvPr>
            <p:ph type="ftr" sz="quarter" idx="10"/>
          </p:nvPr>
        </p:nvSpPr>
        <p:spPr/>
        <p:txBody>
          <a:bodyPr/>
          <a:lstStyle/>
          <a:p>
            <a:r>
              <a:rPr lang="en-US"/>
              <a:t>Prof. Dr.-Ing. Jochen H. Schiller    www.jochenschiller.de    Mobile Communications</a:t>
            </a:r>
          </a:p>
        </p:txBody>
      </p:sp>
      <p:sp>
        <p:nvSpPr>
          <p:cNvPr id="290899" name="AutoShape 83"/>
          <p:cNvSpPr>
            <a:spLocks noChangeArrowheads="1"/>
          </p:cNvSpPr>
          <p:nvPr/>
        </p:nvSpPr>
        <p:spPr bwMode="auto">
          <a:xfrm rot="-5400000">
            <a:off x="6134100" y="4254500"/>
            <a:ext cx="2209800" cy="152400"/>
          </a:xfrm>
          <a:prstGeom prst="flowChartDelay">
            <a:avLst/>
          </a:prstGeom>
          <a:solidFill>
            <a:srgbClr val="C0C0C0"/>
          </a:solidFill>
          <a:ln w="9525">
            <a:solidFill>
              <a:schemeClr val="tx1"/>
            </a:solidFill>
            <a:miter lim="800000"/>
            <a:headEnd/>
            <a:tailEnd/>
          </a:ln>
          <a:effectLst/>
        </p:spPr>
        <p:txBody>
          <a:bodyPr wrap="none" anchor="ctr"/>
          <a:lstStyle/>
          <a:p>
            <a:endParaRPr lang="en-US"/>
          </a:p>
        </p:txBody>
      </p:sp>
      <p:sp>
        <p:nvSpPr>
          <p:cNvPr id="290917" name="AutoShape 101"/>
          <p:cNvSpPr>
            <a:spLocks noChangeArrowheads="1"/>
          </p:cNvSpPr>
          <p:nvPr/>
        </p:nvSpPr>
        <p:spPr bwMode="auto">
          <a:xfrm rot="-5400000">
            <a:off x="2933700" y="4254500"/>
            <a:ext cx="2209800" cy="152400"/>
          </a:xfrm>
          <a:prstGeom prst="flowChartDelay">
            <a:avLst/>
          </a:prstGeom>
          <a:solidFill>
            <a:srgbClr val="C0C0C0"/>
          </a:solidFill>
          <a:ln w="9525">
            <a:solidFill>
              <a:schemeClr val="tx1"/>
            </a:solidFill>
            <a:miter lim="800000"/>
            <a:headEnd/>
            <a:tailEnd/>
          </a:ln>
          <a:effectLst/>
        </p:spPr>
        <p:txBody>
          <a:bodyPr wrap="none" anchor="ctr"/>
          <a:lstStyle/>
          <a:p>
            <a:endParaRPr lang="en-US"/>
          </a:p>
        </p:txBody>
      </p:sp>
      <p:sp>
        <p:nvSpPr>
          <p:cNvPr id="290928" name="AutoShape 112"/>
          <p:cNvSpPr>
            <a:spLocks noChangeArrowheads="1"/>
          </p:cNvSpPr>
          <p:nvPr/>
        </p:nvSpPr>
        <p:spPr bwMode="auto">
          <a:xfrm rot="-5400000">
            <a:off x="4000500" y="4254500"/>
            <a:ext cx="2209800" cy="152400"/>
          </a:xfrm>
          <a:prstGeom prst="flowChartDelay">
            <a:avLst/>
          </a:prstGeom>
          <a:solidFill>
            <a:srgbClr val="C0C0C0"/>
          </a:solidFill>
          <a:ln w="9525">
            <a:solidFill>
              <a:schemeClr val="tx1"/>
            </a:solidFill>
            <a:miter lim="800000"/>
            <a:headEnd/>
            <a:tailEnd/>
          </a:ln>
          <a:effectLst/>
        </p:spPr>
        <p:txBody>
          <a:bodyPr wrap="none" anchor="ctr"/>
          <a:lstStyle/>
          <a:p>
            <a:endParaRPr lang="en-US"/>
          </a:p>
        </p:txBody>
      </p:sp>
      <p:sp>
        <p:nvSpPr>
          <p:cNvPr id="290823" name="Line 7"/>
          <p:cNvSpPr>
            <a:spLocks noChangeShapeType="1"/>
          </p:cNvSpPr>
          <p:nvPr/>
        </p:nvSpPr>
        <p:spPr bwMode="auto">
          <a:xfrm>
            <a:off x="2819400" y="5435600"/>
            <a:ext cx="5562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90824" name="Text Box 8"/>
          <p:cNvSpPr txBox="1">
            <a:spLocks noChangeArrowheads="1"/>
          </p:cNvSpPr>
          <p:nvPr/>
        </p:nvSpPr>
        <p:spPr bwMode="auto">
          <a:xfrm>
            <a:off x="8077200" y="5435601"/>
            <a:ext cx="1087438"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subcarrier</a:t>
            </a:r>
          </a:p>
          <a:p>
            <a:pPr algn="l" eaLnBrk="0" hangingPunct="0"/>
            <a:r>
              <a:rPr lang="de-DE" sz="1600">
                <a:latin typeface="Arial" charset="0"/>
              </a:rPr>
              <a:t>number</a:t>
            </a:r>
            <a:endParaRPr lang="en-US" sz="1600">
              <a:latin typeface="Arial" charset="0"/>
            </a:endParaRPr>
          </a:p>
        </p:txBody>
      </p:sp>
      <p:sp>
        <p:nvSpPr>
          <p:cNvPr id="290825" name="Line 9"/>
          <p:cNvSpPr>
            <a:spLocks noChangeShapeType="1"/>
          </p:cNvSpPr>
          <p:nvPr/>
        </p:nvSpPr>
        <p:spPr bwMode="auto">
          <a:xfrm flipV="1">
            <a:off x="5638800" y="2692400"/>
            <a:ext cx="0" cy="3048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90827" name="Text Box 11"/>
          <p:cNvSpPr txBox="1">
            <a:spLocks noChangeArrowheads="1"/>
          </p:cNvSpPr>
          <p:nvPr/>
        </p:nvSpPr>
        <p:spPr bwMode="auto">
          <a:xfrm>
            <a:off x="5562601" y="5435600"/>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endParaRPr lang="en-US" sz="1600">
              <a:latin typeface="Arial" charset="0"/>
            </a:endParaRPr>
          </a:p>
        </p:txBody>
      </p:sp>
      <p:sp>
        <p:nvSpPr>
          <p:cNvPr id="290829" name="Text Box 13"/>
          <p:cNvSpPr txBox="1">
            <a:spLocks noChangeArrowheads="1"/>
          </p:cNvSpPr>
          <p:nvPr/>
        </p:nvSpPr>
        <p:spPr bwMode="auto">
          <a:xfrm>
            <a:off x="6019801" y="5435600"/>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7</a:t>
            </a:r>
            <a:endParaRPr lang="en-US" sz="1600">
              <a:latin typeface="Arial" charset="0"/>
            </a:endParaRPr>
          </a:p>
        </p:txBody>
      </p:sp>
      <p:sp>
        <p:nvSpPr>
          <p:cNvPr id="290830" name="Text Box 14"/>
          <p:cNvSpPr txBox="1">
            <a:spLocks noChangeArrowheads="1"/>
          </p:cNvSpPr>
          <p:nvPr/>
        </p:nvSpPr>
        <p:spPr bwMode="auto">
          <a:xfrm>
            <a:off x="7058026" y="5435600"/>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21</a:t>
            </a:r>
            <a:endParaRPr lang="en-US" sz="1600">
              <a:latin typeface="Arial" charset="0"/>
            </a:endParaRPr>
          </a:p>
        </p:txBody>
      </p:sp>
      <p:sp>
        <p:nvSpPr>
          <p:cNvPr id="290831" name="Text Box 15"/>
          <p:cNvSpPr txBox="1">
            <a:spLocks noChangeArrowheads="1"/>
          </p:cNvSpPr>
          <p:nvPr/>
        </p:nvSpPr>
        <p:spPr bwMode="auto">
          <a:xfrm>
            <a:off x="7439026" y="5435600"/>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26</a:t>
            </a:r>
            <a:endParaRPr lang="en-US" sz="1600">
              <a:latin typeface="Arial" charset="0"/>
            </a:endParaRPr>
          </a:p>
        </p:txBody>
      </p:sp>
      <p:sp>
        <p:nvSpPr>
          <p:cNvPr id="290879" name="AutoShape 63"/>
          <p:cNvSpPr>
            <a:spLocks noChangeArrowheads="1"/>
          </p:cNvSpPr>
          <p:nvPr/>
        </p:nvSpPr>
        <p:spPr bwMode="auto">
          <a:xfrm rot="-5400000">
            <a:off x="46101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80" name="AutoShape 64"/>
          <p:cNvSpPr>
            <a:spLocks noChangeArrowheads="1"/>
          </p:cNvSpPr>
          <p:nvPr/>
        </p:nvSpPr>
        <p:spPr bwMode="auto">
          <a:xfrm rot="-5400000">
            <a:off x="46863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81" name="AutoShape 65"/>
          <p:cNvSpPr>
            <a:spLocks noChangeArrowheads="1"/>
          </p:cNvSpPr>
          <p:nvPr/>
        </p:nvSpPr>
        <p:spPr bwMode="auto">
          <a:xfrm rot="-5400000">
            <a:off x="47625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82" name="AutoShape 66"/>
          <p:cNvSpPr>
            <a:spLocks noChangeArrowheads="1"/>
          </p:cNvSpPr>
          <p:nvPr/>
        </p:nvSpPr>
        <p:spPr bwMode="auto">
          <a:xfrm rot="-5400000">
            <a:off x="48387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83" name="AutoShape 67"/>
          <p:cNvSpPr>
            <a:spLocks noChangeArrowheads="1"/>
          </p:cNvSpPr>
          <p:nvPr/>
        </p:nvSpPr>
        <p:spPr bwMode="auto">
          <a:xfrm rot="-5400000">
            <a:off x="49149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85" name="AutoShape 69"/>
          <p:cNvSpPr>
            <a:spLocks noChangeArrowheads="1"/>
          </p:cNvSpPr>
          <p:nvPr/>
        </p:nvSpPr>
        <p:spPr bwMode="auto">
          <a:xfrm rot="-5400000">
            <a:off x="5067300" y="4254500"/>
            <a:ext cx="2209800" cy="152400"/>
          </a:xfrm>
          <a:prstGeom prst="flowChartDelay">
            <a:avLst/>
          </a:prstGeom>
          <a:solidFill>
            <a:srgbClr val="C0C0C0"/>
          </a:solidFill>
          <a:ln w="9525">
            <a:solidFill>
              <a:schemeClr val="tx1"/>
            </a:solidFill>
            <a:miter lim="800000"/>
            <a:headEnd/>
            <a:tailEnd/>
          </a:ln>
          <a:effectLst/>
        </p:spPr>
        <p:txBody>
          <a:bodyPr wrap="none" anchor="ctr"/>
          <a:lstStyle/>
          <a:p>
            <a:endParaRPr lang="en-US"/>
          </a:p>
        </p:txBody>
      </p:sp>
      <p:sp>
        <p:nvSpPr>
          <p:cNvPr id="290886" name="AutoShape 70"/>
          <p:cNvSpPr>
            <a:spLocks noChangeArrowheads="1"/>
          </p:cNvSpPr>
          <p:nvPr/>
        </p:nvSpPr>
        <p:spPr bwMode="auto">
          <a:xfrm rot="-5400000">
            <a:off x="51435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84" name="AutoShape 68"/>
          <p:cNvSpPr>
            <a:spLocks noChangeArrowheads="1"/>
          </p:cNvSpPr>
          <p:nvPr/>
        </p:nvSpPr>
        <p:spPr bwMode="auto">
          <a:xfrm rot="-5400000">
            <a:off x="49911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87" name="AutoShape 71"/>
          <p:cNvSpPr>
            <a:spLocks noChangeArrowheads="1"/>
          </p:cNvSpPr>
          <p:nvPr/>
        </p:nvSpPr>
        <p:spPr bwMode="auto">
          <a:xfrm rot="-5400000">
            <a:off x="52197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88" name="AutoShape 72"/>
          <p:cNvSpPr>
            <a:spLocks noChangeArrowheads="1"/>
          </p:cNvSpPr>
          <p:nvPr/>
        </p:nvSpPr>
        <p:spPr bwMode="auto">
          <a:xfrm rot="-5400000">
            <a:off x="52959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89" name="AutoShape 73"/>
          <p:cNvSpPr>
            <a:spLocks noChangeArrowheads="1"/>
          </p:cNvSpPr>
          <p:nvPr/>
        </p:nvSpPr>
        <p:spPr bwMode="auto">
          <a:xfrm rot="-5400000">
            <a:off x="53721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90" name="AutoShape 74"/>
          <p:cNvSpPr>
            <a:spLocks noChangeArrowheads="1"/>
          </p:cNvSpPr>
          <p:nvPr/>
        </p:nvSpPr>
        <p:spPr bwMode="auto">
          <a:xfrm rot="-5400000">
            <a:off x="54483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91" name="AutoShape 75"/>
          <p:cNvSpPr>
            <a:spLocks noChangeArrowheads="1"/>
          </p:cNvSpPr>
          <p:nvPr/>
        </p:nvSpPr>
        <p:spPr bwMode="auto">
          <a:xfrm rot="-5400000">
            <a:off x="55245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92" name="AutoShape 76"/>
          <p:cNvSpPr>
            <a:spLocks noChangeArrowheads="1"/>
          </p:cNvSpPr>
          <p:nvPr/>
        </p:nvSpPr>
        <p:spPr bwMode="auto">
          <a:xfrm rot="-5400000">
            <a:off x="56769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93" name="AutoShape 77"/>
          <p:cNvSpPr>
            <a:spLocks noChangeArrowheads="1"/>
          </p:cNvSpPr>
          <p:nvPr/>
        </p:nvSpPr>
        <p:spPr bwMode="auto">
          <a:xfrm rot="-5400000">
            <a:off x="57531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94" name="AutoShape 78"/>
          <p:cNvSpPr>
            <a:spLocks noChangeArrowheads="1"/>
          </p:cNvSpPr>
          <p:nvPr/>
        </p:nvSpPr>
        <p:spPr bwMode="auto">
          <a:xfrm rot="-5400000">
            <a:off x="56007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95" name="AutoShape 79"/>
          <p:cNvSpPr>
            <a:spLocks noChangeArrowheads="1"/>
          </p:cNvSpPr>
          <p:nvPr/>
        </p:nvSpPr>
        <p:spPr bwMode="auto">
          <a:xfrm rot="-5400000">
            <a:off x="58293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96" name="AutoShape 80"/>
          <p:cNvSpPr>
            <a:spLocks noChangeArrowheads="1"/>
          </p:cNvSpPr>
          <p:nvPr/>
        </p:nvSpPr>
        <p:spPr bwMode="auto">
          <a:xfrm rot="-5400000">
            <a:off x="59817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97" name="AutoShape 81"/>
          <p:cNvSpPr>
            <a:spLocks noChangeArrowheads="1"/>
          </p:cNvSpPr>
          <p:nvPr/>
        </p:nvSpPr>
        <p:spPr bwMode="auto">
          <a:xfrm rot="-5400000">
            <a:off x="60579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898" name="AutoShape 82"/>
          <p:cNvSpPr>
            <a:spLocks noChangeArrowheads="1"/>
          </p:cNvSpPr>
          <p:nvPr/>
        </p:nvSpPr>
        <p:spPr bwMode="auto">
          <a:xfrm rot="-5400000">
            <a:off x="59055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00" name="AutoShape 84"/>
          <p:cNvSpPr>
            <a:spLocks noChangeArrowheads="1"/>
          </p:cNvSpPr>
          <p:nvPr/>
        </p:nvSpPr>
        <p:spPr bwMode="auto">
          <a:xfrm rot="-5400000">
            <a:off x="62103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01" name="AutoShape 85"/>
          <p:cNvSpPr>
            <a:spLocks noChangeArrowheads="1"/>
          </p:cNvSpPr>
          <p:nvPr/>
        </p:nvSpPr>
        <p:spPr bwMode="auto">
          <a:xfrm rot="-5400000">
            <a:off x="62865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02" name="AutoShape 86"/>
          <p:cNvSpPr>
            <a:spLocks noChangeArrowheads="1"/>
          </p:cNvSpPr>
          <p:nvPr/>
        </p:nvSpPr>
        <p:spPr bwMode="auto">
          <a:xfrm rot="-5400000">
            <a:off x="64389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03" name="AutoShape 87"/>
          <p:cNvSpPr>
            <a:spLocks noChangeArrowheads="1"/>
          </p:cNvSpPr>
          <p:nvPr/>
        </p:nvSpPr>
        <p:spPr bwMode="auto">
          <a:xfrm rot="-5400000">
            <a:off x="65151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04" name="AutoShape 88"/>
          <p:cNvSpPr>
            <a:spLocks noChangeArrowheads="1"/>
          </p:cNvSpPr>
          <p:nvPr/>
        </p:nvSpPr>
        <p:spPr bwMode="auto">
          <a:xfrm rot="-5400000">
            <a:off x="63627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05" name="AutoShape 89"/>
          <p:cNvSpPr>
            <a:spLocks noChangeArrowheads="1"/>
          </p:cNvSpPr>
          <p:nvPr/>
        </p:nvSpPr>
        <p:spPr bwMode="auto">
          <a:xfrm rot="-5400000">
            <a:off x="40767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06" name="Text Box 90"/>
          <p:cNvSpPr txBox="1">
            <a:spLocks noChangeArrowheads="1"/>
          </p:cNvSpPr>
          <p:nvPr/>
        </p:nvSpPr>
        <p:spPr bwMode="auto">
          <a:xfrm>
            <a:off x="3408364" y="5435600"/>
            <a:ext cx="47783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-26</a:t>
            </a:r>
            <a:endParaRPr lang="en-US" sz="1600">
              <a:latin typeface="Arial" charset="0"/>
            </a:endParaRPr>
          </a:p>
        </p:txBody>
      </p:sp>
      <p:sp>
        <p:nvSpPr>
          <p:cNvPr id="290907" name="Text Box 91"/>
          <p:cNvSpPr txBox="1">
            <a:spLocks noChangeArrowheads="1"/>
          </p:cNvSpPr>
          <p:nvPr/>
        </p:nvSpPr>
        <p:spPr bwMode="auto">
          <a:xfrm>
            <a:off x="3792539" y="5435600"/>
            <a:ext cx="47783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-21</a:t>
            </a:r>
            <a:endParaRPr lang="en-US" sz="1600">
              <a:latin typeface="Arial" charset="0"/>
            </a:endParaRPr>
          </a:p>
        </p:txBody>
      </p:sp>
      <p:sp>
        <p:nvSpPr>
          <p:cNvPr id="290908" name="Text Box 92"/>
          <p:cNvSpPr txBox="1">
            <a:spLocks noChangeArrowheads="1"/>
          </p:cNvSpPr>
          <p:nvPr/>
        </p:nvSpPr>
        <p:spPr bwMode="auto">
          <a:xfrm>
            <a:off x="5000626" y="5435600"/>
            <a:ext cx="3651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-7</a:t>
            </a:r>
            <a:endParaRPr lang="en-US" sz="1600">
              <a:latin typeface="Arial" charset="0"/>
            </a:endParaRPr>
          </a:p>
        </p:txBody>
      </p:sp>
      <p:sp>
        <p:nvSpPr>
          <p:cNvPr id="290909" name="Text Box 93"/>
          <p:cNvSpPr txBox="1">
            <a:spLocks noChangeArrowheads="1"/>
          </p:cNvSpPr>
          <p:nvPr/>
        </p:nvSpPr>
        <p:spPr bwMode="auto">
          <a:xfrm>
            <a:off x="5334001" y="5435600"/>
            <a:ext cx="3651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endParaRPr lang="en-US" sz="1600">
              <a:latin typeface="Arial" charset="0"/>
            </a:endParaRPr>
          </a:p>
        </p:txBody>
      </p:sp>
      <p:sp>
        <p:nvSpPr>
          <p:cNvPr id="290910" name="AutoShape 94"/>
          <p:cNvSpPr>
            <a:spLocks noChangeArrowheads="1"/>
          </p:cNvSpPr>
          <p:nvPr/>
        </p:nvSpPr>
        <p:spPr bwMode="auto">
          <a:xfrm rot="-5400000">
            <a:off x="25527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11" name="AutoShape 95"/>
          <p:cNvSpPr>
            <a:spLocks noChangeArrowheads="1"/>
          </p:cNvSpPr>
          <p:nvPr/>
        </p:nvSpPr>
        <p:spPr bwMode="auto">
          <a:xfrm rot="-5400000">
            <a:off x="26289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12" name="AutoShape 96"/>
          <p:cNvSpPr>
            <a:spLocks noChangeArrowheads="1"/>
          </p:cNvSpPr>
          <p:nvPr/>
        </p:nvSpPr>
        <p:spPr bwMode="auto">
          <a:xfrm rot="-5400000">
            <a:off x="27051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13" name="AutoShape 97"/>
          <p:cNvSpPr>
            <a:spLocks noChangeArrowheads="1"/>
          </p:cNvSpPr>
          <p:nvPr/>
        </p:nvSpPr>
        <p:spPr bwMode="auto">
          <a:xfrm rot="-5400000">
            <a:off x="27813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14" name="AutoShape 98"/>
          <p:cNvSpPr>
            <a:spLocks noChangeArrowheads="1"/>
          </p:cNvSpPr>
          <p:nvPr/>
        </p:nvSpPr>
        <p:spPr bwMode="auto">
          <a:xfrm rot="-5400000">
            <a:off x="28575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15" name="AutoShape 99"/>
          <p:cNvSpPr>
            <a:spLocks noChangeArrowheads="1"/>
          </p:cNvSpPr>
          <p:nvPr/>
        </p:nvSpPr>
        <p:spPr bwMode="auto">
          <a:xfrm rot="-5400000">
            <a:off x="30099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16" name="AutoShape 100"/>
          <p:cNvSpPr>
            <a:spLocks noChangeArrowheads="1"/>
          </p:cNvSpPr>
          <p:nvPr/>
        </p:nvSpPr>
        <p:spPr bwMode="auto">
          <a:xfrm rot="-5400000">
            <a:off x="30861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18" name="AutoShape 102"/>
          <p:cNvSpPr>
            <a:spLocks noChangeArrowheads="1"/>
          </p:cNvSpPr>
          <p:nvPr/>
        </p:nvSpPr>
        <p:spPr bwMode="auto">
          <a:xfrm rot="-5400000">
            <a:off x="31623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19" name="AutoShape 103"/>
          <p:cNvSpPr>
            <a:spLocks noChangeArrowheads="1"/>
          </p:cNvSpPr>
          <p:nvPr/>
        </p:nvSpPr>
        <p:spPr bwMode="auto">
          <a:xfrm rot="-5400000">
            <a:off x="32385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20" name="AutoShape 104"/>
          <p:cNvSpPr>
            <a:spLocks noChangeArrowheads="1"/>
          </p:cNvSpPr>
          <p:nvPr/>
        </p:nvSpPr>
        <p:spPr bwMode="auto">
          <a:xfrm rot="-5400000">
            <a:off x="33147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21" name="AutoShape 105"/>
          <p:cNvSpPr>
            <a:spLocks noChangeArrowheads="1"/>
          </p:cNvSpPr>
          <p:nvPr/>
        </p:nvSpPr>
        <p:spPr bwMode="auto">
          <a:xfrm rot="-5400000">
            <a:off x="33909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22" name="AutoShape 106"/>
          <p:cNvSpPr>
            <a:spLocks noChangeArrowheads="1"/>
          </p:cNvSpPr>
          <p:nvPr/>
        </p:nvSpPr>
        <p:spPr bwMode="auto">
          <a:xfrm rot="-5400000">
            <a:off x="34671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23" name="AutoShape 107"/>
          <p:cNvSpPr>
            <a:spLocks noChangeArrowheads="1"/>
          </p:cNvSpPr>
          <p:nvPr/>
        </p:nvSpPr>
        <p:spPr bwMode="auto">
          <a:xfrm rot="-5400000">
            <a:off x="36195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24" name="AutoShape 108"/>
          <p:cNvSpPr>
            <a:spLocks noChangeArrowheads="1"/>
          </p:cNvSpPr>
          <p:nvPr/>
        </p:nvSpPr>
        <p:spPr bwMode="auto">
          <a:xfrm rot="-5400000">
            <a:off x="36957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25" name="AutoShape 109"/>
          <p:cNvSpPr>
            <a:spLocks noChangeArrowheads="1"/>
          </p:cNvSpPr>
          <p:nvPr/>
        </p:nvSpPr>
        <p:spPr bwMode="auto">
          <a:xfrm rot="-5400000">
            <a:off x="35433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26" name="AutoShape 110"/>
          <p:cNvSpPr>
            <a:spLocks noChangeArrowheads="1"/>
          </p:cNvSpPr>
          <p:nvPr/>
        </p:nvSpPr>
        <p:spPr bwMode="auto">
          <a:xfrm rot="-5400000">
            <a:off x="37719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27" name="AutoShape 111"/>
          <p:cNvSpPr>
            <a:spLocks noChangeArrowheads="1"/>
          </p:cNvSpPr>
          <p:nvPr/>
        </p:nvSpPr>
        <p:spPr bwMode="auto">
          <a:xfrm rot="-5400000">
            <a:off x="39243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29" name="AutoShape 113"/>
          <p:cNvSpPr>
            <a:spLocks noChangeArrowheads="1"/>
          </p:cNvSpPr>
          <p:nvPr/>
        </p:nvSpPr>
        <p:spPr bwMode="auto">
          <a:xfrm rot="-5400000">
            <a:off x="38481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30" name="AutoShape 114"/>
          <p:cNvSpPr>
            <a:spLocks noChangeArrowheads="1"/>
          </p:cNvSpPr>
          <p:nvPr/>
        </p:nvSpPr>
        <p:spPr bwMode="auto">
          <a:xfrm rot="-5400000">
            <a:off x="41529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31" name="AutoShape 115"/>
          <p:cNvSpPr>
            <a:spLocks noChangeArrowheads="1"/>
          </p:cNvSpPr>
          <p:nvPr/>
        </p:nvSpPr>
        <p:spPr bwMode="auto">
          <a:xfrm rot="-5400000">
            <a:off x="42291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32" name="AutoShape 116"/>
          <p:cNvSpPr>
            <a:spLocks noChangeArrowheads="1"/>
          </p:cNvSpPr>
          <p:nvPr/>
        </p:nvSpPr>
        <p:spPr bwMode="auto">
          <a:xfrm rot="-5400000">
            <a:off x="43815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33" name="AutoShape 117"/>
          <p:cNvSpPr>
            <a:spLocks noChangeArrowheads="1"/>
          </p:cNvSpPr>
          <p:nvPr/>
        </p:nvSpPr>
        <p:spPr bwMode="auto">
          <a:xfrm rot="-5400000">
            <a:off x="44577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34" name="AutoShape 118"/>
          <p:cNvSpPr>
            <a:spLocks noChangeArrowheads="1"/>
          </p:cNvSpPr>
          <p:nvPr/>
        </p:nvSpPr>
        <p:spPr bwMode="auto">
          <a:xfrm rot="-5400000">
            <a:off x="4305300" y="4254500"/>
            <a:ext cx="2209800" cy="152400"/>
          </a:xfrm>
          <a:prstGeom prst="flowChartDelay">
            <a:avLst/>
          </a:prstGeom>
          <a:noFill/>
          <a:ln w="9525">
            <a:solidFill>
              <a:schemeClr val="tx1"/>
            </a:solidFill>
            <a:miter lim="800000"/>
            <a:headEnd/>
            <a:tailEnd/>
          </a:ln>
          <a:effectLst/>
        </p:spPr>
        <p:txBody>
          <a:bodyPr wrap="none" anchor="ctr"/>
          <a:lstStyle/>
          <a:p>
            <a:endParaRPr lang="en-US"/>
          </a:p>
        </p:txBody>
      </p:sp>
      <p:sp>
        <p:nvSpPr>
          <p:cNvPr id="290935" name="Text Box 119"/>
          <p:cNvSpPr txBox="1">
            <a:spLocks noChangeArrowheads="1"/>
          </p:cNvSpPr>
          <p:nvPr/>
        </p:nvSpPr>
        <p:spPr bwMode="auto">
          <a:xfrm>
            <a:off x="4495800" y="5756275"/>
            <a:ext cx="24653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channel center frequency</a:t>
            </a:r>
            <a:endParaRPr lang="en-US" sz="1600">
              <a:latin typeface="Arial" charset="0"/>
            </a:endParaRPr>
          </a:p>
        </p:txBody>
      </p:sp>
      <p:sp>
        <p:nvSpPr>
          <p:cNvPr id="290937" name="Line 121"/>
          <p:cNvSpPr>
            <a:spLocks noChangeShapeType="1"/>
          </p:cNvSpPr>
          <p:nvPr/>
        </p:nvSpPr>
        <p:spPr bwMode="auto">
          <a:xfrm>
            <a:off x="7543800" y="2968625"/>
            <a:ext cx="0" cy="152400"/>
          </a:xfrm>
          <a:prstGeom prst="line">
            <a:avLst/>
          </a:prstGeom>
          <a:noFill/>
          <a:ln w="9525">
            <a:solidFill>
              <a:schemeClr val="tx1"/>
            </a:solidFill>
            <a:round/>
            <a:headEnd/>
            <a:tailEnd/>
          </a:ln>
          <a:effectLst/>
        </p:spPr>
        <p:txBody>
          <a:bodyPr wrap="none" anchor="ctr"/>
          <a:lstStyle/>
          <a:p>
            <a:endParaRPr lang="en-US"/>
          </a:p>
        </p:txBody>
      </p:sp>
      <p:sp>
        <p:nvSpPr>
          <p:cNvPr id="290938" name="Line 122"/>
          <p:cNvSpPr>
            <a:spLocks noChangeShapeType="1"/>
          </p:cNvSpPr>
          <p:nvPr/>
        </p:nvSpPr>
        <p:spPr bwMode="auto">
          <a:xfrm>
            <a:off x="7620000" y="2968625"/>
            <a:ext cx="0" cy="152400"/>
          </a:xfrm>
          <a:prstGeom prst="line">
            <a:avLst/>
          </a:prstGeom>
          <a:noFill/>
          <a:ln w="9525">
            <a:solidFill>
              <a:schemeClr val="tx1"/>
            </a:solidFill>
            <a:round/>
            <a:headEnd/>
            <a:tailEnd/>
          </a:ln>
          <a:effectLst/>
        </p:spPr>
        <p:txBody>
          <a:bodyPr wrap="none" anchor="ctr"/>
          <a:lstStyle/>
          <a:p>
            <a:endParaRPr lang="en-US"/>
          </a:p>
        </p:txBody>
      </p:sp>
      <p:sp>
        <p:nvSpPr>
          <p:cNvPr id="290939" name="Text Box 123"/>
          <p:cNvSpPr txBox="1">
            <a:spLocks noChangeArrowheads="1"/>
          </p:cNvSpPr>
          <p:nvPr/>
        </p:nvSpPr>
        <p:spPr bwMode="auto">
          <a:xfrm>
            <a:off x="7054850" y="2511425"/>
            <a:ext cx="109855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312.5 kHz</a:t>
            </a:r>
            <a:endParaRPr lang="en-US" sz="1600">
              <a:latin typeface="Arial" charset="0"/>
            </a:endParaRPr>
          </a:p>
        </p:txBody>
      </p:sp>
      <p:sp>
        <p:nvSpPr>
          <p:cNvPr id="290940" name="Line 124"/>
          <p:cNvSpPr>
            <a:spLocks noChangeShapeType="1"/>
          </p:cNvSpPr>
          <p:nvPr/>
        </p:nvSpPr>
        <p:spPr bwMode="auto">
          <a:xfrm flipH="1" flipV="1">
            <a:off x="7162800" y="2816225"/>
            <a:ext cx="381000" cy="152400"/>
          </a:xfrm>
          <a:prstGeom prst="line">
            <a:avLst/>
          </a:prstGeom>
          <a:noFill/>
          <a:ln w="9525">
            <a:solidFill>
              <a:schemeClr val="tx1"/>
            </a:solidFill>
            <a:round/>
            <a:headEnd/>
            <a:tailEnd/>
          </a:ln>
          <a:effectLst/>
        </p:spPr>
        <p:txBody>
          <a:bodyPr wrap="none" anchor="ctr"/>
          <a:lstStyle/>
          <a:p>
            <a:endParaRPr lang="en-US"/>
          </a:p>
        </p:txBody>
      </p:sp>
      <p:sp>
        <p:nvSpPr>
          <p:cNvPr id="290941" name="Line 125"/>
          <p:cNvSpPr>
            <a:spLocks noChangeShapeType="1"/>
          </p:cNvSpPr>
          <p:nvPr/>
        </p:nvSpPr>
        <p:spPr bwMode="auto">
          <a:xfrm flipV="1">
            <a:off x="7620000" y="2816225"/>
            <a:ext cx="381000" cy="152400"/>
          </a:xfrm>
          <a:prstGeom prst="line">
            <a:avLst/>
          </a:prstGeom>
          <a:noFill/>
          <a:ln w="9525">
            <a:solidFill>
              <a:schemeClr val="tx1"/>
            </a:solidFill>
            <a:round/>
            <a:headEnd/>
            <a:tailEnd/>
          </a:ln>
          <a:effectLst/>
        </p:spPr>
        <p:txBody>
          <a:bodyPr wrap="none" anchor="ctr"/>
          <a:lstStyle/>
          <a:p>
            <a:endParaRPr lang="en-US"/>
          </a:p>
        </p:txBody>
      </p:sp>
      <p:sp>
        <p:nvSpPr>
          <p:cNvPr id="290942" name="Text Box 126"/>
          <p:cNvSpPr txBox="1">
            <a:spLocks noChangeArrowheads="1"/>
          </p:cNvSpPr>
          <p:nvPr/>
        </p:nvSpPr>
        <p:spPr bwMode="auto">
          <a:xfrm>
            <a:off x="4419601" y="2587625"/>
            <a:ext cx="5556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pilot</a:t>
            </a:r>
            <a:endParaRPr lang="en-US" sz="1600">
              <a:latin typeface="Arial" charset="0"/>
            </a:endParaRPr>
          </a:p>
        </p:txBody>
      </p:sp>
      <p:cxnSp>
        <p:nvCxnSpPr>
          <p:cNvPr id="290943" name="AutoShape 127"/>
          <p:cNvCxnSpPr>
            <a:cxnSpLocks noChangeShapeType="1"/>
            <a:stCxn id="290942" idx="2"/>
            <a:endCxn id="290917" idx="3"/>
          </p:cNvCxnSpPr>
          <p:nvPr/>
        </p:nvCxnSpPr>
        <p:spPr bwMode="auto">
          <a:xfrm rot="5400000">
            <a:off x="4217195" y="2745582"/>
            <a:ext cx="301625" cy="658813"/>
          </a:xfrm>
          <a:prstGeom prst="bentConnector3">
            <a:avLst>
              <a:gd name="adj1" fmla="val 50000"/>
            </a:avLst>
          </a:prstGeom>
          <a:noFill/>
          <a:ln w="9525">
            <a:solidFill>
              <a:schemeClr val="tx1"/>
            </a:solidFill>
            <a:miter lim="800000"/>
            <a:headEnd/>
            <a:tailEnd type="triangle" w="med" len="med"/>
          </a:ln>
          <a:effectLst/>
        </p:spPr>
      </p:cxnSp>
      <p:cxnSp>
        <p:nvCxnSpPr>
          <p:cNvPr id="290944" name="AutoShape 128"/>
          <p:cNvCxnSpPr>
            <a:cxnSpLocks noChangeShapeType="1"/>
            <a:stCxn id="290942" idx="2"/>
            <a:endCxn id="290928" idx="3"/>
          </p:cNvCxnSpPr>
          <p:nvPr/>
        </p:nvCxnSpPr>
        <p:spPr bwMode="auto">
          <a:xfrm rot="16200000" flipH="1">
            <a:off x="4750595" y="2870995"/>
            <a:ext cx="301625" cy="407987"/>
          </a:xfrm>
          <a:prstGeom prst="bentConnector3">
            <a:avLst>
              <a:gd name="adj1" fmla="val 50000"/>
            </a:avLst>
          </a:prstGeom>
          <a:noFill/>
          <a:ln w="9525">
            <a:solidFill>
              <a:schemeClr val="tx1"/>
            </a:solidFill>
            <a:miter lim="800000"/>
            <a:headEnd/>
            <a:tailEnd type="triangle" w="med" len="med"/>
          </a:ln>
          <a:effectLst/>
        </p:spPr>
      </p:cxnSp>
      <p:cxnSp>
        <p:nvCxnSpPr>
          <p:cNvPr id="290945" name="AutoShape 129"/>
          <p:cNvCxnSpPr>
            <a:cxnSpLocks noChangeShapeType="1"/>
            <a:stCxn id="290942" idx="2"/>
            <a:endCxn id="290885" idx="3"/>
          </p:cNvCxnSpPr>
          <p:nvPr/>
        </p:nvCxnSpPr>
        <p:spPr bwMode="auto">
          <a:xfrm rot="16200000" flipH="1">
            <a:off x="5283995" y="2337595"/>
            <a:ext cx="301625" cy="1474787"/>
          </a:xfrm>
          <a:prstGeom prst="bentConnector3">
            <a:avLst>
              <a:gd name="adj1" fmla="val 50000"/>
            </a:avLst>
          </a:prstGeom>
          <a:noFill/>
          <a:ln w="9525">
            <a:solidFill>
              <a:schemeClr val="tx1"/>
            </a:solidFill>
            <a:miter lim="800000"/>
            <a:headEnd/>
            <a:tailEnd type="triangle" w="med" len="med"/>
          </a:ln>
          <a:effectLst/>
        </p:spPr>
      </p:cxnSp>
      <p:cxnSp>
        <p:nvCxnSpPr>
          <p:cNvPr id="290946" name="AutoShape 130"/>
          <p:cNvCxnSpPr>
            <a:cxnSpLocks noChangeShapeType="1"/>
            <a:stCxn id="290942" idx="2"/>
            <a:endCxn id="290899" idx="3"/>
          </p:cNvCxnSpPr>
          <p:nvPr/>
        </p:nvCxnSpPr>
        <p:spPr bwMode="auto">
          <a:xfrm rot="16200000" flipH="1">
            <a:off x="5817395" y="1804195"/>
            <a:ext cx="301625" cy="2541587"/>
          </a:xfrm>
          <a:prstGeom prst="bentConnector3">
            <a:avLst>
              <a:gd name="adj1" fmla="val 50000"/>
            </a:avLst>
          </a:prstGeom>
          <a:noFill/>
          <a:ln w="9525">
            <a:solidFill>
              <a:schemeClr val="tx1"/>
            </a:solidFill>
            <a:miter lim="800000"/>
            <a:headEnd/>
            <a:tailEnd type="triangle" w="med" len="med"/>
          </a:ln>
          <a:effectLst/>
        </p:spPr>
      </p:cxnSp>
    </p:spTree>
    <p:extLst>
      <p:ext uri="{BB962C8B-B14F-4D97-AF65-F5344CB8AC3E}">
        <p14:creationId xmlns:p14="http://schemas.microsoft.com/office/powerpoint/2010/main" val="402904523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dirty="0"/>
              <a:t>Mobile Communication Technology according to IEEE (examples)</a:t>
            </a:r>
          </a:p>
        </p:txBody>
      </p:sp>
      <p:sp>
        <p:nvSpPr>
          <p:cNvPr id="37" name="Fußzeilenplatzhalter 2"/>
          <p:cNvSpPr>
            <a:spLocks noGrp="1"/>
          </p:cNvSpPr>
          <p:nvPr>
            <p:ph type="ftr" sz="quarter" idx="10"/>
          </p:nvPr>
        </p:nvSpPr>
        <p:spPr/>
        <p:txBody>
          <a:bodyPr/>
          <a:lstStyle/>
          <a:p>
            <a:r>
              <a:rPr lang="en-US"/>
              <a:t>Prof. Dr.-Ing. Jochen H. Schiller    www.jochenschiller.de    Mobile Communications</a:t>
            </a:r>
          </a:p>
        </p:txBody>
      </p:sp>
      <p:sp>
        <p:nvSpPr>
          <p:cNvPr id="336899" name="Text Box 3"/>
          <p:cNvSpPr txBox="1">
            <a:spLocks noChangeArrowheads="1"/>
          </p:cNvSpPr>
          <p:nvPr/>
        </p:nvSpPr>
        <p:spPr bwMode="auto">
          <a:xfrm>
            <a:off x="730325" y="1437759"/>
            <a:ext cx="3195638" cy="701675"/>
          </a:xfrm>
          <a:prstGeom prst="rect">
            <a:avLst/>
          </a:prstGeom>
          <a:noFill/>
          <a:ln w="9525">
            <a:noFill/>
            <a:miter lim="800000"/>
            <a:headEnd/>
            <a:tailEnd/>
          </a:ln>
          <a:effectLst/>
        </p:spPr>
        <p:txBody>
          <a:bodyPr wrap="none">
            <a:spAutoFit/>
          </a:bodyPr>
          <a:lstStyle/>
          <a:p>
            <a:pPr algn="l" eaLnBrk="0" hangingPunct="0"/>
            <a:r>
              <a:rPr lang="de-DE" sz="2000" dirty="0" err="1"/>
              <a:t>Local</a:t>
            </a:r>
            <a:r>
              <a:rPr lang="de-DE" sz="2000" dirty="0"/>
              <a:t> </a:t>
            </a:r>
            <a:r>
              <a:rPr lang="de-DE" sz="2000" dirty="0" err="1"/>
              <a:t>wireless</a:t>
            </a:r>
            <a:r>
              <a:rPr lang="de-DE" sz="2000" dirty="0"/>
              <a:t> </a:t>
            </a:r>
            <a:r>
              <a:rPr lang="de-DE" sz="2000" dirty="0" err="1"/>
              <a:t>networks</a:t>
            </a:r>
            <a:endParaRPr lang="de-DE" sz="2000" dirty="0"/>
          </a:p>
          <a:p>
            <a:pPr algn="l" eaLnBrk="0" hangingPunct="0"/>
            <a:r>
              <a:rPr lang="de-DE" sz="2000" b="1" dirty="0"/>
              <a:t>WLAN</a:t>
            </a:r>
            <a:r>
              <a:rPr lang="de-DE" sz="2000" dirty="0"/>
              <a:t> 802.11</a:t>
            </a:r>
            <a:endParaRPr lang="en-US" sz="2000" dirty="0"/>
          </a:p>
        </p:txBody>
      </p:sp>
      <p:sp>
        <p:nvSpPr>
          <p:cNvPr id="336900" name="Text Box 4"/>
          <p:cNvSpPr txBox="1">
            <a:spLocks noChangeArrowheads="1"/>
          </p:cNvSpPr>
          <p:nvPr/>
        </p:nvSpPr>
        <p:spPr bwMode="auto">
          <a:xfrm>
            <a:off x="4546675" y="1366321"/>
            <a:ext cx="1238250" cy="396875"/>
          </a:xfrm>
          <a:prstGeom prst="rect">
            <a:avLst/>
          </a:prstGeom>
          <a:noFill/>
          <a:ln w="9525">
            <a:noFill/>
            <a:miter lim="800000"/>
            <a:headEnd/>
            <a:tailEnd/>
          </a:ln>
          <a:effectLst/>
        </p:spPr>
        <p:txBody>
          <a:bodyPr wrap="none">
            <a:spAutoFit/>
          </a:bodyPr>
          <a:lstStyle/>
          <a:p>
            <a:pPr algn="l" eaLnBrk="0" hangingPunct="0"/>
            <a:r>
              <a:rPr lang="de-DE" sz="2000"/>
              <a:t>802.11a</a:t>
            </a:r>
            <a:endParaRPr lang="en-US" sz="2000"/>
          </a:p>
        </p:txBody>
      </p:sp>
      <p:sp>
        <p:nvSpPr>
          <p:cNvPr id="336901" name="Text Box 5"/>
          <p:cNvSpPr txBox="1">
            <a:spLocks noChangeArrowheads="1"/>
          </p:cNvSpPr>
          <p:nvPr/>
        </p:nvSpPr>
        <p:spPr bwMode="auto">
          <a:xfrm>
            <a:off x="4548263" y="2126734"/>
            <a:ext cx="1244600" cy="396875"/>
          </a:xfrm>
          <a:prstGeom prst="rect">
            <a:avLst/>
          </a:prstGeom>
          <a:noFill/>
          <a:ln w="9525">
            <a:noFill/>
            <a:miter lim="800000"/>
            <a:headEnd/>
            <a:tailEnd/>
          </a:ln>
          <a:effectLst/>
        </p:spPr>
        <p:txBody>
          <a:bodyPr wrap="none">
            <a:spAutoFit/>
          </a:bodyPr>
          <a:lstStyle/>
          <a:p>
            <a:pPr algn="l" eaLnBrk="0" hangingPunct="0"/>
            <a:r>
              <a:rPr lang="de-DE" sz="2000"/>
              <a:t>802.11b</a:t>
            </a:r>
            <a:endParaRPr lang="en-US" sz="2000"/>
          </a:p>
        </p:txBody>
      </p:sp>
      <p:sp>
        <p:nvSpPr>
          <p:cNvPr id="336902" name="Text Box 6"/>
          <p:cNvSpPr txBox="1">
            <a:spLocks noChangeArrowheads="1"/>
          </p:cNvSpPr>
          <p:nvPr/>
        </p:nvSpPr>
        <p:spPr bwMode="auto">
          <a:xfrm>
            <a:off x="6780289" y="1726683"/>
            <a:ext cx="4170437" cy="400110"/>
          </a:xfrm>
          <a:prstGeom prst="rect">
            <a:avLst/>
          </a:prstGeom>
          <a:noFill/>
          <a:ln w="9525">
            <a:noFill/>
            <a:miter lim="800000"/>
            <a:headEnd/>
            <a:tailEnd/>
          </a:ln>
          <a:effectLst/>
        </p:spPr>
        <p:txBody>
          <a:bodyPr wrap="none">
            <a:spAutoFit/>
          </a:bodyPr>
          <a:lstStyle/>
          <a:p>
            <a:pPr algn="l" eaLnBrk="0" hangingPunct="0"/>
            <a:r>
              <a:rPr lang="de-DE" sz="2000" dirty="0"/>
              <a:t>802.11i/e/…/n/…/z/</a:t>
            </a:r>
            <a:r>
              <a:rPr lang="de-DE" sz="2000" dirty="0" err="1"/>
              <a:t>az</a:t>
            </a:r>
            <a:r>
              <a:rPr lang="de-DE" sz="2000" dirty="0"/>
              <a:t>/</a:t>
            </a:r>
            <a:r>
              <a:rPr lang="de-DE" sz="2000" dirty="0" err="1"/>
              <a:t>ba</a:t>
            </a:r>
            <a:r>
              <a:rPr lang="de-DE" sz="2000" dirty="0"/>
              <a:t>/</a:t>
            </a:r>
            <a:r>
              <a:rPr lang="de-DE" sz="2000" dirty="0" err="1"/>
              <a:t>bb</a:t>
            </a:r>
            <a:r>
              <a:rPr lang="de-DE" sz="2000" dirty="0"/>
              <a:t>…</a:t>
            </a:r>
            <a:endParaRPr lang="en-US" sz="2000" dirty="0"/>
          </a:p>
        </p:txBody>
      </p:sp>
      <p:cxnSp>
        <p:nvCxnSpPr>
          <p:cNvPr id="336903" name="AutoShape 7"/>
          <p:cNvCxnSpPr>
            <a:cxnSpLocks noChangeShapeType="1"/>
            <a:stCxn id="336899" idx="3"/>
            <a:endCxn id="336900" idx="1"/>
          </p:cNvCxnSpPr>
          <p:nvPr/>
        </p:nvCxnSpPr>
        <p:spPr bwMode="auto">
          <a:xfrm flipV="1">
            <a:off x="3925963" y="1564759"/>
            <a:ext cx="620712" cy="223837"/>
          </a:xfrm>
          <a:prstGeom prst="straightConnector1">
            <a:avLst/>
          </a:prstGeom>
          <a:noFill/>
          <a:ln w="9525">
            <a:solidFill>
              <a:schemeClr val="tx1"/>
            </a:solidFill>
            <a:miter lim="800000"/>
            <a:headEnd/>
            <a:tailEnd type="triangle" w="med" len="med"/>
          </a:ln>
          <a:effectLst/>
        </p:spPr>
      </p:cxnSp>
      <p:cxnSp>
        <p:nvCxnSpPr>
          <p:cNvPr id="336904" name="AutoShape 8"/>
          <p:cNvCxnSpPr>
            <a:cxnSpLocks noChangeShapeType="1"/>
            <a:stCxn id="336899" idx="3"/>
            <a:endCxn id="336901" idx="1"/>
          </p:cNvCxnSpPr>
          <p:nvPr/>
        </p:nvCxnSpPr>
        <p:spPr bwMode="auto">
          <a:xfrm>
            <a:off x="3925963" y="1788596"/>
            <a:ext cx="622300" cy="536575"/>
          </a:xfrm>
          <a:prstGeom prst="straightConnector1">
            <a:avLst/>
          </a:prstGeom>
          <a:noFill/>
          <a:ln w="9525">
            <a:solidFill>
              <a:schemeClr val="tx1"/>
            </a:solidFill>
            <a:miter lim="800000"/>
            <a:headEnd/>
            <a:tailEnd type="triangle" w="med" len="med"/>
          </a:ln>
          <a:effectLst/>
        </p:spPr>
      </p:cxnSp>
      <p:sp>
        <p:nvSpPr>
          <p:cNvPr id="336905" name="Text Box 9"/>
          <p:cNvSpPr txBox="1">
            <a:spLocks noChangeArrowheads="1"/>
          </p:cNvSpPr>
          <p:nvPr/>
        </p:nvSpPr>
        <p:spPr bwMode="auto">
          <a:xfrm>
            <a:off x="5967488" y="2126734"/>
            <a:ext cx="1244600" cy="396875"/>
          </a:xfrm>
          <a:prstGeom prst="rect">
            <a:avLst/>
          </a:prstGeom>
          <a:noFill/>
          <a:ln w="9525">
            <a:noFill/>
            <a:miter lim="800000"/>
            <a:headEnd/>
            <a:tailEnd/>
          </a:ln>
          <a:effectLst/>
        </p:spPr>
        <p:txBody>
          <a:bodyPr wrap="none">
            <a:spAutoFit/>
          </a:bodyPr>
          <a:lstStyle/>
          <a:p>
            <a:pPr algn="l" eaLnBrk="0" hangingPunct="0"/>
            <a:r>
              <a:rPr lang="de-DE" sz="2000"/>
              <a:t>802.11g</a:t>
            </a:r>
            <a:endParaRPr lang="en-US" sz="2000"/>
          </a:p>
        </p:txBody>
      </p:sp>
      <p:cxnSp>
        <p:nvCxnSpPr>
          <p:cNvPr id="336906" name="AutoShape 10"/>
          <p:cNvCxnSpPr>
            <a:cxnSpLocks noChangeShapeType="1"/>
            <a:stCxn id="336901" idx="3"/>
            <a:endCxn id="336905" idx="1"/>
          </p:cNvCxnSpPr>
          <p:nvPr/>
        </p:nvCxnSpPr>
        <p:spPr bwMode="auto">
          <a:xfrm>
            <a:off x="5792864" y="2325170"/>
            <a:ext cx="174625" cy="0"/>
          </a:xfrm>
          <a:prstGeom prst="straightConnector1">
            <a:avLst/>
          </a:prstGeom>
          <a:noFill/>
          <a:ln w="9525">
            <a:solidFill>
              <a:schemeClr val="tx1"/>
            </a:solidFill>
            <a:miter lim="800000"/>
            <a:headEnd/>
            <a:tailEnd type="triangle" w="med" len="med"/>
          </a:ln>
          <a:effectLst/>
        </p:spPr>
      </p:cxnSp>
      <p:sp>
        <p:nvSpPr>
          <p:cNvPr id="336907" name="Text Box 11"/>
          <p:cNvSpPr txBox="1">
            <a:spLocks noChangeArrowheads="1"/>
          </p:cNvSpPr>
          <p:nvPr/>
        </p:nvSpPr>
        <p:spPr bwMode="auto">
          <a:xfrm>
            <a:off x="3467176" y="1118670"/>
            <a:ext cx="936625" cy="457200"/>
          </a:xfrm>
          <a:prstGeom prst="rect">
            <a:avLst/>
          </a:prstGeom>
          <a:noFill/>
          <a:ln w="9525">
            <a:noFill/>
            <a:miter lim="800000"/>
            <a:headEnd/>
            <a:tailEnd/>
          </a:ln>
          <a:effectLst/>
        </p:spPr>
        <p:txBody>
          <a:bodyPr wrap="none">
            <a:spAutoFit/>
          </a:bodyPr>
          <a:lstStyle/>
          <a:p>
            <a:pPr algn="l" eaLnBrk="0" hangingPunct="0"/>
            <a:r>
              <a:rPr lang="de-DE" sz="2400" b="1">
                <a:solidFill>
                  <a:schemeClr val="accent2"/>
                </a:solidFill>
              </a:rPr>
              <a:t>WiFi</a:t>
            </a:r>
          </a:p>
        </p:txBody>
      </p:sp>
      <p:sp>
        <p:nvSpPr>
          <p:cNvPr id="336908" name="Text Box 12"/>
          <p:cNvSpPr txBox="1">
            <a:spLocks noChangeArrowheads="1"/>
          </p:cNvSpPr>
          <p:nvPr/>
        </p:nvSpPr>
        <p:spPr bwMode="auto">
          <a:xfrm>
            <a:off x="5965900" y="1366321"/>
            <a:ext cx="1246188" cy="396875"/>
          </a:xfrm>
          <a:prstGeom prst="rect">
            <a:avLst/>
          </a:prstGeom>
          <a:noFill/>
          <a:ln w="9525">
            <a:noFill/>
            <a:miter lim="800000"/>
            <a:headEnd/>
            <a:tailEnd/>
          </a:ln>
          <a:effectLst/>
        </p:spPr>
        <p:txBody>
          <a:bodyPr wrap="none">
            <a:spAutoFit/>
          </a:bodyPr>
          <a:lstStyle/>
          <a:p>
            <a:pPr algn="l" eaLnBrk="0" hangingPunct="0"/>
            <a:r>
              <a:rPr lang="de-DE" sz="2000" dirty="0"/>
              <a:t>802.11h</a:t>
            </a:r>
            <a:endParaRPr lang="en-US" sz="2000" dirty="0"/>
          </a:p>
        </p:txBody>
      </p:sp>
      <p:cxnSp>
        <p:nvCxnSpPr>
          <p:cNvPr id="336909" name="AutoShape 13"/>
          <p:cNvCxnSpPr>
            <a:cxnSpLocks noChangeShapeType="1"/>
            <a:stCxn id="336900" idx="3"/>
            <a:endCxn id="336908" idx="1"/>
          </p:cNvCxnSpPr>
          <p:nvPr/>
        </p:nvCxnSpPr>
        <p:spPr bwMode="auto">
          <a:xfrm>
            <a:off x="5784926" y="1564758"/>
            <a:ext cx="180975" cy="0"/>
          </a:xfrm>
          <a:prstGeom prst="straightConnector1">
            <a:avLst/>
          </a:prstGeom>
          <a:noFill/>
          <a:ln w="9525">
            <a:solidFill>
              <a:schemeClr val="tx1"/>
            </a:solidFill>
            <a:miter lim="800000"/>
            <a:headEnd/>
            <a:tailEnd type="triangle" w="med" len="med"/>
          </a:ln>
          <a:effectLst/>
        </p:spPr>
      </p:cxnSp>
      <p:cxnSp>
        <p:nvCxnSpPr>
          <p:cNvPr id="336910" name="AutoShape 14"/>
          <p:cNvCxnSpPr>
            <a:cxnSpLocks noChangeShapeType="1"/>
            <a:stCxn id="336899" idx="3"/>
            <a:endCxn id="336902" idx="1"/>
          </p:cNvCxnSpPr>
          <p:nvPr/>
        </p:nvCxnSpPr>
        <p:spPr bwMode="auto">
          <a:xfrm>
            <a:off x="3925963" y="1788597"/>
            <a:ext cx="2854326" cy="138141"/>
          </a:xfrm>
          <a:prstGeom prst="straightConnector1">
            <a:avLst/>
          </a:prstGeom>
          <a:noFill/>
          <a:ln w="9525">
            <a:solidFill>
              <a:schemeClr val="tx1"/>
            </a:solidFill>
            <a:miter lim="800000"/>
            <a:headEnd/>
            <a:tailEnd type="triangle" w="med" len="med"/>
          </a:ln>
          <a:effectLst/>
        </p:spPr>
      </p:cxnSp>
      <p:sp>
        <p:nvSpPr>
          <p:cNvPr id="336911" name="Text Box 15"/>
          <p:cNvSpPr txBox="1">
            <a:spLocks noChangeArrowheads="1"/>
          </p:cNvSpPr>
          <p:nvPr/>
        </p:nvSpPr>
        <p:spPr bwMode="auto">
          <a:xfrm>
            <a:off x="695401" y="3237984"/>
            <a:ext cx="2830513" cy="701675"/>
          </a:xfrm>
          <a:prstGeom prst="rect">
            <a:avLst/>
          </a:prstGeom>
          <a:noFill/>
          <a:ln w="9525">
            <a:noFill/>
            <a:miter lim="800000"/>
            <a:headEnd/>
            <a:tailEnd/>
          </a:ln>
          <a:effectLst/>
        </p:spPr>
        <p:txBody>
          <a:bodyPr wrap="none">
            <a:spAutoFit/>
          </a:bodyPr>
          <a:lstStyle/>
          <a:p>
            <a:pPr algn="l" eaLnBrk="0" hangingPunct="0"/>
            <a:r>
              <a:rPr lang="de-DE" sz="2000"/>
              <a:t>Personal wireless nw</a:t>
            </a:r>
          </a:p>
          <a:p>
            <a:pPr algn="l" eaLnBrk="0" hangingPunct="0"/>
            <a:r>
              <a:rPr lang="de-DE" sz="2000" b="1"/>
              <a:t>WPAN</a:t>
            </a:r>
            <a:r>
              <a:rPr lang="de-DE" sz="2000"/>
              <a:t> 802.15</a:t>
            </a:r>
            <a:endParaRPr lang="en-US" sz="2000"/>
          </a:p>
        </p:txBody>
      </p:sp>
      <p:sp>
        <p:nvSpPr>
          <p:cNvPr id="336912" name="Text Box 16"/>
          <p:cNvSpPr txBox="1">
            <a:spLocks noChangeArrowheads="1"/>
          </p:cNvSpPr>
          <p:nvPr/>
        </p:nvSpPr>
        <p:spPr bwMode="auto">
          <a:xfrm>
            <a:off x="4537150" y="3104634"/>
            <a:ext cx="1339850" cy="396875"/>
          </a:xfrm>
          <a:prstGeom prst="rect">
            <a:avLst/>
          </a:prstGeom>
          <a:noFill/>
          <a:ln w="9525">
            <a:noFill/>
            <a:miter lim="800000"/>
            <a:headEnd/>
            <a:tailEnd/>
          </a:ln>
          <a:effectLst/>
        </p:spPr>
        <p:txBody>
          <a:bodyPr wrap="none">
            <a:spAutoFit/>
          </a:bodyPr>
          <a:lstStyle/>
          <a:p>
            <a:pPr algn="l" eaLnBrk="0" hangingPunct="0"/>
            <a:r>
              <a:rPr lang="de-DE" sz="2000"/>
              <a:t>802.15.4</a:t>
            </a:r>
            <a:endParaRPr lang="en-US" sz="2000"/>
          </a:p>
        </p:txBody>
      </p:sp>
      <p:sp>
        <p:nvSpPr>
          <p:cNvPr id="336913" name="Text Box 17"/>
          <p:cNvSpPr txBox="1">
            <a:spLocks noChangeArrowheads="1"/>
          </p:cNvSpPr>
          <p:nvPr/>
        </p:nvSpPr>
        <p:spPr bwMode="auto">
          <a:xfrm>
            <a:off x="3835475" y="4203184"/>
            <a:ext cx="1339850" cy="396875"/>
          </a:xfrm>
          <a:prstGeom prst="rect">
            <a:avLst/>
          </a:prstGeom>
          <a:noFill/>
          <a:ln w="9525">
            <a:noFill/>
            <a:miter lim="800000"/>
            <a:headEnd/>
            <a:tailEnd/>
          </a:ln>
          <a:effectLst/>
        </p:spPr>
        <p:txBody>
          <a:bodyPr wrap="none">
            <a:spAutoFit/>
          </a:bodyPr>
          <a:lstStyle/>
          <a:p>
            <a:pPr algn="l" eaLnBrk="0" hangingPunct="0"/>
            <a:r>
              <a:rPr lang="de-DE" sz="2000"/>
              <a:t>802.15.1</a:t>
            </a:r>
            <a:endParaRPr lang="en-US" sz="2000"/>
          </a:p>
        </p:txBody>
      </p:sp>
      <p:sp>
        <p:nvSpPr>
          <p:cNvPr id="336914" name="Text Box 18"/>
          <p:cNvSpPr txBox="1">
            <a:spLocks noChangeArrowheads="1"/>
          </p:cNvSpPr>
          <p:nvPr/>
        </p:nvSpPr>
        <p:spPr bwMode="auto">
          <a:xfrm>
            <a:off x="4835600" y="3958709"/>
            <a:ext cx="1339850" cy="396875"/>
          </a:xfrm>
          <a:prstGeom prst="rect">
            <a:avLst/>
          </a:prstGeom>
          <a:noFill/>
          <a:ln w="9525">
            <a:noFill/>
            <a:miter lim="800000"/>
            <a:headEnd/>
            <a:tailEnd/>
          </a:ln>
          <a:effectLst/>
        </p:spPr>
        <p:txBody>
          <a:bodyPr wrap="none">
            <a:spAutoFit/>
          </a:bodyPr>
          <a:lstStyle/>
          <a:p>
            <a:pPr algn="l" eaLnBrk="0" hangingPunct="0"/>
            <a:r>
              <a:rPr lang="de-DE" sz="2000"/>
              <a:t>802.15.2</a:t>
            </a:r>
            <a:endParaRPr lang="en-US" sz="2000"/>
          </a:p>
        </p:txBody>
      </p:sp>
      <p:cxnSp>
        <p:nvCxnSpPr>
          <p:cNvPr id="336915" name="AutoShape 19"/>
          <p:cNvCxnSpPr>
            <a:cxnSpLocks noChangeShapeType="1"/>
            <a:stCxn id="336911" idx="3"/>
            <a:endCxn id="336912" idx="1"/>
          </p:cNvCxnSpPr>
          <p:nvPr/>
        </p:nvCxnSpPr>
        <p:spPr bwMode="auto">
          <a:xfrm flipV="1">
            <a:off x="3525914" y="3303070"/>
            <a:ext cx="1011237" cy="285750"/>
          </a:xfrm>
          <a:prstGeom prst="straightConnector1">
            <a:avLst/>
          </a:prstGeom>
          <a:noFill/>
          <a:ln w="9525">
            <a:solidFill>
              <a:schemeClr val="tx1"/>
            </a:solidFill>
            <a:miter lim="800000"/>
            <a:headEnd/>
            <a:tailEnd type="triangle" w="med" len="med"/>
          </a:ln>
          <a:effectLst/>
        </p:spPr>
      </p:cxnSp>
      <p:cxnSp>
        <p:nvCxnSpPr>
          <p:cNvPr id="336916" name="AutoShape 20"/>
          <p:cNvCxnSpPr>
            <a:cxnSpLocks noChangeShapeType="1"/>
            <a:stCxn id="336911" idx="3"/>
            <a:endCxn id="336913" idx="1"/>
          </p:cNvCxnSpPr>
          <p:nvPr/>
        </p:nvCxnSpPr>
        <p:spPr bwMode="auto">
          <a:xfrm>
            <a:off x="3525913" y="3588820"/>
            <a:ext cx="309562" cy="812800"/>
          </a:xfrm>
          <a:prstGeom prst="straightConnector1">
            <a:avLst/>
          </a:prstGeom>
          <a:noFill/>
          <a:ln w="9525">
            <a:solidFill>
              <a:schemeClr val="tx1"/>
            </a:solidFill>
            <a:miter lim="800000"/>
            <a:headEnd/>
            <a:tailEnd type="triangle" w="med" len="med"/>
          </a:ln>
          <a:effectLst/>
        </p:spPr>
      </p:cxnSp>
      <p:sp>
        <p:nvSpPr>
          <p:cNvPr id="336917" name="Text Box 21"/>
          <p:cNvSpPr txBox="1">
            <a:spLocks noChangeArrowheads="1"/>
          </p:cNvSpPr>
          <p:nvPr/>
        </p:nvSpPr>
        <p:spPr bwMode="auto">
          <a:xfrm>
            <a:off x="3629100" y="4477820"/>
            <a:ext cx="1854200" cy="457200"/>
          </a:xfrm>
          <a:prstGeom prst="rect">
            <a:avLst/>
          </a:prstGeom>
          <a:noFill/>
          <a:ln w="9525">
            <a:noFill/>
            <a:miter lim="800000"/>
            <a:headEnd/>
            <a:tailEnd/>
          </a:ln>
          <a:effectLst/>
        </p:spPr>
        <p:txBody>
          <a:bodyPr wrap="none">
            <a:spAutoFit/>
          </a:bodyPr>
          <a:lstStyle/>
          <a:p>
            <a:pPr algn="l" eaLnBrk="0" hangingPunct="0"/>
            <a:r>
              <a:rPr lang="de-DE" sz="2400" b="1">
                <a:solidFill>
                  <a:schemeClr val="accent2"/>
                </a:solidFill>
              </a:rPr>
              <a:t>Bluetooth</a:t>
            </a:r>
          </a:p>
        </p:txBody>
      </p:sp>
      <p:sp>
        <p:nvSpPr>
          <p:cNvPr id="336918" name="Text Box 22"/>
          <p:cNvSpPr txBox="1">
            <a:spLocks noChangeArrowheads="1"/>
          </p:cNvSpPr>
          <p:nvPr/>
        </p:nvSpPr>
        <p:spPr bwMode="auto">
          <a:xfrm>
            <a:off x="5956376" y="3104633"/>
            <a:ext cx="3676006" cy="400110"/>
          </a:xfrm>
          <a:prstGeom prst="rect">
            <a:avLst/>
          </a:prstGeom>
          <a:noFill/>
          <a:ln w="9525">
            <a:noFill/>
            <a:miter lim="800000"/>
            <a:headEnd/>
            <a:tailEnd/>
          </a:ln>
          <a:effectLst/>
        </p:spPr>
        <p:txBody>
          <a:bodyPr wrap="none">
            <a:spAutoFit/>
          </a:bodyPr>
          <a:lstStyle/>
          <a:p>
            <a:pPr algn="l" eaLnBrk="0" hangingPunct="0"/>
            <a:r>
              <a:rPr lang="de-DE" sz="2000" dirty="0"/>
              <a:t>802.15.4a/b/c/d/e/f/g…y/z</a:t>
            </a:r>
            <a:endParaRPr lang="en-US" sz="2000" dirty="0"/>
          </a:p>
        </p:txBody>
      </p:sp>
      <p:cxnSp>
        <p:nvCxnSpPr>
          <p:cNvPr id="336919" name="AutoShape 23"/>
          <p:cNvCxnSpPr>
            <a:cxnSpLocks noChangeShapeType="1"/>
            <a:stCxn id="336912" idx="3"/>
            <a:endCxn id="336918" idx="1"/>
          </p:cNvCxnSpPr>
          <p:nvPr/>
        </p:nvCxnSpPr>
        <p:spPr bwMode="auto">
          <a:xfrm>
            <a:off x="5877000" y="3303072"/>
            <a:ext cx="79376" cy="1616"/>
          </a:xfrm>
          <a:prstGeom prst="straightConnector1">
            <a:avLst/>
          </a:prstGeom>
          <a:noFill/>
          <a:ln w="9525">
            <a:solidFill>
              <a:schemeClr val="tx1"/>
            </a:solidFill>
            <a:miter lim="800000"/>
            <a:headEnd/>
            <a:tailEnd type="triangle" w="med" len="med"/>
          </a:ln>
          <a:effectLst/>
        </p:spPr>
      </p:cxnSp>
      <p:cxnSp>
        <p:nvCxnSpPr>
          <p:cNvPr id="336920" name="AutoShape 24"/>
          <p:cNvCxnSpPr>
            <a:cxnSpLocks noChangeShapeType="1"/>
            <a:stCxn id="336911" idx="3"/>
            <a:endCxn id="336914" idx="1"/>
          </p:cNvCxnSpPr>
          <p:nvPr/>
        </p:nvCxnSpPr>
        <p:spPr bwMode="auto">
          <a:xfrm>
            <a:off x="3525914" y="3588821"/>
            <a:ext cx="1309687" cy="568325"/>
          </a:xfrm>
          <a:prstGeom prst="straightConnector1">
            <a:avLst/>
          </a:prstGeom>
          <a:noFill/>
          <a:ln w="9525">
            <a:solidFill>
              <a:schemeClr val="tx1"/>
            </a:solidFill>
            <a:miter lim="800000"/>
            <a:headEnd/>
            <a:tailEnd type="triangle" w="med" len="med"/>
          </a:ln>
          <a:effectLst/>
        </p:spPr>
      </p:cxnSp>
      <p:sp>
        <p:nvSpPr>
          <p:cNvPr id="336921" name="Text Box 25"/>
          <p:cNvSpPr txBox="1">
            <a:spLocks noChangeArrowheads="1"/>
          </p:cNvSpPr>
          <p:nvPr/>
        </p:nvSpPr>
        <p:spPr bwMode="auto">
          <a:xfrm>
            <a:off x="4546676" y="2777608"/>
            <a:ext cx="1350963" cy="457200"/>
          </a:xfrm>
          <a:prstGeom prst="rect">
            <a:avLst/>
          </a:prstGeom>
          <a:noFill/>
          <a:ln w="9525">
            <a:noFill/>
            <a:miter lim="800000"/>
            <a:headEnd/>
            <a:tailEnd/>
          </a:ln>
          <a:effectLst/>
        </p:spPr>
        <p:txBody>
          <a:bodyPr wrap="none">
            <a:spAutoFit/>
          </a:bodyPr>
          <a:lstStyle/>
          <a:p>
            <a:pPr algn="l" eaLnBrk="0" hangingPunct="0"/>
            <a:r>
              <a:rPr lang="de-DE" sz="2400" b="1">
                <a:solidFill>
                  <a:schemeClr val="accent2"/>
                </a:solidFill>
              </a:rPr>
              <a:t>ZigBee</a:t>
            </a:r>
          </a:p>
        </p:txBody>
      </p:sp>
      <p:sp>
        <p:nvSpPr>
          <p:cNvPr id="336922" name="Text Box 26"/>
          <p:cNvSpPr txBox="1">
            <a:spLocks noChangeArrowheads="1"/>
          </p:cNvSpPr>
          <p:nvPr/>
        </p:nvSpPr>
        <p:spPr bwMode="auto">
          <a:xfrm>
            <a:off x="6562800" y="3885684"/>
            <a:ext cx="1339850" cy="396875"/>
          </a:xfrm>
          <a:prstGeom prst="rect">
            <a:avLst/>
          </a:prstGeom>
          <a:noFill/>
          <a:ln w="9525">
            <a:noFill/>
            <a:miter lim="800000"/>
            <a:headEnd/>
            <a:tailEnd/>
          </a:ln>
          <a:effectLst/>
        </p:spPr>
        <p:txBody>
          <a:bodyPr wrap="none">
            <a:spAutoFit/>
          </a:bodyPr>
          <a:lstStyle/>
          <a:p>
            <a:pPr algn="l" eaLnBrk="0" hangingPunct="0"/>
            <a:r>
              <a:rPr lang="de-DE" sz="2000"/>
              <a:t>802.15.3</a:t>
            </a:r>
            <a:endParaRPr lang="en-US" sz="2000"/>
          </a:p>
        </p:txBody>
      </p:sp>
      <p:cxnSp>
        <p:nvCxnSpPr>
          <p:cNvPr id="336923" name="AutoShape 27"/>
          <p:cNvCxnSpPr>
            <a:cxnSpLocks noChangeShapeType="1"/>
            <a:stCxn id="336911" idx="3"/>
            <a:endCxn id="336922" idx="1"/>
          </p:cNvCxnSpPr>
          <p:nvPr/>
        </p:nvCxnSpPr>
        <p:spPr bwMode="auto">
          <a:xfrm>
            <a:off x="3525914" y="3588820"/>
            <a:ext cx="3036887" cy="495300"/>
          </a:xfrm>
          <a:prstGeom prst="straightConnector1">
            <a:avLst/>
          </a:prstGeom>
          <a:noFill/>
          <a:ln w="9525">
            <a:solidFill>
              <a:schemeClr val="tx1"/>
            </a:solidFill>
            <a:miter lim="800000"/>
            <a:headEnd/>
            <a:tailEnd type="triangle" w="med" len="med"/>
          </a:ln>
          <a:effectLst/>
        </p:spPr>
      </p:cxnSp>
      <p:sp>
        <p:nvSpPr>
          <p:cNvPr id="336924" name="Text Box 28"/>
          <p:cNvSpPr txBox="1">
            <a:spLocks noChangeArrowheads="1"/>
          </p:cNvSpPr>
          <p:nvPr/>
        </p:nvSpPr>
        <p:spPr bwMode="auto">
          <a:xfrm>
            <a:off x="695400" y="4966771"/>
            <a:ext cx="5905500" cy="701675"/>
          </a:xfrm>
          <a:prstGeom prst="rect">
            <a:avLst/>
          </a:prstGeom>
          <a:noFill/>
          <a:ln w="9525">
            <a:noFill/>
            <a:miter lim="800000"/>
            <a:headEnd/>
            <a:tailEnd/>
          </a:ln>
          <a:effectLst/>
        </p:spPr>
        <p:txBody>
          <a:bodyPr wrap="none">
            <a:spAutoFit/>
          </a:bodyPr>
          <a:lstStyle/>
          <a:p>
            <a:pPr algn="l" eaLnBrk="0" hangingPunct="0"/>
            <a:r>
              <a:rPr lang="de-DE" sz="2000" dirty="0">
                <a:solidFill>
                  <a:schemeClr val="bg1">
                    <a:lumMod val="65000"/>
                  </a:schemeClr>
                </a:solidFill>
              </a:rPr>
              <a:t>Wireless </a:t>
            </a:r>
            <a:r>
              <a:rPr lang="de-DE" sz="2000" dirty="0" err="1">
                <a:solidFill>
                  <a:schemeClr val="bg1">
                    <a:lumMod val="65000"/>
                  </a:schemeClr>
                </a:solidFill>
              </a:rPr>
              <a:t>distribution</a:t>
            </a:r>
            <a:r>
              <a:rPr lang="de-DE" sz="2000" dirty="0">
                <a:solidFill>
                  <a:schemeClr val="bg1">
                    <a:lumMod val="65000"/>
                  </a:schemeClr>
                </a:solidFill>
              </a:rPr>
              <a:t> </a:t>
            </a:r>
            <a:r>
              <a:rPr lang="de-DE" sz="2000" dirty="0" err="1">
                <a:solidFill>
                  <a:schemeClr val="bg1">
                    <a:lumMod val="65000"/>
                  </a:schemeClr>
                </a:solidFill>
              </a:rPr>
              <a:t>networks</a:t>
            </a:r>
            <a:endParaRPr lang="de-DE" sz="2000" dirty="0">
              <a:solidFill>
                <a:schemeClr val="bg1">
                  <a:lumMod val="65000"/>
                </a:schemeClr>
              </a:solidFill>
            </a:endParaRPr>
          </a:p>
          <a:p>
            <a:pPr algn="l" eaLnBrk="0" hangingPunct="0"/>
            <a:r>
              <a:rPr lang="de-DE" sz="2000" b="1" dirty="0">
                <a:solidFill>
                  <a:schemeClr val="bg1">
                    <a:lumMod val="65000"/>
                  </a:schemeClr>
                </a:solidFill>
              </a:rPr>
              <a:t>WMAN</a:t>
            </a:r>
            <a:r>
              <a:rPr lang="de-DE" sz="2000" dirty="0">
                <a:solidFill>
                  <a:schemeClr val="bg1">
                    <a:lumMod val="65000"/>
                  </a:schemeClr>
                </a:solidFill>
              </a:rPr>
              <a:t> 802.16 (Broadband Wireless Access)</a:t>
            </a:r>
            <a:endParaRPr lang="en-US" sz="2000" dirty="0">
              <a:solidFill>
                <a:schemeClr val="bg1">
                  <a:lumMod val="65000"/>
                </a:schemeClr>
              </a:solidFill>
            </a:endParaRPr>
          </a:p>
        </p:txBody>
      </p:sp>
      <p:sp>
        <p:nvSpPr>
          <p:cNvPr id="336925" name="Text Box 29"/>
          <p:cNvSpPr txBox="1">
            <a:spLocks noChangeArrowheads="1"/>
          </p:cNvSpPr>
          <p:nvPr/>
        </p:nvSpPr>
        <p:spPr bwMode="auto">
          <a:xfrm>
            <a:off x="3467176" y="5951021"/>
            <a:ext cx="6179897" cy="646331"/>
          </a:xfrm>
          <a:prstGeom prst="rect">
            <a:avLst/>
          </a:prstGeom>
          <a:noFill/>
          <a:ln w="9525">
            <a:noFill/>
            <a:miter lim="800000"/>
            <a:headEnd/>
            <a:tailEnd/>
          </a:ln>
          <a:effectLst/>
        </p:spPr>
        <p:txBody>
          <a:bodyPr wrap="none">
            <a:spAutoFit/>
          </a:bodyPr>
          <a:lstStyle/>
          <a:p>
            <a:pPr algn="l" eaLnBrk="0" hangingPunct="0"/>
            <a:r>
              <a:rPr lang="de-DE" dirty="0">
                <a:solidFill>
                  <a:schemeClr val="bg1">
                    <a:lumMod val="65000"/>
                  </a:schemeClr>
                </a:solidFill>
              </a:rPr>
              <a:t>[hist.: 802.20 (Mobile Broadband Wireless Access)]</a:t>
            </a:r>
          </a:p>
          <a:p>
            <a:pPr algn="l" eaLnBrk="0" hangingPunct="0"/>
            <a:r>
              <a:rPr lang="de-DE" dirty="0">
                <a:solidFill>
                  <a:schemeClr val="bg1">
                    <a:lumMod val="65000"/>
                  </a:schemeClr>
                </a:solidFill>
              </a:rPr>
              <a:t>802.16e (</a:t>
            </a:r>
            <a:r>
              <a:rPr lang="de-DE" dirty="0" err="1">
                <a:solidFill>
                  <a:schemeClr val="bg1">
                    <a:lumMod val="65000"/>
                  </a:schemeClr>
                </a:solidFill>
              </a:rPr>
              <a:t>addition</a:t>
            </a:r>
            <a:r>
              <a:rPr lang="de-DE" dirty="0">
                <a:solidFill>
                  <a:schemeClr val="bg1">
                    <a:lumMod val="65000"/>
                  </a:schemeClr>
                </a:solidFill>
              </a:rPr>
              <a:t> </a:t>
            </a:r>
            <a:r>
              <a:rPr lang="de-DE" dirty="0" err="1">
                <a:solidFill>
                  <a:schemeClr val="bg1">
                    <a:lumMod val="65000"/>
                  </a:schemeClr>
                </a:solidFill>
              </a:rPr>
              <a:t>to</a:t>
            </a:r>
            <a:r>
              <a:rPr lang="de-DE" dirty="0">
                <a:solidFill>
                  <a:schemeClr val="bg1">
                    <a:lumMod val="65000"/>
                  </a:schemeClr>
                </a:solidFill>
              </a:rPr>
              <a:t> .16 </a:t>
            </a:r>
            <a:r>
              <a:rPr lang="de-DE" dirty="0" err="1">
                <a:solidFill>
                  <a:schemeClr val="bg1">
                    <a:lumMod val="65000"/>
                  </a:schemeClr>
                </a:solidFill>
              </a:rPr>
              <a:t>for</a:t>
            </a:r>
            <a:r>
              <a:rPr lang="de-DE" dirty="0">
                <a:solidFill>
                  <a:schemeClr val="bg1">
                    <a:lumMod val="65000"/>
                  </a:schemeClr>
                </a:solidFill>
              </a:rPr>
              <a:t> mobile </a:t>
            </a:r>
            <a:r>
              <a:rPr lang="de-DE" dirty="0" err="1">
                <a:solidFill>
                  <a:schemeClr val="bg1">
                    <a:lumMod val="65000"/>
                  </a:schemeClr>
                </a:solidFill>
              </a:rPr>
              <a:t>devices</a:t>
            </a:r>
            <a:r>
              <a:rPr lang="de-DE" dirty="0">
                <a:solidFill>
                  <a:schemeClr val="bg1">
                    <a:lumMod val="65000"/>
                  </a:schemeClr>
                </a:solidFill>
              </a:rPr>
              <a:t>)</a:t>
            </a:r>
            <a:endParaRPr lang="en-US" dirty="0">
              <a:solidFill>
                <a:schemeClr val="bg1">
                  <a:lumMod val="65000"/>
                </a:schemeClr>
              </a:solidFill>
            </a:endParaRPr>
          </a:p>
        </p:txBody>
      </p:sp>
      <p:cxnSp>
        <p:nvCxnSpPr>
          <p:cNvPr id="336926" name="AutoShape 30"/>
          <p:cNvCxnSpPr>
            <a:cxnSpLocks noChangeShapeType="1"/>
            <a:stCxn id="336924" idx="2"/>
            <a:endCxn id="336925" idx="1"/>
          </p:cNvCxnSpPr>
          <p:nvPr/>
        </p:nvCxnSpPr>
        <p:spPr bwMode="auto">
          <a:xfrm rot="5400000">
            <a:off x="3254794" y="5880829"/>
            <a:ext cx="605741" cy="180975"/>
          </a:xfrm>
          <a:prstGeom prst="curvedConnector4">
            <a:avLst>
              <a:gd name="adj1" fmla="val 23325"/>
              <a:gd name="adj2" fmla="val 226316"/>
            </a:avLst>
          </a:prstGeom>
          <a:noFill/>
          <a:ln w="9525">
            <a:solidFill>
              <a:schemeClr val="tx1"/>
            </a:solidFill>
            <a:miter lim="800000"/>
            <a:headEnd/>
            <a:tailEnd type="triangle" w="med" len="med"/>
          </a:ln>
          <a:effectLst/>
        </p:spPr>
      </p:cxnSp>
      <p:sp>
        <p:nvSpPr>
          <p:cNvPr id="336927" name="Text Box 31"/>
          <p:cNvSpPr txBox="1">
            <a:spLocks noChangeArrowheads="1"/>
          </p:cNvSpPr>
          <p:nvPr/>
        </p:nvSpPr>
        <p:spPr bwMode="auto">
          <a:xfrm>
            <a:off x="3538614" y="5679558"/>
            <a:ext cx="1481137" cy="366712"/>
          </a:xfrm>
          <a:prstGeom prst="rect">
            <a:avLst/>
          </a:prstGeom>
          <a:noFill/>
          <a:ln w="9525">
            <a:noFill/>
            <a:miter lim="800000"/>
            <a:headEnd/>
            <a:tailEnd/>
          </a:ln>
          <a:effectLst/>
        </p:spPr>
        <p:txBody>
          <a:bodyPr wrap="none">
            <a:spAutoFit/>
          </a:bodyPr>
          <a:lstStyle/>
          <a:p>
            <a:pPr algn="l" eaLnBrk="0" hangingPunct="0"/>
            <a:r>
              <a:rPr lang="de-DE" b="1" dirty="0">
                <a:solidFill>
                  <a:srgbClr val="FFCC66"/>
                </a:solidFill>
              </a:rPr>
              <a:t>+ Mobility</a:t>
            </a:r>
          </a:p>
        </p:txBody>
      </p:sp>
      <p:sp>
        <p:nvSpPr>
          <p:cNvPr id="336928" name="Text Box 32"/>
          <p:cNvSpPr txBox="1">
            <a:spLocks noChangeArrowheads="1"/>
          </p:cNvSpPr>
          <p:nvPr/>
        </p:nvSpPr>
        <p:spPr bwMode="auto">
          <a:xfrm>
            <a:off x="6562800" y="5250933"/>
            <a:ext cx="1392238" cy="457200"/>
          </a:xfrm>
          <a:prstGeom prst="rect">
            <a:avLst/>
          </a:prstGeom>
          <a:noFill/>
          <a:ln w="9525">
            <a:noFill/>
            <a:miter lim="800000"/>
            <a:headEnd/>
            <a:tailEnd/>
          </a:ln>
          <a:effectLst/>
        </p:spPr>
        <p:txBody>
          <a:bodyPr wrap="none">
            <a:spAutoFit/>
          </a:bodyPr>
          <a:lstStyle/>
          <a:p>
            <a:pPr algn="l" eaLnBrk="0" hangingPunct="0"/>
            <a:r>
              <a:rPr lang="de-DE" sz="2400" b="1" dirty="0" err="1">
                <a:solidFill>
                  <a:srgbClr val="C7FF29"/>
                </a:solidFill>
              </a:rPr>
              <a:t>WiMAX</a:t>
            </a:r>
            <a:endParaRPr lang="de-DE" sz="2400" b="1" dirty="0">
              <a:solidFill>
                <a:srgbClr val="C7FF29"/>
              </a:solidFill>
            </a:endParaRPr>
          </a:p>
        </p:txBody>
      </p:sp>
      <p:sp>
        <p:nvSpPr>
          <p:cNvPr id="336929" name="Text Box 33"/>
          <p:cNvSpPr txBox="1">
            <a:spLocks noChangeArrowheads="1"/>
          </p:cNvSpPr>
          <p:nvPr/>
        </p:nvSpPr>
        <p:spPr bwMode="auto">
          <a:xfrm>
            <a:off x="8147125" y="3885684"/>
            <a:ext cx="2515432" cy="400110"/>
          </a:xfrm>
          <a:prstGeom prst="rect">
            <a:avLst/>
          </a:prstGeom>
          <a:noFill/>
          <a:ln w="9525">
            <a:noFill/>
            <a:miter lim="800000"/>
            <a:headEnd/>
            <a:tailEnd/>
          </a:ln>
          <a:effectLst/>
        </p:spPr>
        <p:txBody>
          <a:bodyPr wrap="none">
            <a:spAutoFit/>
          </a:bodyPr>
          <a:lstStyle/>
          <a:p>
            <a:pPr algn="l" eaLnBrk="0" hangingPunct="0"/>
            <a:r>
              <a:rPr lang="de-DE" sz="2000" dirty="0"/>
              <a:t>802.15.3b/c/d/e/f</a:t>
            </a:r>
            <a:endParaRPr lang="en-US" sz="2000" dirty="0"/>
          </a:p>
        </p:txBody>
      </p:sp>
      <p:cxnSp>
        <p:nvCxnSpPr>
          <p:cNvPr id="336930" name="AutoShape 34"/>
          <p:cNvCxnSpPr>
            <a:cxnSpLocks noChangeShapeType="1"/>
            <a:stCxn id="336922" idx="3"/>
            <a:endCxn id="336929" idx="1"/>
          </p:cNvCxnSpPr>
          <p:nvPr/>
        </p:nvCxnSpPr>
        <p:spPr bwMode="auto">
          <a:xfrm>
            <a:off x="7902650" y="4084122"/>
            <a:ext cx="244475" cy="1617"/>
          </a:xfrm>
          <a:prstGeom prst="straightConnector1">
            <a:avLst/>
          </a:prstGeom>
          <a:noFill/>
          <a:ln w="9525">
            <a:solidFill>
              <a:schemeClr val="tx1"/>
            </a:solidFill>
            <a:miter lim="800000"/>
            <a:headEnd/>
            <a:tailEnd type="triangle" w="med" len="med"/>
          </a:ln>
          <a:effectLst/>
        </p:spPr>
      </p:cxnSp>
      <p:cxnSp>
        <p:nvCxnSpPr>
          <p:cNvPr id="336931" name="AutoShape 35"/>
          <p:cNvCxnSpPr>
            <a:cxnSpLocks noChangeShapeType="1"/>
            <a:stCxn id="336911" idx="3"/>
            <a:endCxn id="336932" idx="1"/>
          </p:cNvCxnSpPr>
          <p:nvPr/>
        </p:nvCxnSpPr>
        <p:spPr bwMode="auto">
          <a:xfrm>
            <a:off x="3525914" y="3588822"/>
            <a:ext cx="3325811" cy="65117"/>
          </a:xfrm>
          <a:prstGeom prst="straightConnector1">
            <a:avLst/>
          </a:prstGeom>
          <a:noFill/>
          <a:ln w="9525">
            <a:solidFill>
              <a:schemeClr val="tx1"/>
            </a:solidFill>
            <a:miter lim="800000"/>
            <a:headEnd/>
            <a:tailEnd type="triangle" w="med" len="med"/>
          </a:ln>
          <a:effectLst/>
        </p:spPr>
      </p:cxnSp>
      <p:sp>
        <p:nvSpPr>
          <p:cNvPr id="336932" name="Text Box 36"/>
          <p:cNvSpPr txBox="1">
            <a:spLocks noChangeArrowheads="1"/>
          </p:cNvSpPr>
          <p:nvPr/>
        </p:nvSpPr>
        <p:spPr bwMode="auto">
          <a:xfrm>
            <a:off x="6851725" y="3453884"/>
            <a:ext cx="5112297" cy="400110"/>
          </a:xfrm>
          <a:prstGeom prst="rect">
            <a:avLst/>
          </a:prstGeom>
          <a:noFill/>
          <a:ln w="9525">
            <a:noFill/>
            <a:miter lim="800000"/>
            <a:headEnd/>
            <a:tailEnd/>
          </a:ln>
          <a:effectLst/>
        </p:spPr>
        <p:txBody>
          <a:bodyPr wrap="none">
            <a:spAutoFit/>
          </a:bodyPr>
          <a:lstStyle/>
          <a:p>
            <a:pPr algn="l" eaLnBrk="0" hangingPunct="0"/>
            <a:r>
              <a:rPr lang="de-DE" sz="2000" dirty="0"/>
              <a:t>802.15.5, .6 (WBAN), .7, .8, .10… .15</a:t>
            </a:r>
            <a:endParaRPr lang="en-US" sz="2000" dirty="0"/>
          </a:p>
        </p:txBody>
      </p:sp>
      <p:sp>
        <p:nvSpPr>
          <p:cNvPr id="2" name="TextBox 1"/>
          <p:cNvSpPr txBox="1"/>
          <p:nvPr/>
        </p:nvSpPr>
        <p:spPr>
          <a:xfrm>
            <a:off x="5653967" y="2464778"/>
            <a:ext cx="6564168" cy="276999"/>
          </a:xfrm>
          <a:prstGeom prst="rect">
            <a:avLst/>
          </a:prstGeom>
          <a:noFill/>
        </p:spPr>
        <p:txBody>
          <a:bodyPr wrap="none" rtlCol="0">
            <a:spAutoFit/>
          </a:bodyPr>
          <a:lstStyle/>
          <a:p>
            <a:r>
              <a:rPr lang="en-US" sz="1200" dirty="0"/>
              <a:t>(see: </a:t>
            </a:r>
            <a:r>
              <a:rPr lang="de-DE" sz="1200" dirty="0">
                <a:hlinkClick r:id="rId4"/>
              </a:rPr>
              <a:t>http://www.ieee802.org/11/QuickGuide_IEEE_802_WG_and_Activities.htm</a:t>
            </a:r>
            <a:r>
              <a:rPr lang="de-DE" sz="1200" dirty="0"/>
              <a:t>)</a:t>
            </a:r>
            <a:endParaRPr lang="en-US" sz="1200" dirty="0"/>
          </a:p>
        </p:txBody>
      </p:sp>
      <p:sp>
        <p:nvSpPr>
          <p:cNvPr id="3" name="TextBox 2"/>
          <p:cNvSpPr txBox="1"/>
          <p:nvPr/>
        </p:nvSpPr>
        <p:spPr>
          <a:xfrm>
            <a:off x="6680112" y="4426634"/>
            <a:ext cx="2928559" cy="276999"/>
          </a:xfrm>
          <a:prstGeom prst="rect">
            <a:avLst/>
          </a:prstGeom>
          <a:noFill/>
        </p:spPr>
        <p:txBody>
          <a:bodyPr wrap="none" rtlCol="0">
            <a:spAutoFit/>
          </a:bodyPr>
          <a:lstStyle/>
          <a:p>
            <a:r>
              <a:rPr lang="en-US" sz="1200" dirty="0"/>
              <a:t>(see: </a:t>
            </a:r>
            <a:r>
              <a:rPr lang="de-DE" sz="1200" dirty="0">
                <a:hlinkClick r:id="rId5"/>
              </a:rPr>
              <a:t>http://www.ieee802.org/15/</a:t>
            </a:r>
            <a:r>
              <a:rPr lang="de-DE" sz="1200" dirty="0"/>
              <a:t>)</a:t>
            </a:r>
            <a:endParaRPr lang="en-US" sz="1200"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911"/>
                                        </p:tgtEl>
                                        <p:attrNameLst>
                                          <p:attrName>style.visibility</p:attrName>
                                        </p:attrNameLst>
                                      </p:cBhvr>
                                      <p:to>
                                        <p:strVal val="visible"/>
                                      </p:to>
                                    </p:set>
                                    <p:animEffect transition="in" filter="wipe(left)">
                                      <p:cBhvr>
                                        <p:cTn id="7" dur="500"/>
                                        <p:tgtEl>
                                          <p:spTgt spid="3369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6912"/>
                                        </p:tgtEl>
                                        <p:attrNameLst>
                                          <p:attrName>style.visibility</p:attrName>
                                        </p:attrNameLst>
                                      </p:cBhvr>
                                      <p:to>
                                        <p:strVal val="visible"/>
                                      </p:to>
                                    </p:set>
                                    <p:animEffect transition="in" filter="wipe(left)">
                                      <p:cBhvr>
                                        <p:cTn id="10" dur="500"/>
                                        <p:tgtEl>
                                          <p:spTgt spid="3369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36913"/>
                                        </p:tgtEl>
                                        <p:attrNameLst>
                                          <p:attrName>style.visibility</p:attrName>
                                        </p:attrNameLst>
                                      </p:cBhvr>
                                      <p:to>
                                        <p:strVal val="visible"/>
                                      </p:to>
                                    </p:set>
                                    <p:animEffect transition="in" filter="wipe(left)">
                                      <p:cBhvr>
                                        <p:cTn id="13" dur="500"/>
                                        <p:tgtEl>
                                          <p:spTgt spid="3369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36914"/>
                                        </p:tgtEl>
                                        <p:attrNameLst>
                                          <p:attrName>style.visibility</p:attrName>
                                        </p:attrNameLst>
                                      </p:cBhvr>
                                      <p:to>
                                        <p:strVal val="visible"/>
                                      </p:to>
                                    </p:set>
                                    <p:animEffect transition="in" filter="wipe(left)">
                                      <p:cBhvr>
                                        <p:cTn id="16" dur="500"/>
                                        <p:tgtEl>
                                          <p:spTgt spid="336914"/>
                                        </p:tgtEl>
                                      </p:cBhvr>
                                    </p:animEffect>
                                  </p:childTnLst>
                                </p:cTn>
                              </p:par>
                              <p:par>
                                <p:cTn id="17" presetID="22" presetClass="entr" presetSubtype="8" fill="hold" nodeType="withEffect">
                                  <p:stCondLst>
                                    <p:cond delay="0"/>
                                  </p:stCondLst>
                                  <p:childTnLst>
                                    <p:set>
                                      <p:cBhvr>
                                        <p:cTn id="18" dur="1" fill="hold">
                                          <p:stCondLst>
                                            <p:cond delay="0"/>
                                          </p:stCondLst>
                                        </p:cTn>
                                        <p:tgtEl>
                                          <p:spTgt spid="336915"/>
                                        </p:tgtEl>
                                        <p:attrNameLst>
                                          <p:attrName>style.visibility</p:attrName>
                                        </p:attrNameLst>
                                      </p:cBhvr>
                                      <p:to>
                                        <p:strVal val="visible"/>
                                      </p:to>
                                    </p:set>
                                    <p:animEffect transition="in" filter="wipe(left)">
                                      <p:cBhvr>
                                        <p:cTn id="19" dur="500"/>
                                        <p:tgtEl>
                                          <p:spTgt spid="336915"/>
                                        </p:tgtEl>
                                      </p:cBhvr>
                                    </p:animEffect>
                                  </p:childTnLst>
                                </p:cTn>
                              </p:par>
                              <p:par>
                                <p:cTn id="20" presetID="22" presetClass="entr" presetSubtype="8" fill="hold" nodeType="withEffect">
                                  <p:stCondLst>
                                    <p:cond delay="0"/>
                                  </p:stCondLst>
                                  <p:childTnLst>
                                    <p:set>
                                      <p:cBhvr>
                                        <p:cTn id="21" dur="1" fill="hold">
                                          <p:stCondLst>
                                            <p:cond delay="0"/>
                                          </p:stCondLst>
                                        </p:cTn>
                                        <p:tgtEl>
                                          <p:spTgt spid="336916"/>
                                        </p:tgtEl>
                                        <p:attrNameLst>
                                          <p:attrName>style.visibility</p:attrName>
                                        </p:attrNameLst>
                                      </p:cBhvr>
                                      <p:to>
                                        <p:strVal val="visible"/>
                                      </p:to>
                                    </p:set>
                                    <p:animEffect transition="in" filter="wipe(left)">
                                      <p:cBhvr>
                                        <p:cTn id="22" dur="500"/>
                                        <p:tgtEl>
                                          <p:spTgt spid="3369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36917"/>
                                        </p:tgtEl>
                                        <p:attrNameLst>
                                          <p:attrName>style.visibility</p:attrName>
                                        </p:attrNameLst>
                                      </p:cBhvr>
                                      <p:to>
                                        <p:strVal val="visible"/>
                                      </p:to>
                                    </p:set>
                                    <p:animEffect transition="in" filter="wipe(left)">
                                      <p:cBhvr>
                                        <p:cTn id="25" dur="500"/>
                                        <p:tgtEl>
                                          <p:spTgt spid="3369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36918"/>
                                        </p:tgtEl>
                                        <p:attrNameLst>
                                          <p:attrName>style.visibility</p:attrName>
                                        </p:attrNameLst>
                                      </p:cBhvr>
                                      <p:to>
                                        <p:strVal val="visible"/>
                                      </p:to>
                                    </p:set>
                                    <p:animEffect transition="in" filter="wipe(left)">
                                      <p:cBhvr>
                                        <p:cTn id="28" dur="500"/>
                                        <p:tgtEl>
                                          <p:spTgt spid="336918"/>
                                        </p:tgtEl>
                                      </p:cBhvr>
                                    </p:animEffect>
                                  </p:childTnLst>
                                </p:cTn>
                              </p:par>
                              <p:par>
                                <p:cTn id="29" presetID="22" presetClass="entr" presetSubtype="8" fill="hold" nodeType="withEffect">
                                  <p:stCondLst>
                                    <p:cond delay="0"/>
                                  </p:stCondLst>
                                  <p:childTnLst>
                                    <p:set>
                                      <p:cBhvr>
                                        <p:cTn id="30" dur="1" fill="hold">
                                          <p:stCondLst>
                                            <p:cond delay="0"/>
                                          </p:stCondLst>
                                        </p:cTn>
                                        <p:tgtEl>
                                          <p:spTgt spid="336919"/>
                                        </p:tgtEl>
                                        <p:attrNameLst>
                                          <p:attrName>style.visibility</p:attrName>
                                        </p:attrNameLst>
                                      </p:cBhvr>
                                      <p:to>
                                        <p:strVal val="visible"/>
                                      </p:to>
                                    </p:set>
                                    <p:animEffect transition="in" filter="wipe(left)">
                                      <p:cBhvr>
                                        <p:cTn id="31" dur="500"/>
                                        <p:tgtEl>
                                          <p:spTgt spid="336919"/>
                                        </p:tgtEl>
                                      </p:cBhvr>
                                    </p:animEffect>
                                  </p:childTnLst>
                                </p:cTn>
                              </p:par>
                              <p:par>
                                <p:cTn id="32" presetID="22" presetClass="entr" presetSubtype="8" fill="hold" nodeType="withEffect">
                                  <p:stCondLst>
                                    <p:cond delay="0"/>
                                  </p:stCondLst>
                                  <p:childTnLst>
                                    <p:set>
                                      <p:cBhvr>
                                        <p:cTn id="33" dur="1" fill="hold">
                                          <p:stCondLst>
                                            <p:cond delay="0"/>
                                          </p:stCondLst>
                                        </p:cTn>
                                        <p:tgtEl>
                                          <p:spTgt spid="336920"/>
                                        </p:tgtEl>
                                        <p:attrNameLst>
                                          <p:attrName>style.visibility</p:attrName>
                                        </p:attrNameLst>
                                      </p:cBhvr>
                                      <p:to>
                                        <p:strVal val="visible"/>
                                      </p:to>
                                    </p:set>
                                    <p:animEffect transition="in" filter="wipe(left)">
                                      <p:cBhvr>
                                        <p:cTn id="34" dur="500"/>
                                        <p:tgtEl>
                                          <p:spTgt spid="3369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36921"/>
                                        </p:tgtEl>
                                        <p:attrNameLst>
                                          <p:attrName>style.visibility</p:attrName>
                                        </p:attrNameLst>
                                      </p:cBhvr>
                                      <p:to>
                                        <p:strVal val="visible"/>
                                      </p:to>
                                    </p:set>
                                    <p:animEffect transition="in" filter="wipe(left)">
                                      <p:cBhvr>
                                        <p:cTn id="37" dur="500"/>
                                        <p:tgtEl>
                                          <p:spTgt spid="3369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36922"/>
                                        </p:tgtEl>
                                        <p:attrNameLst>
                                          <p:attrName>style.visibility</p:attrName>
                                        </p:attrNameLst>
                                      </p:cBhvr>
                                      <p:to>
                                        <p:strVal val="visible"/>
                                      </p:to>
                                    </p:set>
                                    <p:animEffect transition="in" filter="wipe(left)">
                                      <p:cBhvr>
                                        <p:cTn id="40" dur="500"/>
                                        <p:tgtEl>
                                          <p:spTgt spid="336922"/>
                                        </p:tgtEl>
                                      </p:cBhvr>
                                    </p:animEffect>
                                  </p:childTnLst>
                                </p:cTn>
                              </p:par>
                              <p:par>
                                <p:cTn id="41" presetID="22" presetClass="entr" presetSubtype="8" fill="hold" nodeType="withEffect">
                                  <p:stCondLst>
                                    <p:cond delay="0"/>
                                  </p:stCondLst>
                                  <p:childTnLst>
                                    <p:set>
                                      <p:cBhvr>
                                        <p:cTn id="42" dur="1" fill="hold">
                                          <p:stCondLst>
                                            <p:cond delay="0"/>
                                          </p:stCondLst>
                                        </p:cTn>
                                        <p:tgtEl>
                                          <p:spTgt spid="336923"/>
                                        </p:tgtEl>
                                        <p:attrNameLst>
                                          <p:attrName>style.visibility</p:attrName>
                                        </p:attrNameLst>
                                      </p:cBhvr>
                                      <p:to>
                                        <p:strVal val="visible"/>
                                      </p:to>
                                    </p:set>
                                    <p:animEffect transition="in" filter="wipe(left)">
                                      <p:cBhvr>
                                        <p:cTn id="43" dur="500"/>
                                        <p:tgtEl>
                                          <p:spTgt spid="33692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6929"/>
                                        </p:tgtEl>
                                        <p:attrNameLst>
                                          <p:attrName>style.visibility</p:attrName>
                                        </p:attrNameLst>
                                      </p:cBhvr>
                                      <p:to>
                                        <p:strVal val="visible"/>
                                      </p:to>
                                    </p:set>
                                    <p:animEffect transition="in" filter="wipe(left)">
                                      <p:cBhvr>
                                        <p:cTn id="46" dur="500"/>
                                        <p:tgtEl>
                                          <p:spTgt spid="336929"/>
                                        </p:tgtEl>
                                      </p:cBhvr>
                                    </p:animEffect>
                                  </p:childTnLst>
                                </p:cTn>
                              </p:par>
                              <p:par>
                                <p:cTn id="47" presetID="22" presetClass="entr" presetSubtype="8" fill="hold" nodeType="withEffect">
                                  <p:stCondLst>
                                    <p:cond delay="0"/>
                                  </p:stCondLst>
                                  <p:childTnLst>
                                    <p:set>
                                      <p:cBhvr>
                                        <p:cTn id="48" dur="1" fill="hold">
                                          <p:stCondLst>
                                            <p:cond delay="0"/>
                                          </p:stCondLst>
                                        </p:cTn>
                                        <p:tgtEl>
                                          <p:spTgt spid="336930"/>
                                        </p:tgtEl>
                                        <p:attrNameLst>
                                          <p:attrName>style.visibility</p:attrName>
                                        </p:attrNameLst>
                                      </p:cBhvr>
                                      <p:to>
                                        <p:strVal val="visible"/>
                                      </p:to>
                                    </p:set>
                                    <p:animEffect transition="in" filter="wipe(left)">
                                      <p:cBhvr>
                                        <p:cTn id="49" dur="500"/>
                                        <p:tgtEl>
                                          <p:spTgt spid="336930"/>
                                        </p:tgtEl>
                                      </p:cBhvr>
                                    </p:animEffect>
                                  </p:childTnLst>
                                </p:cTn>
                              </p:par>
                              <p:par>
                                <p:cTn id="50" presetID="22" presetClass="entr" presetSubtype="8" fill="hold" nodeType="withEffect">
                                  <p:stCondLst>
                                    <p:cond delay="0"/>
                                  </p:stCondLst>
                                  <p:childTnLst>
                                    <p:set>
                                      <p:cBhvr>
                                        <p:cTn id="51" dur="1" fill="hold">
                                          <p:stCondLst>
                                            <p:cond delay="0"/>
                                          </p:stCondLst>
                                        </p:cTn>
                                        <p:tgtEl>
                                          <p:spTgt spid="336931"/>
                                        </p:tgtEl>
                                        <p:attrNameLst>
                                          <p:attrName>style.visibility</p:attrName>
                                        </p:attrNameLst>
                                      </p:cBhvr>
                                      <p:to>
                                        <p:strVal val="visible"/>
                                      </p:to>
                                    </p:set>
                                    <p:animEffect transition="in" filter="wipe(left)">
                                      <p:cBhvr>
                                        <p:cTn id="52" dur="500"/>
                                        <p:tgtEl>
                                          <p:spTgt spid="33693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36932"/>
                                        </p:tgtEl>
                                        <p:attrNameLst>
                                          <p:attrName>style.visibility</p:attrName>
                                        </p:attrNameLst>
                                      </p:cBhvr>
                                      <p:to>
                                        <p:strVal val="visible"/>
                                      </p:to>
                                    </p:set>
                                    <p:animEffect transition="in" filter="wipe(left)">
                                      <p:cBhvr>
                                        <p:cTn id="55" dur="500"/>
                                        <p:tgtEl>
                                          <p:spTgt spid="33693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1" nodeType="clickEffect">
                                  <p:stCondLst>
                                    <p:cond delay="0"/>
                                  </p:stCondLst>
                                  <p:childTnLst>
                                    <p:set>
                                      <p:cBhvr>
                                        <p:cTn id="62" dur="1" fill="hold">
                                          <p:stCondLst>
                                            <p:cond delay="0"/>
                                          </p:stCondLst>
                                        </p:cTn>
                                        <p:tgtEl>
                                          <p:spTgt spid="336924"/>
                                        </p:tgtEl>
                                        <p:attrNameLst>
                                          <p:attrName>style.visibility</p:attrName>
                                        </p:attrNameLst>
                                      </p:cBhvr>
                                      <p:to>
                                        <p:strVal val="visible"/>
                                      </p:to>
                                    </p:set>
                                    <p:animEffect transition="in" filter="wipe(left)">
                                      <p:cBhvr>
                                        <p:cTn id="63" dur="500"/>
                                        <p:tgtEl>
                                          <p:spTgt spid="336924"/>
                                        </p:tgtEl>
                                      </p:cBhvr>
                                    </p:animEffect>
                                  </p:childTnLst>
                                </p:cTn>
                              </p:par>
                              <p:par>
                                <p:cTn id="64" presetID="22" presetClass="entr" presetSubtype="8" fill="hold" grpId="1" nodeType="withEffect">
                                  <p:stCondLst>
                                    <p:cond delay="0"/>
                                  </p:stCondLst>
                                  <p:childTnLst>
                                    <p:set>
                                      <p:cBhvr>
                                        <p:cTn id="65" dur="1" fill="hold">
                                          <p:stCondLst>
                                            <p:cond delay="0"/>
                                          </p:stCondLst>
                                        </p:cTn>
                                        <p:tgtEl>
                                          <p:spTgt spid="336925"/>
                                        </p:tgtEl>
                                        <p:attrNameLst>
                                          <p:attrName>style.visibility</p:attrName>
                                        </p:attrNameLst>
                                      </p:cBhvr>
                                      <p:to>
                                        <p:strVal val="visible"/>
                                      </p:to>
                                    </p:set>
                                    <p:animEffect transition="in" filter="wipe(left)">
                                      <p:cBhvr>
                                        <p:cTn id="66" dur="500"/>
                                        <p:tgtEl>
                                          <p:spTgt spid="336925"/>
                                        </p:tgtEl>
                                      </p:cBhvr>
                                    </p:animEffect>
                                  </p:childTnLst>
                                </p:cTn>
                              </p:par>
                              <p:par>
                                <p:cTn id="67" presetID="22" presetClass="entr" presetSubtype="8" fill="hold" nodeType="withEffect">
                                  <p:stCondLst>
                                    <p:cond delay="0"/>
                                  </p:stCondLst>
                                  <p:childTnLst>
                                    <p:set>
                                      <p:cBhvr>
                                        <p:cTn id="68" dur="1" fill="hold">
                                          <p:stCondLst>
                                            <p:cond delay="0"/>
                                          </p:stCondLst>
                                        </p:cTn>
                                        <p:tgtEl>
                                          <p:spTgt spid="336926"/>
                                        </p:tgtEl>
                                        <p:attrNameLst>
                                          <p:attrName>style.visibility</p:attrName>
                                        </p:attrNameLst>
                                      </p:cBhvr>
                                      <p:to>
                                        <p:strVal val="visible"/>
                                      </p:to>
                                    </p:set>
                                    <p:animEffect transition="in" filter="wipe(left)">
                                      <p:cBhvr>
                                        <p:cTn id="69" dur="500"/>
                                        <p:tgtEl>
                                          <p:spTgt spid="336926"/>
                                        </p:tgtEl>
                                      </p:cBhvr>
                                    </p:animEffect>
                                  </p:childTnLst>
                                </p:cTn>
                              </p:par>
                              <p:par>
                                <p:cTn id="70" presetID="22" presetClass="entr" presetSubtype="8" fill="hold" grpId="1" nodeType="withEffect">
                                  <p:stCondLst>
                                    <p:cond delay="0"/>
                                  </p:stCondLst>
                                  <p:childTnLst>
                                    <p:set>
                                      <p:cBhvr>
                                        <p:cTn id="71" dur="1" fill="hold">
                                          <p:stCondLst>
                                            <p:cond delay="0"/>
                                          </p:stCondLst>
                                        </p:cTn>
                                        <p:tgtEl>
                                          <p:spTgt spid="336927"/>
                                        </p:tgtEl>
                                        <p:attrNameLst>
                                          <p:attrName>style.visibility</p:attrName>
                                        </p:attrNameLst>
                                      </p:cBhvr>
                                      <p:to>
                                        <p:strVal val="visible"/>
                                      </p:to>
                                    </p:set>
                                    <p:animEffect transition="in" filter="wipe(left)">
                                      <p:cBhvr>
                                        <p:cTn id="72" dur="500"/>
                                        <p:tgtEl>
                                          <p:spTgt spid="336927"/>
                                        </p:tgtEl>
                                      </p:cBhvr>
                                    </p:animEffect>
                                  </p:childTnLst>
                                </p:cTn>
                              </p:par>
                              <p:par>
                                <p:cTn id="73" presetID="22" presetClass="entr" presetSubtype="8" fill="hold" grpId="1" nodeType="withEffect">
                                  <p:stCondLst>
                                    <p:cond delay="0"/>
                                  </p:stCondLst>
                                  <p:childTnLst>
                                    <p:set>
                                      <p:cBhvr>
                                        <p:cTn id="74" dur="1" fill="hold">
                                          <p:stCondLst>
                                            <p:cond delay="0"/>
                                          </p:stCondLst>
                                        </p:cTn>
                                        <p:tgtEl>
                                          <p:spTgt spid="336928"/>
                                        </p:tgtEl>
                                        <p:attrNameLst>
                                          <p:attrName>style.visibility</p:attrName>
                                        </p:attrNameLst>
                                      </p:cBhvr>
                                      <p:to>
                                        <p:strVal val="visible"/>
                                      </p:to>
                                    </p:set>
                                    <p:animEffect transition="in" filter="wipe(left)">
                                      <p:cBhvr>
                                        <p:cTn id="75" dur="500"/>
                                        <p:tgtEl>
                                          <p:spTgt spid="336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11" grpId="0"/>
      <p:bldP spid="336912" grpId="0"/>
      <p:bldP spid="336913" grpId="0"/>
      <p:bldP spid="336914" grpId="0"/>
      <p:bldP spid="336917" grpId="0"/>
      <p:bldP spid="336918" grpId="0"/>
      <p:bldP spid="336921" grpId="0"/>
      <p:bldP spid="336922" grpId="0"/>
      <p:bldP spid="336924" grpId="1"/>
      <p:bldP spid="336925" grpId="1"/>
      <p:bldP spid="336927" grpId="1"/>
      <p:bldP spid="336928" grpId="1"/>
      <p:bldP spid="336929" grpId="0"/>
      <p:bldP spid="33693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Grp="1" noChangeArrowheads="1"/>
          </p:cNvSpPr>
          <p:nvPr>
            <p:ph type="title"/>
          </p:nvPr>
        </p:nvSpPr>
        <p:spPr/>
        <p:txBody>
          <a:bodyPr/>
          <a:lstStyle/>
          <a:p>
            <a:r>
              <a:rPr lang="en-US" dirty="0"/>
              <a:t>IEEE 802.11 ERP – PHY frame formats (was 802.11g)</a:t>
            </a:r>
          </a:p>
        </p:txBody>
      </p:sp>
      <p:sp>
        <p:nvSpPr>
          <p:cNvPr id="2" name="Content Placeholder 1"/>
          <p:cNvSpPr>
            <a:spLocks noGrp="1"/>
          </p:cNvSpPr>
          <p:nvPr>
            <p:ph idx="1"/>
          </p:nvPr>
        </p:nvSpPr>
        <p:spPr/>
        <p:txBody>
          <a:bodyPr/>
          <a:lstStyle/>
          <a:p>
            <a:r>
              <a:rPr lang="de-DE" dirty="0"/>
              <a:t>Extended Rate PHY @ 2.4GHz</a:t>
            </a:r>
          </a:p>
          <a:p>
            <a:endParaRPr lang="en-US" dirty="0"/>
          </a:p>
          <a:p>
            <a:r>
              <a:rPr lang="en-US" dirty="0"/>
              <a:t>Data rates</a:t>
            </a:r>
          </a:p>
          <a:p>
            <a:pPr lvl="1"/>
            <a:r>
              <a:rPr lang="en-US" dirty="0"/>
              <a:t>Builds on classical 1, 2 Mbit/s (DSSS) and 1, 2, 5.5, 11 Mbit/s (HR DSSS)</a:t>
            </a:r>
          </a:p>
          <a:p>
            <a:pPr lvl="1"/>
            <a:r>
              <a:rPr lang="en-US" dirty="0"/>
              <a:t>Uses additionally OFDM for 6, 9, 12, 18, 24, 36, 48, and 54 Mbit/s (thus check 802.11 OFDM for frame formats)</a:t>
            </a:r>
          </a:p>
          <a:p>
            <a:pPr lvl="1"/>
            <a:endParaRPr lang="en-US" dirty="0"/>
          </a:p>
          <a:p>
            <a:pPr indent="-132160"/>
            <a:r>
              <a:rPr lang="en-US" dirty="0"/>
              <a:t>Many more options and modulation modes standardized but obsolete or deprecated.</a:t>
            </a:r>
          </a:p>
          <a:p>
            <a:pPr indent="-132160"/>
            <a:endParaRPr lang="en-US" dirty="0"/>
          </a:p>
          <a:p>
            <a:pPr indent="-132160"/>
            <a:r>
              <a:rPr lang="en-US" dirty="0"/>
              <a:t>Basically, it applies the old 802.11a @ 2.4 GHz.</a:t>
            </a:r>
          </a:p>
          <a:p>
            <a:pPr lvl="1"/>
            <a:endParaRPr lang="en-US" dirty="0"/>
          </a:p>
          <a:p>
            <a:endParaRPr lang="de-DE" dirty="0"/>
          </a:p>
        </p:txBody>
      </p:sp>
      <p:sp>
        <p:nvSpPr>
          <p:cNvPr id="51" name="Fußzeilenplatzhalt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19644970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p:cNvSpPr>
            <a:spLocks noGrp="1" noChangeArrowheads="1"/>
          </p:cNvSpPr>
          <p:nvPr>
            <p:ph type="title"/>
          </p:nvPr>
        </p:nvSpPr>
        <p:spPr/>
        <p:txBody>
          <a:bodyPr/>
          <a:lstStyle/>
          <a:p>
            <a:r>
              <a:rPr lang="en-US" dirty="0"/>
              <a:t>IEEE 802.11 HT – PHY frame formats (was 802.11n) </a:t>
            </a:r>
            <a:r>
              <a:rPr lang="de-DE" dirty="0"/>
              <a:t>– </a:t>
            </a:r>
            <a:r>
              <a:rPr lang="de-DE" dirty="0" err="1"/>
              <a:t>marketed</a:t>
            </a:r>
            <a:r>
              <a:rPr lang="de-DE" dirty="0"/>
              <a:t> </a:t>
            </a:r>
            <a:r>
              <a:rPr lang="de-DE" dirty="0" err="1"/>
              <a:t>as</a:t>
            </a:r>
            <a:r>
              <a:rPr lang="de-DE" dirty="0"/>
              <a:t> WiFi 4</a:t>
            </a:r>
            <a:endParaRPr lang="en-US" dirty="0"/>
          </a:p>
        </p:txBody>
      </p:sp>
      <p:sp>
        <p:nvSpPr>
          <p:cNvPr id="2" name="Content Placeholder 1"/>
          <p:cNvSpPr>
            <a:spLocks noGrp="1"/>
          </p:cNvSpPr>
          <p:nvPr>
            <p:ph idx="1"/>
          </p:nvPr>
        </p:nvSpPr>
        <p:spPr/>
        <p:txBody>
          <a:bodyPr/>
          <a:lstStyle/>
          <a:p>
            <a:r>
              <a:rPr lang="en-US" dirty="0"/>
              <a:t>High Throughput (HT) Orthogonal Frequency Division Multiplexing (OFDM) system @ 2.4 and 5 GHz</a:t>
            </a:r>
          </a:p>
          <a:p>
            <a:endParaRPr lang="en-US" dirty="0"/>
          </a:p>
          <a:p>
            <a:r>
              <a:rPr lang="en-US" dirty="0"/>
              <a:t>Based on the OFDM system, but now using up to 4 spatial stream operating in 20 MHz bandwidth (additionally, 40 MHz bandwidth specified offering up to 600 Mbit/s)</a:t>
            </a:r>
          </a:p>
          <a:p>
            <a:endParaRPr lang="en-US" dirty="0"/>
          </a:p>
          <a:p>
            <a:pPr lvl="1"/>
            <a:endParaRPr lang="en-US" dirty="0"/>
          </a:p>
          <a:p>
            <a:endParaRPr lang="de-DE" dirty="0"/>
          </a:p>
        </p:txBody>
      </p:sp>
      <p:sp>
        <p:nvSpPr>
          <p:cNvPr id="51" name="Fußzeilenplatzhalter 3"/>
          <p:cNvSpPr>
            <a:spLocks noGrp="1"/>
          </p:cNvSpPr>
          <p:nvPr>
            <p:ph type="ftr" sz="quarter" idx="10"/>
          </p:nvPr>
        </p:nvSpPr>
        <p:spPr/>
        <p:txBody>
          <a:bodyPr/>
          <a:lstStyle/>
          <a:p>
            <a:r>
              <a:rPr lang="en-US"/>
              <a:t>Prof. Dr.-Ing. Jochen H. Schiller    www.jochenschiller.de    Mobile Communications</a:t>
            </a:r>
          </a:p>
        </p:txBody>
      </p:sp>
      <p:pic>
        <p:nvPicPr>
          <p:cNvPr id="5" name="Picture 4"/>
          <p:cNvPicPr>
            <a:picLocks noChangeAspect="1"/>
          </p:cNvPicPr>
          <p:nvPr/>
        </p:nvPicPr>
        <p:blipFill>
          <a:blip r:embed="rId3"/>
          <a:stretch>
            <a:fillRect/>
          </a:stretch>
        </p:blipFill>
        <p:spPr>
          <a:xfrm>
            <a:off x="9696400" y="6163218"/>
            <a:ext cx="1117050" cy="342630"/>
          </a:xfrm>
          <a:prstGeom prst="rect">
            <a:avLst/>
          </a:prstGeom>
        </p:spPr>
      </p:pic>
      <p:pic>
        <p:nvPicPr>
          <p:cNvPr id="6" name="Picture 5"/>
          <p:cNvPicPr>
            <a:picLocks noChangeAspect="1"/>
          </p:cNvPicPr>
          <p:nvPr/>
        </p:nvPicPr>
        <p:blipFill>
          <a:blip r:embed="rId4"/>
          <a:stretch>
            <a:fillRect/>
          </a:stretch>
        </p:blipFill>
        <p:spPr>
          <a:xfrm>
            <a:off x="821315" y="2529220"/>
            <a:ext cx="8712968" cy="4127176"/>
          </a:xfrm>
          <a:prstGeom prst="rect">
            <a:avLst/>
          </a:prstGeom>
        </p:spPr>
      </p:pic>
    </p:spTree>
    <p:extLst>
      <p:ext uri="{BB962C8B-B14F-4D97-AF65-F5344CB8AC3E}">
        <p14:creationId xmlns:p14="http://schemas.microsoft.com/office/powerpoint/2010/main" val="193213267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802.11 HT – PHY frame formats (was 802.11n)</a:t>
            </a:r>
            <a:endParaRPr lang="de-DE" dirty="0"/>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pic>
        <p:nvPicPr>
          <p:cNvPr id="6" name="Picture 5"/>
          <p:cNvPicPr>
            <a:picLocks noChangeAspect="1"/>
          </p:cNvPicPr>
          <p:nvPr/>
        </p:nvPicPr>
        <p:blipFill>
          <a:blip r:embed="rId2"/>
          <a:stretch>
            <a:fillRect/>
          </a:stretch>
        </p:blipFill>
        <p:spPr>
          <a:xfrm>
            <a:off x="1415480" y="1144119"/>
            <a:ext cx="8784076" cy="5418631"/>
          </a:xfrm>
          <a:prstGeom prst="rect">
            <a:avLst/>
          </a:prstGeom>
        </p:spPr>
      </p:pic>
      <p:pic>
        <p:nvPicPr>
          <p:cNvPr id="5" name="Picture 4"/>
          <p:cNvPicPr>
            <a:picLocks noChangeAspect="1"/>
          </p:cNvPicPr>
          <p:nvPr/>
        </p:nvPicPr>
        <p:blipFill>
          <a:blip r:embed="rId3"/>
          <a:stretch>
            <a:fillRect/>
          </a:stretch>
        </p:blipFill>
        <p:spPr>
          <a:xfrm>
            <a:off x="9696400" y="6163218"/>
            <a:ext cx="1117050" cy="342630"/>
          </a:xfrm>
          <a:prstGeom prst="rect">
            <a:avLst/>
          </a:prstGeom>
        </p:spPr>
      </p:pic>
    </p:spTree>
    <p:extLst>
      <p:ext uri="{BB962C8B-B14F-4D97-AF65-F5344CB8AC3E}">
        <p14:creationId xmlns:p14="http://schemas.microsoft.com/office/powerpoint/2010/main" val="149546454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High Throughput (VHT) PHY – uses OFDM (was 802.11ac)</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pic>
        <p:nvPicPr>
          <p:cNvPr id="4" name="Picture 3"/>
          <p:cNvPicPr>
            <a:picLocks noChangeAspect="1"/>
          </p:cNvPicPr>
          <p:nvPr/>
        </p:nvPicPr>
        <p:blipFill>
          <a:blip r:embed="rId2"/>
          <a:stretch>
            <a:fillRect/>
          </a:stretch>
        </p:blipFill>
        <p:spPr>
          <a:xfrm>
            <a:off x="1055440" y="1196752"/>
            <a:ext cx="8210145" cy="1099226"/>
          </a:xfrm>
          <a:prstGeom prst="rect">
            <a:avLst/>
          </a:prstGeom>
        </p:spPr>
      </p:pic>
      <p:pic>
        <p:nvPicPr>
          <p:cNvPr id="5" name="Picture 4"/>
          <p:cNvPicPr>
            <a:picLocks noChangeAspect="1"/>
          </p:cNvPicPr>
          <p:nvPr/>
        </p:nvPicPr>
        <p:blipFill>
          <a:blip r:embed="rId3"/>
          <a:stretch>
            <a:fillRect/>
          </a:stretch>
        </p:blipFill>
        <p:spPr>
          <a:xfrm>
            <a:off x="2279576" y="2636912"/>
            <a:ext cx="6225702" cy="3317132"/>
          </a:xfrm>
          <a:prstGeom prst="rect">
            <a:avLst/>
          </a:prstGeom>
        </p:spPr>
      </p:pic>
      <p:pic>
        <p:nvPicPr>
          <p:cNvPr id="8" name="Picture 7"/>
          <p:cNvPicPr>
            <a:picLocks noChangeAspect="1"/>
          </p:cNvPicPr>
          <p:nvPr/>
        </p:nvPicPr>
        <p:blipFill>
          <a:blip r:embed="rId4"/>
          <a:stretch>
            <a:fillRect/>
          </a:stretch>
        </p:blipFill>
        <p:spPr>
          <a:xfrm>
            <a:off x="875886" y="2310163"/>
            <a:ext cx="8569252" cy="4201940"/>
          </a:xfrm>
          <a:prstGeom prst="rect">
            <a:avLst/>
          </a:prstGeom>
        </p:spPr>
      </p:pic>
      <p:sp>
        <p:nvSpPr>
          <p:cNvPr id="7" name="TextBox 6"/>
          <p:cNvSpPr txBox="1"/>
          <p:nvPr/>
        </p:nvSpPr>
        <p:spPr>
          <a:xfrm>
            <a:off x="9912424" y="6179329"/>
            <a:ext cx="2028119" cy="253916"/>
          </a:xfrm>
          <a:prstGeom prst="rect">
            <a:avLst/>
          </a:prstGeom>
          <a:noFill/>
        </p:spPr>
        <p:txBody>
          <a:bodyPr wrap="none" rtlCol="0">
            <a:spAutoFit/>
          </a:bodyPr>
          <a:lstStyle/>
          <a:p>
            <a:r>
              <a:rPr lang="en-US" sz="1050" dirty="0">
                <a:solidFill>
                  <a:srgbClr val="0070C0"/>
                </a:solidFill>
                <a:latin typeface="+mj-lt"/>
              </a:rPr>
              <a:t>Source: IEEE </a:t>
            </a:r>
            <a:r>
              <a:rPr lang="en-US" sz="1050" dirty="0" err="1">
                <a:solidFill>
                  <a:srgbClr val="0070C0"/>
                </a:solidFill>
                <a:latin typeface="+mj-lt"/>
              </a:rPr>
              <a:t>Std</a:t>
            </a:r>
            <a:r>
              <a:rPr lang="en-US" sz="1050" dirty="0">
                <a:solidFill>
                  <a:srgbClr val="0070C0"/>
                </a:solidFill>
                <a:latin typeface="+mj-lt"/>
              </a:rPr>
              <a:t> 802.11-2016</a:t>
            </a:r>
          </a:p>
        </p:txBody>
      </p:sp>
    </p:spTree>
    <p:extLst>
      <p:ext uri="{BB962C8B-B14F-4D97-AF65-F5344CB8AC3E}">
        <p14:creationId xmlns:p14="http://schemas.microsoft.com/office/powerpoint/2010/main" val="409965370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IEEE 802.11 VHT – </a:t>
            </a:r>
            <a:r>
              <a:rPr lang="de-DE" dirty="0" err="1"/>
              <a:t>High-speed</a:t>
            </a:r>
            <a:r>
              <a:rPr lang="de-DE" dirty="0"/>
              <a:t> </a:t>
            </a:r>
            <a:r>
              <a:rPr lang="de-DE" dirty="0" err="1"/>
              <a:t>for</a:t>
            </a:r>
            <a:r>
              <a:rPr lang="de-DE" dirty="0"/>
              <a:t> WLANs at 5 GHz – </a:t>
            </a:r>
            <a:r>
              <a:rPr lang="de-DE" dirty="0" err="1"/>
              <a:t>marketed</a:t>
            </a:r>
            <a:r>
              <a:rPr lang="de-DE" dirty="0"/>
              <a:t> </a:t>
            </a:r>
            <a:r>
              <a:rPr lang="de-DE" dirty="0" err="1"/>
              <a:t>as</a:t>
            </a:r>
            <a:r>
              <a:rPr lang="de-DE" dirty="0"/>
              <a:t> WiFi 5</a:t>
            </a:r>
          </a:p>
        </p:txBody>
      </p:sp>
      <p:sp>
        <p:nvSpPr>
          <p:cNvPr id="3" name="Content Placeholder 2"/>
          <p:cNvSpPr>
            <a:spLocks noGrp="1"/>
          </p:cNvSpPr>
          <p:nvPr>
            <p:ph idx="1"/>
          </p:nvPr>
        </p:nvSpPr>
        <p:spPr/>
        <p:txBody>
          <a:bodyPr/>
          <a:lstStyle/>
          <a:p>
            <a:r>
              <a:rPr lang="en-US" dirty="0"/>
              <a:t>Single link throughput &gt; 500Mbit/s, multi-station &gt; 1 </a:t>
            </a:r>
            <a:r>
              <a:rPr lang="en-US" dirty="0" err="1"/>
              <a:t>Gbit</a:t>
            </a:r>
            <a:r>
              <a:rPr lang="en-US" dirty="0"/>
              <a:t>/s</a:t>
            </a:r>
          </a:p>
          <a:p>
            <a:r>
              <a:rPr lang="en-US" dirty="0"/>
              <a:t>Bandwidth up to 160 MHz (80 MHz mandatory), up to 8x MIMO, up to 256 QAM, beamforming, SDMA via MIMO</a:t>
            </a:r>
          </a:p>
          <a:p>
            <a:r>
              <a:rPr lang="en-US" dirty="0"/>
              <a:t>Example home configuration:</a:t>
            </a:r>
          </a:p>
          <a:p>
            <a:pPr lvl="1"/>
            <a:r>
              <a:rPr lang="en-US" dirty="0"/>
              <a:t>8-antenna access point, 160 MHz </a:t>
            </a:r>
            <a:br>
              <a:rPr lang="en-US" dirty="0"/>
            </a:br>
            <a:r>
              <a:rPr lang="en-US" dirty="0"/>
              <a:t>bandwidth, 6.77 </a:t>
            </a:r>
            <a:r>
              <a:rPr lang="en-US" dirty="0" err="1"/>
              <a:t>Gbit</a:t>
            </a:r>
            <a:r>
              <a:rPr lang="en-US" dirty="0"/>
              <a:t>/s</a:t>
            </a:r>
          </a:p>
          <a:p>
            <a:pPr lvl="1"/>
            <a:r>
              <a:rPr lang="en-US" dirty="0"/>
              <a:t>4-antenna digital TV, 3.39 </a:t>
            </a:r>
            <a:r>
              <a:rPr lang="en-US" dirty="0" err="1"/>
              <a:t>Gbit</a:t>
            </a:r>
            <a:r>
              <a:rPr lang="en-US" dirty="0"/>
              <a:t>/s</a:t>
            </a:r>
          </a:p>
          <a:p>
            <a:pPr lvl="1"/>
            <a:r>
              <a:rPr lang="en-US" dirty="0"/>
              <a:t>2-antenna tablet, 1.69 </a:t>
            </a:r>
            <a:r>
              <a:rPr lang="en-US" dirty="0" err="1"/>
              <a:t>Gbit</a:t>
            </a:r>
            <a:r>
              <a:rPr lang="en-US" dirty="0"/>
              <a:t>/s</a:t>
            </a:r>
          </a:p>
          <a:p>
            <a:pPr lvl="1"/>
            <a:r>
              <a:rPr lang="en-US" dirty="0"/>
              <a:t>Two 1-antenna smartphones, </a:t>
            </a:r>
            <a:br>
              <a:rPr lang="en-US" dirty="0"/>
            </a:br>
            <a:r>
              <a:rPr lang="en-US" dirty="0"/>
              <a:t>867 Mbit/s each</a:t>
            </a:r>
          </a:p>
          <a:p>
            <a:endParaRPr lang="en-US" dirty="0"/>
          </a:p>
          <a:p>
            <a:r>
              <a:rPr lang="en-US" dirty="0">
                <a:solidFill>
                  <a:srgbClr val="FF9933"/>
                </a:solidFill>
              </a:rPr>
              <a:t>Redefinition of many protocol fields and procedures!</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pic>
        <p:nvPicPr>
          <p:cNvPr id="226307" name="Picture 3" descr="C:\Users\jhs67\AppData\Local\Microsoft\Windows\Temporary Internet Files\Content.IE5\EVN1MMN4\MC900441334[1].png"/>
          <p:cNvPicPr>
            <a:picLocks noChangeAspect="1" noChangeArrowheads="1"/>
          </p:cNvPicPr>
          <p:nvPr/>
        </p:nvPicPr>
        <p:blipFill>
          <a:blip r:embed="rId2" cstate="print"/>
          <a:srcRect/>
          <a:stretch>
            <a:fillRect/>
          </a:stretch>
        </p:blipFill>
        <p:spPr bwMode="auto">
          <a:xfrm>
            <a:off x="8256240" y="5085184"/>
            <a:ext cx="936104" cy="936104"/>
          </a:xfrm>
          <a:prstGeom prst="rect">
            <a:avLst/>
          </a:prstGeom>
          <a:noFill/>
        </p:spPr>
      </p:pic>
      <p:pic>
        <p:nvPicPr>
          <p:cNvPr id="226309" name="Picture 5" descr="C:\Users\jhs67\AppData\Local\Microsoft\Windows\Temporary Internet Files\Content.IE5\J9B1FRBN\MC900433826[1].png"/>
          <p:cNvPicPr>
            <a:picLocks noChangeAspect="1" noChangeArrowheads="1"/>
          </p:cNvPicPr>
          <p:nvPr/>
        </p:nvPicPr>
        <p:blipFill>
          <a:blip r:embed="rId3" cstate="print"/>
          <a:srcRect/>
          <a:stretch>
            <a:fillRect/>
          </a:stretch>
        </p:blipFill>
        <p:spPr bwMode="auto">
          <a:xfrm>
            <a:off x="9840416" y="4077072"/>
            <a:ext cx="676444" cy="676444"/>
          </a:xfrm>
          <a:prstGeom prst="rect">
            <a:avLst/>
          </a:prstGeom>
          <a:noFill/>
        </p:spPr>
      </p:pic>
      <p:pic>
        <p:nvPicPr>
          <p:cNvPr id="226310" name="Picture 6" descr="C:\Users\jhs67\AppData\Local\Microsoft\Windows\Temporary Internet Files\Content.IE5\EY08OT3U\MC900432517[1].wmf"/>
          <p:cNvPicPr>
            <a:picLocks noChangeAspect="1" noChangeArrowheads="1"/>
          </p:cNvPicPr>
          <p:nvPr/>
        </p:nvPicPr>
        <p:blipFill>
          <a:blip r:embed="rId4" cstate="print"/>
          <a:srcRect/>
          <a:stretch>
            <a:fillRect/>
          </a:stretch>
        </p:blipFill>
        <p:spPr bwMode="auto">
          <a:xfrm>
            <a:off x="6672065" y="5085184"/>
            <a:ext cx="1331113" cy="1064890"/>
          </a:xfrm>
          <a:prstGeom prst="rect">
            <a:avLst/>
          </a:prstGeom>
          <a:noFill/>
        </p:spPr>
      </p:pic>
      <p:pic>
        <p:nvPicPr>
          <p:cNvPr id="226311" name="Picture 7" descr="C:\Users\jhs67\AppData\Local\Microsoft\Windows\Temporary Internet Files\Content.IE5\TJK0HIJ6\MC900432567[1].png"/>
          <p:cNvPicPr>
            <a:picLocks noChangeAspect="1" noChangeArrowheads="1"/>
          </p:cNvPicPr>
          <p:nvPr/>
        </p:nvPicPr>
        <p:blipFill>
          <a:blip r:embed="rId5" cstate="print"/>
          <a:srcRect/>
          <a:stretch>
            <a:fillRect/>
          </a:stretch>
        </p:blipFill>
        <p:spPr bwMode="auto">
          <a:xfrm>
            <a:off x="7608168" y="2780928"/>
            <a:ext cx="1828572" cy="1828572"/>
          </a:xfrm>
          <a:prstGeom prst="rect">
            <a:avLst/>
          </a:prstGeom>
          <a:noFill/>
        </p:spPr>
      </p:pic>
      <p:pic>
        <p:nvPicPr>
          <p:cNvPr id="12" name="Picture 5" descr="C:\Users\jhs67\AppData\Local\Microsoft\Windows\Temporary Internet Files\Content.IE5\J9B1FRBN\MC900433826[1].png"/>
          <p:cNvPicPr>
            <a:picLocks noChangeAspect="1" noChangeArrowheads="1"/>
          </p:cNvPicPr>
          <p:nvPr/>
        </p:nvPicPr>
        <p:blipFill>
          <a:blip r:embed="rId3" cstate="print"/>
          <a:srcRect/>
          <a:stretch>
            <a:fillRect/>
          </a:stretch>
        </p:blipFill>
        <p:spPr bwMode="auto">
          <a:xfrm>
            <a:off x="9480376" y="5085184"/>
            <a:ext cx="676444" cy="676444"/>
          </a:xfrm>
          <a:prstGeom prst="rect">
            <a:avLst/>
          </a:prstGeom>
          <a:noFill/>
        </p:spPr>
      </p:pic>
      <p:sp>
        <p:nvSpPr>
          <p:cNvPr id="14" name="Right Arrow 13"/>
          <p:cNvSpPr/>
          <p:nvPr/>
        </p:nvSpPr>
        <p:spPr bwMode="auto">
          <a:xfrm rot="6773677">
            <a:off x="7235242" y="4179801"/>
            <a:ext cx="1023710" cy="733663"/>
          </a:xfrm>
          <a:prstGeom prst="rightArrow">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de-DE"/>
          </a:p>
        </p:txBody>
      </p:sp>
      <p:sp>
        <p:nvSpPr>
          <p:cNvPr id="16" name="Right Arrow 15"/>
          <p:cNvSpPr/>
          <p:nvPr/>
        </p:nvSpPr>
        <p:spPr bwMode="auto">
          <a:xfrm rot="4820527">
            <a:off x="8319256" y="4396703"/>
            <a:ext cx="245472" cy="733663"/>
          </a:xfrm>
          <a:prstGeom prst="rightArrow">
            <a:avLst/>
          </a:prstGeom>
          <a:solidFill>
            <a:schemeClr val="accent2"/>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endParaRPr lang="de-DE"/>
          </a:p>
        </p:txBody>
      </p:sp>
      <p:cxnSp>
        <p:nvCxnSpPr>
          <p:cNvPr id="19" name="Straight Arrow Connector 18"/>
          <p:cNvCxnSpPr/>
          <p:nvPr/>
        </p:nvCxnSpPr>
        <p:spPr bwMode="auto">
          <a:xfrm>
            <a:off x="8616280" y="4221088"/>
            <a:ext cx="914400" cy="914400"/>
          </a:xfrm>
          <a:prstGeom prst="straightConnector1">
            <a:avLst/>
          </a:prstGeom>
          <a:noFill/>
          <a:ln w="25400" cap="flat" cmpd="sng" algn="ctr">
            <a:solidFill>
              <a:srgbClr val="FF9933"/>
            </a:solidFill>
            <a:prstDash val="solid"/>
            <a:round/>
            <a:headEnd type="none" w="med" len="med"/>
            <a:tailEnd type="arrow"/>
          </a:ln>
          <a:effectLst/>
        </p:spPr>
      </p:cxnSp>
      <p:cxnSp>
        <p:nvCxnSpPr>
          <p:cNvPr id="20" name="Straight Arrow Connector 19"/>
          <p:cNvCxnSpPr>
            <a:endCxn id="226309" idx="1"/>
          </p:cNvCxnSpPr>
          <p:nvPr/>
        </p:nvCxnSpPr>
        <p:spPr bwMode="auto">
          <a:xfrm>
            <a:off x="9120336" y="4149080"/>
            <a:ext cx="720080" cy="266214"/>
          </a:xfrm>
          <a:prstGeom prst="straightConnector1">
            <a:avLst/>
          </a:prstGeom>
          <a:noFill/>
          <a:ln w="25400" cap="flat" cmpd="sng" algn="ctr">
            <a:solidFill>
              <a:srgbClr val="FF9933"/>
            </a:solidFill>
            <a:prstDash val="solid"/>
            <a:round/>
            <a:headEnd type="none" w="med" len="med"/>
            <a:tailEnd type="arrow"/>
          </a:ln>
          <a:effectLst/>
        </p:spPr>
      </p:cxn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Why is the number of non-overlapping channels important? </a:t>
            </a:r>
          </a:p>
          <a:p>
            <a:pPr lvl="1"/>
            <a:r>
              <a:rPr lang="en-US" dirty="0"/>
              <a:t>Why is the user throughput much lower than the max. available data rate at PHY?</a:t>
            </a:r>
          </a:p>
          <a:p>
            <a:pPr lvl="1"/>
            <a:r>
              <a:rPr lang="en-US" dirty="0"/>
              <a:t>What are advantages of higher frequency bands? Disadvantages?</a:t>
            </a:r>
          </a:p>
          <a:p>
            <a:pPr lvl="1"/>
            <a:r>
              <a:rPr lang="en-US" dirty="0"/>
              <a:t>How are higher data rates achieved?</a:t>
            </a:r>
          </a:p>
          <a:p>
            <a:pPr lvl="1"/>
            <a:endParaRPr lang="en-US" dirty="0"/>
          </a:p>
          <a:p>
            <a:endParaRPr lang="en-US" dirty="0"/>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261668000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p:txBody>
          <a:bodyPr/>
          <a:lstStyle/>
          <a:p>
            <a:r>
              <a:rPr lang="en-US" dirty="0"/>
              <a:t>802.11 - MAC layer architecture</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pic>
        <p:nvPicPr>
          <p:cNvPr id="2" name="Picture 1"/>
          <p:cNvPicPr>
            <a:picLocks noChangeAspect="1"/>
          </p:cNvPicPr>
          <p:nvPr/>
        </p:nvPicPr>
        <p:blipFill>
          <a:blip r:embed="rId3"/>
          <a:stretch>
            <a:fillRect/>
          </a:stretch>
        </p:blipFill>
        <p:spPr>
          <a:xfrm>
            <a:off x="1559496" y="1209508"/>
            <a:ext cx="8889781" cy="5399660"/>
          </a:xfrm>
          <a:prstGeom prst="rect">
            <a:avLst/>
          </a:prstGeom>
        </p:spPr>
      </p:pic>
      <p:sp>
        <p:nvSpPr>
          <p:cNvPr id="5" name="TextBox 4"/>
          <p:cNvSpPr txBox="1"/>
          <p:nvPr/>
        </p:nvSpPr>
        <p:spPr>
          <a:xfrm>
            <a:off x="9480376" y="6266991"/>
            <a:ext cx="2028119" cy="253916"/>
          </a:xfrm>
          <a:prstGeom prst="rect">
            <a:avLst/>
          </a:prstGeom>
          <a:noFill/>
        </p:spPr>
        <p:txBody>
          <a:bodyPr wrap="none" rtlCol="0">
            <a:spAutoFit/>
          </a:bodyPr>
          <a:lstStyle/>
          <a:p>
            <a:r>
              <a:rPr lang="en-US" sz="1050" dirty="0">
                <a:solidFill>
                  <a:srgbClr val="0070C0"/>
                </a:solidFill>
                <a:latin typeface="+mj-lt"/>
              </a:rPr>
              <a:t>Source: IEEE </a:t>
            </a:r>
            <a:r>
              <a:rPr lang="en-US" sz="1050" dirty="0" err="1">
                <a:solidFill>
                  <a:srgbClr val="0070C0"/>
                </a:solidFill>
                <a:latin typeface="+mj-lt"/>
              </a:rPr>
              <a:t>Std</a:t>
            </a:r>
            <a:r>
              <a:rPr lang="en-US" sz="1050" dirty="0">
                <a:solidFill>
                  <a:srgbClr val="0070C0"/>
                </a:solidFill>
                <a:latin typeface="+mj-lt"/>
              </a:rPr>
              <a:t> 802.11-2016</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How</a:t>
            </a:r>
            <a:r>
              <a:rPr lang="de-DE" dirty="0"/>
              <a:t> </a:t>
            </a:r>
            <a:r>
              <a:rPr lang="de-DE" dirty="0" err="1"/>
              <a:t>to</a:t>
            </a:r>
            <a:r>
              <a:rPr lang="de-DE" dirty="0"/>
              <a:t> </a:t>
            </a:r>
            <a:r>
              <a:rPr lang="de-DE" dirty="0" err="1"/>
              <a:t>access</a:t>
            </a:r>
            <a:r>
              <a:rPr lang="de-DE" dirty="0"/>
              <a:t> </a:t>
            </a:r>
            <a:r>
              <a:rPr lang="de-DE" dirty="0" err="1"/>
              <a:t>the</a:t>
            </a:r>
            <a:r>
              <a:rPr lang="de-DE" dirty="0"/>
              <a:t> medium in 802.11</a:t>
            </a:r>
          </a:p>
        </p:txBody>
      </p:sp>
      <p:sp>
        <p:nvSpPr>
          <p:cNvPr id="4" name="Content Placeholder 3"/>
          <p:cNvSpPr>
            <a:spLocks noGrp="1"/>
          </p:cNvSpPr>
          <p:nvPr>
            <p:ph idx="1"/>
          </p:nvPr>
        </p:nvSpPr>
        <p:spPr/>
        <p:txBody>
          <a:bodyPr>
            <a:normAutofit lnSpcReduction="10000"/>
          </a:bodyPr>
          <a:lstStyle/>
          <a:p>
            <a:r>
              <a:rPr lang="en-US" dirty="0"/>
              <a:t>Distributed Coordination Function (DCF)</a:t>
            </a:r>
          </a:p>
          <a:p>
            <a:pPr marL="285750" indent="-285750">
              <a:buFont typeface="Arial" panose="020B0604020202020204" pitchFamily="34" charset="0"/>
              <a:buChar char="•"/>
            </a:pPr>
            <a:r>
              <a:rPr lang="en-US" dirty="0"/>
              <a:t>Fundamental access method in 802.11, mandatory</a:t>
            </a:r>
          </a:p>
          <a:p>
            <a:pPr marL="285750" indent="-285750">
              <a:buFont typeface="Arial" panose="020B0604020202020204" pitchFamily="34" charset="0"/>
              <a:buChar char="•"/>
            </a:pPr>
            <a:r>
              <a:rPr lang="en-US" dirty="0"/>
              <a:t>Also known as CSMA/CA (Carrier Sense Multiple Access with Collision Avoidance)</a:t>
            </a:r>
          </a:p>
          <a:p>
            <a:pPr marL="285750" indent="-285750">
              <a:buFont typeface="Arial" panose="020B0604020202020204" pitchFamily="34" charset="0"/>
              <a:buChar char="•"/>
            </a:pPr>
            <a:r>
              <a:rPr lang="en-US" dirty="0"/>
              <a:t>Random </a:t>
            </a:r>
            <a:r>
              <a:rPr lang="en-US" dirty="0" err="1"/>
              <a:t>backoff</a:t>
            </a:r>
            <a:r>
              <a:rPr lang="en-US" dirty="0"/>
              <a:t>, certain fairness, refinement with RTS/CTS possible</a:t>
            </a:r>
          </a:p>
          <a:p>
            <a:pPr marL="285750" indent="-285750">
              <a:buFont typeface="Arial" panose="020B0604020202020204" pitchFamily="34" charset="0"/>
              <a:buChar char="•"/>
            </a:pPr>
            <a:endParaRPr lang="en-US" dirty="0"/>
          </a:p>
          <a:p>
            <a:r>
              <a:rPr lang="en-US" dirty="0"/>
              <a:t>Point Coordination Function (not really used, will be kicked out of the standard in the future)</a:t>
            </a:r>
          </a:p>
          <a:p>
            <a:pPr marL="285750" indent="-285750">
              <a:buFont typeface="Arial" panose="020B0604020202020204" pitchFamily="34" charset="0"/>
              <a:buChar char="•"/>
            </a:pPr>
            <a:r>
              <a:rPr lang="en-US" dirty="0"/>
              <a:t>Contention free access, reservation of the medium</a:t>
            </a:r>
          </a:p>
          <a:p>
            <a:pPr marL="285750" indent="-285750">
              <a:buFont typeface="Arial" panose="020B0604020202020204" pitchFamily="34" charset="0"/>
              <a:buChar char="•"/>
            </a:pPr>
            <a:endParaRPr lang="en-US" dirty="0"/>
          </a:p>
          <a:p>
            <a:r>
              <a:rPr lang="en-US" dirty="0"/>
              <a:t>Hybrid Coordination Function (HCF)</a:t>
            </a:r>
          </a:p>
          <a:p>
            <a:pPr marL="285750" indent="-285750">
              <a:buFont typeface="Arial" panose="020B0604020202020204" pitchFamily="34" charset="0"/>
              <a:buChar char="•"/>
            </a:pPr>
            <a:r>
              <a:rPr lang="en-US" dirty="0" err="1"/>
              <a:t>QoS</a:t>
            </a:r>
            <a:r>
              <a:rPr lang="en-US" dirty="0"/>
              <a:t> support by combining DCF and PCF</a:t>
            </a:r>
          </a:p>
          <a:p>
            <a:pPr marL="285750" indent="-285750">
              <a:buFont typeface="Arial" panose="020B0604020202020204" pitchFamily="34" charset="0"/>
              <a:buChar char="•"/>
            </a:pPr>
            <a:r>
              <a:rPr lang="en-US" dirty="0"/>
              <a:t>Contention-based channel access (Enhanced Distributed Channel Access, EDCA) and controlled channel access (HCF Controlled Channel Access, HCCA)</a:t>
            </a:r>
          </a:p>
          <a:p>
            <a:pPr marL="285750" indent="-285750">
              <a:buFont typeface="Arial" panose="020B0604020202020204" pitchFamily="34" charset="0"/>
              <a:buChar char="•"/>
            </a:pPr>
            <a:r>
              <a:rPr lang="en-US" dirty="0"/>
              <a:t>Support of different priorities for, e.g., background, best effort, video, voice traffic (</a:t>
            </a:r>
            <a:r>
              <a:rPr lang="en-US" dirty="0" err="1"/>
              <a:t>WiFi</a:t>
            </a:r>
            <a:r>
              <a:rPr lang="en-US" dirty="0"/>
              <a:t> WMM Designations)</a:t>
            </a:r>
          </a:p>
          <a:p>
            <a:pPr marL="285750" indent="-285750">
              <a:buFont typeface="Arial" panose="020B0604020202020204" pitchFamily="34" charset="0"/>
              <a:buChar char="•"/>
            </a:pPr>
            <a:endParaRPr lang="en-US" dirty="0"/>
          </a:p>
          <a:p>
            <a:r>
              <a:rPr lang="en-US" dirty="0"/>
              <a:t>Mesh Coordination Function (MCF)</a:t>
            </a:r>
          </a:p>
          <a:p>
            <a:pPr marL="285750" indent="-285750">
              <a:buFont typeface="Arial" panose="020B0604020202020204" pitchFamily="34" charset="0"/>
              <a:buChar char="•"/>
            </a:pPr>
            <a:r>
              <a:rPr lang="en-US" dirty="0"/>
              <a:t>Only in a MBSS, EDCA for contention-based access, MCCA (MCS Controlled Channel Access) for contention-free access</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218833539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802.11 - MAC Inter Frame Space</a:t>
            </a:r>
          </a:p>
        </p:txBody>
      </p:sp>
      <p:sp>
        <p:nvSpPr>
          <p:cNvPr id="77827" name="Rectangle 3"/>
          <p:cNvSpPr>
            <a:spLocks noGrp="1" noChangeArrowheads="1"/>
          </p:cNvSpPr>
          <p:nvPr>
            <p:ph idx="1"/>
          </p:nvPr>
        </p:nvSpPr>
        <p:spPr/>
        <p:txBody>
          <a:bodyPr/>
          <a:lstStyle/>
          <a:p>
            <a:r>
              <a:rPr lang="en-US" sz="1400" dirty="0"/>
              <a:t>Priorities of packets defined through different inter frame spaces (not always guaranteed)</a:t>
            </a:r>
          </a:p>
          <a:p>
            <a:pPr lvl="1"/>
            <a:r>
              <a:rPr lang="en-US" sz="1400" dirty="0"/>
              <a:t>RIFS (Reduced IFS)</a:t>
            </a:r>
          </a:p>
          <a:p>
            <a:pPr lvl="2"/>
            <a:r>
              <a:rPr lang="en-US" sz="1400" dirty="0"/>
              <a:t>shortest IFS, reduced overhead, only if no SIFS expected, for higher throughput</a:t>
            </a:r>
          </a:p>
          <a:p>
            <a:pPr lvl="1"/>
            <a:r>
              <a:rPr lang="en-US" sz="1400" b="1" dirty="0"/>
              <a:t>SIFS</a:t>
            </a:r>
            <a:r>
              <a:rPr lang="en-US" sz="1400" dirty="0"/>
              <a:t> (Short IFS)</a:t>
            </a:r>
          </a:p>
          <a:p>
            <a:pPr lvl="2"/>
            <a:r>
              <a:rPr lang="en-US" sz="1400" dirty="0"/>
              <a:t>for ACK, CTS, polling response</a:t>
            </a:r>
          </a:p>
          <a:p>
            <a:pPr lvl="1"/>
            <a:r>
              <a:rPr lang="en-US" sz="1400" dirty="0"/>
              <a:t>PIFS (PCF IFS)</a:t>
            </a:r>
          </a:p>
          <a:p>
            <a:pPr lvl="2"/>
            <a:r>
              <a:rPr lang="en-US" sz="1400" dirty="0"/>
              <a:t>used to gain priority access (PCF, TIM, …)</a:t>
            </a:r>
          </a:p>
          <a:p>
            <a:pPr lvl="1"/>
            <a:r>
              <a:rPr lang="en-US" sz="1400" b="1" dirty="0"/>
              <a:t>DIFS</a:t>
            </a:r>
            <a:r>
              <a:rPr lang="en-US" sz="1400" dirty="0"/>
              <a:t> (DCF IFS)</a:t>
            </a:r>
          </a:p>
          <a:p>
            <a:pPr lvl="2"/>
            <a:r>
              <a:rPr lang="en-US" sz="1400" dirty="0"/>
              <a:t>for “normal” asynchronous data service</a:t>
            </a:r>
          </a:p>
          <a:p>
            <a:pPr lvl="1"/>
            <a:r>
              <a:rPr lang="en-US" sz="1400" dirty="0"/>
              <a:t>AIFS (Arbitration IFS)</a:t>
            </a:r>
          </a:p>
          <a:p>
            <a:pPr lvl="2"/>
            <a:r>
              <a:rPr lang="en-US" sz="1400" dirty="0"/>
              <a:t>variable depending on </a:t>
            </a:r>
            <a:r>
              <a:rPr lang="en-US" sz="1400" dirty="0" err="1"/>
              <a:t>QoS</a:t>
            </a:r>
            <a:endParaRPr lang="en-US" sz="1400" dirty="0"/>
          </a:p>
          <a:p>
            <a:pPr lvl="1"/>
            <a:r>
              <a:rPr lang="en-US" sz="1400" dirty="0"/>
              <a:t>EIFS (Extended IFS)</a:t>
            </a:r>
          </a:p>
          <a:p>
            <a:pPr lvl="2"/>
            <a:r>
              <a:rPr lang="en-US" sz="1400" dirty="0"/>
              <a:t>IFS e.g. after an incorrect FCS</a:t>
            </a:r>
          </a:p>
          <a:p>
            <a:pPr lvl="1"/>
            <a:r>
              <a:rPr lang="en-US" sz="1400" dirty="0"/>
              <a:t>Additional “beamforming” IFSs</a:t>
            </a:r>
          </a:p>
        </p:txBody>
      </p:sp>
      <p:sp>
        <p:nvSpPr>
          <p:cNvPr id="27" name="Fußzeilenplatzhalter 3"/>
          <p:cNvSpPr>
            <a:spLocks noGrp="1"/>
          </p:cNvSpPr>
          <p:nvPr>
            <p:ph type="ftr" sz="quarter" idx="10"/>
          </p:nvPr>
        </p:nvSpPr>
        <p:spPr/>
        <p:txBody>
          <a:bodyPr/>
          <a:lstStyle/>
          <a:p>
            <a:r>
              <a:rPr lang="en-US"/>
              <a:t>Prof. Dr.-Ing. Jochen H. Schiller    www.jochenschiller.de    Mobile Communications</a:t>
            </a:r>
          </a:p>
        </p:txBody>
      </p:sp>
      <p:sp>
        <p:nvSpPr>
          <p:cNvPr id="77859" name="Rectangle 35"/>
          <p:cNvSpPr>
            <a:spLocks noChangeArrowheads="1"/>
          </p:cNvSpPr>
          <p:nvPr/>
        </p:nvSpPr>
        <p:spPr bwMode="auto">
          <a:xfrm>
            <a:off x="7812360" y="5301208"/>
            <a:ext cx="304800" cy="381000"/>
          </a:xfrm>
          <a:prstGeom prst="rect">
            <a:avLst/>
          </a:prstGeom>
          <a:gradFill rotWithShape="0">
            <a:gsLst>
              <a:gs pos="0">
                <a:srgbClr val="FF6699">
                  <a:gamma/>
                  <a:tint val="20392"/>
                  <a:invGamma/>
                </a:srgbClr>
              </a:gs>
              <a:gs pos="100000">
                <a:srgbClr val="FF6699"/>
              </a:gs>
            </a:gsLst>
            <a:lin ang="0" scaled="1"/>
          </a:gradFill>
          <a:ln w="9525">
            <a:noFill/>
            <a:miter lim="800000"/>
            <a:headEnd/>
            <a:tailEnd/>
          </a:ln>
          <a:effectLst/>
        </p:spPr>
        <p:txBody>
          <a:bodyPr wrap="none" anchor="ctr"/>
          <a:lstStyle/>
          <a:p>
            <a:endParaRPr lang="en-US"/>
          </a:p>
        </p:txBody>
      </p:sp>
      <p:sp>
        <p:nvSpPr>
          <p:cNvPr id="77828" name="Line 4"/>
          <p:cNvSpPr>
            <a:spLocks noChangeShapeType="1"/>
          </p:cNvSpPr>
          <p:nvPr/>
        </p:nvSpPr>
        <p:spPr bwMode="auto">
          <a:xfrm>
            <a:off x="3926160" y="5682208"/>
            <a:ext cx="7696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77829" name="Text Box 5"/>
          <p:cNvSpPr txBox="1">
            <a:spLocks noChangeArrowheads="1"/>
          </p:cNvSpPr>
          <p:nvPr/>
        </p:nvSpPr>
        <p:spPr bwMode="auto">
          <a:xfrm>
            <a:off x="11469960" y="5682208"/>
            <a:ext cx="2413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a:t>
            </a:r>
          </a:p>
        </p:txBody>
      </p:sp>
      <p:sp>
        <p:nvSpPr>
          <p:cNvPr id="77830" name="Rectangle 6"/>
          <p:cNvSpPr>
            <a:spLocks noChangeArrowheads="1"/>
          </p:cNvSpPr>
          <p:nvPr/>
        </p:nvSpPr>
        <p:spPr bwMode="auto">
          <a:xfrm>
            <a:off x="5069160" y="5301208"/>
            <a:ext cx="2057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medium busy</a:t>
            </a:r>
          </a:p>
        </p:txBody>
      </p:sp>
      <p:sp>
        <p:nvSpPr>
          <p:cNvPr id="77831" name="Line 7"/>
          <p:cNvSpPr>
            <a:spLocks noChangeShapeType="1"/>
          </p:cNvSpPr>
          <p:nvPr/>
        </p:nvSpPr>
        <p:spPr bwMode="auto">
          <a:xfrm flipV="1">
            <a:off x="4078560" y="4844008"/>
            <a:ext cx="0" cy="838200"/>
          </a:xfrm>
          <a:prstGeom prst="line">
            <a:avLst/>
          </a:prstGeom>
          <a:noFill/>
          <a:ln w="9525">
            <a:solidFill>
              <a:schemeClr val="tx1"/>
            </a:solidFill>
            <a:round/>
            <a:headEnd/>
            <a:tailEnd/>
          </a:ln>
          <a:effectLst/>
        </p:spPr>
        <p:txBody>
          <a:bodyPr wrap="none" anchor="ctr"/>
          <a:lstStyle/>
          <a:p>
            <a:endParaRPr lang="en-US"/>
          </a:p>
        </p:txBody>
      </p:sp>
      <p:sp>
        <p:nvSpPr>
          <p:cNvPr id="77832" name="Line 8"/>
          <p:cNvSpPr>
            <a:spLocks noChangeShapeType="1"/>
          </p:cNvSpPr>
          <p:nvPr/>
        </p:nvSpPr>
        <p:spPr bwMode="auto">
          <a:xfrm flipV="1">
            <a:off x="5069160" y="4844008"/>
            <a:ext cx="0" cy="838200"/>
          </a:xfrm>
          <a:prstGeom prst="line">
            <a:avLst/>
          </a:prstGeom>
          <a:noFill/>
          <a:ln w="9525">
            <a:solidFill>
              <a:schemeClr val="tx1"/>
            </a:solidFill>
            <a:round/>
            <a:headEnd/>
            <a:tailEnd/>
          </a:ln>
          <a:effectLst/>
        </p:spPr>
        <p:txBody>
          <a:bodyPr wrap="none" anchor="ctr"/>
          <a:lstStyle/>
          <a:p>
            <a:endParaRPr lang="en-US"/>
          </a:p>
        </p:txBody>
      </p:sp>
      <p:sp>
        <p:nvSpPr>
          <p:cNvPr id="77833" name="Line 9"/>
          <p:cNvSpPr>
            <a:spLocks noChangeShapeType="1"/>
          </p:cNvSpPr>
          <p:nvPr/>
        </p:nvSpPr>
        <p:spPr bwMode="auto">
          <a:xfrm flipV="1">
            <a:off x="7126560" y="4844008"/>
            <a:ext cx="0" cy="838200"/>
          </a:xfrm>
          <a:prstGeom prst="line">
            <a:avLst/>
          </a:prstGeom>
          <a:noFill/>
          <a:ln w="9525">
            <a:solidFill>
              <a:schemeClr val="tx1"/>
            </a:solidFill>
            <a:round/>
            <a:headEnd/>
            <a:tailEnd/>
          </a:ln>
          <a:effectLst/>
        </p:spPr>
        <p:txBody>
          <a:bodyPr wrap="none" anchor="ctr"/>
          <a:lstStyle/>
          <a:p>
            <a:endParaRPr lang="en-US"/>
          </a:p>
        </p:txBody>
      </p:sp>
      <p:sp>
        <p:nvSpPr>
          <p:cNvPr id="77834" name="Line 10"/>
          <p:cNvSpPr>
            <a:spLocks noChangeShapeType="1"/>
          </p:cNvSpPr>
          <p:nvPr/>
        </p:nvSpPr>
        <p:spPr bwMode="auto">
          <a:xfrm flipV="1">
            <a:off x="8117160" y="4844008"/>
            <a:ext cx="0" cy="838200"/>
          </a:xfrm>
          <a:prstGeom prst="line">
            <a:avLst/>
          </a:prstGeom>
          <a:noFill/>
          <a:ln w="9525">
            <a:solidFill>
              <a:schemeClr val="tx1"/>
            </a:solidFill>
            <a:round/>
            <a:headEnd/>
            <a:tailEnd/>
          </a:ln>
          <a:effectLst/>
        </p:spPr>
        <p:txBody>
          <a:bodyPr wrap="none" anchor="ctr"/>
          <a:lstStyle/>
          <a:p>
            <a:endParaRPr lang="en-US"/>
          </a:p>
        </p:txBody>
      </p:sp>
      <p:sp>
        <p:nvSpPr>
          <p:cNvPr id="77836" name="Line 12"/>
          <p:cNvSpPr>
            <a:spLocks noChangeShapeType="1"/>
          </p:cNvSpPr>
          <p:nvPr/>
        </p:nvSpPr>
        <p:spPr bwMode="auto">
          <a:xfrm flipV="1">
            <a:off x="7964760" y="5072608"/>
            <a:ext cx="0" cy="609600"/>
          </a:xfrm>
          <a:prstGeom prst="line">
            <a:avLst/>
          </a:prstGeom>
          <a:noFill/>
          <a:ln w="9525">
            <a:solidFill>
              <a:schemeClr val="tx1"/>
            </a:solidFill>
            <a:round/>
            <a:headEnd/>
            <a:tailEnd/>
          </a:ln>
          <a:effectLst/>
        </p:spPr>
        <p:txBody>
          <a:bodyPr wrap="none" anchor="ctr"/>
          <a:lstStyle/>
          <a:p>
            <a:endParaRPr lang="en-US"/>
          </a:p>
        </p:txBody>
      </p:sp>
      <p:sp>
        <p:nvSpPr>
          <p:cNvPr id="77837" name="Line 13"/>
          <p:cNvSpPr>
            <a:spLocks noChangeShapeType="1"/>
          </p:cNvSpPr>
          <p:nvPr/>
        </p:nvSpPr>
        <p:spPr bwMode="auto">
          <a:xfrm flipV="1">
            <a:off x="7812360" y="5301208"/>
            <a:ext cx="0" cy="381000"/>
          </a:xfrm>
          <a:prstGeom prst="line">
            <a:avLst/>
          </a:prstGeom>
          <a:noFill/>
          <a:ln w="9525">
            <a:solidFill>
              <a:schemeClr val="tx1"/>
            </a:solidFill>
            <a:round/>
            <a:headEnd/>
            <a:tailEnd/>
          </a:ln>
          <a:effectLst/>
        </p:spPr>
        <p:txBody>
          <a:bodyPr wrap="none" anchor="ctr"/>
          <a:lstStyle/>
          <a:p>
            <a:endParaRPr lang="en-US"/>
          </a:p>
        </p:txBody>
      </p:sp>
      <p:sp>
        <p:nvSpPr>
          <p:cNvPr id="77839" name="Line 15"/>
          <p:cNvSpPr>
            <a:spLocks noChangeShapeType="1"/>
          </p:cNvSpPr>
          <p:nvPr/>
        </p:nvSpPr>
        <p:spPr bwMode="auto">
          <a:xfrm>
            <a:off x="7131323" y="5529808"/>
            <a:ext cx="6858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77840" name="Text Box 16"/>
          <p:cNvSpPr txBox="1">
            <a:spLocks noChangeArrowheads="1"/>
          </p:cNvSpPr>
          <p:nvPr/>
        </p:nvSpPr>
        <p:spPr bwMode="auto">
          <a:xfrm>
            <a:off x="7156723" y="5209133"/>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SIFS</a:t>
            </a:r>
          </a:p>
        </p:txBody>
      </p:sp>
      <p:sp>
        <p:nvSpPr>
          <p:cNvPr id="77841" name="Line 17"/>
          <p:cNvSpPr>
            <a:spLocks noChangeShapeType="1"/>
          </p:cNvSpPr>
          <p:nvPr/>
        </p:nvSpPr>
        <p:spPr bwMode="auto">
          <a:xfrm>
            <a:off x="7126560" y="5225008"/>
            <a:ext cx="838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77842" name="Text Box 18"/>
          <p:cNvSpPr txBox="1">
            <a:spLocks noChangeArrowheads="1"/>
          </p:cNvSpPr>
          <p:nvPr/>
        </p:nvSpPr>
        <p:spPr bwMode="auto">
          <a:xfrm>
            <a:off x="7228160" y="4920208"/>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PIFS</a:t>
            </a:r>
          </a:p>
        </p:txBody>
      </p:sp>
      <p:sp>
        <p:nvSpPr>
          <p:cNvPr id="77843" name="Text Box 19"/>
          <p:cNvSpPr txBox="1">
            <a:spLocks noChangeArrowheads="1"/>
          </p:cNvSpPr>
          <p:nvPr/>
        </p:nvSpPr>
        <p:spPr bwMode="auto">
          <a:xfrm>
            <a:off x="7299598" y="4615408"/>
            <a:ext cx="64611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77844" name="Line 20"/>
          <p:cNvSpPr>
            <a:spLocks noChangeShapeType="1"/>
          </p:cNvSpPr>
          <p:nvPr/>
        </p:nvSpPr>
        <p:spPr bwMode="auto">
          <a:xfrm>
            <a:off x="7126560" y="4920208"/>
            <a:ext cx="990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77845" name="Text Box 21"/>
          <p:cNvSpPr txBox="1">
            <a:spLocks noChangeArrowheads="1"/>
          </p:cNvSpPr>
          <p:nvPr/>
        </p:nvSpPr>
        <p:spPr bwMode="auto">
          <a:xfrm>
            <a:off x="4250011" y="4615408"/>
            <a:ext cx="6461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77846" name="Line 22"/>
          <p:cNvSpPr>
            <a:spLocks noChangeShapeType="1"/>
          </p:cNvSpPr>
          <p:nvPr/>
        </p:nvSpPr>
        <p:spPr bwMode="auto">
          <a:xfrm>
            <a:off x="4078560" y="4920208"/>
            <a:ext cx="990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77848" name="Rectangle 24"/>
          <p:cNvSpPr>
            <a:spLocks noChangeArrowheads="1"/>
          </p:cNvSpPr>
          <p:nvPr/>
        </p:nvSpPr>
        <p:spPr bwMode="auto">
          <a:xfrm>
            <a:off x="9336360" y="5301208"/>
            <a:ext cx="2057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next frame</a:t>
            </a:r>
          </a:p>
        </p:txBody>
      </p:sp>
      <p:sp>
        <p:nvSpPr>
          <p:cNvPr id="77849" name="Line 25"/>
          <p:cNvSpPr>
            <a:spLocks noChangeShapeType="1"/>
          </p:cNvSpPr>
          <p:nvPr/>
        </p:nvSpPr>
        <p:spPr bwMode="auto">
          <a:xfrm flipV="1">
            <a:off x="9336360" y="4844008"/>
            <a:ext cx="0" cy="838200"/>
          </a:xfrm>
          <a:prstGeom prst="line">
            <a:avLst/>
          </a:prstGeom>
          <a:noFill/>
          <a:ln w="9525">
            <a:solidFill>
              <a:schemeClr val="tx1"/>
            </a:solidFill>
            <a:round/>
            <a:headEnd/>
            <a:tailEnd/>
          </a:ln>
          <a:effectLst/>
        </p:spPr>
        <p:txBody>
          <a:bodyPr wrap="none" anchor="ctr"/>
          <a:lstStyle/>
          <a:p>
            <a:endParaRPr lang="en-US"/>
          </a:p>
        </p:txBody>
      </p:sp>
      <p:sp>
        <p:nvSpPr>
          <p:cNvPr id="77850" name="Rectangle 26"/>
          <p:cNvSpPr>
            <a:spLocks noChangeArrowheads="1"/>
          </p:cNvSpPr>
          <p:nvPr/>
        </p:nvSpPr>
        <p:spPr bwMode="auto">
          <a:xfrm>
            <a:off x="8117160" y="5301208"/>
            <a:ext cx="12192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contention</a:t>
            </a:r>
          </a:p>
        </p:txBody>
      </p:sp>
      <p:sp>
        <p:nvSpPr>
          <p:cNvPr id="77853" name="Text Box 29"/>
          <p:cNvSpPr txBox="1">
            <a:spLocks noChangeArrowheads="1"/>
          </p:cNvSpPr>
          <p:nvPr/>
        </p:nvSpPr>
        <p:spPr bwMode="auto">
          <a:xfrm>
            <a:off x="5373960" y="5834609"/>
            <a:ext cx="2205038"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direct access if </a:t>
            </a:r>
            <a:br>
              <a:rPr lang="de-DE" sz="1600">
                <a:latin typeface="Arial" charset="0"/>
              </a:rPr>
            </a:br>
            <a:r>
              <a:rPr lang="de-DE" sz="1600">
                <a:latin typeface="Arial" charset="0"/>
              </a:rPr>
              <a:t>medium is free </a:t>
            </a:r>
            <a:r>
              <a:rPr lang="de-DE" sz="1600">
                <a:latin typeface="Arial" charset="0"/>
                <a:sym typeface="Symbol" pitchFamily="18" charset="2"/>
              </a:rPr>
              <a:t> DIFS</a:t>
            </a:r>
          </a:p>
        </p:txBody>
      </p:sp>
      <p:cxnSp>
        <p:nvCxnSpPr>
          <p:cNvPr id="77854" name="AutoShape 30"/>
          <p:cNvCxnSpPr>
            <a:cxnSpLocks noChangeShapeType="1"/>
            <a:stCxn id="77853" idx="1"/>
            <a:endCxn id="77832" idx="0"/>
          </p:cNvCxnSpPr>
          <p:nvPr/>
        </p:nvCxnSpPr>
        <p:spPr bwMode="auto">
          <a:xfrm rot="10800000">
            <a:off x="5069160" y="5682209"/>
            <a:ext cx="304800" cy="442913"/>
          </a:xfrm>
          <a:prstGeom prst="curvedConnector2">
            <a:avLst/>
          </a:prstGeom>
          <a:noFill/>
          <a:ln w="9525">
            <a:solidFill>
              <a:schemeClr val="tx1"/>
            </a:solidFill>
            <a:round/>
            <a:headEnd/>
            <a:tailEnd type="triangle" w="med" len="med"/>
          </a:ln>
          <a:effectLst/>
        </p:spPr>
      </p:cxnSp>
      <p:sp>
        <p:nvSpPr>
          <p:cNvPr id="28" name="Line 15"/>
          <p:cNvSpPr>
            <a:spLocks noChangeShapeType="1"/>
          </p:cNvSpPr>
          <p:nvPr/>
        </p:nvSpPr>
        <p:spPr bwMode="auto">
          <a:xfrm flipV="1">
            <a:off x="7116708" y="4470332"/>
            <a:ext cx="462290" cy="8552"/>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29" name="Text Box 16"/>
          <p:cNvSpPr txBox="1">
            <a:spLocks noChangeArrowheads="1"/>
          </p:cNvSpPr>
          <p:nvPr/>
        </p:nvSpPr>
        <p:spPr bwMode="auto">
          <a:xfrm>
            <a:off x="7037040" y="4158209"/>
            <a:ext cx="651140" cy="338554"/>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RIFS</a:t>
            </a:r>
          </a:p>
        </p:txBody>
      </p:sp>
      <p:sp>
        <p:nvSpPr>
          <p:cNvPr id="30" name="Line 15"/>
          <p:cNvSpPr>
            <a:spLocks noChangeShapeType="1"/>
          </p:cNvSpPr>
          <p:nvPr/>
        </p:nvSpPr>
        <p:spPr bwMode="auto">
          <a:xfrm flipV="1">
            <a:off x="7101482" y="4140329"/>
            <a:ext cx="1087686" cy="2147"/>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1" name="Text Box 16"/>
          <p:cNvSpPr txBox="1">
            <a:spLocks noChangeArrowheads="1"/>
          </p:cNvSpPr>
          <p:nvPr/>
        </p:nvSpPr>
        <p:spPr bwMode="auto">
          <a:xfrm>
            <a:off x="7021814" y="3821802"/>
            <a:ext cx="670376" cy="338554"/>
          </a:xfrm>
          <a:prstGeom prst="rect">
            <a:avLst/>
          </a:prstGeom>
          <a:noFill/>
          <a:ln w="9525">
            <a:noFill/>
            <a:miter lim="800000"/>
            <a:headEnd/>
            <a:tailEnd/>
          </a:ln>
          <a:effectLst/>
        </p:spPr>
        <p:txBody>
          <a:bodyPr wrap="none">
            <a:spAutoFit/>
          </a:bodyPr>
          <a:lstStyle/>
          <a:p>
            <a:pPr algn="l" eaLnBrk="0" hangingPunct="0"/>
            <a:r>
              <a:rPr lang="de-DE" sz="1600" dirty="0" err="1">
                <a:latin typeface="Arial" charset="0"/>
              </a:rPr>
              <a:t>AIFS</a:t>
            </a:r>
            <a:r>
              <a:rPr lang="de-DE" sz="1600" baseline="-25000" dirty="0" err="1">
                <a:latin typeface="Arial" charset="0"/>
              </a:rPr>
              <a:t>i</a:t>
            </a:r>
            <a:endParaRPr lang="de-DE" sz="1600" dirty="0">
              <a:latin typeface="Arial" charset="0"/>
            </a:endParaRPr>
          </a:p>
        </p:txBody>
      </p:sp>
      <p:sp>
        <p:nvSpPr>
          <p:cNvPr id="32" name="Line 15"/>
          <p:cNvSpPr>
            <a:spLocks noChangeShapeType="1"/>
          </p:cNvSpPr>
          <p:nvPr/>
        </p:nvSpPr>
        <p:spPr bwMode="auto">
          <a:xfrm flipV="1">
            <a:off x="7116708" y="3493869"/>
            <a:ext cx="1504508" cy="2209"/>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3" name="Text Box 16"/>
          <p:cNvSpPr txBox="1">
            <a:spLocks noChangeArrowheads="1"/>
          </p:cNvSpPr>
          <p:nvPr/>
        </p:nvSpPr>
        <p:spPr bwMode="auto">
          <a:xfrm>
            <a:off x="7037040" y="3175405"/>
            <a:ext cx="684803" cy="338554"/>
          </a:xfrm>
          <a:prstGeom prst="rect">
            <a:avLst/>
          </a:prstGeom>
          <a:noFill/>
          <a:ln w="9525">
            <a:noFill/>
            <a:miter lim="800000"/>
            <a:headEnd/>
            <a:tailEnd/>
          </a:ln>
          <a:effectLst/>
        </p:spPr>
        <p:txBody>
          <a:bodyPr wrap="none">
            <a:spAutoFit/>
          </a:bodyPr>
          <a:lstStyle/>
          <a:p>
            <a:pPr algn="l" eaLnBrk="0" hangingPunct="0"/>
            <a:r>
              <a:rPr lang="de-DE" sz="1600" dirty="0" err="1">
                <a:latin typeface="Arial" charset="0"/>
              </a:rPr>
              <a:t>AIFS</a:t>
            </a:r>
            <a:r>
              <a:rPr lang="de-DE" sz="1600" baseline="-25000" dirty="0" err="1">
                <a:latin typeface="Arial" charset="0"/>
              </a:rPr>
              <a:t>i</a:t>
            </a:r>
            <a:endParaRPr lang="de-DE" sz="1600" baseline="-25000" dirty="0">
              <a:latin typeface="Arial" charset="0"/>
            </a:endParaRPr>
          </a:p>
        </p:txBody>
      </p:sp>
      <p:sp>
        <p:nvSpPr>
          <p:cNvPr id="34" name="Line 15"/>
          <p:cNvSpPr>
            <a:spLocks noChangeShapeType="1"/>
          </p:cNvSpPr>
          <p:nvPr/>
        </p:nvSpPr>
        <p:spPr bwMode="auto">
          <a:xfrm flipV="1">
            <a:off x="7101482" y="3157320"/>
            <a:ext cx="1807766" cy="21104"/>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35" name="Text Box 16"/>
          <p:cNvSpPr txBox="1">
            <a:spLocks noChangeArrowheads="1"/>
          </p:cNvSpPr>
          <p:nvPr/>
        </p:nvSpPr>
        <p:spPr bwMode="auto">
          <a:xfrm>
            <a:off x="7021814" y="2857751"/>
            <a:ext cx="651140" cy="338554"/>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EIFS</a:t>
            </a:r>
          </a:p>
        </p:txBody>
      </p:sp>
      <p:sp>
        <p:nvSpPr>
          <p:cNvPr id="36" name="Text Box 16"/>
          <p:cNvSpPr txBox="1">
            <a:spLocks noChangeArrowheads="1"/>
          </p:cNvSpPr>
          <p:nvPr/>
        </p:nvSpPr>
        <p:spPr bwMode="auto">
          <a:xfrm>
            <a:off x="7021814" y="3546019"/>
            <a:ext cx="389850" cy="338554"/>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5" name="Rectangle 103"/>
          <p:cNvSpPr>
            <a:spLocks noGrp="1" noChangeArrowheads="1"/>
          </p:cNvSpPr>
          <p:nvPr>
            <p:ph type="title"/>
          </p:nvPr>
        </p:nvSpPr>
        <p:spPr/>
        <p:txBody>
          <a:bodyPr/>
          <a:lstStyle/>
          <a:p>
            <a:r>
              <a:rPr lang="en-US"/>
              <a:t>802.11 - CSMA/CA access method I</a:t>
            </a:r>
          </a:p>
        </p:txBody>
      </p:sp>
      <p:sp>
        <p:nvSpPr>
          <p:cNvPr id="90216" name="Rectangle 104"/>
          <p:cNvSpPr>
            <a:spLocks noGrp="1" noChangeArrowheads="1"/>
          </p:cNvSpPr>
          <p:nvPr>
            <p:ph idx="1"/>
          </p:nvPr>
        </p:nvSpPr>
        <p:spPr/>
        <p:txBody>
          <a:bodyPr/>
          <a:lstStyle/>
          <a:p>
            <a:pPr marL="285750" indent="-285750">
              <a:buFont typeface="Arial" panose="020B0604020202020204" pitchFamily="34" charset="0"/>
              <a:buChar char="•"/>
            </a:pPr>
            <a:r>
              <a:rPr lang="en-US" dirty="0"/>
              <a:t>station ready to send starts sensing the medium (Carrier Sense based on CCA, Clear Channel Assessment)</a:t>
            </a:r>
          </a:p>
          <a:p>
            <a:pPr marL="285750" indent="-285750">
              <a:buFont typeface="Arial" panose="020B0604020202020204" pitchFamily="34" charset="0"/>
              <a:buChar char="•"/>
            </a:pPr>
            <a:r>
              <a:rPr lang="en-US" dirty="0"/>
              <a:t>if the medium is free for the duration of an Inter-Frame Space (IFS), the station can start sending (IFS depends on service type)</a:t>
            </a:r>
          </a:p>
          <a:p>
            <a:pPr marL="285750" indent="-285750">
              <a:buFont typeface="Arial" panose="020B0604020202020204" pitchFamily="34" charset="0"/>
              <a:buChar char="•"/>
            </a:pPr>
            <a:r>
              <a:rPr lang="en-US" dirty="0"/>
              <a:t>if the medium is busy, the station has to wait for a free IFS, then the station must additionally wait a random back-off time (collision avoidance, multiple of slot-time) </a:t>
            </a:r>
          </a:p>
          <a:p>
            <a:pPr marL="285750" indent="-285750">
              <a:buFont typeface="Arial" panose="020B0604020202020204" pitchFamily="34" charset="0"/>
              <a:buChar char="•"/>
            </a:pPr>
            <a:r>
              <a:rPr lang="en-US" dirty="0"/>
              <a:t>if another station occupies the medium during the back-off time of the station, the back-off timer stops (fairness)</a:t>
            </a:r>
          </a:p>
        </p:txBody>
      </p:sp>
      <p:sp>
        <p:nvSpPr>
          <p:cNvPr id="39" name="Fußzeilenplatzhalter 3"/>
          <p:cNvSpPr>
            <a:spLocks noGrp="1"/>
          </p:cNvSpPr>
          <p:nvPr>
            <p:ph type="ftr" sz="quarter" idx="10"/>
          </p:nvPr>
        </p:nvSpPr>
        <p:spPr/>
        <p:txBody>
          <a:bodyPr/>
          <a:lstStyle/>
          <a:p>
            <a:r>
              <a:rPr lang="en-US"/>
              <a:t>Prof. Dr.-Ing. Jochen H. Schiller    www.jochenschiller.de    Mobile Communications</a:t>
            </a:r>
          </a:p>
        </p:txBody>
      </p:sp>
      <p:sp>
        <p:nvSpPr>
          <p:cNvPr id="90114" name="Rectangle 2"/>
          <p:cNvSpPr>
            <a:spLocks noChangeArrowheads="1"/>
          </p:cNvSpPr>
          <p:nvPr/>
        </p:nvSpPr>
        <p:spPr bwMode="auto">
          <a:xfrm>
            <a:off x="2227263" y="6248400"/>
            <a:ext cx="1898650" cy="457200"/>
          </a:xfrm>
          <a:prstGeom prst="rect">
            <a:avLst/>
          </a:prstGeom>
          <a:noFill/>
          <a:ln w="12700">
            <a:noFill/>
            <a:miter lim="800000"/>
            <a:headEnd/>
            <a:tailEnd/>
          </a:ln>
          <a:effectLst/>
        </p:spPr>
        <p:txBody>
          <a:bodyPr wrap="none" anchor="ctr"/>
          <a:lstStyle/>
          <a:p>
            <a:endParaRPr lang="en-US"/>
          </a:p>
        </p:txBody>
      </p:sp>
      <p:sp>
        <p:nvSpPr>
          <p:cNvPr id="90115" name="Rectangle 3"/>
          <p:cNvSpPr>
            <a:spLocks noChangeArrowheads="1"/>
          </p:cNvSpPr>
          <p:nvPr/>
        </p:nvSpPr>
        <p:spPr bwMode="auto">
          <a:xfrm>
            <a:off x="4689475" y="6248400"/>
            <a:ext cx="2813050" cy="457200"/>
          </a:xfrm>
          <a:prstGeom prst="rect">
            <a:avLst/>
          </a:prstGeom>
          <a:noFill/>
          <a:ln w="12700">
            <a:noFill/>
            <a:miter lim="800000"/>
            <a:headEnd/>
            <a:tailEnd/>
          </a:ln>
          <a:effectLst/>
        </p:spPr>
        <p:txBody>
          <a:bodyPr wrap="none" anchor="ctr"/>
          <a:lstStyle/>
          <a:p>
            <a:endParaRPr lang="en-US"/>
          </a:p>
        </p:txBody>
      </p:sp>
      <p:sp>
        <p:nvSpPr>
          <p:cNvPr id="90161" name="Line 49"/>
          <p:cNvSpPr>
            <a:spLocks noChangeShapeType="1"/>
          </p:cNvSpPr>
          <p:nvPr/>
        </p:nvSpPr>
        <p:spPr bwMode="auto">
          <a:xfrm>
            <a:off x="2495550" y="5737225"/>
            <a:ext cx="7391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0162" name="Text Box 50"/>
          <p:cNvSpPr txBox="1">
            <a:spLocks noChangeArrowheads="1"/>
          </p:cNvSpPr>
          <p:nvPr/>
        </p:nvSpPr>
        <p:spPr bwMode="auto">
          <a:xfrm>
            <a:off x="9642475" y="5797550"/>
            <a:ext cx="2413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a:t>
            </a:r>
          </a:p>
        </p:txBody>
      </p:sp>
      <p:sp>
        <p:nvSpPr>
          <p:cNvPr id="90163" name="Rectangle 51"/>
          <p:cNvSpPr>
            <a:spLocks noChangeArrowheads="1"/>
          </p:cNvSpPr>
          <p:nvPr/>
        </p:nvSpPr>
        <p:spPr bwMode="auto">
          <a:xfrm>
            <a:off x="3657600" y="5356225"/>
            <a:ext cx="203835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medium busy</a:t>
            </a:r>
          </a:p>
        </p:txBody>
      </p:sp>
      <p:sp>
        <p:nvSpPr>
          <p:cNvPr id="90164" name="Line 52"/>
          <p:cNvSpPr>
            <a:spLocks noChangeShapeType="1"/>
          </p:cNvSpPr>
          <p:nvPr/>
        </p:nvSpPr>
        <p:spPr bwMode="auto">
          <a:xfrm flipV="1">
            <a:off x="2647950" y="4899025"/>
            <a:ext cx="0" cy="838200"/>
          </a:xfrm>
          <a:prstGeom prst="line">
            <a:avLst/>
          </a:prstGeom>
          <a:noFill/>
          <a:ln w="9525">
            <a:solidFill>
              <a:schemeClr val="tx1"/>
            </a:solidFill>
            <a:round/>
            <a:headEnd/>
            <a:tailEnd/>
          </a:ln>
          <a:effectLst/>
        </p:spPr>
        <p:txBody>
          <a:bodyPr wrap="none" anchor="ctr"/>
          <a:lstStyle/>
          <a:p>
            <a:endParaRPr lang="en-US"/>
          </a:p>
        </p:txBody>
      </p:sp>
      <p:sp>
        <p:nvSpPr>
          <p:cNvPr id="90165" name="Line 53"/>
          <p:cNvSpPr>
            <a:spLocks noChangeShapeType="1"/>
          </p:cNvSpPr>
          <p:nvPr/>
        </p:nvSpPr>
        <p:spPr bwMode="auto">
          <a:xfrm flipH="1" flipV="1">
            <a:off x="3657600" y="4899025"/>
            <a:ext cx="0" cy="990600"/>
          </a:xfrm>
          <a:prstGeom prst="line">
            <a:avLst/>
          </a:prstGeom>
          <a:noFill/>
          <a:ln w="9525">
            <a:solidFill>
              <a:schemeClr val="tx1"/>
            </a:solidFill>
            <a:round/>
            <a:headEnd/>
            <a:tailEnd/>
          </a:ln>
          <a:effectLst/>
        </p:spPr>
        <p:txBody>
          <a:bodyPr wrap="none" anchor="ctr"/>
          <a:lstStyle/>
          <a:p>
            <a:endParaRPr lang="en-US"/>
          </a:p>
        </p:txBody>
      </p:sp>
      <p:sp>
        <p:nvSpPr>
          <p:cNvPr id="90166" name="Line 54"/>
          <p:cNvSpPr>
            <a:spLocks noChangeShapeType="1"/>
          </p:cNvSpPr>
          <p:nvPr/>
        </p:nvSpPr>
        <p:spPr bwMode="auto">
          <a:xfrm flipV="1">
            <a:off x="5695950" y="4899025"/>
            <a:ext cx="0" cy="838200"/>
          </a:xfrm>
          <a:prstGeom prst="line">
            <a:avLst/>
          </a:prstGeom>
          <a:noFill/>
          <a:ln w="9525">
            <a:solidFill>
              <a:schemeClr val="tx1"/>
            </a:solidFill>
            <a:round/>
            <a:headEnd/>
            <a:tailEnd/>
          </a:ln>
          <a:effectLst/>
        </p:spPr>
        <p:txBody>
          <a:bodyPr wrap="none" anchor="ctr"/>
          <a:lstStyle/>
          <a:p>
            <a:endParaRPr lang="en-US"/>
          </a:p>
        </p:txBody>
      </p:sp>
      <p:sp>
        <p:nvSpPr>
          <p:cNvPr id="90167" name="Line 55"/>
          <p:cNvSpPr>
            <a:spLocks noChangeShapeType="1"/>
          </p:cNvSpPr>
          <p:nvPr/>
        </p:nvSpPr>
        <p:spPr bwMode="auto">
          <a:xfrm flipV="1">
            <a:off x="6686550" y="4899025"/>
            <a:ext cx="0" cy="1143000"/>
          </a:xfrm>
          <a:prstGeom prst="line">
            <a:avLst/>
          </a:prstGeom>
          <a:noFill/>
          <a:ln w="9525">
            <a:solidFill>
              <a:schemeClr val="tx1"/>
            </a:solidFill>
            <a:round/>
            <a:headEnd/>
            <a:tailEnd/>
          </a:ln>
          <a:effectLst/>
        </p:spPr>
        <p:txBody>
          <a:bodyPr wrap="none" anchor="ctr"/>
          <a:lstStyle/>
          <a:p>
            <a:endParaRPr lang="en-US"/>
          </a:p>
        </p:txBody>
      </p:sp>
      <p:sp>
        <p:nvSpPr>
          <p:cNvPr id="90174" name="Text Box 62"/>
          <p:cNvSpPr txBox="1">
            <a:spLocks noChangeArrowheads="1"/>
          </p:cNvSpPr>
          <p:nvPr/>
        </p:nvSpPr>
        <p:spPr bwMode="auto">
          <a:xfrm>
            <a:off x="5868988" y="4670425"/>
            <a:ext cx="64611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90175" name="Line 63"/>
          <p:cNvSpPr>
            <a:spLocks noChangeShapeType="1"/>
          </p:cNvSpPr>
          <p:nvPr/>
        </p:nvSpPr>
        <p:spPr bwMode="auto">
          <a:xfrm>
            <a:off x="5695950" y="4975225"/>
            <a:ext cx="990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0176" name="Text Box 64"/>
          <p:cNvSpPr txBox="1">
            <a:spLocks noChangeArrowheads="1"/>
          </p:cNvSpPr>
          <p:nvPr/>
        </p:nvSpPr>
        <p:spPr bwMode="auto">
          <a:xfrm>
            <a:off x="2819401" y="4670425"/>
            <a:ext cx="6461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90177" name="Line 65"/>
          <p:cNvSpPr>
            <a:spLocks noChangeShapeType="1"/>
          </p:cNvSpPr>
          <p:nvPr/>
        </p:nvSpPr>
        <p:spPr bwMode="auto">
          <a:xfrm>
            <a:off x="2647950" y="4975225"/>
            <a:ext cx="990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0178" name="Rectangle 66"/>
          <p:cNvSpPr>
            <a:spLocks noChangeArrowheads="1"/>
          </p:cNvSpPr>
          <p:nvPr/>
        </p:nvSpPr>
        <p:spPr bwMode="auto">
          <a:xfrm>
            <a:off x="7677150" y="5356225"/>
            <a:ext cx="2057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next frame</a:t>
            </a:r>
          </a:p>
        </p:txBody>
      </p:sp>
      <p:sp>
        <p:nvSpPr>
          <p:cNvPr id="90179" name="Line 67"/>
          <p:cNvSpPr>
            <a:spLocks noChangeShapeType="1"/>
          </p:cNvSpPr>
          <p:nvPr/>
        </p:nvSpPr>
        <p:spPr bwMode="auto">
          <a:xfrm flipV="1">
            <a:off x="7677150" y="4899025"/>
            <a:ext cx="0" cy="838200"/>
          </a:xfrm>
          <a:prstGeom prst="line">
            <a:avLst/>
          </a:prstGeom>
          <a:noFill/>
          <a:ln w="9525">
            <a:solidFill>
              <a:schemeClr val="tx1"/>
            </a:solidFill>
            <a:round/>
            <a:headEnd/>
            <a:tailEnd/>
          </a:ln>
          <a:effectLst/>
        </p:spPr>
        <p:txBody>
          <a:bodyPr wrap="none" anchor="ctr"/>
          <a:lstStyle/>
          <a:p>
            <a:endParaRPr lang="en-US"/>
          </a:p>
        </p:txBody>
      </p:sp>
      <p:sp>
        <p:nvSpPr>
          <p:cNvPr id="90180" name="Rectangle 68"/>
          <p:cNvSpPr>
            <a:spLocks noChangeArrowheads="1"/>
          </p:cNvSpPr>
          <p:nvPr/>
        </p:nvSpPr>
        <p:spPr bwMode="auto">
          <a:xfrm>
            <a:off x="6686550" y="5356225"/>
            <a:ext cx="990600" cy="381000"/>
          </a:xfrm>
          <a:prstGeom prst="rect">
            <a:avLst/>
          </a:prstGeom>
          <a:solidFill>
            <a:srgbClr val="FF6699"/>
          </a:solidFill>
          <a:ln w="9525">
            <a:solidFill>
              <a:schemeClr val="tx1"/>
            </a:solidFill>
            <a:miter lim="800000"/>
            <a:headEnd/>
            <a:tailEnd/>
          </a:ln>
          <a:effectLst/>
        </p:spPr>
        <p:txBody>
          <a:bodyPr wrap="none" anchor="ctr"/>
          <a:lstStyle/>
          <a:p>
            <a:endParaRPr lang="en-US"/>
          </a:p>
        </p:txBody>
      </p:sp>
      <p:sp>
        <p:nvSpPr>
          <p:cNvPr id="90181" name="AutoShape 69"/>
          <p:cNvSpPr>
            <a:spLocks/>
          </p:cNvSpPr>
          <p:nvPr/>
        </p:nvSpPr>
        <p:spPr bwMode="auto">
          <a:xfrm rot="5400000">
            <a:off x="7105650" y="4327525"/>
            <a:ext cx="152400" cy="990600"/>
          </a:xfrm>
          <a:prstGeom prst="leftBrace">
            <a:avLst>
              <a:gd name="adj1" fmla="val 54167"/>
              <a:gd name="adj2" fmla="val 50000"/>
            </a:avLst>
          </a:prstGeom>
          <a:noFill/>
          <a:ln w="9525">
            <a:solidFill>
              <a:schemeClr val="tx1"/>
            </a:solidFill>
            <a:round/>
            <a:headEnd/>
            <a:tailEnd/>
          </a:ln>
          <a:effectLst/>
        </p:spPr>
        <p:txBody>
          <a:bodyPr wrap="none" anchor="ctr"/>
          <a:lstStyle/>
          <a:p>
            <a:endParaRPr lang="en-US"/>
          </a:p>
        </p:txBody>
      </p:sp>
      <p:sp>
        <p:nvSpPr>
          <p:cNvPr id="90184" name="Text Box 72"/>
          <p:cNvSpPr txBox="1">
            <a:spLocks noChangeArrowheads="1"/>
          </p:cNvSpPr>
          <p:nvPr/>
        </p:nvSpPr>
        <p:spPr bwMode="auto">
          <a:xfrm>
            <a:off x="8323263" y="4548188"/>
            <a:ext cx="2093912" cy="825500"/>
          </a:xfrm>
          <a:prstGeom prst="rect">
            <a:avLst/>
          </a:prstGeom>
          <a:noFill/>
          <a:ln w="9525">
            <a:noFill/>
            <a:miter lim="800000"/>
            <a:headEnd/>
            <a:tailEnd/>
          </a:ln>
          <a:effectLst/>
        </p:spPr>
        <p:txBody>
          <a:bodyPr wrap="none">
            <a:spAutoFit/>
          </a:bodyPr>
          <a:lstStyle/>
          <a:p>
            <a:pPr algn="l" eaLnBrk="0" hangingPunct="0"/>
            <a:r>
              <a:rPr lang="de-DE" sz="1600">
                <a:latin typeface="Arial" charset="0"/>
              </a:rPr>
              <a:t>contention window</a:t>
            </a:r>
          </a:p>
          <a:p>
            <a:pPr algn="l" eaLnBrk="0" hangingPunct="0"/>
            <a:r>
              <a:rPr lang="de-DE" sz="1600">
                <a:latin typeface="Arial" charset="0"/>
              </a:rPr>
              <a:t>(randomized back-off</a:t>
            </a:r>
            <a:br>
              <a:rPr lang="de-DE" sz="1600">
                <a:latin typeface="Arial" charset="0"/>
              </a:rPr>
            </a:br>
            <a:r>
              <a:rPr lang="de-DE" sz="1600">
                <a:latin typeface="Arial" charset="0"/>
              </a:rPr>
              <a:t>mechanism)</a:t>
            </a:r>
          </a:p>
        </p:txBody>
      </p:sp>
      <p:cxnSp>
        <p:nvCxnSpPr>
          <p:cNvPr id="90185" name="AutoShape 73"/>
          <p:cNvCxnSpPr>
            <a:cxnSpLocks noChangeShapeType="1"/>
            <a:stCxn id="90184" idx="1"/>
            <a:endCxn id="90181" idx="1"/>
          </p:cNvCxnSpPr>
          <p:nvPr/>
        </p:nvCxnSpPr>
        <p:spPr bwMode="auto">
          <a:xfrm rot="10800000">
            <a:off x="7181851" y="4746626"/>
            <a:ext cx="1141413" cy="214313"/>
          </a:xfrm>
          <a:prstGeom prst="curvedConnector4">
            <a:avLst>
              <a:gd name="adj1" fmla="val 28231"/>
              <a:gd name="adj2" fmla="val 206667"/>
            </a:avLst>
          </a:prstGeom>
          <a:noFill/>
          <a:ln w="9525">
            <a:solidFill>
              <a:schemeClr val="tx1"/>
            </a:solidFill>
            <a:round/>
            <a:headEnd/>
            <a:tailEnd type="triangle" w="med" len="med"/>
          </a:ln>
          <a:effectLst/>
        </p:spPr>
      </p:cxnSp>
      <p:sp>
        <p:nvSpPr>
          <p:cNvPr id="90190" name="Line 78"/>
          <p:cNvSpPr>
            <a:spLocks noChangeShapeType="1"/>
          </p:cNvSpPr>
          <p:nvPr/>
        </p:nvSpPr>
        <p:spPr bwMode="auto">
          <a:xfrm>
            <a:off x="6781800" y="5356225"/>
            <a:ext cx="0" cy="381000"/>
          </a:xfrm>
          <a:prstGeom prst="line">
            <a:avLst/>
          </a:prstGeom>
          <a:noFill/>
          <a:ln w="9525">
            <a:solidFill>
              <a:schemeClr val="tx1"/>
            </a:solidFill>
            <a:round/>
            <a:headEnd/>
            <a:tailEnd/>
          </a:ln>
          <a:effectLst/>
        </p:spPr>
        <p:txBody>
          <a:bodyPr wrap="none" anchor="ctr"/>
          <a:lstStyle/>
          <a:p>
            <a:endParaRPr lang="en-US"/>
          </a:p>
        </p:txBody>
      </p:sp>
      <p:sp>
        <p:nvSpPr>
          <p:cNvPr id="90191" name="Line 79"/>
          <p:cNvSpPr>
            <a:spLocks noChangeShapeType="1"/>
          </p:cNvSpPr>
          <p:nvPr/>
        </p:nvSpPr>
        <p:spPr bwMode="auto">
          <a:xfrm>
            <a:off x="6858000" y="5356225"/>
            <a:ext cx="0" cy="381000"/>
          </a:xfrm>
          <a:prstGeom prst="line">
            <a:avLst/>
          </a:prstGeom>
          <a:noFill/>
          <a:ln w="9525">
            <a:solidFill>
              <a:schemeClr val="tx1"/>
            </a:solidFill>
            <a:round/>
            <a:headEnd/>
            <a:tailEnd/>
          </a:ln>
          <a:effectLst/>
        </p:spPr>
        <p:txBody>
          <a:bodyPr wrap="none" anchor="ctr"/>
          <a:lstStyle/>
          <a:p>
            <a:endParaRPr lang="en-US"/>
          </a:p>
        </p:txBody>
      </p:sp>
      <p:sp>
        <p:nvSpPr>
          <p:cNvPr id="90192" name="Line 80"/>
          <p:cNvSpPr>
            <a:spLocks noChangeShapeType="1"/>
          </p:cNvSpPr>
          <p:nvPr/>
        </p:nvSpPr>
        <p:spPr bwMode="auto">
          <a:xfrm>
            <a:off x="6934200" y="5356225"/>
            <a:ext cx="0" cy="381000"/>
          </a:xfrm>
          <a:prstGeom prst="line">
            <a:avLst/>
          </a:prstGeom>
          <a:noFill/>
          <a:ln w="9525">
            <a:solidFill>
              <a:schemeClr val="tx1"/>
            </a:solidFill>
            <a:round/>
            <a:headEnd/>
            <a:tailEnd/>
          </a:ln>
          <a:effectLst/>
        </p:spPr>
        <p:txBody>
          <a:bodyPr wrap="none" anchor="ctr"/>
          <a:lstStyle/>
          <a:p>
            <a:endParaRPr lang="en-US"/>
          </a:p>
        </p:txBody>
      </p:sp>
      <p:sp>
        <p:nvSpPr>
          <p:cNvPr id="90193" name="Line 81"/>
          <p:cNvSpPr>
            <a:spLocks noChangeShapeType="1"/>
          </p:cNvSpPr>
          <p:nvPr/>
        </p:nvSpPr>
        <p:spPr bwMode="auto">
          <a:xfrm>
            <a:off x="7010400" y="5356225"/>
            <a:ext cx="0" cy="609600"/>
          </a:xfrm>
          <a:prstGeom prst="line">
            <a:avLst/>
          </a:prstGeom>
          <a:noFill/>
          <a:ln w="9525">
            <a:solidFill>
              <a:schemeClr val="tx1"/>
            </a:solidFill>
            <a:round/>
            <a:headEnd/>
            <a:tailEnd/>
          </a:ln>
          <a:effectLst/>
        </p:spPr>
        <p:txBody>
          <a:bodyPr wrap="none" anchor="ctr"/>
          <a:lstStyle/>
          <a:p>
            <a:endParaRPr lang="en-US"/>
          </a:p>
        </p:txBody>
      </p:sp>
      <p:sp>
        <p:nvSpPr>
          <p:cNvPr id="90195" name="Line 83"/>
          <p:cNvSpPr>
            <a:spLocks noChangeShapeType="1"/>
          </p:cNvSpPr>
          <p:nvPr/>
        </p:nvSpPr>
        <p:spPr bwMode="auto">
          <a:xfrm>
            <a:off x="7086600" y="5356225"/>
            <a:ext cx="0" cy="609600"/>
          </a:xfrm>
          <a:prstGeom prst="line">
            <a:avLst/>
          </a:prstGeom>
          <a:noFill/>
          <a:ln w="9525">
            <a:solidFill>
              <a:schemeClr val="tx1"/>
            </a:solidFill>
            <a:round/>
            <a:headEnd/>
            <a:tailEnd/>
          </a:ln>
          <a:effectLst/>
        </p:spPr>
        <p:txBody>
          <a:bodyPr wrap="none" anchor="ctr"/>
          <a:lstStyle/>
          <a:p>
            <a:endParaRPr lang="en-US"/>
          </a:p>
        </p:txBody>
      </p:sp>
      <p:sp>
        <p:nvSpPr>
          <p:cNvPr id="90196" name="Line 84"/>
          <p:cNvSpPr>
            <a:spLocks noChangeShapeType="1"/>
          </p:cNvSpPr>
          <p:nvPr/>
        </p:nvSpPr>
        <p:spPr bwMode="auto">
          <a:xfrm>
            <a:off x="7162800" y="5356225"/>
            <a:ext cx="0" cy="381000"/>
          </a:xfrm>
          <a:prstGeom prst="line">
            <a:avLst/>
          </a:prstGeom>
          <a:noFill/>
          <a:ln w="9525">
            <a:solidFill>
              <a:schemeClr val="tx1"/>
            </a:solidFill>
            <a:round/>
            <a:headEnd/>
            <a:tailEnd/>
          </a:ln>
          <a:effectLst/>
        </p:spPr>
        <p:txBody>
          <a:bodyPr wrap="none" anchor="ctr"/>
          <a:lstStyle/>
          <a:p>
            <a:endParaRPr lang="en-US"/>
          </a:p>
        </p:txBody>
      </p:sp>
      <p:sp>
        <p:nvSpPr>
          <p:cNvPr id="90197" name="Line 85"/>
          <p:cNvSpPr>
            <a:spLocks noChangeShapeType="1"/>
          </p:cNvSpPr>
          <p:nvPr/>
        </p:nvSpPr>
        <p:spPr bwMode="auto">
          <a:xfrm>
            <a:off x="7239000" y="5356225"/>
            <a:ext cx="0" cy="381000"/>
          </a:xfrm>
          <a:prstGeom prst="line">
            <a:avLst/>
          </a:prstGeom>
          <a:noFill/>
          <a:ln w="9525">
            <a:solidFill>
              <a:schemeClr val="tx1"/>
            </a:solidFill>
            <a:round/>
            <a:headEnd/>
            <a:tailEnd/>
          </a:ln>
          <a:effectLst/>
        </p:spPr>
        <p:txBody>
          <a:bodyPr wrap="none" anchor="ctr"/>
          <a:lstStyle/>
          <a:p>
            <a:endParaRPr lang="en-US"/>
          </a:p>
        </p:txBody>
      </p:sp>
      <p:sp>
        <p:nvSpPr>
          <p:cNvPr id="90198" name="Line 86"/>
          <p:cNvSpPr>
            <a:spLocks noChangeShapeType="1"/>
          </p:cNvSpPr>
          <p:nvPr/>
        </p:nvSpPr>
        <p:spPr bwMode="auto">
          <a:xfrm>
            <a:off x="7315200" y="5356225"/>
            <a:ext cx="0" cy="381000"/>
          </a:xfrm>
          <a:prstGeom prst="line">
            <a:avLst/>
          </a:prstGeom>
          <a:noFill/>
          <a:ln w="9525">
            <a:solidFill>
              <a:schemeClr val="tx1"/>
            </a:solidFill>
            <a:round/>
            <a:headEnd/>
            <a:tailEnd/>
          </a:ln>
          <a:effectLst/>
        </p:spPr>
        <p:txBody>
          <a:bodyPr wrap="none" anchor="ctr"/>
          <a:lstStyle/>
          <a:p>
            <a:endParaRPr lang="en-US"/>
          </a:p>
        </p:txBody>
      </p:sp>
      <p:sp>
        <p:nvSpPr>
          <p:cNvPr id="90199" name="Line 87"/>
          <p:cNvSpPr>
            <a:spLocks noChangeShapeType="1"/>
          </p:cNvSpPr>
          <p:nvPr/>
        </p:nvSpPr>
        <p:spPr bwMode="auto">
          <a:xfrm>
            <a:off x="7391400" y="5356225"/>
            <a:ext cx="0" cy="381000"/>
          </a:xfrm>
          <a:prstGeom prst="line">
            <a:avLst/>
          </a:prstGeom>
          <a:noFill/>
          <a:ln w="9525">
            <a:solidFill>
              <a:schemeClr val="tx1"/>
            </a:solidFill>
            <a:round/>
            <a:headEnd/>
            <a:tailEnd/>
          </a:ln>
          <a:effectLst/>
        </p:spPr>
        <p:txBody>
          <a:bodyPr wrap="none" anchor="ctr"/>
          <a:lstStyle/>
          <a:p>
            <a:endParaRPr lang="en-US"/>
          </a:p>
        </p:txBody>
      </p:sp>
      <p:sp>
        <p:nvSpPr>
          <p:cNvPr id="90200" name="Line 88"/>
          <p:cNvSpPr>
            <a:spLocks noChangeShapeType="1"/>
          </p:cNvSpPr>
          <p:nvPr/>
        </p:nvSpPr>
        <p:spPr bwMode="auto">
          <a:xfrm>
            <a:off x="7467600" y="5356225"/>
            <a:ext cx="0" cy="381000"/>
          </a:xfrm>
          <a:prstGeom prst="line">
            <a:avLst/>
          </a:prstGeom>
          <a:noFill/>
          <a:ln w="9525">
            <a:solidFill>
              <a:schemeClr val="tx1"/>
            </a:solidFill>
            <a:round/>
            <a:headEnd/>
            <a:tailEnd/>
          </a:ln>
          <a:effectLst/>
        </p:spPr>
        <p:txBody>
          <a:bodyPr wrap="none" anchor="ctr"/>
          <a:lstStyle/>
          <a:p>
            <a:endParaRPr lang="en-US"/>
          </a:p>
        </p:txBody>
      </p:sp>
      <p:sp>
        <p:nvSpPr>
          <p:cNvPr id="90201" name="Line 89"/>
          <p:cNvSpPr>
            <a:spLocks noChangeShapeType="1"/>
          </p:cNvSpPr>
          <p:nvPr/>
        </p:nvSpPr>
        <p:spPr bwMode="auto">
          <a:xfrm>
            <a:off x="7543800" y="5356225"/>
            <a:ext cx="0" cy="381000"/>
          </a:xfrm>
          <a:prstGeom prst="line">
            <a:avLst/>
          </a:prstGeom>
          <a:noFill/>
          <a:ln w="9525">
            <a:solidFill>
              <a:schemeClr val="tx1"/>
            </a:solidFill>
            <a:round/>
            <a:headEnd/>
            <a:tailEnd/>
          </a:ln>
          <a:effectLst/>
        </p:spPr>
        <p:txBody>
          <a:bodyPr wrap="none" anchor="ctr"/>
          <a:lstStyle/>
          <a:p>
            <a:endParaRPr lang="en-US"/>
          </a:p>
        </p:txBody>
      </p:sp>
      <p:sp>
        <p:nvSpPr>
          <p:cNvPr id="90202" name="Line 90"/>
          <p:cNvSpPr>
            <a:spLocks noChangeShapeType="1"/>
          </p:cNvSpPr>
          <p:nvPr/>
        </p:nvSpPr>
        <p:spPr bwMode="auto">
          <a:xfrm>
            <a:off x="7620000" y="5356225"/>
            <a:ext cx="0" cy="381000"/>
          </a:xfrm>
          <a:prstGeom prst="line">
            <a:avLst/>
          </a:prstGeom>
          <a:noFill/>
          <a:ln w="9525">
            <a:solidFill>
              <a:schemeClr val="tx1"/>
            </a:solidFill>
            <a:round/>
            <a:headEnd/>
            <a:tailEnd/>
          </a:ln>
          <a:effectLst/>
        </p:spPr>
        <p:txBody>
          <a:bodyPr wrap="none" anchor="ctr"/>
          <a:lstStyle/>
          <a:p>
            <a:endParaRPr lang="en-US"/>
          </a:p>
        </p:txBody>
      </p:sp>
      <p:sp>
        <p:nvSpPr>
          <p:cNvPr id="90203" name="Freeform 91"/>
          <p:cNvSpPr>
            <a:spLocks/>
          </p:cNvSpPr>
          <p:nvPr/>
        </p:nvSpPr>
        <p:spPr bwMode="auto">
          <a:xfrm>
            <a:off x="7050088" y="5957888"/>
            <a:ext cx="457200" cy="304800"/>
          </a:xfrm>
          <a:custGeom>
            <a:avLst/>
            <a:gdLst/>
            <a:ahLst/>
            <a:cxnLst>
              <a:cxn ang="0">
                <a:pos x="0" y="0"/>
              </a:cxn>
              <a:cxn ang="0">
                <a:pos x="48" y="144"/>
              </a:cxn>
              <a:cxn ang="0">
                <a:pos x="288" y="192"/>
              </a:cxn>
            </a:cxnLst>
            <a:rect l="0" t="0" r="r" b="b"/>
            <a:pathLst>
              <a:path w="288" h="192">
                <a:moveTo>
                  <a:pt x="0" y="0"/>
                </a:moveTo>
                <a:cubicBezTo>
                  <a:pt x="0" y="56"/>
                  <a:pt x="0" y="112"/>
                  <a:pt x="48" y="144"/>
                </a:cubicBezTo>
                <a:cubicBezTo>
                  <a:pt x="96" y="176"/>
                  <a:pt x="216" y="184"/>
                  <a:pt x="288" y="192"/>
                </a:cubicBezTo>
              </a:path>
            </a:pathLst>
          </a:custGeom>
          <a:noFill/>
          <a:ln w="9525" cap="flat" cmpd="sng">
            <a:solidFill>
              <a:schemeClr val="tx1"/>
            </a:solidFill>
            <a:prstDash val="solid"/>
            <a:round/>
            <a:headEnd type="triangle" w="med" len="med"/>
            <a:tailEnd type="none" w="med" len="med"/>
          </a:ln>
          <a:effectLst/>
        </p:spPr>
        <p:txBody>
          <a:bodyPr wrap="none" anchor="ctr"/>
          <a:lstStyle/>
          <a:p>
            <a:endParaRPr lang="en-US"/>
          </a:p>
        </p:txBody>
      </p:sp>
      <p:sp>
        <p:nvSpPr>
          <p:cNvPr id="90204" name="Text Box 92"/>
          <p:cNvSpPr txBox="1">
            <a:spLocks noChangeArrowheads="1"/>
          </p:cNvSpPr>
          <p:nvPr/>
        </p:nvSpPr>
        <p:spPr bwMode="auto">
          <a:xfrm>
            <a:off x="7477126" y="6080125"/>
            <a:ext cx="15795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slot time (20µs)</a:t>
            </a:r>
          </a:p>
        </p:txBody>
      </p:sp>
      <p:sp>
        <p:nvSpPr>
          <p:cNvPr id="90209" name="Text Box 97"/>
          <p:cNvSpPr txBox="1">
            <a:spLocks noChangeArrowheads="1"/>
          </p:cNvSpPr>
          <p:nvPr/>
        </p:nvSpPr>
        <p:spPr bwMode="auto">
          <a:xfrm>
            <a:off x="4267200" y="5813426"/>
            <a:ext cx="2205038"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direct access if </a:t>
            </a:r>
            <a:br>
              <a:rPr lang="de-DE" sz="1600">
                <a:latin typeface="Arial" charset="0"/>
              </a:rPr>
            </a:br>
            <a:r>
              <a:rPr lang="de-DE" sz="1600">
                <a:latin typeface="Arial" charset="0"/>
              </a:rPr>
              <a:t>medium is free </a:t>
            </a:r>
            <a:r>
              <a:rPr lang="de-DE" sz="1600">
                <a:latin typeface="Arial" charset="0"/>
                <a:sym typeface="Symbol" pitchFamily="18" charset="2"/>
              </a:rPr>
              <a:t> DIFS</a:t>
            </a:r>
          </a:p>
        </p:txBody>
      </p:sp>
      <p:cxnSp>
        <p:nvCxnSpPr>
          <p:cNvPr id="90210" name="AutoShape 98"/>
          <p:cNvCxnSpPr>
            <a:cxnSpLocks noChangeShapeType="1"/>
            <a:stCxn id="90209" idx="1"/>
            <a:endCxn id="90165" idx="0"/>
          </p:cNvCxnSpPr>
          <p:nvPr/>
        </p:nvCxnSpPr>
        <p:spPr bwMode="auto">
          <a:xfrm rot="10800000">
            <a:off x="3657600" y="5889626"/>
            <a:ext cx="609600" cy="214313"/>
          </a:xfrm>
          <a:prstGeom prst="curvedConnector2">
            <a:avLst/>
          </a:prstGeom>
          <a:noFill/>
          <a:ln w="9525">
            <a:solidFill>
              <a:schemeClr val="tx1"/>
            </a:solidFill>
            <a:round/>
            <a:headEnd/>
            <a:tailEnd type="triangle" w="med" len="med"/>
          </a:ln>
          <a:effectLst/>
        </p:spPr>
      </p:cxn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p:txBody>
          <a:bodyPr/>
          <a:lstStyle/>
          <a:p>
            <a:r>
              <a:rPr lang="en-US"/>
              <a:t>Characteristics of wireless LANs</a:t>
            </a:r>
          </a:p>
        </p:txBody>
      </p:sp>
      <p:sp>
        <p:nvSpPr>
          <p:cNvPr id="70662" name="Rectangle 6"/>
          <p:cNvSpPr>
            <a:spLocks noGrp="1" noChangeArrowheads="1"/>
          </p:cNvSpPr>
          <p:nvPr>
            <p:ph idx="1"/>
          </p:nvPr>
        </p:nvSpPr>
        <p:spPr/>
        <p:txBody>
          <a:bodyPr/>
          <a:lstStyle/>
          <a:p>
            <a:r>
              <a:rPr lang="en-US" dirty="0"/>
              <a:t>Advantages</a:t>
            </a:r>
          </a:p>
          <a:p>
            <a:pPr lvl="1"/>
            <a:r>
              <a:rPr lang="en-US" dirty="0"/>
              <a:t>very flexible within the transmission area </a:t>
            </a:r>
          </a:p>
          <a:p>
            <a:pPr lvl="1"/>
            <a:r>
              <a:rPr lang="en-US" dirty="0"/>
              <a:t>ad-hoc networks without previous planning possible</a:t>
            </a:r>
          </a:p>
          <a:p>
            <a:pPr lvl="1"/>
            <a:r>
              <a:rPr lang="en-US" dirty="0"/>
              <a:t>(almost) no wiring difficulties (e.g. historic buildings, firewalls)</a:t>
            </a:r>
          </a:p>
          <a:p>
            <a:pPr lvl="1"/>
            <a:r>
              <a:rPr lang="en-US" dirty="0"/>
              <a:t>more robust against disasters like, e.g., earthquakes, fires - or users pulling a plug... </a:t>
            </a:r>
          </a:p>
          <a:p>
            <a:endParaRPr lang="en-US" dirty="0"/>
          </a:p>
          <a:p>
            <a:endParaRPr lang="en-US" dirty="0"/>
          </a:p>
          <a:p>
            <a:r>
              <a:rPr lang="en-US" dirty="0"/>
              <a:t>Disadvantages</a:t>
            </a:r>
          </a:p>
          <a:p>
            <a:pPr lvl="1"/>
            <a:r>
              <a:rPr lang="en-US" dirty="0"/>
              <a:t>typically lower user data rates/higher delays and delay jitter compared to wired networks due to shared medium, lots of interference (it depends on your neighbors!)</a:t>
            </a:r>
          </a:p>
          <a:p>
            <a:pPr lvl="1"/>
            <a:r>
              <a:rPr lang="en-US" dirty="0"/>
              <a:t>different/proprietary solutions, especially for higher bit-rates or low-power, standards take their time, devices have to fall back to older/standard solutions</a:t>
            </a:r>
          </a:p>
          <a:p>
            <a:pPr lvl="1"/>
            <a:r>
              <a:rPr lang="en-US" dirty="0"/>
              <a:t>products have to follow many national restrictions if working wireless, it takes longer time to establish global solutions</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a:t>802.11 - Competing stations - simple version</a:t>
            </a:r>
          </a:p>
        </p:txBody>
      </p:sp>
      <p:sp>
        <p:nvSpPr>
          <p:cNvPr id="63" name="Fußzeilenplatzhalter 2"/>
          <p:cNvSpPr>
            <a:spLocks noGrp="1"/>
          </p:cNvSpPr>
          <p:nvPr>
            <p:ph type="ftr" sz="quarter" idx="10"/>
          </p:nvPr>
        </p:nvSpPr>
        <p:spPr/>
        <p:txBody>
          <a:bodyPr/>
          <a:lstStyle/>
          <a:p>
            <a:r>
              <a:rPr lang="en-US"/>
              <a:t>Prof. Dr.-Ing. Jochen H. Schiller    www.jochenschiller.de    Mobile Communications</a:t>
            </a:r>
          </a:p>
        </p:txBody>
      </p:sp>
      <p:sp>
        <p:nvSpPr>
          <p:cNvPr id="116740" name="Line 4"/>
          <p:cNvSpPr>
            <a:spLocks noChangeShapeType="1"/>
          </p:cNvSpPr>
          <p:nvPr/>
        </p:nvSpPr>
        <p:spPr bwMode="auto">
          <a:xfrm>
            <a:off x="2711624" y="2137655"/>
            <a:ext cx="71628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6741" name="Text Box 5"/>
          <p:cNvSpPr txBox="1">
            <a:spLocks noChangeArrowheads="1"/>
          </p:cNvSpPr>
          <p:nvPr/>
        </p:nvSpPr>
        <p:spPr bwMode="auto">
          <a:xfrm>
            <a:off x="9569624" y="4880855"/>
            <a:ext cx="2413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a:t>
            </a:r>
          </a:p>
        </p:txBody>
      </p:sp>
      <p:sp>
        <p:nvSpPr>
          <p:cNvPr id="116742" name="Rectangle 6"/>
          <p:cNvSpPr>
            <a:spLocks noChangeArrowheads="1"/>
          </p:cNvSpPr>
          <p:nvPr/>
        </p:nvSpPr>
        <p:spPr bwMode="auto">
          <a:xfrm>
            <a:off x="3473624" y="3128255"/>
            <a:ext cx="609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16759" name="Rectangle 23"/>
          <p:cNvSpPr>
            <a:spLocks noChangeArrowheads="1"/>
          </p:cNvSpPr>
          <p:nvPr/>
        </p:nvSpPr>
        <p:spPr bwMode="auto">
          <a:xfrm>
            <a:off x="6826424" y="5414255"/>
            <a:ext cx="3810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e</a:t>
            </a:r>
            <a:endParaRPr lang="de-DE" sz="1600">
              <a:latin typeface="Arial" charset="0"/>
            </a:endParaRPr>
          </a:p>
        </p:txBody>
      </p:sp>
      <p:sp>
        <p:nvSpPr>
          <p:cNvPr id="116762" name="Text Box 26"/>
          <p:cNvSpPr txBox="1">
            <a:spLocks noChangeArrowheads="1"/>
          </p:cNvSpPr>
          <p:nvPr/>
        </p:nvSpPr>
        <p:spPr bwMode="auto">
          <a:xfrm>
            <a:off x="1873425" y="1985255"/>
            <a:ext cx="8604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station</a:t>
            </a:r>
            <a:r>
              <a:rPr lang="de-DE" sz="1600" baseline="-25000">
                <a:latin typeface="Arial" charset="0"/>
              </a:rPr>
              <a:t>1</a:t>
            </a:r>
            <a:endParaRPr lang="de-DE" sz="1600">
              <a:latin typeface="Arial" charset="0"/>
            </a:endParaRPr>
          </a:p>
        </p:txBody>
      </p:sp>
      <p:sp>
        <p:nvSpPr>
          <p:cNvPr id="116763" name="Line 27"/>
          <p:cNvSpPr>
            <a:spLocks noChangeShapeType="1"/>
          </p:cNvSpPr>
          <p:nvPr/>
        </p:nvSpPr>
        <p:spPr bwMode="auto">
          <a:xfrm>
            <a:off x="2711624" y="2823455"/>
            <a:ext cx="71628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6764" name="Text Box 28"/>
          <p:cNvSpPr txBox="1">
            <a:spLocks noChangeArrowheads="1"/>
          </p:cNvSpPr>
          <p:nvPr/>
        </p:nvSpPr>
        <p:spPr bwMode="auto">
          <a:xfrm>
            <a:off x="1873425" y="2671055"/>
            <a:ext cx="8604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station</a:t>
            </a:r>
            <a:r>
              <a:rPr lang="de-DE" sz="1600" baseline="-25000">
                <a:latin typeface="Arial" charset="0"/>
              </a:rPr>
              <a:t>2</a:t>
            </a:r>
            <a:endParaRPr lang="de-DE" sz="1600">
              <a:latin typeface="Arial" charset="0"/>
            </a:endParaRPr>
          </a:p>
        </p:txBody>
      </p:sp>
      <p:sp>
        <p:nvSpPr>
          <p:cNvPr id="116765" name="Line 29"/>
          <p:cNvSpPr>
            <a:spLocks noChangeShapeType="1"/>
          </p:cNvSpPr>
          <p:nvPr/>
        </p:nvSpPr>
        <p:spPr bwMode="auto">
          <a:xfrm>
            <a:off x="2711624" y="3509255"/>
            <a:ext cx="71628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6766" name="Text Box 30"/>
          <p:cNvSpPr txBox="1">
            <a:spLocks noChangeArrowheads="1"/>
          </p:cNvSpPr>
          <p:nvPr/>
        </p:nvSpPr>
        <p:spPr bwMode="auto">
          <a:xfrm>
            <a:off x="1873425" y="3356855"/>
            <a:ext cx="8604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station</a:t>
            </a:r>
            <a:r>
              <a:rPr lang="de-DE" sz="1600" baseline="-25000">
                <a:latin typeface="Arial" charset="0"/>
              </a:rPr>
              <a:t>3</a:t>
            </a:r>
            <a:endParaRPr lang="de-DE" sz="1600">
              <a:latin typeface="Arial" charset="0"/>
            </a:endParaRPr>
          </a:p>
        </p:txBody>
      </p:sp>
      <p:sp>
        <p:nvSpPr>
          <p:cNvPr id="116767" name="Line 31"/>
          <p:cNvSpPr>
            <a:spLocks noChangeShapeType="1"/>
          </p:cNvSpPr>
          <p:nvPr/>
        </p:nvSpPr>
        <p:spPr bwMode="auto">
          <a:xfrm>
            <a:off x="2711624" y="4195055"/>
            <a:ext cx="71628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6768" name="Text Box 32"/>
          <p:cNvSpPr txBox="1">
            <a:spLocks noChangeArrowheads="1"/>
          </p:cNvSpPr>
          <p:nvPr/>
        </p:nvSpPr>
        <p:spPr bwMode="auto">
          <a:xfrm>
            <a:off x="1873425" y="4042655"/>
            <a:ext cx="8604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station</a:t>
            </a:r>
            <a:r>
              <a:rPr lang="de-DE" sz="1600" baseline="-25000">
                <a:latin typeface="Arial" charset="0"/>
              </a:rPr>
              <a:t>4</a:t>
            </a:r>
            <a:endParaRPr lang="de-DE" sz="1600">
              <a:latin typeface="Arial" charset="0"/>
            </a:endParaRPr>
          </a:p>
        </p:txBody>
      </p:sp>
      <p:sp>
        <p:nvSpPr>
          <p:cNvPr id="116769" name="Line 33"/>
          <p:cNvSpPr>
            <a:spLocks noChangeShapeType="1"/>
          </p:cNvSpPr>
          <p:nvPr/>
        </p:nvSpPr>
        <p:spPr bwMode="auto">
          <a:xfrm>
            <a:off x="2711624" y="4880855"/>
            <a:ext cx="71628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6770" name="Text Box 34"/>
          <p:cNvSpPr txBox="1">
            <a:spLocks noChangeArrowheads="1"/>
          </p:cNvSpPr>
          <p:nvPr/>
        </p:nvSpPr>
        <p:spPr bwMode="auto">
          <a:xfrm>
            <a:off x="1873425" y="4728455"/>
            <a:ext cx="8604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station</a:t>
            </a:r>
            <a:r>
              <a:rPr lang="de-DE" sz="1600" baseline="-25000">
                <a:latin typeface="Arial" charset="0"/>
              </a:rPr>
              <a:t>5</a:t>
            </a:r>
            <a:endParaRPr lang="de-DE" sz="1600">
              <a:latin typeface="Arial" charset="0"/>
            </a:endParaRPr>
          </a:p>
        </p:txBody>
      </p:sp>
      <p:sp>
        <p:nvSpPr>
          <p:cNvPr id="116774" name="AutoShape 38"/>
          <p:cNvSpPr>
            <a:spLocks noChangeArrowheads="1"/>
          </p:cNvSpPr>
          <p:nvPr/>
        </p:nvSpPr>
        <p:spPr bwMode="auto">
          <a:xfrm>
            <a:off x="2787824" y="3280655"/>
            <a:ext cx="152400" cy="228600"/>
          </a:xfrm>
          <a:prstGeom prst="downArrow">
            <a:avLst>
              <a:gd name="adj1" fmla="val 50000"/>
              <a:gd name="adj2" fmla="val 37500"/>
            </a:avLst>
          </a:prstGeom>
          <a:solidFill>
            <a:srgbClr val="FF6600"/>
          </a:solidFill>
          <a:ln w="9525">
            <a:solidFill>
              <a:schemeClr val="tx1"/>
            </a:solidFill>
            <a:miter lim="800000"/>
            <a:headEnd/>
            <a:tailEnd/>
          </a:ln>
          <a:effectLst/>
        </p:spPr>
        <p:txBody>
          <a:bodyPr wrap="none" anchor="ctr"/>
          <a:lstStyle/>
          <a:p>
            <a:endParaRPr lang="en-US"/>
          </a:p>
        </p:txBody>
      </p:sp>
      <p:sp>
        <p:nvSpPr>
          <p:cNvPr id="116775" name="AutoShape 39"/>
          <p:cNvSpPr>
            <a:spLocks noChangeArrowheads="1"/>
          </p:cNvSpPr>
          <p:nvPr/>
        </p:nvSpPr>
        <p:spPr bwMode="auto">
          <a:xfrm>
            <a:off x="2864024" y="6023855"/>
            <a:ext cx="152400" cy="228600"/>
          </a:xfrm>
          <a:prstGeom prst="downArrow">
            <a:avLst>
              <a:gd name="adj1" fmla="val 50000"/>
              <a:gd name="adj2" fmla="val 37500"/>
            </a:avLst>
          </a:prstGeom>
          <a:solidFill>
            <a:srgbClr val="FF6600"/>
          </a:solidFill>
          <a:ln w="9525">
            <a:solidFill>
              <a:schemeClr val="tx1"/>
            </a:solidFill>
            <a:miter lim="800000"/>
            <a:headEnd/>
            <a:tailEnd/>
          </a:ln>
          <a:effectLst/>
        </p:spPr>
        <p:txBody>
          <a:bodyPr wrap="none" anchor="ctr"/>
          <a:lstStyle/>
          <a:p>
            <a:endParaRPr lang="en-US"/>
          </a:p>
        </p:txBody>
      </p:sp>
      <p:sp>
        <p:nvSpPr>
          <p:cNvPr id="116776" name="Text Box 40"/>
          <p:cNvSpPr txBox="1">
            <a:spLocks noChangeArrowheads="1"/>
          </p:cNvSpPr>
          <p:nvPr/>
        </p:nvSpPr>
        <p:spPr bwMode="auto">
          <a:xfrm>
            <a:off x="3397424" y="5947655"/>
            <a:ext cx="212725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packet arrival at MAC</a:t>
            </a:r>
          </a:p>
        </p:txBody>
      </p:sp>
      <p:sp>
        <p:nvSpPr>
          <p:cNvPr id="116777" name="AutoShape 41"/>
          <p:cNvSpPr>
            <a:spLocks noChangeArrowheads="1"/>
          </p:cNvSpPr>
          <p:nvPr/>
        </p:nvSpPr>
        <p:spPr bwMode="auto">
          <a:xfrm>
            <a:off x="3168824" y="1909055"/>
            <a:ext cx="152400" cy="228600"/>
          </a:xfrm>
          <a:prstGeom prst="downArrow">
            <a:avLst>
              <a:gd name="adj1" fmla="val 50000"/>
              <a:gd name="adj2" fmla="val 37500"/>
            </a:avLst>
          </a:prstGeom>
          <a:solidFill>
            <a:srgbClr val="FF6600"/>
          </a:solidFill>
          <a:ln w="9525">
            <a:solidFill>
              <a:schemeClr val="tx1"/>
            </a:solidFill>
            <a:miter lim="800000"/>
            <a:headEnd/>
            <a:tailEnd/>
          </a:ln>
          <a:effectLst/>
        </p:spPr>
        <p:txBody>
          <a:bodyPr wrap="none" anchor="ctr"/>
          <a:lstStyle/>
          <a:p>
            <a:endParaRPr lang="en-US"/>
          </a:p>
        </p:txBody>
      </p:sp>
      <p:sp>
        <p:nvSpPr>
          <p:cNvPr id="116778" name="Line 42"/>
          <p:cNvSpPr>
            <a:spLocks noChangeShapeType="1"/>
          </p:cNvSpPr>
          <p:nvPr/>
        </p:nvSpPr>
        <p:spPr bwMode="auto">
          <a:xfrm flipV="1">
            <a:off x="4083224" y="1604255"/>
            <a:ext cx="0" cy="3429000"/>
          </a:xfrm>
          <a:prstGeom prst="line">
            <a:avLst/>
          </a:prstGeom>
          <a:noFill/>
          <a:ln w="9525">
            <a:solidFill>
              <a:schemeClr val="tx1"/>
            </a:solidFill>
            <a:round/>
            <a:headEnd/>
            <a:tailEnd/>
          </a:ln>
          <a:effectLst/>
        </p:spPr>
        <p:txBody>
          <a:bodyPr wrap="none" anchor="ctr"/>
          <a:lstStyle/>
          <a:p>
            <a:endParaRPr lang="en-US"/>
          </a:p>
        </p:txBody>
      </p:sp>
      <p:sp>
        <p:nvSpPr>
          <p:cNvPr id="116779" name="Text Box 43"/>
          <p:cNvSpPr txBox="1">
            <a:spLocks noChangeArrowheads="1"/>
          </p:cNvSpPr>
          <p:nvPr/>
        </p:nvSpPr>
        <p:spPr bwMode="auto">
          <a:xfrm>
            <a:off x="4083225" y="1528055"/>
            <a:ext cx="6461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116780" name="Line 44"/>
          <p:cNvSpPr>
            <a:spLocks noChangeShapeType="1"/>
          </p:cNvSpPr>
          <p:nvPr/>
        </p:nvSpPr>
        <p:spPr bwMode="auto">
          <a:xfrm>
            <a:off x="4083224" y="1832855"/>
            <a:ext cx="609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6781" name="Line 45"/>
          <p:cNvSpPr>
            <a:spLocks noChangeShapeType="1"/>
          </p:cNvSpPr>
          <p:nvPr/>
        </p:nvSpPr>
        <p:spPr bwMode="auto">
          <a:xfrm flipH="1" flipV="1">
            <a:off x="4692824" y="1604255"/>
            <a:ext cx="0" cy="3429000"/>
          </a:xfrm>
          <a:prstGeom prst="line">
            <a:avLst/>
          </a:prstGeom>
          <a:noFill/>
          <a:ln w="9525">
            <a:solidFill>
              <a:schemeClr val="tx1"/>
            </a:solidFill>
            <a:round/>
            <a:headEnd/>
            <a:tailEnd/>
          </a:ln>
          <a:effectLst/>
        </p:spPr>
        <p:txBody>
          <a:bodyPr wrap="none" anchor="ctr"/>
          <a:lstStyle/>
          <a:p>
            <a:endParaRPr lang="en-US"/>
          </a:p>
        </p:txBody>
      </p:sp>
      <p:sp>
        <p:nvSpPr>
          <p:cNvPr id="116782" name="AutoShape 46"/>
          <p:cNvSpPr>
            <a:spLocks noChangeArrowheads="1"/>
          </p:cNvSpPr>
          <p:nvPr/>
        </p:nvSpPr>
        <p:spPr bwMode="auto">
          <a:xfrm>
            <a:off x="3778424" y="2594855"/>
            <a:ext cx="152400" cy="228600"/>
          </a:xfrm>
          <a:prstGeom prst="downArrow">
            <a:avLst>
              <a:gd name="adj1" fmla="val 50000"/>
              <a:gd name="adj2" fmla="val 37500"/>
            </a:avLst>
          </a:prstGeom>
          <a:solidFill>
            <a:srgbClr val="FF6600"/>
          </a:solidFill>
          <a:ln w="9525">
            <a:solidFill>
              <a:schemeClr val="tx1"/>
            </a:solidFill>
            <a:miter lim="800000"/>
            <a:headEnd/>
            <a:tailEnd/>
          </a:ln>
          <a:effectLst/>
        </p:spPr>
        <p:txBody>
          <a:bodyPr wrap="none" anchor="ctr"/>
          <a:lstStyle/>
          <a:p>
            <a:endParaRPr lang="en-US"/>
          </a:p>
        </p:txBody>
      </p:sp>
      <p:sp>
        <p:nvSpPr>
          <p:cNvPr id="116783" name="AutoShape 47"/>
          <p:cNvSpPr>
            <a:spLocks noChangeArrowheads="1"/>
          </p:cNvSpPr>
          <p:nvPr/>
        </p:nvSpPr>
        <p:spPr bwMode="auto">
          <a:xfrm>
            <a:off x="3626024" y="4652255"/>
            <a:ext cx="152400" cy="228600"/>
          </a:xfrm>
          <a:prstGeom prst="downArrow">
            <a:avLst>
              <a:gd name="adj1" fmla="val 50000"/>
              <a:gd name="adj2" fmla="val 37500"/>
            </a:avLst>
          </a:prstGeom>
          <a:solidFill>
            <a:srgbClr val="FF6600"/>
          </a:solidFill>
          <a:ln w="9525">
            <a:solidFill>
              <a:schemeClr val="tx1"/>
            </a:solidFill>
            <a:miter lim="800000"/>
            <a:headEnd/>
            <a:tailEnd/>
          </a:ln>
          <a:effectLst/>
        </p:spPr>
        <p:txBody>
          <a:bodyPr wrap="none" anchor="ctr"/>
          <a:lstStyle/>
          <a:p>
            <a:endParaRPr lang="en-US"/>
          </a:p>
        </p:txBody>
      </p:sp>
      <p:sp>
        <p:nvSpPr>
          <p:cNvPr id="116784" name="Rectangle 48"/>
          <p:cNvSpPr>
            <a:spLocks noChangeArrowheads="1"/>
          </p:cNvSpPr>
          <p:nvPr/>
        </p:nvSpPr>
        <p:spPr bwMode="auto">
          <a:xfrm>
            <a:off x="4692824" y="1756655"/>
            <a:ext cx="3810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e</a:t>
            </a:r>
            <a:endParaRPr lang="de-DE" sz="1600">
              <a:latin typeface="Arial" charset="0"/>
            </a:endParaRPr>
          </a:p>
        </p:txBody>
      </p:sp>
      <p:sp>
        <p:nvSpPr>
          <p:cNvPr id="116785" name="Rectangle 49"/>
          <p:cNvSpPr>
            <a:spLocks noChangeArrowheads="1"/>
          </p:cNvSpPr>
          <p:nvPr/>
        </p:nvSpPr>
        <p:spPr bwMode="auto">
          <a:xfrm>
            <a:off x="4692824" y="2442455"/>
            <a:ext cx="3810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e</a:t>
            </a:r>
            <a:endParaRPr lang="de-DE" sz="1600">
              <a:latin typeface="Arial" charset="0"/>
            </a:endParaRPr>
          </a:p>
        </p:txBody>
      </p:sp>
      <p:sp>
        <p:nvSpPr>
          <p:cNvPr id="116786" name="Rectangle 50"/>
          <p:cNvSpPr>
            <a:spLocks noChangeArrowheads="1"/>
          </p:cNvSpPr>
          <p:nvPr/>
        </p:nvSpPr>
        <p:spPr bwMode="auto">
          <a:xfrm>
            <a:off x="4692824" y="4499855"/>
            <a:ext cx="3810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e</a:t>
            </a:r>
            <a:endParaRPr lang="de-DE" sz="1600">
              <a:latin typeface="Arial" charset="0"/>
            </a:endParaRPr>
          </a:p>
        </p:txBody>
      </p:sp>
      <p:sp>
        <p:nvSpPr>
          <p:cNvPr id="116787" name="Rectangle 51"/>
          <p:cNvSpPr>
            <a:spLocks noChangeArrowheads="1"/>
          </p:cNvSpPr>
          <p:nvPr/>
        </p:nvSpPr>
        <p:spPr bwMode="auto">
          <a:xfrm>
            <a:off x="5073824" y="2442455"/>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16788" name="Text Box 52"/>
          <p:cNvSpPr txBox="1">
            <a:spLocks noChangeArrowheads="1"/>
          </p:cNvSpPr>
          <p:nvPr/>
        </p:nvSpPr>
        <p:spPr bwMode="auto">
          <a:xfrm>
            <a:off x="7207425" y="5414255"/>
            <a:ext cx="20478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elapsed backoff time</a:t>
            </a:r>
          </a:p>
        </p:txBody>
      </p:sp>
      <p:sp>
        <p:nvSpPr>
          <p:cNvPr id="116789" name="Rectangle 53"/>
          <p:cNvSpPr>
            <a:spLocks noChangeArrowheads="1"/>
          </p:cNvSpPr>
          <p:nvPr/>
        </p:nvSpPr>
        <p:spPr bwMode="auto">
          <a:xfrm>
            <a:off x="6826424" y="5947655"/>
            <a:ext cx="381000" cy="3810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r</a:t>
            </a:r>
            <a:endParaRPr lang="de-DE" sz="1600">
              <a:latin typeface="Arial" charset="0"/>
            </a:endParaRPr>
          </a:p>
        </p:txBody>
      </p:sp>
      <p:sp>
        <p:nvSpPr>
          <p:cNvPr id="116790" name="Text Box 54"/>
          <p:cNvSpPr txBox="1">
            <a:spLocks noChangeArrowheads="1"/>
          </p:cNvSpPr>
          <p:nvPr/>
        </p:nvSpPr>
        <p:spPr bwMode="auto">
          <a:xfrm>
            <a:off x="7207425" y="5947655"/>
            <a:ext cx="20478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residual backoff time</a:t>
            </a:r>
          </a:p>
        </p:txBody>
      </p:sp>
      <p:sp>
        <p:nvSpPr>
          <p:cNvPr id="116791" name="Rectangle 55"/>
          <p:cNvSpPr>
            <a:spLocks noChangeArrowheads="1"/>
          </p:cNvSpPr>
          <p:nvPr/>
        </p:nvSpPr>
        <p:spPr bwMode="auto">
          <a:xfrm>
            <a:off x="2635424" y="5414255"/>
            <a:ext cx="609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16792" name="Text Box 56"/>
          <p:cNvSpPr txBox="1">
            <a:spLocks noChangeArrowheads="1"/>
          </p:cNvSpPr>
          <p:nvPr/>
        </p:nvSpPr>
        <p:spPr bwMode="auto">
          <a:xfrm>
            <a:off x="3381550" y="5398380"/>
            <a:ext cx="32051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medium not idle (frame, ack etc.) </a:t>
            </a:r>
          </a:p>
        </p:txBody>
      </p:sp>
      <p:sp>
        <p:nvSpPr>
          <p:cNvPr id="116793" name="Rectangle 57"/>
          <p:cNvSpPr>
            <a:spLocks noChangeArrowheads="1"/>
          </p:cNvSpPr>
          <p:nvPr/>
        </p:nvSpPr>
        <p:spPr bwMode="auto">
          <a:xfrm>
            <a:off x="5073824" y="4499855"/>
            <a:ext cx="381000" cy="3810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r</a:t>
            </a:r>
            <a:endParaRPr lang="de-DE" sz="1600">
              <a:latin typeface="Arial" charset="0"/>
            </a:endParaRPr>
          </a:p>
        </p:txBody>
      </p:sp>
      <p:sp>
        <p:nvSpPr>
          <p:cNvPr id="116794" name="Rectangle 58"/>
          <p:cNvSpPr>
            <a:spLocks noChangeArrowheads="1"/>
          </p:cNvSpPr>
          <p:nvPr/>
        </p:nvSpPr>
        <p:spPr bwMode="auto">
          <a:xfrm>
            <a:off x="5073824" y="1756655"/>
            <a:ext cx="685800" cy="3810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r</a:t>
            </a:r>
            <a:endParaRPr lang="de-DE" sz="1600">
              <a:latin typeface="Arial" charset="0"/>
            </a:endParaRPr>
          </a:p>
        </p:txBody>
      </p:sp>
      <p:sp>
        <p:nvSpPr>
          <p:cNvPr id="116795" name="Line 59"/>
          <p:cNvSpPr>
            <a:spLocks noChangeShapeType="1"/>
          </p:cNvSpPr>
          <p:nvPr/>
        </p:nvSpPr>
        <p:spPr bwMode="auto">
          <a:xfrm flipV="1">
            <a:off x="5835824" y="1604255"/>
            <a:ext cx="0" cy="3429000"/>
          </a:xfrm>
          <a:prstGeom prst="line">
            <a:avLst/>
          </a:prstGeom>
          <a:noFill/>
          <a:ln w="9525">
            <a:solidFill>
              <a:schemeClr val="tx1"/>
            </a:solidFill>
            <a:round/>
            <a:headEnd/>
            <a:tailEnd/>
          </a:ln>
          <a:effectLst/>
        </p:spPr>
        <p:txBody>
          <a:bodyPr wrap="none" anchor="ctr"/>
          <a:lstStyle/>
          <a:p>
            <a:endParaRPr lang="en-US"/>
          </a:p>
        </p:txBody>
      </p:sp>
      <p:sp>
        <p:nvSpPr>
          <p:cNvPr id="116796" name="Text Box 60"/>
          <p:cNvSpPr txBox="1">
            <a:spLocks noChangeArrowheads="1"/>
          </p:cNvSpPr>
          <p:nvPr/>
        </p:nvSpPr>
        <p:spPr bwMode="auto">
          <a:xfrm>
            <a:off x="5835825" y="1528055"/>
            <a:ext cx="6461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116797" name="Line 61"/>
          <p:cNvSpPr>
            <a:spLocks noChangeShapeType="1"/>
          </p:cNvSpPr>
          <p:nvPr/>
        </p:nvSpPr>
        <p:spPr bwMode="auto">
          <a:xfrm>
            <a:off x="5835824" y="1832855"/>
            <a:ext cx="609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6798" name="Line 62"/>
          <p:cNvSpPr>
            <a:spLocks noChangeShapeType="1"/>
          </p:cNvSpPr>
          <p:nvPr/>
        </p:nvSpPr>
        <p:spPr bwMode="auto">
          <a:xfrm flipH="1" flipV="1">
            <a:off x="6445424" y="1604255"/>
            <a:ext cx="0" cy="3429000"/>
          </a:xfrm>
          <a:prstGeom prst="line">
            <a:avLst/>
          </a:prstGeom>
          <a:noFill/>
          <a:ln w="9525">
            <a:solidFill>
              <a:schemeClr val="tx1"/>
            </a:solidFill>
            <a:round/>
            <a:headEnd/>
            <a:tailEnd/>
          </a:ln>
          <a:effectLst/>
        </p:spPr>
        <p:txBody>
          <a:bodyPr wrap="none" anchor="ctr"/>
          <a:lstStyle/>
          <a:p>
            <a:endParaRPr lang="en-US"/>
          </a:p>
        </p:txBody>
      </p:sp>
      <p:sp>
        <p:nvSpPr>
          <p:cNvPr id="116799" name="AutoShape 63"/>
          <p:cNvSpPr>
            <a:spLocks noChangeArrowheads="1"/>
          </p:cNvSpPr>
          <p:nvPr/>
        </p:nvSpPr>
        <p:spPr bwMode="auto">
          <a:xfrm>
            <a:off x="5531024" y="3966455"/>
            <a:ext cx="152400" cy="228600"/>
          </a:xfrm>
          <a:prstGeom prst="downArrow">
            <a:avLst>
              <a:gd name="adj1" fmla="val 50000"/>
              <a:gd name="adj2" fmla="val 37500"/>
            </a:avLst>
          </a:prstGeom>
          <a:solidFill>
            <a:srgbClr val="FF6600"/>
          </a:solidFill>
          <a:ln w="9525">
            <a:solidFill>
              <a:schemeClr val="tx1"/>
            </a:solidFill>
            <a:miter lim="800000"/>
            <a:headEnd/>
            <a:tailEnd/>
          </a:ln>
          <a:effectLst/>
        </p:spPr>
        <p:txBody>
          <a:bodyPr wrap="none" anchor="ctr"/>
          <a:lstStyle/>
          <a:p>
            <a:endParaRPr lang="en-US"/>
          </a:p>
        </p:txBody>
      </p:sp>
      <p:sp>
        <p:nvSpPr>
          <p:cNvPr id="116800" name="Rectangle 64"/>
          <p:cNvSpPr>
            <a:spLocks noChangeArrowheads="1"/>
          </p:cNvSpPr>
          <p:nvPr/>
        </p:nvSpPr>
        <p:spPr bwMode="auto">
          <a:xfrm>
            <a:off x="6445424" y="3814055"/>
            <a:ext cx="3810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e</a:t>
            </a:r>
            <a:endParaRPr lang="de-DE" sz="1600">
              <a:latin typeface="Arial" charset="0"/>
            </a:endParaRPr>
          </a:p>
        </p:txBody>
      </p:sp>
      <p:sp>
        <p:nvSpPr>
          <p:cNvPr id="116801" name="Rectangle 65"/>
          <p:cNvSpPr>
            <a:spLocks noChangeArrowheads="1"/>
          </p:cNvSpPr>
          <p:nvPr/>
        </p:nvSpPr>
        <p:spPr bwMode="auto">
          <a:xfrm>
            <a:off x="6445424" y="4499855"/>
            <a:ext cx="3810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e</a:t>
            </a:r>
            <a:endParaRPr lang="de-DE" sz="1600">
              <a:latin typeface="Arial" charset="0"/>
            </a:endParaRPr>
          </a:p>
        </p:txBody>
      </p:sp>
      <p:sp>
        <p:nvSpPr>
          <p:cNvPr id="116802" name="Rectangle 66"/>
          <p:cNvSpPr>
            <a:spLocks noChangeArrowheads="1"/>
          </p:cNvSpPr>
          <p:nvPr/>
        </p:nvSpPr>
        <p:spPr bwMode="auto">
          <a:xfrm>
            <a:off x="6445424" y="1756655"/>
            <a:ext cx="3810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e</a:t>
            </a:r>
            <a:endParaRPr lang="de-DE" sz="1600">
              <a:latin typeface="Arial" charset="0"/>
            </a:endParaRPr>
          </a:p>
        </p:txBody>
      </p:sp>
      <p:sp>
        <p:nvSpPr>
          <p:cNvPr id="116803" name="Rectangle 67"/>
          <p:cNvSpPr>
            <a:spLocks noChangeArrowheads="1"/>
          </p:cNvSpPr>
          <p:nvPr/>
        </p:nvSpPr>
        <p:spPr bwMode="auto">
          <a:xfrm>
            <a:off x="6826424" y="1756655"/>
            <a:ext cx="304800" cy="3810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r</a:t>
            </a:r>
            <a:endParaRPr lang="de-DE" sz="1600">
              <a:latin typeface="Arial" charset="0"/>
            </a:endParaRPr>
          </a:p>
        </p:txBody>
      </p:sp>
      <p:sp>
        <p:nvSpPr>
          <p:cNvPr id="116805" name="Line 69"/>
          <p:cNvSpPr>
            <a:spLocks noChangeShapeType="1"/>
          </p:cNvSpPr>
          <p:nvPr/>
        </p:nvSpPr>
        <p:spPr bwMode="auto">
          <a:xfrm flipV="1">
            <a:off x="2864024" y="1604255"/>
            <a:ext cx="0" cy="3429000"/>
          </a:xfrm>
          <a:prstGeom prst="line">
            <a:avLst/>
          </a:prstGeom>
          <a:noFill/>
          <a:ln w="9525">
            <a:solidFill>
              <a:schemeClr val="tx1"/>
            </a:solidFill>
            <a:round/>
            <a:headEnd/>
            <a:tailEnd/>
          </a:ln>
          <a:effectLst/>
        </p:spPr>
        <p:txBody>
          <a:bodyPr wrap="none" anchor="ctr"/>
          <a:lstStyle/>
          <a:p>
            <a:endParaRPr lang="en-US"/>
          </a:p>
        </p:txBody>
      </p:sp>
      <p:sp>
        <p:nvSpPr>
          <p:cNvPr id="116806" name="Text Box 70"/>
          <p:cNvSpPr txBox="1">
            <a:spLocks noChangeArrowheads="1"/>
          </p:cNvSpPr>
          <p:nvPr/>
        </p:nvSpPr>
        <p:spPr bwMode="auto">
          <a:xfrm>
            <a:off x="2864025" y="1528055"/>
            <a:ext cx="6461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116807" name="Line 71"/>
          <p:cNvSpPr>
            <a:spLocks noChangeShapeType="1"/>
          </p:cNvSpPr>
          <p:nvPr/>
        </p:nvSpPr>
        <p:spPr bwMode="auto">
          <a:xfrm>
            <a:off x="2864024" y="1832855"/>
            <a:ext cx="609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6808" name="Line 72"/>
          <p:cNvSpPr>
            <a:spLocks noChangeShapeType="1"/>
          </p:cNvSpPr>
          <p:nvPr/>
        </p:nvSpPr>
        <p:spPr bwMode="auto">
          <a:xfrm flipH="1" flipV="1">
            <a:off x="3473624" y="1604255"/>
            <a:ext cx="0" cy="3429000"/>
          </a:xfrm>
          <a:prstGeom prst="line">
            <a:avLst/>
          </a:prstGeom>
          <a:noFill/>
          <a:ln w="9525">
            <a:solidFill>
              <a:schemeClr val="tx1"/>
            </a:solidFill>
            <a:round/>
            <a:headEnd/>
            <a:tailEnd/>
          </a:ln>
          <a:effectLst/>
        </p:spPr>
        <p:txBody>
          <a:bodyPr wrap="none" anchor="ctr"/>
          <a:lstStyle/>
          <a:p>
            <a:endParaRPr lang="en-US"/>
          </a:p>
        </p:txBody>
      </p:sp>
      <p:sp>
        <p:nvSpPr>
          <p:cNvPr id="116809" name="Rectangle 73"/>
          <p:cNvSpPr>
            <a:spLocks noChangeArrowheads="1"/>
          </p:cNvSpPr>
          <p:nvPr/>
        </p:nvSpPr>
        <p:spPr bwMode="auto">
          <a:xfrm>
            <a:off x="6826424" y="3814055"/>
            <a:ext cx="609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16810" name="Rectangle 74"/>
          <p:cNvSpPr>
            <a:spLocks noChangeArrowheads="1"/>
          </p:cNvSpPr>
          <p:nvPr/>
        </p:nvSpPr>
        <p:spPr bwMode="auto">
          <a:xfrm>
            <a:off x="6826424" y="4499855"/>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16811" name="AutoShape 75"/>
          <p:cNvSpPr>
            <a:spLocks noChangeArrowheads="1"/>
          </p:cNvSpPr>
          <p:nvPr/>
        </p:nvSpPr>
        <p:spPr bwMode="auto">
          <a:xfrm>
            <a:off x="6978824" y="4118855"/>
            <a:ext cx="457200" cy="533400"/>
          </a:xfrm>
          <a:prstGeom prst="lightningBolt">
            <a:avLst/>
          </a:prstGeom>
          <a:solidFill>
            <a:srgbClr val="FF0000"/>
          </a:solidFill>
          <a:ln w="9525">
            <a:solidFill>
              <a:schemeClr val="tx1"/>
            </a:solidFill>
            <a:miter lim="800000"/>
            <a:headEnd/>
            <a:tailEnd/>
          </a:ln>
          <a:effectLst/>
        </p:spPr>
        <p:txBody>
          <a:bodyPr wrap="none" anchor="ctr"/>
          <a:lstStyle/>
          <a:p>
            <a:endParaRPr lang="en-US"/>
          </a:p>
        </p:txBody>
      </p:sp>
      <p:sp>
        <p:nvSpPr>
          <p:cNvPr id="116812" name="Line 76"/>
          <p:cNvSpPr>
            <a:spLocks noChangeShapeType="1"/>
          </p:cNvSpPr>
          <p:nvPr/>
        </p:nvSpPr>
        <p:spPr bwMode="auto">
          <a:xfrm flipV="1">
            <a:off x="7588424" y="1604255"/>
            <a:ext cx="0" cy="3429000"/>
          </a:xfrm>
          <a:prstGeom prst="line">
            <a:avLst/>
          </a:prstGeom>
          <a:noFill/>
          <a:ln w="9525">
            <a:solidFill>
              <a:schemeClr val="tx1"/>
            </a:solidFill>
            <a:round/>
            <a:headEnd/>
            <a:tailEnd/>
          </a:ln>
          <a:effectLst/>
        </p:spPr>
        <p:txBody>
          <a:bodyPr wrap="none" anchor="ctr"/>
          <a:lstStyle/>
          <a:p>
            <a:endParaRPr lang="en-US"/>
          </a:p>
        </p:txBody>
      </p:sp>
      <p:sp>
        <p:nvSpPr>
          <p:cNvPr id="116813" name="Text Box 77"/>
          <p:cNvSpPr txBox="1">
            <a:spLocks noChangeArrowheads="1"/>
          </p:cNvSpPr>
          <p:nvPr/>
        </p:nvSpPr>
        <p:spPr bwMode="auto">
          <a:xfrm>
            <a:off x="7588425" y="1528055"/>
            <a:ext cx="6461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116814" name="Line 78"/>
          <p:cNvSpPr>
            <a:spLocks noChangeShapeType="1"/>
          </p:cNvSpPr>
          <p:nvPr/>
        </p:nvSpPr>
        <p:spPr bwMode="auto">
          <a:xfrm>
            <a:off x="7588424" y="1832855"/>
            <a:ext cx="609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6815" name="Line 79"/>
          <p:cNvSpPr>
            <a:spLocks noChangeShapeType="1"/>
          </p:cNvSpPr>
          <p:nvPr/>
        </p:nvSpPr>
        <p:spPr bwMode="auto">
          <a:xfrm flipH="1" flipV="1">
            <a:off x="8198024" y="1604255"/>
            <a:ext cx="0" cy="3429000"/>
          </a:xfrm>
          <a:prstGeom prst="line">
            <a:avLst/>
          </a:prstGeom>
          <a:noFill/>
          <a:ln w="9525">
            <a:solidFill>
              <a:schemeClr val="tx1"/>
            </a:solidFill>
            <a:round/>
            <a:headEnd/>
            <a:tailEnd/>
          </a:ln>
          <a:effectLst/>
        </p:spPr>
        <p:txBody>
          <a:bodyPr wrap="none" anchor="ctr"/>
          <a:lstStyle/>
          <a:p>
            <a:endParaRPr lang="en-US"/>
          </a:p>
        </p:txBody>
      </p:sp>
      <p:sp>
        <p:nvSpPr>
          <p:cNvPr id="116816" name="Rectangle 80"/>
          <p:cNvSpPr>
            <a:spLocks noChangeArrowheads="1"/>
          </p:cNvSpPr>
          <p:nvPr/>
        </p:nvSpPr>
        <p:spPr bwMode="auto">
          <a:xfrm>
            <a:off x="8198024" y="1756655"/>
            <a:ext cx="3048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e</a:t>
            </a:r>
            <a:endParaRPr lang="de-DE" sz="1600">
              <a:latin typeface="Arial" charset="0"/>
            </a:endParaRPr>
          </a:p>
        </p:txBody>
      </p:sp>
      <p:sp>
        <p:nvSpPr>
          <p:cNvPr id="116817" name="Rectangle 81"/>
          <p:cNvSpPr>
            <a:spLocks noChangeArrowheads="1"/>
          </p:cNvSpPr>
          <p:nvPr/>
        </p:nvSpPr>
        <p:spPr bwMode="auto">
          <a:xfrm>
            <a:off x="8502824" y="1756655"/>
            <a:ext cx="990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16818" name="Rectangle 82"/>
          <p:cNvSpPr>
            <a:spLocks noChangeArrowheads="1"/>
          </p:cNvSpPr>
          <p:nvPr/>
        </p:nvSpPr>
        <p:spPr bwMode="auto">
          <a:xfrm>
            <a:off x="8198024" y="3814055"/>
            <a:ext cx="3048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e</a:t>
            </a:r>
            <a:endParaRPr lang="de-DE" sz="1600">
              <a:latin typeface="Arial" charset="0"/>
            </a:endParaRPr>
          </a:p>
        </p:txBody>
      </p:sp>
      <p:sp>
        <p:nvSpPr>
          <p:cNvPr id="116819" name="Rectangle 83"/>
          <p:cNvSpPr>
            <a:spLocks noChangeArrowheads="1"/>
          </p:cNvSpPr>
          <p:nvPr/>
        </p:nvSpPr>
        <p:spPr bwMode="auto">
          <a:xfrm>
            <a:off x="8198024" y="4499855"/>
            <a:ext cx="304800" cy="381000"/>
          </a:xfrm>
          <a:prstGeom prst="rect">
            <a:avLst/>
          </a:prstGeom>
          <a:solidFill>
            <a:srgbClr val="FF6699"/>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e</a:t>
            </a:r>
            <a:endParaRPr lang="de-DE" sz="1600">
              <a:latin typeface="Arial" charset="0"/>
            </a:endParaRPr>
          </a:p>
        </p:txBody>
      </p:sp>
      <p:sp>
        <p:nvSpPr>
          <p:cNvPr id="116820" name="Rectangle 84"/>
          <p:cNvSpPr>
            <a:spLocks noChangeArrowheads="1"/>
          </p:cNvSpPr>
          <p:nvPr/>
        </p:nvSpPr>
        <p:spPr bwMode="auto">
          <a:xfrm>
            <a:off x="8502824" y="3814055"/>
            <a:ext cx="533400" cy="3810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r</a:t>
            </a:r>
            <a:endParaRPr lang="de-DE" sz="1600">
              <a:latin typeface="Arial" charset="0"/>
            </a:endParaRPr>
          </a:p>
        </p:txBody>
      </p:sp>
      <p:sp>
        <p:nvSpPr>
          <p:cNvPr id="116821" name="Rectangle 85"/>
          <p:cNvSpPr>
            <a:spLocks noChangeArrowheads="1"/>
          </p:cNvSpPr>
          <p:nvPr/>
        </p:nvSpPr>
        <p:spPr bwMode="auto">
          <a:xfrm>
            <a:off x="8502824" y="4499855"/>
            <a:ext cx="685800" cy="3810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bo</a:t>
            </a:r>
            <a:r>
              <a:rPr lang="de-DE" sz="1600" baseline="-25000">
                <a:latin typeface="Arial" charset="0"/>
              </a:rPr>
              <a:t>r</a:t>
            </a:r>
            <a:endParaRPr lang="de-DE" sz="1600">
              <a:latin typeface="Arial"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802.11 - CSMA/CA access method II</a:t>
            </a:r>
          </a:p>
        </p:txBody>
      </p:sp>
      <p:sp>
        <p:nvSpPr>
          <p:cNvPr id="96259" name="Rectangle 3"/>
          <p:cNvSpPr>
            <a:spLocks noGrp="1" noChangeArrowheads="1"/>
          </p:cNvSpPr>
          <p:nvPr>
            <p:ph idx="1"/>
          </p:nvPr>
        </p:nvSpPr>
        <p:spPr/>
        <p:txBody>
          <a:bodyPr/>
          <a:lstStyle/>
          <a:p>
            <a:r>
              <a:rPr lang="en-US" dirty="0"/>
              <a:t>Sending unicast packets</a:t>
            </a:r>
          </a:p>
          <a:p>
            <a:pPr lvl="1"/>
            <a:r>
              <a:rPr lang="en-US" dirty="0"/>
              <a:t>station has to wait for DIFS before sending data</a:t>
            </a:r>
          </a:p>
          <a:p>
            <a:pPr lvl="1"/>
            <a:r>
              <a:rPr lang="en-US" dirty="0"/>
              <a:t>receivers acknowledge at once (after waiting for SIFS) if the packet was received correctly (FCS)</a:t>
            </a:r>
          </a:p>
          <a:p>
            <a:pPr lvl="1"/>
            <a:r>
              <a:rPr lang="en-US" dirty="0"/>
              <a:t>automatic retransmission of data packets in case of transmission errors, but exponential increase of contention window</a:t>
            </a:r>
          </a:p>
        </p:txBody>
      </p:sp>
      <p:sp>
        <p:nvSpPr>
          <p:cNvPr id="31" name="Fußzeilenplatzhalter 3"/>
          <p:cNvSpPr>
            <a:spLocks noGrp="1"/>
          </p:cNvSpPr>
          <p:nvPr>
            <p:ph type="ftr" sz="quarter" idx="10"/>
          </p:nvPr>
        </p:nvSpPr>
        <p:spPr/>
        <p:txBody>
          <a:bodyPr/>
          <a:lstStyle/>
          <a:p>
            <a:r>
              <a:rPr lang="en-US"/>
              <a:t>Prof. Dr.-Ing. Jochen H. Schiller    www.jochenschiller.de    Mobile Communications</a:t>
            </a:r>
          </a:p>
        </p:txBody>
      </p:sp>
      <p:sp>
        <p:nvSpPr>
          <p:cNvPr id="96261" name="Text Box 5"/>
          <p:cNvSpPr txBox="1">
            <a:spLocks noChangeArrowheads="1"/>
          </p:cNvSpPr>
          <p:nvPr/>
        </p:nvSpPr>
        <p:spPr bwMode="auto">
          <a:xfrm>
            <a:off x="7878688" y="5322168"/>
            <a:ext cx="2413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a:t>
            </a:r>
          </a:p>
        </p:txBody>
      </p:sp>
      <p:sp>
        <p:nvSpPr>
          <p:cNvPr id="96263" name="Line 7"/>
          <p:cNvSpPr>
            <a:spLocks noChangeShapeType="1"/>
          </p:cNvSpPr>
          <p:nvPr/>
        </p:nvSpPr>
        <p:spPr bwMode="auto">
          <a:xfrm flipH="1" flipV="1">
            <a:off x="2011288" y="3569568"/>
            <a:ext cx="0" cy="609600"/>
          </a:xfrm>
          <a:prstGeom prst="line">
            <a:avLst/>
          </a:prstGeom>
          <a:noFill/>
          <a:ln w="9525">
            <a:solidFill>
              <a:schemeClr val="tx1"/>
            </a:solidFill>
            <a:round/>
            <a:headEnd/>
            <a:tailEnd/>
          </a:ln>
          <a:effectLst/>
        </p:spPr>
        <p:txBody>
          <a:bodyPr wrap="none" anchor="ctr"/>
          <a:lstStyle/>
          <a:p>
            <a:endParaRPr lang="en-US"/>
          </a:p>
        </p:txBody>
      </p:sp>
      <p:sp>
        <p:nvSpPr>
          <p:cNvPr id="96264" name="Line 8"/>
          <p:cNvSpPr>
            <a:spLocks noChangeShapeType="1"/>
          </p:cNvSpPr>
          <p:nvPr/>
        </p:nvSpPr>
        <p:spPr bwMode="auto">
          <a:xfrm flipV="1">
            <a:off x="2925688" y="3569568"/>
            <a:ext cx="0" cy="1905000"/>
          </a:xfrm>
          <a:prstGeom prst="line">
            <a:avLst/>
          </a:prstGeom>
          <a:noFill/>
          <a:ln w="9525">
            <a:solidFill>
              <a:schemeClr val="tx1"/>
            </a:solidFill>
            <a:round/>
            <a:headEnd/>
            <a:tailEnd/>
          </a:ln>
          <a:effectLst/>
        </p:spPr>
        <p:txBody>
          <a:bodyPr wrap="none" anchor="ctr"/>
          <a:lstStyle/>
          <a:p>
            <a:endParaRPr lang="en-US"/>
          </a:p>
        </p:txBody>
      </p:sp>
      <p:sp>
        <p:nvSpPr>
          <p:cNvPr id="96269" name="Line 13"/>
          <p:cNvSpPr>
            <a:spLocks noChangeShapeType="1"/>
          </p:cNvSpPr>
          <p:nvPr/>
        </p:nvSpPr>
        <p:spPr bwMode="auto">
          <a:xfrm>
            <a:off x="4525888" y="4483968"/>
            <a:ext cx="609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6270" name="Text Box 14"/>
          <p:cNvSpPr txBox="1">
            <a:spLocks noChangeArrowheads="1"/>
          </p:cNvSpPr>
          <p:nvPr/>
        </p:nvSpPr>
        <p:spPr bwMode="auto">
          <a:xfrm>
            <a:off x="4525888" y="4179168"/>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SIFS</a:t>
            </a:r>
          </a:p>
        </p:txBody>
      </p:sp>
      <p:sp>
        <p:nvSpPr>
          <p:cNvPr id="96275" name="Text Box 19"/>
          <p:cNvSpPr txBox="1">
            <a:spLocks noChangeArrowheads="1"/>
          </p:cNvSpPr>
          <p:nvPr/>
        </p:nvSpPr>
        <p:spPr bwMode="auto">
          <a:xfrm>
            <a:off x="2163688" y="3569568"/>
            <a:ext cx="64611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96276" name="Line 20"/>
          <p:cNvSpPr>
            <a:spLocks noChangeShapeType="1"/>
          </p:cNvSpPr>
          <p:nvPr/>
        </p:nvSpPr>
        <p:spPr bwMode="auto">
          <a:xfrm>
            <a:off x="2011288" y="3874368"/>
            <a:ext cx="914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6277" name="Rectangle 21"/>
          <p:cNvSpPr>
            <a:spLocks noChangeArrowheads="1"/>
          </p:cNvSpPr>
          <p:nvPr/>
        </p:nvSpPr>
        <p:spPr bwMode="auto">
          <a:xfrm>
            <a:off x="6888088" y="4941168"/>
            <a:ext cx="990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data</a:t>
            </a:r>
          </a:p>
        </p:txBody>
      </p:sp>
      <p:sp>
        <p:nvSpPr>
          <p:cNvPr id="96279" name="Rectangle 23"/>
          <p:cNvSpPr>
            <a:spLocks noChangeArrowheads="1"/>
          </p:cNvSpPr>
          <p:nvPr/>
        </p:nvSpPr>
        <p:spPr bwMode="auto">
          <a:xfrm>
            <a:off x="5135488" y="4331568"/>
            <a:ext cx="457200" cy="3810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de-DE" sz="1600">
                <a:latin typeface="Arial" charset="0"/>
              </a:rPr>
              <a:t>ACK</a:t>
            </a:r>
          </a:p>
        </p:txBody>
      </p:sp>
      <p:sp>
        <p:nvSpPr>
          <p:cNvPr id="96296" name="Text Box 40"/>
          <p:cNvSpPr txBox="1">
            <a:spLocks noChangeArrowheads="1"/>
          </p:cNvSpPr>
          <p:nvPr/>
        </p:nvSpPr>
        <p:spPr bwMode="auto">
          <a:xfrm>
            <a:off x="3763888" y="5474568"/>
            <a:ext cx="125571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waiting time</a:t>
            </a:r>
          </a:p>
        </p:txBody>
      </p:sp>
      <p:sp>
        <p:nvSpPr>
          <p:cNvPr id="96299" name="Line 43"/>
          <p:cNvSpPr>
            <a:spLocks noChangeShapeType="1"/>
          </p:cNvSpPr>
          <p:nvPr/>
        </p:nvSpPr>
        <p:spPr bwMode="auto">
          <a:xfrm>
            <a:off x="1858888" y="5322168"/>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6300" name="Text Box 44"/>
          <p:cNvSpPr txBox="1">
            <a:spLocks noChangeArrowheads="1"/>
          </p:cNvSpPr>
          <p:nvPr/>
        </p:nvSpPr>
        <p:spPr bwMode="auto">
          <a:xfrm>
            <a:off x="563489" y="5017369"/>
            <a:ext cx="884237"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other</a:t>
            </a:r>
          </a:p>
          <a:p>
            <a:pPr algn="l" eaLnBrk="0" hangingPunct="0"/>
            <a:r>
              <a:rPr lang="de-DE" sz="1600">
                <a:latin typeface="Arial" charset="0"/>
              </a:rPr>
              <a:t>stations</a:t>
            </a:r>
          </a:p>
        </p:txBody>
      </p:sp>
      <p:sp>
        <p:nvSpPr>
          <p:cNvPr id="96301" name="Text Box 45"/>
          <p:cNvSpPr txBox="1">
            <a:spLocks noChangeArrowheads="1"/>
          </p:cNvSpPr>
          <p:nvPr/>
        </p:nvSpPr>
        <p:spPr bwMode="auto">
          <a:xfrm>
            <a:off x="563488" y="4483968"/>
            <a:ext cx="9064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receiver</a:t>
            </a:r>
          </a:p>
        </p:txBody>
      </p:sp>
      <p:sp>
        <p:nvSpPr>
          <p:cNvPr id="96302" name="Text Box 46"/>
          <p:cNvSpPr txBox="1">
            <a:spLocks noChangeArrowheads="1"/>
          </p:cNvSpPr>
          <p:nvPr/>
        </p:nvSpPr>
        <p:spPr bwMode="auto">
          <a:xfrm>
            <a:off x="563488" y="3874368"/>
            <a:ext cx="804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sender</a:t>
            </a:r>
          </a:p>
        </p:txBody>
      </p:sp>
      <p:sp>
        <p:nvSpPr>
          <p:cNvPr id="96303" name="Line 47"/>
          <p:cNvSpPr>
            <a:spLocks noChangeShapeType="1"/>
          </p:cNvSpPr>
          <p:nvPr/>
        </p:nvSpPr>
        <p:spPr bwMode="auto">
          <a:xfrm>
            <a:off x="1858888" y="4712568"/>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6304" name="Line 48"/>
          <p:cNvSpPr>
            <a:spLocks noChangeShapeType="1"/>
          </p:cNvSpPr>
          <p:nvPr/>
        </p:nvSpPr>
        <p:spPr bwMode="auto">
          <a:xfrm>
            <a:off x="1858888" y="4102968"/>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6305" name="Rectangle 49"/>
          <p:cNvSpPr>
            <a:spLocks noChangeArrowheads="1"/>
          </p:cNvSpPr>
          <p:nvPr/>
        </p:nvSpPr>
        <p:spPr bwMode="auto">
          <a:xfrm>
            <a:off x="2925688" y="3721968"/>
            <a:ext cx="1600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data</a:t>
            </a:r>
          </a:p>
        </p:txBody>
      </p:sp>
      <p:sp>
        <p:nvSpPr>
          <p:cNvPr id="96306" name="Line 50"/>
          <p:cNvSpPr>
            <a:spLocks noChangeShapeType="1"/>
          </p:cNvSpPr>
          <p:nvPr/>
        </p:nvSpPr>
        <p:spPr bwMode="auto">
          <a:xfrm flipV="1">
            <a:off x="4525888" y="3569568"/>
            <a:ext cx="0" cy="1219200"/>
          </a:xfrm>
          <a:prstGeom prst="line">
            <a:avLst/>
          </a:prstGeom>
          <a:noFill/>
          <a:ln w="9525">
            <a:solidFill>
              <a:schemeClr val="tx1"/>
            </a:solidFill>
            <a:round/>
            <a:headEnd/>
            <a:tailEnd/>
          </a:ln>
          <a:effectLst/>
        </p:spPr>
        <p:txBody>
          <a:bodyPr wrap="none" anchor="ctr"/>
          <a:lstStyle/>
          <a:p>
            <a:endParaRPr lang="en-US"/>
          </a:p>
        </p:txBody>
      </p:sp>
      <p:sp>
        <p:nvSpPr>
          <p:cNvPr id="96307" name="Line 51"/>
          <p:cNvSpPr>
            <a:spLocks noChangeShapeType="1"/>
          </p:cNvSpPr>
          <p:nvPr/>
        </p:nvSpPr>
        <p:spPr bwMode="auto">
          <a:xfrm flipV="1">
            <a:off x="5135488" y="4179168"/>
            <a:ext cx="0" cy="609600"/>
          </a:xfrm>
          <a:prstGeom prst="line">
            <a:avLst/>
          </a:prstGeom>
          <a:noFill/>
          <a:ln w="9525">
            <a:solidFill>
              <a:schemeClr val="tx1"/>
            </a:solidFill>
            <a:round/>
            <a:headEnd/>
            <a:tailEnd/>
          </a:ln>
          <a:effectLst/>
        </p:spPr>
        <p:txBody>
          <a:bodyPr wrap="none" anchor="ctr"/>
          <a:lstStyle/>
          <a:p>
            <a:endParaRPr lang="en-US"/>
          </a:p>
        </p:txBody>
      </p:sp>
      <p:sp>
        <p:nvSpPr>
          <p:cNvPr id="96308" name="Line 52"/>
          <p:cNvSpPr>
            <a:spLocks noChangeShapeType="1"/>
          </p:cNvSpPr>
          <p:nvPr/>
        </p:nvSpPr>
        <p:spPr bwMode="auto">
          <a:xfrm flipV="1">
            <a:off x="5592688" y="4179168"/>
            <a:ext cx="0" cy="1066800"/>
          </a:xfrm>
          <a:prstGeom prst="line">
            <a:avLst/>
          </a:prstGeom>
          <a:noFill/>
          <a:ln w="9525">
            <a:solidFill>
              <a:schemeClr val="tx1"/>
            </a:solidFill>
            <a:round/>
            <a:headEnd/>
            <a:tailEnd/>
          </a:ln>
          <a:effectLst/>
        </p:spPr>
        <p:txBody>
          <a:bodyPr wrap="none" anchor="ctr"/>
          <a:lstStyle/>
          <a:p>
            <a:endParaRPr lang="en-US"/>
          </a:p>
        </p:txBody>
      </p:sp>
      <p:sp>
        <p:nvSpPr>
          <p:cNvPr id="96309" name="Text Box 53"/>
          <p:cNvSpPr txBox="1">
            <a:spLocks noChangeArrowheads="1"/>
          </p:cNvSpPr>
          <p:nvPr/>
        </p:nvSpPr>
        <p:spPr bwMode="auto">
          <a:xfrm>
            <a:off x="5745088" y="4788768"/>
            <a:ext cx="64611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96310" name="Line 54"/>
          <p:cNvSpPr>
            <a:spLocks noChangeShapeType="1"/>
          </p:cNvSpPr>
          <p:nvPr/>
        </p:nvSpPr>
        <p:spPr bwMode="auto">
          <a:xfrm>
            <a:off x="5592688" y="5093568"/>
            <a:ext cx="914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6311" name="Line 55"/>
          <p:cNvSpPr>
            <a:spLocks noChangeShapeType="1"/>
          </p:cNvSpPr>
          <p:nvPr/>
        </p:nvSpPr>
        <p:spPr bwMode="auto">
          <a:xfrm flipH="1" flipV="1">
            <a:off x="6507088" y="4864968"/>
            <a:ext cx="0" cy="609600"/>
          </a:xfrm>
          <a:prstGeom prst="line">
            <a:avLst/>
          </a:prstGeom>
          <a:noFill/>
          <a:ln w="9525">
            <a:solidFill>
              <a:schemeClr val="tx1"/>
            </a:solidFill>
            <a:round/>
            <a:headEnd/>
            <a:tailEnd/>
          </a:ln>
          <a:effectLst/>
        </p:spPr>
        <p:txBody>
          <a:bodyPr wrap="none" anchor="ctr"/>
          <a:lstStyle/>
          <a:p>
            <a:endParaRPr lang="en-US"/>
          </a:p>
        </p:txBody>
      </p:sp>
      <p:sp>
        <p:nvSpPr>
          <p:cNvPr id="96312" name="Line 56"/>
          <p:cNvSpPr>
            <a:spLocks noChangeShapeType="1"/>
          </p:cNvSpPr>
          <p:nvPr/>
        </p:nvSpPr>
        <p:spPr bwMode="auto">
          <a:xfrm>
            <a:off x="2925688" y="5474568"/>
            <a:ext cx="3581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6313" name="Rectangle 57"/>
          <p:cNvSpPr>
            <a:spLocks noChangeArrowheads="1"/>
          </p:cNvSpPr>
          <p:nvPr/>
        </p:nvSpPr>
        <p:spPr bwMode="auto">
          <a:xfrm>
            <a:off x="6507088" y="4941168"/>
            <a:ext cx="381000" cy="381000"/>
          </a:xfrm>
          <a:prstGeom prst="rect">
            <a:avLst/>
          </a:prstGeom>
          <a:solidFill>
            <a:srgbClr val="FF6699"/>
          </a:solidFill>
          <a:ln w="9525">
            <a:solidFill>
              <a:schemeClr val="tx1"/>
            </a:solidFill>
            <a:miter lim="800000"/>
            <a:headEnd/>
            <a:tailEnd/>
          </a:ln>
          <a:effectLst/>
        </p:spPr>
        <p:txBody>
          <a:bodyPr wrap="none" anchor="ctr"/>
          <a:lstStyle/>
          <a:p>
            <a:endParaRPr lang="en-US"/>
          </a:p>
        </p:txBody>
      </p:sp>
      <p:sp>
        <p:nvSpPr>
          <p:cNvPr id="96314" name="Text Box 58"/>
          <p:cNvSpPr txBox="1">
            <a:spLocks noChangeArrowheads="1"/>
          </p:cNvSpPr>
          <p:nvPr/>
        </p:nvSpPr>
        <p:spPr bwMode="auto">
          <a:xfrm>
            <a:off x="5211689" y="5550768"/>
            <a:ext cx="11207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contention</a:t>
            </a:r>
          </a:p>
        </p:txBody>
      </p:sp>
      <p:cxnSp>
        <p:nvCxnSpPr>
          <p:cNvPr id="96315" name="AutoShape 59"/>
          <p:cNvCxnSpPr>
            <a:cxnSpLocks noChangeShapeType="1"/>
            <a:stCxn id="96314" idx="3"/>
            <a:endCxn id="96313" idx="2"/>
          </p:cNvCxnSpPr>
          <p:nvPr/>
        </p:nvCxnSpPr>
        <p:spPr bwMode="auto">
          <a:xfrm flipV="1">
            <a:off x="6332464" y="5322169"/>
            <a:ext cx="365125" cy="396875"/>
          </a:xfrm>
          <a:prstGeom prst="curvedConnector2">
            <a:avLst/>
          </a:prstGeom>
          <a:noFill/>
          <a:ln w="9525">
            <a:solidFill>
              <a:schemeClr val="tx1"/>
            </a:solidFill>
            <a:round/>
            <a:headEnd/>
            <a:tailEnd type="triangle" w="med" len="med"/>
          </a:ln>
          <a:effectLst/>
        </p:spPr>
      </p:cxnSp>
      <p:pic>
        <p:nvPicPr>
          <p:cNvPr id="2" name="Picture 1"/>
          <p:cNvPicPr>
            <a:picLocks noChangeAspect="1"/>
          </p:cNvPicPr>
          <p:nvPr/>
        </p:nvPicPr>
        <p:blipFill>
          <a:blip r:embed="rId3"/>
          <a:stretch>
            <a:fillRect/>
          </a:stretch>
        </p:blipFill>
        <p:spPr>
          <a:xfrm>
            <a:off x="8535361" y="2708920"/>
            <a:ext cx="3487254" cy="3329791"/>
          </a:xfrm>
          <a:prstGeom prst="rect">
            <a:avLst/>
          </a:prstGeom>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a:t>802.11 – DCF with RTS/CTS</a:t>
            </a:r>
          </a:p>
        </p:txBody>
      </p:sp>
      <p:sp>
        <p:nvSpPr>
          <p:cNvPr id="97283" name="Rectangle 3"/>
          <p:cNvSpPr>
            <a:spLocks noGrp="1" noChangeArrowheads="1"/>
          </p:cNvSpPr>
          <p:nvPr>
            <p:ph idx="1"/>
          </p:nvPr>
        </p:nvSpPr>
        <p:spPr/>
        <p:txBody>
          <a:bodyPr/>
          <a:lstStyle/>
          <a:p>
            <a:r>
              <a:rPr lang="en-US"/>
              <a:t>Sending unicast packets</a:t>
            </a:r>
          </a:p>
          <a:p>
            <a:pPr lvl="1"/>
            <a:r>
              <a:rPr lang="en-US"/>
              <a:t>station can send RTS with reservation parameter after waiting for DIFS (reservation determines amount of time the data packet needs the medium) </a:t>
            </a:r>
          </a:p>
          <a:p>
            <a:pPr lvl="1"/>
            <a:r>
              <a:rPr lang="en-US"/>
              <a:t>acknowledgement via CTS after SIFS by receiver (if ready to receive)</a:t>
            </a:r>
          </a:p>
          <a:p>
            <a:pPr lvl="1"/>
            <a:r>
              <a:rPr lang="en-US"/>
              <a:t>sender can now send data at once, acknowledgement via ACK</a:t>
            </a:r>
          </a:p>
          <a:p>
            <a:pPr lvl="1"/>
            <a:r>
              <a:rPr lang="en-US"/>
              <a:t>other stations store medium reservations distributed via RTS and CTS </a:t>
            </a:r>
          </a:p>
        </p:txBody>
      </p:sp>
      <p:sp>
        <p:nvSpPr>
          <p:cNvPr id="44" name="Fußzeilenplatzhalter 4"/>
          <p:cNvSpPr>
            <a:spLocks noGrp="1"/>
          </p:cNvSpPr>
          <p:nvPr>
            <p:ph type="ftr" sz="quarter" idx="10"/>
          </p:nvPr>
        </p:nvSpPr>
        <p:spPr/>
        <p:txBody>
          <a:bodyPr/>
          <a:lstStyle/>
          <a:p>
            <a:r>
              <a:rPr lang="en-US"/>
              <a:t>Prof. Dr.-Ing. Jochen H. Schiller    www.jochenschiller.de    Mobile Communications</a:t>
            </a:r>
          </a:p>
        </p:txBody>
      </p:sp>
      <p:sp>
        <p:nvSpPr>
          <p:cNvPr id="97284" name="Text Box 4"/>
          <p:cNvSpPr txBox="1">
            <a:spLocks noChangeArrowheads="1"/>
          </p:cNvSpPr>
          <p:nvPr/>
        </p:nvSpPr>
        <p:spPr bwMode="auto">
          <a:xfrm>
            <a:off x="9886950" y="5816600"/>
            <a:ext cx="2413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a:t>
            </a:r>
          </a:p>
        </p:txBody>
      </p:sp>
      <p:sp>
        <p:nvSpPr>
          <p:cNvPr id="97285" name="Line 5"/>
          <p:cNvSpPr>
            <a:spLocks noChangeShapeType="1"/>
          </p:cNvSpPr>
          <p:nvPr/>
        </p:nvSpPr>
        <p:spPr bwMode="auto">
          <a:xfrm flipH="1" flipV="1">
            <a:off x="3409950" y="3606800"/>
            <a:ext cx="0" cy="609600"/>
          </a:xfrm>
          <a:prstGeom prst="line">
            <a:avLst/>
          </a:prstGeom>
          <a:noFill/>
          <a:ln w="9525">
            <a:solidFill>
              <a:schemeClr val="tx1"/>
            </a:solidFill>
            <a:round/>
            <a:headEnd/>
            <a:tailEnd/>
          </a:ln>
          <a:effectLst/>
        </p:spPr>
        <p:txBody>
          <a:bodyPr wrap="none" anchor="ctr"/>
          <a:lstStyle/>
          <a:p>
            <a:endParaRPr lang="en-US"/>
          </a:p>
        </p:txBody>
      </p:sp>
      <p:sp>
        <p:nvSpPr>
          <p:cNvPr id="97286" name="Line 6"/>
          <p:cNvSpPr>
            <a:spLocks noChangeShapeType="1"/>
          </p:cNvSpPr>
          <p:nvPr/>
        </p:nvSpPr>
        <p:spPr bwMode="auto">
          <a:xfrm flipV="1">
            <a:off x="4019550" y="3606800"/>
            <a:ext cx="0" cy="685800"/>
          </a:xfrm>
          <a:prstGeom prst="line">
            <a:avLst/>
          </a:prstGeom>
          <a:noFill/>
          <a:ln w="9525">
            <a:solidFill>
              <a:schemeClr val="tx1"/>
            </a:solidFill>
            <a:round/>
            <a:headEnd/>
            <a:tailEnd/>
          </a:ln>
          <a:effectLst/>
        </p:spPr>
        <p:txBody>
          <a:bodyPr wrap="none" anchor="ctr"/>
          <a:lstStyle/>
          <a:p>
            <a:endParaRPr lang="en-US"/>
          </a:p>
        </p:txBody>
      </p:sp>
      <p:sp>
        <p:nvSpPr>
          <p:cNvPr id="97287" name="Line 7"/>
          <p:cNvSpPr>
            <a:spLocks noChangeShapeType="1"/>
          </p:cNvSpPr>
          <p:nvPr/>
        </p:nvSpPr>
        <p:spPr bwMode="auto">
          <a:xfrm>
            <a:off x="6838950" y="4521200"/>
            <a:ext cx="609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7288" name="Text Box 8"/>
          <p:cNvSpPr txBox="1">
            <a:spLocks noChangeArrowheads="1"/>
          </p:cNvSpPr>
          <p:nvPr/>
        </p:nvSpPr>
        <p:spPr bwMode="auto">
          <a:xfrm>
            <a:off x="6838950" y="4216400"/>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SIFS</a:t>
            </a:r>
          </a:p>
        </p:txBody>
      </p:sp>
      <p:sp>
        <p:nvSpPr>
          <p:cNvPr id="97289" name="Text Box 9"/>
          <p:cNvSpPr txBox="1">
            <a:spLocks noChangeArrowheads="1"/>
          </p:cNvSpPr>
          <p:nvPr/>
        </p:nvSpPr>
        <p:spPr bwMode="auto">
          <a:xfrm>
            <a:off x="3409951" y="3606800"/>
            <a:ext cx="6461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97290" name="Line 10"/>
          <p:cNvSpPr>
            <a:spLocks noChangeShapeType="1"/>
          </p:cNvSpPr>
          <p:nvPr/>
        </p:nvSpPr>
        <p:spPr bwMode="auto">
          <a:xfrm>
            <a:off x="3409950" y="3911600"/>
            <a:ext cx="609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7291" name="Rectangle 11"/>
          <p:cNvSpPr>
            <a:spLocks noChangeArrowheads="1"/>
          </p:cNvSpPr>
          <p:nvPr/>
        </p:nvSpPr>
        <p:spPr bwMode="auto">
          <a:xfrm>
            <a:off x="8896350" y="5435600"/>
            <a:ext cx="990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data</a:t>
            </a:r>
          </a:p>
        </p:txBody>
      </p:sp>
      <p:sp>
        <p:nvSpPr>
          <p:cNvPr id="97292" name="Rectangle 12"/>
          <p:cNvSpPr>
            <a:spLocks noChangeArrowheads="1"/>
          </p:cNvSpPr>
          <p:nvPr/>
        </p:nvSpPr>
        <p:spPr bwMode="auto">
          <a:xfrm>
            <a:off x="7448550" y="4368800"/>
            <a:ext cx="457200" cy="3810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de-DE" sz="1600">
                <a:latin typeface="Arial" charset="0"/>
              </a:rPr>
              <a:t>ACK</a:t>
            </a:r>
          </a:p>
        </p:txBody>
      </p:sp>
      <p:sp>
        <p:nvSpPr>
          <p:cNvPr id="97293" name="Text Box 13"/>
          <p:cNvSpPr txBox="1">
            <a:spLocks noChangeArrowheads="1"/>
          </p:cNvSpPr>
          <p:nvPr/>
        </p:nvSpPr>
        <p:spPr bwMode="auto">
          <a:xfrm>
            <a:off x="5695951" y="5969000"/>
            <a:ext cx="13366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defer access</a:t>
            </a:r>
          </a:p>
        </p:txBody>
      </p:sp>
      <p:sp>
        <p:nvSpPr>
          <p:cNvPr id="97294" name="Line 14"/>
          <p:cNvSpPr>
            <a:spLocks noChangeShapeType="1"/>
          </p:cNvSpPr>
          <p:nvPr/>
        </p:nvSpPr>
        <p:spPr bwMode="auto">
          <a:xfrm>
            <a:off x="3257550" y="5816600"/>
            <a:ext cx="6858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295" name="Text Box 15"/>
          <p:cNvSpPr txBox="1">
            <a:spLocks noChangeArrowheads="1"/>
          </p:cNvSpPr>
          <p:nvPr/>
        </p:nvSpPr>
        <p:spPr bwMode="auto">
          <a:xfrm>
            <a:off x="2266950" y="5511801"/>
            <a:ext cx="884238"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other</a:t>
            </a:r>
          </a:p>
          <a:p>
            <a:pPr algn="l" eaLnBrk="0" hangingPunct="0"/>
            <a:r>
              <a:rPr lang="de-DE" sz="1600">
                <a:latin typeface="Arial" charset="0"/>
              </a:rPr>
              <a:t>stations</a:t>
            </a:r>
          </a:p>
        </p:txBody>
      </p:sp>
      <p:sp>
        <p:nvSpPr>
          <p:cNvPr id="97296" name="Text Box 16"/>
          <p:cNvSpPr txBox="1">
            <a:spLocks noChangeArrowheads="1"/>
          </p:cNvSpPr>
          <p:nvPr/>
        </p:nvSpPr>
        <p:spPr bwMode="auto">
          <a:xfrm>
            <a:off x="2266951" y="4521200"/>
            <a:ext cx="9064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receiver</a:t>
            </a:r>
          </a:p>
        </p:txBody>
      </p:sp>
      <p:sp>
        <p:nvSpPr>
          <p:cNvPr id="97297" name="Text Box 17"/>
          <p:cNvSpPr txBox="1">
            <a:spLocks noChangeArrowheads="1"/>
          </p:cNvSpPr>
          <p:nvPr/>
        </p:nvSpPr>
        <p:spPr bwMode="auto">
          <a:xfrm>
            <a:off x="2266951" y="3911600"/>
            <a:ext cx="804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sender</a:t>
            </a:r>
          </a:p>
        </p:txBody>
      </p:sp>
      <p:sp>
        <p:nvSpPr>
          <p:cNvPr id="97298" name="Line 18"/>
          <p:cNvSpPr>
            <a:spLocks noChangeShapeType="1"/>
          </p:cNvSpPr>
          <p:nvPr/>
        </p:nvSpPr>
        <p:spPr bwMode="auto">
          <a:xfrm>
            <a:off x="3257550" y="4749800"/>
            <a:ext cx="6858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299" name="Line 19"/>
          <p:cNvSpPr>
            <a:spLocks noChangeShapeType="1"/>
          </p:cNvSpPr>
          <p:nvPr/>
        </p:nvSpPr>
        <p:spPr bwMode="auto">
          <a:xfrm>
            <a:off x="3257550" y="4140200"/>
            <a:ext cx="6858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00" name="Rectangle 20"/>
          <p:cNvSpPr>
            <a:spLocks noChangeArrowheads="1"/>
          </p:cNvSpPr>
          <p:nvPr/>
        </p:nvSpPr>
        <p:spPr bwMode="auto">
          <a:xfrm>
            <a:off x="6153150" y="3759200"/>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data</a:t>
            </a:r>
          </a:p>
        </p:txBody>
      </p:sp>
      <p:sp>
        <p:nvSpPr>
          <p:cNvPr id="97301" name="Line 21"/>
          <p:cNvSpPr>
            <a:spLocks noChangeShapeType="1"/>
          </p:cNvSpPr>
          <p:nvPr/>
        </p:nvSpPr>
        <p:spPr bwMode="auto">
          <a:xfrm flipV="1">
            <a:off x="6838950" y="3606800"/>
            <a:ext cx="0" cy="1219200"/>
          </a:xfrm>
          <a:prstGeom prst="line">
            <a:avLst/>
          </a:prstGeom>
          <a:noFill/>
          <a:ln w="9525">
            <a:solidFill>
              <a:schemeClr val="tx1"/>
            </a:solidFill>
            <a:round/>
            <a:headEnd/>
            <a:tailEnd/>
          </a:ln>
          <a:effectLst/>
        </p:spPr>
        <p:txBody>
          <a:bodyPr wrap="none" anchor="ctr"/>
          <a:lstStyle/>
          <a:p>
            <a:endParaRPr lang="en-US"/>
          </a:p>
        </p:txBody>
      </p:sp>
      <p:sp>
        <p:nvSpPr>
          <p:cNvPr id="97302" name="Line 22"/>
          <p:cNvSpPr>
            <a:spLocks noChangeShapeType="1"/>
          </p:cNvSpPr>
          <p:nvPr/>
        </p:nvSpPr>
        <p:spPr bwMode="auto">
          <a:xfrm flipV="1">
            <a:off x="7448550" y="4216400"/>
            <a:ext cx="0" cy="609600"/>
          </a:xfrm>
          <a:prstGeom prst="line">
            <a:avLst/>
          </a:prstGeom>
          <a:noFill/>
          <a:ln w="9525">
            <a:solidFill>
              <a:schemeClr val="tx1"/>
            </a:solidFill>
            <a:round/>
            <a:headEnd/>
            <a:tailEnd/>
          </a:ln>
          <a:effectLst/>
        </p:spPr>
        <p:txBody>
          <a:bodyPr wrap="none" anchor="ctr"/>
          <a:lstStyle/>
          <a:p>
            <a:endParaRPr lang="en-US"/>
          </a:p>
        </p:txBody>
      </p:sp>
      <p:sp>
        <p:nvSpPr>
          <p:cNvPr id="97304" name="Text Box 24"/>
          <p:cNvSpPr txBox="1">
            <a:spLocks noChangeArrowheads="1"/>
          </p:cNvSpPr>
          <p:nvPr/>
        </p:nvSpPr>
        <p:spPr bwMode="auto">
          <a:xfrm>
            <a:off x="7905751" y="5283200"/>
            <a:ext cx="6461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97305" name="Line 25"/>
          <p:cNvSpPr>
            <a:spLocks noChangeShapeType="1"/>
          </p:cNvSpPr>
          <p:nvPr/>
        </p:nvSpPr>
        <p:spPr bwMode="auto">
          <a:xfrm>
            <a:off x="7905750" y="5588000"/>
            <a:ext cx="609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7306" name="Line 26"/>
          <p:cNvSpPr>
            <a:spLocks noChangeShapeType="1"/>
          </p:cNvSpPr>
          <p:nvPr/>
        </p:nvSpPr>
        <p:spPr bwMode="auto">
          <a:xfrm flipH="1" flipV="1">
            <a:off x="8515350" y="5359400"/>
            <a:ext cx="0" cy="609600"/>
          </a:xfrm>
          <a:prstGeom prst="line">
            <a:avLst/>
          </a:prstGeom>
          <a:noFill/>
          <a:ln w="9525">
            <a:solidFill>
              <a:schemeClr val="tx1"/>
            </a:solidFill>
            <a:round/>
            <a:headEnd/>
            <a:tailEnd/>
          </a:ln>
          <a:effectLst/>
        </p:spPr>
        <p:txBody>
          <a:bodyPr wrap="none" anchor="ctr"/>
          <a:lstStyle/>
          <a:p>
            <a:endParaRPr lang="en-US"/>
          </a:p>
        </p:txBody>
      </p:sp>
      <p:sp>
        <p:nvSpPr>
          <p:cNvPr id="97307" name="Line 27"/>
          <p:cNvSpPr>
            <a:spLocks noChangeShapeType="1"/>
          </p:cNvSpPr>
          <p:nvPr/>
        </p:nvSpPr>
        <p:spPr bwMode="auto">
          <a:xfrm>
            <a:off x="4476750" y="5969000"/>
            <a:ext cx="4038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7308" name="Rectangle 28"/>
          <p:cNvSpPr>
            <a:spLocks noChangeArrowheads="1"/>
          </p:cNvSpPr>
          <p:nvPr/>
        </p:nvSpPr>
        <p:spPr bwMode="auto">
          <a:xfrm>
            <a:off x="8515350" y="5435600"/>
            <a:ext cx="381000" cy="381000"/>
          </a:xfrm>
          <a:prstGeom prst="rect">
            <a:avLst/>
          </a:prstGeom>
          <a:solidFill>
            <a:srgbClr val="FF6699"/>
          </a:solidFill>
          <a:ln w="9525">
            <a:solidFill>
              <a:schemeClr val="tx1"/>
            </a:solidFill>
            <a:miter lim="800000"/>
            <a:headEnd/>
            <a:tailEnd/>
          </a:ln>
          <a:effectLst/>
        </p:spPr>
        <p:txBody>
          <a:bodyPr wrap="none" anchor="ctr"/>
          <a:lstStyle/>
          <a:p>
            <a:endParaRPr lang="en-US"/>
          </a:p>
        </p:txBody>
      </p:sp>
      <p:sp>
        <p:nvSpPr>
          <p:cNvPr id="97309" name="Text Box 29"/>
          <p:cNvSpPr txBox="1">
            <a:spLocks noChangeArrowheads="1"/>
          </p:cNvSpPr>
          <p:nvPr/>
        </p:nvSpPr>
        <p:spPr bwMode="auto">
          <a:xfrm>
            <a:off x="7296151" y="6045200"/>
            <a:ext cx="11207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contention</a:t>
            </a:r>
          </a:p>
        </p:txBody>
      </p:sp>
      <p:cxnSp>
        <p:nvCxnSpPr>
          <p:cNvPr id="97310" name="AutoShape 30"/>
          <p:cNvCxnSpPr>
            <a:cxnSpLocks noChangeShapeType="1"/>
            <a:stCxn id="97309" idx="3"/>
            <a:endCxn id="97308" idx="2"/>
          </p:cNvCxnSpPr>
          <p:nvPr/>
        </p:nvCxnSpPr>
        <p:spPr bwMode="auto">
          <a:xfrm flipV="1">
            <a:off x="8416926" y="5816601"/>
            <a:ext cx="288925" cy="396875"/>
          </a:xfrm>
          <a:prstGeom prst="curvedConnector2">
            <a:avLst/>
          </a:prstGeom>
          <a:noFill/>
          <a:ln w="9525">
            <a:solidFill>
              <a:schemeClr val="tx1"/>
            </a:solidFill>
            <a:round/>
            <a:headEnd/>
            <a:tailEnd type="triangle" w="med" len="med"/>
          </a:ln>
          <a:effectLst/>
        </p:spPr>
      </p:cxnSp>
      <p:sp>
        <p:nvSpPr>
          <p:cNvPr id="97311" name="Rectangle 31"/>
          <p:cNvSpPr>
            <a:spLocks noChangeArrowheads="1"/>
          </p:cNvSpPr>
          <p:nvPr/>
        </p:nvSpPr>
        <p:spPr bwMode="auto">
          <a:xfrm>
            <a:off x="4019550" y="3759200"/>
            <a:ext cx="4572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RTS</a:t>
            </a:r>
          </a:p>
        </p:txBody>
      </p:sp>
      <p:sp>
        <p:nvSpPr>
          <p:cNvPr id="97312" name="Rectangle 32"/>
          <p:cNvSpPr>
            <a:spLocks noChangeArrowheads="1"/>
          </p:cNvSpPr>
          <p:nvPr/>
        </p:nvSpPr>
        <p:spPr bwMode="auto">
          <a:xfrm>
            <a:off x="5086350" y="4368800"/>
            <a:ext cx="457200" cy="381000"/>
          </a:xfrm>
          <a:prstGeom prst="rect">
            <a:avLst/>
          </a:prstGeom>
          <a:solidFill>
            <a:srgbClr val="FF9966"/>
          </a:solidFill>
          <a:ln w="9525">
            <a:solidFill>
              <a:schemeClr val="tx1"/>
            </a:solidFill>
            <a:miter lim="800000"/>
            <a:headEnd/>
            <a:tailEnd/>
          </a:ln>
          <a:effectLst/>
        </p:spPr>
        <p:txBody>
          <a:bodyPr wrap="none" anchor="ctr"/>
          <a:lstStyle/>
          <a:p>
            <a:pPr eaLnBrk="0" hangingPunct="0"/>
            <a:r>
              <a:rPr lang="de-DE" sz="1600">
                <a:latin typeface="Arial" charset="0"/>
              </a:rPr>
              <a:t>CTS</a:t>
            </a:r>
          </a:p>
        </p:txBody>
      </p:sp>
      <p:sp>
        <p:nvSpPr>
          <p:cNvPr id="97313" name="Line 33"/>
          <p:cNvSpPr>
            <a:spLocks noChangeShapeType="1"/>
          </p:cNvSpPr>
          <p:nvPr/>
        </p:nvSpPr>
        <p:spPr bwMode="auto">
          <a:xfrm>
            <a:off x="4476750" y="4521200"/>
            <a:ext cx="609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7314" name="Text Box 34"/>
          <p:cNvSpPr txBox="1">
            <a:spLocks noChangeArrowheads="1"/>
          </p:cNvSpPr>
          <p:nvPr/>
        </p:nvSpPr>
        <p:spPr bwMode="auto">
          <a:xfrm>
            <a:off x="4476750" y="4216400"/>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SIFS</a:t>
            </a:r>
          </a:p>
        </p:txBody>
      </p:sp>
      <p:sp>
        <p:nvSpPr>
          <p:cNvPr id="97315" name="Line 35"/>
          <p:cNvSpPr>
            <a:spLocks noChangeShapeType="1"/>
          </p:cNvSpPr>
          <p:nvPr/>
        </p:nvSpPr>
        <p:spPr bwMode="auto">
          <a:xfrm flipV="1">
            <a:off x="4476750" y="3606800"/>
            <a:ext cx="0" cy="2362200"/>
          </a:xfrm>
          <a:prstGeom prst="line">
            <a:avLst/>
          </a:prstGeom>
          <a:noFill/>
          <a:ln w="9525">
            <a:solidFill>
              <a:schemeClr val="tx1"/>
            </a:solidFill>
            <a:round/>
            <a:headEnd/>
            <a:tailEnd/>
          </a:ln>
          <a:effectLst/>
        </p:spPr>
        <p:txBody>
          <a:bodyPr wrap="none" anchor="ctr"/>
          <a:lstStyle/>
          <a:p>
            <a:endParaRPr lang="en-US"/>
          </a:p>
        </p:txBody>
      </p:sp>
      <p:sp>
        <p:nvSpPr>
          <p:cNvPr id="97316" name="Line 36"/>
          <p:cNvSpPr>
            <a:spLocks noChangeShapeType="1"/>
          </p:cNvSpPr>
          <p:nvPr/>
        </p:nvSpPr>
        <p:spPr bwMode="auto">
          <a:xfrm flipV="1">
            <a:off x="5086350" y="4216400"/>
            <a:ext cx="0" cy="609600"/>
          </a:xfrm>
          <a:prstGeom prst="line">
            <a:avLst/>
          </a:prstGeom>
          <a:noFill/>
          <a:ln w="9525">
            <a:solidFill>
              <a:schemeClr val="tx1"/>
            </a:solidFill>
            <a:round/>
            <a:headEnd/>
            <a:tailEnd/>
          </a:ln>
          <a:effectLst/>
        </p:spPr>
        <p:txBody>
          <a:bodyPr wrap="none" anchor="ctr"/>
          <a:lstStyle/>
          <a:p>
            <a:endParaRPr lang="en-US"/>
          </a:p>
        </p:txBody>
      </p:sp>
      <p:sp>
        <p:nvSpPr>
          <p:cNvPr id="97317" name="Line 37"/>
          <p:cNvSpPr>
            <a:spLocks noChangeShapeType="1"/>
          </p:cNvSpPr>
          <p:nvPr/>
        </p:nvSpPr>
        <p:spPr bwMode="auto">
          <a:xfrm flipV="1">
            <a:off x="5543550" y="4216400"/>
            <a:ext cx="0" cy="1676400"/>
          </a:xfrm>
          <a:prstGeom prst="line">
            <a:avLst/>
          </a:prstGeom>
          <a:noFill/>
          <a:ln w="9525">
            <a:solidFill>
              <a:schemeClr val="tx1"/>
            </a:solidFill>
            <a:round/>
            <a:headEnd/>
            <a:tailEnd/>
          </a:ln>
          <a:effectLst/>
        </p:spPr>
        <p:txBody>
          <a:bodyPr wrap="none" anchor="ctr"/>
          <a:lstStyle/>
          <a:p>
            <a:endParaRPr lang="en-US"/>
          </a:p>
        </p:txBody>
      </p:sp>
      <p:sp>
        <p:nvSpPr>
          <p:cNvPr id="97318" name="Line 38"/>
          <p:cNvSpPr>
            <a:spLocks noChangeShapeType="1"/>
          </p:cNvSpPr>
          <p:nvPr/>
        </p:nvSpPr>
        <p:spPr bwMode="auto">
          <a:xfrm flipV="1">
            <a:off x="6153150" y="3606800"/>
            <a:ext cx="0" cy="762000"/>
          </a:xfrm>
          <a:prstGeom prst="line">
            <a:avLst/>
          </a:prstGeom>
          <a:noFill/>
          <a:ln w="9525">
            <a:solidFill>
              <a:schemeClr val="tx1"/>
            </a:solidFill>
            <a:round/>
            <a:headEnd/>
            <a:tailEnd/>
          </a:ln>
          <a:effectLst/>
        </p:spPr>
        <p:txBody>
          <a:bodyPr wrap="none" anchor="ctr"/>
          <a:lstStyle/>
          <a:p>
            <a:endParaRPr lang="en-US"/>
          </a:p>
        </p:txBody>
      </p:sp>
      <p:sp>
        <p:nvSpPr>
          <p:cNvPr id="97320" name="Text Box 40"/>
          <p:cNvSpPr txBox="1">
            <a:spLocks noChangeArrowheads="1"/>
          </p:cNvSpPr>
          <p:nvPr/>
        </p:nvSpPr>
        <p:spPr bwMode="auto">
          <a:xfrm>
            <a:off x="5543550" y="4292600"/>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SIFS</a:t>
            </a:r>
          </a:p>
        </p:txBody>
      </p:sp>
      <p:sp>
        <p:nvSpPr>
          <p:cNvPr id="97321" name="Line 41"/>
          <p:cNvSpPr>
            <a:spLocks noChangeShapeType="1"/>
          </p:cNvSpPr>
          <p:nvPr/>
        </p:nvSpPr>
        <p:spPr bwMode="auto">
          <a:xfrm>
            <a:off x="5543550" y="4292600"/>
            <a:ext cx="609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97322" name="Rectangle 42"/>
          <p:cNvSpPr>
            <a:spLocks noChangeArrowheads="1"/>
          </p:cNvSpPr>
          <p:nvPr/>
        </p:nvSpPr>
        <p:spPr bwMode="auto">
          <a:xfrm>
            <a:off x="4476750" y="5359400"/>
            <a:ext cx="3429000" cy="228600"/>
          </a:xfrm>
          <a:prstGeom prst="rect">
            <a:avLst/>
          </a:prstGeom>
          <a:solidFill>
            <a:srgbClr val="66FF66"/>
          </a:solidFill>
          <a:ln w="9525">
            <a:solidFill>
              <a:schemeClr val="tx1"/>
            </a:solidFill>
            <a:miter lim="800000"/>
            <a:headEnd/>
            <a:tailEnd/>
          </a:ln>
          <a:effectLst/>
        </p:spPr>
        <p:txBody>
          <a:bodyPr wrap="none" anchor="ctr"/>
          <a:lstStyle/>
          <a:p>
            <a:pPr eaLnBrk="0" hangingPunct="0"/>
            <a:r>
              <a:rPr lang="de-DE" sz="1600">
                <a:latin typeface="Arial" charset="0"/>
              </a:rPr>
              <a:t>NAV (RTS)</a:t>
            </a:r>
          </a:p>
        </p:txBody>
      </p:sp>
      <p:sp>
        <p:nvSpPr>
          <p:cNvPr id="97323" name="Rectangle 43"/>
          <p:cNvSpPr>
            <a:spLocks noChangeArrowheads="1"/>
          </p:cNvSpPr>
          <p:nvPr/>
        </p:nvSpPr>
        <p:spPr bwMode="auto">
          <a:xfrm>
            <a:off x="5543550" y="5588000"/>
            <a:ext cx="2362200" cy="228600"/>
          </a:xfrm>
          <a:prstGeom prst="rect">
            <a:avLst/>
          </a:prstGeom>
          <a:solidFill>
            <a:srgbClr val="66FF66"/>
          </a:solidFill>
          <a:ln w="9525">
            <a:solidFill>
              <a:schemeClr val="tx1"/>
            </a:solidFill>
            <a:miter lim="800000"/>
            <a:headEnd/>
            <a:tailEnd/>
          </a:ln>
          <a:effectLst/>
        </p:spPr>
        <p:txBody>
          <a:bodyPr wrap="none" anchor="ctr"/>
          <a:lstStyle/>
          <a:p>
            <a:pPr eaLnBrk="0" hangingPunct="0"/>
            <a:r>
              <a:rPr lang="de-DE" sz="1600">
                <a:latin typeface="Arial" charset="0"/>
              </a:rPr>
              <a:t>NAV (CTS)</a:t>
            </a:r>
          </a:p>
        </p:txBody>
      </p:sp>
      <p:sp>
        <p:nvSpPr>
          <p:cNvPr id="97324" name="Line 44"/>
          <p:cNvSpPr>
            <a:spLocks noChangeShapeType="1"/>
          </p:cNvSpPr>
          <p:nvPr/>
        </p:nvSpPr>
        <p:spPr bwMode="auto">
          <a:xfrm flipV="1">
            <a:off x="7905750" y="4216400"/>
            <a:ext cx="0" cy="1676400"/>
          </a:xfrm>
          <a:prstGeom prst="line">
            <a:avLst/>
          </a:prstGeom>
          <a:noFill/>
          <a:ln w="9525">
            <a:solidFill>
              <a:schemeClr val="tx1"/>
            </a:solidFill>
            <a:round/>
            <a:headEnd/>
            <a:tailEnd/>
          </a:ln>
          <a:effectLst/>
        </p:spPr>
        <p:txBody>
          <a:bodyPr wrap="none" anchor="ctr"/>
          <a:lstStyle/>
          <a:p>
            <a:endParaRPr 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Fragmentation</a:t>
            </a:r>
          </a:p>
        </p:txBody>
      </p:sp>
      <p:sp>
        <p:nvSpPr>
          <p:cNvPr id="52" name="Fußzeilenplatzhalter 2"/>
          <p:cNvSpPr>
            <a:spLocks noGrp="1"/>
          </p:cNvSpPr>
          <p:nvPr>
            <p:ph type="ftr" sz="quarter" idx="10"/>
          </p:nvPr>
        </p:nvSpPr>
        <p:spPr/>
        <p:txBody>
          <a:bodyPr/>
          <a:lstStyle/>
          <a:p>
            <a:r>
              <a:rPr lang="en-US"/>
              <a:t>Prof. Dr.-Ing. Jochen H. Schiller    www.jochenschiller.de    Mobile Communications</a:t>
            </a:r>
          </a:p>
        </p:txBody>
      </p:sp>
      <p:sp>
        <p:nvSpPr>
          <p:cNvPr id="118787" name="Text Box 3"/>
          <p:cNvSpPr txBox="1">
            <a:spLocks noChangeArrowheads="1"/>
          </p:cNvSpPr>
          <p:nvPr/>
        </p:nvSpPr>
        <p:spPr bwMode="auto">
          <a:xfrm>
            <a:off x="10058400" y="4343400"/>
            <a:ext cx="2413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a:t>
            </a:r>
          </a:p>
        </p:txBody>
      </p:sp>
      <p:sp>
        <p:nvSpPr>
          <p:cNvPr id="118788" name="Line 4"/>
          <p:cNvSpPr>
            <a:spLocks noChangeShapeType="1"/>
          </p:cNvSpPr>
          <p:nvPr/>
        </p:nvSpPr>
        <p:spPr bwMode="auto">
          <a:xfrm flipH="1" flipV="1">
            <a:off x="2743200" y="1981200"/>
            <a:ext cx="0" cy="685800"/>
          </a:xfrm>
          <a:prstGeom prst="line">
            <a:avLst/>
          </a:prstGeom>
          <a:noFill/>
          <a:ln w="9525">
            <a:solidFill>
              <a:schemeClr val="tx1"/>
            </a:solidFill>
            <a:round/>
            <a:headEnd/>
            <a:tailEnd/>
          </a:ln>
          <a:effectLst/>
        </p:spPr>
        <p:txBody>
          <a:bodyPr wrap="none" anchor="ctr"/>
          <a:lstStyle/>
          <a:p>
            <a:endParaRPr lang="en-US"/>
          </a:p>
        </p:txBody>
      </p:sp>
      <p:sp>
        <p:nvSpPr>
          <p:cNvPr id="118789" name="Line 5"/>
          <p:cNvSpPr>
            <a:spLocks noChangeShapeType="1"/>
          </p:cNvSpPr>
          <p:nvPr/>
        </p:nvSpPr>
        <p:spPr bwMode="auto">
          <a:xfrm flipV="1">
            <a:off x="3276600" y="1981200"/>
            <a:ext cx="0" cy="685800"/>
          </a:xfrm>
          <a:prstGeom prst="line">
            <a:avLst/>
          </a:prstGeom>
          <a:noFill/>
          <a:ln w="9525">
            <a:solidFill>
              <a:schemeClr val="tx1"/>
            </a:solidFill>
            <a:round/>
            <a:headEnd/>
            <a:tailEnd/>
          </a:ln>
          <a:effectLst/>
        </p:spPr>
        <p:txBody>
          <a:bodyPr wrap="none" anchor="ctr"/>
          <a:lstStyle/>
          <a:p>
            <a:endParaRPr lang="en-US"/>
          </a:p>
        </p:txBody>
      </p:sp>
      <p:sp>
        <p:nvSpPr>
          <p:cNvPr id="118790" name="Line 6"/>
          <p:cNvSpPr>
            <a:spLocks noChangeShapeType="1"/>
          </p:cNvSpPr>
          <p:nvPr/>
        </p:nvSpPr>
        <p:spPr bwMode="auto">
          <a:xfrm>
            <a:off x="5791200" y="2895600"/>
            <a:ext cx="533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8791" name="Text Box 7"/>
          <p:cNvSpPr txBox="1">
            <a:spLocks noChangeArrowheads="1"/>
          </p:cNvSpPr>
          <p:nvPr/>
        </p:nvSpPr>
        <p:spPr bwMode="auto">
          <a:xfrm>
            <a:off x="5715000" y="2590800"/>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SIFS</a:t>
            </a:r>
          </a:p>
        </p:txBody>
      </p:sp>
      <p:sp>
        <p:nvSpPr>
          <p:cNvPr id="118792" name="Text Box 8"/>
          <p:cNvSpPr txBox="1">
            <a:spLocks noChangeArrowheads="1"/>
          </p:cNvSpPr>
          <p:nvPr/>
        </p:nvSpPr>
        <p:spPr bwMode="auto">
          <a:xfrm>
            <a:off x="2667001" y="1981200"/>
            <a:ext cx="6461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DIFS</a:t>
            </a:r>
          </a:p>
        </p:txBody>
      </p:sp>
      <p:sp>
        <p:nvSpPr>
          <p:cNvPr id="118793" name="Line 9"/>
          <p:cNvSpPr>
            <a:spLocks noChangeShapeType="1"/>
          </p:cNvSpPr>
          <p:nvPr/>
        </p:nvSpPr>
        <p:spPr bwMode="auto">
          <a:xfrm>
            <a:off x="2743200" y="2286000"/>
            <a:ext cx="533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8794" name="Rectangle 10"/>
          <p:cNvSpPr>
            <a:spLocks noChangeArrowheads="1"/>
          </p:cNvSpPr>
          <p:nvPr/>
        </p:nvSpPr>
        <p:spPr bwMode="auto">
          <a:xfrm>
            <a:off x="9753600" y="3962400"/>
            <a:ext cx="457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data</a:t>
            </a:r>
          </a:p>
        </p:txBody>
      </p:sp>
      <p:sp>
        <p:nvSpPr>
          <p:cNvPr id="118795" name="Rectangle 11"/>
          <p:cNvSpPr>
            <a:spLocks noChangeArrowheads="1"/>
          </p:cNvSpPr>
          <p:nvPr/>
        </p:nvSpPr>
        <p:spPr bwMode="auto">
          <a:xfrm>
            <a:off x="6324600" y="2743200"/>
            <a:ext cx="533400" cy="3810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de-DE" sz="1600">
                <a:latin typeface="Arial" charset="0"/>
              </a:rPr>
              <a:t>ACK</a:t>
            </a:r>
            <a:r>
              <a:rPr lang="de-DE" sz="1600" baseline="-25000">
                <a:latin typeface="Arial" charset="0"/>
              </a:rPr>
              <a:t>1</a:t>
            </a:r>
            <a:endParaRPr lang="de-DE" sz="1600">
              <a:latin typeface="Arial" charset="0"/>
            </a:endParaRPr>
          </a:p>
        </p:txBody>
      </p:sp>
      <p:sp>
        <p:nvSpPr>
          <p:cNvPr id="118797" name="Line 13"/>
          <p:cNvSpPr>
            <a:spLocks noChangeShapeType="1"/>
          </p:cNvSpPr>
          <p:nvPr/>
        </p:nvSpPr>
        <p:spPr bwMode="auto">
          <a:xfrm>
            <a:off x="2590800" y="4343400"/>
            <a:ext cx="7772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8798" name="Text Box 14"/>
          <p:cNvSpPr txBox="1">
            <a:spLocks noChangeArrowheads="1"/>
          </p:cNvSpPr>
          <p:nvPr/>
        </p:nvSpPr>
        <p:spPr bwMode="auto">
          <a:xfrm>
            <a:off x="1828800" y="4038601"/>
            <a:ext cx="884238"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other</a:t>
            </a:r>
          </a:p>
          <a:p>
            <a:pPr algn="l" eaLnBrk="0" hangingPunct="0"/>
            <a:r>
              <a:rPr lang="de-DE" sz="1600">
                <a:latin typeface="Arial" charset="0"/>
              </a:rPr>
              <a:t>stations</a:t>
            </a:r>
          </a:p>
        </p:txBody>
      </p:sp>
      <p:sp>
        <p:nvSpPr>
          <p:cNvPr id="118799" name="Text Box 15"/>
          <p:cNvSpPr txBox="1">
            <a:spLocks noChangeArrowheads="1"/>
          </p:cNvSpPr>
          <p:nvPr/>
        </p:nvSpPr>
        <p:spPr bwMode="auto">
          <a:xfrm>
            <a:off x="1828801" y="2895600"/>
            <a:ext cx="9064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receiver</a:t>
            </a:r>
          </a:p>
        </p:txBody>
      </p:sp>
      <p:sp>
        <p:nvSpPr>
          <p:cNvPr id="118800" name="Text Box 16"/>
          <p:cNvSpPr txBox="1">
            <a:spLocks noChangeArrowheads="1"/>
          </p:cNvSpPr>
          <p:nvPr/>
        </p:nvSpPr>
        <p:spPr bwMode="auto">
          <a:xfrm>
            <a:off x="1828801" y="2286000"/>
            <a:ext cx="804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sender</a:t>
            </a:r>
          </a:p>
        </p:txBody>
      </p:sp>
      <p:sp>
        <p:nvSpPr>
          <p:cNvPr id="118801" name="Line 17"/>
          <p:cNvSpPr>
            <a:spLocks noChangeShapeType="1"/>
          </p:cNvSpPr>
          <p:nvPr/>
        </p:nvSpPr>
        <p:spPr bwMode="auto">
          <a:xfrm>
            <a:off x="2667000" y="3124200"/>
            <a:ext cx="7696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8802" name="Line 18"/>
          <p:cNvSpPr>
            <a:spLocks noChangeShapeType="1"/>
          </p:cNvSpPr>
          <p:nvPr/>
        </p:nvSpPr>
        <p:spPr bwMode="auto">
          <a:xfrm>
            <a:off x="2667000" y="2514600"/>
            <a:ext cx="76962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8803" name="Rectangle 19"/>
          <p:cNvSpPr>
            <a:spLocks noChangeArrowheads="1"/>
          </p:cNvSpPr>
          <p:nvPr/>
        </p:nvSpPr>
        <p:spPr bwMode="auto">
          <a:xfrm>
            <a:off x="5257800" y="2133600"/>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frag</a:t>
            </a:r>
            <a:r>
              <a:rPr lang="de-DE" sz="1600" baseline="-25000">
                <a:latin typeface="Arial" charset="0"/>
              </a:rPr>
              <a:t>1</a:t>
            </a:r>
            <a:endParaRPr lang="de-DE" sz="1600">
              <a:latin typeface="Arial" charset="0"/>
            </a:endParaRPr>
          </a:p>
        </p:txBody>
      </p:sp>
      <p:sp>
        <p:nvSpPr>
          <p:cNvPr id="118804" name="Line 20"/>
          <p:cNvSpPr>
            <a:spLocks noChangeShapeType="1"/>
          </p:cNvSpPr>
          <p:nvPr/>
        </p:nvSpPr>
        <p:spPr bwMode="auto">
          <a:xfrm flipV="1">
            <a:off x="5791200" y="1981200"/>
            <a:ext cx="0" cy="2514600"/>
          </a:xfrm>
          <a:prstGeom prst="line">
            <a:avLst/>
          </a:prstGeom>
          <a:noFill/>
          <a:ln w="9525">
            <a:solidFill>
              <a:schemeClr val="tx1"/>
            </a:solidFill>
            <a:round/>
            <a:headEnd/>
            <a:tailEnd/>
          </a:ln>
          <a:effectLst/>
        </p:spPr>
        <p:txBody>
          <a:bodyPr wrap="none" anchor="ctr"/>
          <a:lstStyle/>
          <a:p>
            <a:endParaRPr lang="en-US"/>
          </a:p>
        </p:txBody>
      </p:sp>
      <p:sp>
        <p:nvSpPr>
          <p:cNvPr id="118805" name="Line 21"/>
          <p:cNvSpPr>
            <a:spLocks noChangeShapeType="1"/>
          </p:cNvSpPr>
          <p:nvPr/>
        </p:nvSpPr>
        <p:spPr bwMode="auto">
          <a:xfrm flipV="1">
            <a:off x="6324600" y="2590800"/>
            <a:ext cx="0" cy="685800"/>
          </a:xfrm>
          <a:prstGeom prst="line">
            <a:avLst/>
          </a:prstGeom>
          <a:noFill/>
          <a:ln w="9525">
            <a:solidFill>
              <a:schemeClr val="tx1"/>
            </a:solidFill>
            <a:round/>
            <a:headEnd/>
            <a:tailEnd/>
          </a:ln>
          <a:effectLst/>
        </p:spPr>
        <p:txBody>
          <a:bodyPr wrap="none" anchor="ctr"/>
          <a:lstStyle/>
          <a:p>
            <a:endParaRPr lang="en-US"/>
          </a:p>
        </p:txBody>
      </p:sp>
      <p:sp>
        <p:nvSpPr>
          <p:cNvPr id="118806" name="Text Box 22"/>
          <p:cNvSpPr txBox="1">
            <a:spLocks noChangeArrowheads="1"/>
          </p:cNvSpPr>
          <p:nvPr/>
        </p:nvSpPr>
        <p:spPr bwMode="auto">
          <a:xfrm>
            <a:off x="8915400" y="3810000"/>
            <a:ext cx="762000" cy="336550"/>
          </a:xfrm>
          <a:prstGeom prst="rect">
            <a:avLst/>
          </a:prstGeom>
          <a:noFill/>
          <a:ln w="9525">
            <a:noFill/>
            <a:miter lim="800000"/>
            <a:headEnd/>
            <a:tailEnd/>
          </a:ln>
          <a:effectLst/>
        </p:spPr>
        <p:txBody>
          <a:bodyPr>
            <a:spAutoFit/>
          </a:bodyPr>
          <a:lstStyle/>
          <a:p>
            <a:pPr algn="l" eaLnBrk="0" hangingPunct="0"/>
            <a:r>
              <a:rPr lang="de-DE" sz="1600">
                <a:latin typeface="Arial" charset="0"/>
              </a:rPr>
              <a:t>DIFS</a:t>
            </a:r>
          </a:p>
        </p:txBody>
      </p:sp>
      <p:sp>
        <p:nvSpPr>
          <p:cNvPr id="118807" name="Line 23"/>
          <p:cNvSpPr>
            <a:spLocks noChangeShapeType="1"/>
          </p:cNvSpPr>
          <p:nvPr/>
        </p:nvSpPr>
        <p:spPr bwMode="auto">
          <a:xfrm>
            <a:off x="8991600" y="4114800"/>
            <a:ext cx="533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8808" name="Line 24"/>
          <p:cNvSpPr>
            <a:spLocks noChangeShapeType="1"/>
          </p:cNvSpPr>
          <p:nvPr/>
        </p:nvSpPr>
        <p:spPr bwMode="auto">
          <a:xfrm flipH="1" flipV="1">
            <a:off x="9525000" y="3810000"/>
            <a:ext cx="0" cy="685800"/>
          </a:xfrm>
          <a:prstGeom prst="line">
            <a:avLst/>
          </a:prstGeom>
          <a:noFill/>
          <a:ln w="9525">
            <a:solidFill>
              <a:schemeClr val="tx1"/>
            </a:solidFill>
            <a:round/>
            <a:headEnd/>
            <a:tailEnd/>
          </a:ln>
          <a:effectLst/>
        </p:spPr>
        <p:txBody>
          <a:bodyPr wrap="none" anchor="ctr"/>
          <a:lstStyle/>
          <a:p>
            <a:endParaRPr lang="en-US"/>
          </a:p>
        </p:txBody>
      </p:sp>
      <p:sp>
        <p:nvSpPr>
          <p:cNvPr id="118810" name="Rectangle 26"/>
          <p:cNvSpPr>
            <a:spLocks noChangeArrowheads="1"/>
          </p:cNvSpPr>
          <p:nvPr/>
        </p:nvSpPr>
        <p:spPr bwMode="auto">
          <a:xfrm>
            <a:off x="9525000" y="3962400"/>
            <a:ext cx="228600" cy="381000"/>
          </a:xfrm>
          <a:prstGeom prst="rect">
            <a:avLst/>
          </a:prstGeom>
          <a:solidFill>
            <a:srgbClr val="FF6699"/>
          </a:solidFill>
          <a:ln w="9525">
            <a:solidFill>
              <a:schemeClr val="tx1"/>
            </a:solidFill>
            <a:miter lim="800000"/>
            <a:headEnd/>
            <a:tailEnd/>
          </a:ln>
          <a:effectLst/>
        </p:spPr>
        <p:txBody>
          <a:bodyPr wrap="none" anchor="ctr"/>
          <a:lstStyle/>
          <a:p>
            <a:endParaRPr lang="en-US"/>
          </a:p>
        </p:txBody>
      </p:sp>
      <p:sp>
        <p:nvSpPr>
          <p:cNvPr id="118811" name="Text Box 27"/>
          <p:cNvSpPr txBox="1">
            <a:spLocks noChangeArrowheads="1"/>
          </p:cNvSpPr>
          <p:nvPr/>
        </p:nvSpPr>
        <p:spPr bwMode="auto">
          <a:xfrm>
            <a:off x="8382001" y="4495800"/>
            <a:ext cx="11207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contention</a:t>
            </a:r>
          </a:p>
        </p:txBody>
      </p:sp>
      <p:cxnSp>
        <p:nvCxnSpPr>
          <p:cNvPr id="118812" name="AutoShape 28"/>
          <p:cNvCxnSpPr>
            <a:cxnSpLocks noChangeShapeType="1"/>
            <a:stCxn id="118811" idx="3"/>
            <a:endCxn id="118810" idx="2"/>
          </p:cNvCxnSpPr>
          <p:nvPr/>
        </p:nvCxnSpPr>
        <p:spPr bwMode="auto">
          <a:xfrm flipV="1">
            <a:off x="9502776" y="4343401"/>
            <a:ext cx="136525" cy="320675"/>
          </a:xfrm>
          <a:prstGeom prst="curvedConnector2">
            <a:avLst/>
          </a:prstGeom>
          <a:noFill/>
          <a:ln w="9525">
            <a:solidFill>
              <a:schemeClr val="tx1"/>
            </a:solidFill>
            <a:round/>
            <a:headEnd/>
            <a:tailEnd type="triangle" w="med" len="med"/>
          </a:ln>
          <a:effectLst/>
        </p:spPr>
      </p:cxnSp>
      <p:sp>
        <p:nvSpPr>
          <p:cNvPr id="118813" name="Rectangle 29"/>
          <p:cNvSpPr>
            <a:spLocks noChangeArrowheads="1"/>
          </p:cNvSpPr>
          <p:nvPr/>
        </p:nvSpPr>
        <p:spPr bwMode="auto">
          <a:xfrm>
            <a:off x="3276600" y="2133600"/>
            <a:ext cx="4572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RTS</a:t>
            </a:r>
          </a:p>
        </p:txBody>
      </p:sp>
      <p:sp>
        <p:nvSpPr>
          <p:cNvPr id="118814" name="Rectangle 30"/>
          <p:cNvSpPr>
            <a:spLocks noChangeArrowheads="1"/>
          </p:cNvSpPr>
          <p:nvPr/>
        </p:nvSpPr>
        <p:spPr bwMode="auto">
          <a:xfrm>
            <a:off x="4267200" y="2743200"/>
            <a:ext cx="457200" cy="381000"/>
          </a:xfrm>
          <a:prstGeom prst="rect">
            <a:avLst/>
          </a:prstGeom>
          <a:solidFill>
            <a:srgbClr val="FF9966"/>
          </a:solidFill>
          <a:ln w="9525">
            <a:solidFill>
              <a:schemeClr val="tx1"/>
            </a:solidFill>
            <a:miter lim="800000"/>
            <a:headEnd/>
            <a:tailEnd/>
          </a:ln>
          <a:effectLst/>
        </p:spPr>
        <p:txBody>
          <a:bodyPr wrap="none" anchor="ctr"/>
          <a:lstStyle/>
          <a:p>
            <a:pPr eaLnBrk="0" hangingPunct="0"/>
            <a:r>
              <a:rPr lang="de-DE" sz="1600">
                <a:latin typeface="Arial" charset="0"/>
              </a:rPr>
              <a:t>CTS</a:t>
            </a:r>
          </a:p>
        </p:txBody>
      </p:sp>
      <p:sp>
        <p:nvSpPr>
          <p:cNvPr id="118815" name="Line 31"/>
          <p:cNvSpPr>
            <a:spLocks noChangeShapeType="1"/>
          </p:cNvSpPr>
          <p:nvPr/>
        </p:nvSpPr>
        <p:spPr bwMode="auto">
          <a:xfrm>
            <a:off x="3733800" y="2895600"/>
            <a:ext cx="533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8816" name="Text Box 32"/>
          <p:cNvSpPr txBox="1">
            <a:spLocks noChangeArrowheads="1"/>
          </p:cNvSpPr>
          <p:nvPr/>
        </p:nvSpPr>
        <p:spPr bwMode="auto">
          <a:xfrm>
            <a:off x="3657600" y="2590800"/>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SIFS</a:t>
            </a:r>
          </a:p>
        </p:txBody>
      </p:sp>
      <p:sp>
        <p:nvSpPr>
          <p:cNvPr id="118817" name="Line 33"/>
          <p:cNvSpPr>
            <a:spLocks noChangeShapeType="1"/>
          </p:cNvSpPr>
          <p:nvPr/>
        </p:nvSpPr>
        <p:spPr bwMode="auto">
          <a:xfrm flipV="1">
            <a:off x="3733800" y="1981200"/>
            <a:ext cx="0" cy="2514600"/>
          </a:xfrm>
          <a:prstGeom prst="line">
            <a:avLst/>
          </a:prstGeom>
          <a:noFill/>
          <a:ln w="9525">
            <a:solidFill>
              <a:schemeClr val="tx1"/>
            </a:solidFill>
            <a:round/>
            <a:headEnd/>
            <a:tailEnd/>
          </a:ln>
          <a:effectLst/>
        </p:spPr>
        <p:txBody>
          <a:bodyPr wrap="none" anchor="ctr"/>
          <a:lstStyle/>
          <a:p>
            <a:endParaRPr lang="en-US"/>
          </a:p>
        </p:txBody>
      </p:sp>
      <p:sp>
        <p:nvSpPr>
          <p:cNvPr id="118818" name="Line 34"/>
          <p:cNvSpPr>
            <a:spLocks noChangeShapeType="1"/>
          </p:cNvSpPr>
          <p:nvPr/>
        </p:nvSpPr>
        <p:spPr bwMode="auto">
          <a:xfrm flipV="1">
            <a:off x="4267200" y="2590800"/>
            <a:ext cx="0" cy="685800"/>
          </a:xfrm>
          <a:prstGeom prst="line">
            <a:avLst/>
          </a:prstGeom>
          <a:noFill/>
          <a:ln w="9525">
            <a:solidFill>
              <a:schemeClr val="tx1"/>
            </a:solidFill>
            <a:round/>
            <a:headEnd/>
            <a:tailEnd/>
          </a:ln>
          <a:effectLst/>
        </p:spPr>
        <p:txBody>
          <a:bodyPr wrap="none" anchor="ctr"/>
          <a:lstStyle/>
          <a:p>
            <a:endParaRPr lang="en-US"/>
          </a:p>
        </p:txBody>
      </p:sp>
      <p:sp>
        <p:nvSpPr>
          <p:cNvPr id="118819" name="Line 35"/>
          <p:cNvSpPr>
            <a:spLocks noChangeShapeType="1"/>
          </p:cNvSpPr>
          <p:nvPr/>
        </p:nvSpPr>
        <p:spPr bwMode="auto">
          <a:xfrm flipV="1">
            <a:off x="4724400" y="2590800"/>
            <a:ext cx="0" cy="1905000"/>
          </a:xfrm>
          <a:prstGeom prst="line">
            <a:avLst/>
          </a:prstGeom>
          <a:noFill/>
          <a:ln w="9525">
            <a:solidFill>
              <a:schemeClr val="tx1"/>
            </a:solidFill>
            <a:round/>
            <a:headEnd/>
            <a:tailEnd/>
          </a:ln>
          <a:effectLst/>
        </p:spPr>
        <p:txBody>
          <a:bodyPr wrap="none" anchor="ctr"/>
          <a:lstStyle/>
          <a:p>
            <a:endParaRPr lang="en-US"/>
          </a:p>
        </p:txBody>
      </p:sp>
      <p:sp>
        <p:nvSpPr>
          <p:cNvPr id="118820" name="Line 36"/>
          <p:cNvSpPr>
            <a:spLocks noChangeShapeType="1"/>
          </p:cNvSpPr>
          <p:nvPr/>
        </p:nvSpPr>
        <p:spPr bwMode="auto">
          <a:xfrm flipV="1">
            <a:off x="5257800" y="1981200"/>
            <a:ext cx="0" cy="762000"/>
          </a:xfrm>
          <a:prstGeom prst="line">
            <a:avLst/>
          </a:prstGeom>
          <a:noFill/>
          <a:ln w="9525">
            <a:solidFill>
              <a:schemeClr val="tx1"/>
            </a:solidFill>
            <a:round/>
            <a:headEnd/>
            <a:tailEnd/>
          </a:ln>
          <a:effectLst/>
        </p:spPr>
        <p:txBody>
          <a:bodyPr wrap="none" anchor="ctr"/>
          <a:lstStyle/>
          <a:p>
            <a:endParaRPr lang="en-US"/>
          </a:p>
        </p:txBody>
      </p:sp>
      <p:sp>
        <p:nvSpPr>
          <p:cNvPr id="118821" name="Text Box 37"/>
          <p:cNvSpPr txBox="1">
            <a:spLocks noChangeArrowheads="1"/>
          </p:cNvSpPr>
          <p:nvPr/>
        </p:nvSpPr>
        <p:spPr bwMode="auto">
          <a:xfrm>
            <a:off x="4648200" y="2667000"/>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SIFS</a:t>
            </a:r>
          </a:p>
        </p:txBody>
      </p:sp>
      <p:sp>
        <p:nvSpPr>
          <p:cNvPr id="118822" name="Line 38"/>
          <p:cNvSpPr>
            <a:spLocks noChangeShapeType="1"/>
          </p:cNvSpPr>
          <p:nvPr/>
        </p:nvSpPr>
        <p:spPr bwMode="auto">
          <a:xfrm>
            <a:off x="4724400" y="2667000"/>
            <a:ext cx="533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8823" name="Rectangle 39"/>
          <p:cNvSpPr>
            <a:spLocks noChangeArrowheads="1"/>
          </p:cNvSpPr>
          <p:nvPr/>
        </p:nvSpPr>
        <p:spPr bwMode="auto">
          <a:xfrm>
            <a:off x="3733800" y="3429000"/>
            <a:ext cx="3124200" cy="228600"/>
          </a:xfrm>
          <a:prstGeom prst="rect">
            <a:avLst/>
          </a:prstGeom>
          <a:solidFill>
            <a:srgbClr val="66FF66"/>
          </a:solidFill>
          <a:ln w="9525">
            <a:solidFill>
              <a:schemeClr val="tx1"/>
            </a:solidFill>
            <a:miter lim="800000"/>
            <a:headEnd/>
            <a:tailEnd/>
          </a:ln>
          <a:effectLst/>
        </p:spPr>
        <p:txBody>
          <a:bodyPr wrap="none" anchor="ctr"/>
          <a:lstStyle/>
          <a:p>
            <a:pPr eaLnBrk="0" hangingPunct="0"/>
            <a:r>
              <a:rPr lang="de-DE" sz="1600">
                <a:latin typeface="Arial" charset="0"/>
              </a:rPr>
              <a:t>NAV (RTS)</a:t>
            </a:r>
          </a:p>
        </p:txBody>
      </p:sp>
      <p:sp>
        <p:nvSpPr>
          <p:cNvPr id="118824" name="Rectangle 40"/>
          <p:cNvSpPr>
            <a:spLocks noChangeArrowheads="1"/>
          </p:cNvSpPr>
          <p:nvPr/>
        </p:nvSpPr>
        <p:spPr bwMode="auto">
          <a:xfrm>
            <a:off x="4724400" y="3657600"/>
            <a:ext cx="2133600" cy="228600"/>
          </a:xfrm>
          <a:prstGeom prst="rect">
            <a:avLst/>
          </a:prstGeom>
          <a:solidFill>
            <a:srgbClr val="66FF66"/>
          </a:solidFill>
          <a:ln w="9525">
            <a:solidFill>
              <a:schemeClr val="tx1"/>
            </a:solidFill>
            <a:miter lim="800000"/>
            <a:headEnd/>
            <a:tailEnd/>
          </a:ln>
          <a:effectLst/>
        </p:spPr>
        <p:txBody>
          <a:bodyPr wrap="none" anchor="ctr"/>
          <a:lstStyle/>
          <a:p>
            <a:pPr eaLnBrk="0" hangingPunct="0"/>
            <a:r>
              <a:rPr lang="de-DE" sz="1600">
                <a:latin typeface="Arial" charset="0"/>
              </a:rPr>
              <a:t>NAV (CTS)</a:t>
            </a:r>
          </a:p>
        </p:txBody>
      </p:sp>
      <p:sp>
        <p:nvSpPr>
          <p:cNvPr id="118825" name="Line 41"/>
          <p:cNvSpPr>
            <a:spLocks noChangeShapeType="1"/>
          </p:cNvSpPr>
          <p:nvPr/>
        </p:nvSpPr>
        <p:spPr bwMode="auto">
          <a:xfrm flipV="1">
            <a:off x="6858000" y="2590800"/>
            <a:ext cx="0" cy="1905000"/>
          </a:xfrm>
          <a:prstGeom prst="line">
            <a:avLst/>
          </a:prstGeom>
          <a:noFill/>
          <a:ln w="9525">
            <a:solidFill>
              <a:schemeClr val="tx1"/>
            </a:solidFill>
            <a:round/>
            <a:headEnd/>
            <a:tailEnd/>
          </a:ln>
          <a:effectLst/>
        </p:spPr>
        <p:txBody>
          <a:bodyPr wrap="none" anchor="ctr"/>
          <a:lstStyle/>
          <a:p>
            <a:endParaRPr lang="en-US"/>
          </a:p>
        </p:txBody>
      </p:sp>
      <p:sp>
        <p:nvSpPr>
          <p:cNvPr id="118826" name="Rectangle 42"/>
          <p:cNvSpPr>
            <a:spLocks noChangeArrowheads="1"/>
          </p:cNvSpPr>
          <p:nvPr/>
        </p:nvSpPr>
        <p:spPr bwMode="auto">
          <a:xfrm>
            <a:off x="5791200" y="3886200"/>
            <a:ext cx="3200400" cy="228600"/>
          </a:xfrm>
          <a:prstGeom prst="rect">
            <a:avLst/>
          </a:prstGeom>
          <a:solidFill>
            <a:srgbClr val="66FF66"/>
          </a:solidFill>
          <a:ln w="9525">
            <a:solidFill>
              <a:schemeClr val="tx1"/>
            </a:solidFill>
            <a:miter lim="800000"/>
            <a:headEnd/>
            <a:tailEnd/>
          </a:ln>
          <a:effectLst/>
        </p:spPr>
        <p:txBody>
          <a:bodyPr wrap="none" anchor="ctr"/>
          <a:lstStyle/>
          <a:p>
            <a:pPr eaLnBrk="0" hangingPunct="0"/>
            <a:r>
              <a:rPr lang="de-DE" sz="1600">
                <a:latin typeface="Arial" charset="0"/>
              </a:rPr>
              <a:t>NAV (frag</a:t>
            </a:r>
            <a:r>
              <a:rPr lang="de-DE" sz="1600" baseline="-25000">
                <a:latin typeface="Arial" charset="0"/>
              </a:rPr>
              <a:t>1</a:t>
            </a:r>
            <a:r>
              <a:rPr lang="de-DE" sz="1600">
                <a:latin typeface="Arial" charset="0"/>
              </a:rPr>
              <a:t>)</a:t>
            </a:r>
          </a:p>
        </p:txBody>
      </p:sp>
      <p:sp>
        <p:nvSpPr>
          <p:cNvPr id="118827" name="Rectangle 43"/>
          <p:cNvSpPr>
            <a:spLocks noChangeArrowheads="1"/>
          </p:cNvSpPr>
          <p:nvPr/>
        </p:nvSpPr>
        <p:spPr bwMode="auto">
          <a:xfrm>
            <a:off x="6858000" y="4114800"/>
            <a:ext cx="2133600" cy="228600"/>
          </a:xfrm>
          <a:prstGeom prst="rect">
            <a:avLst/>
          </a:prstGeom>
          <a:solidFill>
            <a:srgbClr val="66FF66"/>
          </a:solidFill>
          <a:ln w="9525">
            <a:solidFill>
              <a:schemeClr val="tx1"/>
            </a:solidFill>
            <a:miter lim="800000"/>
            <a:headEnd/>
            <a:tailEnd/>
          </a:ln>
          <a:effectLst/>
        </p:spPr>
        <p:txBody>
          <a:bodyPr wrap="none" anchor="ctr"/>
          <a:lstStyle/>
          <a:p>
            <a:pPr eaLnBrk="0" hangingPunct="0"/>
            <a:r>
              <a:rPr lang="de-DE" sz="1600">
                <a:latin typeface="Arial" charset="0"/>
              </a:rPr>
              <a:t>NAV (ACK</a:t>
            </a:r>
            <a:r>
              <a:rPr lang="de-DE" sz="1600" baseline="-25000">
                <a:latin typeface="Arial" charset="0"/>
              </a:rPr>
              <a:t>1</a:t>
            </a:r>
            <a:r>
              <a:rPr lang="de-DE" sz="1600">
                <a:latin typeface="Arial" charset="0"/>
              </a:rPr>
              <a:t>)</a:t>
            </a:r>
          </a:p>
        </p:txBody>
      </p:sp>
      <p:sp>
        <p:nvSpPr>
          <p:cNvPr id="118828" name="Line 44"/>
          <p:cNvSpPr>
            <a:spLocks noChangeShapeType="1"/>
          </p:cNvSpPr>
          <p:nvPr/>
        </p:nvSpPr>
        <p:spPr bwMode="auto">
          <a:xfrm>
            <a:off x="7924800" y="2895600"/>
            <a:ext cx="533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8829" name="Text Box 45"/>
          <p:cNvSpPr txBox="1">
            <a:spLocks noChangeArrowheads="1"/>
          </p:cNvSpPr>
          <p:nvPr/>
        </p:nvSpPr>
        <p:spPr bwMode="auto">
          <a:xfrm>
            <a:off x="7848600" y="2590800"/>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SIFS</a:t>
            </a:r>
          </a:p>
        </p:txBody>
      </p:sp>
      <p:sp>
        <p:nvSpPr>
          <p:cNvPr id="118830" name="Rectangle 46"/>
          <p:cNvSpPr>
            <a:spLocks noChangeArrowheads="1"/>
          </p:cNvSpPr>
          <p:nvPr/>
        </p:nvSpPr>
        <p:spPr bwMode="auto">
          <a:xfrm>
            <a:off x="8458200" y="2743200"/>
            <a:ext cx="533400" cy="381000"/>
          </a:xfrm>
          <a:prstGeom prst="rect">
            <a:avLst/>
          </a:prstGeom>
          <a:solidFill>
            <a:schemeClr val="accent1"/>
          </a:solidFill>
          <a:ln w="9525">
            <a:solidFill>
              <a:schemeClr val="tx1"/>
            </a:solidFill>
            <a:miter lim="800000"/>
            <a:headEnd/>
            <a:tailEnd/>
          </a:ln>
          <a:effectLst/>
        </p:spPr>
        <p:txBody>
          <a:bodyPr wrap="none" anchor="ctr"/>
          <a:lstStyle/>
          <a:p>
            <a:pPr eaLnBrk="0" hangingPunct="0"/>
            <a:r>
              <a:rPr lang="de-DE" sz="1600">
                <a:latin typeface="Arial" charset="0"/>
              </a:rPr>
              <a:t>ACK</a:t>
            </a:r>
            <a:r>
              <a:rPr lang="de-DE" sz="1600" baseline="-25000">
                <a:latin typeface="Arial" charset="0"/>
              </a:rPr>
              <a:t>2</a:t>
            </a:r>
            <a:endParaRPr lang="de-DE" sz="1600">
              <a:latin typeface="Arial" charset="0"/>
            </a:endParaRPr>
          </a:p>
        </p:txBody>
      </p:sp>
      <p:sp>
        <p:nvSpPr>
          <p:cNvPr id="118831" name="Rectangle 47"/>
          <p:cNvSpPr>
            <a:spLocks noChangeArrowheads="1"/>
          </p:cNvSpPr>
          <p:nvPr/>
        </p:nvSpPr>
        <p:spPr bwMode="auto">
          <a:xfrm>
            <a:off x="7391400" y="2133600"/>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frag</a:t>
            </a:r>
            <a:r>
              <a:rPr lang="de-DE" sz="1600" baseline="-25000">
                <a:latin typeface="Arial" charset="0"/>
              </a:rPr>
              <a:t>2</a:t>
            </a:r>
            <a:endParaRPr lang="de-DE" sz="1600">
              <a:latin typeface="Arial" charset="0"/>
            </a:endParaRPr>
          </a:p>
        </p:txBody>
      </p:sp>
      <p:sp>
        <p:nvSpPr>
          <p:cNvPr id="118832" name="Line 48"/>
          <p:cNvSpPr>
            <a:spLocks noChangeShapeType="1"/>
          </p:cNvSpPr>
          <p:nvPr/>
        </p:nvSpPr>
        <p:spPr bwMode="auto">
          <a:xfrm flipV="1">
            <a:off x="7924800" y="1981200"/>
            <a:ext cx="0" cy="1295400"/>
          </a:xfrm>
          <a:prstGeom prst="line">
            <a:avLst/>
          </a:prstGeom>
          <a:noFill/>
          <a:ln w="9525">
            <a:solidFill>
              <a:schemeClr val="tx1"/>
            </a:solidFill>
            <a:round/>
            <a:headEnd/>
            <a:tailEnd/>
          </a:ln>
          <a:effectLst/>
        </p:spPr>
        <p:txBody>
          <a:bodyPr wrap="none" anchor="ctr"/>
          <a:lstStyle/>
          <a:p>
            <a:endParaRPr lang="en-US"/>
          </a:p>
        </p:txBody>
      </p:sp>
      <p:sp>
        <p:nvSpPr>
          <p:cNvPr id="118833" name="Line 49"/>
          <p:cNvSpPr>
            <a:spLocks noChangeShapeType="1"/>
          </p:cNvSpPr>
          <p:nvPr/>
        </p:nvSpPr>
        <p:spPr bwMode="auto">
          <a:xfrm flipV="1">
            <a:off x="8458200" y="2590800"/>
            <a:ext cx="0" cy="685800"/>
          </a:xfrm>
          <a:prstGeom prst="line">
            <a:avLst/>
          </a:prstGeom>
          <a:noFill/>
          <a:ln w="9525">
            <a:solidFill>
              <a:schemeClr val="tx1"/>
            </a:solidFill>
            <a:round/>
            <a:headEnd/>
            <a:tailEnd/>
          </a:ln>
          <a:effectLst/>
        </p:spPr>
        <p:txBody>
          <a:bodyPr wrap="none" anchor="ctr"/>
          <a:lstStyle/>
          <a:p>
            <a:endParaRPr lang="en-US"/>
          </a:p>
        </p:txBody>
      </p:sp>
      <p:sp>
        <p:nvSpPr>
          <p:cNvPr id="118835" name="Line 51"/>
          <p:cNvSpPr>
            <a:spLocks noChangeShapeType="1"/>
          </p:cNvSpPr>
          <p:nvPr/>
        </p:nvSpPr>
        <p:spPr bwMode="auto">
          <a:xfrm flipV="1">
            <a:off x="7391400" y="1981200"/>
            <a:ext cx="0" cy="762000"/>
          </a:xfrm>
          <a:prstGeom prst="line">
            <a:avLst/>
          </a:prstGeom>
          <a:noFill/>
          <a:ln w="9525">
            <a:solidFill>
              <a:schemeClr val="tx1"/>
            </a:solidFill>
            <a:round/>
            <a:headEnd/>
            <a:tailEnd/>
          </a:ln>
          <a:effectLst/>
        </p:spPr>
        <p:txBody>
          <a:bodyPr wrap="none" anchor="ctr"/>
          <a:lstStyle/>
          <a:p>
            <a:endParaRPr lang="en-US"/>
          </a:p>
        </p:txBody>
      </p:sp>
      <p:sp>
        <p:nvSpPr>
          <p:cNvPr id="118836" name="Text Box 52"/>
          <p:cNvSpPr txBox="1">
            <a:spLocks noChangeArrowheads="1"/>
          </p:cNvSpPr>
          <p:nvPr/>
        </p:nvSpPr>
        <p:spPr bwMode="auto">
          <a:xfrm>
            <a:off x="6781800" y="2667000"/>
            <a:ext cx="6350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SIFS</a:t>
            </a:r>
          </a:p>
        </p:txBody>
      </p:sp>
      <p:sp>
        <p:nvSpPr>
          <p:cNvPr id="118837" name="Line 53"/>
          <p:cNvSpPr>
            <a:spLocks noChangeShapeType="1"/>
          </p:cNvSpPr>
          <p:nvPr/>
        </p:nvSpPr>
        <p:spPr bwMode="auto">
          <a:xfrm>
            <a:off x="6858000" y="2667000"/>
            <a:ext cx="533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8839" name="Line 55"/>
          <p:cNvSpPr>
            <a:spLocks noChangeShapeType="1"/>
          </p:cNvSpPr>
          <p:nvPr/>
        </p:nvSpPr>
        <p:spPr bwMode="auto">
          <a:xfrm flipV="1">
            <a:off x="8991600" y="2590800"/>
            <a:ext cx="0" cy="1905000"/>
          </a:xfrm>
          <a:prstGeom prst="line">
            <a:avLst/>
          </a:prstGeom>
          <a:noFill/>
          <a:ln w="9525">
            <a:solidFill>
              <a:schemeClr val="tx1"/>
            </a:solidFill>
            <a:round/>
            <a:headEnd/>
            <a:tailEnd/>
          </a:ln>
          <a:effectLst/>
        </p:spPr>
        <p:txBody>
          <a:bodyPr wrap="none" anchor="ctr"/>
          <a:lstStyle/>
          <a:p>
            <a:endParaRPr 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0" name="Rectangle 26"/>
          <p:cNvSpPr>
            <a:spLocks noGrp="1" noChangeArrowheads="1"/>
          </p:cNvSpPr>
          <p:nvPr>
            <p:ph type="title"/>
          </p:nvPr>
        </p:nvSpPr>
        <p:spPr/>
        <p:txBody>
          <a:bodyPr/>
          <a:lstStyle/>
          <a:p>
            <a:r>
              <a:rPr lang="en-US" dirty="0"/>
              <a:t>802.11 – MAC Frame format</a:t>
            </a:r>
          </a:p>
        </p:txBody>
      </p:sp>
      <p:sp>
        <p:nvSpPr>
          <p:cNvPr id="98331" name="Rectangle 27"/>
          <p:cNvSpPr>
            <a:spLocks noGrp="1" noChangeArrowheads="1"/>
          </p:cNvSpPr>
          <p:nvPr>
            <p:ph idx="1"/>
          </p:nvPr>
        </p:nvSpPr>
        <p:spPr/>
        <p:txBody>
          <a:bodyPr/>
          <a:lstStyle/>
          <a:p>
            <a:r>
              <a:rPr lang="en-US" dirty="0"/>
              <a:t>Types</a:t>
            </a:r>
          </a:p>
          <a:p>
            <a:pPr lvl="1"/>
            <a:r>
              <a:rPr lang="en-US" dirty="0"/>
              <a:t>control frames, management frames, data frames</a:t>
            </a:r>
          </a:p>
          <a:p>
            <a:r>
              <a:rPr lang="en-US" dirty="0"/>
              <a:t>Sequence numbers</a:t>
            </a:r>
          </a:p>
          <a:p>
            <a:pPr lvl="1"/>
            <a:r>
              <a:rPr lang="en-US" dirty="0"/>
              <a:t>important against duplicated frames due to lost ACKs </a:t>
            </a:r>
          </a:p>
          <a:p>
            <a:r>
              <a:rPr lang="en-US" dirty="0"/>
              <a:t>Addresses</a:t>
            </a:r>
          </a:p>
          <a:p>
            <a:pPr lvl="1"/>
            <a:r>
              <a:rPr lang="en-US" dirty="0"/>
              <a:t>receiver, transmitter (physical), BSS identifier, sender (logical)</a:t>
            </a:r>
          </a:p>
          <a:p>
            <a:r>
              <a:rPr lang="en-US" dirty="0"/>
              <a:t>Miscellaneous</a:t>
            </a:r>
          </a:p>
          <a:p>
            <a:pPr lvl="1"/>
            <a:r>
              <a:rPr lang="en-US" dirty="0"/>
              <a:t>sending time, checksum, frame control, data</a:t>
            </a:r>
          </a:p>
        </p:txBody>
      </p:sp>
      <p:sp>
        <p:nvSpPr>
          <p:cNvPr id="48" name="Fußzeilenplatzhalter 3"/>
          <p:cNvSpPr>
            <a:spLocks noGrp="1"/>
          </p:cNvSpPr>
          <p:nvPr>
            <p:ph type="ftr" sz="quarter" idx="10"/>
          </p:nvPr>
        </p:nvSpPr>
        <p:spPr/>
        <p:txBody>
          <a:bodyPr/>
          <a:lstStyle/>
          <a:p>
            <a:r>
              <a:rPr lang="en-US"/>
              <a:t>Prof. Dr.-Ing. Jochen H. Schiller    www.jochenschiller.de    Mobile Communications</a:t>
            </a:r>
          </a:p>
        </p:txBody>
      </p:sp>
      <p:sp>
        <p:nvSpPr>
          <p:cNvPr id="98308" name="Rectangle 4"/>
          <p:cNvSpPr>
            <a:spLocks noChangeArrowheads="1"/>
          </p:cNvSpPr>
          <p:nvPr/>
        </p:nvSpPr>
        <p:spPr bwMode="auto">
          <a:xfrm>
            <a:off x="762018" y="4437112"/>
            <a:ext cx="896937" cy="533400"/>
          </a:xfrm>
          <a:prstGeom prst="rect">
            <a:avLst/>
          </a:prstGeom>
          <a:solidFill>
            <a:srgbClr val="DADAF6"/>
          </a:solidFill>
          <a:ln w="28575">
            <a:solidFill>
              <a:schemeClr val="tx1"/>
            </a:solidFill>
            <a:miter lim="800000"/>
            <a:headEnd/>
            <a:tailEnd/>
          </a:ln>
          <a:effectLst/>
        </p:spPr>
        <p:txBody>
          <a:bodyPr wrap="none" anchor="ctr"/>
          <a:lstStyle/>
          <a:p>
            <a:pPr eaLnBrk="0" hangingPunct="0"/>
            <a:r>
              <a:rPr lang="de-DE" sz="1600">
                <a:latin typeface="Arial" charset="0"/>
              </a:rPr>
              <a:t>Frame</a:t>
            </a:r>
          </a:p>
          <a:p>
            <a:pPr eaLnBrk="0" hangingPunct="0"/>
            <a:r>
              <a:rPr lang="de-DE" sz="1600">
                <a:latin typeface="Arial" charset="0"/>
              </a:rPr>
              <a:t>Control</a:t>
            </a:r>
          </a:p>
        </p:txBody>
      </p:sp>
      <p:sp>
        <p:nvSpPr>
          <p:cNvPr id="98309" name="Rectangle 5"/>
          <p:cNvSpPr>
            <a:spLocks noChangeArrowheads="1"/>
          </p:cNvSpPr>
          <p:nvPr/>
        </p:nvSpPr>
        <p:spPr bwMode="auto">
          <a:xfrm>
            <a:off x="1658954" y="4437112"/>
            <a:ext cx="914400" cy="533400"/>
          </a:xfrm>
          <a:prstGeom prst="rect">
            <a:avLst/>
          </a:prstGeom>
          <a:solidFill>
            <a:srgbClr val="DADAF6"/>
          </a:solidFill>
          <a:ln w="28575">
            <a:solidFill>
              <a:schemeClr val="tx1"/>
            </a:solidFill>
            <a:miter lim="800000"/>
            <a:headEnd/>
            <a:tailEnd/>
          </a:ln>
          <a:effectLst/>
        </p:spPr>
        <p:txBody>
          <a:bodyPr wrap="none" anchor="ctr"/>
          <a:lstStyle/>
          <a:p>
            <a:pPr eaLnBrk="0" hangingPunct="0"/>
            <a:r>
              <a:rPr lang="de-DE" sz="1600">
                <a:latin typeface="Arial" charset="0"/>
              </a:rPr>
              <a:t>Duration/</a:t>
            </a:r>
          </a:p>
          <a:p>
            <a:pPr eaLnBrk="0" hangingPunct="0"/>
            <a:r>
              <a:rPr lang="de-DE" sz="1600">
                <a:latin typeface="Arial" charset="0"/>
              </a:rPr>
              <a:t>ID</a:t>
            </a:r>
          </a:p>
        </p:txBody>
      </p:sp>
      <p:sp>
        <p:nvSpPr>
          <p:cNvPr id="98310" name="Rectangle 6"/>
          <p:cNvSpPr>
            <a:spLocks noChangeArrowheads="1"/>
          </p:cNvSpPr>
          <p:nvPr/>
        </p:nvSpPr>
        <p:spPr bwMode="auto">
          <a:xfrm>
            <a:off x="2573354" y="4437112"/>
            <a:ext cx="914400" cy="533400"/>
          </a:xfrm>
          <a:prstGeom prst="rect">
            <a:avLst/>
          </a:prstGeom>
          <a:solidFill>
            <a:srgbClr val="DADAF6"/>
          </a:solidFill>
          <a:ln w="28575">
            <a:solidFill>
              <a:schemeClr val="tx1"/>
            </a:solidFill>
            <a:miter lim="800000"/>
            <a:headEnd/>
            <a:tailEnd/>
          </a:ln>
          <a:effectLst/>
        </p:spPr>
        <p:txBody>
          <a:bodyPr wrap="none" anchor="ctr"/>
          <a:lstStyle/>
          <a:p>
            <a:pPr eaLnBrk="0" hangingPunct="0"/>
            <a:r>
              <a:rPr lang="de-DE" sz="1600">
                <a:latin typeface="Arial" charset="0"/>
              </a:rPr>
              <a:t>Address</a:t>
            </a:r>
          </a:p>
          <a:p>
            <a:pPr eaLnBrk="0" hangingPunct="0"/>
            <a:r>
              <a:rPr lang="de-DE" sz="1600">
                <a:latin typeface="Arial" charset="0"/>
              </a:rPr>
              <a:t>1</a:t>
            </a:r>
          </a:p>
        </p:txBody>
      </p:sp>
      <p:sp>
        <p:nvSpPr>
          <p:cNvPr id="98311" name="Rectangle 7"/>
          <p:cNvSpPr>
            <a:spLocks noChangeArrowheads="1"/>
          </p:cNvSpPr>
          <p:nvPr/>
        </p:nvSpPr>
        <p:spPr bwMode="auto">
          <a:xfrm>
            <a:off x="3487754" y="4437112"/>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Address</a:t>
            </a:r>
          </a:p>
          <a:p>
            <a:pPr eaLnBrk="0" hangingPunct="0"/>
            <a:r>
              <a:rPr lang="de-DE" sz="1600">
                <a:latin typeface="Arial" charset="0"/>
              </a:rPr>
              <a:t>2</a:t>
            </a:r>
          </a:p>
        </p:txBody>
      </p:sp>
      <p:sp>
        <p:nvSpPr>
          <p:cNvPr id="98312" name="Rectangle 8"/>
          <p:cNvSpPr>
            <a:spLocks noChangeArrowheads="1"/>
          </p:cNvSpPr>
          <p:nvPr/>
        </p:nvSpPr>
        <p:spPr bwMode="auto">
          <a:xfrm>
            <a:off x="4402154" y="4437112"/>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Address</a:t>
            </a:r>
          </a:p>
          <a:p>
            <a:pPr eaLnBrk="0" hangingPunct="0"/>
            <a:r>
              <a:rPr lang="de-DE" sz="1600">
                <a:latin typeface="Arial" charset="0"/>
              </a:rPr>
              <a:t>3</a:t>
            </a:r>
          </a:p>
        </p:txBody>
      </p:sp>
      <p:sp>
        <p:nvSpPr>
          <p:cNvPr id="98313" name="Rectangle 9"/>
          <p:cNvSpPr>
            <a:spLocks noChangeArrowheads="1"/>
          </p:cNvSpPr>
          <p:nvPr/>
        </p:nvSpPr>
        <p:spPr bwMode="auto">
          <a:xfrm>
            <a:off x="5316554" y="4437112"/>
            <a:ext cx="9906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Sequence</a:t>
            </a:r>
          </a:p>
          <a:p>
            <a:pPr eaLnBrk="0" hangingPunct="0"/>
            <a:r>
              <a:rPr lang="de-DE" sz="1600">
                <a:latin typeface="Arial" charset="0"/>
              </a:rPr>
              <a:t>Control</a:t>
            </a:r>
          </a:p>
        </p:txBody>
      </p:sp>
      <p:sp>
        <p:nvSpPr>
          <p:cNvPr id="98314" name="Rectangle 10"/>
          <p:cNvSpPr>
            <a:spLocks noChangeArrowheads="1"/>
          </p:cNvSpPr>
          <p:nvPr/>
        </p:nvSpPr>
        <p:spPr bwMode="auto">
          <a:xfrm>
            <a:off x="6307154" y="4437112"/>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err="1">
                <a:latin typeface="Arial" charset="0"/>
              </a:rPr>
              <a:t>Address</a:t>
            </a:r>
            <a:endParaRPr lang="de-DE" sz="1600" dirty="0">
              <a:latin typeface="Arial" charset="0"/>
            </a:endParaRPr>
          </a:p>
          <a:p>
            <a:pPr eaLnBrk="0" hangingPunct="0"/>
            <a:r>
              <a:rPr lang="de-DE" sz="1600" dirty="0">
                <a:latin typeface="Arial" charset="0"/>
              </a:rPr>
              <a:t>4</a:t>
            </a:r>
          </a:p>
        </p:txBody>
      </p:sp>
      <p:sp>
        <p:nvSpPr>
          <p:cNvPr id="98315" name="Rectangle 11"/>
          <p:cNvSpPr>
            <a:spLocks noChangeArrowheads="1"/>
          </p:cNvSpPr>
          <p:nvPr/>
        </p:nvSpPr>
        <p:spPr bwMode="auto">
          <a:xfrm>
            <a:off x="9048328" y="4437112"/>
            <a:ext cx="9906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a:latin typeface="Arial" charset="0"/>
              </a:rPr>
              <a:t>Frame</a:t>
            </a:r>
          </a:p>
          <a:p>
            <a:pPr eaLnBrk="0" hangingPunct="0"/>
            <a:r>
              <a:rPr lang="de-DE" sz="1600" dirty="0">
                <a:latin typeface="Arial" charset="0"/>
              </a:rPr>
              <a:t>Body</a:t>
            </a:r>
          </a:p>
        </p:txBody>
      </p:sp>
      <p:sp>
        <p:nvSpPr>
          <p:cNvPr id="98316" name="Rectangle 12"/>
          <p:cNvSpPr>
            <a:spLocks noChangeArrowheads="1"/>
          </p:cNvSpPr>
          <p:nvPr/>
        </p:nvSpPr>
        <p:spPr bwMode="auto">
          <a:xfrm>
            <a:off x="10038928" y="4437112"/>
            <a:ext cx="685800" cy="533400"/>
          </a:xfrm>
          <a:prstGeom prst="rect">
            <a:avLst/>
          </a:prstGeom>
          <a:solidFill>
            <a:srgbClr val="DADAF6"/>
          </a:solidFill>
          <a:ln w="28575">
            <a:solidFill>
              <a:schemeClr val="tx1"/>
            </a:solidFill>
            <a:miter lim="800000"/>
            <a:headEnd/>
            <a:tailEnd/>
          </a:ln>
          <a:effectLst/>
        </p:spPr>
        <p:txBody>
          <a:bodyPr wrap="none" anchor="ctr"/>
          <a:lstStyle/>
          <a:p>
            <a:pPr eaLnBrk="0" hangingPunct="0"/>
            <a:r>
              <a:rPr lang="de-DE" sz="1600" dirty="0">
                <a:latin typeface="Arial" charset="0"/>
              </a:rPr>
              <a:t>FCS</a:t>
            </a:r>
          </a:p>
        </p:txBody>
      </p:sp>
      <p:sp>
        <p:nvSpPr>
          <p:cNvPr id="98317" name="Text Box 13"/>
          <p:cNvSpPr txBox="1">
            <a:spLocks noChangeArrowheads="1"/>
          </p:cNvSpPr>
          <p:nvPr/>
        </p:nvSpPr>
        <p:spPr bwMode="auto">
          <a:xfrm>
            <a:off x="1109680" y="4116437"/>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98318" name="Text Box 14"/>
          <p:cNvSpPr txBox="1">
            <a:spLocks noChangeArrowheads="1"/>
          </p:cNvSpPr>
          <p:nvPr/>
        </p:nvSpPr>
        <p:spPr bwMode="auto">
          <a:xfrm>
            <a:off x="1963755" y="4132312"/>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98319" name="Text Box 15"/>
          <p:cNvSpPr txBox="1">
            <a:spLocks noChangeArrowheads="1"/>
          </p:cNvSpPr>
          <p:nvPr/>
        </p:nvSpPr>
        <p:spPr bwMode="auto">
          <a:xfrm>
            <a:off x="2878155" y="4132312"/>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a:t>
            </a:r>
          </a:p>
        </p:txBody>
      </p:sp>
      <p:sp>
        <p:nvSpPr>
          <p:cNvPr id="98320" name="Text Box 16"/>
          <p:cNvSpPr txBox="1">
            <a:spLocks noChangeArrowheads="1"/>
          </p:cNvSpPr>
          <p:nvPr/>
        </p:nvSpPr>
        <p:spPr bwMode="auto">
          <a:xfrm>
            <a:off x="3792555" y="4132312"/>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a:t>
            </a:r>
          </a:p>
        </p:txBody>
      </p:sp>
      <p:sp>
        <p:nvSpPr>
          <p:cNvPr id="98321" name="Text Box 17"/>
          <p:cNvSpPr txBox="1">
            <a:spLocks noChangeArrowheads="1"/>
          </p:cNvSpPr>
          <p:nvPr/>
        </p:nvSpPr>
        <p:spPr bwMode="auto">
          <a:xfrm>
            <a:off x="4706955" y="4132312"/>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a:t>
            </a:r>
          </a:p>
        </p:txBody>
      </p:sp>
      <p:sp>
        <p:nvSpPr>
          <p:cNvPr id="98322" name="Text Box 18"/>
          <p:cNvSpPr txBox="1">
            <a:spLocks noChangeArrowheads="1"/>
          </p:cNvSpPr>
          <p:nvPr/>
        </p:nvSpPr>
        <p:spPr bwMode="auto">
          <a:xfrm>
            <a:off x="6611955" y="4132312"/>
            <a:ext cx="296863" cy="336550"/>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6</a:t>
            </a:r>
          </a:p>
        </p:txBody>
      </p:sp>
      <p:sp>
        <p:nvSpPr>
          <p:cNvPr id="98323" name="Text Box 19"/>
          <p:cNvSpPr txBox="1">
            <a:spLocks noChangeArrowheads="1"/>
          </p:cNvSpPr>
          <p:nvPr/>
        </p:nvSpPr>
        <p:spPr bwMode="auto">
          <a:xfrm>
            <a:off x="5697555" y="4132312"/>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98324" name="Text Box 20"/>
          <p:cNvSpPr txBox="1">
            <a:spLocks noChangeArrowheads="1"/>
          </p:cNvSpPr>
          <p:nvPr/>
        </p:nvSpPr>
        <p:spPr bwMode="auto">
          <a:xfrm>
            <a:off x="10191329" y="4132312"/>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a:t>
            </a:r>
          </a:p>
        </p:txBody>
      </p:sp>
      <p:sp>
        <p:nvSpPr>
          <p:cNvPr id="98325" name="Text Box 21"/>
          <p:cNvSpPr txBox="1">
            <a:spLocks noChangeArrowheads="1"/>
          </p:cNvSpPr>
          <p:nvPr/>
        </p:nvSpPr>
        <p:spPr bwMode="auto">
          <a:xfrm>
            <a:off x="9124529" y="4132312"/>
            <a:ext cx="822661" cy="338554"/>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0-7951</a:t>
            </a:r>
          </a:p>
        </p:txBody>
      </p:sp>
      <p:sp>
        <p:nvSpPr>
          <p:cNvPr id="98326" name="Text Box 22"/>
          <p:cNvSpPr txBox="1">
            <a:spLocks noChangeArrowheads="1"/>
          </p:cNvSpPr>
          <p:nvPr/>
        </p:nvSpPr>
        <p:spPr bwMode="auto">
          <a:xfrm>
            <a:off x="330218" y="4056112"/>
            <a:ext cx="6699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bytes</a:t>
            </a:r>
          </a:p>
        </p:txBody>
      </p:sp>
      <p:sp>
        <p:nvSpPr>
          <p:cNvPr id="98332" name="Rectangle 28"/>
          <p:cNvSpPr>
            <a:spLocks noChangeArrowheads="1"/>
          </p:cNvSpPr>
          <p:nvPr/>
        </p:nvSpPr>
        <p:spPr bwMode="auto">
          <a:xfrm>
            <a:off x="762018" y="5538837"/>
            <a:ext cx="885825"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Protocol</a:t>
            </a:r>
          </a:p>
          <a:p>
            <a:pPr eaLnBrk="0" hangingPunct="0"/>
            <a:r>
              <a:rPr lang="de-DE" sz="1600">
                <a:latin typeface="Arial" charset="0"/>
              </a:rPr>
              <a:t>version</a:t>
            </a:r>
          </a:p>
        </p:txBody>
      </p:sp>
      <p:sp>
        <p:nvSpPr>
          <p:cNvPr id="98333" name="Rectangle 29"/>
          <p:cNvSpPr>
            <a:spLocks noChangeArrowheads="1"/>
          </p:cNvSpPr>
          <p:nvPr/>
        </p:nvSpPr>
        <p:spPr bwMode="auto">
          <a:xfrm>
            <a:off x="1647843" y="5538837"/>
            <a:ext cx="625475"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Type</a:t>
            </a:r>
          </a:p>
        </p:txBody>
      </p:sp>
      <p:sp>
        <p:nvSpPr>
          <p:cNvPr id="98334" name="Rectangle 30"/>
          <p:cNvSpPr>
            <a:spLocks noChangeArrowheads="1"/>
          </p:cNvSpPr>
          <p:nvPr/>
        </p:nvSpPr>
        <p:spPr bwMode="auto">
          <a:xfrm>
            <a:off x="2273317" y="5538837"/>
            <a:ext cx="792162"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Subtype</a:t>
            </a:r>
          </a:p>
        </p:txBody>
      </p:sp>
      <p:sp>
        <p:nvSpPr>
          <p:cNvPr id="98335" name="Rectangle 31"/>
          <p:cNvSpPr>
            <a:spLocks noChangeArrowheads="1"/>
          </p:cNvSpPr>
          <p:nvPr/>
        </p:nvSpPr>
        <p:spPr bwMode="auto">
          <a:xfrm>
            <a:off x="3065480" y="5538837"/>
            <a:ext cx="504825"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To</a:t>
            </a:r>
          </a:p>
          <a:p>
            <a:pPr eaLnBrk="0" hangingPunct="0"/>
            <a:r>
              <a:rPr lang="de-DE" sz="1600">
                <a:latin typeface="Arial" charset="0"/>
              </a:rPr>
              <a:t>DS</a:t>
            </a:r>
          </a:p>
        </p:txBody>
      </p:sp>
      <p:sp>
        <p:nvSpPr>
          <p:cNvPr id="98336" name="Rectangle 32"/>
          <p:cNvSpPr>
            <a:spLocks noChangeArrowheads="1"/>
          </p:cNvSpPr>
          <p:nvPr/>
        </p:nvSpPr>
        <p:spPr bwMode="auto">
          <a:xfrm>
            <a:off x="4073543" y="5538837"/>
            <a:ext cx="720725"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More</a:t>
            </a:r>
          </a:p>
          <a:p>
            <a:pPr eaLnBrk="0" hangingPunct="0"/>
            <a:r>
              <a:rPr lang="de-DE" sz="1600">
                <a:latin typeface="Arial" charset="0"/>
              </a:rPr>
              <a:t>Frag</a:t>
            </a:r>
          </a:p>
        </p:txBody>
      </p:sp>
      <p:sp>
        <p:nvSpPr>
          <p:cNvPr id="98337" name="Rectangle 33"/>
          <p:cNvSpPr>
            <a:spLocks noChangeArrowheads="1"/>
          </p:cNvSpPr>
          <p:nvPr/>
        </p:nvSpPr>
        <p:spPr bwMode="auto">
          <a:xfrm>
            <a:off x="4794267" y="5538837"/>
            <a:ext cx="576262"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Retry</a:t>
            </a:r>
          </a:p>
        </p:txBody>
      </p:sp>
      <p:sp>
        <p:nvSpPr>
          <p:cNvPr id="98338" name="Rectangle 34"/>
          <p:cNvSpPr>
            <a:spLocks noChangeArrowheads="1"/>
          </p:cNvSpPr>
          <p:nvPr/>
        </p:nvSpPr>
        <p:spPr bwMode="auto">
          <a:xfrm>
            <a:off x="5370529" y="5538837"/>
            <a:ext cx="6477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Power</a:t>
            </a:r>
          </a:p>
          <a:p>
            <a:pPr eaLnBrk="0" hangingPunct="0"/>
            <a:r>
              <a:rPr lang="de-DE" sz="1600">
                <a:latin typeface="Arial" charset="0"/>
              </a:rPr>
              <a:t>Mgmt</a:t>
            </a:r>
          </a:p>
        </p:txBody>
      </p:sp>
      <p:sp>
        <p:nvSpPr>
          <p:cNvPr id="98339" name="Rectangle 35"/>
          <p:cNvSpPr>
            <a:spLocks noChangeArrowheads="1"/>
          </p:cNvSpPr>
          <p:nvPr/>
        </p:nvSpPr>
        <p:spPr bwMode="auto">
          <a:xfrm>
            <a:off x="6018229" y="5538837"/>
            <a:ext cx="6477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More</a:t>
            </a:r>
          </a:p>
          <a:p>
            <a:pPr eaLnBrk="0" hangingPunct="0"/>
            <a:r>
              <a:rPr lang="de-DE" sz="1600">
                <a:latin typeface="Arial" charset="0"/>
              </a:rPr>
              <a:t>Data</a:t>
            </a:r>
          </a:p>
        </p:txBody>
      </p:sp>
      <p:sp>
        <p:nvSpPr>
          <p:cNvPr id="98340" name="Rectangle 36"/>
          <p:cNvSpPr>
            <a:spLocks noChangeArrowheads="1"/>
          </p:cNvSpPr>
          <p:nvPr/>
        </p:nvSpPr>
        <p:spPr bwMode="auto">
          <a:xfrm>
            <a:off x="6665930" y="5538837"/>
            <a:ext cx="576263"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100" dirty="0" err="1">
                <a:latin typeface="Arial" charset="0"/>
              </a:rPr>
              <a:t>Protec</a:t>
            </a:r>
            <a:r>
              <a:rPr lang="de-DE" sz="1100" dirty="0">
                <a:latin typeface="Arial" charset="0"/>
              </a:rPr>
              <a:t>-</a:t>
            </a:r>
          </a:p>
          <a:p>
            <a:pPr eaLnBrk="0" hangingPunct="0"/>
            <a:r>
              <a:rPr lang="de-DE" sz="1100" dirty="0" err="1">
                <a:latin typeface="Arial" charset="0"/>
              </a:rPr>
              <a:t>ted</a:t>
            </a:r>
            <a:endParaRPr lang="de-DE" sz="1100" dirty="0">
              <a:latin typeface="Arial" charset="0"/>
            </a:endParaRPr>
          </a:p>
          <a:p>
            <a:pPr eaLnBrk="0" hangingPunct="0"/>
            <a:r>
              <a:rPr lang="de-DE" sz="1100" dirty="0">
                <a:latin typeface="Arial" charset="0"/>
              </a:rPr>
              <a:t>Frame</a:t>
            </a:r>
          </a:p>
        </p:txBody>
      </p:sp>
      <p:sp>
        <p:nvSpPr>
          <p:cNvPr id="98341" name="Text Box 37"/>
          <p:cNvSpPr txBox="1">
            <a:spLocks noChangeArrowheads="1"/>
          </p:cNvSpPr>
          <p:nvPr/>
        </p:nvSpPr>
        <p:spPr bwMode="auto">
          <a:xfrm>
            <a:off x="1098567" y="5202287"/>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98342" name="Text Box 38"/>
          <p:cNvSpPr txBox="1">
            <a:spLocks noChangeArrowheads="1"/>
          </p:cNvSpPr>
          <p:nvPr/>
        </p:nvSpPr>
        <p:spPr bwMode="auto">
          <a:xfrm>
            <a:off x="1841517" y="5202287"/>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98343" name="Text Box 39"/>
          <p:cNvSpPr txBox="1">
            <a:spLocks noChangeArrowheads="1"/>
          </p:cNvSpPr>
          <p:nvPr/>
        </p:nvSpPr>
        <p:spPr bwMode="auto">
          <a:xfrm>
            <a:off x="2552717" y="5202287"/>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a:t>
            </a:r>
          </a:p>
        </p:txBody>
      </p:sp>
      <p:sp>
        <p:nvSpPr>
          <p:cNvPr id="98344" name="Text Box 40"/>
          <p:cNvSpPr txBox="1">
            <a:spLocks noChangeArrowheads="1"/>
          </p:cNvSpPr>
          <p:nvPr/>
        </p:nvSpPr>
        <p:spPr bwMode="auto">
          <a:xfrm>
            <a:off x="3705242" y="5202287"/>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98350" name="Line 46"/>
          <p:cNvSpPr>
            <a:spLocks noChangeShapeType="1"/>
          </p:cNvSpPr>
          <p:nvPr/>
        </p:nvSpPr>
        <p:spPr bwMode="auto">
          <a:xfrm>
            <a:off x="762017" y="4962575"/>
            <a:ext cx="0" cy="576263"/>
          </a:xfrm>
          <a:prstGeom prst="line">
            <a:avLst/>
          </a:prstGeom>
          <a:noFill/>
          <a:ln w="9525">
            <a:solidFill>
              <a:schemeClr val="tx1"/>
            </a:solidFill>
            <a:prstDash val="dash"/>
            <a:round/>
            <a:headEnd/>
            <a:tailEnd/>
          </a:ln>
          <a:effectLst/>
        </p:spPr>
        <p:txBody>
          <a:bodyPr wrap="none" anchor="ctr"/>
          <a:lstStyle/>
          <a:p>
            <a:endParaRPr lang="en-US"/>
          </a:p>
        </p:txBody>
      </p:sp>
      <p:sp>
        <p:nvSpPr>
          <p:cNvPr id="98351" name="Line 47"/>
          <p:cNvSpPr>
            <a:spLocks noChangeShapeType="1"/>
          </p:cNvSpPr>
          <p:nvPr/>
        </p:nvSpPr>
        <p:spPr bwMode="auto">
          <a:xfrm>
            <a:off x="1658954" y="4967337"/>
            <a:ext cx="6159500" cy="571500"/>
          </a:xfrm>
          <a:prstGeom prst="line">
            <a:avLst/>
          </a:prstGeom>
          <a:noFill/>
          <a:ln w="9525">
            <a:solidFill>
              <a:schemeClr val="tx1"/>
            </a:solidFill>
            <a:prstDash val="dash"/>
            <a:round/>
            <a:headEnd/>
            <a:tailEnd/>
          </a:ln>
          <a:effectLst/>
        </p:spPr>
        <p:txBody>
          <a:bodyPr wrap="none" anchor="ctr"/>
          <a:lstStyle/>
          <a:p>
            <a:endParaRPr lang="en-US"/>
          </a:p>
        </p:txBody>
      </p:sp>
      <p:sp>
        <p:nvSpPr>
          <p:cNvPr id="98352" name="Rectangle 48"/>
          <p:cNvSpPr>
            <a:spLocks noChangeArrowheads="1"/>
          </p:cNvSpPr>
          <p:nvPr/>
        </p:nvSpPr>
        <p:spPr bwMode="auto">
          <a:xfrm>
            <a:off x="3570304" y="5538837"/>
            <a:ext cx="503238"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From</a:t>
            </a:r>
          </a:p>
          <a:p>
            <a:pPr eaLnBrk="0" hangingPunct="0"/>
            <a:r>
              <a:rPr lang="de-DE" sz="1600">
                <a:latin typeface="Arial" charset="0"/>
              </a:rPr>
              <a:t>DS</a:t>
            </a:r>
          </a:p>
        </p:txBody>
      </p:sp>
      <p:sp>
        <p:nvSpPr>
          <p:cNvPr id="98353" name="Text Box 49"/>
          <p:cNvSpPr txBox="1">
            <a:spLocks noChangeArrowheads="1"/>
          </p:cNvSpPr>
          <p:nvPr/>
        </p:nvSpPr>
        <p:spPr bwMode="auto">
          <a:xfrm>
            <a:off x="3209942" y="5202287"/>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98354" name="Rectangle 50"/>
          <p:cNvSpPr>
            <a:spLocks noChangeArrowheads="1"/>
          </p:cNvSpPr>
          <p:nvPr/>
        </p:nvSpPr>
        <p:spPr bwMode="auto">
          <a:xfrm>
            <a:off x="7242192" y="5538837"/>
            <a:ext cx="576262"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400" dirty="0">
                <a:latin typeface="Arial" charset="0"/>
              </a:rPr>
              <a:t>+HTC/</a:t>
            </a:r>
          </a:p>
          <a:p>
            <a:pPr eaLnBrk="0" hangingPunct="0"/>
            <a:r>
              <a:rPr lang="de-DE" sz="1400" dirty="0">
                <a:latin typeface="Arial" charset="0"/>
              </a:rPr>
              <a:t>Order</a:t>
            </a:r>
          </a:p>
        </p:txBody>
      </p:sp>
      <p:sp>
        <p:nvSpPr>
          <p:cNvPr id="98355" name="Text Box 51"/>
          <p:cNvSpPr txBox="1">
            <a:spLocks noChangeArrowheads="1"/>
          </p:cNvSpPr>
          <p:nvPr/>
        </p:nvSpPr>
        <p:spPr bwMode="auto">
          <a:xfrm>
            <a:off x="330217" y="5178474"/>
            <a:ext cx="5000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bits</a:t>
            </a:r>
          </a:p>
        </p:txBody>
      </p:sp>
      <p:sp>
        <p:nvSpPr>
          <p:cNvPr id="98356" name="Text Box 52"/>
          <p:cNvSpPr txBox="1">
            <a:spLocks noChangeArrowheads="1"/>
          </p:cNvSpPr>
          <p:nvPr/>
        </p:nvSpPr>
        <p:spPr bwMode="auto">
          <a:xfrm>
            <a:off x="4289442" y="5178474"/>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98357" name="Text Box 53"/>
          <p:cNvSpPr txBox="1">
            <a:spLocks noChangeArrowheads="1"/>
          </p:cNvSpPr>
          <p:nvPr/>
        </p:nvSpPr>
        <p:spPr bwMode="auto">
          <a:xfrm>
            <a:off x="4938730" y="5178474"/>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98358" name="Text Box 54"/>
          <p:cNvSpPr txBox="1">
            <a:spLocks noChangeArrowheads="1"/>
          </p:cNvSpPr>
          <p:nvPr/>
        </p:nvSpPr>
        <p:spPr bwMode="auto">
          <a:xfrm>
            <a:off x="5514992" y="5178474"/>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98359" name="Text Box 55"/>
          <p:cNvSpPr txBox="1">
            <a:spLocks noChangeArrowheads="1"/>
          </p:cNvSpPr>
          <p:nvPr/>
        </p:nvSpPr>
        <p:spPr bwMode="auto">
          <a:xfrm>
            <a:off x="6162692" y="5178474"/>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98360" name="Text Box 56"/>
          <p:cNvSpPr txBox="1">
            <a:spLocks noChangeArrowheads="1"/>
          </p:cNvSpPr>
          <p:nvPr/>
        </p:nvSpPr>
        <p:spPr bwMode="auto">
          <a:xfrm>
            <a:off x="6810392" y="5178474"/>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98361" name="Text Box 57"/>
          <p:cNvSpPr txBox="1">
            <a:spLocks noChangeArrowheads="1"/>
          </p:cNvSpPr>
          <p:nvPr/>
        </p:nvSpPr>
        <p:spPr bwMode="auto">
          <a:xfrm>
            <a:off x="7315217" y="5178474"/>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49" name="Rectangle 10"/>
          <p:cNvSpPr>
            <a:spLocks noChangeArrowheads="1"/>
          </p:cNvSpPr>
          <p:nvPr/>
        </p:nvSpPr>
        <p:spPr bwMode="auto">
          <a:xfrm>
            <a:off x="7221554" y="4437112"/>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err="1">
                <a:latin typeface="Arial" charset="0"/>
              </a:rPr>
              <a:t>QoS</a:t>
            </a:r>
            <a:endParaRPr lang="de-DE" sz="1600" dirty="0">
              <a:latin typeface="Arial" charset="0"/>
            </a:endParaRPr>
          </a:p>
          <a:p>
            <a:pPr eaLnBrk="0" hangingPunct="0"/>
            <a:r>
              <a:rPr lang="de-DE" sz="1600" dirty="0">
                <a:latin typeface="Arial" charset="0"/>
              </a:rPr>
              <a:t>Control</a:t>
            </a:r>
          </a:p>
        </p:txBody>
      </p:sp>
      <p:sp>
        <p:nvSpPr>
          <p:cNvPr id="50" name="Text Box 18"/>
          <p:cNvSpPr txBox="1">
            <a:spLocks noChangeArrowheads="1"/>
          </p:cNvSpPr>
          <p:nvPr/>
        </p:nvSpPr>
        <p:spPr bwMode="auto">
          <a:xfrm>
            <a:off x="7521591" y="4132312"/>
            <a:ext cx="296863" cy="336550"/>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2</a:t>
            </a:r>
          </a:p>
        </p:txBody>
      </p:sp>
      <p:sp>
        <p:nvSpPr>
          <p:cNvPr id="51" name="Rectangle 10"/>
          <p:cNvSpPr>
            <a:spLocks noChangeArrowheads="1"/>
          </p:cNvSpPr>
          <p:nvPr/>
        </p:nvSpPr>
        <p:spPr bwMode="auto">
          <a:xfrm>
            <a:off x="8135954" y="4437112"/>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a:latin typeface="Arial" charset="0"/>
              </a:rPr>
              <a:t>HT</a:t>
            </a:r>
          </a:p>
          <a:p>
            <a:pPr eaLnBrk="0" hangingPunct="0"/>
            <a:r>
              <a:rPr lang="de-DE" sz="1600" dirty="0">
                <a:latin typeface="Arial" charset="0"/>
              </a:rPr>
              <a:t>Control</a:t>
            </a:r>
          </a:p>
        </p:txBody>
      </p:sp>
      <p:sp>
        <p:nvSpPr>
          <p:cNvPr id="52" name="Text Box 20"/>
          <p:cNvSpPr txBox="1">
            <a:spLocks noChangeArrowheads="1"/>
          </p:cNvSpPr>
          <p:nvPr/>
        </p:nvSpPr>
        <p:spPr bwMode="auto">
          <a:xfrm>
            <a:off x="8453454" y="4132312"/>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a:t>
            </a:r>
          </a:p>
        </p:txBody>
      </p:sp>
      <p:sp>
        <p:nvSpPr>
          <p:cNvPr id="2" name="TextBox 1"/>
          <p:cNvSpPr txBox="1"/>
          <p:nvPr/>
        </p:nvSpPr>
        <p:spPr>
          <a:xfrm>
            <a:off x="8382926" y="1579255"/>
            <a:ext cx="2305865" cy="954107"/>
          </a:xfrm>
          <a:prstGeom prst="rect">
            <a:avLst/>
          </a:prstGeom>
          <a:solidFill>
            <a:schemeClr val="bg1">
              <a:lumMod val="85000"/>
            </a:schemeClr>
          </a:solidFill>
        </p:spPr>
        <p:txBody>
          <a:bodyPr wrap="square" rtlCol="0">
            <a:spAutoFit/>
          </a:bodyPr>
          <a:lstStyle/>
          <a:p>
            <a:pPr marL="285750" indent="-285750" algn="l">
              <a:buFont typeface="Arial" panose="020B0604020202020204" pitchFamily="34" charset="0"/>
              <a:buChar char="•"/>
            </a:pPr>
            <a:r>
              <a:rPr lang="en-US" sz="1400" dirty="0"/>
              <a:t>Only the first three and the last field are present in all frames!</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dirty="0"/>
              <a:t>MAC address format (examples)</a:t>
            </a:r>
          </a:p>
        </p:txBody>
      </p:sp>
      <p:sp>
        <p:nvSpPr>
          <p:cNvPr id="5" name="Fußzeilenplatzhalter 3"/>
          <p:cNvSpPr>
            <a:spLocks noGrp="1"/>
          </p:cNvSpPr>
          <p:nvPr>
            <p:ph type="ftr" sz="quarter" idx="10"/>
          </p:nvPr>
        </p:nvSpPr>
        <p:spPr/>
        <p:txBody>
          <a:bodyPr/>
          <a:lstStyle/>
          <a:p>
            <a:r>
              <a:rPr lang="en-US"/>
              <a:t>Prof. Dr.-Ing. Jochen H. Schiller    www.jochenschiller.de    Mobile Communications</a:t>
            </a:r>
          </a:p>
        </p:txBody>
      </p:sp>
      <p:graphicFrame>
        <p:nvGraphicFramePr>
          <p:cNvPr id="125958" name="Object 6"/>
          <p:cNvGraphicFramePr>
            <a:graphicFrameLocks noChangeAspect="1"/>
          </p:cNvGraphicFramePr>
          <p:nvPr>
            <p:extLst>
              <p:ext uri="{D42A27DB-BD31-4B8C-83A1-F6EECF244321}">
                <p14:modId xmlns:p14="http://schemas.microsoft.com/office/powerpoint/2010/main" val="2495724450"/>
              </p:ext>
            </p:extLst>
          </p:nvPr>
        </p:nvGraphicFramePr>
        <p:xfrm>
          <a:off x="1866900" y="1485900"/>
          <a:ext cx="8534400" cy="2568575"/>
        </p:xfrm>
        <a:graphic>
          <a:graphicData uri="http://schemas.openxmlformats.org/presentationml/2006/ole">
            <mc:AlternateContent xmlns:mc="http://schemas.openxmlformats.org/markup-compatibility/2006">
              <mc:Choice xmlns:v="urn:schemas-microsoft-com:vml" Requires="v">
                <p:oleObj spid="_x0000_s126013" name="Document" r:id="rId4" imgW="8190468" imgH="2475702" progId="Word.Document.8">
                  <p:embed/>
                </p:oleObj>
              </mc:Choice>
              <mc:Fallback>
                <p:oleObj name="Document" r:id="rId4" imgW="8190468" imgH="2475702" progId="Word.Document.8">
                  <p:embed/>
                  <p:pic>
                    <p:nvPicPr>
                      <p:cNvPr id="0" name="Picture 6"/>
                      <p:cNvPicPr>
                        <a:picLocks noChangeAspect="1" noChangeArrowheads="1"/>
                      </p:cNvPicPr>
                      <p:nvPr/>
                    </p:nvPicPr>
                    <p:blipFill>
                      <a:blip r:embed="rId5"/>
                      <a:srcRect/>
                      <a:stretch>
                        <a:fillRect/>
                      </a:stretch>
                    </p:blipFill>
                    <p:spPr bwMode="auto">
                      <a:xfrm>
                        <a:off x="1866900" y="1485900"/>
                        <a:ext cx="8534400"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959" name="Text Box 7"/>
          <p:cNvSpPr txBox="1">
            <a:spLocks noChangeArrowheads="1"/>
          </p:cNvSpPr>
          <p:nvPr/>
        </p:nvSpPr>
        <p:spPr bwMode="auto">
          <a:xfrm>
            <a:off x="2803525" y="3870325"/>
            <a:ext cx="3365024" cy="1569660"/>
          </a:xfrm>
          <a:prstGeom prst="rect">
            <a:avLst/>
          </a:prstGeom>
          <a:noFill/>
          <a:ln w="9525">
            <a:noFill/>
            <a:miter lim="800000"/>
            <a:headEnd/>
            <a:tailEnd/>
          </a:ln>
          <a:effectLst/>
        </p:spPr>
        <p:txBody>
          <a:bodyPr wrap="none">
            <a:spAutoFit/>
          </a:bodyPr>
          <a:lstStyle/>
          <a:p>
            <a:pPr algn="l" eaLnBrk="0" hangingPunct="0"/>
            <a:r>
              <a:rPr lang="en-US" sz="1600" dirty="0">
                <a:latin typeface="Arial" charset="0"/>
              </a:rPr>
              <a:t>AP: Access Point</a:t>
            </a:r>
          </a:p>
          <a:p>
            <a:pPr algn="l" eaLnBrk="0" hangingPunct="0"/>
            <a:r>
              <a:rPr lang="en-US" sz="1600" dirty="0">
                <a:latin typeface="Arial" charset="0"/>
              </a:rPr>
              <a:t>DA: Destination Address</a:t>
            </a:r>
          </a:p>
          <a:p>
            <a:pPr algn="l" eaLnBrk="0" hangingPunct="0"/>
            <a:r>
              <a:rPr lang="en-US" sz="1600" dirty="0">
                <a:latin typeface="Arial" charset="0"/>
              </a:rPr>
              <a:t>SA: Source Address</a:t>
            </a:r>
          </a:p>
          <a:p>
            <a:pPr algn="l" eaLnBrk="0" hangingPunct="0"/>
            <a:r>
              <a:rPr lang="en-US" sz="1600" dirty="0">
                <a:latin typeface="Arial" charset="0"/>
              </a:rPr>
              <a:t>BSSID: Basic Service Set Identifier</a:t>
            </a:r>
          </a:p>
          <a:p>
            <a:pPr algn="l" eaLnBrk="0" hangingPunct="0"/>
            <a:r>
              <a:rPr lang="en-US" sz="1600" dirty="0">
                <a:latin typeface="Arial" charset="0"/>
              </a:rPr>
              <a:t>RA: Receiver Address</a:t>
            </a:r>
          </a:p>
          <a:p>
            <a:pPr algn="l" eaLnBrk="0" hangingPunct="0"/>
            <a:r>
              <a:rPr lang="en-US" sz="1600" dirty="0">
                <a:latin typeface="Arial" charset="0"/>
              </a:rPr>
              <a:t>TA: Transmitter Address</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Special Frames: ACK, RTS, CTS</a:t>
            </a:r>
          </a:p>
        </p:txBody>
      </p:sp>
      <p:sp>
        <p:nvSpPr>
          <p:cNvPr id="282627" name="Rectangle 3"/>
          <p:cNvSpPr>
            <a:spLocks noGrp="1" noChangeArrowheads="1"/>
          </p:cNvSpPr>
          <p:nvPr>
            <p:ph idx="1"/>
          </p:nvPr>
        </p:nvSpPr>
        <p:spPr/>
        <p:txBody>
          <a:bodyPr/>
          <a:lstStyle/>
          <a:p>
            <a:r>
              <a:rPr lang="en-US"/>
              <a:t>Acknowledgement</a:t>
            </a:r>
          </a:p>
          <a:p>
            <a:endParaRPr lang="en-US"/>
          </a:p>
          <a:p>
            <a:endParaRPr lang="en-US"/>
          </a:p>
          <a:p>
            <a:endParaRPr lang="en-US"/>
          </a:p>
          <a:p>
            <a:r>
              <a:rPr lang="en-US"/>
              <a:t>Request To Send</a:t>
            </a:r>
          </a:p>
          <a:p>
            <a:endParaRPr lang="en-US"/>
          </a:p>
          <a:p>
            <a:endParaRPr lang="en-US"/>
          </a:p>
          <a:p>
            <a:endParaRPr lang="en-US"/>
          </a:p>
          <a:p>
            <a:r>
              <a:rPr lang="en-US"/>
              <a:t>Clear To Send</a:t>
            </a:r>
          </a:p>
        </p:txBody>
      </p:sp>
      <p:sp>
        <p:nvSpPr>
          <p:cNvPr id="36" name="Fußzeilenplatzhalter 3"/>
          <p:cNvSpPr>
            <a:spLocks noGrp="1"/>
          </p:cNvSpPr>
          <p:nvPr>
            <p:ph type="ftr" sz="quarter" idx="10"/>
          </p:nvPr>
        </p:nvSpPr>
        <p:spPr/>
        <p:txBody>
          <a:bodyPr/>
          <a:lstStyle/>
          <a:p>
            <a:r>
              <a:rPr lang="en-US"/>
              <a:t>Prof. Dr.-Ing. Jochen H. Schiller    www.jochenschiller.de    Mobile Communications</a:t>
            </a:r>
          </a:p>
        </p:txBody>
      </p:sp>
      <p:sp>
        <p:nvSpPr>
          <p:cNvPr id="282647" name="Rectangle 23"/>
          <p:cNvSpPr>
            <a:spLocks noChangeArrowheads="1"/>
          </p:cNvSpPr>
          <p:nvPr/>
        </p:nvSpPr>
        <p:spPr bwMode="auto">
          <a:xfrm>
            <a:off x="5357814" y="3040063"/>
            <a:ext cx="896937"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Frame</a:t>
            </a:r>
          </a:p>
          <a:p>
            <a:pPr eaLnBrk="0" hangingPunct="0"/>
            <a:r>
              <a:rPr lang="de-DE" sz="1600">
                <a:latin typeface="Arial" charset="0"/>
              </a:rPr>
              <a:t>Control</a:t>
            </a:r>
          </a:p>
        </p:txBody>
      </p:sp>
      <p:sp>
        <p:nvSpPr>
          <p:cNvPr id="282648" name="Rectangle 24"/>
          <p:cNvSpPr>
            <a:spLocks noChangeArrowheads="1"/>
          </p:cNvSpPr>
          <p:nvPr/>
        </p:nvSpPr>
        <p:spPr bwMode="auto">
          <a:xfrm>
            <a:off x="6254750" y="3040063"/>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Duration</a:t>
            </a:r>
          </a:p>
        </p:txBody>
      </p:sp>
      <p:sp>
        <p:nvSpPr>
          <p:cNvPr id="282649" name="Rectangle 25"/>
          <p:cNvSpPr>
            <a:spLocks noChangeArrowheads="1"/>
          </p:cNvSpPr>
          <p:nvPr/>
        </p:nvSpPr>
        <p:spPr bwMode="auto">
          <a:xfrm>
            <a:off x="7169150" y="3040063"/>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Receiver</a:t>
            </a:r>
          </a:p>
          <a:p>
            <a:pPr eaLnBrk="0" hangingPunct="0"/>
            <a:r>
              <a:rPr lang="de-DE" sz="1600">
                <a:latin typeface="Arial" charset="0"/>
              </a:rPr>
              <a:t>Address</a:t>
            </a:r>
          </a:p>
        </p:txBody>
      </p:sp>
      <p:sp>
        <p:nvSpPr>
          <p:cNvPr id="282650" name="Rectangle 26"/>
          <p:cNvSpPr>
            <a:spLocks noChangeArrowheads="1"/>
          </p:cNvSpPr>
          <p:nvPr/>
        </p:nvSpPr>
        <p:spPr bwMode="auto">
          <a:xfrm>
            <a:off x="8083550" y="3040063"/>
            <a:ext cx="11303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Transmitter</a:t>
            </a:r>
          </a:p>
          <a:p>
            <a:pPr eaLnBrk="0" hangingPunct="0"/>
            <a:r>
              <a:rPr lang="de-DE" sz="1600">
                <a:latin typeface="Arial" charset="0"/>
              </a:rPr>
              <a:t>Address</a:t>
            </a:r>
          </a:p>
        </p:txBody>
      </p:sp>
      <p:sp>
        <p:nvSpPr>
          <p:cNvPr id="282651" name="Rectangle 27"/>
          <p:cNvSpPr>
            <a:spLocks noChangeArrowheads="1"/>
          </p:cNvSpPr>
          <p:nvPr/>
        </p:nvSpPr>
        <p:spPr bwMode="auto">
          <a:xfrm>
            <a:off x="9213850" y="3040063"/>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a:latin typeface="Arial" charset="0"/>
              </a:rPr>
              <a:t>FCS</a:t>
            </a:r>
          </a:p>
        </p:txBody>
      </p:sp>
      <p:sp>
        <p:nvSpPr>
          <p:cNvPr id="282652" name="Text Box 28"/>
          <p:cNvSpPr txBox="1">
            <a:spLocks noChangeArrowheads="1"/>
          </p:cNvSpPr>
          <p:nvPr/>
        </p:nvSpPr>
        <p:spPr bwMode="auto">
          <a:xfrm>
            <a:off x="5705476" y="2719388"/>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282653" name="Text Box 29"/>
          <p:cNvSpPr txBox="1">
            <a:spLocks noChangeArrowheads="1"/>
          </p:cNvSpPr>
          <p:nvPr/>
        </p:nvSpPr>
        <p:spPr bwMode="auto">
          <a:xfrm>
            <a:off x="6559551" y="2735263"/>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282654" name="Text Box 30"/>
          <p:cNvSpPr txBox="1">
            <a:spLocks noChangeArrowheads="1"/>
          </p:cNvSpPr>
          <p:nvPr/>
        </p:nvSpPr>
        <p:spPr bwMode="auto">
          <a:xfrm>
            <a:off x="7473951" y="2735263"/>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a:t>
            </a:r>
          </a:p>
        </p:txBody>
      </p:sp>
      <p:sp>
        <p:nvSpPr>
          <p:cNvPr id="282655" name="Text Box 31"/>
          <p:cNvSpPr txBox="1">
            <a:spLocks noChangeArrowheads="1"/>
          </p:cNvSpPr>
          <p:nvPr/>
        </p:nvSpPr>
        <p:spPr bwMode="auto">
          <a:xfrm>
            <a:off x="8412163" y="2735263"/>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a:t>
            </a:r>
          </a:p>
        </p:txBody>
      </p:sp>
      <p:sp>
        <p:nvSpPr>
          <p:cNvPr id="282656" name="Text Box 32"/>
          <p:cNvSpPr txBox="1">
            <a:spLocks noChangeArrowheads="1"/>
          </p:cNvSpPr>
          <p:nvPr/>
        </p:nvSpPr>
        <p:spPr bwMode="auto">
          <a:xfrm>
            <a:off x="9493251" y="2735263"/>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a:t>
            </a:r>
          </a:p>
        </p:txBody>
      </p:sp>
      <p:sp>
        <p:nvSpPr>
          <p:cNvPr id="282657" name="Text Box 33"/>
          <p:cNvSpPr txBox="1">
            <a:spLocks noChangeArrowheads="1"/>
          </p:cNvSpPr>
          <p:nvPr/>
        </p:nvSpPr>
        <p:spPr bwMode="auto">
          <a:xfrm>
            <a:off x="4926014" y="2659063"/>
            <a:ext cx="6699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bytes</a:t>
            </a:r>
          </a:p>
        </p:txBody>
      </p:sp>
      <p:sp>
        <p:nvSpPr>
          <p:cNvPr id="282658" name="Rectangle 34"/>
          <p:cNvSpPr>
            <a:spLocks noChangeArrowheads="1"/>
          </p:cNvSpPr>
          <p:nvPr/>
        </p:nvSpPr>
        <p:spPr bwMode="auto">
          <a:xfrm>
            <a:off x="5375275" y="4624388"/>
            <a:ext cx="896938"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Frame</a:t>
            </a:r>
          </a:p>
          <a:p>
            <a:pPr eaLnBrk="0" hangingPunct="0"/>
            <a:r>
              <a:rPr lang="de-DE" sz="1600">
                <a:latin typeface="Arial" charset="0"/>
              </a:rPr>
              <a:t>Control</a:t>
            </a:r>
          </a:p>
        </p:txBody>
      </p:sp>
      <p:sp>
        <p:nvSpPr>
          <p:cNvPr id="282659" name="Rectangle 35"/>
          <p:cNvSpPr>
            <a:spLocks noChangeArrowheads="1"/>
          </p:cNvSpPr>
          <p:nvPr/>
        </p:nvSpPr>
        <p:spPr bwMode="auto">
          <a:xfrm>
            <a:off x="6272213" y="4624388"/>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Duration</a:t>
            </a:r>
          </a:p>
        </p:txBody>
      </p:sp>
      <p:sp>
        <p:nvSpPr>
          <p:cNvPr id="282660" name="Rectangle 36"/>
          <p:cNvSpPr>
            <a:spLocks noChangeArrowheads="1"/>
          </p:cNvSpPr>
          <p:nvPr/>
        </p:nvSpPr>
        <p:spPr bwMode="auto">
          <a:xfrm>
            <a:off x="7186613" y="4624388"/>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Receiver</a:t>
            </a:r>
          </a:p>
          <a:p>
            <a:pPr eaLnBrk="0" hangingPunct="0"/>
            <a:r>
              <a:rPr lang="de-DE" sz="1600">
                <a:latin typeface="Arial" charset="0"/>
              </a:rPr>
              <a:t>Address</a:t>
            </a:r>
          </a:p>
        </p:txBody>
      </p:sp>
      <p:sp>
        <p:nvSpPr>
          <p:cNvPr id="282661" name="Rectangle 37"/>
          <p:cNvSpPr>
            <a:spLocks noChangeArrowheads="1"/>
          </p:cNvSpPr>
          <p:nvPr/>
        </p:nvSpPr>
        <p:spPr bwMode="auto">
          <a:xfrm>
            <a:off x="8101013" y="4624388"/>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a:latin typeface="Arial" charset="0"/>
              </a:rPr>
              <a:t>FCS</a:t>
            </a:r>
          </a:p>
        </p:txBody>
      </p:sp>
      <p:sp>
        <p:nvSpPr>
          <p:cNvPr id="282663" name="Text Box 39"/>
          <p:cNvSpPr txBox="1">
            <a:spLocks noChangeArrowheads="1"/>
          </p:cNvSpPr>
          <p:nvPr/>
        </p:nvSpPr>
        <p:spPr bwMode="auto">
          <a:xfrm>
            <a:off x="5722938" y="4303713"/>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282664" name="Text Box 40"/>
          <p:cNvSpPr txBox="1">
            <a:spLocks noChangeArrowheads="1"/>
          </p:cNvSpPr>
          <p:nvPr/>
        </p:nvSpPr>
        <p:spPr bwMode="auto">
          <a:xfrm>
            <a:off x="6577013" y="4319588"/>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282665" name="Text Box 41"/>
          <p:cNvSpPr txBox="1">
            <a:spLocks noChangeArrowheads="1"/>
          </p:cNvSpPr>
          <p:nvPr/>
        </p:nvSpPr>
        <p:spPr bwMode="auto">
          <a:xfrm>
            <a:off x="7491413" y="4319588"/>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a:t>
            </a:r>
          </a:p>
        </p:txBody>
      </p:sp>
      <p:sp>
        <p:nvSpPr>
          <p:cNvPr id="282666" name="Text Box 42"/>
          <p:cNvSpPr txBox="1">
            <a:spLocks noChangeArrowheads="1"/>
          </p:cNvSpPr>
          <p:nvPr/>
        </p:nvSpPr>
        <p:spPr bwMode="auto">
          <a:xfrm>
            <a:off x="8367713" y="4319588"/>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a:t>
            </a:r>
          </a:p>
        </p:txBody>
      </p:sp>
      <p:sp>
        <p:nvSpPr>
          <p:cNvPr id="282668" name="Text Box 44"/>
          <p:cNvSpPr txBox="1">
            <a:spLocks noChangeArrowheads="1"/>
          </p:cNvSpPr>
          <p:nvPr/>
        </p:nvSpPr>
        <p:spPr bwMode="auto">
          <a:xfrm>
            <a:off x="4943476" y="4243388"/>
            <a:ext cx="6699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bytes</a:t>
            </a:r>
          </a:p>
        </p:txBody>
      </p:sp>
      <p:sp>
        <p:nvSpPr>
          <p:cNvPr id="282680" name="Rectangle 56"/>
          <p:cNvSpPr>
            <a:spLocks noChangeArrowheads="1"/>
          </p:cNvSpPr>
          <p:nvPr/>
        </p:nvSpPr>
        <p:spPr bwMode="auto">
          <a:xfrm>
            <a:off x="5319714" y="1506538"/>
            <a:ext cx="896937"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Frame</a:t>
            </a:r>
          </a:p>
          <a:p>
            <a:pPr eaLnBrk="0" hangingPunct="0"/>
            <a:r>
              <a:rPr lang="de-DE" sz="1600">
                <a:latin typeface="Arial" charset="0"/>
              </a:rPr>
              <a:t>Control</a:t>
            </a:r>
          </a:p>
        </p:txBody>
      </p:sp>
      <p:sp>
        <p:nvSpPr>
          <p:cNvPr id="282681" name="Rectangle 57"/>
          <p:cNvSpPr>
            <a:spLocks noChangeArrowheads="1"/>
          </p:cNvSpPr>
          <p:nvPr/>
        </p:nvSpPr>
        <p:spPr bwMode="auto">
          <a:xfrm>
            <a:off x="6216650" y="1506538"/>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Duration</a:t>
            </a:r>
          </a:p>
        </p:txBody>
      </p:sp>
      <p:sp>
        <p:nvSpPr>
          <p:cNvPr id="282682" name="Rectangle 58"/>
          <p:cNvSpPr>
            <a:spLocks noChangeArrowheads="1"/>
          </p:cNvSpPr>
          <p:nvPr/>
        </p:nvSpPr>
        <p:spPr bwMode="auto">
          <a:xfrm>
            <a:off x="7131050" y="1506538"/>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Receiver</a:t>
            </a:r>
          </a:p>
          <a:p>
            <a:pPr eaLnBrk="0" hangingPunct="0"/>
            <a:r>
              <a:rPr lang="de-DE" sz="1600">
                <a:latin typeface="Arial" charset="0"/>
              </a:rPr>
              <a:t>Address</a:t>
            </a:r>
          </a:p>
        </p:txBody>
      </p:sp>
      <p:sp>
        <p:nvSpPr>
          <p:cNvPr id="282683" name="Rectangle 59"/>
          <p:cNvSpPr>
            <a:spLocks noChangeArrowheads="1"/>
          </p:cNvSpPr>
          <p:nvPr/>
        </p:nvSpPr>
        <p:spPr bwMode="auto">
          <a:xfrm>
            <a:off x="8045450" y="1506538"/>
            <a:ext cx="9144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a:latin typeface="Arial" charset="0"/>
              </a:rPr>
              <a:t>FCS</a:t>
            </a:r>
          </a:p>
        </p:txBody>
      </p:sp>
      <p:sp>
        <p:nvSpPr>
          <p:cNvPr id="282684" name="Text Box 60"/>
          <p:cNvSpPr txBox="1">
            <a:spLocks noChangeArrowheads="1"/>
          </p:cNvSpPr>
          <p:nvPr/>
        </p:nvSpPr>
        <p:spPr bwMode="auto">
          <a:xfrm>
            <a:off x="5667376" y="1185863"/>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282685" name="Text Box 61"/>
          <p:cNvSpPr txBox="1">
            <a:spLocks noChangeArrowheads="1"/>
          </p:cNvSpPr>
          <p:nvPr/>
        </p:nvSpPr>
        <p:spPr bwMode="auto">
          <a:xfrm>
            <a:off x="6521451" y="1201738"/>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2</a:t>
            </a:r>
          </a:p>
        </p:txBody>
      </p:sp>
      <p:sp>
        <p:nvSpPr>
          <p:cNvPr id="282686" name="Text Box 62"/>
          <p:cNvSpPr txBox="1">
            <a:spLocks noChangeArrowheads="1"/>
          </p:cNvSpPr>
          <p:nvPr/>
        </p:nvSpPr>
        <p:spPr bwMode="auto">
          <a:xfrm>
            <a:off x="7435851" y="1201738"/>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a:t>
            </a:r>
          </a:p>
        </p:txBody>
      </p:sp>
      <p:sp>
        <p:nvSpPr>
          <p:cNvPr id="282687" name="Text Box 63"/>
          <p:cNvSpPr txBox="1">
            <a:spLocks noChangeArrowheads="1"/>
          </p:cNvSpPr>
          <p:nvPr/>
        </p:nvSpPr>
        <p:spPr bwMode="auto">
          <a:xfrm>
            <a:off x="8312151" y="1201738"/>
            <a:ext cx="2968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a:t>
            </a:r>
          </a:p>
        </p:txBody>
      </p:sp>
      <p:sp>
        <p:nvSpPr>
          <p:cNvPr id="282688" name="Text Box 64"/>
          <p:cNvSpPr txBox="1">
            <a:spLocks noChangeArrowheads="1"/>
          </p:cNvSpPr>
          <p:nvPr/>
        </p:nvSpPr>
        <p:spPr bwMode="auto">
          <a:xfrm>
            <a:off x="4887914" y="1125538"/>
            <a:ext cx="6699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bytes</a:t>
            </a:r>
          </a:p>
        </p:txBody>
      </p:sp>
      <p:sp>
        <p:nvSpPr>
          <p:cNvPr id="282689" name="Text Box 65"/>
          <p:cNvSpPr txBox="1">
            <a:spLocks noChangeArrowheads="1"/>
          </p:cNvSpPr>
          <p:nvPr/>
        </p:nvSpPr>
        <p:spPr bwMode="auto">
          <a:xfrm>
            <a:off x="4367214" y="1577975"/>
            <a:ext cx="6000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ACK</a:t>
            </a:r>
          </a:p>
        </p:txBody>
      </p:sp>
      <p:sp>
        <p:nvSpPr>
          <p:cNvPr id="282690" name="Text Box 66"/>
          <p:cNvSpPr txBox="1">
            <a:spLocks noChangeArrowheads="1"/>
          </p:cNvSpPr>
          <p:nvPr/>
        </p:nvSpPr>
        <p:spPr bwMode="auto">
          <a:xfrm>
            <a:off x="4367213" y="3163888"/>
            <a:ext cx="5889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RTS</a:t>
            </a:r>
          </a:p>
        </p:txBody>
      </p:sp>
      <p:sp>
        <p:nvSpPr>
          <p:cNvPr id="282691" name="Text Box 67"/>
          <p:cNvSpPr txBox="1">
            <a:spLocks noChangeArrowheads="1"/>
          </p:cNvSpPr>
          <p:nvPr/>
        </p:nvSpPr>
        <p:spPr bwMode="auto">
          <a:xfrm>
            <a:off x="4367213" y="4719638"/>
            <a:ext cx="5889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CTS</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Why is it difficult to guarantee </a:t>
            </a:r>
            <a:r>
              <a:rPr lang="en-US" dirty="0" err="1"/>
              <a:t>QoS</a:t>
            </a:r>
            <a:r>
              <a:rPr lang="en-US" dirty="0"/>
              <a:t> at MAC layer?</a:t>
            </a:r>
          </a:p>
          <a:p>
            <a:pPr lvl="1"/>
            <a:r>
              <a:rPr lang="en-US" dirty="0"/>
              <a:t>How does 802.11 prioritize different packets?</a:t>
            </a:r>
          </a:p>
          <a:p>
            <a:pPr lvl="1"/>
            <a:r>
              <a:rPr lang="en-US" dirty="0"/>
              <a:t>What is the behavior of the basic access method under no/light/heavy load?</a:t>
            </a:r>
          </a:p>
          <a:p>
            <a:pPr lvl="1"/>
            <a:r>
              <a:rPr lang="en-US" dirty="0"/>
              <a:t>How is fairness implemented?</a:t>
            </a:r>
          </a:p>
          <a:p>
            <a:pPr lvl="1"/>
            <a:r>
              <a:rPr lang="en-US" dirty="0"/>
              <a:t>Why is the contention window mechanism unfair?</a:t>
            </a:r>
          </a:p>
          <a:p>
            <a:pPr lvl="1"/>
            <a:r>
              <a:rPr lang="en-US" dirty="0"/>
              <a:t>What is the idea of the NAV?</a:t>
            </a:r>
          </a:p>
          <a:p>
            <a:pPr lvl="1"/>
            <a:r>
              <a:rPr lang="en-US" dirty="0"/>
              <a:t>How is the problem with hidden/exposed stations solved?</a:t>
            </a:r>
          </a:p>
          <a:p>
            <a:endParaRPr lang="en-US" dirty="0"/>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419838343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noChangeArrowheads="1"/>
          </p:cNvSpPr>
          <p:nvPr>
            <p:ph type="title"/>
          </p:nvPr>
        </p:nvSpPr>
        <p:spPr/>
        <p:txBody>
          <a:bodyPr/>
          <a:lstStyle/>
          <a:p>
            <a:r>
              <a:rPr lang="en-US"/>
              <a:t>802.11 - MAC management</a:t>
            </a:r>
          </a:p>
        </p:txBody>
      </p:sp>
      <p:sp>
        <p:nvSpPr>
          <p:cNvPr id="99334" name="Rectangle 6"/>
          <p:cNvSpPr>
            <a:spLocks noGrp="1" noChangeArrowheads="1"/>
          </p:cNvSpPr>
          <p:nvPr>
            <p:ph idx="1"/>
          </p:nvPr>
        </p:nvSpPr>
        <p:spPr/>
        <p:txBody>
          <a:bodyPr/>
          <a:lstStyle/>
          <a:p>
            <a:r>
              <a:rPr lang="en-US" dirty="0"/>
              <a:t>Synchronization</a:t>
            </a:r>
          </a:p>
          <a:p>
            <a:pPr lvl="1"/>
            <a:r>
              <a:rPr lang="en-US" dirty="0"/>
              <a:t>try to find a LAN, try to stay within a LAN</a:t>
            </a:r>
          </a:p>
          <a:p>
            <a:pPr lvl="1"/>
            <a:r>
              <a:rPr lang="en-US" dirty="0"/>
              <a:t>timer etc.</a:t>
            </a:r>
          </a:p>
          <a:p>
            <a:endParaRPr lang="en-US" dirty="0"/>
          </a:p>
          <a:p>
            <a:r>
              <a:rPr lang="en-US" dirty="0"/>
              <a:t>Power management</a:t>
            </a:r>
          </a:p>
          <a:p>
            <a:pPr lvl="1"/>
            <a:r>
              <a:rPr lang="en-US" dirty="0"/>
              <a:t>sleep-mode without missing a message</a:t>
            </a:r>
          </a:p>
          <a:p>
            <a:pPr lvl="1"/>
            <a:r>
              <a:rPr lang="en-US" dirty="0"/>
              <a:t>periodic sleep, frame buffering, traffic measurements</a:t>
            </a:r>
          </a:p>
          <a:p>
            <a:endParaRPr lang="en-US" dirty="0"/>
          </a:p>
          <a:p>
            <a:r>
              <a:rPr lang="en-US" dirty="0"/>
              <a:t>Association/</a:t>
            </a:r>
            <a:r>
              <a:rPr lang="en-US" dirty="0" err="1"/>
              <a:t>Reassociation</a:t>
            </a:r>
            <a:endParaRPr lang="en-US" dirty="0"/>
          </a:p>
          <a:p>
            <a:pPr lvl="1"/>
            <a:r>
              <a:rPr lang="en-US" dirty="0"/>
              <a:t>integration into a LAN</a:t>
            </a:r>
          </a:p>
          <a:p>
            <a:pPr lvl="1"/>
            <a:r>
              <a:rPr lang="en-US" dirty="0"/>
              <a:t>roaming, i.e. change networks by changing access points  </a:t>
            </a:r>
          </a:p>
          <a:p>
            <a:pPr lvl="1"/>
            <a:r>
              <a:rPr lang="en-US" dirty="0"/>
              <a:t>scanning, i.e. active search for a network</a:t>
            </a:r>
          </a:p>
          <a:p>
            <a:endParaRPr lang="en-US" dirty="0"/>
          </a:p>
          <a:p>
            <a:r>
              <a:rPr lang="en-US" dirty="0"/>
              <a:t>MIB - Management Information Base</a:t>
            </a:r>
          </a:p>
          <a:p>
            <a:pPr lvl="1"/>
            <a:r>
              <a:rPr lang="en-US" dirty="0"/>
              <a:t>managing, read, write</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Synchronization using a Beacon (infrastructure)</a:t>
            </a:r>
          </a:p>
        </p:txBody>
      </p:sp>
      <p:sp>
        <p:nvSpPr>
          <p:cNvPr id="31" name="Fußzeilenplatzhalter 2"/>
          <p:cNvSpPr>
            <a:spLocks noGrp="1"/>
          </p:cNvSpPr>
          <p:nvPr>
            <p:ph type="ftr" sz="quarter" idx="10"/>
          </p:nvPr>
        </p:nvSpPr>
        <p:spPr/>
        <p:txBody>
          <a:bodyPr/>
          <a:lstStyle/>
          <a:p>
            <a:r>
              <a:rPr lang="en-US"/>
              <a:t>Prof. Dr.-Ing. Jochen H. Schiller    www.jochenschiller.de    Mobile Communications</a:t>
            </a:r>
          </a:p>
        </p:txBody>
      </p:sp>
      <p:sp>
        <p:nvSpPr>
          <p:cNvPr id="119870" name="Text Box 62"/>
          <p:cNvSpPr txBox="1">
            <a:spLocks noChangeArrowheads="1"/>
          </p:cNvSpPr>
          <p:nvPr/>
        </p:nvSpPr>
        <p:spPr bwMode="auto">
          <a:xfrm>
            <a:off x="3581401" y="1984376"/>
            <a:ext cx="1560513"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beacon interval</a:t>
            </a:r>
          </a:p>
          <a:p>
            <a:pPr algn="l" eaLnBrk="0" hangingPunct="0"/>
            <a:r>
              <a:rPr lang="de-DE" sz="1600">
                <a:latin typeface="Arial" charset="0"/>
              </a:rPr>
              <a:t>(20ms – 1s)</a:t>
            </a:r>
          </a:p>
        </p:txBody>
      </p:sp>
      <p:sp>
        <p:nvSpPr>
          <p:cNvPr id="119811" name="Text Box 3"/>
          <p:cNvSpPr txBox="1">
            <a:spLocks noChangeArrowheads="1"/>
          </p:cNvSpPr>
          <p:nvPr/>
        </p:nvSpPr>
        <p:spPr bwMode="auto">
          <a:xfrm>
            <a:off x="9296400" y="4114800"/>
            <a:ext cx="2413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a:t>
            </a:r>
          </a:p>
        </p:txBody>
      </p:sp>
      <p:sp>
        <p:nvSpPr>
          <p:cNvPr id="119820" name="Line 12"/>
          <p:cNvSpPr>
            <a:spLocks noChangeShapeType="1"/>
          </p:cNvSpPr>
          <p:nvPr/>
        </p:nvSpPr>
        <p:spPr bwMode="auto">
          <a:xfrm>
            <a:off x="3352800" y="2819400"/>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9822" name="Text Box 14"/>
          <p:cNvSpPr txBox="1">
            <a:spLocks noChangeArrowheads="1"/>
          </p:cNvSpPr>
          <p:nvPr/>
        </p:nvSpPr>
        <p:spPr bwMode="auto">
          <a:xfrm>
            <a:off x="2362201" y="3886200"/>
            <a:ext cx="9064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medium</a:t>
            </a:r>
          </a:p>
        </p:txBody>
      </p:sp>
      <p:sp>
        <p:nvSpPr>
          <p:cNvPr id="119823" name="Text Box 15"/>
          <p:cNvSpPr txBox="1">
            <a:spLocks noChangeArrowheads="1"/>
          </p:cNvSpPr>
          <p:nvPr/>
        </p:nvSpPr>
        <p:spPr bwMode="auto">
          <a:xfrm>
            <a:off x="2362201" y="3276601"/>
            <a:ext cx="815975"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access</a:t>
            </a:r>
          </a:p>
          <a:p>
            <a:pPr algn="l" eaLnBrk="0" hangingPunct="0"/>
            <a:r>
              <a:rPr lang="de-DE" sz="1600">
                <a:latin typeface="Arial" charset="0"/>
              </a:rPr>
              <a:t>point</a:t>
            </a:r>
          </a:p>
        </p:txBody>
      </p:sp>
      <p:sp>
        <p:nvSpPr>
          <p:cNvPr id="119824" name="Line 16"/>
          <p:cNvSpPr>
            <a:spLocks noChangeShapeType="1"/>
          </p:cNvSpPr>
          <p:nvPr/>
        </p:nvSpPr>
        <p:spPr bwMode="auto">
          <a:xfrm>
            <a:off x="3352800" y="4114800"/>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9825" name="Line 17"/>
          <p:cNvSpPr>
            <a:spLocks noChangeShapeType="1"/>
          </p:cNvSpPr>
          <p:nvPr/>
        </p:nvSpPr>
        <p:spPr bwMode="auto">
          <a:xfrm>
            <a:off x="3352800" y="3505200"/>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19826" name="Rectangle 18"/>
          <p:cNvSpPr>
            <a:spLocks noChangeArrowheads="1"/>
          </p:cNvSpPr>
          <p:nvPr/>
        </p:nvSpPr>
        <p:spPr bwMode="auto">
          <a:xfrm>
            <a:off x="3962400" y="3733800"/>
            <a:ext cx="609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19835" name="Rectangle 27"/>
          <p:cNvSpPr>
            <a:spLocks noChangeArrowheads="1"/>
          </p:cNvSpPr>
          <p:nvPr/>
        </p:nvSpPr>
        <p:spPr bwMode="auto">
          <a:xfrm>
            <a:off x="3581400" y="31242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B</a:t>
            </a:r>
          </a:p>
        </p:txBody>
      </p:sp>
      <p:sp>
        <p:nvSpPr>
          <p:cNvPr id="119860" name="Line 52"/>
          <p:cNvSpPr>
            <a:spLocks noChangeShapeType="1"/>
          </p:cNvSpPr>
          <p:nvPr/>
        </p:nvSpPr>
        <p:spPr bwMode="auto">
          <a:xfrm>
            <a:off x="3581400" y="2667000"/>
            <a:ext cx="0" cy="1600200"/>
          </a:xfrm>
          <a:prstGeom prst="line">
            <a:avLst/>
          </a:prstGeom>
          <a:noFill/>
          <a:ln w="9525">
            <a:solidFill>
              <a:schemeClr val="tx1"/>
            </a:solidFill>
            <a:round/>
            <a:headEnd/>
            <a:tailEnd/>
          </a:ln>
          <a:effectLst/>
        </p:spPr>
        <p:txBody>
          <a:bodyPr wrap="none" anchor="ctr"/>
          <a:lstStyle/>
          <a:p>
            <a:endParaRPr lang="en-US"/>
          </a:p>
        </p:txBody>
      </p:sp>
      <p:sp>
        <p:nvSpPr>
          <p:cNvPr id="119861" name="Line 53"/>
          <p:cNvSpPr>
            <a:spLocks noChangeShapeType="1"/>
          </p:cNvSpPr>
          <p:nvPr/>
        </p:nvSpPr>
        <p:spPr bwMode="auto">
          <a:xfrm>
            <a:off x="5181600" y="2667000"/>
            <a:ext cx="0" cy="1600200"/>
          </a:xfrm>
          <a:prstGeom prst="line">
            <a:avLst/>
          </a:prstGeom>
          <a:noFill/>
          <a:ln w="9525">
            <a:solidFill>
              <a:schemeClr val="tx1"/>
            </a:solidFill>
            <a:round/>
            <a:headEnd/>
            <a:tailEnd/>
          </a:ln>
          <a:effectLst/>
        </p:spPr>
        <p:txBody>
          <a:bodyPr wrap="none" anchor="ctr"/>
          <a:lstStyle/>
          <a:p>
            <a:endParaRPr lang="en-US"/>
          </a:p>
        </p:txBody>
      </p:sp>
      <p:sp>
        <p:nvSpPr>
          <p:cNvPr id="119863" name="Line 55"/>
          <p:cNvSpPr>
            <a:spLocks noChangeShapeType="1"/>
          </p:cNvSpPr>
          <p:nvPr/>
        </p:nvSpPr>
        <p:spPr bwMode="auto">
          <a:xfrm>
            <a:off x="6781800" y="2667000"/>
            <a:ext cx="0" cy="1600200"/>
          </a:xfrm>
          <a:prstGeom prst="line">
            <a:avLst/>
          </a:prstGeom>
          <a:noFill/>
          <a:ln w="9525">
            <a:solidFill>
              <a:schemeClr val="tx1"/>
            </a:solidFill>
            <a:round/>
            <a:headEnd/>
            <a:tailEnd/>
          </a:ln>
          <a:effectLst/>
        </p:spPr>
        <p:txBody>
          <a:bodyPr wrap="none" anchor="ctr"/>
          <a:lstStyle/>
          <a:p>
            <a:endParaRPr lang="en-US"/>
          </a:p>
        </p:txBody>
      </p:sp>
      <p:sp>
        <p:nvSpPr>
          <p:cNvPr id="119865" name="Line 57"/>
          <p:cNvSpPr>
            <a:spLocks noChangeShapeType="1"/>
          </p:cNvSpPr>
          <p:nvPr/>
        </p:nvSpPr>
        <p:spPr bwMode="auto">
          <a:xfrm>
            <a:off x="8382000" y="2667000"/>
            <a:ext cx="0" cy="1600200"/>
          </a:xfrm>
          <a:prstGeom prst="line">
            <a:avLst/>
          </a:prstGeom>
          <a:noFill/>
          <a:ln w="9525">
            <a:solidFill>
              <a:schemeClr val="tx1"/>
            </a:solidFill>
            <a:round/>
            <a:headEnd/>
            <a:tailEnd/>
          </a:ln>
          <a:effectLst/>
        </p:spPr>
        <p:txBody>
          <a:bodyPr wrap="none" anchor="ctr"/>
          <a:lstStyle/>
          <a:p>
            <a:endParaRPr lang="en-US"/>
          </a:p>
        </p:txBody>
      </p:sp>
      <p:sp>
        <p:nvSpPr>
          <p:cNvPr id="119869" name="Line 61"/>
          <p:cNvSpPr>
            <a:spLocks noChangeShapeType="1"/>
          </p:cNvSpPr>
          <p:nvPr/>
        </p:nvSpPr>
        <p:spPr bwMode="auto">
          <a:xfrm>
            <a:off x="3581400" y="2667000"/>
            <a:ext cx="1600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19871" name="Rectangle 63"/>
          <p:cNvSpPr>
            <a:spLocks noChangeArrowheads="1"/>
          </p:cNvSpPr>
          <p:nvPr/>
        </p:nvSpPr>
        <p:spPr bwMode="auto">
          <a:xfrm>
            <a:off x="4876800" y="3733800"/>
            <a:ext cx="457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19872" name="Rectangle 64"/>
          <p:cNvSpPr>
            <a:spLocks noChangeArrowheads="1"/>
          </p:cNvSpPr>
          <p:nvPr/>
        </p:nvSpPr>
        <p:spPr bwMode="auto">
          <a:xfrm>
            <a:off x="5943600" y="37338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19873" name="Rectangle 65"/>
          <p:cNvSpPr>
            <a:spLocks noChangeArrowheads="1"/>
          </p:cNvSpPr>
          <p:nvPr/>
        </p:nvSpPr>
        <p:spPr bwMode="auto">
          <a:xfrm>
            <a:off x="8229600" y="37338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19874" name="Rectangle 66"/>
          <p:cNvSpPr>
            <a:spLocks noChangeArrowheads="1"/>
          </p:cNvSpPr>
          <p:nvPr/>
        </p:nvSpPr>
        <p:spPr bwMode="auto">
          <a:xfrm>
            <a:off x="5410200" y="31242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B</a:t>
            </a:r>
          </a:p>
        </p:txBody>
      </p:sp>
      <p:sp>
        <p:nvSpPr>
          <p:cNvPr id="119875" name="Rectangle 67"/>
          <p:cNvSpPr>
            <a:spLocks noChangeArrowheads="1"/>
          </p:cNvSpPr>
          <p:nvPr/>
        </p:nvSpPr>
        <p:spPr bwMode="auto">
          <a:xfrm>
            <a:off x="6781800" y="31242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B</a:t>
            </a:r>
          </a:p>
        </p:txBody>
      </p:sp>
      <p:sp>
        <p:nvSpPr>
          <p:cNvPr id="119876" name="Rectangle 68"/>
          <p:cNvSpPr>
            <a:spLocks noChangeArrowheads="1"/>
          </p:cNvSpPr>
          <p:nvPr/>
        </p:nvSpPr>
        <p:spPr bwMode="auto">
          <a:xfrm>
            <a:off x="9067800" y="31242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B</a:t>
            </a:r>
          </a:p>
        </p:txBody>
      </p:sp>
      <p:sp>
        <p:nvSpPr>
          <p:cNvPr id="119877" name="AutoShape 69"/>
          <p:cNvSpPr>
            <a:spLocks noChangeArrowheads="1"/>
          </p:cNvSpPr>
          <p:nvPr/>
        </p:nvSpPr>
        <p:spPr bwMode="auto">
          <a:xfrm flipV="1">
            <a:off x="6705600" y="2743201"/>
            <a:ext cx="152400" cy="131763"/>
          </a:xfrm>
          <a:prstGeom prst="triangle">
            <a:avLst>
              <a:gd name="adj" fmla="val 50000"/>
            </a:avLst>
          </a:prstGeom>
          <a:solidFill>
            <a:srgbClr val="01FFBC"/>
          </a:solidFill>
          <a:ln w="9525">
            <a:solidFill>
              <a:schemeClr val="tx1"/>
            </a:solidFill>
            <a:miter lim="800000"/>
            <a:headEnd/>
            <a:tailEnd/>
          </a:ln>
          <a:effectLst/>
        </p:spPr>
        <p:txBody>
          <a:bodyPr wrap="none" anchor="ctr"/>
          <a:lstStyle/>
          <a:p>
            <a:endParaRPr lang="en-US"/>
          </a:p>
        </p:txBody>
      </p:sp>
      <p:sp>
        <p:nvSpPr>
          <p:cNvPr id="119878" name="AutoShape 70"/>
          <p:cNvSpPr>
            <a:spLocks noChangeArrowheads="1"/>
          </p:cNvSpPr>
          <p:nvPr/>
        </p:nvSpPr>
        <p:spPr bwMode="auto">
          <a:xfrm flipV="1">
            <a:off x="5334000" y="2743201"/>
            <a:ext cx="152400" cy="131763"/>
          </a:xfrm>
          <a:prstGeom prst="triangle">
            <a:avLst>
              <a:gd name="adj" fmla="val 50000"/>
            </a:avLst>
          </a:prstGeom>
          <a:solidFill>
            <a:srgbClr val="01FFBC"/>
          </a:solidFill>
          <a:ln w="9525">
            <a:solidFill>
              <a:schemeClr val="tx1"/>
            </a:solidFill>
            <a:miter lim="800000"/>
            <a:headEnd/>
            <a:tailEnd/>
          </a:ln>
          <a:effectLst/>
        </p:spPr>
        <p:txBody>
          <a:bodyPr wrap="none" anchor="ctr"/>
          <a:lstStyle/>
          <a:p>
            <a:endParaRPr lang="en-US"/>
          </a:p>
        </p:txBody>
      </p:sp>
      <p:sp>
        <p:nvSpPr>
          <p:cNvPr id="119879" name="AutoShape 71"/>
          <p:cNvSpPr>
            <a:spLocks noChangeArrowheads="1"/>
          </p:cNvSpPr>
          <p:nvPr/>
        </p:nvSpPr>
        <p:spPr bwMode="auto">
          <a:xfrm flipV="1">
            <a:off x="8991600" y="2743201"/>
            <a:ext cx="152400" cy="131763"/>
          </a:xfrm>
          <a:prstGeom prst="triangle">
            <a:avLst>
              <a:gd name="adj" fmla="val 50000"/>
            </a:avLst>
          </a:prstGeom>
          <a:solidFill>
            <a:srgbClr val="01FFBC"/>
          </a:solidFill>
          <a:ln w="9525">
            <a:solidFill>
              <a:schemeClr val="tx1"/>
            </a:solidFill>
            <a:miter lim="800000"/>
            <a:headEnd/>
            <a:tailEnd/>
          </a:ln>
          <a:effectLst/>
        </p:spPr>
        <p:txBody>
          <a:bodyPr wrap="none" anchor="ctr"/>
          <a:lstStyle/>
          <a:p>
            <a:endParaRPr lang="en-US"/>
          </a:p>
        </p:txBody>
      </p:sp>
      <p:sp>
        <p:nvSpPr>
          <p:cNvPr id="119880" name="AutoShape 72"/>
          <p:cNvSpPr>
            <a:spLocks noChangeArrowheads="1"/>
          </p:cNvSpPr>
          <p:nvPr/>
        </p:nvSpPr>
        <p:spPr bwMode="auto">
          <a:xfrm flipV="1">
            <a:off x="3505200" y="2743201"/>
            <a:ext cx="152400" cy="131763"/>
          </a:xfrm>
          <a:prstGeom prst="triangle">
            <a:avLst>
              <a:gd name="adj" fmla="val 50000"/>
            </a:avLst>
          </a:prstGeom>
          <a:solidFill>
            <a:srgbClr val="01FFBC"/>
          </a:solidFill>
          <a:ln w="9525">
            <a:solidFill>
              <a:schemeClr val="tx1"/>
            </a:solidFill>
            <a:miter lim="800000"/>
            <a:headEnd/>
            <a:tailEnd/>
          </a:ln>
          <a:effectLst/>
        </p:spPr>
        <p:txBody>
          <a:bodyPr wrap="none" anchor="ctr"/>
          <a:lstStyle/>
          <a:p>
            <a:endParaRPr lang="en-US"/>
          </a:p>
        </p:txBody>
      </p:sp>
      <p:sp>
        <p:nvSpPr>
          <p:cNvPr id="119881" name="AutoShape 73"/>
          <p:cNvSpPr>
            <a:spLocks noChangeArrowheads="1"/>
          </p:cNvSpPr>
          <p:nvPr/>
        </p:nvSpPr>
        <p:spPr bwMode="auto">
          <a:xfrm flipV="1">
            <a:off x="3505200" y="4495801"/>
            <a:ext cx="152400" cy="131763"/>
          </a:xfrm>
          <a:prstGeom prst="triangle">
            <a:avLst>
              <a:gd name="adj" fmla="val 50000"/>
            </a:avLst>
          </a:prstGeom>
          <a:solidFill>
            <a:srgbClr val="01FFBC"/>
          </a:solidFill>
          <a:ln w="9525">
            <a:solidFill>
              <a:schemeClr val="tx1"/>
            </a:solidFill>
            <a:miter lim="800000"/>
            <a:headEnd/>
            <a:tailEnd/>
          </a:ln>
          <a:effectLst/>
        </p:spPr>
        <p:txBody>
          <a:bodyPr wrap="none" anchor="ctr"/>
          <a:lstStyle/>
          <a:p>
            <a:endParaRPr lang="en-US"/>
          </a:p>
        </p:txBody>
      </p:sp>
      <p:sp>
        <p:nvSpPr>
          <p:cNvPr id="119882" name="Text Box 74"/>
          <p:cNvSpPr txBox="1">
            <a:spLocks noChangeArrowheads="1"/>
          </p:cNvSpPr>
          <p:nvPr/>
        </p:nvSpPr>
        <p:spPr bwMode="auto">
          <a:xfrm>
            <a:off x="3733800" y="4419600"/>
            <a:ext cx="22304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value of the timestamp</a:t>
            </a:r>
          </a:p>
        </p:txBody>
      </p:sp>
      <p:sp>
        <p:nvSpPr>
          <p:cNvPr id="119883" name="Rectangle 75"/>
          <p:cNvSpPr>
            <a:spLocks noChangeArrowheads="1"/>
          </p:cNvSpPr>
          <p:nvPr/>
        </p:nvSpPr>
        <p:spPr bwMode="auto">
          <a:xfrm>
            <a:off x="6172200" y="43434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B</a:t>
            </a:r>
          </a:p>
        </p:txBody>
      </p:sp>
      <p:sp>
        <p:nvSpPr>
          <p:cNvPr id="119884" name="Text Box 76"/>
          <p:cNvSpPr txBox="1">
            <a:spLocks noChangeArrowheads="1"/>
          </p:cNvSpPr>
          <p:nvPr/>
        </p:nvSpPr>
        <p:spPr bwMode="auto">
          <a:xfrm>
            <a:off x="6477001" y="4419600"/>
            <a:ext cx="14271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beacon frame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Grp="1" noChangeArrowheads="1"/>
          </p:cNvSpPr>
          <p:nvPr>
            <p:ph type="title"/>
          </p:nvPr>
        </p:nvSpPr>
        <p:spPr/>
        <p:txBody>
          <a:bodyPr/>
          <a:lstStyle/>
          <a:p>
            <a:r>
              <a:rPr lang="en-US"/>
              <a:t>Design goals for wireless LANs</a:t>
            </a:r>
          </a:p>
        </p:txBody>
      </p:sp>
      <p:sp>
        <p:nvSpPr>
          <p:cNvPr id="71686" name="Rectangle 6"/>
          <p:cNvSpPr>
            <a:spLocks noGrp="1" noChangeArrowheads="1"/>
          </p:cNvSpPr>
          <p:nvPr>
            <p:ph idx="1"/>
          </p:nvPr>
        </p:nvSpPr>
        <p:spPr/>
        <p:txBody>
          <a:bodyPr/>
          <a:lstStyle/>
          <a:p>
            <a:pPr marL="285750" indent="-285750">
              <a:buFont typeface="Arial" panose="020B0604020202020204" pitchFamily="34" charset="0"/>
              <a:buChar char="•"/>
            </a:pPr>
            <a:r>
              <a:rPr lang="en-US" dirty="0"/>
              <a:t>global, seamless operation</a:t>
            </a:r>
          </a:p>
          <a:p>
            <a:pPr marL="285750" indent="-285750">
              <a:buFont typeface="Arial" panose="020B0604020202020204" pitchFamily="34" charset="0"/>
              <a:buChar char="•"/>
            </a:pPr>
            <a:r>
              <a:rPr lang="en-US" dirty="0"/>
              <a:t>low power for battery use </a:t>
            </a:r>
          </a:p>
          <a:p>
            <a:pPr marL="285750" indent="-285750">
              <a:buFont typeface="Arial" panose="020B0604020202020204" pitchFamily="34" charset="0"/>
              <a:buChar char="•"/>
            </a:pPr>
            <a:r>
              <a:rPr lang="en-US" dirty="0"/>
              <a:t>no special permissions or licenses needed to use the LAN </a:t>
            </a:r>
          </a:p>
          <a:p>
            <a:pPr marL="285750" indent="-285750">
              <a:buFont typeface="Arial" panose="020B0604020202020204" pitchFamily="34" charset="0"/>
              <a:buChar char="•"/>
            </a:pPr>
            <a:r>
              <a:rPr lang="en-US" dirty="0"/>
              <a:t>robust transmission technology</a:t>
            </a:r>
          </a:p>
          <a:p>
            <a:pPr marL="285750" indent="-285750">
              <a:buFont typeface="Arial" panose="020B0604020202020204" pitchFamily="34" charset="0"/>
              <a:buChar char="•"/>
            </a:pPr>
            <a:r>
              <a:rPr lang="en-US" dirty="0"/>
              <a:t>simplified spontaneous cooperation at meetings </a:t>
            </a:r>
          </a:p>
          <a:p>
            <a:pPr marL="285750" indent="-285750">
              <a:buFont typeface="Arial" panose="020B0604020202020204" pitchFamily="34" charset="0"/>
              <a:buChar char="•"/>
            </a:pPr>
            <a:r>
              <a:rPr lang="en-US" dirty="0"/>
              <a:t>easy to use for everyone, simple management </a:t>
            </a:r>
          </a:p>
          <a:p>
            <a:pPr marL="285750" indent="-285750">
              <a:buFont typeface="Arial" panose="020B0604020202020204" pitchFamily="34" charset="0"/>
              <a:buChar char="•"/>
            </a:pPr>
            <a:r>
              <a:rPr lang="en-US" dirty="0"/>
              <a:t>protection of investment in wired networks </a:t>
            </a:r>
          </a:p>
          <a:p>
            <a:pPr marL="285750" indent="-285750">
              <a:buFont typeface="Arial" panose="020B0604020202020204" pitchFamily="34" charset="0"/>
              <a:buChar char="•"/>
            </a:pPr>
            <a:r>
              <a:rPr lang="en-US" dirty="0"/>
              <a:t>security (no one should be able to read my data), privacy (no one should be able to collect user profiles), safety (low radiation)</a:t>
            </a:r>
          </a:p>
          <a:p>
            <a:pPr marL="285750" indent="-285750">
              <a:buFont typeface="Arial" panose="020B0604020202020204" pitchFamily="34" charset="0"/>
              <a:buChar char="•"/>
            </a:pPr>
            <a:r>
              <a:rPr lang="en-US" dirty="0"/>
              <a:t>transparency concerning applications and higher layer protocols, but also location awareness if necessary</a:t>
            </a:r>
          </a:p>
          <a:p>
            <a:pPr marL="285750" indent="-285750">
              <a:buFont typeface="Arial" panose="020B0604020202020204" pitchFamily="34" charset="0"/>
              <a:buChar char="•"/>
            </a:pPr>
            <a:r>
              <a:rPr lang="en-US" dirty="0"/>
              <a:t>…</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Synchronization using a Beacon (ad-hoc)</a:t>
            </a:r>
          </a:p>
        </p:txBody>
      </p:sp>
      <p:sp>
        <p:nvSpPr>
          <p:cNvPr id="43" name="Fußzeilenplatzhalter 2"/>
          <p:cNvSpPr>
            <a:spLocks noGrp="1"/>
          </p:cNvSpPr>
          <p:nvPr>
            <p:ph type="ftr" sz="quarter" idx="10"/>
          </p:nvPr>
        </p:nvSpPr>
        <p:spPr/>
        <p:txBody>
          <a:bodyPr/>
          <a:lstStyle/>
          <a:p>
            <a:r>
              <a:rPr lang="en-US"/>
              <a:t>Prof. Dr.-Ing. Jochen H. Schiller    www.jochenschiller.de    Mobile Communications</a:t>
            </a:r>
          </a:p>
        </p:txBody>
      </p:sp>
      <p:sp>
        <p:nvSpPr>
          <p:cNvPr id="122883" name="Text Box 3"/>
          <p:cNvSpPr txBox="1">
            <a:spLocks noChangeArrowheads="1"/>
          </p:cNvSpPr>
          <p:nvPr/>
        </p:nvSpPr>
        <p:spPr bwMode="auto">
          <a:xfrm>
            <a:off x="8915400" y="4648200"/>
            <a:ext cx="2413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a:t>
            </a:r>
          </a:p>
        </p:txBody>
      </p:sp>
      <p:sp>
        <p:nvSpPr>
          <p:cNvPr id="122884" name="Line 4"/>
          <p:cNvSpPr>
            <a:spLocks noChangeShapeType="1"/>
          </p:cNvSpPr>
          <p:nvPr/>
        </p:nvSpPr>
        <p:spPr bwMode="auto">
          <a:xfrm>
            <a:off x="2971800" y="2743200"/>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22885" name="Text Box 5"/>
          <p:cNvSpPr txBox="1">
            <a:spLocks noChangeArrowheads="1"/>
          </p:cNvSpPr>
          <p:nvPr/>
        </p:nvSpPr>
        <p:spPr bwMode="auto">
          <a:xfrm>
            <a:off x="1981201" y="4419600"/>
            <a:ext cx="9064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medium</a:t>
            </a:r>
          </a:p>
        </p:txBody>
      </p:sp>
      <p:sp>
        <p:nvSpPr>
          <p:cNvPr id="122886" name="Text Box 6"/>
          <p:cNvSpPr txBox="1">
            <a:spLocks noChangeArrowheads="1"/>
          </p:cNvSpPr>
          <p:nvPr/>
        </p:nvSpPr>
        <p:spPr bwMode="auto">
          <a:xfrm>
            <a:off x="1981201" y="3200400"/>
            <a:ext cx="8604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station</a:t>
            </a:r>
            <a:r>
              <a:rPr lang="de-DE" sz="1600" baseline="-25000">
                <a:latin typeface="Arial" charset="0"/>
              </a:rPr>
              <a:t>1</a:t>
            </a:r>
            <a:endParaRPr lang="de-DE" sz="1600">
              <a:latin typeface="Arial" charset="0"/>
            </a:endParaRPr>
          </a:p>
        </p:txBody>
      </p:sp>
      <p:sp>
        <p:nvSpPr>
          <p:cNvPr id="122887" name="Line 7"/>
          <p:cNvSpPr>
            <a:spLocks noChangeShapeType="1"/>
          </p:cNvSpPr>
          <p:nvPr/>
        </p:nvSpPr>
        <p:spPr bwMode="auto">
          <a:xfrm>
            <a:off x="2971800" y="4648200"/>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22888" name="Line 8"/>
          <p:cNvSpPr>
            <a:spLocks noChangeShapeType="1"/>
          </p:cNvSpPr>
          <p:nvPr/>
        </p:nvSpPr>
        <p:spPr bwMode="auto">
          <a:xfrm>
            <a:off x="2971800" y="3429000"/>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22889" name="Rectangle 9"/>
          <p:cNvSpPr>
            <a:spLocks noChangeArrowheads="1"/>
          </p:cNvSpPr>
          <p:nvPr/>
        </p:nvSpPr>
        <p:spPr bwMode="auto">
          <a:xfrm>
            <a:off x="3581400" y="4267200"/>
            <a:ext cx="609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22890" name="Rectangle 10"/>
          <p:cNvSpPr>
            <a:spLocks noChangeArrowheads="1"/>
          </p:cNvSpPr>
          <p:nvPr/>
        </p:nvSpPr>
        <p:spPr bwMode="auto">
          <a:xfrm>
            <a:off x="3276600" y="30480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B</a:t>
            </a:r>
            <a:r>
              <a:rPr lang="de-DE" sz="1600" baseline="-25000">
                <a:latin typeface="Arial" charset="0"/>
              </a:rPr>
              <a:t>1</a:t>
            </a:r>
            <a:endParaRPr lang="de-DE" sz="1600">
              <a:latin typeface="Arial" charset="0"/>
            </a:endParaRPr>
          </a:p>
        </p:txBody>
      </p:sp>
      <p:sp>
        <p:nvSpPr>
          <p:cNvPr id="122891" name="Line 11"/>
          <p:cNvSpPr>
            <a:spLocks noChangeShapeType="1"/>
          </p:cNvSpPr>
          <p:nvPr/>
        </p:nvSpPr>
        <p:spPr bwMode="auto">
          <a:xfrm>
            <a:off x="3200400" y="2590800"/>
            <a:ext cx="0" cy="2209800"/>
          </a:xfrm>
          <a:prstGeom prst="line">
            <a:avLst/>
          </a:prstGeom>
          <a:noFill/>
          <a:ln w="9525">
            <a:solidFill>
              <a:schemeClr val="tx1"/>
            </a:solidFill>
            <a:round/>
            <a:headEnd/>
            <a:tailEnd/>
          </a:ln>
          <a:effectLst/>
        </p:spPr>
        <p:txBody>
          <a:bodyPr wrap="none" anchor="ctr"/>
          <a:lstStyle/>
          <a:p>
            <a:endParaRPr lang="en-US"/>
          </a:p>
        </p:txBody>
      </p:sp>
      <p:sp>
        <p:nvSpPr>
          <p:cNvPr id="122892" name="Line 12"/>
          <p:cNvSpPr>
            <a:spLocks noChangeShapeType="1"/>
          </p:cNvSpPr>
          <p:nvPr/>
        </p:nvSpPr>
        <p:spPr bwMode="auto">
          <a:xfrm>
            <a:off x="4800600" y="2590800"/>
            <a:ext cx="0" cy="2209800"/>
          </a:xfrm>
          <a:prstGeom prst="line">
            <a:avLst/>
          </a:prstGeom>
          <a:noFill/>
          <a:ln w="9525">
            <a:solidFill>
              <a:schemeClr val="tx1"/>
            </a:solidFill>
            <a:round/>
            <a:headEnd/>
            <a:tailEnd/>
          </a:ln>
          <a:effectLst/>
        </p:spPr>
        <p:txBody>
          <a:bodyPr wrap="none" anchor="ctr"/>
          <a:lstStyle/>
          <a:p>
            <a:endParaRPr lang="en-US"/>
          </a:p>
        </p:txBody>
      </p:sp>
      <p:sp>
        <p:nvSpPr>
          <p:cNvPr id="122893" name="Line 13"/>
          <p:cNvSpPr>
            <a:spLocks noChangeShapeType="1"/>
          </p:cNvSpPr>
          <p:nvPr/>
        </p:nvSpPr>
        <p:spPr bwMode="auto">
          <a:xfrm>
            <a:off x="6400800" y="2590800"/>
            <a:ext cx="0" cy="2209800"/>
          </a:xfrm>
          <a:prstGeom prst="line">
            <a:avLst/>
          </a:prstGeom>
          <a:noFill/>
          <a:ln w="9525">
            <a:solidFill>
              <a:schemeClr val="tx1"/>
            </a:solidFill>
            <a:round/>
            <a:headEnd/>
            <a:tailEnd/>
          </a:ln>
          <a:effectLst/>
        </p:spPr>
        <p:txBody>
          <a:bodyPr wrap="none" anchor="ctr"/>
          <a:lstStyle/>
          <a:p>
            <a:endParaRPr lang="en-US"/>
          </a:p>
        </p:txBody>
      </p:sp>
      <p:sp>
        <p:nvSpPr>
          <p:cNvPr id="122894" name="Line 14"/>
          <p:cNvSpPr>
            <a:spLocks noChangeShapeType="1"/>
          </p:cNvSpPr>
          <p:nvPr/>
        </p:nvSpPr>
        <p:spPr bwMode="auto">
          <a:xfrm>
            <a:off x="8001000" y="2590800"/>
            <a:ext cx="0" cy="2209800"/>
          </a:xfrm>
          <a:prstGeom prst="line">
            <a:avLst/>
          </a:prstGeom>
          <a:noFill/>
          <a:ln w="9525">
            <a:solidFill>
              <a:schemeClr val="tx1"/>
            </a:solidFill>
            <a:round/>
            <a:headEnd/>
            <a:tailEnd/>
          </a:ln>
          <a:effectLst/>
        </p:spPr>
        <p:txBody>
          <a:bodyPr wrap="none" anchor="ctr"/>
          <a:lstStyle/>
          <a:p>
            <a:endParaRPr lang="en-US"/>
          </a:p>
        </p:txBody>
      </p:sp>
      <p:sp>
        <p:nvSpPr>
          <p:cNvPr id="122895" name="Line 15"/>
          <p:cNvSpPr>
            <a:spLocks noChangeShapeType="1"/>
          </p:cNvSpPr>
          <p:nvPr/>
        </p:nvSpPr>
        <p:spPr bwMode="auto">
          <a:xfrm>
            <a:off x="3200400" y="2590800"/>
            <a:ext cx="1600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22896" name="Text Box 16"/>
          <p:cNvSpPr txBox="1">
            <a:spLocks noChangeArrowheads="1"/>
          </p:cNvSpPr>
          <p:nvPr/>
        </p:nvSpPr>
        <p:spPr bwMode="auto">
          <a:xfrm>
            <a:off x="3200401" y="2209800"/>
            <a:ext cx="156051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beacon interval</a:t>
            </a:r>
          </a:p>
        </p:txBody>
      </p:sp>
      <p:sp>
        <p:nvSpPr>
          <p:cNvPr id="122897" name="Rectangle 17"/>
          <p:cNvSpPr>
            <a:spLocks noChangeArrowheads="1"/>
          </p:cNvSpPr>
          <p:nvPr/>
        </p:nvSpPr>
        <p:spPr bwMode="auto">
          <a:xfrm>
            <a:off x="4495800" y="4267200"/>
            <a:ext cx="457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22898" name="Rectangle 18"/>
          <p:cNvSpPr>
            <a:spLocks noChangeArrowheads="1"/>
          </p:cNvSpPr>
          <p:nvPr/>
        </p:nvSpPr>
        <p:spPr bwMode="auto">
          <a:xfrm>
            <a:off x="5562600" y="42672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22899" name="Rectangle 19"/>
          <p:cNvSpPr>
            <a:spLocks noChangeArrowheads="1"/>
          </p:cNvSpPr>
          <p:nvPr/>
        </p:nvSpPr>
        <p:spPr bwMode="auto">
          <a:xfrm>
            <a:off x="7848600" y="4267200"/>
            <a:ext cx="762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22900" name="Rectangle 20"/>
          <p:cNvSpPr>
            <a:spLocks noChangeArrowheads="1"/>
          </p:cNvSpPr>
          <p:nvPr/>
        </p:nvSpPr>
        <p:spPr bwMode="auto">
          <a:xfrm>
            <a:off x="8686800" y="30480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B</a:t>
            </a:r>
            <a:r>
              <a:rPr lang="de-DE" sz="1600" baseline="-25000">
                <a:latin typeface="Arial" charset="0"/>
              </a:rPr>
              <a:t>1</a:t>
            </a:r>
            <a:endParaRPr lang="de-DE" sz="1600">
              <a:latin typeface="Arial" charset="0"/>
            </a:endParaRPr>
          </a:p>
        </p:txBody>
      </p:sp>
      <p:sp>
        <p:nvSpPr>
          <p:cNvPr id="122901" name="AutoShape 21"/>
          <p:cNvSpPr>
            <a:spLocks noChangeArrowheads="1"/>
          </p:cNvSpPr>
          <p:nvPr/>
        </p:nvSpPr>
        <p:spPr bwMode="auto">
          <a:xfrm flipV="1">
            <a:off x="6400800" y="2667001"/>
            <a:ext cx="152400" cy="131763"/>
          </a:xfrm>
          <a:prstGeom prst="triangle">
            <a:avLst>
              <a:gd name="adj" fmla="val 50000"/>
            </a:avLst>
          </a:prstGeom>
          <a:solidFill>
            <a:srgbClr val="01FFBC"/>
          </a:solidFill>
          <a:ln w="9525">
            <a:solidFill>
              <a:schemeClr val="tx1"/>
            </a:solidFill>
            <a:miter lim="800000"/>
            <a:headEnd/>
            <a:tailEnd/>
          </a:ln>
          <a:effectLst/>
        </p:spPr>
        <p:txBody>
          <a:bodyPr wrap="none" anchor="ctr"/>
          <a:lstStyle/>
          <a:p>
            <a:endParaRPr lang="en-US"/>
          </a:p>
        </p:txBody>
      </p:sp>
      <p:sp>
        <p:nvSpPr>
          <p:cNvPr id="122902" name="AutoShape 22"/>
          <p:cNvSpPr>
            <a:spLocks noChangeArrowheads="1"/>
          </p:cNvSpPr>
          <p:nvPr/>
        </p:nvSpPr>
        <p:spPr bwMode="auto">
          <a:xfrm flipV="1">
            <a:off x="4953000" y="2667001"/>
            <a:ext cx="152400" cy="131763"/>
          </a:xfrm>
          <a:prstGeom prst="triangle">
            <a:avLst>
              <a:gd name="adj" fmla="val 50000"/>
            </a:avLst>
          </a:prstGeom>
          <a:solidFill>
            <a:srgbClr val="01FFBC"/>
          </a:solidFill>
          <a:ln w="9525">
            <a:solidFill>
              <a:schemeClr val="tx1"/>
            </a:solidFill>
            <a:miter lim="800000"/>
            <a:headEnd/>
            <a:tailEnd/>
          </a:ln>
          <a:effectLst/>
        </p:spPr>
        <p:txBody>
          <a:bodyPr wrap="none" anchor="ctr"/>
          <a:lstStyle/>
          <a:p>
            <a:endParaRPr lang="en-US"/>
          </a:p>
        </p:txBody>
      </p:sp>
      <p:sp>
        <p:nvSpPr>
          <p:cNvPr id="122903" name="AutoShape 23"/>
          <p:cNvSpPr>
            <a:spLocks noChangeArrowheads="1"/>
          </p:cNvSpPr>
          <p:nvPr/>
        </p:nvSpPr>
        <p:spPr bwMode="auto">
          <a:xfrm flipV="1">
            <a:off x="8610600" y="2667001"/>
            <a:ext cx="152400" cy="131763"/>
          </a:xfrm>
          <a:prstGeom prst="triangle">
            <a:avLst>
              <a:gd name="adj" fmla="val 50000"/>
            </a:avLst>
          </a:prstGeom>
          <a:solidFill>
            <a:srgbClr val="01FFBC"/>
          </a:solidFill>
          <a:ln w="9525">
            <a:solidFill>
              <a:schemeClr val="tx1"/>
            </a:solidFill>
            <a:miter lim="800000"/>
            <a:headEnd/>
            <a:tailEnd/>
          </a:ln>
          <a:effectLst/>
        </p:spPr>
        <p:txBody>
          <a:bodyPr wrap="none" anchor="ctr"/>
          <a:lstStyle/>
          <a:p>
            <a:endParaRPr lang="en-US"/>
          </a:p>
        </p:txBody>
      </p:sp>
      <p:sp>
        <p:nvSpPr>
          <p:cNvPr id="122904" name="AutoShape 24"/>
          <p:cNvSpPr>
            <a:spLocks noChangeArrowheads="1"/>
          </p:cNvSpPr>
          <p:nvPr/>
        </p:nvSpPr>
        <p:spPr bwMode="auto">
          <a:xfrm flipV="1">
            <a:off x="3200400" y="2667001"/>
            <a:ext cx="152400" cy="131763"/>
          </a:xfrm>
          <a:prstGeom prst="triangle">
            <a:avLst>
              <a:gd name="adj" fmla="val 50000"/>
            </a:avLst>
          </a:prstGeom>
          <a:solidFill>
            <a:srgbClr val="01FFBC"/>
          </a:solidFill>
          <a:ln w="9525">
            <a:solidFill>
              <a:schemeClr val="tx1"/>
            </a:solidFill>
            <a:miter lim="800000"/>
            <a:headEnd/>
            <a:tailEnd/>
          </a:ln>
          <a:effectLst/>
        </p:spPr>
        <p:txBody>
          <a:bodyPr wrap="none" anchor="ctr"/>
          <a:lstStyle/>
          <a:p>
            <a:endParaRPr lang="en-US"/>
          </a:p>
        </p:txBody>
      </p:sp>
      <p:sp>
        <p:nvSpPr>
          <p:cNvPr id="122905" name="AutoShape 25"/>
          <p:cNvSpPr>
            <a:spLocks noChangeArrowheads="1"/>
          </p:cNvSpPr>
          <p:nvPr/>
        </p:nvSpPr>
        <p:spPr bwMode="auto">
          <a:xfrm flipV="1">
            <a:off x="3124200" y="5029201"/>
            <a:ext cx="152400" cy="131763"/>
          </a:xfrm>
          <a:prstGeom prst="triangle">
            <a:avLst>
              <a:gd name="adj" fmla="val 50000"/>
            </a:avLst>
          </a:prstGeom>
          <a:solidFill>
            <a:srgbClr val="01FFBC"/>
          </a:solidFill>
          <a:ln w="9525">
            <a:solidFill>
              <a:schemeClr val="tx1"/>
            </a:solidFill>
            <a:miter lim="800000"/>
            <a:headEnd/>
            <a:tailEnd/>
          </a:ln>
          <a:effectLst/>
        </p:spPr>
        <p:txBody>
          <a:bodyPr wrap="none" anchor="ctr"/>
          <a:lstStyle/>
          <a:p>
            <a:endParaRPr lang="en-US"/>
          </a:p>
        </p:txBody>
      </p:sp>
      <p:sp>
        <p:nvSpPr>
          <p:cNvPr id="122906" name="Text Box 26"/>
          <p:cNvSpPr txBox="1">
            <a:spLocks noChangeArrowheads="1"/>
          </p:cNvSpPr>
          <p:nvPr/>
        </p:nvSpPr>
        <p:spPr bwMode="auto">
          <a:xfrm>
            <a:off x="3352800" y="4953000"/>
            <a:ext cx="22304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value of the timestamp</a:t>
            </a:r>
          </a:p>
        </p:txBody>
      </p:sp>
      <p:sp>
        <p:nvSpPr>
          <p:cNvPr id="122907" name="Rectangle 27"/>
          <p:cNvSpPr>
            <a:spLocks noChangeArrowheads="1"/>
          </p:cNvSpPr>
          <p:nvPr/>
        </p:nvSpPr>
        <p:spPr bwMode="auto">
          <a:xfrm>
            <a:off x="5791200" y="48768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B</a:t>
            </a:r>
          </a:p>
        </p:txBody>
      </p:sp>
      <p:sp>
        <p:nvSpPr>
          <p:cNvPr id="122908" name="Text Box 28"/>
          <p:cNvSpPr txBox="1">
            <a:spLocks noChangeArrowheads="1"/>
          </p:cNvSpPr>
          <p:nvPr/>
        </p:nvSpPr>
        <p:spPr bwMode="auto">
          <a:xfrm>
            <a:off x="6096001" y="4953000"/>
            <a:ext cx="14271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beacon frame</a:t>
            </a:r>
          </a:p>
        </p:txBody>
      </p:sp>
      <p:sp>
        <p:nvSpPr>
          <p:cNvPr id="122909" name="Text Box 29"/>
          <p:cNvSpPr txBox="1">
            <a:spLocks noChangeArrowheads="1"/>
          </p:cNvSpPr>
          <p:nvPr/>
        </p:nvSpPr>
        <p:spPr bwMode="auto">
          <a:xfrm>
            <a:off x="1981201" y="3810000"/>
            <a:ext cx="8604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station</a:t>
            </a:r>
            <a:r>
              <a:rPr lang="de-DE" sz="1600" baseline="-25000">
                <a:latin typeface="Arial" charset="0"/>
              </a:rPr>
              <a:t>2</a:t>
            </a:r>
            <a:endParaRPr lang="de-DE" sz="1600">
              <a:latin typeface="Arial" charset="0"/>
            </a:endParaRPr>
          </a:p>
        </p:txBody>
      </p:sp>
      <p:sp>
        <p:nvSpPr>
          <p:cNvPr id="122910" name="Line 30"/>
          <p:cNvSpPr>
            <a:spLocks noChangeShapeType="1"/>
          </p:cNvSpPr>
          <p:nvPr/>
        </p:nvSpPr>
        <p:spPr bwMode="auto">
          <a:xfrm>
            <a:off x="2971800" y="4038600"/>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22911" name="Rectangle 31"/>
          <p:cNvSpPr>
            <a:spLocks noChangeArrowheads="1"/>
          </p:cNvSpPr>
          <p:nvPr/>
        </p:nvSpPr>
        <p:spPr bwMode="auto">
          <a:xfrm>
            <a:off x="5029200" y="36576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B</a:t>
            </a:r>
            <a:r>
              <a:rPr lang="de-DE" sz="1600" baseline="-25000">
                <a:latin typeface="Arial" charset="0"/>
              </a:rPr>
              <a:t>2</a:t>
            </a:r>
            <a:endParaRPr lang="de-DE" sz="1600">
              <a:latin typeface="Arial" charset="0"/>
            </a:endParaRPr>
          </a:p>
        </p:txBody>
      </p:sp>
      <p:sp>
        <p:nvSpPr>
          <p:cNvPr id="122912" name="Rectangle 32"/>
          <p:cNvSpPr>
            <a:spLocks noChangeArrowheads="1"/>
          </p:cNvSpPr>
          <p:nvPr/>
        </p:nvSpPr>
        <p:spPr bwMode="auto">
          <a:xfrm>
            <a:off x="6477000" y="36576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B</a:t>
            </a:r>
            <a:r>
              <a:rPr lang="de-DE" sz="1600" baseline="-25000">
                <a:latin typeface="Arial" charset="0"/>
              </a:rPr>
              <a:t>2</a:t>
            </a:r>
            <a:endParaRPr lang="de-DE" sz="1600">
              <a:latin typeface="Arial" charset="0"/>
            </a:endParaRPr>
          </a:p>
        </p:txBody>
      </p:sp>
      <p:sp>
        <p:nvSpPr>
          <p:cNvPr id="122913" name="Rectangle 33"/>
          <p:cNvSpPr>
            <a:spLocks noChangeArrowheads="1"/>
          </p:cNvSpPr>
          <p:nvPr/>
        </p:nvSpPr>
        <p:spPr bwMode="auto">
          <a:xfrm>
            <a:off x="3200400" y="3048000"/>
            <a:ext cx="76200" cy="381000"/>
          </a:xfrm>
          <a:prstGeom prst="rect">
            <a:avLst/>
          </a:prstGeom>
          <a:solidFill>
            <a:srgbClr val="E3054F"/>
          </a:solidFill>
          <a:ln w="9525">
            <a:solidFill>
              <a:schemeClr val="tx1"/>
            </a:solidFill>
            <a:miter lim="800000"/>
            <a:headEnd/>
            <a:tailEnd/>
          </a:ln>
          <a:effectLst/>
        </p:spPr>
        <p:txBody>
          <a:bodyPr wrap="none" anchor="ctr"/>
          <a:lstStyle/>
          <a:p>
            <a:endParaRPr lang="en-US"/>
          </a:p>
        </p:txBody>
      </p:sp>
      <p:sp>
        <p:nvSpPr>
          <p:cNvPr id="122914" name="Text Box 34"/>
          <p:cNvSpPr txBox="1">
            <a:spLocks noChangeArrowheads="1"/>
          </p:cNvSpPr>
          <p:nvPr/>
        </p:nvSpPr>
        <p:spPr bwMode="auto">
          <a:xfrm>
            <a:off x="7848601" y="4953000"/>
            <a:ext cx="14144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random delay</a:t>
            </a:r>
          </a:p>
        </p:txBody>
      </p:sp>
      <p:sp>
        <p:nvSpPr>
          <p:cNvPr id="122915" name="Rectangle 35"/>
          <p:cNvSpPr>
            <a:spLocks noChangeArrowheads="1"/>
          </p:cNvSpPr>
          <p:nvPr/>
        </p:nvSpPr>
        <p:spPr bwMode="auto">
          <a:xfrm>
            <a:off x="3200400" y="3657600"/>
            <a:ext cx="152400" cy="381000"/>
          </a:xfrm>
          <a:prstGeom prst="rect">
            <a:avLst/>
          </a:prstGeom>
          <a:solidFill>
            <a:srgbClr val="E3054F"/>
          </a:solidFill>
          <a:ln w="9525">
            <a:solidFill>
              <a:schemeClr val="tx1"/>
            </a:solidFill>
            <a:miter lim="800000"/>
            <a:headEnd/>
            <a:tailEnd/>
          </a:ln>
          <a:effectLst/>
        </p:spPr>
        <p:txBody>
          <a:bodyPr wrap="none" anchor="ctr"/>
          <a:lstStyle/>
          <a:p>
            <a:endParaRPr lang="en-US"/>
          </a:p>
        </p:txBody>
      </p:sp>
      <p:sp>
        <p:nvSpPr>
          <p:cNvPr id="122916" name="Rectangle 36"/>
          <p:cNvSpPr>
            <a:spLocks noChangeArrowheads="1"/>
          </p:cNvSpPr>
          <p:nvPr/>
        </p:nvSpPr>
        <p:spPr bwMode="auto">
          <a:xfrm>
            <a:off x="7696200" y="4876800"/>
            <a:ext cx="76200" cy="381000"/>
          </a:xfrm>
          <a:prstGeom prst="rect">
            <a:avLst/>
          </a:prstGeom>
          <a:solidFill>
            <a:srgbClr val="E3054F"/>
          </a:solidFill>
          <a:ln w="9525">
            <a:solidFill>
              <a:schemeClr val="tx1"/>
            </a:solidFill>
            <a:miter lim="800000"/>
            <a:headEnd/>
            <a:tailEnd/>
          </a:ln>
          <a:effectLst/>
        </p:spPr>
        <p:txBody>
          <a:bodyPr wrap="none" anchor="ctr"/>
          <a:lstStyle/>
          <a:p>
            <a:endParaRPr lang="en-US"/>
          </a:p>
        </p:txBody>
      </p:sp>
      <p:sp>
        <p:nvSpPr>
          <p:cNvPr id="122917" name="Rectangle 37"/>
          <p:cNvSpPr>
            <a:spLocks noChangeArrowheads="1"/>
          </p:cNvSpPr>
          <p:nvPr/>
        </p:nvSpPr>
        <p:spPr bwMode="auto">
          <a:xfrm>
            <a:off x="4953000" y="3048000"/>
            <a:ext cx="152400" cy="381000"/>
          </a:xfrm>
          <a:prstGeom prst="rect">
            <a:avLst/>
          </a:prstGeom>
          <a:solidFill>
            <a:srgbClr val="E3054F"/>
          </a:solidFill>
          <a:ln w="9525">
            <a:solidFill>
              <a:schemeClr val="tx1"/>
            </a:solidFill>
            <a:miter lim="800000"/>
            <a:headEnd/>
            <a:tailEnd/>
          </a:ln>
          <a:effectLst/>
        </p:spPr>
        <p:txBody>
          <a:bodyPr wrap="none" anchor="ctr"/>
          <a:lstStyle/>
          <a:p>
            <a:endParaRPr lang="en-US"/>
          </a:p>
        </p:txBody>
      </p:sp>
      <p:sp>
        <p:nvSpPr>
          <p:cNvPr id="122918" name="Rectangle 38"/>
          <p:cNvSpPr>
            <a:spLocks noChangeArrowheads="1"/>
          </p:cNvSpPr>
          <p:nvPr/>
        </p:nvSpPr>
        <p:spPr bwMode="auto">
          <a:xfrm>
            <a:off x="4953000" y="3657600"/>
            <a:ext cx="76200" cy="381000"/>
          </a:xfrm>
          <a:prstGeom prst="rect">
            <a:avLst/>
          </a:prstGeom>
          <a:solidFill>
            <a:srgbClr val="E3054F"/>
          </a:solidFill>
          <a:ln w="9525">
            <a:solidFill>
              <a:schemeClr val="tx1"/>
            </a:solidFill>
            <a:miter lim="800000"/>
            <a:headEnd/>
            <a:tailEnd/>
          </a:ln>
          <a:effectLst/>
        </p:spPr>
        <p:txBody>
          <a:bodyPr wrap="none" anchor="ctr"/>
          <a:lstStyle/>
          <a:p>
            <a:endParaRPr lang="en-US"/>
          </a:p>
        </p:txBody>
      </p:sp>
      <p:sp>
        <p:nvSpPr>
          <p:cNvPr id="122919" name="Rectangle 39"/>
          <p:cNvSpPr>
            <a:spLocks noChangeArrowheads="1"/>
          </p:cNvSpPr>
          <p:nvPr/>
        </p:nvSpPr>
        <p:spPr bwMode="auto">
          <a:xfrm>
            <a:off x="6400800" y="3048000"/>
            <a:ext cx="152400" cy="381000"/>
          </a:xfrm>
          <a:prstGeom prst="rect">
            <a:avLst/>
          </a:prstGeom>
          <a:solidFill>
            <a:srgbClr val="E3054F"/>
          </a:solidFill>
          <a:ln w="9525">
            <a:solidFill>
              <a:schemeClr val="tx1"/>
            </a:solidFill>
            <a:miter lim="800000"/>
            <a:headEnd/>
            <a:tailEnd/>
          </a:ln>
          <a:effectLst/>
        </p:spPr>
        <p:txBody>
          <a:bodyPr wrap="none" anchor="ctr"/>
          <a:lstStyle/>
          <a:p>
            <a:endParaRPr lang="en-US"/>
          </a:p>
        </p:txBody>
      </p:sp>
      <p:sp>
        <p:nvSpPr>
          <p:cNvPr id="122920" name="Rectangle 40"/>
          <p:cNvSpPr>
            <a:spLocks noChangeArrowheads="1"/>
          </p:cNvSpPr>
          <p:nvPr/>
        </p:nvSpPr>
        <p:spPr bwMode="auto">
          <a:xfrm>
            <a:off x="6400800" y="3657600"/>
            <a:ext cx="76200" cy="381000"/>
          </a:xfrm>
          <a:prstGeom prst="rect">
            <a:avLst/>
          </a:prstGeom>
          <a:solidFill>
            <a:srgbClr val="E3054F"/>
          </a:solidFill>
          <a:ln w="9525">
            <a:solidFill>
              <a:schemeClr val="tx1"/>
            </a:solidFill>
            <a:miter lim="800000"/>
            <a:headEnd/>
            <a:tailEnd/>
          </a:ln>
          <a:effectLst/>
        </p:spPr>
        <p:txBody>
          <a:bodyPr wrap="none" anchor="ctr"/>
          <a:lstStyle/>
          <a:p>
            <a:endParaRPr lang="en-US"/>
          </a:p>
        </p:txBody>
      </p:sp>
      <p:sp>
        <p:nvSpPr>
          <p:cNvPr id="122921" name="Rectangle 41"/>
          <p:cNvSpPr>
            <a:spLocks noChangeArrowheads="1"/>
          </p:cNvSpPr>
          <p:nvPr/>
        </p:nvSpPr>
        <p:spPr bwMode="auto">
          <a:xfrm>
            <a:off x="8610600" y="3657600"/>
            <a:ext cx="152400" cy="381000"/>
          </a:xfrm>
          <a:prstGeom prst="rect">
            <a:avLst/>
          </a:prstGeom>
          <a:solidFill>
            <a:srgbClr val="E3054F"/>
          </a:solidFill>
          <a:ln w="9525">
            <a:solidFill>
              <a:schemeClr val="tx1"/>
            </a:solidFill>
            <a:miter lim="800000"/>
            <a:headEnd/>
            <a:tailEnd/>
          </a:ln>
          <a:effectLst/>
        </p:spPr>
        <p:txBody>
          <a:bodyPr wrap="none" anchor="ctr"/>
          <a:lstStyle/>
          <a:p>
            <a:endParaRPr lang="en-US"/>
          </a:p>
        </p:txBody>
      </p:sp>
      <p:sp>
        <p:nvSpPr>
          <p:cNvPr id="122922" name="Rectangle 42"/>
          <p:cNvSpPr>
            <a:spLocks noChangeArrowheads="1"/>
          </p:cNvSpPr>
          <p:nvPr/>
        </p:nvSpPr>
        <p:spPr bwMode="auto">
          <a:xfrm>
            <a:off x="8610600" y="3048000"/>
            <a:ext cx="76200" cy="381000"/>
          </a:xfrm>
          <a:prstGeom prst="rect">
            <a:avLst/>
          </a:prstGeom>
          <a:solidFill>
            <a:srgbClr val="E3054F"/>
          </a:solidFill>
          <a:ln w="9525">
            <a:solidFill>
              <a:schemeClr val="tx1"/>
            </a:solidFill>
            <a:miter lim="800000"/>
            <a:headEnd/>
            <a:tailEnd/>
          </a:ln>
          <a:effectLst/>
        </p:spPr>
        <p:txBody>
          <a:bodyPr wrap="none" anchor="ctr"/>
          <a:lstStyle/>
          <a:p>
            <a:endParaRPr lang="en-US"/>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Power management</a:t>
            </a:r>
            <a:endParaRPr lang="en-US" dirty="0">
              <a:solidFill>
                <a:srgbClr val="FF0000"/>
              </a:solidFill>
            </a:endParaRPr>
          </a:p>
        </p:txBody>
      </p:sp>
      <p:sp>
        <p:nvSpPr>
          <p:cNvPr id="126979" name="Rectangle 3"/>
          <p:cNvSpPr>
            <a:spLocks noGrp="1" noChangeArrowheads="1"/>
          </p:cNvSpPr>
          <p:nvPr>
            <p:ph idx="1"/>
          </p:nvPr>
        </p:nvSpPr>
        <p:spPr/>
        <p:txBody>
          <a:bodyPr>
            <a:normAutofit lnSpcReduction="10000"/>
          </a:bodyPr>
          <a:lstStyle/>
          <a:p>
            <a:r>
              <a:rPr lang="en-US" dirty="0"/>
              <a:t>Idea: switch the transceiver off if not needed</a:t>
            </a:r>
          </a:p>
          <a:p>
            <a:pPr lvl="1"/>
            <a:r>
              <a:rPr lang="en-US" dirty="0"/>
              <a:t>States of a station: sleep and awake</a:t>
            </a:r>
          </a:p>
          <a:p>
            <a:r>
              <a:rPr lang="en-US" dirty="0"/>
              <a:t>Timing Synchronization Function (TSF)</a:t>
            </a:r>
          </a:p>
          <a:p>
            <a:pPr lvl="1"/>
            <a:r>
              <a:rPr lang="en-US" dirty="0"/>
              <a:t>stations wake up at the same time</a:t>
            </a:r>
          </a:p>
          <a:p>
            <a:r>
              <a:rPr lang="en-US" dirty="0"/>
              <a:t>Infrastructure</a:t>
            </a:r>
          </a:p>
          <a:p>
            <a:pPr lvl="1"/>
            <a:r>
              <a:rPr lang="en-US" dirty="0"/>
              <a:t>Traffic Indication Map (TIM)</a:t>
            </a:r>
          </a:p>
          <a:p>
            <a:pPr lvl="2"/>
            <a:r>
              <a:rPr lang="en-US" dirty="0"/>
              <a:t>list of unicast receivers transmitted by AP</a:t>
            </a:r>
          </a:p>
          <a:p>
            <a:pPr lvl="1"/>
            <a:r>
              <a:rPr lang="en-US" dirty="0"/>
              <a:t>Delivery Traffic Indication Map (DTIM)</a:t>
            </a:r>
          </a:p>
          <a:p>
            <a:pPr lvl="2"/>
            <a:r>
              <a:rPr lang="en-US" dirty="0"/>
              <a:t>list of broadcast/multicast receivers transmitted by AP</a:t>
            </a:r>
          </a:p>
          <a:p>
            <a:r>
              <a:rPr lang="en-US" dirty="0"/>
              <a:t>Ad-hoc</a:t>
            </a:r>
          </a:p>
          <a:p>
            <a:pPr lvl="1"/>
            <a:r>
              <a:rPr lang="en-US" dirty="0"/>
              <a:t>Ad-hoc Traffic Indication Map (ATIM)</a:t>
            </a:r>
          </a:p>
          <a:p>
            <a:pPr lvl="2"/>
            <a:r>
              <a:rPr lang="en-US" dirty="0"/>
              <a:t>announcement of receivers by stations buffering frames</a:t>
            </a:r>
          </a:p>
          <a:p>
            <a:pPr lvl="2"/>
            <a:r>
              <a:rPr lang="en-US" dirty="0"/>
              <a:t>more complicated - no central AP</a:t>
            </a:r>
          </a:p>
          <a:p>
            <a:pPr lvl="2"/>
            <a:r>
              <a:rPr lang="en-US" dirty="0"/>
              <a:t>collision of ATIMs possible (scalability?)</a:t>
            </a:r>
          </a:p>
          <a:p>
            <a:r>
              <a:rPr lang="en-US" dirty="0"/>
              <a:t>APSD (Automatic Power Save Delivery)</a:t>
            </a:r>
          </a:p>
          <a:p>
            <a:pPr lvl="1"/>
            <a:r>
              <a:rPr lang="en-US" dirty="0"/>
              <a:t>more efficient method in 802.11e replacing above schemes offering scheduled (S-APSD) and unscheduled service periods (U-APSD)</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Power saving with wake-up patterns (infrastructure)</a:t>
            </a:r>
          </a:p>
        </p:txBody>
      </p:sp>
      <p:sp>
        <p:nvSpPr>
          <p:cNvPr id="53" name="Fußzeilenplatzhalter 2"/>
          <p:cNvSpPr>
            <a:spLocks noGrp="1"/>
          </p:cNvSpPr>
          <p:nvPr>
            <p:ph type="ftr" sz="quarter" idx="10"/>
          </p:nvPr>
        </p:nvSpPr>
        <p:spPr/>
        <p:txBody>
          <a:bodyPr/>
          <a:lstStyle/>
          <a:p>
            <a:r>
              <a:rPr lang="en-US"/>
              <a:t>Prof. Dr.-Ing. Jochen H. Schiller    www.jochenschiller.de    Mobile Communications</a:t>
            </a:r>
          </a:p>
        </p:txBody>
      </p:sp>
      <p:sp>
        <p:nvSpPr>
          <p:cNvPr id="120835" name="Text Box 3"/>
          <p:cNvSpPr txBox="1">
            <a:spLocks noChangeArrowheads="1"/>
          </p:cNvSpPr>
          <p:nvPr/>
        </p:nvSpPr>
        <p:spPr bwMode="auto">
          <a:xfrm>
            <a:off x="3657600" y="1676400"/>
            <a:ext cx="124618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TIM interval</a:t>
            </a:r>
          </a:p>
        </p:txBody>
      </p:sp>
      <p:sp>
        <p:nvSpPr>
          <p:cNvPr id="120837" name="Text Box 5"/>
          <p:cNvSpPr txBox="1">
            <a:spLocks noChangeArrowheads="1"/>
          </p:cNvSpPr>
          <p:nvPr/>
        </p:nvSpPr>
        <p:spPr bwMode="auto">
          <a:xfrm>
            <a:off x="9296400" y="4038600"/>
            <a:ext cx="2413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t</a:t>
            </a:r>
          </a:p>
        </p:txBody>
      </p:sp>
      <p:sp>
        <p:nvSpPr>
          <p:cNvPr id="120839" name="Text Box 7"/>
          <p:cNvSpPr txBox="1">
            <a:spLocks noChangeArrowheads="1"/>
          </p:cNvSpPr>
          <p:nvPr/>
        </p:nvSpPr>
        <p:spPr bwMode="auto">
          <a:xfrm>
            <a:off x="2362201" y="3200400"/>
            <a:ext cx="9064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medium</a:t>
            </a:r>
          </a:p>
        </p:txBody>
      </p:sp>
      <p:sp>
        <p:nvSpPr>
          <p:cNvPr id="120840" name="Text Box 8"/>
          <p:cNvSpPr txBox="1">
            <a:spLocks noChangeArrowheads="1"/>
          </p:cNvSpPr>
          <p:nvPr/>
        </p:nvSpPr>
        <p:spPr bwMode="auto">
          <a:xfrm>
            <a:off x="2362201" y="2590801"/>
            <a:ext cx="815975"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access</a:t>
            </a:r>
          </a:p>
          <a:p>
            <a:pPr algn="l" eaLnBrk="0" hangingPunct="0"/>
            <a:r>
              <a:rPr lang="de-DE" sz="1600">
                <a:latin typeface="Arial" charset="0"/>
              </a:rPr>
              <a:t>point</a:t>
            </a:r>
          </a:p>
        </p:txBody>
      </p:sp>
      <p:sp>
        <p:nvSpPr>
          <p:cNvPr id="120841" name="Line 9"/>
          <p:cNvSpPr>
            <a:spLocks noChangeShapeType="1"/>
          </p:cNvSpPr>
          <p:nvPr/>
        </p:nvSpPr>
        <p:spPr bwMode="auto">
          <a:xfrm>
            <a:off x="3352800" y="3429000"/>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20842" name="Line 10"/>
          <p:cNvSpPr>
            <a:spLocks noChangeShapeType="1"/>
          </p:cNvSpPr>
          <p:nvPr/>
        </p:nvSpPr>
        <p:spPr bwMode="auto">
          <a:xfrm>
            <a:off x="3352800" y="2819400"/>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20843" name="Rectangle 11"/>
          <p:cNvSpPr>
            <a:spLocks noChangeArrowheads="1"/>
          </p:cNvSpPr>
          <p:nvPr/>
        </p:nvSpPr>
        <p:spPr bwMode="auto">
          <a:xfrm>
            <a:off x="4191000" y="3048000"/>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20844" name="Rectangle 12"/>
          <p:cNvSpPr>
            <a:spLocks noChangeArrowheads="1"/>
          </p:cNvSpPr>
          <p:nvPr/>
        </p:nvSpPr>
        <p:spPr bwMode="auto">
          <a:xfrm>
            <a:off x="3581400" y="24384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D</a:t>
            </a:r>
          </a:p>
        </p:txBody>
      </p:sp>
      <p:sp>
        <p:nvSpPr>
          <p:cNvPr id="120845" name="Line 13"/>
          <p:cNvSpPr>
            <a:spLocks noChangeShapeType="1"/>
          </p:cNvSpPr>
          <p:nvPr/>
        </p:nvSpPr>
        <p:spPr bwMode="auto">
          <a:xfrm>
            <a:off x="3581400" y="1981200"/>
            <a:ext cx="0" cy="2209800"/>
          </a:xfrm>
          <a:prstGeom prst="line">
            <a:avLst/>
          </a:prstGeom>
          <a:noFill/>
          <a:ln w="9525">
            <a:solidFill>
              <a:schemeClr val="tx1"/>
            </a:solidFill>
            <a:round/>
            <a:headEnd/>
            <a:tailEnd/>
          </a:ln>
          <a:effectLst/>
        </p:spPr>
        <p:txBody>
          <a:bodyPr wrap="none" anchor="ctr"/>
          <a:lstStyle/>
          <a:p>
            <a:endParaRPr lang="en-US"/>
          </a:p>
        </p:txBody>
      </p:sp>
      <p:sp>
        <p:nvSpPr>
          <p:cNvPr id="120846" name="Line 14"/>
          <p:cNvSpPr>
            <a:spLocks noChangeShapeType="1"/>
          </p:cNvSpPr>
          <p:nvPr/>
        </p:nvSpPr>
        <p:spPr bwMode="auto">
          <a:xfrm>
            <a:off x="5181600" y="1981200"/>
            <a:ext cx="0" cy="2209800"/>
          </a:xfrm>
          <a:prstGeom prst="line">
            <a:avLst/>
          </a:prstGeom>
          <a:noFill/>
          <a:ln w="9525">
            <a:solidFill>
              <a:schemeClr val="tx1"/>
            </a:solidFill>
            <a:round/>
            <a:headEnd/>
            <a:tailEnd/>
          </a:ln>
          <a:effectLst/>
        </p:spPr>
        <p:txBody>
          <a:bodyPr wrap="none" anchor="ctr"/>
          <a:lstStyle/>
          <a:p>
            <a:endParaRPr lang="en-US"/>
          </a:p>
        </p:txBody>
      </p:sp>
      <p:sp>
        <p:nvSpPr>
          <p:cNvPr id="120847" name="Line 15"/>
          <p:cNvSpPr>
            <a:spLocks noChangeShapeType="1"/>
          </p:cNvSpPr>
          <p:nvPr/>
        </p:nvSpPr>
        <p:spPr bwMode="auto">
          <a:xfrm>
            <a:off x="6781800" y="1981200"/>
            <a:ext cx="0" cy="2209800"/>
          </a:xfrm>
          <a:prstGeom prst="line">
            <a:avLst/>
          </a:prstGeom>
          <a:noFill/>
          <a:ln w="9525">
            <a:solidFill>
              <a:schemeClr val="tx1"/>
            </a:solidFill>
            <a:round/>
            <a:headEnd/>
            <a:tailEnd/>
          </a:ln>
          <a:effectLst/>
        </p:spPr>
        <p:txBody>
          <a:bodyPr wrap="none" anchor="ctr"/>
          <a:lstStyle/>
          <a:p>
            <a:endParaRPr lang="en-US"/>
          </a:p>
        </p:txBody>
      </p:sp>
      <p:sp>
        <p:nvSpPr>
          <p:cNvPr id="120848" name="Line 16"/>
          <p:cNvSpPr>
            <a:spLocks noChangeShapeType="1"/>
          </p:cNvSpPr>
          <p:nvPr/>
        </p:nvSpPr>
        <p:spPr bwMode="auto">
          <a:xfrm>
            <a:off x="8382000" y="1981200"/>
            <a:ext cx="0" cy="2209800"/>
          </a:xfrm>
          <a:prstGeom prst="line">
            <a:avLst/>
          </a:prstGeom>
          <a:noFill/>
          <a:ln w="9525">
            <a:solidFill>
              <a:schemeClr val="tx1"/>
            </a:solidFill>
            <a:round/>
            <a:headEnd/>
            <a:tailEnd/>
          </a:ln>
          <a:effectLst/>
        </p:spPr>
        <p:txBody>
          <a:bodyPr wrap="none" anchor="ctr"/>
          <a:lstStyle/>
          <a:p>
            <a:endParaRPr lang="en-US"/>
          </a:p>
        </p:txBody>
      </p:sp>
      <p:sp>
        <p:nvSpPr>
          <p:cNvPr id="120849" name="Line 17"/>
          <p:cNvSpPr>
            <a:spLocks noChangeShapeType="1"/>
          </p:cNvSpPr>
          <p:nvPr/>
        </p:nvSpPr>
        <p:spPr bwMode="auto">
          <a:xfrm>
            <a:off x="3581400" y="2057400"/>
            <a:ext cx="1600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20850" name="Rectangle 18"/>
          <p:cNvSpPr>
            <a:spLocks noChangeArrowheads="1"/>
          </p:cNvSpPr>
          <p:nvPr/>
        </p:nvSpPr>
        <p:spPr bwMode="auto">
          <a:xfrm>
            <a:off x="4876800" y="3048000"/>
            <a:ext cx="457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20851" name="Rectangle 19"/>
          <p:cNvSpPr>
            <a:spLocks noChangeArrowheads="1"/>
          </p:cNvSpPr>
          <p:nvPr/>
        </p:nvSpPr>
        <p:spPr bwMode="auto">
          <a:xfrm>
            <a:off x="6172200" y="3048000"/>
            <a:ext cx="533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20852" name="Rectangle 20"/>
          <p:cNvSpPr>
            <a:spLocks noChangeArrowheads="1"/>
          </p:cNvSpPr>
          <p:nvPr/>
        </p:nvSpPr>
        <p:spPr bwMode="auto">
          <a:xfrm>
            <a:off x="8229600" y="3048000"/>
            <a:ext cx="457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busy</a:t>
            </a:r>
          </a:p>
        </p:txBody>
      </p:sp>
      <p:sp>
        <p:nvSpPr>
          <p:cNvPr id="120853" name="Rectangle 21"/>
          <p:cNvSpPr>
            <a:spLocks noChangeArrowheads="1"/>
          </p:cNvSpPr>
          <p:nvPr/>
        </p:nvSpPr>
        <p:spPr bwMode="auto">
          <a:xfrm>
            <a:off x="5410200" y="24384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T</a:t>
            </a:r>
          </a:p>
        </p:txBody>
      </p:sp>
      <p:sp>
        <p:nvSpPr>
          <p:cNvPr id="120854" name="Rectangle 22"/>
          <p:cNvSpPr>
            <a:spLocks noChangeArrowheads="1"/>
          </p:cNvSpPr>
          <p:nvPr/>
        </p:nvSpPr>
        <p:spPr bwMode="auto">
          <a:xfrm>
            <a:off x="6781800" y="24384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T</a:t>
            </a:r>
          </a:p>
        </p:txBody>
      </p:sp>
      <p:sp>
        <p:nvSpPr>
          <p:cNvPr id="120855" name="Rectangle 23"/>
          <p:cNvSpPr>
            <a:spLocks noChangeArrowheads="1"/>
          </p:cNvSpPr>
          <p:nvPr/>
        </p:nvSpPr>
        <p:spPr bwMode="auto">
          <a:xfrm>
            <a:off x="8763000" y="2438400"/>
            <a:ext cx="2286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D</a:t>
            </a:r>
          </a:p>
        </p:txBody>
      </p:sp>
      <p:grpSp>
        <p:nvGrpSpPr>
          <p:cNvPr id="120889" name="Group 57"/>
          <p:cNvGrpSpPr>
            <a:grpSpLocks/>
          </p:cNvGrpSpPr>
          <p:nvPr/>
        </p:nvGrpSpPr>
        <p:grpSpPr bwMode="auto">
          <a:xfrm>
            <a:off x="3733800" y="4267200"/>
            <a:ext cx="839788" cy="412750"/>
            <a:chOff x="672" y="2832"/>
            <a:chExt cx="529" cy="260"/>
          </a:xfrm>
        </p:grpSpPr>
        <p:sp>
          <p:nvSpPr>
            <p:cNvPr id="120862" name="Rectangle 30"/>
            <p:cNvSpPr>
              <a:spLocks noChangeArrowheads="1"/>
            </p:cNvSpPr>
            <p:nvPr/>
          </p:nvSpPr>
          <p:spPr bwMode="auto">
            <a:xfrm>
              <a:off x="672" y="2832"/>
              <a:ext cx="144" cy="24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T</a:t>
              </a:r>
            </a:p>
          </p:txBody>
        </p:sp>
        <p:sp>
          <p:nvSpPr>
            <p:cNvPr id="120863" name="Text Box 31"/>
            <p:cNvSpPr txBox="1">
              <a:spLocks noChangeArrowheads="1"/>
            </p:cNvSpPr>
            <p:nvPr/>
          </p:nvSpPr>
          <p:spPr bwMode="auto">
            <a:xfrm>
              <a:off x="864" y="2880"/>
              <a:ext cx="337"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TIM</a:t>
              </a:r>
            </a:p>
          </p:txBody>
        </p:sp>
      </p:grpSp>
      <p:grpSp>
        <p:nvGrpSpPr>
          <p:cNvPr id="120890" name="Group 58"/>
          <p:cNvGrpSpPr>
            <a:grpSpLocks/>
          </p:cNvGrpSpPr>
          <p:nvPr/>
        </p:nvGrpSpPr>
        <p:grpSpPr bwMode="auto">
          <a:xfrm>
            <a:off x="4876800" y="4267200"/>
            <a:ext cx="985838" cy="412750"/>
            <a:chOff x="1392" y="2832"/>
            <a:chExt cx="621" cy="260"/>
          </a:xfrm>
        </p:grpSpPr>
        <p:sp>
          <p:nvSpPr>
            <p:cNvPr id="120864" name="Rectangle 32"/>
            <p:cNvSpPr>
              <a:spLocks noChangeArrowheads="1"/>
            </p:cNvSpPr>
            <p:nvPr/>
          </p:nvSpPr>
          <p:spPr bwMode="auto">
            <a:xfrm>
              <a:off x="1392" y="2832"/>
              <a:ext cx="144" cy="24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a:latin typeface="Arial" charset="0"/>
                </a:rPr>
                <a:t>D</a:t>
              </a:r>
            </a:p>
          </p:txBody>
        </p:sp>
        <p:sp>
          <p:nvSpPr>
            <p:cNvPr id="120865" name="Text Box 33"/>
            <p:cNvSpPr txBox="1">
              <a:spLocks noChangeArrowheads="1"/>
            </p:cNvSpPr>
            <p:nvPr/>
          </p:nvSpPr>
          <p:spPr bwMode="auto">
            <a:xfrm>
              <a:off x="1584" y="2880"/>
              <a:ext cx="429"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DTIM</a:t>
              </a:r>
            </a:p>
          </p:txBody>
        </p:sp>
      </p:grpSp>
      <p:sp>
        <p:nvSpPr>
          <p:cNvPr id="120866" name="Line 34"/>
          <p:cNvSpPr>
            <a:spLocks noChangeShapeType="1"/>
          </p:cNvSpPr>
          <p:nvPr/>
        </p:nvSpPr>
        <p:spPr bwMode="auto">
          <a:xfrm>
            <a:off x="3581400" y="2286000"/>
            <a:ext cx="48006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20867" name="Text Box 35"/>
          <p:cNvSpPr txBox="1">
            <a:spLocks noChangeArrowheads="1"/>
          </p:cNvSpPr>
          <p:nvPr/>
        </p:nvSpPr>
        <p:spPr bwMode="auto">
          <a:xfrm>
            <a:off x="5334000" y="1676400"/>
            <a:ext cx="13922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DTIM interval</a:t>
            </a:r>
          </a:p>
        </p:txBody>
      </p:sp>
      <p:sp>
        <p:nvSpPr>
          <p:cNvPr id="120869" name="Rectangle 37"/>
          <p:cNvSpPr>
            <a:spLocks noChangeArrowheads="1"/>
          </p:cNvSpPr>
          <p:nvPr/>
        </p:nvSpPr>
        <p:spPr bwMode="auto">
          <a:xfrm>
            <a:off x="9067800" y="2438400"/>
            <a:ext cx="228600" cy="381000"/>
          </a:xfrm>
          <a:prstGeom prst="rect">
            <a:avLst/>
          </a:prstGeom>
          <a:solidFill>
            <a:srgbClr val="E3054F"/>
          </a:solidFill>
          <a:ln w="9525">
            <a:solidFill>
              <a:schemeClr val="tx1"/>
            </a:solidFill>
            <a:miter lim="800000"/>
            <a:headEnd/>
            <a:tailEnd/>
          </a:ln>
          <a:effectLst/>
        </p:spPr>
        <p:txBody>
          <a:bodyPr wrap="none" anchor="ctr"/>
          <a:lstStyle/>
          <a:p>
            <a:pPr eaLnBrk="0" hangingPunct="0"/>
            <a:r>
              <a:rPr lang="de-DE" sz="1600">
                <a:latin typeface="Arial" charset="0"/>
              </a:rPr>
              <a:t>B</a:t>
            </a:r>
          </a:p>
        </p:txBody>
      </p:sp>
      <p:sp>
        <p:nvSpPr>
          <p:cNvPr id="120870" name="Rectangle 38"/>
          <p:cNvSpPr>
            <a:spLocks noChangeArrowheads="1"/>
          </p:cNvSpPr>
          <p:nvPr/>
        </p:nvSpPr>
        <p:spPr bwMode="auto">
          <a:xfrm>
            <a:off x="3886200" y="2438400"/>
            <a:ext cx="228600" cy="381000"/>
          </a:xfrm>
          <a:prstGeom prst="rect">
            <a:avLst/>
          </a:prstGeom>
          <a:solidFill>
            <a:srgbClr val="E3054F"/>
          </a:solidFill>
          <a:ln w="9525">
            <a:solidFill>
              <a:schemeClr val="tx1"/>
            </a:solidFill>
            <a:miter lim="800000"/>
            <a:headEnd/>
            <a:tailEnd/>
          </a:ln>
          <a:effectLst/>
        </p:spPr>
        <p:txBody>
          <a:bodyPr wrap="none" anchor="ctr"/>
          <a:lstStyle/>
          <a:p>
            <a:pPr eaLnBrk="0" hangingPunct="0"/>
            <a:r>
              <a:rPr lang="de-DE" sz="1600">
                <a:latin typeface="Arial" charset="0"/>
              </a:rPr>
              <a:t>B</a:t>
            </a:r>
          </a:p>
        </p:txBody>
      </p:sp>
      <p:grpSp>
        <p:nvGrpSpPr>
          <p:cNvPr id="120892" name="Group 60"/>
          <p:cNvGrpSpPr>
            <a:grpSpLocks/>
          </p:cNvGrpSpPr>
          <p:nvPr/>
        </p:nvGrpSpPr>
        <p:grpSpPr bwMode="auto">
          <a:xfrm>
            <a:off x="3733801" y="4876800"/>
            <a:ext cx="2239963" cy="412750"/>
            <a:chOff x="672" y="3216"/>
            <a:chExt cx="1411" cy="260"/>
          </a:xfrm>
        </p:grpSpPr>
        <p:sp>
          <p:nvSpPr>
            <p:cNvPr id="120868" name="Rectangle 36"/>
            <p:cNvSpPr>
              <a:spLocks noChangeArrowheads="1"/>
            </p:cNvSpPr>
            <p:nvPr/>
          </p:nvSpPr>
          <p:spPr bwMode="auto">
            <a:xfrm>
              <a:off x="672" y="3216"/>
              <a:ext cx="144" cy="240"/>
            </a:xfrm>
            <a:prstGeom prst="rect">
              <a:avLst/>
            </a:prstGeom>
            <a:solidFill>
              <a:srgbClr val="E3054F"/>
            </a:solidFill>
            <a:ln w="9525">
              <a:solidFill>
                <a:schemeClr val="tx1"/>
              </a:solidFill>
              <a:miter lim="800000"/>
              <a:headEnd/>
              <a:tailEnd/>
            </a:ln>
            <a:effectLst/>
          </p:spPr>
          <p:txBody>
            <a:bodyPr wrap="none" anchor="ctr"/>
            <a:lstStyle/>
            <a:p>
              <a:pPr eaLnBrk="0" hangingPunct="0"/>
              <a:r>
                <a:rPr lang="de-DE" sz="1600">
                  <a:latin typeface="Arial" charset="0"/>
                </a:rPr>
                <a:t>B</a:t>
              </a:r>
            </a:p>
          </p:txBody>
        </p:sp>
        <p:sp>
          <p:nvSpPr>
            <p:cNvPr id="120871" name="Text Box 39"/>
            <p:cNvSpPr txBox="1">
              <a:spLocks noChangeArrowheads="1"/>
            </p:cNvSpPr>
            <p:nvPr/>
          </p:nvSpPr>
          <p:spPr bwMode="auto">
            <a:xfrm>
              <a:off x="864" y="3264"/>
              <a:ext cx="1219"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broadcast/multicast</a:t>
              </a:r>
            </a:p>
          </p:txBody>
        </p:sp>
      </p:grpSp>
      <p:sp>
        <p:nvSpPr>
          <p:cNvPr id="120872" name="Line 40"/>
          <p:cNvSpPr>
            <a:spLocks noChangeShapeType="1"/>
          </p:cNvSpPr>
          <p:nvPr/>
        </p:nvSpPr>
        <p:spPr bwMode="auto">
          <a:xfrm>
            <a:off x="3352800" y="4038600"/>
            <a:ext cx="62484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20873" name="Text Box 41"/>
          <p:cNvSpPr txBox="1">
            <a:spLocks noChangeArrowheads="1"/>
          </p:cNvSpPr>
          <p:nvPr/>
        </p:nvSpPr>
        <p:spPr bwMode="auto">
          <a:xfrm>
            <a:off x="2362200" y="3810000"/>
            <a:ext cx="7826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station</a:t>
            </a:r>
          </a:p>
        </p:txBody>
      </p:sp>
      <p:sp>
        <p:nvSpPr>
          <p:cNvPr id="120875" name="Freeform 43"/>
          <p:cNvSpPr>
            <a:spLocks/>
          </p:cNvSpPr>
          <p:nvPr/>
        </p:nvSpPr>
        <p:spPr bwMode="auto">
          <a:xfrm>
            <a:off x="3429000" y="3657600"/>
            <a:ext cx="762000" cy="381000"/>
          </a:xfrm>
          <a:custGeom>
            <a:avLst/>
            <a:gdLst/>
            <a:ahLst/>
            <a:cxnLst>
              <a:cxn ang="0">
                <a:pos x="0" y="240"/>
              </a:cxn>
              <a:cxn ang="0">
                <a:pos x="48" y="0"/>
              </a:cxn>
              <a:cxn ang="0">
                <a:pos x="480" y="0"/>
              </a:cxn>
              <a:cxn ang="0">
                <a:pos x="480" y="240"/>
              </a:cxn>
            </a:cxnLst>
            <a:rect l="0" t="0" r="r" b="b"/>
            <a:pathLst>
              <a:path w="480" h="240">
                <a:moveTo>
                  <a:pt x="0" y="240"/>
                </a:moveTo>
                <a:lnTo>
                  <a:pt x="48" y="0"/>
                </a:lnTo>
                <a:lnTo>
                  <a:pt x="480" y="0"/>
                </a:lnTo>
                <a:lnTo>
                  <a:pt x="480" y="240"/>
                </a:lnTo>
              </a:path>
            </a:pathLst>
          </a:custGeom>
          <a:noFill/>
          <a:ln w="19050" cap="flat" cmpd="sng">
            <a:solidFill>
              <a:srgbClr val="0033CC"/>
            </a:solidFill>
            <a:prstDash val="solid"/>
            <a:round/>
            <a:headEnd/>
            <a:tailEnd/>
          </a:ln>
          <a:effectLst/>
        </p:spPr>
        <p:txBody>
          <a:bodyPr wrap="none" anchor="ctr"/>
          <a:lstStyle/>
          <a:p>
            <a:endParaRPr lang="en-US"/>
          </a:p>
        </p:txBody>
      </p:sp>
      <p:sp>
        <p:nvSpPr>
          <p:cNvPr id="120876" name="Freeform 44"/>
          <p:cNvSpPr>
            <a:spLocks/>
          </p:cNvSpPr>
          <p:nvPr/>
        </p:nvSpPr>
        <p:spPr bwMode="auto">
          <a:xfrm>
            <a:off x="5029200" y="3657600"/>
            <a:ext cx="685800" cy="381000"/>
          </a:xfrm>
          <a:custGeom>
            <a:avLst/>
            <a:gdLst/>
            <a:ahLst/>
            <a:cxnLst>
              <a:cxn ang="0">
                <a:pos x="0" y="240"/>
              </a:cxn>
              <a:cxn ang="0">
                <a:pos x="48" y="0"/>
              </a:cxn>
              <a:cxn ang="0">
                <a:pos x="480" y="0"/>
              </a:cxn>
              <a:cxn ang="0">
                <a:pos x="480" y="240"/>
              </a:cxn>
            </a:cxnLst>
            <a:rect l="0" t="0" r="r" b="b"/>
            <a:pathLst>
              <a:path w="480" h="240">
                <a:moveTo>
                  <a:pt x="0" y="240"/>
                </a:moveTo>
                <a:lnTo>
                  <a:pt x="48" y="0"/>
                </a:lnTo>
                <a:lnTo>
                  <a:pt x="480" y="0"/>
                </a:lnTo>
                <a:lnTo>
                  <a:pt x="480" y="240"/>
                </a:lnTo>
              </a:path>
            </a:pathLst>
          </a:custGeom>
          <a:noFill/>
          <a:ln w="19050" cap="flat" cmpd="sng">
            <a:solidFill>
              <a:srgbClr val="0033CC"/>
            </a:solidFill>
            <a:prstDash val="solid"/>
            <a:round/>
            <a:headEnd/>
            <a:tailEnd/>
          </a:ln>
          <a:effectLst/>
        </p:spPr>
        <p:txBody>
          <a:bodyPr wrap="none" anchor="ctr"/>
          <a:lstStyle/>
          <a:p>
            <a:endParaRPr lang="en-US"/>
          </a:p>
        </p:txBody>
      </p:sp>
      <p:grpSp>
        <p:nvGrpSpPr>
          <p:cNvPr id="120891" name="Group 59"/>
          <p:cNvGrpSpPr>
            <a:grpSpLocks/>
          </p:cNvGrpSpPr>
          <p:nvPr/>
        </p:nvGrpSpPr>
        <p:grpSpPr bwMode="auto">
          <a:xfrm>
            <a:off x="6172200" y="4267200"/>
            <a:ext cx="1227138" cy="412750"/>
            <a:chOff x="2160" y="2784"/>
            <a:chExt cx="773" cy="260"/>
          </a:xfrm>
        </p:grpSpPr>
        <p:sp>
          <p:nvSpPr>
            <p:cNvPr id="120877" name="Freeform 45"/>
            <p:cNvSpPr>
              <a:spLocks/>
            </p:cNvSpPr>
            <p:nvPr/>
          </p:nvSpPr>
          <p:spPr bwMode="auto">
            <a:xfrm>
              <a:off x="2160" y="2784"/>
              <a:ext cx="240" cy="240"/>
            </a:xfrm>
            <a:custGeom>
              <a:avLst/>
              <a:gdLst/>
              <a:ahLst/>
              <a:cxnLst>
                <a:cxn ang="0">
                  <a:pos x="0" y="240"/>
                </a:cxn>
                <a:cxn ang="0">
                  <a:pos x="48" y="0"/>
                </a:cxn>
                <a:cxn ang="0">
                  <a:pos x="480" y="0"/>
                </a:cxn>
                <a:cxn ang="0">
                  <a:pos x="480" y="240"/>
                </a:cxn>
              </a:cxnLst>
              <a:rect l="0" t="0" r="r" b="b"/>
              <a:pathLst>
                <a:path w="480" h="240">
                  <a:moveTo>
                    <a:pt x="0" y="240"/>
                  </a:moveTo>
                  <a:lnTo>
                    <a:pt x="48" y="0"/>
                  </a:lnTo>
                  <a:lnTo>
                    <a:pt x="480" y="0"/>
                  </a:lnTo>
                  <a:lnTo>
                    <a:pt x="480" y="240"/>
                  </a:lnTo>
                </a:path>
              </a:pathLst>
            </a:custGeom>
            <a:noFill/>
            <a:ln w="19050" cap="flat" cmpd="sng">
              <a:solidFill>
                <a:srgbClr val="0033CC"/>
              </a:solidFill>
              <a:prstDash val="solid"/>
              <a:round/>
              <a:headEnd/>
              <a:tailEnd/>
            </a:ln>
            <a:effectLst/>
          </p:spPr>
          <p:txBody>
            <a:bodyPr wrap="none" anchor="ctr"/>
            <a:lstStyle/>
            <a:p>
              <a:endParaRPr lang="en-US"/>
            </a:p>
          </p:txBody>
        </p:sp>
        <p:sp>
          <p:nvSpPr>
            <p:cNvPr id="120878" name="Text Box 46"/>
            <p:cNvSpPr txBox="1">
              <a:spLocks noChangeArrowheads="1"/>
            </p:cNvSpPr>
            <p:nvPr/>
          </p:nvSpPr>
          <p:spPr bwMode="auto">
            <a:xfrm>
              <a:off x="2448" y="2832"/>
              <a:ext cx="485"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awake</a:t>
              </a:r>
            </a:p>
          </p:txBody>
        </p:sp>
      </p:grpSp>
      <p:sp>
        <p:nvSpPr>
          <p:cNvPr id="120879" name="Freeform 47"/>
          <p:cNvSpPr>
            <a:spLocks/>
          </p:cNvSpPr>
          <p:nvPr/>
        </p:nvSpPr>
        <p:spPr bwMode="auto">
          <a:xfrm>
            <a:off x="8153400" y="3657600"/>
            <a:ext cx="1143000" cy="381000"/>
          </a:xfrm>
          <a:custGeom>
            <a:avLst/>
            <a:gdLst/>
            <a:ahLst/>
            <a:cxnLst>
              <a:cxn ang="0">
                <a:pos x="0" y="240"/>
              </a:cxn>
              <a:cxn ang="0">
                <a:pos x="48" y="0"/>
              </a:cxn>
              <a:cxn ang="0">
                <a:pos x="480" y="0"/>
              </a:cxn>
              <a:cxn ang="0">
                <a:pos x="480" y="240"/>
              </a:cxn>
            </a:cxnLst>
            <a:rect l="0" t="0" r="r" b="b"/>
            <a:pathLst>
              <a:path w="480" h="240">
                <a:moveTo>
                  <a:pt x="0" y="240"/>
                </a:moveTo>
                <a:lnTo>
                  <a:pt x="48" y="0"/>
                </a:lnTo>
                <a:lnTo>
                  <a:pt x="480" y="0"/>
                </a:lnTo>
                <a:lnTo>
                  <a:pt x="480" y="240"/>
                </a:lnTo>
              </a:path>
            </a:pathLst>
          </a:custGeom>
          <a:noFill/>
          <a:ln w="19050" cap="flat" cmpd="sng">
            <a:solidFill>
              <a:srgbClr val="0033CC"/>
            </a:solidFill>
            <a:prstDash val="solid"/>
            <a:round/>
            <a:headEnd/>
            <a:tailEnd/>
          </a:ln>
          <a:effectLst/>
        </p:spPr>
        <p:txBody>
          <a:bodyPr wrap="none" anchor="ctr"/>
          <a:lstStyle/>
          <a:p>
            <a:endParaRPr lang="en-US"/>
          </a:p>
        </p:txBody>
      </p:sp>
      <p:sp>
        <p:nvSpPr>
          <p:cNvPr id="120880" name="Freeform 48"/>
          <p:cNvSpPr>
            <a:spLocks/>
          </p:cNvSpPr>
          <p:nvPr/>
        </p:nvSpPr>
        <p:spPr bwMode="auto">
          <a:xfrm>
            <a:off x="6553200" y="3657600"/>
            <a:ext cx="1295400" cy="381000"/>
          </a:xfrm>
          <a:custGeom>
            <a:avLst/>
            <a:gdLst/>
            <a:ahLst/>
            <a:cxnLst>
              <a:cxn ang="0">
                <a:pos x="0" y="240"/>
              </a:cxn>
              <a:cxn ang="0">
                <a:pos x="48" y="0"/>
              </a:cxn>
              <a:cxn ang="0">
                <a:pos x="480" y="0"/>
              </a:cxn>
              <a:cxn ang="0">
                <a:pos x="480" y="240"/>
              </a:cxn>
            </a:cxnLst>
            <a:rect l="0" t="0" r="r" b="b"/>
            <a:pathLst>
              <a:path w="480" h="240">
                <a:moveTo>
                  <a:pt x="0" y="240"/>
                </a:moveTo>
                <a:lnTo>
                  <a:pt x="48" y="0"/>
                </a:lnTo>
                <a:lnTo>
                  <a:pt x="480" y="0"/>
                </a:lnTo>
                <a:lnTo>
                  <a:pt x="480" y="240"/>
                </a:lnTo>
              </a:path>
            </a:pathLst>
          </a:custGeom>
          <a:noFill/>
          <a:ln w="19050" cap="flat" cmpd="sng">
            <a:solidFill>
              <a:srgbClr val="0033CC"/>
            </a:solidFill>
            <a:prstDash val="solid"/>
            <a:round/>
            <a:headEnd/>
            <a:tailEnd/>
          </a:ln>
          <a:effectLst/>
        </p:spPr>
        <p:txBody>
          <a:bodyPr wrap="none" anchor="ctr"/>
          <a:lstStyle/>
          <a:p>
            <a:endParaRPr lang="en-US"/>
          </a:p>
        </p:txBody>
      </p:sp>
      <p:grpSp>
        <p:nvGrpSpPr>
          <p:cNvPr id="120893" name="Group 61"/>
          <p:cNvGrpSpPr>
            <a:grpSpLocks/>
          </p:cNvGrpSpPr>
          <p:nvPr/>
        </p:nvGrpSpPr>
        <p:grpSpPr bwMode="auto">
          <a:xfrm>
            <a:off x="6096000" y="4876800"/>
            <a:ext cx="977900" cy="412750"/>
            <a:chOff x="2160" y="3216"/>
            <a:chExt cx="616" cy="260"/>
          </a:xfrm>
        </p:grpSpPr>
        <p:sp>
          <p:nvSpPr>
            <p:cNvPr id="120881" name="Rectangle 49"/>
            <p:cNvSpPr>
              <a:spLocks noChangeArrowheads="1"/>
            </p:cNvSpPr>
            <p:nvPr/>
          </p:nvSpPr>
          <p:spPr bwMode="auto">
            <a:xfrm>
              <a:off x="2160" y="3216"/>
              <a:ext cx="96" cy="24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p</a:t>
              </a:r>
            </a:p>
          </p:txBody>
        </p:sp>
        <p:sp>
          <p:nvSpPr>
            <p:cNvPr id="120882" name="Text Box 50"/>
            <p:cNvSpPr txBox="1">
              <a:spLocks noChangeArrowheads="1"/>
            </p:cNvSpPr>
            <p:nvPr/>
          </p:nvSpPr>
          <p:spPr bwMode="auto">
            <a:xfrm>
              <a:off x="2256" y="3264"/>
              <a:ext cx="520"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PS poll</a:t>
              </a:r>
            </a:p>
          </p:txBody>
        </p:sp>
      </p:grpSp>
      <p:sp>
        <p:nvSpPr>
          <p:cNvPr id="120883" name="Rectangle 51"/>
          <p:cNvSpPr>
            <a:spLocks noChangeArrowheads="1"/>
          </p:cNvSpPr>
          <p:nvPr/>
        </p:nvSpPr>
        <p:spPr bwMode="auto">
          <a:xfrm>
            <a:off x="7086600" y="3657600"/>
            <a:ext cx="152400" cy="3810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p</a:t>
            </a:r>
          </a:p>
        </p:txBody>
      </p:sp>
      <p:sp>
        <p:nvSpPr>
          <p:cNvPr id="120885" name="Rectangle 53"/>
          <p:cNvSpPr>
            <a:spLocks noChangeArrowheads="1"/>
          </p:cNvSpPr>
          <p:nvPr/>
        </p:nvSpPr>
        <p:spPr bwMode="auto">
          <a:xfrm>
            <a:off x="7315200" y="2438400"/>
            <a:ext cx="152400" cy="3810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d</a:t>
            </a:r>
          </a:p>
        </p:txBody>
      </p:sp>
      <p:sp>
        <p:nvSpPr>
          <p:cNvPr id="120886" name="Rectangle 54"/>
          <p:cNvSpPr>
            <a:spLocks noChangeArrowheads="1"/>
          </p:cNvSpPr>
          <p:nvPr/>
        </p:nvSpPr>
        <p:spPr bwMode="auto">
          <a:xfrm>
            <a:off x="7543800" y="3657600"/>
            <a:ext cx="228600" cy="38100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d</a:t>
            </a:r>
          </a:p>
        </p:txBody>
      </p:sp>
      <p:grpSp>
        <p:nvGrpSpPr>
          <p:cNvPr id="120894" name="Group 62"/>
          <p:cNvGrpSpPr>
            <a:grpSpLocks/>
          </p:cNvGrpSpPr>
          <p:nvPr/>
        </p:nvGrpSpPr>
        <p:grpSpPr bwMode="auto">
          <a:xfrm>
            <a:off x="7239001" y="4800601"/>
            <a:ext cx="2043113" cy="581025"/>
            <a:chOff x="2880" y="3168"/>
            <a:chExt cx="1287" cy="366"/>
          </a:xfrm>
        </p:grpSpPr>
        <p:sp>
          <p:nvSpPr>
            <p:cNvPr id="120887" name="Rectangle 55"/>
            <p:cNvSpPr>
              <a:spLocks noChangeArrowheads="1"/>
            </p:cNvSpPr>
            <p:nvPr/>
          </p:nvSpPr>
          <p:spPr bwMode="auto">
            <a:xfrm>
              <a:off x="2880" y="3216"/>
              <a:ext cx="96" cy="240"/>
            </a:xfrm>
            <a:prstGeom prst="rect">
              <a:avLst/>
            </a:prstGeom>
            <a:solidFill>
              <a:srgbClr val="01FFBC"/>
            </a:solidFill>
            <a:ln w="9525">
              <a:solidFill>
                <a:schemeClr val="tx1"/>
              </a:solidFill>
              <a:miter lim="800000"/>
              <a:headEnd/>
              <a:tailEnd/>
            </a:ln>
            <a:effectLst/>
          </p:spPr>
          <p:txBody>
            <a:bodyPr wrap="none" anchor="ctr"/>
            <a:lstStyle/>
            <a:p>
              <a:pPr eaLnBrk="0" hangingPunct="0"/>
              <a:r>
                <a:rPr lang="de-DE" sz="1600">
                  <a:latin typeface="Arial" charset="0"/>
                </a:rPr>
                <a:t>d</a:t>
              </a:r>
            </a:p>
          </p:txBody>
        </p:sp>
        <p:sp>
          <p:nvSpPr>
            <p:cNvPr id="120888" name="Text Box 56"/>
            <p:cNvSpPr txBox="1">
              <a:spLocks noChangeArrowheads="1"/>
            </p:cNvSpPr>
            <p:nvPr/>
          </p:nvSpPr>
          <p:spPr bwMode="auto">
            <a:xfrm>
              <a:off x="3024" y="3168"/>
              <a:ext cx="1143" cy="366"/>
            </a:xfrm>
            <a:prstGeom prst="rect">
              <a:avLst/>
            </a:prstGeom>
            <a:noFill/>
            <a:ln w="9525">
              <a:noFill/>
              <a:miter lim="800000"/>
              <a:headEnd/>
              <a:tailEnd/>
            </a:ln>
            <a:effectLst/>
          </p:spPr>
          <p:txBody>
            <a:bodyPr wrap="none">
              <a:spAutoFit/>
            </a:bodyPr>
            <a:lstStyle/>
            <a:p>
              <a:pPr algn="l" eaLnBrk="0" hangingPunct="0"/>
              <a:r>
                <a:rPr lang="de-DE" sz="1600">
                  <a:latin typeface="Arial" charset="0"/>
                </a:rPr>
                <a:t>data transmission</a:t>
              </a:r>
            </a:p>
            <a:p>
              <a:pPr algn="l" eaLnBrk="0" hangingPunct="0"/>
              <a:r>
                <a:rPr lang="de-DE" sz="1600">
                  <a:latin typeface="Arial" charset="0"/>
                </a:rPr>
                <a:t>to/from the station</a:t>
              </a:r>
            </a:p>
          </p:txBody>
        </p:sp>
      </p:gr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U-APSD – WMM Power Save</a:t>
            </a:r>
          </a:p>
        </p:txBody>
      </p:sp>
      <p:sp>
        <p:nvSpPr>
          <p:cNvPr id="32" name="Content Placeholder 31"/>
          <p:cNvSpPr>
            <a:spLocks noGrp="1"/>
          </p:cNvSpPr>
          <p:nvPr>
            <p:ph idx="1"/>
          </p:nvPr>
        </p:nvSpPr>
        <p:spPr/>
        <p:txBody>
          <a:bodyPr/>
          <a:lstStyle/>
          <a:p>
            <a:r>
              <a:rPr lang="en-US" dirty="0"/>
              <a:t>Procedure for unicast data delivered to a STA in PS mode</a:t>
            </a:r>
          </a:p>
          <a:p>
            <a:r>
              <a:rPr lang="en-US" dirty="0"/>
              <a:t>STA triggers release of buffered data from AP</a:t>
            </a:r>
          </a:p>
          <a:p>
            <a:r>
              <a:rPr lang="en-US" dirty="0"/>
              <a:t>WMM Power Save based on legacy procedures plus optional U-APSD</a:t>
            </a:r>
          </a:p>
          <a:p>
            <a:r>
              <a:rPr lang="en-US" dirty="0"/>
              <a:t>Advantages:</a:t>
            </a:r>
          </a:p>
          <a:p>
            <a:pPr lvl="1"/>
            <a:r>
              <a:rPr lang="en-US" dirty="0"/>
              <a:t>No more polling needed</a:t>
            </a:r>
          </a:p>
          <a:p>
            <a:pPr lvl="1"/>
            <a:r>
              <a:rPr lang="en-US" dirty="0"/>
              <a:t>Downlink data frames sent together in a fast sequence</a:t>
            </a:r>
          </a:p>
          <a:p>
            <a:pPr lvl="1"/>
            <a:r>
              <a:rPr lang="en-US" dirty="0"/>
              <a:t>Trigger frame may already contain data – ideal e.g. for VoIP </a:t>
            </a:r>
          </a:p>
          <a:p>
            <a:pPr lvl="1"/>
            <a:r>
              <a:rPr lang="en-US" dirty="0"/>
              <a:t>Applications specify PS behavior, i.e. sleep period</a:t>
            </a:r>
          </a:p>
          <a:p>
            <a:pPr lvl="1"/>
            <a:endParaRPr lang="en-US" dirty="0"/>
          </a:p>
          <a:p>
            <a:endParaRPr lang="en-US" dirty="0"/>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
        <p:nvSpPr>
          <p:cNvPr id="11" name="Text Box 16"/>
          <p:cNvSpPr txBox="1">
            <a:spLocks noChangeArrowheads="1"/>
          </p:cNvSpPr>
          <p:nvPr/>
        </p:nvSpPr>
        <p:spPr bwMode="auto">
          <a:xfrm>
            <a:off x="2050927" y="5628876"/>
            <a:ext cx="566950" cy="338554"/>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STA</a:t>
            </a:r>
          </a:p>
        </p:txBody>
      </p:sp>
      <p:sp>
        <p:nvSpPr>
          <p:cNvPr id="12" name="Text Box 17"/>
          <p:cNvSpPr txBox="1">
            <a:spLocks noChangeArrowheads="1"/>
          </p:cNvSpPr>
          <p:nvPr/>
        </p:nvSpPr>
        <p:spPr bwMode="auto">
          <a:xfrm>
            <a:off x="2050927" y="5019276"/>
            <a:ext cx="457176" cy="338554"/>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AP</a:t>
            </a:r>
          </a:p>
        </p:txBody>
      </p:sp>
      <p:sp>
        <p:nvSpPr>
          <p:cNvPr id="13" name="Line 18"/>
          <p:cNvSpPr>
            <a:spLocks noChangeShapeType="1"/>
          </p:cNvSpPr>
          <p:nvPr/>
        </p:nvSpPr>
        <p:spPr bwMode="auto">
          <a:xfrm>
            <a:off x="3041526" y="5857476"/>
            <a:ext cx="6858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 name="Line 19"/>
          <p:cNvSpPr>
            <a:spLocks noChangeShapeType="1"/>
          </p:cNvSpPr>
          <p:nvPr/>
        </p:nvSpPr>
        <p:spPr bwMode="auto">
          <a:xfrm>
            <a:off x="3041526" y="5247876"/>
            <a:ext cx="6858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8" name="Rectangle 31"/>
          <p:cNvSpPr>
            <a:spLocks noChangeArrowheads="1"/>
          </p:cNvSpPr>
          <p:nvPr/>
        </p:nvSpPr>
        <p:spPr bwMode="auto">
          <a:xfrm>
            <a:off x="4367808" y="4866876"/>
            <a:ext cx="457200"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dirty="0">
                <a:latin typeface="Arial" charset="0"/>
              </a:rPr>
              <a:t>ACK</a:t>
            </a:r>
          </a:p>
        </p:txBody>
      </p:sp>
      <p:sp>
        <p:nvSpPr>
          <p:cNvPr id="19" name="Rectangle 32"/>
          <p:cNvSpPr>
            <a:spLocks noChangeArrowheads="1"/>
          </p:cNvSpPr>
          <p:nvPr/>
        </p:nvSpPr>
        <p:spPr bwMode="auto">
          <a:xfrm>
            <a:off x="3312776" y="5476475"/>
            <a:ext cx="947950" cy="381000"/>
          </a:xfrm>
          <a:prstGeom prst="rect">
            <a:avLst/>
          </a:prstGeom>
          <a:solidFill>
            <a:srgbClr val="FF9966"/>
          </a:solidFill>
          <a:ln w="9525">
            <a:solidFill>
              <a:schemeClr val="tx1"/>
            </a:solidFill>
            <a:miter lim="800000"/>
            <a:headEnd/>
            <a:tailEnd/>
          </a:ln>
          <a:effectLst/>
        </p:spPr>
        <p:txBody>
          <a:bodyPr wrap="none" anchor="ctr"/>
          <a:lstStyle/>
          <a:p>
            <a:pPr eaLnBrk="0" hangingPunct="0"/>
            <a:r>
              <a:rPr lang="de-DE" sz="1600" dirty="0" err="1">
                <a:latin typeface="Arial" charset="0"/>
              </a:rPr>
              <a:t>data</a:t>
            </a:r>
            <a:r>
              <a:rPr lang="de-DE" sz="1600" dirty="0">
                <a:latin typeface="Arial" charset="0"/>
              </a:rPr>
              <a:t> / null</a:t>
            </a:r>
          </a:p>
        </p:txBody>
      </p:sp>
      <p:sp>
        <p:nvSpPr>
          <p:cNvPr id="26" name="Freeform 43"/>
          <p:cNvSpPr>
            <a:spLocks/>
          </p:cNvSpPr>
          <p:nvPr/>
        </p:nvSpPr>
        <p:spPr bwMode="auto">
          <a:xfrm>
            <a:off x="3193929" y="5464145"/>
            <a:ext cx="5468701" cy="404584"/>
          </a:xfrm>
          <a:custGeom>
            <a:avLst/>
            <a:gdLst>
              <a:gd name="connsiteX0" fmla="*/ 0 w 38429"/>
              <a:gd name="connsiteY0" fmla="*/ 10000 h 10000"/>
              <a:gd name="connsiteX1" fmla="*/ 1000 w 38429"/>
              <a:gd name="connsiteY1" fmla="*/ 0 h 10000"/>
              <a:gd name="connsiteX2" fmla="*/ 38429 w 38429"/>
              <a:gd name="connsiteY2" fmla="*/ 984 h 10000"/>
              <a:gd name="connsiteX3" fmla="*/ 10000 w 38429"/>
              <a:gd name="connsiteY3" fmla="*/ 10000 h 10000"/>
              <a:gd name="connsiteX0" fmla="*/ 0 w 38513"/>
              <a:gd name="connsiteY0" fmla="*/ 10000 h 10590"/>
              <a:gd name="connsiteX1" fmla="*/ 1000 w 38513"/>
              <a:gd name="connsiteY1" fmla="*/ 0 h 10590"/>
              <a:gd name="connsiteX2" fmla="*/ 38429 w 38513"/>
              <a:gd name="connsiteY2" fmla="*/ 984 h 10590"/>
              <a:gd name="connsiteX3" fmla="*/ 38513 w 38513"/>
              <a:gd name="connsiteY3" fmla="*/ 10590 h 10590"/>
              <a:gd name="connsiteX0" fmla="*/ 0 w 38767"/>
              <a:gd name="connsiteY0" fmla="*/ 10000 h 10590"/>
              <a:gd name="connsiteX1" fmla="*/ 1000 w 38767"/>
              <a:gd name="connsiteY1" fmla="*/ 0 h 10590"/>
              <a:gd name="connsiteX2" fmla="*/ 38767 w 38767"/>
              <a:gd name="connsiteY2" fmla="*/ 394 h 10590"/>
              <a:gd name="connsiteX3" fmla="*/ 38513 w 38767"/>
              <a:gd name="connsiteY3" fmla="*/ 10590 h 10590"/>
              <a:gd name="connsiteX0" fmla="*/ 0 w 38851"/>
              <a:gd name="connsiteY0" fmla="*/ 10000 h 10000"/>
              <a:gd name="connsiteX1" fmla="*/ 1000 w 38851"/>
              <a:gd name="connsiteY1" fmla="*/ 0 h 10000"/>
              <a:gd name="connsiteX2" fmla="*/ 38767 w 38851"/>
              <a:gd name="connsiteY2" fmla="*/ 394 h 10000"/>
              <a:gd name="connsiteX3" fmla="*/ 38851 w 38851"/>
              <a:gd name="connsiteY3" fmla="*/ 9803 h 10000"/>
              <a:gd name="connsiteX0" fmla="*/ 0 w 38852"/>
              <a:gd name="connsiteY0" fmla="*/ 10196 h 10196"/>
              <a:gd name="connsiteX1" fmla="*/ 1000 w 38852"/>
              <a:gd name="connsiteY1" fmla="*/ 196 h 10196"/>
              <a:gd name="connsiteX2" fmla="*/ 38852 w 38852"/>
              <a:gd name="connsiteY2" fmla="*/ 0 h 10196"/>
              <a:gd name="connsiteX3" fmla="*/ 38851 w 38852"/>
              <a:gd name="connsiteY3" fmla="*/ 9999 h 10196"/>
              <a:gd name="connsiteX0" fmla="*/ 0 w 39021"/>
              <a:gd name="connsiteY0" fmla="*/ 10589 h 10589"/>
              <a:gd name="connsiteX1" fmla="*/ 1000 w 39021"/>
              <a:gd name="connsiteY1" fmla="*/ 589 h 10589"/>
              <a:gd name="connsiteX2" fmla="*/ 39021 w 39021"/>
              <a:gd name="connsiteY2" fmla="*/ 0 h 10589"/>
              <a:gd name="connsiteX3" fmla="*/ 38851 w 39021"/>
              <a:gd name="connsiteY3" fmla="*/ 10392 h 10589"/>
              <a:gd name="connsiteX0" fmla="*/ 0 w 39189"/>
              <a:gd name="connsiteY0" fmla="*/ 10589 h 10589"/>
              <a:gd name="connsiteX1" fmla="*/ 1000 w 39189"/>
              <a:gd name="connsiteY1" fmla="*/ 589 h 10589"/>
              <a:gd name="connsiteX2" fmla="*/ 39021 w 39189"/>
              <a:gd name="connsiteY2" fmla="*/ 0 h 10589"/>
              <a:gd name="connsiteX3" fmla="*/ 39189 w 39189"/>
              <a:gd name="connsiteY3" fmla="*/ 10392 h 10589"/>
              <a:gd name="connsiteX0" fmla="*/ 0 w 39275"/>
              <a:gd name="connsiteY0" fmla="*/ 10786 h 10786"/>
              <a:gd name="connsiteX1" fmla="*/ 1000 w 39275"/>
              <a:gd name="connsiteY1" fmla="*/ 786 h 10786"/>
              <a:gd name="connsiteX2" fmla="*/ 39275 w 39275"/>
              <a:gd name="connsiteY2" fmla="*/ 0 h 10786"/>
              <a:gd name="connsiteX3" fmla="*/ 39189 w 39275"/>
              <a:gd name="connsiteY3" fmla="*/ 10589 h 10786"/>
              <a:gd name="connsiteX0" fmla="*/ 0 w 39275"/>
              <a:gd name="connsiteY0" fmla="*/ 10786 h 10786"/>
              <a:gd name="connsiteX1" fmla="*/ 1000 w 39275"/>
              <a:gd name="connsiteY1" fmla="*/ 453 h 10786"/>
              <a:gd name="connsiteX2" fmla="*/ 39275 w 39275"/>
              <a:gd name="connsiteY2" fmla="*/ 0 h 10786"/>
              <a:gd name="connsiteX3" fmla="*/ 39189 w 39275"/>
              <a:gd name="connsiteY3" fmla="*/ 10589 h 10786"/>
              <a:gd name="connsiteX0" fmla="*/ 0 w 39189"/>
              <a:gd name="connsiteY0" fmla="*/ 10619 h 10619"/>
              <a:gd name="connsiteX1" fmla="*/ 1000 w 39189"/>
              <a:gd name="connsiteY1" fmla="*/ 286 h 10619"/>
              <a:gd name="connsiteX2" fmla="*/ 38988 w 39189"/>
              <a:gd name="connsiteY2" fmla="*/ 0 h 10619"/>
              <a:gd name="connsiteX3" fmla="*/ 39189 w 39189"/>
              <a:gd name="connsiteY3" fmla="*/ 10422 h 10619"/>
              <a:gd name="connsiteX0" fmla="*/ 0 w 39189"/>
              <a:gd name="connsiteY0" fmla="*/ 10619 h 10619"/>
              <a:gd name="connsiteX1" fmla="*/ 1000 w 39189"/>
              <a:gd name="connsiteY1" fmla="*/ 286 h 10619"/>
              <a:gd name="connsiteX2" fmla="*/ 38988 w 39189"/>
              <a:gd name="connsiteY2" fmla="*/ 0 h 10619"/>
              <a:gd name="connsiteX3" fmla="*/ 39189 w 39189"/>
              <a:gd name="connsiteY3" fmla="*/ 10422 h 10619"/>
              <a:gd name="connsiteX0" fmla="*/ 0 w 38988"/>
              <a:gd name="connsiteY0" fmla="*/ 10619 h 10619"/>
              <a:gd name="connsiteX1" fmla="*/ 1000 w 38988"/>
              <a:gd name="connsiteY1" fmla="*/ 286 h 10619"/>
              <a:gd name="connsiteX2" fmla="*/ 38988 w 38988"/>
              <a:gd name="connsiteY2" fmla="*/ 0 h 10619"/>
              <a:gd name="connsiteX3" fmla="*/ 38974 w 38988"/>
              <a:gd name="connsiteY3" fmla="*/ 10422 h 10619"/>
              <a:gd name="connsiteX0" fmla="*/ 0 w 61663"/>
              <a:gd name="connsiteY0" fmla="*/ 10619 h 10619"/>
              <a:gd name="connsiteX1" fmla="*/ 1000 w 61663"/>
              <a:gd name="connsiteY1" fmla="*/ 286 h 10619"/>
              <a:gd name="connsiteX2" fmla="*/ 61663 w 61663"/>
              <a:gd name="connsiteY2" fmla="*/ 0 h 10619"/>
              <a:gd name="connsiteX3" fmla="*/ 38974 w 61663"/>
              <a:gd name="connsiteY3" fmla="*/ 10422 h 10619"/>
              <a:gd name="connsiteX0" fmla="*/ 0 w 61734"/>
              <a:gd name="connsiteY0" fmla="*/ 10619 h 10619"/>
              <a:gd name="connsiteX1" fmla="*/ 1000 w 61734"/>
              <a:gd name="connsiteY1" fmla="*/ 286 h 10619"/>
              <a:gd name="connsiteX2" fmla="*/ 61663 w 61734"/>
              <a:gd name="connsiteY2" fmla="*/ 0 h 10619"/>
              <a:gd name="connsiteX3" fmla="*/ 61734 w 61734"/>
              <a:gd name="connsiteY3" fmla="*/ 10619 h 10619"/>
            </a:gdLst>
            <a:ahLst/>
            <a:cxnLst>
              <a:cxn ang="0">
                <a:pos x="connsiteX0" y="connsiteY0"/>
              </a:cxn>
              <a:cxn ang="0">
                <a:pos x="connsiteX1" y="connsiteY1"/>
              </a:cxn>
              <a:cxn ang="0">
                <a:pos x="connsiteX2" y="connsiteY2"/>
              </a:cxn>
              <a:cxn ang="0">
                <a:pos x="connsiteX3" y="connsiteY3"/>
              </a:cxn>
            </a:cxnLst>
            <a:rect l="l" t="t" r="r" b="b"/>
            <a:pathLst>
              <a:path w="61734" h="10619">
                <a:moveTo>
                  <a:pt x="0" y="10619"/>
                </a:moveTo>
                <a:lnTo>
                  <a:pt x="1000" y="286"/>
                </a:lnTo>
                <a:lnTo>
                  <a:pt x="61663" y="0"/>
                </a:lnTo>
                <a:cubicBezTo>
                  <a:pt x="61663" y="3333"/>
                  <a:pt x="61734" y="7286"/>
                  <a:pt x="61734" y="10619"/>
                </a:cubicBezTo>
              </a:path>
            </a:pathLst>
          </a:custGeom>
          <a:noFill/>
          <a:ln w="19050" cap="flat" cmpd="sng">
            <a:solidFill>
              <a:srgbClr val="0033CC"/>
            </a:solidFill>
            <a:prstDash val="solid"/>
            <a:round/>
            <a:headEnd/>
            <a:tailEnd/>
          </a:ln>
          <a:effectLst/>
        </p:spPr>
        <p:txBody>
          <a:bodyPr wrap="none" anchor="ctr"/>
          <a:lstStyle/>
          <a:p>
            <a:endParaRPr lang="en-US"/>
          </a:p>
        </p:txBody>
      </p:sp>
      <p:grpSp>
        <p:nvGrpSpPr>
          <p:cNvPr id="27" name="Group 59"/>
          <p:cNvGrpSpPr>
            <a:grpSpLocks/>
          </p:cNvGrpSpPr>
          <p:nvPr/>
        </p:nvGrpSpPr>
        <p:grpSpPr bwMode="auto">
          <a:xfrm>
            <a:off x="8472264" y="6054326"/>
            <a:ext cx="1227138" cy="412750"/>
            <a:chOff x="2160" y="2784"/>
            <a:chExt cx="773" cy="260"/>
          </a:xfrm>
        </p:grpSpPr>
        <p:sp>
          <p:nvSpPr>
            <p:cNvPr id="28" name="Freeform 45"/>
            <p:cNvSpPr>
              <a:spLocks/>
            </p:cNvSpPr>
            <p:nvPr/>
          </p:nvSpPr>
          <p:spPr bwMode="auto">
            <a:xfrm>
              <a:off x="2160" y="2784"/>
              <a:ext cx="240" cy="240"/>
            </a:xfrm>
            <a:custGeom>
              <a:avLst/>
              <a:gdLst/>
              <a:ahLst/>
              <a:cxnLst>
                <a:cxn ang="0">
                  <a:pos x="0" y="240"/>
                </a:cxn>
                <a:cxn ang="0">
                  <a:pos x="48" y="0"/>
                </a:cxn>
                <a:cxn ang="0">
                  <a:pos x="480" y="0"/>
                </a:cxn>
                <a:cxn ang="0">
                  <a:pos x="480" y="240"/>
                </a:cxn>
              </a:cxnLst>
              <a:rect l="0" t="0" r="r" b="b"/>
              <a:pathLst>
                <a:path w="480" h="240">
                  <a:moveTo>
                    <a:pt x="0" y="240"/>
                  </a:moveTo>
                  <a:lnTo>
                    <a:pt x="48" y="0"/>
                  </a:lnTo>
                  <a:lnTo>
                    <a:pt x="480" y="0"/>
                  </a:lnTo>
                  <a:lnTo>
                    <a:pt x="480" y="240"/>
                  </a:lnTo>
                </a:path>
              </a:pathLst>
            </a:custGeom>
            <a:noFill/>
            <a:ln w="19050" cap="flat" cmpd="sng">
              <a:solidFill>
                <a:srgbClr val="0033CC"/>
              </a:solidFill>
              <a:prstDash val="solid"/>
              <a:round/>
              <a:headEnd/>
              <a:tailEnd/>
            </a:ln>
            <a:effectLst/>
          </p:spPr>
          <p:txBody>
            <a:bodyPr wrap="none" anchor="ctr"/>
            <a:lstStyle/>
            <a:p>
              <a:endParaRPr lang="en-US"/>
            </a:p>
          </p:txBody>
        </p:sp>
        <p:sp>
          <p:nvSpPr>
            <p:cNvPr id="29" name="Text Box 46"/>
            <p:cNvSpPr txBox="1">
              <a:spLocks noChangeArrowheads="1"/>
            </p:cNvSpPr>
            <p:nvPr/>
          </p:nvSpPr>
          <p:spPr bwMode="auto">
            <a:xfrm>
              <a:off x="2448" y="2832"/>
              <a:ext cx="485" cy="212"/>
            </a:xfrm>
            <a:prstGeom prst="rect">
              <a:avLst/>
            </a:prstGeom>
            <a:noFill/>
            <a:ln w="9525">
              <a:noFill/>
              <a:miter lim="800000"/>
              <a:headEnd/>
              <a:tailEnd/>
            </a:ln>
            <a:effectLst/>
          </p:spPr>
          <p:txBody>
            <a:bodyPr wrap="none">
              <a:spAutoFit/>
            </a:bodyPr>
            <a:lstStyle/>
            <a:p>
              <a:pPr algn="l" eaLnBrk="0" hangingPunct="0"/>
              <a:r>
                <a:rPr lang="de-DE" sz="1600" dirty="0" err="1">
                  <a:latin typeface="Arial" charset="0"/>
                </a:rPr>
                <a:t>awake</a:t>
              </a:r>
              <a:endParaRPr lang="de-DE" sz="1600" dirty="0">
                <a:latin typeface="Arial" charset="0"/>
              </a:endParaRPr>
            </a:p>
          </p:txBody>
        </p:sp>
      </p:grpSp>
      <p:sp>
        <p:nvSpPr>
          <p:cNvPr id="30" name="Rectangle 31"/>
          <p:cNvSpPr>
            <a:spLocks noChangeArrowheads="1"/>
          </p:cNvSpPr>
          <p:nvPr/>
        </p:nvSpPr>
        <p:spPr bwMode="auto">
          <a:xfrm>
            <a:off x="5015880" y="4860527"/>
            <a:ext cx="997446"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dirty="0" err="1">
                <a:latin typeface="Arial" charset="0"/>
              </a:rPr>
              <a:t>data</a:t>
            </a:r>
            <a:r>
              <a:rPr lang="de-DE" sz="1600" dirty="0">
                <a:latin typeface="Arial" charset="0"/>
              </a:rPr>
              <a:t> / null</a:t>
            </a:r>
          </a:p>
        </p:txBody>
      </p:sp>
      <p:sp>
        <p:nvSpPr>
          <p:cNvPr id="31" name="Rectangle 32"/>
          <p:cNvSpPr>
            <a:spLocks noChangeArrowheads="1"/>
          </p:cNvSpPr>
          <p:nvPr/>
        </p:nvSpPr>
        <p:spPr bwMode="auto">
          <a:xfrm>
            <a:off x="6155311" y="5476475"/>
            <a:ext cx="480318" cy="381000"/>
          </a:xfrm>
          <a:prstGeom prst="rect">
            <a:avLst/>
          </a:prstGeom>
          <a:solidFill>
            <a:srgbClr val="FF9966"/>
          </a:solidFill>
          <a:ln w="9525">
            <a:solidFill>
              <a:schemeClr val="tx1"/>
            </a:solidFill>
            <a:miter lim="800000"/>
            <a:headEnd/>
            <a:tailEnd/>
          </a:ln>
          <a:effectLst/>
        </p:spPr>
        <p:txBody>
          <a:bodyPr wrap="none" anchor="ctr"/>
          <a:lstStyle/>
          <a:p>
            <a:pPr eaLnBrk="0" hangingPunct="0"/>
            <a:r>
              <a:rPr lang="de-DE" sz="1600" dirty="0">
                <a:latin typeface="Arial" charset="0"/>
              </a:rPr>
              <a:t>ACK</a:t>
            </a:r>
          </a:p>
        </p:txBody>
      </p:sp>
      <p:sp>
        <p:nvSpPr>
          <p:cNvPr id="33" name="Rectangle 31"/>
          <p:cNvSpPr>
            <a:spLocks noChangeArrowheads="1"/>
          </p:cNvSpPr>
          <p:nvPr/>
        </p:nvSpPr>
        <p:spPr bwMode="auto">
          <a:xfrm>
            <a:off x="6958980" y="4855624"/>
            <a:ext cx="997446" cy="381000"/>
          </a:xfrm>
          <a:prstGeom prst="rect">
            <a:avLst/>
          </a:prstGeom>
          <a:solidFill>
            <a:srgbClr val="F4EE00"/>
          </a:solidFill>
          <a:ln w="9525">
            <a:solidFill>
              <a:schemeClr val="tx1"/>
            </a:solidFill>
            <a:miter lim="800000"/>
            <a:headEnd/>
            <a:tailEnd/>
          </a:ln>
          <a:effectLst/>
        </p:spPr>
        <p:txBody>
          <a:bodyPr wrap="none" anchor="ctr"/>
          <a:lstStyle/>
          <a:p>
            <a:pPr eaLnBrk="0" hangingPunct="0"/>
            <a:r>
              <a:rPr lang="de-DE" sz="1600" dirty="0" err="1">
                <a:latin typeface="Arial" charset="0"/>
              </a:rPr>
              <a:t>data</a:t>
            </a:r>
            <a:r>
              <a:rPr lang="de-DE" sz="1600" dirty="0">
                <a:latin typeface="Arial" charset="0"/>
              </a:rPr>
              <a:t> / null</a:t>
            </a:r>
          </a:p>
        </p:txBody>
      </p:sp>
      <p:sp>
        <p:nvSpPr>
          <p:cNvPr id="34" name="Rectangle 32"/>
          <p:cNvSpPr>
            <a:spLocks noChangeArrowheads="1"/>
          </p:cNvSpPr>
          <p:nvPr/>
        </p:nvSpPr>
        <p:spPr bwMode="auto">
          <a:xfrm>
            <a:off x="8129530" y="5470127"/>
            <a:ext cx="480318" cy="381000"/>
          </a:xfrm>
          <a:prstGeom prst="rect">
            <a:avLst/>
          </a:prstGeom>
          <a:solidFill>
            <a:srgbClr val="FF9966"/>
          </a:solidFill>
          <a:ln w="9525">
            <a:solidFill>
              <a:schemeClr val="tx1"/>
            </a:solidFill>
            <a:miter lim="800000"/>
            <a:headEnd/>
            <a:tailEnd/>
          </a:ln>
          <a:effectLst/>
        </p:spPr>
        <p:txBody>
          <a:bodyPr wrap="none" anchor="ctr"/>
          <a:lstStyle/>
          <a:p>
            <a:pPr eaLnBrk="0" hangingPunct="0"/>
            <a:r>
              <a:rPr lang="de-DE" sz="1600" dirty="0">
                <a:latin typeface="Arial" charset="0"/>
              </a:rPr>
              <a:t>ACK</a:t>
            </a:r>
          </a:p>
        </p:txBody>
      </p:sp>
      <p:cxnSp>
        <p:nvCxnSpPr>
          <p:cNvPr id="36" name="Straight Arrow Connector 35"/>
          <p:cNvCxnSpPr/>
          <p:nvPr/>
        </p:nvCxnSpPr>
        <p:spPr bwMode="auto">
          <a:xfrm>
            <a:off x="4325707" y="4564264"/>
            <a:ext cx="4485456"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37" name="TextBox 36"/>
          <p:cNvSpPr txBox="1"/>
          <p:nvPr/>
        </p:nvSpPr>
        <p:spPr>
          <a:xfrm>
            <a:off x="4417848" y="4193492"/>
            <a:ext cx="4301178" cy="369332"/>
          </a:xfrm>
          <a:prstGeom prst="rect">
            <a:avLst/>
          </a:prstGeom>
          <a:noFill/>
        </p:spPr>
        <p:txBody>
          <a:bodyPr wrap="none" rtlCol="0">
            <a:spAutoFit/>
          </a:bodyPr>
          <a:lstStyle/>
          <a:p>
            <a:r>
              <a:rPr lang="en-US" dirty="0">
                <a:latin typeface="+mj-lt"/>
              </a:rPr>
              <a:t>no more than max. service period length</a:t>
            </a:r>
          </a:p>
        </p:txBody>
      </p:sp>
    </p:spTree>
    <p:extLst>
      <p:ext uri="{BB962C8B-B14F-4D97-AF65-F5344CB8AC3E}">
        <p14:creationId xmlns:p14="http://schemas.microsoft.com/office/powerpoint/2010/main" val="149150277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802.11 - Roaming</a:t>
            </a:r>
          </a:p>
        </p:txBody>
      </p:sp>
      <p:sp>
        <p:nvSpPr>
          <p:cNvPr id="100355" name="Rectangle 3"/>
          <p:cNvSpPr>
            <a:spLocks noGrp="1" noChangeArrowheads="1"/>
          </p:cNvSpPr>
          <p:nvPr>
            <p:ph idx="1"/>
          </p:nvPr>
        </p:nvSpPr>
        <p:spPr/>
        <p:txBody>
          <a:bodyPr/>
          <a:lstStyle/>
          <a:p>
            <a:r>
              <a:rPr lang="en-US" dirty="0"/>
              <a:t>No or bad connection? Then perform:</a:t>
            </a:r>
          </a:p>
          <a:p>
            <a:r>
              <a:rPr lang="en-US" dirty="0"/>
              <a:t>Scanning</a:t>
            </a:r>
          </a:p>
          <a:p>
            <a:pPr lvl="1"/>
            <a:r>
              <a:rPr lang="en-US" dirty="0"/>
              <a:t>scan the environment, i.e., listen into the medium for beacon signals or send probes into the medium and wait for an answer</a:t>
            </a:r>
          </a:p>
          <a:p>
            <a:r>
              <a:rPr lang="en-US" dirty="0" err="1"/>
              <a:t>Reassociation</a:t>
            </a:r>
            <a:r>
              <a:rPr lang="en-US" dirty="0"/>
              <a:t> Request</a:t>
            </a:r>
          </a:p>
          <a:p>
            <a:pPr lvl="1"/>
            <a:r>
              <a:rPr lang="en-US" dirty="0"/>
              <a:t>station sends a request to one or several AP(s)</a:t>
            </a:r>
          </a:p>
          <a:p>
            <a:r>
              <a:rPr lang="en-US" dirty="0" err="1"/>
              <a:t>Reassociation</a:t>
            </a:r>
            <a:r>
              <a:rPr lang="en-US" dirty="0"/>
              <a:t> Response</a:t>
            </a:r>
          </a:p>
          <a:p>
            <a:pPr lvl="1"/>
            <a:r>
              <a:rPr lang="en-US" dirty="0"/>
              <a:t>success: AP has answered, station can now participate</a:t>
            </a:r>
          </a:p>
          <a:p>
            <a:pPr lvl="1"/>
            <a:r>
              <a:rPr lang="en-US" dirty="0"/>
              <a:t>failure: continue scanning</a:t>
            </a:r>
          </a:p>
          <a:p>
            <a:r>
              <a:rPr lang="en-US" dirty="0"/>
              <a:t>AP accepts </a:t>
            </a:r>
            <a:r>
              <a:rPr lang="en-US" dirty="0" err="1"/>
              <a:t>Reassociation</a:t>
            </a:r>
            <a:r>
              <a:rPr lang="en-US" dirty="0"/>
              <a:t> Request</a:t>
            </a:r>
          </a:p>
          <a:p>
            <a:pPr lvl="1"/>
            <a:r>
              <a:rPr lang="en-US" dirty="0"/>
              <a:t>signal the new station to the distribution system</a:t>
            </a:r>
          </a:p>
          <a:p>
            <a:pPr lvl="1"/>
            <a:r>
              <a:rPr lang="en-US" dirty="0"/>
              <a:t>the distribution system updates its data base (i.e., location information)</a:t>
            </a:r>
          </a:p>
          <a:p>
            <a:pPr lvl="1"/>
            <a:r>
              <a:rPr lang="en-US" dirty="0"/>
              <a:t>typically, the distribution system now informs the old AP so it can release resources</a:t>
            </a:r>
          </a:p>
          <a:p>
            <a:pPr lvl="1"/>
            <a:endParaRPr lang="en-US" dirty="0"/>
          </a:p>
          <a:p>
            <a:r>
              <a:rPr lang="en-US" dirty="0"/>
              <a:t>May take a long time …</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roaming using 802.11k, .11r and .11v</a:t>
            </a:r>
          </a:p>
        </p:txBody>
      </p:sp>
      <p:sp>
        <p:nvSpPr>
          <p:cNvPr id="3" name="Content Placeholder 2"/>
          <p:cNvSpPr>
            <a:spLocks noGrp="1"/>
          </p:cNvSpPr>
          <p:nvPr>
            <p:ph sz="half" idx="1"/>
          </p:nvPr>
        </p:nvSpPr>
        <p:spPr/>
        <p:txBody>
          <a:bodyPr>
            <a:normAutofit fontScale="92500"/>
          </a:bodyPr>
          <a:lstStyle/>
          <a:p>
            <a:r>
              <a:rPr lang="en-US" dirty="0"/>
              <a:t>Classical roaming is too slow, e.g., for VoIP over WLAN </a:t>
            </a:r>
            <a:r>
              <a:rPr lang="en-US" dirty="0">
                <a:sym typeface="Wingdings" panose="05000000000000000000" pitchFamily="2" charset="2"/>
              </a:rPr>
              <a:t></a:t>
            </a:r>
            <a:r>
              <a:rPr lang="en-US" dirty="0"/>
              <a:t> service interruption</a:t>
            </a:r>
          </a:p>
          <a:p>
            <a:pPr marL="477440" lvl="1" indent="-342900">
              <a:buFont typeface="+mj-lt"/>
              <a:buAutoNum type="arabicPeriod"/>
            </a:pPr>
            <a:r>
              <a:rPr lang="de-DE" dirty="0"/>
              <a:t>802.11 </a:t>
            </a:r>
            <a:r>
              <a:rPr lang="de-DE" dirty="0" err="1"/>
              <a:t>authentication</a:t>
            </a:r>
            <a:r>
              <a:rPr lang="de-DE" dirty="0"/>
              <a:t> </a:t>
            </a:r>
            <a:r>
              <a:rPr lang="de-DE" dirty="0" err="1"/>
              <a:t>message</a:t>
            </a:r>
            <a:r>
              <a:rPr lang="de-DE" dirty="0"/>
              <a:t> </a:t>
            </a:r>
            <a:r>
              <a:rPr lang="de-DE" dirty="0" err="1"/>
              <a:t>exchange</a:t>
            </a:r>
            <a:endParaRPr lang="de-DE" dirty="0"/>
          </a:p>
          <a:p>
            <a:pPr marL="477440" lvl="1" indent="-342900">
              <a:buFont typeface="+mj-lt"/>
              <a:buAutoNum type="arabicPeriod"/>
            </a:pPr>
            <a:r>
              <a:rPr lang="de-DE" dirty="0" err="1"/>
              <a:t>Reassociation</a:t>
            </a:r>
            <a:r>
              <a:rPr lang="de-DE" dirty="0"/>
              <a:t> </a:t>
            </a:r>
            <a:r>
              <a:rPr lang="de-DE" dirty="0" err="1"/>
              <a:t>messages</a:t>
            </a:r>
            <a:r>
              <a:rPr lang="de-DE" dirty="0"/>
              <a:t> </a:t>
            </a:r>
            <a:r>
              <a:rPr lang="de-DE" dirty="0" err="1"/>
              <a:t>exchange</a:t>
            </a:r>
            <a:endParaRPr lang="de-DE" dirty="0"/>
          </a:p>
          <a:p>
            <a:pPr marL="477440" lvl="1" indent="-342900">
              <a:buFont typeface="+mj-lt"/>
              <a:buAutoNum type="arabicPeriod"/>
            </a:pPr>
            <a:r>
              <a:rPr lang="de-DE" dirty="0"/>
              <a:t>EAP-</a:t>
            </a:r>
            <a:r>
              <a:rPr lang="de-DE" dirty="0" err="1"/>
              <a:t>request</a:t>
            </a:r>
            <a:r>
              <a:rPr lang="de-DE" dirty="0"/>
              <a:t>/</a:t>
            </a:r>
            <a:r>
              <a:rPr lang="de-DE" dirty="0" err="1"/>
              <a:t>response</a:t>
            </a:r>
            <a:r>
              <a:rPr lang="de-DE" dirty="0"/>
              <a:t> </a:t>
            </a:r>
            <a:r>
              <a:rPr lang="de-DE" dirty="0" err="1"/>
              <a:t>identity</a:t>
            </a:r>
            <a:r>
              <a:rPr lang="de-DE" dirty="0"/>
              <a:t> </a:t>
            </a:r>
            <a:r>
              <a:rPr lang="de-DE" dirty="0" err="1"/>
              <a:t>exchange</a:t>
            </a:r>
            <a:endParaRPr lang="de-DE" dirty="0"/>
          </a:p>
          <a:p>
            <a:pPr marL="477440" lvl="1" indent="-342900">
              <a:buFont typeface="+mj-lt"/>
              <a:buAutoNum type="arabicPeriod"/>
            </a:pPr>
            <a:r>
              <a:rPr lang="de-DE" dirty="0"/>
              <a:t>Access </a:t>
            </a:r>
            <a:r>
              <a:rPr lang="de-DE" dirty="0" err="1"/>
              <a:t>request</a:t>
            </a:r>
            <a:r>
              <a:rPr lang="de-DE" dirty="0"/>
              <a:t> </a:t>
            </a:r>
            <a:r>
              <a:rPr lang="de-DE" dirty="0" err="1"/>
              <a:t>and</a:t>
            </a:r>
            <a:r>
              <a:rPr lang="de-DE" dirty="0"/>
              <a:t> </a:t>
            </a:r>
            <a:r>
              <a:rPr lang="de-DE" dirty="0" err="1"/>
              <a:t>challenge</a:t>
            </a:r>
            <a:r>
              <a:rPr lang="de-DE" dirty="0"/>
              <a:t> packet </a:t>
            </a:r>
            <a:r>
              <a:rPr lang="de-DE" dirty="0" err="1"/>
              <a:t>exchange</a:t>
            </a:r>
            <a:endParaRPr lang="de-DE" dirty="0"/>
          </a:p>
          <a:p>
            <a:pPr marL="477440" lvl="1" indent="-342900">
              <a:buFont typeface="+mj-lt"/>
              <a:buAutoNum type="arabicPeriod"/>
            </a:pPr>
            <a:r>
              <a:rPr lang="de-DE" dirty="0"/>
              <a:t>EAP </a:t>
            </a:r>
            <a:r>
              <a:rPr lang="de-DE" dirty="0" err="1"/>
              <a:t>request</a:t>
            </a:r>
            <a:r>
              <a:rPr lang="de-DE" dirty="0"/>
              <a:t>/</a:t>
            </a:r>
            <a:r>
              <a:rPr lang="de-DE" dirty="0" err="1"/>
              <a:t>response</a:t>
            </a:r>
            <a:endParaRPr lang="de-DE" dirty="0"/>
          </a:p>
          <a:p>
            <a:pPr marL="477440" lvl="1" indent="-342900">
              <a:buFont typeface="+mj-lt"/>
              <a:buAutoNum type="arabicPeriod"/>
            </a:pPr>
            <a:r>
              <a:rPr lang="de-DE" dirty="0"/>
              <a:t>RADIUS </a:t>
            </a:r>
            <a:r>
              <a:rPr lang="de-DE" dirty="0" err="1"/>
              <a:t>access</a:t>
            </a:r>
            <a:r>
              <a:rPr lang="de-DE" dirty="0"/>
              <a:t> </a:t>
            </a:r>
            <a:r>
              <a:rPr lang="de-DE" dirty="0" err="1"/>
              <a:t>request</a:t>
            </a:r>
            <a:r>
              <a:rPr lang="de-DE" dirty="0"/>
              <a:t>/</a:t>
            </a:r>
            <a:r>
              <a:rPr lang="de-DE" dirty="0" err="1"/>
              <a:t>accept</a:t>
            </a:r>
            <a:r>
              <a:rPr lang="de-DE" dirty="0"/>
              <a:t> </a:t>
            </a:r>
            <a:r>
              <a:rPr lang="de-DE" dirty="0" err="1"/>
              <a:t>exchange</a:t>
            </a:r>
            <a:endParaRPr lang="de-DE" dirty="0"/>
          </a:p>
          <a:p>
            <a:pPr marL="477440" lvl="1" indent="-342900">
              <a:buFont typeface="+mj-lt"/>
              <a:buAutoNum type="arabicPeriod"/>
            </a:pPr>
            <a:r>
              <a:rPr lang="de-DE" dirty="0" err="1"/>
              <a:t>Success</a:t>
            </a:r>
            <a:r>
              <a:rPr lang="de-DE" dirty="0"/>
              <a:t> </a:t>
            </a:r>
            <a:r>
              <a:rPr lang="de-DE" dirty="0" err="1"/>
              <a:t>message</a:t>
            </a:r>
            <a:r>
              <a:rPr lang="de-DE" dirty="0"/>
              <a:t> </a:t>
            </a:r>
            <a:r>
              <a:rPr lang="de-DE" dirty="0" err="1"/>
              <a:t>to</a:t>
            </a:r>
            <a:r>
              <a:rPr lang="de-DE" dirty="0"/>
              <a:t> Client</a:t>
            </a:r>
          </a:p>
          <a:p>
            <a:pPr marL="477440" lvl="1" indent="-342900">
              <a:buFont typeface="+mj-lt"/>
              <a:buAutoNum type="arabicPeriod"/>
            </a:pPr>
            <a:r>
              <a:rPr lang="de-DE" dirty="0" err="1"/>
              <a:t>Nonce-value</a:t>
            </a:r>
            <a:r>
              <a:rPr lang="de-DE" dirty="0"/>
              <a:t> </a:t>
            </a:r>
            <a:r>
              <a:rPr lang="de-DE" dirty="0" err="1"/>
              <a:t>exchange</a:t>
            </a:r>
            <a:endParaRPr lang="de-DE" dirty="0"/>
          </a:p>
          <a:p>
            <a:pPr marL="477440" lvl="1" indent="-342900">
              <a:buFont typeface="+mj-lt"/>
              <a:buAutoNum type="arabicPeriod"/>
            </a:pPr>
            <a:r>
              <a:rPr lang="de-DE" dirty="0"/>
              <a:t>Temporal </a:t>
            </a:r>
            <a:r>
              <a:rPr lang="de-DE" dirty="0" err="1"/>
              <a:t>key</a:t>
            </a:r>
            <a:r>
              <a:rPr lang="de-DE" dirty="0"/>
              <a:t>, </a:t>
            </a:r>
            <a:r>
              <a:rPr lang="de-DE" dirty="0" err="1"/>
              <a:t>acknowledgement</a:t>
            </a:r>
            <a:r>
              <a:rPr lang="de-DE" dirty="0"/>
              <a:t> </a:t>
            </a:r>
            <a:r>
              <a:rPr lang="de-DE" dirty="0" err="1"/>
              <a:t>exchange</a:t>
            </a:r>
            <a:endParaRPr lang="de-DE" dirty="0"/>
          </a:p>
          <a:p>
            <a:pPr indent="-132160"/>
            <a:endParaRPr lang="de-DE" dirty="0"/>
          </a:p>
          <a:p>
            <a:pPr indent="-132160"/>
            <a:r>
              <a:rPr lang="de-DE" dirty="0"/>
              <a:t>In </a:t>
            </a:r>
            <a:r>
              <a:rPr lang="de-DE" dirty="0" err="1"/>
              <a:t>this</a:t>
            </a:r>
            <a:r>
              <a:rPr lang="de-DE" dirty="0"/>
              <a:t> </a:t>
            </a:r>
            <a:r>
              <a:rPr lang="de-DE" dirty="0" err="1"/>
              <a:t>example</a:t>
            </a:r>
            <a:r>
              <a:rPr lang="de-DE" dirty="0"/>
              <a:t> </a:t>
            </a:r>
            <a:r>
              <a:rPr lang="de-DE" dirty="0">
                <a:solidFill>
                  <a:srgbClr val="FF9933"/>
                </a:solidFill>
              </a:rPr>
              <a:t>17 </a:t>
            </a:r>
            <a:r>
              <a:rPr lang="de-DE" dirty="0" err="1">
                <a:solidFill>
                  <a:srgbClr val="FF9933"/>
                </a:solidFill>
              </a:rPr>
              <a:t>steps</a:t>
            </a:r>
            <a:r>
              <a:rPr lang="de-DE" dirty="0">
                <a:solidFill>
                  <a:srgbClr val="FF9933"/>
                </a:solidFill>
              </a:rPr>
              <a:t> </a:t>
            </a:r>
            <a:r>
              <a:rPr lang="de-DE" dirty="0"/>
              <a:t>(all but 7. </a:t>
            </a:r>
            <a:r>
              <a:rPr lang="de-DE" dirty="0" err="1"/>
              <a:t>are</a:t>
            </a:r>
            <a:r>
              <a:rPr lang="de-DE" dirty="0"/>
              <a:t> </a:t>
            </a:r>
            <a:r>
              <a:rPr lang="de-DE" dirty="0" err="1"/>
              <a:t>exchanges</a:t>
            </a:r>
            <a:r>
              <a:rPr lang="de-DE" dirty="0"/>
              <a:t>)!</a:t>
            </a:r>
          </a:p>
          <a:p>
            <a:pPr lvl="1"/>
            <a:r>
              <a:rPr lang="en-US" dirty="0"/>
              <a:t>See 802.1X for more details about authentication</a:t>
            </a:r>
          </a:p>
        </p:txBody>
      </p:sp>
      <p:sp>
        <p:nvSpPr>
          <p:cNvPr id="14" name="Content Placeholder 13"/>
          <p:cNvSpPr>
            <a:spLocks noGrp="1"/>
          </p:cNvSpPr>
          <p:nvPr>
            <p:ph sz="half" idx="2"/>
          </p:nvPr>
        </p:nvSpPr>
        <p:spPr/>
        <p:txBody>
          <a:bodyPr/>
          <a:lstStyle/>
          <a:p>
            <a:r>
              <a:rPr lang="en-US" dirty="0"/>
              <a:t>802.11k: Optimized channel list</a:t>
            </a:r>
          </a:p>
          <a:p>
            <a:pPr lvl="1"/>
            <a:r>
              <a:rPr lang="en-US" dirty="0"/>
              <a:t>Collect potential roaming networks prior to roaming</a:t>
            </a:r>
          </a:p>
          <a:p>
            <a:endParaRPr lang="en-US" dirty="0"/>
          </a:p>
          <a:p>
            <a:r>
              <a:rPr lang="en-US" dirty="0"/>
              <a:t>802.11r: Fast BSS Transition - only </a:t>
            </a:r>
            <a:r>
              <a:rPr lang="en-US" dirty="0">
                <a:solidFill>
                  <a:srgbClr val="92D050"/>
                </a:solidFill>
              </a:rPr>
              <a:t>4 steps </a:t>
            </a:r>
            <a:r>
              <a:rPr lang="en-US" dirty="0"/>
              <a:t>left</a:t>
            </a:r>
          </a:p>
          <a:p>
            <a:pPr marL="723900" lvl="1" indent="-457200">
              <a:buFont typeface="+mj-lt"/>
              <a:buAutoNum type="arabicPeriod"/>
            </a:pPr>
            <a:r>
              <a:rPr lang="en-US" dirty="0"/>
              <a:t>Client and AP exchange 802.11 authentication messages and nonce-values</a:t>
            </a:r>
          </a:p>
          <a:p>
            <a:pPr marL="723900" lvl="1" indent="-457200">
              <a:buFont typeface="+mj-lt"/>
              <a:buAutoNum type="arabicPeriod"/>
            </a:pPr>
            <a:r>
              <a:rPr lang="en-US" dirty="0"/>
              <a:t>Client and AP exchange </a:t>
            </a:r>
            <a:r>
              <a:rPr lang="en-US" dirty="0" err="1"/>
              <a:t>reassociation</a:t>
            </a:r>
            <a:r>
              <a:rPr lang="en-US" dirty="0"/>
              <a:t> messages and temporal key/acknowledgment</a:t>
            </a:r>
          </a:p>
          <a:p>
            <a:endParaRPr lang="en-US" dirty="0"/>
          </a:p>
          <a:p>
            <a:r>
              <a:rPr lang="en-US" dirty="0"/>
              <a:t>802.11v: BSS Transition Management</a:t>
            </a:r>
          </a:p>
          <a:p>
            <a:pPr lvl="1"/>
            <a:r>
              <a:rPr lang="en-US" dirty="0"/>
              <a:t>Manage information about alternative access points</a:t>
            </a:r>
          </a:p>
          <a:p>
            <a:pPr lvl="1"/>
            <a:r>
              <a:rPr lang="en-US" dirty="0"/>
              <a:t>Disassociation Imminent can force client to roam</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4055525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a:t>WLAN: IEEE 802.11 – some developments</a:t>
            </a:r>
          </a:p>
        </p:txBody>
      </p:sp>
      <p:sp>
        <p:nvSpPr>
          <p:cNvPr id="142339" name="Rectangle 3"/>
          <p:cNvSpPr>
            <a:spLocks noGrp="1" noChangeArrowheads="1"/>
          </p:cNvSpPr>
          <p:nvPr>
            <p:ph idx="1"/>
          </p:nvPr>
        </p:nvSpPr>
        <p:spPr/>
        <p:txBody>
          <a:bodyPr/>
          <a:lstStyle/>
          <a:p>
            <a:pPr>
              <a:lnSpc>
                <a:spcPct val="80000"/>
              </a:lnSpc>
            </a:pPr>
            <a:r>
              <a:rPr lang="en-US" sz="1600"/>
              <a:t>802.11c: Bridge Support</a:t>
            </a:r>
          </a:p>
          <a:p>
            <a:pPr lvl="1">
              <a:lnSpc>
                <a:spcPct val="80000"/>
              </a:lnSpc>
            </a:pPr>
            <a:r>
              <a:rPr lang="en-US" sz="1400"/>
              <a:t>Definition of MAC procedures to support bridges as extension to 802.1D</a:t>
            </a:r>
          </a:p>
          <a:p>
            <a:pPr>
              <a:lnSpc>
                <a:spcPct val="80000"/>
              </a:lnSpc>
            </a:pPr>
            <a:r>
              <a:rPr lang="en-US" sz="1600"/>
              <a:t>802.11d: Regulatory Domain Update</a:t>
            </a:r>
          </a:p>
          <a:p>
            <a:pPr lvl="1">
              <a:lnSpc>
                <a:spcPct val="80000"/>
              </a:lnSpc>
            </a:pPr>
            <a:r>
              <a:rPr lang="en-US" sz="1400"/>
              <a:t>Support of additional regulations related to channel selection, hopping sequences</a:t>
            </a:r>
          </a:p>
          <a:p>
            <a:pPr>
              <a:lnSpc>
                <a:spcPct val="80000"/>
              </a:lnSpc>
            </a:pPr>
            <a:r>
              <a:rPr lang="en-US" sz="1600" b="1"/>
              <a:t>802.11e</a:t>
            </a:r>
            <a:r>
              <a:rPr lang="en-US" sz="1600"/>
              <a:t>: MAC Enhancements – QoS</a:t>
            </a:r>
          </a:p>
          <a:p>
            <a:pPr lvl="1">
              <a:lnSpc>
                <a:spcPct val="80000"/>
              </a:lnSpc>
            </a:pPr>
            <a:r>
              <a:rPr lang="en-US" sz="1400"/>
              <a:t>Enhance the current 802.11 MAC to expand support for applications with Quality of Service requirements, and in the capabilities and efficiency of the protocol</a:t>
            </a:r>
          </a:p>
          <a:p>
            <a:pPr lvl="1">
              <a:lnSpc>
                <a:spcPct val="80000"/>
              </a:lnSpc>
            </a:pPr>
            <a:r>
              <a:rPr lang="en-US" sz="1400"/>
              <a:t>Definition of a data flow (“connection”) with parameters like rate, burst, period… supported by HCCA (HCF (Hybrid Coordinator Function) Controlled Channel Access, optional) </a:t>
            </a:r>
          </a:p>
          <a:p>
            <a:pPr lvl="1">
              <a:lnSpc>
                <a:spcPct val="80000"/>
              </a:lnSpc>
            </a:pPr>
            <a:r>
              <a:rPr lang="en-US" sz="1400"/>
              <a:t>Additional energy saving mechanisms and more efficient retransmission</a:t>
            </a:r>
          </a:p>
          <a:p>
            <a:pPr lvl="1">
              <a:lnSpc>
                <a:spcPct val="80000"/>
              </a:lnSpc>
            </a:pPr>
            <a:r>
              <a:rPr lang="en-US" sz="1400"/>
              <a:t>EDCA (Enhanced Distributed Channel Access): high priority traffic waits less for channel access</a:t>
            </a:r>
          </a:p>
          <a:p>
            <a:pPr>
              <a:lnSpc>
                <a:spcPct val="80000"/>
              </a:lnSpc>
            </a:pPr>
            <a:r>
              <a:rPr lang="en-US" sz="1600"/>
              <a:t>802.11F: Inter-Access Point Protocol (withdrawn)</a:t>
            </a:r>
          </a:p>
          <a:p>
            <a:pPr lvl="1">
              <a:lnSpc>
                <a:spcPct val="80000"/>
              </a:lnSpc>
            </a:pPr>
            <a:r>
              <a:rPr lang="en-US" sz="1400"/>
              <a:t>Establish an Inter-Access Point Protocol for data exchange via the distribution system</a:t>
            </a:r>
          </a:p>
          <a:p>
            <a:pPr>
              <a:lnSpc>
                <a:spcPct val="80000"/>
              </a:lnSpc>
            </a:pPr>
            <a:r>
              <a:rPr lang="en-US" sz="1600" b="1"/>
              <a:t>802.11g</a:t>
            </a:r>
            <a:r>
              <a:rPr lang="en-US" sz="1600"/>
              <a:t>: Data Rates &gt; 20 Mbit/s at 2.4 GHz; 54 Mbit/s, OFDM</a:t>
            </a:r>
          </a:p>
          <a:p>
            <a:pPr lvl="1">
              <a:lnSpc>
                <a:spcPct val="80000"/>
              </a:lnSpc>
            </a:pPr>
            <a:r>
              <a:rPr lang="en-US" sz="1400"/>
              <a:t>Successful successor of 802.11b, performance loss during mixed operation with .11b</a:t>
            </a:r>
          </a:p>
          <a:p>
            <a:pPr>
              <a:lnSpc>
                <a:spcPct val="80000"/>
              </a:lnSpc>
            </a:pPr>
            <a:r>
              <a:rPr lang="en-US" sz="1600"/>
              <a:t>802.11h: Spectrum Managed 802.11a</a:t>
            </a:r>
          </a:p>
          <a:p>
            <a:pPr lvl="1">
              <a:lnSpc>
                <a:spcPct val="80000"/>
              </a:lnSpc>
            </a:pPr>
            <a:r>
              <a:rPr lang="en-US" sz="1400"/>
              <a:t>Extension for operation of 802.11a in Europe by mechanisms like channel measurement for dynamic channel selection (DFS, Dynamic Frequency Selection) and power control (TPC, Transmit Power Control)</a:t>
            </a:r>
          </a:p>
          <a:p>
            <a:pPr>
              <a:lnSpc>
                <a:spcPct val="80000"/>
              </a:lnSpc>
            </a:pPr>
            <a:r>
              <a:rPr lang="en-US" sz="1600"/>
              <a:t>802.11i: Enhanced Security Mechanisms</a:t>
            </a:r>
          </a:p>
          <a:p>
            <a:pPr lvl="1">
              <a:lnSpc>
                <a:spcPct val="80000"/>
              </a:lnSpc>
            </a:pPr>
            <a:r>
              <a:rPr lang="en-US" sz="1400"/>
              <a:t>Enhance the current 802.11 MAC to provide improvements in security. </a:t>
            </a:r>
          </a:p>
          <a:p>
            <a:pPr lvl="1">
              <a:lnSpc>
                <a:spcPct val="80000"/>
              </a:lnSpc>
            </a:pPr>
            <a:r>
              <a:rPr lang="en-US" sz="1400"/>
              <a:t>TKIP enhances the insecure  WEP, but remains compatible to older WEP systems</a:t>
            </a:r>
          </a:p>
          <a:p>
            <a:pPr lvl="1">
              <a:lnSpc>
                <a:spcPct val="80000"/>
              </a:lnSpc>
            </a:pPr>
            <a:r>
              <a:rPr lang="en-US" sz="1400"/>
              <a:t>AES provides a secure encryption method and is based on new hardware</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8" name="Rectangle 4"/>
          <p:cNvSpPr>
            <a:spLocks noGrp="1" noChangeArrowheads="1"/>
          </p:cNvSpPr>
          <p:nvPr>
            <p:ph type="title"/>
          </p:nvPr>
        </p:nvSpPr>
        <p:spPr/>
        <p:txBody>
          <a:bodyPr/>
          <a:lstStyle/>
          <a:p>
            <a:r>
              <a:rPr lang="en-US" dirty="0"/>
              <a:t>WLAN: IEEE 802.11 – some developments </a:t>
            </a:r>
          </a:p>
        </p:txBody>
      </p:sp>
      <p:sp>
        <p:nvSpPr>
          <p:cNvPr id="338949" name="Rectangle 5"/>
          <p:cNvSpPr>
            <a:spLocks noGrp="1" noChangeArrowheads="1"/>
          </p:cNvSpPr>
          <p:nvPr>
            <p:ph idx="1"/>
          </p:nvPr>
        </p:nvSpPr>
        <p:spPr/>
        <p:txBody>
          <a:bodyPr>
            <a:normAutofit lnSpcReduction="10000"/>
          </a:bodyPr>
          <a:lstStyle/>
          <a:p>
            <a:pPr>
              <a:lnSpc>
                <a:spcPct val="80000"/>
              </a:lnSpc>
            </a:pPr>
            <a:r>
              <a:rPr lang="en-US" sz="1600" dirty="0"/>
              <a:t>802.11j: Extensions for operations in Japan</a:t>
            </a:r>
          </a:p>
          <a:p>
            <a:pPr lvl="1">
              <a:lnSpc>
                <a:spcPct val="80000"/>
              </a:lnSpc>
            </a:pPr>
            <a:r>
              <a:rPr lang="en-US" sz="1600" dirty="0"/>
              <a:t>Changes of 802.11a for operation at 5GHz in Japan using only half the channel width at larger range</a:t>
            </a:r>
          </a:p>
          <a:p>
            <a:pPr>
              <a:lnSpc>
                <a:spcPct val="80000"/>
              </a:lnSpc>
            </a:pPr>
            <a:r>
              <a:rPr lang="en-US" sz="1600" dirty="0"/>
              <a:t>802.11k: Methods for channel measurements</a:t>
            </a:r>
          </a:p>
          <a:p>
            <a:pPr lvl="1">
              <a:lnSpc>
                <a:spcPct val="80000"/>
              </a:lnSpc>
            </a:pPr>
            <a:r>
              <a:rPr lang="en-US" sz="1600" dirty="0"/>
              <a:t>Devices and access points should be able to estimate channel quality in order to be able to choose a better access point of channel </a:t>
            </a:r>
          </a:p>
          <a:p>
            <a:pPr>
              <a:lnSpc>
                <a:spcPct val="80000"/>
              </a:lnSpc>
            </a:pPr>
            <a:r>
              <a:rPr lang="en-US" sz="1600" dirty="0"/>
              <a:t>802.11m: Updates of the 802.11-2007 standard</a:t>
            </a:r>
          </a:p>
          <a:p>
            <a:pPr>
              <a:lnSpc>
                <a:spcPct val="80000"/>
              </a:lnSpc>
            </a:pPr>
            <a:r>
              <a:rPr lang="en-US" sz="1600" b="1" dirty="0"/>
              <a:t>802.11n: Higher data rates above 100Mbit/s</a:t>
            </a:r>
          </a:p>
          <a:p>
            <a:pPr lvl="1">
              <a:lnSpc>
                <a:spcPct val="80000"/>
              </a:lnSpc>
            </a:pPr>
            <a:r>
              <a:rPr lang="en-US" sz="1600" dirty="0"/>
              <a:t>Changes of PHY and MAC with the goal of 100Mbit/s at MAC SAP</a:t>
            </a:r>
          </a:p>
          <a:p>
            <a:pPr lvl="1">
              <a:lnSpc>
                <a:spcPct val="80000"/>
              </a:lnSpc>
            </a:pPr>
            <a:r>
              <a:rPr lang="en-US" sz="1600" dirty="0"/>
              <a:t>MIMO antennas (Multiple Input Multiple Output), up to 600Mbit/s are currently feasible</a:t>
            </a:r>
          </a:p>
          <a:p>
            <a:pPr lvl="1">
              <a:lnSpc>
                <a:spcPct val="80000"/>
              </a:lnSpc>
            </a:pPr>
            <a:r>
              <a:rPr lang="en-US" sz="1600" dirty="0"/>
              <a:t>However, still a large overhead due to protocol headers and inefficient mechanisms</a:t>
            </a:r>
          </a:p>
          <a:p>
            <a:pPr>
              <a:lnSpc>
                <a:spcPct val="80000"/>
              </a:lnSpc>
            </a:pPr>
            <a:r>
              <a:rPr lang="en-US" sz="1600" dirty="0"/>
              <a:t>802.11p: Inter car communications</a:t>
            </a:r>
          </a:p>
          <a:p>
            <a:pPr lvl="1">
              <a:lnSpc>
                <a:spcPct val="80000"/>
              </a:lnSpc>
            </a:pPr>
            <a:r>
              <a:rPr lang="en-US" sz="1600" dirty="0"/>
              <a:t>Communication between cars/road side and cars/cars</a:t>
            </a:r>
          </a:p>
          <a:p>
            <a:pPr lvl="1">
              <a:lnSpc>
                <a:spcPct val="80000"/>
              </a:lnSpc>
            </a:pPr>
            <a:r>
              <a:rPr lang="en-US" sz="1600" dirty="0"/>
              <a:t>Planned for relative speeds of min. 200km/h and ranges over 1000m</a:t>
            </a:r>
          </a:p>
          <a:p>
            <a:pPr lvl="1">
              <a:lnSpc>
                <a:spcPct val="80000"/>
              </a:lnSpc>
            </a:pPr>
            <a:r>
              <a:rPr lang="en-US" sz="1600" dirty="0"/>
              <a:t>Usage of 5.850-5.925GHz band in North America</a:t>
            </a:r>
          </a:p>
          <a:p>
            <a:pPr>
              <a:lnSpc>
                <a:spcPct val="80000"/>
              </a:lnSpc>
            </a:pPr>
            <a:r>
              <a:rPr lang="en-US" sz="1600" dirty="0"/>
              <a:t>802.11r: Faster Handover between BSS (“roaming”)</a:t>
            </a:r>
          </a:p>
          <a:p>
            <a:pPr lvl="1">
              <a:lnSpc>
                <a:spcPct val="80000"/>
              </a:lnSpc>
            </a:pPr>
            <a:r>
              <a:rPr lang="en-US" sz="1600" dirty="0"/>
              <a:t>Secure, fast handover of a station from one AP to another within an ESS</a:t>
            </a:r>
          </a:p>
          <a:p>
            <a:pPr lvl="1">
              <a:lnSpc>
                <a:spcPct val="80000"/>
              </a:lnSpc>
            </a:pPr>
            <a:r>
              <a:rPr lang="en-US" sz="1600" dirty="0"/>
              <a:t>Current mechanisms (even newer standards like 802.11i) plus incompatible devices from different vendors are massive problems for the use of, e.g., VoIP in WLANs</a:t>
            </a:r>
          </a:p>
          <a:p>
            <a:pPr lvl="1">
              <a:lnSpc>
                <a:spcPct val="80000"/>
              </a:lnSpc>
            </a:pPr>
            <a:r>
              <a:rPr lang="en-US" sz="1600" dirty="0"/>
              <a:t>Handover should be feasible within 50ms in order to support multimedia applications efficiently</a:t>
            </a:r>
          </a:p>
          <a:p>
            <a:pPr>
              <a:lnSpc>
                <a:spcPct val="80000"/>
              </a:lnSpc>
            </a:pPr>
            <a:r>
              <a:rPr lang="en-US" dirty="0"/>
              <a:t>802.11s: Mesh Networking</a:t>
            </a:r>
          </a:p>
          <a:p>
            <a:pPr lvl="1">
              <a:lnSpc>
                <a:spcPct val="80000"/>
              </a:lnSpc>
            </a:pPr>
            <a:r>
              <a:rPr lang="en-US" sz="1600" dirty="0"/>
              <a:t>Design of a self-configuring  Wireless Distribution System (WDS) based on 802.11</a:t>
            </a:r>
          </a:p>
          <a:p>
            <a:pPr lvl="1">
              <a:lnSpc>
                <a:spcPct val="80000"/>
              </a:lnSpc>
            </a:pPr>
            <a:r>
              <a:rPr lang="en-US" sz="1600" dirty="0"/>
              <a:t>Support of point-to-point and broadcast communication across several hops</a:t>
            </a:r>
            <a:endParaRPr lang="en-US" sz="1600" b="1" dirty="0"/>
          </a:p>
          <a:p>
            <a:pPr lvl="1">
              <a:lnSpc>
                <a:spcPct val="80000"/>
              </a:lnSpc>
            </a:pPr>
            <a:endParaRPr lang="en-US" sz="1400" dirty="0"/>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dirty="0"/>
              <a:t>WLAN: IEEE 802.11 – some developments </a:t>
            </a:r>
          </a:p>
        </p:txBody>
      </p:sp>
      <p:sp>
        <p:nvSpPr>
          <p:cNvPr id="339971" name="Rectangle 3"/>
          <p:cNvSpPr>
            <a:spLocks noGrp="1" noChangeArrowheads="1"/>
          </p:cNvSpPr>
          <p:nvPr>
            <p:ph idx="1"/>
          </p:nvPr>
        </p:nvSpPr>
        <p:spPr/>
        <p:txBody>
          <a:bodyPr>
            <a:normAutofit fontScale="92500" lnSpcReduction="10000"/>
          </a:bodyPr>
          <a:lstStyle/>
          <a:p>
            <a:pPr>
              <a:lnSpc>
                <a:spcPct val="80000"/>
              </a:lnSpc>
            </a:pPr>
            <a:r>
              <a:rPr lang="en-US" dirty="0"/>
              <a:t>802.11T: Performance evaluation of 802.11 networks</a:t>
            </a:r>
          </a:p>
          <a:p>
            <a:pPr lvl="1">
              <a:lnSpc>
                <a:spcPct val="80000"/>
              </a:lnSpc>
            </a:pPr>
            <a:r>
              <a:rPr lang="en-US" sz="1600" dirty="0"/>
              <a:t>Standardization of performance measurement schemes</a:t>
            </a:r>
          </a:p>
          <a:p>
            <a:pPr>
              <a:lnSpc>
                <a:spcPct val="80000"/>
              </a:lnSpc>
            </a:pPr>
            <a:r>
              <a:rPr lang="en-US" dirty="0"/>
              <a:t>802.11u: Interworking with additional external networks</a:t>
            </a:r>
          </a:p>
          <a:p>
            <a:pPr>
              <a:lnSpc>
                <a:spcPct val="80000"/>
              </a:lnSpc>
            </a:pPr>
            <a:r>
              <a:rPr lang="en-US" dirty="0"/>
              <a:t>802.11v: Network management</a:t>
            </a:r>
          </a:p>
          <a:p>
            <a:pPr lvl="1">
              <a:lnSpc>
                <a:spcPct val="80000"/>
              </a:lnSpc>
            </a:pPr>
            <a:r>
              <a:rPr lang="en-US" sz="1600" dirty="0"/>
              <a:t>Extensions of current management functions, channel measurements</a:t>
            </a:r>
          </a:p>
          <a:p>
            <a:pPr lvl="1">
              <a:lnSpc>
                <a:spcPct val="80000"/>
              </a:lnSpc>
            </a:pPr>
            <a:r>
              <a:rPr lang="en-US" sz="1600" dirty="0"/>
              <a:t>Definition of a unified interface</a:t>
            </a:r>
          </a:p>
          <a:p>
            <a:pPr>
              <a:lnSpc>
                <a:spcPct val="80000"/>
              </a:lnSpc>
            </a:pPr>
            <a:r>
              <a:rPr lang="en-US" dirty="0"/>
              <a:t>802.11w: Securing of network control</a:t>
            </a:r>
          </a:p>
          <a:p>
            <a:pPr lvl="1">
              <a:lnSpc>
                <a:spcPct val="80000"/>
              </a:lnSpc>
            </a:pPr>
            <a:r>
              <a:rPr lang="en-US" sz="1600" dirty="0"/>
              <a:t>Classical standards like 802.11, but also 802.11i protect only data frames, not the control frames. Thus, this standard should extend 802.11i in a way that, e.g., no control frames can be forged.</a:t>
            </a:r>
          </a:p>
          <a:p>
            <a:pPr>
              <a:lnSpc>
                <a:spcPct val="80000"/>
              </a:lnSpc>
            </a:pPr>
            <a:r>
              <a:rPr lang="en-US" sz="1700" dirty="0"/>
              <a:t>802.11y: Extensions for the 3650-3700 MHz band in the USA</a:t>
            </a:r>
          </a:p>
          <a:p>
            <a:pPr>
              <a:lnSpc>
                <a:spcPct val="80000"/>
              </a:lnSpc>
            </a:pPr>
            <a:r>
              <a:rPr lang="en-US" sz="1700" dirty="0"/>
              <a:t>802.11z: Extension to direct link setup</a:t>
            </a:r>
          </a:p>
          <a:p>
            <a:pPr>
              <a:lnSpc>
                <a:spcPct val="80000"/>
              </a:lnSpc>
            </a:pPr>
            <a:r>
              <a:rPr lang="en-US" sz="1700" dirty="0"/>
              <a:t>802.11aa: Robust audio/video stream transport</a:t>
            </a:r>
          </a:p>
          <a:p>
            <a:pPr>
              <a:lnSpc>
                <a:spcPct val="80000"/>
              </a:lnSpc>
            </a:pPr>
            <a:r>
              <a:rPr lang="en-US" sz="1700" b="1" dirty="0"/>
              <a:t>802.11ac: Very High Throughput &lt;6Ghz – up to almost 7 </a:t>
            </a:r>
            <a:r>
              <a:rPr lang="en-US" sz="1700" b="1" dirty="0" err="1"/>
              <a:t>Gbit</a:t>
            </a:r>
            <a:r>
              <a:rPr lang="en-US" sz="1700" b="1" dirty="0"/>
              <a:t>/s @ 5GHz using 8x8 MIMO</a:t>
            </a:r>
          </a:p>
          <a:p>
            <a:pPr>
              <a:lnSpc>
                <a:spcPct val="80000"/>
              </a:lnSpc>
            </a:pPr>
            <a:r>
              <a:rPr lang="en-US" sz="1700" dirty="0"/>
              <a:t>802.11ad: Very High Throughput in 60 GHz</a:t>
            </a:r>
          </a:p>
          <a:p>
            <a:pPr>
              <a:lnSpc>
                <a:spcPct val="80000"/>
              </a:lnSpc>
            </a:pPr>
            <a:r>
              <a:rPr lang="en-US" sz="1700" dirty="0"/>
              <a:t>802.11af: TV white space, ah: sub 1GHz, </a:t>
            </a:r>
            <a:r>
              <a:rPr lang="en-US" sz="1700" dirty="0" err="1"/>
              <a:t>ai</a:t>
            </a:r>
            <a:r>
              <a:rPr lang="en-US" sz="1700" dirty="0"/>
              <a:t>: fast initial link set-up; … </a:t>
            </a:r>
            <a:r>
              <a:rPr lang="en-US" sz="1700" dirty="0" err="1"/>
              <a:t>aq</a:t>
            </a:r>
            <a:r>
              <a:rPr lang="en-US" sz="1700" dirty="0"/>
              <a:t>: pre-association discovery, </a:t>
            </a:r>
          </a:p>
          <a:p>
            <a:pPr>
              <a:lnSpc>
                <a:spcPct val="80000"/>
              </a:lnSpc>
            </a:pPr>
            <a:r>
              <a:rPr lang="en-US" sz="1700" b="1" dirty="0"/>
              <a:t>802.11ax: High Efficiency Wireless LAN (HEW)</a:t>
            </a:r>
          </a:p>
          <a:p>
            <a:pPr>
              <a:lnSpc>
                <a:spcPct val="80000"/>
              </a:lnSpc>
            </a:pPr>
            <a:r>
              <a:rPr lang="en-US" sz="1700" dirty="0"/>
              <a:t>802.11ay: Next Generation 60 GHz (NG60), </a:t>
            </a:r>
            <a:r>
              <a:rPr lang="en-US" sz="1700" dirty="0" err="1"/>
              <a:t>az</a:t>
            </a:r>
            <a:r>
              <a:rPr lang="en-US" sz="1700" dirty="0"/>
              <a:t>: Next Generation Positioning (NGP), </a:t>
            </a:r>
            <a:r>
              <a:rPr lang="en-US" sz="1700" dirty="0" err="1"/>
              <a:t>ba</a:t>
            </a:r>
            <a:r>
              <a:rPr lang="en-US" sz="1700" dirty="0"/>
              <a:t>: Wake-up radio, bb: light, …</a:t>
            </a:r>
          </a:p>
          <a:p>
            <a:pPr>
              <a:lnSpc>
                <a:spcPct val="80000"/>
              </a:lnSpc>
            </a:pPr>
            <a:endParaRPr lang="en-US" sz="1700" b="1" dirty="0">
              <a:solidFill>
                <a:srgbClr val="FF0000"/>
              </a:solidFill>
            </a:endParaRPr>
          </a:p>
          <a:p>
            <a:pPr>
              <a:lnSpc>
                <a:spcPct val="80000"/>
              </a:lnSpc>
            </a:pPr>
            <a:r>
              <a:rPr lang="en-US" sz="1600" b="1" dirty="0"/>
              <a:t>802.11-2016: Current “complete” standard -  3534 pages!</a:t>
            </a:r>
          </a:p>
          <a:p>
            <a:pPr lvl="1">
              <a:lnSpc>
                <a:spcPct val="80000"/>
              </a:lnSpc>
            </a:pPr>
            <a:r>
              <a:rPr lang="en-US" sz="1600" dirty="0"/>
              <a:t>Comprises many amendments </a:t>
            </a:r>
          </a:p>
          <a:p>
            <a:pPr>
              <a:lnSpc>
                <a:spcPct val="80000"/>
              </a:lnSpc>
            </a:pPr>
            <a:endParaRPr lang="en-US" dirty="0"/>
          </a:p>
          <a:p>
            <a:pPr>
              <a:lnSpc>
                <a:spcPct val="80000"/>
              </a:lnSpc>
            </a:pPr>
            <a:r>
              <a:rPr lang="en-US" dirty="0"/>
              <a:t>Note: Not all “standards” will end in products, many ideas get stuck at working group level </a:t>
            </a:r>
          </a:p>
          <a:p>
            <a:pPr>
              <a:lnSpc>
                <a:spcPct val="80000"/>
              </a:lnSpc>
            </a:pPr>
            <a:r>
              <a:rPr lang="en-US" dirty="0"/>
              <a:t>Info: </a:t>
            </a:r>
            <a:r>
              <a:rPr lang="en-US" dirty="0">
                <a:hlinkClick r:id="rId3"/>
              </a:rPr>
              <a:t>www.ieee802.org/11/</a:t>
            </a:r>
            <a:r>
              <a:rPr lang="en-US" dirty="0"/>
              <a:t>; dig into Task Group Meetings</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top standard IEEE 802.11ax – High Efficiency WLAN – marketed as </a:t>
            </a:r>
            <a:r>
              <a:rPr lang="en-US" dirty="0" err="1"/>
              <a:t>WiFi</a:t>
            </a:r>
            <a:r>
              <a:rPr lang="en-US" dirty="0"/>
              <a:t> 6(E)</a:t>
            </a:r>
          </a:p>
        </p:txBody>
      </p:sp>
      <p:sp>
        <p:nvSpPr>
          <p:cNvPr id="10" name="Content Placeholder 9"/>
          <p:cNvSpPr>
            <a:spLocks noGrp="1"/>
          </p:cNvSpPr>
          <p:nvPr>
            <p:ph idx="1"/>
          </p:nvPr>
        </p:nvSpPr>
        <p:spPr/>
        <p:txBody>
          <a:bodyPr/>
          <a:lstStyle/>
          <a:p>
            <a:r>
              <a:rPr lang="en-US" dirty="0"/>
              <a:t>Increased number of non-overlapping channels at 6 GHz</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pic>
        <p:nvPicPr>
          <p:cNvPr id="5" name="Picture 4"/>
          <p:cNvPicPr>
            <a:picLocks noChangeAspect="1"/>
          </p:cNvPicPr>
          <p:nvPr/>
        </p:nvPicPr>
        <p:blipFill rotWithShape="1">
          <a:blip r:embed="rId2"/>
          <a:srcRect l="5929" t="23612" r="3748" b="17447"/>
          <a:stretch/>
        </p:blipFill>
        <p:spPr>
          <a:xfrm>
            <a:off x="263352" y="1916832"/>
            <a:ext cx="11594217" cy="4255813"/>
          </a:xfrm>
          <a:prstGeom prst="rect">
            <a:avLst/>
          </a:prstGeom>
        </p:spPr>
      </p:pic>
    </p:spTree>
    <p:extLst>
      <p:ext uri="{BB962C8B-B14F-4D97-AF65-F5344CB8AC3E}">
        <p14:creationId xmlns:p14="http://schemas.microsoft.com/office/powerpoint/2010/main" val="226623027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a:t>Comparison: infrastructure vs. ad-hoc vs. mesh networks</a:t>
            </a:r>
          </a:p>
        </p:txBody>
      </p:sp>
      <p:sp>
        <p:nvSpPr>
          <p:cNvPr id="700" name="Fußzeilenplatzhalter 3"/>
          <p:cNvSpPr>
            <a:spLocks noGrp="1"/>
          </p:cNvSpPr>
          <p:nvPr>
            <p:ph type="ftr" sz="quarter" idx="10"/>
          </p:nvPr>
        </p:nvSpPr>
        <p:spPr/>
        <p:txBody>
          <a:bodyPr/>
          <a:lstStyle/>
          <a:p>
            <a:r>
              <a:rPr lang="en-US"/>
              <a:t>Prof. Dr.-Ing. Jochen H. Schiller    www.jochenschiller.de    Mobile Communications</a:t>
            </a:r>
          </a:p>
        </p:txBody>
      </p:sp>
      <p:sp>
        <p:nvSpPr>
          <p:cNvPr id="72758" name="Oval 54"/>
          <p:cNvSpPr>
            <a:spLocks noChangeArrowheads="1"/>
          </p:cNvSpPr>
          <p:nvPr/>
        </p:nvSpPr>
        <p:spPr bwMode="auto">
          <a:xfrm>
            <a:off x="4526360" y="3017738"/>
            <a:ext cx="3048000" cy="1295400"/>
          </a:xfrm>
          <a:prstGeom prst="ellipse">
            <a:avLst/>
          </a:prstGeom>
          <a:solidFill>
            <a:srgbClr val="C0C0C0"/>
          </a:solidFill>
          <a:ln w="9525">
            <a:noFill/>
            <a:round/>
            <a:headEnd/>
            <a:tailEnd/>
          </a:ln>
          <a:effectLst/>
        </p:spPr>
        <p:txBody>
          <a:bodyPr wrap="none" anchor="ctr"/>
          <a:lstStyle/>
          <a:p>
            <a:endParaRPr lang="en-US"/>
          </a:p>
        </p:txBody>
      </p:sp>
      <p:sp>
        <p:nvSpPr>
          <p:cNvPr id="72760" name="Oval 56"/>
          <p:cNvSpPr>
            <a:spLocks noChangeArrowheads="1"/>
          </p:cNvSpPr>
          <p:nvPr/>
        </p:nvSpPr>
        <p:spPr bwMode="auto">
          <a:xfrm>
            <a:off x="2164160" y="1417538"/>
            <a:ext cx="3048000" cy="1295400"/>
          </a:xfrm>
          <a:prstGeom prst="ellipse">
            <a:avLst/>
          </a:prstGeom>
          <a:solidFill>
            <a:srgbClr val="DDDDDD"/>
          </a:solidFill>
          <a:ln w="9525" algn="ctr">
            <a:noFill/>
            <a:round/>
            <a:headEnd/>
            <a:tailEnd/>
          </a:ln>
          <a:effectLst/>
        </p:spPr>
        <p:txBody>
          <a:bodyPr wrap="none" anchor="ctr"/>
          <a:lstStyle/>
          <a:p>
            <a:endParaRPr lang="en-US"/>
          </a:p>
        </p:txBody>
      </p:sp>
      <p:sp>
        <p:nvSpPr>
          <p:cNvPr id="72759" name="Oval 55"/>
          <p:cNvSpPr>
            <a:spLocks noChangeArrowheads="1"/>
          </p:cNvSpPr>
          <p:nvPr/>
        </p:nvSpPr>
        <p:spPr bwMode="auto">
          <a:xfrm>
            <a:off x="716360" y="2865338"/>
            <a:ext cx="3048000" cy="1295400"/>
          </a:xfrm>
          <a:prstGeom prst="ellipse">
            <a:avLst/>
          </a:prstGeom>
          <a:solidFill>
            <a:srgbClr val="DDDDDD"/>
          </a:solidFill>
          <a:ln w="9525">
            <a:noFill/>
            <a:round/>
            <a:headEnd/>
            <a:tailEnd/>
          </a:ln>
          <a:effectLst/>
        </p:spPr>
        <p:txBody>
          <a:bodyPr wrap="none" anchor="ctr"/>
          <a:lstStyle/>
          <a:p>
            <a:endParaRPr lang="en-US"/>
          </a:p>
        </p:txBody>
      </p:sp>
      <p:sp>
        <p:nvSpPr>
          <p:cNvPr id="72707" name="Text Box 3"/>
          <p:cNvSpPr txBox="1">
            <a:spLocks noChangeArrowheads="1"/>
          </p:cNvSpPr>
          <p:nvPr/>
        </p:nvSpPr>
        <p:spPr bwMode="auto">
          <a:xfrm>
            <a:off x="406798" y="1412776"/>
            <a:ext cx="1914525" cy="701675"/>
          </a:xfrm>
          <a:prstGeom prst="rect">
            <a:avLst/>
          </a:prstGeom>
          <a:noFill/>
          <a:ln w="9525">
            <a:noFill/>
            <a:miter lim="800000"/>
            <a:headEnd/>
            <a:tailEnd/>
          </a:ln>
          <a:effectLst/>
        </p:spPr>
        <p:txBody>
          <a:bodyPr wrap="none">
            <a:spAutoFit/>
          </a:bodyPr>
          <a:lstStyle/>
          <a:p>
            <a:pPr algn="l" eaLnBrk="0" hangingPunct="0"/>
            <a:r>
              <a:rPr lang="de-DE" sz="2000"/>
              <a:t>infrastructure</a:t>
            </a:r>
            <a:br>
              <a:rPr lang="de-DE" sz="2000"/>
            </a:br>
            <a:r>
              <a:rPr lang="de-DE" sz="2000"/>
              <a:t> network</a:t>
            </a:r>
          </a:p>
        </p:txBody>
      </p:sp>
      <p:sp>
        <p:nvSpPr>
          <p:cNvPr id="72708" name="Text Box 4"/>
          <p:cNvSpPr txBox="1">
            <a:spLocks noChangeArrowheads="1"/>
          </p:cNvSpPr>
          <p:nvPr/>
        </p:nvSpPr>
        <p:spPr bwMode="auto">
          <a:xfrm>
            <a:off x="335360" y="4403626"/>
            <a:ext cx="2178050" cy="396875"/>
          </a:xfrm>
          <a:prstGeom prst="rect">
            <a:avLst/>
          </a:prstGeom>
          <a:noFill/>
          <a:ln w="9525">
            <a:noFill/>
            <a:miter lim="800000"/>
            <a:headEnd/>
            <a:tailEnd/>
          </a:ln>
          <a:effectLst/>
        </p:spPr>
        <p:txBody>
          <a:bodyPr wrap="none">
            <a:spAutoFit/>
          </a:bodyPr>
          <a:lstStyle/>
          <a:p>
            <a:pPr algn="l" eaLnBrk="0" hangingPunct="0"/>
            <a:r>
              <a:rPr lang="de-DE" sz="2000" dirty="0"/>
              <a:t>ad-hoc </a:t>
            </a:r>
            <a:r>
              <a:rPr lang="de-DE" sz="2000" dirty="0" err="1"/>
              <a:t>network</a:t>
            </a:r>
            <a:endParaRPr lang="de-DE" sz="2000" dirty="0"/>
          </a:p>
        </p:txBody>
      </p:sp>
      <p:grpSp>
        <p:nvGrpSpPr>
          <p:cNvPr id="72744" name="Group 40"/>
          <p:cNvGrpSpPr>
            <a:grpSpLocks/>
          </p:cNvGrpSpPr>
          <p:nvPr/>
        </p:nvGrpSpPr>
        <p:grpSpPr bwMode="auto">
          <a:xfrm>
            <a:off x="1554560" y="3017738"/>
            <a:ext cx="381000" cy="304800"/>
            <a:chOff x="1248" y="2736"/>
            <a:chExt cx="240" cy="192"/>
          </a:xfrm>
        </p:grpSpPr>
        <p:sp>
          <p:nvSpPr>
            <p:cNvPr id="72745" name="Line 41"/>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46" name="Line 42"/>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47" name="Line 43"/>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72748" name="Group 44"/>
          <p:cNvGrpSpPr>
            <a:grpSpLocks/>
          </p:cNvGrpSpPr>
          <p:nvPr/>
        </p:nvGrpSpPr>
        <p:grpSpPr bwMode="auto">
          <a:xfrm>
            <a:off x="3688160" y="1874738"/>
            <a:ext cx="381000" cy="304800"/>
            <a:chOff x="1248" y="2736"/>
            <a:chExt cx="240" cy="192"/>
          </a:xfrm>
        </p:grpSpPr>
        <p:sp>
          <p:nvSpPr>
            <p:cNvPr id="72749" name="Line 45"/>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50" name="Line 46"/>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51" name="Line 47"/>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72752" name="Group 48"/>
          <p:cNvGrpSpPr>
            <a:grpSpLocks/>
          </p:cNvGrpSpPr>
          <p:nvPr/>
        </p:nvGrpSpPr>
        <p:grpSpPr bwMode="auto">
          <a:xfrm flipH="1">
            <a:off x="2316560" y="3322538"/>
            <a:ext cx="381000" cy="304800"/>
            <a:chOff x="1248" y="2736"/>
            <a:chExt cx="240" cy="192"/>
          </a:xfrm>
        </p:grpSpPr>
        <p:sp>
          <p:nvSpPr>
            <p:cNvPr id="72753" name="Line 49"/>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54" name="Line 50"/>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55" name="Line 51"/>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72761" name="Rectangle 57"/>
          <p:cNvSpPr>
            <a:spLocks noChangeArrowheads="1"/>
          </p:cNvSpPr>
          <p:nvPr/>
        </p:nvSpPr>
        <p:spPr bwMode="auto">
          <a:xfrm>
            <a:off x="5821760" y="3017738"/>
            <a:ext cx="457200" cy="304800"/>
          </a:xfrm>
          <a:prstGeom prst="rect">
            <a:avLst/>
          </a:prstGeom>
          <a:noFill/>
          <a:ln w="9525">
            <a:solidFill>
              <a:schemeClr val="tx1"/>
            </a:solidFill>
            <a:miter lim="800000"/>
            <a:headEnd/>
            <a:tailEnd/>
          </a:ln>
          <a:effectLst/>
        </p:spPr>
        <p:txBody>
          <a:bodyPr wrap="none" anchor="ctr"/>
          <a:lstStyle/>
          <a:p>
            <a:pPr eaLnBrk="0" hangingPunct="0"/>
            <a:r>
              <a:rPr lang="de-DE" sz="1600"/>
              <a:t>AP</a:t>
            </a:r>
          </a:p>
        </p:txBody>
      </p:sp>
      <p:sp>
        <p:nvSpPr>
          <p:cNvPr id="72764" name="Rectangle 60"/>
          <p:cNvSpPr>
            <a:spLocks noChangeArrowheads="1"/>
          </p:cNvSpPr>
          <p:nvPr/>
        </p:nvSpPr>
        <p:spPr bwMode="auto">
          <a:xfrm>
            <a:off x="2011760" y="2865338"/>
            <a:ext cx="457200" cy="304800"/>
          </a:xfrm>
          <a:prstGeom prst="rect">
            <a:avLst/>
          </a:prstGeom>
          <a:noFill/>
          <a:ln w="9525">
            <a:solidFill>
              <a:schemeClr val="tx1"/>
            </a:solidFill>
            <a:miter lim="800000"/>
            <a:headEnd/>
            <a:tailEnd/>
          </a:ln>
          <a:effectLst/>
        </p:spPr>
        <p:txBody>
          <a:bodyPr wrap="none" anchor="ctr"/>
          <a:lstStyle/>
          <a:p>
            <a:pPr eaLnBrk="0" hangingPunct="0"/>
            <a:r>
              <a:rPr lang="de-DE" sz="1600"/>
              <a:t>AP</a:t>
            </a:r>
          </a:p>
        </p:txBody>
      </p:sp>
      <p:sp>
        <p:nvSpPr>
          <p:cNvPr id="72767" name="Rectangle 63"/>
          <p:cNvSpPr>
            <a:spLocks noChangeArrowheads="1"/>
          </p:cNvSpPr>
          <p:nvPr/>
        </p:nvSpPr>
        <p:spPr bwMode="auto">
          <a:xfrm>
            <a:off x="3535760" y="2408138"/>
            <a:ext cx="457200" cy="304800"/>
          </a:xfrm>
          <a:prstGeom prst="rect">
            <a:avLst/>
          </a:prstGeom>
          <a:noFill/>
          <a:ln w="9525">
            <a:solidFill>
              <a:schemeClr val="tx1"/>
            </a:solidFill>
            <a:miter lim="800000"/>
            <a:headEnd/>
            <a:tailEnd/>
          </a:ln>
          <a:effectLst/>
        </p:spPr>
        <p:txBody>
          <a:bodyPr wrap="none" anchor="ctr"/>
          <a:lstStyle/>
          <a:p>
            <a:pPr eaLnBrk="0" hangingPunct="0"/>
            <a:r>
              <a:rPr lang="de-DE" sz="1600"/>
              <a:t>AP</a:t>
            </a:r>
          </a:p>
        </p:txBody>
      </p:sp>
      <p:sp>
        <p:nvSpPr>
          <p:cNvPr id="72775" name="Line 71"/>
          <p:cNvSpPr>
            <a:spLocks noChangeShapeType="1"/>
          </p:cNvSpPr>
          <p:nvPr/>
        </p:nvSpPr>
        <p:spPr bwMode="auto">
          <a:xfrm>
            <a:off x="1478360" y="2789138"/>
            <a:ext cx="5257800" cy="0"/>
          </a:xfrm>
          <a:prstGeom prst="line">
            <a:avLst/>
          </a:prstGeom>
          <a:noFill/>
          <a:ln w="9525">
            <a:solidFill>
              <a:schemeClr val="tx1"/>
            </a:solidFill>
            <a:round/>
            <a:headEnd/>
            <a:tailEnd/>
          </a:ln>
          <a:effectLst/>
        </p:spPr>
        <p:txBody>
          <a:bodyPr wrap="none" anchor="ctr"/>
          <a:lstStyle/>
          <a:p>
            <a:endParaRPr lang="en-US"/>
          </a:p>
        </p:txBody>
      </p:sp>
      <p:sp>
        <p:nvSpPr>
          <p:cNvPr id="72776" name="Line 72"/>
          <p:cNvSpPr>
            <a:spLocks noChangeShapeType="1"/>
          </p:cNvSpPr>
          <p:nvPr/>
        </p:nvSpPr>
        <p:spPr bwMode="auto">
          <a:xfrm>
            <a:off x="2240360" y="2789138"/>
            <a:ext cx="0" cy="76200"/>
          </a:xfrm>
          <a:prstGeom prst="line">
            <a:avLst/>
          </a:prstGeom>
          <a:noFill/>
          <a:ln w="9525">
            <a:solidFill>
              <a:schemeClr val="tx1"/>
            </a:solidFill>
            <a:round/>
            <a:headEnd/>
            <a:tailEnd/>
          </a:ln>
          <a:effectLst/>
        </p:spPr>
        <p:txBody>
          <a:bodyPr wrap="none" anchor="ctr"/>
          <a:lstStyle/>
          <a:p>
            <a:endParaRPr lang="en-US"/>
          </a:p>
        </p:txBody>
      </p:sp>
      <p:sp>
        <p:nvSpPr>
          <p:cNvPr id="72777" name="Line 73"/>
          <p:cNvSpPr>
            <a:spLocks noChangeShapeType="1"/>
          </p:cNvSpPr>
          <p:nvPr/>
        </p:nvSpPr>
        <p:spPr bwMode="auto">
          <a:xfrm>
            <a:off x="3764360" y="2712938"/>
            <a:ext cx="0" cy="76200"/>
          </a:xfrm>
          <a:prstGeom prst="line">
            <a:avLst/>
          </a:prstGeom>
          <a:noFill/>
          <a:ln w="9525">
            <a:solidFill>
              <a:schemeClr val="tx1"/>
            </a:solidFill>
            <a:round/>
            <a:headEnd/>
            <a:tailEnd/>
          </a:ln>
          <a:effectLst/>
        </p:spPr>
        <p:txBody>
          <a:bodyPr wrap="none" anchor="ctr"/>
          <a:lstStyle/>
          <a:p>
            <a:endParaRPr lang="en-US"/>
          </a:p>
        </p:txBody>
      </p:sp>
      <p:sp>
        <p:nvSpPr>
          <p:cNvPr id="72778" name="Line 74"/>
          <p:cNvSpPr>
            <a:spLocks noChangeShapeType="1"/>
          </p:cNvSpPr>
          <p:nvPr/>
        </p:nvSpPr>
        <p:spPr bwMode="auto">
          <a:xfrm>
            <a:off x="6050360" y="2789138"/>
            <a:ext cx="0" cy="228600"/>
          </a:xfrm>
          <a:prstGeom prst="line">
            <a:avLst/>
          </a:prstGeom>
          <a:noFill/>
          <a:ln w="9525">
            <a:solidFill>
              <a:schemeClr val="tx1"/>
            </a:solidFill>
            <a:round/>
            <a:headEnd/>
            <a:tailEnd/>
          </a:ln>
          <a:effectLst/>
        </p:spPr>
        <p:txBody>
          <a:bodyPr wrap="none" anchor="ctr"/>
          <a:lstStyle/>
          <a:p>
            <a:endParaRPr lang="en-US"/>
          </a:p>
        </p:txBody>
      </p:sp>
      <p:sp>
        <p:nvSpPr>
          <p:cNvPr id="72780" name="Text Box 76"/>
          <p:cNvSpPr txBox="1">
            <a:spLocks noChangeArrowheads="1"/>
          </p:cNvSpPr>
          <p:nvPr/>
        </p:nvSpPr>
        <p:spPr bwMode="auto">
          <a:xfrm>
            <a:off x="3205561" y="2862163"/>
            <a:ext cx="1639887" cy="336550"/>
          </a:xfrm>
          <a:prstGeom prst="rect">
            <a:avLst/>
          </a:prstGeom>
          <a:noFill/>
          <a:ln w="9525">
            <a:noFill/>
            <a:miter lim="800000"/>
            <a:headEnd/>
            <a:tailEnd/>
          </a:ln>
          <a:effectLst/>
        </p:spPr>
        <p:txBody>
          <a:bodyPr wrap="none">
            <a:spAutoFit/>
          </a:bodyPr>
          <a:lstStyle/>
          <a:p>
            <a:pPr eaLnBrk="0" hangingPunct="0"/>
            <a:r>
              <a:rPr lang="de-DE" sz="1600"/>
              <a:t>wired network</a:t>
            </a:r>
          </a:p>
        </p:txBody>
      </p:sp>
      <p:grpSp>
        <p:nvGrpSpPr>
          <p:cNvPr id="72782" name="Group 78"/>
          <p:cNvGrpSpPr>
            <a:grpSpLocks/>
          </p:cNvGrpSpPr>
          <p:nvPr/>
        </p:nvGrpSpPr>
        <p:grpSpPr bwMode="auto">
          <a:xfrm>
            <a:off x="5364560" y="3170138"/>
            <a:ext cx="381000" cy="304800"/>
            <a:chOff x="1248" y="2736"/>
            <a:chExt cx="240" cy="192"/>
          </a:xfrm>
        </p:grpSpPr>
        <p:sp>
          <p:nvSpPr>
            <p:cNvPr id="72783" name="Line 79"/>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84" name="Line 80"/>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85" name="Line 81"/>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72790" name="Group 86"/>
          <p:cNvGrpSpPr>
            <a:grpSpLocks/>
          </p:cNvGrpSpPr>
          <p:nvPr/>
        </p:nvGrpSpPr>
        <p:grpSpPr bwMode="auto">
          <a:xfrm flipH="1">
            <a:off x="6050360" y="3398738"/>
            <a:ext cx="381000" cy="304800"/>
            <a:chOff x="1248" y="2736"/>
            <a:chExt cx="240" cy="192"/>
          </a:xfrm>
        </p:grpSpPr>
        <p:sp>
          <p:nvSpPr>
            <p:cNvPr id="72791" name="Line 87"/>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92" name="Line 88"/>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93" name="Line 89"/>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72802" name="Text Box 98"/>
          <p:cNvSpPr txBox="1">
            <a:spLocks noChangeArrowheads="1"/>
          </p:cNvSpPr>
          <p:nvPr/>
        </p:nvSpPr>
        <p:spPr bwMode="auto">
          <a:xfrm>
            <a:off x="5364561" y="2252563"/>
            <a:ext cx="1876425" cy="336550"/>
          </a:xfrm>
          <a:prstGeom prst="rect">
            <a:avLst/>
          </a:prstGeom>
          <a:noFill/>
          <a:ln w="9525">
            <a:noFill/>
            <a:miter lim="800000"/>
            <a:headEnd/>
            <a:tailEnd/>
          </a:ln>
          <a:effectLst/>
        </p:spPr>
        <p:txBody>
          <a:bodyPr wrap="none">
            <a:spAutoFit/>
          </a:bodyPr>
          <a:lstStyle/>
          <a:p>
            <a:pPr algn="l" eaLnBrk="0" hangingPunct="0"/>
            <a:r>
              <a:rPr lang="de-DE" sz="1600"/>
              <a:t>AP: Access Point</a:t>
            </a:r>
          </a:p>
        </p:txBody>
      </p:sp>
      <p:sp>
        <p:nvSpPr>
          <p:cNvPr id="72756" name="Oval 52"/>
          <p:cNvSpPr>
            <a:spLocks noChangeArrowheads="1"/>
          </p:cNvSpPr>
          <p:nvPr/>
        </p:nvSpPr>
        <p:spPr bwMode="auto">
          <a:xfrm>
            <a:off x="4367808" y="4694138"/>
            <a:ext cx="3048000" cy="1828800"/>
          </a:xfrm>
          <a:prstGeom prst="ellipse">
            <a:avLst/>
          </a:prstGeom>
          <a:solidFill>
            <a:srgbClr val="DDDDDD"/>
          </a:solidFill>
          <a:ln w="9525">
            <a:noFill/>
            <a:round/>
            <a:headEnd/>
            <a:tailEnd/>
          </a:ln>
          <a:effectLst/>
        </p:spPr>
        <p:txBody>
          <a:bodyPr wrap="none" anchor="ctr"/>
          <a:lstStyle/>
          <a:p>
            <a:endParaRPr lang="en-US"/>
          </a:p>
        </p:txBody>
      </p:sp>
      <p:grpSp>
        <p:nvGrpSpPr>
          <p:cNvPr id="72736" name="Group 32"/>
          <p:cNvGrpSpPr>
            <a:grpSpLocks/>
          </p:cNvGrpSpPr>
          <p:nvPr/>
        </p:nvGrpSpPr>
        <p:grpSpPr bwMode="auto">
          <a:xfrm>
            <a:off x="5434608" y="5151338"/>
            <a:ext cx="381000" cy="304800"/>
            <a:chOff x="1248" y="2736"/>
            <a:chExt cx="240" cy="192"/>
          </a:xfrm>
        </p:grpSpPr>
        <p:sp>
          <p:nvSpPr>
            <p:cNvPr id="72737" name="Line 33"/>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38" name="Line 34"/>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39" name="Line 35"/>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72804" name="Group 100"/>
          <p:cNvGrpSpPr>
            <a:grpSpLocks/>
          </p:cNvGrpSpPr>
          <p:nvPr/>
        </p:nvGrpSpPr>
        <p:grpSpPr bwMode="auto">
          <a:xfrm flipH="1">
            <a:off x="5510808" y="5837138"/>
            <a:ext cx="381000" cy="304800"/>
            <a:chOff x="1248" y="2736"/>
            <a:chExt cx="240" cy="192"/>
          </a:xfrm>
        </p:grpSpPr>
        <p:sp>
          <p:nvSpPr>
            <p:cNvPr id="72805" name="Line 101"/>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806" name="Line 102"/>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807" name="Line 103"/>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72757" name="Oval 53"/>
          <p:cNvSpPr>
            <a:spLocks noChangeArrowheads="1"/>
          </p:cNvSpPr>
          <p:nvPr/>
        </p:nvSpPr>
        <p:spPr bwMode="auto">
          <a:xfrm>
            <a:off x="868760" y="4770338"/>
            <a:ext cx="3048000" cy="1828800"/>
          </a:xfrm>
          <a:prstGeom prst="ellipse">
            <a:avLst/>
          </a:prstGeom>
          <a:solidFill>
            <a:srgbClr val="C0C0C0"/>
          </a:solidFill>
          <a:ln w="9525">
            <a:noFill/>
            <a:round/>
            <a:headEnd/>
            <a:tailEnd/>
          </a:ln>
          <a:effectLst/>
        </p:spPr>
        <p:txBody>
          <a:bodyPr wrap="none" anchor="ctr"/>
          <a:lstStyle/>
          <a:p>
            <a:endParaRPr lang="en-US"/>
          </a:p>
        </p:txBody>
      </p:sp>
      <p:grpSp>
        <p:nvGrpSpPr>
          <p:cNvPr id="72740" name="Group 36"/>
          <p:cNvGrpSpPr>
            <a:grpSpLocks/>
          </p:cNvGrpSpPr>
          <p:nvPr/>
        </p:nvGrpSpPr>
        <p:grpSpPr bwMode="auto">
          <a:xfrm flipH="1">
            <a:off x="2224485" y="5516463"/>
            <a:ext cx="381000" cy="304800"/>
            <a:chOff x="1248" y="2736"/>
            <a:chExt cx="240" cy="192"/>
          </a:xfrm>
        </p:grpSpPr>
        <p:sp>
          <p:nvSpPr>
            <p:cNvPr id="72741" name="Line 37"/>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42" name="Line 38"/>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743" name="Line 39"/>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pic>
        <p:nvPicPr>
          <p:cNvPr id="72808" name="Picture 104"/>
          <p:cNvPicPr>
            <a:picLocks noChangeAspect="1" noChangeArrowheads="1"/>
          </p:cNvPicPr>
          <p:nvPr/>
        </p:nvPicPr>
        <p:blipFill>
          <a:blip r:embed="rId3" cstate="print"/>
          <a:srcRect/>
          <a:stretch>
            <a:fillRect/>
          </a:stretch>
        </p:blipFill>
        <p:spPr bwMode="auto">
          <a:xfrm>
            <a:off x="2986485" y="4906863"/>
            <a:ext cx="469900" cy="685800"/>
          </a:xfrm>
          <a:prstGeom prst="rect">
            <a:avLst/>
          </a:prstGeom>
          <a:noFill/>
          <a:ln w="9525">
            <a:noFill/>
            <a:miter lim="800000"/>
            <a:headEnd/>
            <a:tailEnd/>
          </a:ln>
          <a:effectLst/>
        </p:spPr>
      </p:pic>
      <p:pic>
        <p:nvPicPr>
          <p:cNvPr id="72810" name="Picture 106"/>
          <p:cNvPicPr>
            <a:picLocks noChangeAspect="1" noChangeArrowheads="1"/>
          </p:cNvPicPr>
          <p:nvPr/>
        </p:nvPicPr>
        <p:blipFill>
          <a:blip r:embed="rId3" cstate="print"/>
          <a:srcRect/>
          <a:stretch>
            <a:fillRect/>
          </a:stretch>
        </p:blipFill>
        <p:spPr bwMode="auto">
          <a:xfrm>
            <a:off x="2529285" y="5821263"/>
            <a:ext cx="469900" cy="685800"/>
          </a:xfrm>
          <a:prstGeom prst="rect">
            <a:avLst/>
          </a:prstGeom>
          <a:noFill/>
          <a:ln w="9525">
            <a:noFill/>
            <a:miter lim="800000"/>
            <a:headEnd/>
            <a:tailEnd/>
          </a:ln>
          <a:effectLst/>
        </p:spPr>
      </p:pic>
      <p:grpSp>
        <p:nvGrpSpPr>
          <p:cNvPr id="72811" name="Group 107"/>
          <p:cNvGrpSpPr>
            <a:grpSpLocks/>
          </p:cNvGrpSpPr>
          <p:nvPr/>
        </p:nvGrpSpPr>
        <p:grpSpPr bwMode="auto">
          <a:xfrm>
            <a:off x="2376885" y="5135463"/>
            <a:ext cx="381000" cy="304800"/>
            <a:chOff x="1248" y="2736"/>
            <a:chExt cx="240" cy="192"/>
          </a:xfrm>
        </p:grpSpPr>
        <p:sp>
          <p:nvSpPr>
            <p:cNvPr id="72812" name="Line 108"/>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813" name="Line 109"/>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814" name="Line 110"/>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72815" name="Group 111"/>
          <p:cNvGrpSpPr>
            <a:grpSpLocks/>
          </p:cNvGrpSpPr>
          <p:nvPr/>
        </p:nvGrpSpPr>
        <p:grpSpPr bwMode="auto">
          <a:xfrm>
            <a:off x="2986485" y="5592663"/>
            <a:ext cx="381000" cy="304800"/>
            <a:chOff x="1248" y="2736"/>
            <a:chExt cx="240" cy="192"/>
          </a:xfrm>
        </p:grpSpPr>
        <p:sp>
          <p:nvSpPr>
            <p:cNvPr id="72816" name="Line 112"/>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817" name="Line 113"/>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2818" name="Line 114"/>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72944" name="Group 240"/>
          <p:cNvGrpSpPr>
            <a:grpSpLocks/>
          </p:cNvGrpSpPr>
          <p:nvPr/>
        </p:nvGrpSpPr>
        <p:grpSpPr bwMode="auto">
          <a:xfrm>
            <a:off x="4825008" y="5303738"/>
            <a:ext cx="469900" cy="685800"/>
            <a:chOff x="3360" y="3024"/>
            <a:chExt cx="296" cy="432"/>
          </a:xfrm>
        </p:grpSpPr>
        <p:sp>
          <p:nvSpPr>
            <p:cNvPr id="72840" name="Freeform 136"/>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72841" name="Freeform 137"/>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72842" name="Freeform 138"/>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72843" name="Freeform 139"/>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72844" name="Freeform 140"/>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72845" name="Freeform 141"/>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72846" name="Freeform 142"/>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72847" name="Freeform 143"/>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72848" name="Freeform 144"/>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72849" name="Freeform 145"/>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72850" name="Freeform 146"/>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72851" name="Freeform 147"/>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72852" name="Freeform 148"/>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72853" name="Freeform 149"/>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72854" name="Freeform 150"/>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72855" name="Freeform 151"/>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72856" name="Freeform 152"/>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72857" name="Freeform 153"/>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72858" name="Freeform 154"/>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72859" name="Freeform 155"/>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72860" name="Freeform 156"/>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72861" name="Freeform 157"/>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72862" name="Freeform 158"/>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72863" name="Freeform 159"/>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72864" name="Freeform 160"/>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72865" name="Freeform 161"/>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72866" name="Freeform 162"/>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72867" name="Freeform 163"/>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72868" name="Freeform 164"/>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72869" name="Freeform 165"/>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72870" name="Freeform 166"/>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72871" name="Freeform 167"/>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72872" name="Freeform 168"/>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2873" name="Freeform 169"/>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72874" name="Freeform 170"/>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72875" name="Freeform 171"/>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72876" name="Freeform 172"/>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72877" name="Freeform 173"/>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2878" name="Freeform 174"/>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72879" name="Freeform 175"/>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72880" name="Freeform 176"/>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72881" name="Freeform 177"/>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72882" name="Freeform 178"/>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72883" name="Freeform 179"/>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72884" name="Freeform 180"/>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72885" name="Freeform 181"/>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72886" name="Freeform 182"/>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72887" name="Freeform 183"/>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72888" name="Freeform 184"/>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72889" name="Freeform 185"/>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72890" name="Freeform 186"/>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72891" name="Freeform 187"/>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72892" name="Freeform 188"/>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72893" name="Freeform 189"/>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72894" name="Freeform 190"/>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72895" name="Freeform 191"/>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72896" name="Freeform 192"/>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72897" name="Freeform 193"/>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72898" name="Freeform 194"/>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72899" name="Freeform 195"/>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72900" name="Freeform 196"/>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72901" name="Freeform 197"/>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72902" name="Freeform 198"/>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72903" name="Freeform 199"/>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72904" name="Freeform 200"/>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72905" name="Freeform 201"/>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72906" name="Freeform 202"/>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2907" name="Freeform 203"/>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72908" name="Freeform 204"/>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72909" name="Freeform 205"/>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72910" name="Freeform 206"/>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2911" name="Freeform 207"/>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72912" name="Freeform 208"/>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72913" name="Freeform 209"/>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72914" name="Freeform 210"/>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72915" name="Freeform 211"/>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72916" name="Freeform 212"/>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72917" name="Freeform 213"/>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72918" name="Freeform 214"/>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72919" name="Freeform 215"/>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72920" name="Freeform 216"/>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72921" name="Freeform 217"/>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72922" name="Freeform 218"/>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72923" name="Freeform 219"/>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72924" name="Freeform 220"/>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72925" name="Freeform 221"/>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72926" name="Freeform 222"/>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72927" name="Freeform 223"/>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72928" name="Freeform 224"/>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72929" name="Freeform 225"/>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72930" name="Freeform 226"/>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72931" name="Freeform 227"/>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72932" name="Freeform 228"/>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72933" name="Freeform 229"/>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72934" name="Freeform 230"/>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72935" name="Freeform 231"/>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72936" name="Freeform 232"/>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72937" name="Freeform 233"/>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72938" name="Freeform 234"/>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72939" name="Freeform 235"/>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72940" name="Freeform 236"/>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72941" name="Freeform 237"/>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72942" name="Freeform 238"/>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72943" name="Freeform 239"/>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72945" name="Group 241"/>
          <p:cNvGrpSpPr>
            <a:grpSpLocks/>
          </p:cNvGrpSpPr>
          <p:nvPr/>
        </p:nvGrpSpPr>
        <p:grpSpPr bwMode="auto">
          <a:xfrm>
            <a:off x="5968008" y="4846538"/>
            <a:ext cx="469900" cy="685800"/>
            <a:chOff x="3360" y="3024"/>
            <a:chExt cx="296" cy="432"/>
          </a:xfrm>
        </p:grpSpPr>
        <p:sp>
          <p:nvSpPr>
            <p:cNvPr id="72946" name="Freeform 242"/>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72947" name="Freeform 243"/>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72948" name="Freeform 244"/>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72949" name="Freeform 245"/>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72950" name="Freeform 246"/>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72951" name="Freeform 247"/>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72952" name="Freeform 248"/>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72953" name="Freeform 249"/>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72954" name="Freeform 250"/>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72955" name="Freeform 251"/>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72956" name="Freeform 252"/>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72957" name="Freeform 253"/>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72958" name="Freeform 254"/>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72959" name="Freeform 255"/>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72960" name="Freeform 256"/>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72961" name="Freeform 257"/>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72962" name="Freeform 258"/>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72963" name="Freeform 259"/>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72964" name="Freeform 260"/>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72965" name="Freeform 261"/>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72966" name="Freeform 262"/>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72967" name="Freeform 263"/>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72968" name="Freeform 264"/>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72969" name="Freeform 265"/>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72970" name="Freeform 266"/>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72971" name="Freeform 267"/>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72972" name="Freeform 268"/>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72973" name="Freeform 269"/>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72974" name="Freeform 270"/>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72975" name="Freeform 271"/>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72976" name="Freeform 272"/>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72977" name="Freeform 273"/>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72978" name="Freeform 274"/>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2979" name="Freeform 275"/>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72980" name="Freeform 276"/>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72981" name="Freeform 277"/>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72982" name="Freeform 278"/>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72983" name="Freeform 279"/>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2984" name="Freeform 280"/>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72985" name="Freeform 281"/>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72986" name="Freeform 282"/>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72987" name="Freeform 283"/>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72988" name="Freeform 284"/>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72989" name="Freeform 285"/>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72990" name="Freeform 286"/>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72991" name="Freeform 287"/>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72992" name="Freeform 288"/>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72993" name="Freeform 289"/>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72994" name="Freeform 290"/>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72995" name="Freeform 291"/>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72996" name="Freeform 292"/>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72997" name="Freeform 293"/>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72998" name="Freeform 294"/>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72999" name="Freeform 295"/>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73000" name="Freeform 296"/>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73001" name="Freeform 297"/>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73002" name="Freeform 298"/>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73003" name="Freeform 299"/>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73004" name="Freeform 300"/>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73005" name="Freeform 301"/>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73006" name="Freeform 302"/>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73007" name="Freeform 303"/>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73008" name="Freeform 304"/>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73009" name="Freeform 305"/>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73010" name="Freeform 306"/>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73011" name="Freeform 307"/>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73012" name="Freeform 308"/>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3013" name="Freeform 309"/>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73014" name="Freeform 310"/>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73015" name="Freeform 311"/>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73016" name="Freeform 312"/>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3017" name="Freeform 313"/>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73018" name="Freeform 314"/>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73019" name="Freeform 315"/>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73020" name="Freeform 316"/>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73021" name="Freeform 317"/>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73022" name="Freeform 318"/>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73023" name="Freeform 319"/>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73024" name="Freeform 320"/>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73025" name="Freeform 321"/>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73026" name="Freeform 322"/>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73027" name="Freeform 323"/>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73028" name="Freeform 324"/>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73029" name="Freeform 325"/>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73030" name="Freeform 326"/>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73031" name="Freeform 327"/>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73032" name="Freeform 328"/>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73033" name="Freeform 329"/>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73034" name="Freeform 330"/>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73035" name="Freeform 331"/>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73036" name="Freeform 332"/>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73037" name="Freeform 333"/>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73038" name="Freeform 334"/>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73039" name="Freeform 335"/>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73040" name="Freeform 336"/>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73041" name="Freeform 337"/>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73042" name="Freeform 338"/>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73043" name="Freeform 339"/>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73044" name="Freeform 340"/>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73045" name="Freeform 341"/>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73046" name="Freeform 342"/>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73047" name="Freeform 343"/>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73048" name="Freeform 344"/>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73049" name="Freeform 345"/>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73050" name="Group 346"/>
          <p:cNvGrpSpPr>
            <a:grpSpLocks/>
          </p:cNvGrpSpPr>
          <p:nvPr/>
        </p:nvGrpSpPr>
        <p:grpSpPr bwMode="auto">
          <a:xfrm>
            <a:off x="5968008" y="5684738"/>
            <a:ext cx="469900" cy="685800"/>
            <a:chOff x="3360" y="3024"/>
            <a:chExt cx="296" cy="432"/>
          </a:xfrm>
        </p:grpSpPr>
        <p:sp>
          <p:nvSpPr>
            <p:cNvPr id="73051" name="Freeform 347"/>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73052" name="Freeform 348"/>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73053" name="Freeform 349"/>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73054" name="Freeform 350"/>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73055" name="Freeform 351"/>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73056" name="Freeform 352"/>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73057" name="Freeform 353"/>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73058" name="Freeform 354"/>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73059" name="Freeform 355"/>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73060" name="Freeform 356"/>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73061" name="Freeform 357"/>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73062" name="Freeform 358"/>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73063" name="Freeform 359"/>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73064" name="Freeform 360"/>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73065" name="Freeform 361"/>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73066" name="Freeform 362"/>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73067" name="Freeform 363"/>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73068" name="Freeform 364"/>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73069" name="Freeform 365"/>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73070" name="Freeform 366"/>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73071" name="Freeform 367"/>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73072" name="Freeform 368"/>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73073" name="Freeform 369"/>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73074" name="Freeform 370"/>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73075" name="Freeform 371"/>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73076" name="Freeform 372"/>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73077" name="Freeform 373"/>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73078" name="Freeform 374"/>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73079" name="Freeform 375"/>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73080" name="Freeform 376"/>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73081" name="Freeform 377"/>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73082" name="Freeform 378"/>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73083" name="Freeform 379"/>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3084" name="Freeform 380"/>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73085" name="Freeform 381"/>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73086" name="Freeform 382"/>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73087" name="Freeform 383"/>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73088" name="Freeform 384"/>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3089" name="Freeform 385"/>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73090" name="Freeform 386"/>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73091" name="Freeform 387"/>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73092" name="Freeform 388"/>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73093" name="Freeform 389"/>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73094" name="Freeform 390"/>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73095" name="Freeform 391"/>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73096" name="Freeform 392"/>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73097" name="Freeform 393"/>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73098" name="Freeform 394"/>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73099" name="Freeform 395"/>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73100" name="Freeform 396"/>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73101" name="Freeform 397"/>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73102" name="Freeform 398"/>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73103" name="Freeform 399"/>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73104" name="Freeform 400"/>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73105" name="Freeform 401"/>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73106" name="Freeform 402"/>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73107" name="Freeform 403"/>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73108" name="Freeform 404"/>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73109" name="Freeform 405"/>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73110" name="Freeform 406"/>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73111" name="Freeform 407"/>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73112" name="Freeform 408"/>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73113" name="Freeform 409"/>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73114" name="Freeform 410"/>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73115" name="Freeform 411"/>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73116" name="Freeform 412"/>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73117" name="Freeform 413"/>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3118" name="Freeform 414"/>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73119" name="Freeform 415"/>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73120" name="Freeform 416"/>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73121" name="Freeform 417"/>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3122" name="Freeform 418"/>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73123" name="Freeform 419"/>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73124" name="Freeform 420"/>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73125" name="Freeform 421"/>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73126" name="Freeform 422"/>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73127" name="Freeform 423"/>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73128" name="Freeform 424"/>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73129" name="Freeform 425"/>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73130" name="Freeform 426"/>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73131" name="Freeform 427"/>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73132" name="Freeform 428"/>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73133" name="Freeform 429"/>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73134" name="Freeform 430"/>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73135" name="Freeform 431"/>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73136" name="Freeform 432"/>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73137" name="Freeform 433"/>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73138" name="Freeform 434"/>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73139" name="Freeform 435"/>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73140" name="Freeform 436"/>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73141" name="Freeform 437"/>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73142" name="Freeform 438"/>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73143" name="Freeform 439"/>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73144" name="Freeform 440"/>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73145" name="Freeform 441"/>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73146" name="Freeform 442"/>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73147" name="Freeform 443"/>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73148" name="Freeform 444"/>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73149" name="Freeform 445"/>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73150" name="Freeform 446"/>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73151" name="Freeform 447"/>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73152" name="Freeform 448"/>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73153" name="Freeform 449"/>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73154" name="Freeform 450"/>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73155" name="Group 451"/>
          <p:cNvGrpSpPr>
            <a:grpSpLocks/>
          </p:cNvGrpSpPr>
          <p:nvPr/>
        </p:nvGrpSpPr>
        <p:grpSpPr bwMode="auto">
          <a:xfrm>
            <a:off x="2773760" y="3322538"/>
            <a:ext cx="469900" cy="685800"/>
            <a:chOff x="3360" y="3024"/>
            <a:chExt cx="296" cy="432"/>
          </a:xfrm>
        </p:grpSpPr>
        <p:sp>
          <p:nvSpPr>
            <p:cNvPr id="73156" name="Freeform 452"/>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73157" name="Freeform 453"/>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73158" name="Freeform 454"/>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73159" name="Freeform 455"/>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73160" name="Freeform 456"/>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73161" name="Freeform 457"/>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73162" name="Freeform 458"/>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73163" name="Freeform 459"/>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73164" name="Freeform 460"/>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73165" name="Freeform 461"/>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73166" name="Freeform 462"/>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73167" name="Freeform 463"/>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73168" name="Freeform 464"/>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73169" name="Freeform 465"/>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73170" name="Freeform 466"/>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73171" name="Freeform 467"/>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73172" name="Freeform 468"/>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73173" name="Freeform 469"/>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73174" name="Freeform 470"/>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73175" name="Freeform 471"/>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73176" name="Freeform 472"/>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73177" name="Freeform 473"/>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73178" name="Freeform 474"/>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73179" name="Freeform 475"/>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73180" name="Freeform 476"/>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73181" name="Freeform 477"/>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73182" name="Freeform 478"/>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73183" name="Freeform 479"/>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73184" name="Freeform 480"/>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73185" name="Freeform 481"/>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73186" name="Freeform 482"/>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73187" name="Freeform 483"/>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73188" name="Freeform 484"/>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3189" name="Freeform 485"/>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73190" name="Freeform 486"/>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73191" name="Freeform 487"/>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73192" name="Freeform 488"/>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73193" name="Freeform 489"/>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3194" name="Freeform 490"/>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73195" name="Freeform 491"/>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73196" name="Freeform 492"/>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73197" name="Freeform 493"/>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73198" name="Freeform 494"/>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73199" name="Freeform 495"/>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73200" name="Freeform 496"/>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73201" name="Freeform 497"/>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73202" name="Freeform 498"/>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73203" name="Freeform 499"/>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73204" name="Freeform 500"/>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73205" name="Freeform 501"/>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73206" name="Freeform 502"/>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73207" name="Freeform 503"/>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73208" name="Freeform 504"/>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73209" name="Freeform 505"/>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73210" name="Freeform 506"/>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73211" name="Freeform 507"/>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73212" name="Freeform 508"/>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73213" name="Freeform 509"/>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73214" name="Freeform 510"/>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73215" name="Freeform 511"/>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73216" name="Freeform 512"/>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73217" name="Freeform 513"/>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73218" name="Freeform 514"/>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73219" name="Freeform 515"/>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73220" name="Freeform 516"/>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73221" name="Freeform 517"/>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73222" name="Freeform 518"/>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3223" name="Freeform 519"/>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73224" name="Freeform 520"/>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73225" name="Freeform 521"/>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73226" name="Freeform 522"/>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3227" name="Freeform 523"/>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73228" name="Freeform 524"/>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73229" name="Freeform 525"/>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73230" name="Freeform 526"/>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73231" name="Freeform 527"/>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73232" name="Freeform 528"/>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73233" name="Freeform 529"/>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73234" name="Freeform 530"/>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73235" name="Freeform 531"/>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73236" name="Freeform 532"/>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73237" name="Freeform 533"/>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73238" name="Freeform 534"/>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73239" name="Freeform 535"/>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73240" name="Freeform 536"/>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73241" name="Freeform 537"/>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73242" name="Freeform 538"/>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73243" name="Freeform 539"/>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73244" name="Freeform 540"/>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73245" name="Freeform 541"/>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73246" name="Freeform 542"/>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73247" name="Freeform 543"/>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73248" name="Freeform 544"/>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73249" name="Freeform 545"/>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73250" name="Freeform 546"/>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73251" name="Freeform 547"/>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73252" name="Freeform 548"/>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73253" name="Freeform 549"/>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73254" name="Freeform 550"/>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73255" name="Freeform 551"/>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73256" name="Freeform 552"/>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73257" name="Freeform 553"/>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73258" name="Freeform 554"/>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73259" name="Freeform 555"/>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73260" name="Group 556"/>
          <p:cNvGrpSpPr>
            <a:grpSpLocks/>
          </p:cNvGrpSpPr>
          <p:nvPr/>
        </p:nvGrpSpPr>
        <p:grpSpPr bwMode="auto">
          <a:xfrm>
            <a:off x="4145360" y="1493738"/>
            <a:ext cx="469900" cy="685800"/>
            <a:chOff x="3360" y="3024"/>
            <a:chExt cx="296" cy="432"/>
          </a:xfrm>
        </p:grpSpPr>
        <p:sp>
          <p:nvSpPr>
            <p:cNvPr id="73261" name="Freeform 557"/>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73262" name="Freeform 558"/>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73263" name="Freeform 559"/>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73264" name="Freeform 560"/>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73265" name="Freeform 561"/>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73266" name="Freeform 562"/>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73267" name="Freeform 563"/>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73268" name="Freeform 564"/>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73269" name="Freeform 565"/>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73270" name="Freeform 566"/>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73271" name="Freeform 567"/>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73272" name="Freeform 568"/>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73273" name="Freeform 569"/>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73274" name="Freeform 570"/>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73275" name="Freeform 571"/>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73276" name="Freeform 572"/>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73277" name="Freeform 573"/>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73278" name="Freeform 574"/>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73279" name="Freeform 575"/>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73280" name="Freeform 576"/>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73281" name="Freeform 577"/>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73282" name="Freeform 578"/>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73283" name="Freeform 579"/>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73284" name="Freeform 580"/>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73285" name="Freeform 581"/>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73286" name="Freeform 582"/>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73287" name="Freeform 583"/>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73288" name="Freeform 584"/>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73289" name="Freeform 585"/>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73290" name="Freeform 586"/>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73291" name="Freeform 587"/>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73292" name="Freeform 588"/>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73293" name="Freeform 589"/>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3294" name="Freeform 590"/>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73295" name="Freeform 591"/>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73296" name="Freeform 592"/>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73297" name="Freeform 593"/>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73298" name="Freeform 594"/>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3299" name="Freeform 595"/>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73300" name="Freeform 596"/>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73301" name="Freeform 597"/>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73302" name="Freeform 598"/>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73303" name="Freeform 599"/>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73304" name="Freeform 600"/>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73305" name="Freeform 601"/>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73306" name="Freeform 602"/>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73307" name="Freeform 603"/>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73308" name="Freeform 604"/>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73309" name="Freeform 605"/>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73310" name="Freeform 606"/>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73311" name="Freeform 607"/>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73312" name="Freeform 608"/>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73313" name="Freeform 609"/>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73314" name="Freeform 610"/>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73315" name="Freeform 611"/>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73316" name="Freeform 612"/>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73317" name="Freeform 613"/>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73318" name="Freeform 614"/>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73319" name="Freeform 615"/>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73320" name="Freeform 616"/>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73321" name="Freeform 617"/>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73322" name="Freeform 618"/>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73323" name="Freeform 619"/>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73324" name="Freeform 620"/>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73325" name="Freeform 621"/>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73326" name="Freeform 622"/>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73327" name="Freeform 623"/>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3328" name="Freeform 624"/>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73329" name="Freeform 625"/>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73330" name="Freeform 626"/>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73331" name="Freeform 627"/>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3332" name="Freeform 628"/>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73333" name="Freeform 629"/>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73334" name="Freeform 630"/>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73335" name="Freeform 631"/>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73336" name="Freeform 632"/>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73337" name="Freeform 633"/>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73338" name="Freeform 634"/>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73339" name="Freeform 635"/>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73340" name="Freeform 636"/>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73341" name="Freeform 637"/>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73342" name="Freeform 638"/>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73343" name="Freeform 639"/>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73344" name="Freeform 640"/>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73345" name="Freeform 641"/>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73346" name="Freeform 642"/>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73347" name="Freeform 643"/>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73348" name="Freeform 644"/>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73349" name="Freeform 645"/>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73350" name="Freeform 646"/>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73351" name="Freeform 647"/>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73352" name="Freeform 648"/>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73353" name="Freeform 649"/>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73354" name="Freeform 650"/>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73355" name="Freeform 651"/>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73356" name="Freeform 652"/>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73357" name="Freeform 653"/>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73358" name="Freeform 654"/>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73359" name="Freeform 655"/>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73360" name="Freeform 656"/>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73361" name="Freeform 657"/>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73362" name="Freeform 658"/>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73363" name="Freeform 659"/>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73364" name="Freeform 660"/>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73365" name="Group 661"/>
          <p:cNvGrpSpPr>
            <a:grpSpLocks/>
          </p:cNvGrpSpPr>
          <p:nvPr/>
        </p:nvGrpSpPr>
        <p:grpSpPr bwMode="auto">
          <a:xfrm>
            <a:off x="2621360" y="1722338"/>
            <a:ext cx="469900" cy="685800"/>
            <a:chOff x="3360" y="3024"/>
            <a:chExt cx="296" cy="432"/>
          </a:xfrm>
        </p:grpSpPr>
        <p:sp>
          <p:nvSpPr>
            <p:cNvPr id="73366" name="Freeform 662"/>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73367" name="Freeform 663"/>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73368" name="Freeform 664"/>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73369" name="Freeform 665"/>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73370" name="Freeform 666"/>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73371" name="Freeform 667"/>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73372" name="Freeform 668"/>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73373" name="Freeform 669"/>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73374" name="Freeform 670"/>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73375" name="Freeform 671"/>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73376" name="Freeform 672"/>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73377" name="Freeform 673"/>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73378" name="Freeform 674"/>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73379" name="Freeform 675"/>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73380" name="Freeform 676"/>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73381" name="Freeform 677"/>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73382" name="Freeform 678"/>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73383" name="Freeform 679"/>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73384" name="Freeform 680"/>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73385" name="Freeform 681"/>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73386" name="Freeform 682"/>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73387" name="Freeform 683"/>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73388" name="Freeform 684"/>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73389" name="Freeform 685"/>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73390" name="Freeform 686"/>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73391" name="Freeform 687"/>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73392" name="Freeform 688"/>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73393" name="Freeform 689"/>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73394" name="Freeform 690"/>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73395" name="Freeform 691"/>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73396" name="Freeform 692"/>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73397" name="Freeform 693"/>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73398" name="Freeform 694"/>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3399" name="Freeform 695"/>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73400" name="Freeform 696"/>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73401" name="Freeform 697"/>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73402" name="Freeform 698"/>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73403" name="Freeform 699"/>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3404" name="Freeform 700"/>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73405" name="Freeform 701"/>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73406" name="Freeform 702"/>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73407" name="Freeform 703"/>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73408" name="Freeform 704"/>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73409" name="Freeform 705"/>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73410" name="Freeform 706"/>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73411" name="Freeform 707"/>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73412" name="Freeform 708"/>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73413" name="Freeform 709"/>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73414" name="Freeform 710"/>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73415" name="Freeform 711"/>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73416" name="Freeform 712"/>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73417" name="Freeform 713"/>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73418" name="Freeform 714"/>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73419" name="Freeform 715"/>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73420" name="Freeform 716"/>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73421" name="Freeform 717"/>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73422" name="Freeform 718"/>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73423" name="Freeform 719"/>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73424" name="Freeform 720"/>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73425" name="Freeform 721"/>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73426" name="Freeform 722"/>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73427" name="Freeform 723"/>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73428" name="Freeform 724"/>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73429" name="Freeform 725"/>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73430" name="Freeform 726"/>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73431" name="Freeform 727"/>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73432" name="Freeform 728"/>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3433" name="Freeform 729"/>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73434" name="Freeform 730"/>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73435" name="Freeform 731"/>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73436" name="Freeform 732"/>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3437" name="Freeform 733"/>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73438" name="Freeform 734"/>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73439" name="Freeform 735"/>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73440" name="Freeform 736"/>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73441" name="Freeform 737"/>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73442" name="Freeform 738"/>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73443" name="Freeform 739"/>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73444" name="Freeform 740"/>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73445" name="Freeform 741"/>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73446" name="Freeform 742"/>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73447" name="Freeform 743"/>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73448" name="Freeform 744"/>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73449" name="Freeform 745"/>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73450" name="Freeform 746"/>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73451" name="Freeform 747"/>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73452" name="Freeform 748"/>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73453" name="Freeform 749"/>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73454" name="Freeform 750"/>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73455" name="Freeform 751"/>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73456" name="Freeform 752"/>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73457" name="Freeform 753"/>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73458" name="Freeform 754"/>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73459" name="Freeform 755"/>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73460" name="Freeform 756"/>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73461" name="Freeform 757"/>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73462" name="Freeform 758"/>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73463" name="Freeform 759"/>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73464" name="Freeform 760"/>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73465" name="Freeform 761"/>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73466" name="Freeform 762"/>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73467" name="Freeform 763"/>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73468" name="Freeform 764"/>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73469" name="Freeform 765"/>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73470" name="Group 766"/>
          <p:cNvGrpSpPr>
            <a:grpSpLocks/>
          </p:cNvGrpSpPr>
          <p:nvPr/>
        </p:nvGrpSpPr>
        <p:grpSpPr bwMode="auto">
          <a:xfrm flipH="1">
            <a:off x="3230960" y="1874738"/>
            <a:ext cx="381000" cy="304800"/>
            <a:chOff x="1248" y="2736"/>
            <a:chExt cx="240" cy="192"/>
          </a:xfrm>
        </p:grpSpPr>
        <p:sp>
          <p:nvSpPr>
            <p:cNvPr id="73471" name="Line 767"/>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3472" name="Line 768"/>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3473" name="Line 769"/>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115353" name="Oval 1689"/>
          <p:cNvSpPr>
            <a:spLocks noChangeArrowheads="1"/>
          </p:cNvSpPr>
          <p:nvPr/>
        </p:nvSpPr>
        <p:spPr bwMode="auto">
          <a:xfrm rot="-1507049">
            <a:off x="527332" y="1387363"/>
            <a:ext cx="4957762" cy="2625725"/>
          </a:xfrm>
          <a:prstGeom prst="ellipse">
            <a:avLst/>
          </a:prstGeom>
          <a:noFill/>
          <a:ln w="9525">
            <a:solidFill>
              <a:schemeClr val="tx1"/>
            </a:solidFill>
            <a:prstDash val="dash"/>
            <a:round/>
            <a:headEnd/>
            <a:tailEnd/>
          </a:ln>
          <a:effectLst/>
        </p:spPr>
        <p:txBody>
          <a:bodyPr wrap="none" anchor="ctr"/>
          <a:lstStyle/>
          <a:p>
            <a:endParaRPr lang="en-US"/>
          </a:p>
        </p:txBody>
      </p:sp>
      <p:pic>
        <p:nvPicPr>
          <p:cNvPr id="115356" name="Picture 1692" descr="j0235962"/>
          <p:cNvPicPr>
            <a:picLocks noChangeAspect="1" noChangeArrowheads="1"/>
          </p:cNvPicPr>
          <p:nvPr/>
        </p:nvPicPr>
        <p:blipFill>
          <a:blip r:embed="rId4" cstate="print"/>
          <a:srcRect/>
          <a:stretch>
            <a:fillRect/>
          </a:stretch>
        </p:blipFill>
        <p:spPr bwMode="auto">
          <a:xfrm>
            <a:off x="798911" y="3211414"/>
            <a:ext cx="904875" cy="911225"/>
          </a:xfrm>
          <a:prstGeom prst="rect">
            <a:avLst/>
          </a:prstGeom>
          <a:noFill/>
          <a:ln w="9525">
            <a:noFill/>
            <a:miter lim="800000"/>
            <a:headEnd/>
            <a:tailEnd/>
          </a:ln>
        </p:spPr>
      </p:pic>
      <p:pic>
        <p:nvPicPr>
          <p:cNvPr id="115357" name="Picture 1693" descr="j0235962"/>
          <p:cNvPicPr>
            <a:picLocks noChangeAspect="1" noChangeArrowheads="1"/>
          </p:cNvPicPr>
          <p:nvPr/>
        </p:nvPicPr>
        <p:blipFill>
          <a:blip r:embed="rId4" cstate="print"/>
          <a:srcRect/>
          <a:stretch>
            <a:fillRect/>
          </a:stretch>
        </p:blipFill>
        <p:spPr bwMode="auto">
          <a:xfrm>
            <a:off x="6271023" y="3427314"/>
            <a:ext cx="904875" cy="911225"/>
          </a:xfrm>
          <a:prstGeom prst="rect">
            <a:avLst/>
          </a:prstGeom>
          <a:noFill/>
          <a:ln w="9525">
            <a:noFill/>
            <a:miter lim="800000"/>
            <a:headEnd/>
            <a:tailEnd/>
          </a:ln>
        </p:spPr>
      </p:pic>
      <p:pic>
        <p:nvPicPr>
          <p:cNvPr id="115358" name="Picture 1694" descr="j0235962"/>
          <p:cNvPicPr>
            <a:picLocks noChangeAspect="1" noChangeArrowheads="1"/>
          </p:cNvPicPr>
          <p:nvPr/>
        </p:nvPicPr>
        <p:blipFill>
          <a:blip r:embed="rId4" cstate="print"/>
          <a:srcRect/>
          <a:stretch>
            <a:fillRect/>
          </a:stretch>
        </p:blipFill>
        <p:spPr bwMode="auto">
          <a:xfrm>
            <a:off x="4615261" y="3500339"/>
            <a:ext cx="904875" cy="911225"/>
          </a:xfrm>
          <a:prstGeom prst="rect">
            <a:avLst/>
          </a:prstGeom>
          <a:noFill/>
          <a:ln w="9525">
            <a:noFill/>
            <a:miter lim="800000"/>
            <a:headEnd/>
            <a:tailEnd/>
          </a:ln>
        </p:spPr>
      </p:pic>
      <p:pic>
        <p:nvPicPr>
          <p:cNvPr id="115359" name="Picture 1695" descr="j0235962"/>
          <p:cNvPicPr>
            <a:picLocks noChangeAspect="1" noChangeArrowheads="1"/>
          </p:cNvPicPr>
          <p:nvPr/>
        </p:nvPicPr>
        <p:blipFill>
          <a:blip r:embed="rId4" cstate="print"/>
          <a:srcRect/>
          <a:stretch>
            <a:fillRect/>
          </a:stretch>
        </p:blipFill>
        <p:spPr bwMode="auto">
          <a:xfrm>
            <a:off x="1230711" y="5156101"/>
            <a:ext cx="904875" cy="911225"/>
          </a:xfrm>
          <a:prstGeom prst="rect">
            <a:avLst/>
          </a:prstGeom>
          <a:noFill/>
          <a:ln w="9525">
            <a:noFill/>
            <a:miter lim="800000"/>
            <a:headEnd/>
            <a:tailEnd/>
          </a:ln>
        </p:spPr>
      </p:pic>
      <p:sp>
        <p:nvSpPr>
          <p:cNvPr id="701" name="Oval 52"/>
          <p:cNvSpPr>
            <a:spLocks noChangeArrowheads="1"/>
          </p:cNvSpPr>
          <p:nvPr/>
        </p:nvSpPr>
        <p:spPr bwMode="auto">
          <a:xfrm>
            <a:off x="8140239" y="2349984"/>
            <a:ext cx="3581400" cy="3926307"/>
          </a:xfrm>
          <a:prstGeom prst="ellipse">
            <a:avLst/>
          </a:prstGeom>
          <a:solidFill>
            <a:srgbClr val="DDDDDD"/>
          </a:solidFill>
          <a:ln w="9525">
            <a:noFill/>
            <a:round/>
            <a:headEnd/>
            <a:tailEnd/>
          </a:ln>
          <a:effectLst/>
        </p:spPr>
        <p:txBody>
          <a:bodyPr wrap="none" anchor="ctr"/>
          <a:lstStyle/>
          <a:p>
            <a:endParaRPr lang="en-US"/>
          </a:p>
        </p:txBody>
      </p:sp>
      <p:grpSp>
        <p:nvGrpSpPr>
          <p:cNvPr id="702" name="Group 32"/>
          <p:cNvGrpSpPr>
            <a:grpSpLocks/>
          </p:cNvGrpSpPr>
          <p:nvPr/>
        </p:nvGrpSpPr>
        <p:grpSpPr bwMode="auto">
          <a:xfrm>
            <a:off x="9381662" y="2840213"/>
            <a:ext cx="381000" cy="304800"/>
            <a:chOff x="1248" y="2736"/>
            <a:chExt cx="240" cy="192"/>
          </a:xfrm>
        </p:grpSpPr>
        <p:sp>
          <p:nvSpPr>
            <p:cNvPr id="703" name="Line 33"/>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04" name="Line 34"/>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05" name="Line 35"/>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706" name="Group 100"/>
          <p:cNvGrpSpPr>
            <a:grpSpLocks/>
          </p:cNvGrpSpPr>
          <p:nvPr/>
        </p:nvGrpSpPr>
        <p:grpSpPr bwMode="auto">
          <a:xfrm flipH="1">
            <a:off x="9425314" y="3457619"/>
            <a:ext cx="381000" cy="304800"/>
            <a:chOff x="1248" y="2736"/>
            <a:chExt cx="240" cy="192"/>
          </a:xfrm>
        </p:grpSpPr>
        <p:sp>
          <p:nvSpPr>
            <p:cNvPr id="707" name="Line 101"/>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08" name="Line 102"/>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709" name="Line 103"/>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710" name="Group 240"/>
          <p:cNvGrpSpPr>
            <a:grpSpLocks/>
          </p:cNvGrpSpPr>
          <p:nvPr/>
        </p:nvGrpSpPr>
        <p:grpSpPr bwMode="auto">
          <a:xfrm>
            <a:off x="8772062" y="2992613"/>
            <a:ext cx="469900" cy="685800"/>
            <a:chOff x="3360" y="3024"/>
            <a:chExt cx="296" cy="432"/>
          </a:xfrm>
        </p:grpSpPr>
        <p:sp>
          <p:nvSpPr>
            <p:cNvPr id="711" name="Freeform 136"/>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712" name="Freeform 137"/>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713" name="Freeform 138"/>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714" name="Freeform 139"/>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715" name="Freeform 140"/>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716" name="Freeform 141"/>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717" name="Freeform 142"/>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718" name="Freeform 143"/>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719" name="Freeform 144"/>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720" name="Freeform 145"/>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721" name="Freeform 146"/>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722" name="Freeform 147"/>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723" name="Freeform 148"/>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724" name="Freeform 149"/>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725" name="Freeform 150"/>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726" name="Freeform 151"/>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727" name="Freeform 152"/>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728" name="Freeform 153"/>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729" name="Freeform 154"/>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730" name="Freeform 155"/>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731" name="Freeform 156"/>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732" name="Freeform 157"/>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733" name="Freeform 158"/>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734" name="Freeform 159"/>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735" name="Freeform 160"/>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736" name="Freeform 161"/>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737" name="Freeform 162"/>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738" name="Freeform 163"/>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739" name="Freeform 164"/>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740" name="Freeform 165"/>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741" name="Freeform 166"/>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742" name="Freeform 167"/>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743" name="Freeform 168"/>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44" name="Freeform 169"/>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745" name="Freeform 170"/>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746" name="Freeform 171"/>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747" name="Freeform 172"/>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748" name="Freeform 173"/>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49" name="Freeform 174"/>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750" name="Freeform 175"/>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751" name="Freeform 176"/>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752" name="Freeform 177"/>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753" name="Freeform 178"/>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754" name="Freeform 179"/>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755" name="Freeform 180"/>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756" name="Freeform 181"/>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757" name="Freeform 182"/>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758" name="Freeform 183"/>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759" name="Freeform 184"/>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760" name="Freeform 185"/>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761" name="Freeform 186"/>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762" name="Freeform 187"/>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763" name="Freeform 188"/>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764" name="Freeform 189"/>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765" name="Freeform 190"/>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766" name="Freeform 191"/>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767" name="Freeform 192"/>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768" name="Freeform 193"/>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769" name="Freeform 194"/>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770" name="Freeform 195"/>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771" name="Freeform 196"/>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772" name="Freeform 197"/>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773" name="Freeform 198"/>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774" name="Freeform 199"/>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775" name="Freeform 200"/>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776" name="Freeform 201"/>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777" name="Freeform 202"/>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78" name="Freeform 203"/>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779" name="Freeform 204"/>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780" name="Freeform 205"/>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781" name="Freeform 206"/>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782" name="Freeform 207"/>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783" name="Freeform 208"/>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784" name="Freeform 209"/>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785" name="Freeform 210"/>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786" name="Freeform 211"/>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787" name="Freeform 212"/>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788" name="Freeform 213"/>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789" name="Freeform 214"/>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790" name="Freeform 215"/>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791" name="Freeform 216"/>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792" name="Freeform 217"/>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793" name="Freeform 218"/>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794" name="Freeform 219"/>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795" name="Freeform 220"/>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796" name="Freeform 221"/>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797" name="Freeform 222"/>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798" name="Freeform 223"/>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799" name="Freeform 224"/>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800" name="Freeform 225"/>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801" name="Freeform 226"/>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802" name="Freeform 227"/>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803" name="Freeform 228"/>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804" name="Freeform 229"/>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805" name="Freeform 230"/>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806" name="Freeform 231"/>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807" name="Freeform 232"/>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808" name="Freeform 233"/>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809" name="Freeform 234"/>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810" name="Freeform 235"/>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811" name="Freeform 236"/>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812" name="Freeform 237"/>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813" name="Freeform 238"/>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814" name="Freeform 239"/>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815" name="Group 241"/>
          <p:cNvGrpSpPr>
            <a:grpSpLocks/>
          </p:cNvGrpSpPr>
          <p:nvPr/>
        </p:nvGrpSpPr>
        <p:grpSpPr bwMode="auto">
          <a:xfrm>
            <a:off x="9915062" y="2535413"/>
            <a:ext cx="469900" cy="685800"/>
            <a:chOff x="3360" y="3024"/>
            <a:chExt cx="296" cy="432"/>
          </a:xfrm>
        </p:grpSpPr>
        <p:sp>
          <p:nvSpPr>
            <p:cNvPr id="816" name="Freeform 242"/>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817" name="Freeform 243"/>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818" name="Freeform 244"/>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819" name="Freeform 245"/>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820" name="Freeform 246"/>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821" name="Freeform 247"/>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822" name="Freeform 248"/>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823" name="Freeform 249"/>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824" name="Freeform 250"/>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825" name="Freeform 251"/>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826" name="Freeform 252"/>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827" name="Freeform 253"/>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828" name="Freeform 254"/>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829" name="Freeform 255"/>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830" name="Freeform 256"/>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831" name="Freeform 257"/>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832" name="Freeform 258"/>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833" name="Freeform 259"/>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834" name="Freeform 260"/>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835" name="Freeform 261"/>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836" name="Freeform 262"/>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837" name="Freeform 263"/>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838" name="Freeform 264"/>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839" name="Freeform 265"/>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840" name="Freeform 266"/>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841" name="Freeform 267"/>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842" name="Freeform 268"/>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843" name="Freeform 269"/>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844" name="Freeform 270"/>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845" name="Freeform 271"/>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846" name="Freeform 272"/>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847" name="Freeform 273"/>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848" name="Freeform 274"/>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849" name="Freeform 275"/>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850" name="Freeform 276"/>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851" name="Freeform 277"/>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852" name="Freeform 278"/>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853" name="Freeform 279"/>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854" name="Freeform 280"/>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855" name="Freeform 281"/>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856" name="Freeform 282"/>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857" name="Freeform 283"/>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858" name="Freeform 284"/>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859" name="Freeform 285"/>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860" name="Freeform 286"/>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861" name="Freeform 287"/>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862" name="Freeform 288"/>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863" name="Freeform 289"/>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864" name="Freeform 290"/>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865" name="Freeform 291"/>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866" name="Freeform 292"/>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867" name="Freeform 293"/>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868" name="Freeform 294"/>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869" name="Freeform 295"/>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870" name="Freeform 296"/>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871" name="Freeform 297"/>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872" name="Freeform 298"/>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873" name="Freeform 299"/>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874" name="Freeform 300"/>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875" name="Freeform 301"/>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876" name="Freeform 302"/>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877" name="Freeform 303"/>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878" name="Freeform 304"/>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879" name="Freeform 305"/>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880" name="Freeform 306"/>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881" name="Freeform 307"/>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882" name="Freeform 308"/>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883" name="Freeform 309"/>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884" name="Freeform 310"/>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885" name="Freeform 311"/>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886" name="Freeform 312"/>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887" name="Freeform 313"/>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888" name="Freeform 314"/>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889" name="Freeform 315"/>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890" name="Freeform 316"/>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891" name="Freeform 317"/>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892" name="Freeform 318"/>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893" name="Freeform 319"/>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894" name="Freeform 320"/>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895" name="Freeform 321"/>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896" name="Freeform 322"/>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897" name="Freeform 323"/>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898" name="Freeform 324"/>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899" name="Freeform 325"/>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900" name="Freeform 326"/>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901" name="Freeform 327"/>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902" name="Freeform 328"/>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903" name="Freeform 329"/>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904" name="Freeform 330"/>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905" name="Freeform 331"/>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906" name="Freeform 332"/>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907" name="Freeform 333"/>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908" name="Freeform 334"/>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909" name="Freeform 335"/>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910" name="Freeform 336"/>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911" name="Freeform 337"/>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912" name="Freeform 338"/>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913" name="Freeform 339"/>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914" name="Freeform 340"/>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915" name="Freeform 341"/>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916" name="Freeform 342"/>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917" name="Freeform 343"/>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918" name="Freeform 344"/>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919" name="Freeform 345"/>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920" name="Group 346"/>
          <p:cNvGrpSpPr>
            <a:grpSpLocks/>
          </p:cNvGrpSpPr>
          <p:nvPr/>
        </p:nvGrpSpPr>
        <p:grpSpPr bwMode="auto">
          <a:xfrm>
            <a:off x="9983821" y="3341929"/>
            <a:ext cx="469900" cy="685800"/>
            <a:chOff x="3360" y="3024"/>
            <a:chExt cx="296" cy="432"/>
          </a:xfrm>
        </p:grpSpPr>
        <p:sp>
          <p:nvSpPr>
            <p:cNvPr id="921" name="Freeform 347"/>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922" name="Freeform 348"/>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923" name="Freeform 349"/>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924" name="Freeform 350"/>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925" name="Freeform 351"/>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926" name="Freeform 352"/>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927" name="Freeform 353"/>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928" name="Freeform 354"/>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929" name="Freeform 355"/>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930" name="Freeform 356"/>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931" name="Freeform 357"/>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932" name="Freeform 358"/>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933" name="Freeform 359"/>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934" name="Freeform 360"/>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935" name="Freeform 361"/>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936" name="Freeform 362"/>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937" name="Freeform 363"/>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938" name="Freeform 364"/>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939" name="Freeform 365"/>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940" name="Freeform 366"/>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941" name="Freeform 367"/>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942" name="Freeform 368"/>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943" name="Freeform 369"/>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944" name="Freeform 370"/>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945" name="Freeform 371"/>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946" name="Freeform 372"/>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947" name="Freeform 373"/>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948" name="Freeform 374"/>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949" name="Freeform 375"/>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950" name="Freeform 376"/>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951" name="Freeform 377"/>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952" name="Freeform 378"/>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953" name="Freeform 379"/>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954" name="Freeform 380"/>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955" name="Freeform 381"/>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956" name="Freeform 382"/>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957" name="Freeform 383"/>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958" name="Freeform 384"/>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959" name="Freeform 385"/>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960" name="Freeform 386"/>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961" name="Freeform 387"/>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962" name="Freeform 388"/>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963" name="Freeform 389"/>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964" name="Freeform 390"/>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965" name="Freeform 391"/>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966" name="Freeform 392"/>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967" name="Freeform 393"/>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968" name="Freeform 394"/>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969" name="Freeform 395"/>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970" name="Freeform 396"/>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971" name="Freeform 397"/>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972" name="Freeform 398"/>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973" name="Freeform 399"/>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974" name="Freeform 400"/>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975" name="Freeform 401"/>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976" name="Freeform 402"/>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977" name="Freeform 403"/>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978" name="Freeform 404"/>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979" name="Freeform 405"/>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980" name="Freeform 406"/>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981" name="Freeform 407"/>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982" name="Freeform 408"/>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983" name="Freeform 409"/>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984" name="Freeform 410"/>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985" name="Freeform 411"/>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986" name="Freeform 412"/>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987" name="Freeform 413"/>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988" name="Freeform 414"/>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989" name="Freeform 415"/>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990" name="Freeform 416"/>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991" name="Freeform 417"/>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992" name="Freeform 418"/>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993" name="Freeform 419"/>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994" name="Freeform 420"/>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995" name="Freeform 421"/>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996" name="Freeform 422"/>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997" name="Freeform 423"/>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998" name="Freeform 424"/>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999" name="Freeform 425"/>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1000" name="Freeform 426"/>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1001" name="Freeform 427"/>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1002" name="Freeform 428"/>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1003" name="Freeform 429"/>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1004" name="Freeform 430"/>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1005" name="Freeform 431"/>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1006" name="Freeform 432"/>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1007" name="Freeform 433"/>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1008" name="Freeform 434"/>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1009" name="Freeform 435"/>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1010" name="Freeform 436"/>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1011" name="Freeform 437"/>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1012" name="Freeform 438"/>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1013" name="Freeform 439"/>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1014" name="Freeform 440"/>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1015" name="Freeform 441"/>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1016" name="Freeform 442"/>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1017" name="Freeform 443"/>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1018" name="Freeform 444"/>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1019" name="Freeform 445"/>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1020" name="Freeform 446"/>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1021" name="Freeform 447"/>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1022" name="Freeform 448"/>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1023" name="Freeform 449"/>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1024" name="Freeform 450"/>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sp>
        <p:nvSpPr>
          <p:cNvPr id="1025" name="Text Box 4"/>
          <p:cNvSpPr txBox="1">
            <a:spLocks noChangeArrowheads="1"/>
          </p:cNvSpPr>
          <p:nvPr/>
        </p:nvSpPr>
        <p:spPr bwMode="auto">
          <a:xfrm>
            <a:off x="8400256" y="1849893"/>
            <a:ext cx="2013693" cy="400110"/>
          </a:xfrm>
          <a:prstGeom prst="rect">
            <a:avLst/>
          </a:prstGeom>
          <a:noFill/>
          <a:ln w="9525">
            <a:noFill/>
            <a:miter lim="800000"/>
            <a:headEnd/>
            <a:tailEnd/>
          </a:ln>
          <a:effectLst/>
        </p:spPr>
        <p:txBody>
          <a:bodyPr wrap="none">
            <a:spAutoFit/>
          </a:bodyPr>
          <a:lstStyle/>
          <a:p>
            <a:pPr algn="l" eaLnBrk="0" hangingPunct="0"/>
            <a:r>
              <a:rPr lang="de-DE" sz="2000" dirty="0" err="1"/>
              <a:t>mesh</a:t>
            </a:r>
            <a:r>
              <a:rPr lang="de-DE" sz="2000" dirty="0"/>
              <a:t> </a:t>
            </a:r>
            <a:r>
              <a:rPr lang="de-DE" sz="2000" dirty="0" err="1"/>
              <a:t>network</a:t>
            </a:r>
            <a:endParaRPr lang="de-DE" sz="2000" dirty="0"/>
          </a:p>
        </p:txBody>
      </p:sp>
      <p:grpSp>
        <p:nvGrpSpPr>
          <p:cNvPr id="1026" name="Group 240"/>
          <p:cNvGrpSpPr>
            <a:grpSpLocks/>
          </p:cNvGrpSpPr>
          <p:nvPr/>
        </p:nvGrpSpPr>
        <p:grpSpPr bwMode="auto">
          <a:xfrm>
            <a:off x="9120336" y="5156101"/>
            <a:ext cx="469900" cy="685800"/>
            <a:chOff x="3360" y="3024"/>
            <a:chExt cx="296" cy="432"/>
          </a:xfrm>
        </p:grpSpPr>
        <p:sp>
          <p:nvSpPr>
            <p:cNvPr id="1027" name="Freeform 136"/>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1028" name="Freeform 137"/>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1029" name="Freeform 138"/>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1030" name="Freeform 139"/>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1031" name="Freeform 140"/>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1032" name="Freeform 141"/>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1033" name="Freeform 142"/>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1034" name="Freeform 143"/>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1035" name="Freeform 144"/>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1036" name="Freeform 145"/>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1037" name="Freeform 146"/>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1038" name="Freeform 147"/>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1039" name="Freeform 148"/>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1040" name="Freeform 149"/>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1041" name="Freeform 150"/>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1042" name="Freeform 151"/>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1043" name="Freeform 152"/>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1044" name="Freeform 153"/>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1045" name="Freeform 154"/>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1046" name="Freeform 155"/>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1047" name="Freeform 156"/>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1048" name="Freeform 157"/>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1049" name="Freeform 158"/>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1050" name="Freeform 159"/>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1051" name="Freeform 160"/>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1052" name="Freeform 161"/>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1053" name="Freeform 162"/>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1054" name="Freeform 163"/>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1055" name="Freeform 164"/>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1056" name="Freeform 165"/>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1057" name="Freeform 166"/>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1058" name="Freeform 167"/>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1059" name="Freeform 168"/>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1060" name="Freeform 169"/>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1061" name="Freeform 170"/>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1062" name="Freeform 171"/>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1063" name="Freeform 172"/>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1064" name="Freeform 173"/>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1065" name="Freeform 174"/>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1066" name="Freeform 175"/>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1067" name="Freeform 176"/>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1068" name="Freeform 177"/>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1069" name="Freeform 178"/>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1070" name="Freeform 179"/>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1071" name="Freeform 180"/>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1072" name="Freeform 181"/>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1073" name="Freeform 182"/>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1074" name="Freeform 183"/>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1075" name="Freeform 184"/>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1076" name="Freeform 185"/>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1077" name="Freeform 186"/>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1078" name="Freeform 187"/>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1079" name="Freeform 188"/>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1080" name="Freeform 189"/>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1081" name="Freeform 190"/>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1082" name="Freeform 191"/>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1083" name="Freeform 192"/>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1084" name="Freeform 193"/>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1085" name="Freeform 194"/>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1086" name="Freeform 195"/>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1087" name="Freeform 196"/>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1088" name="Freeform 197"/>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1089" name="Freeform 198"/>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1090" name="Freeform 199"/>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1091" name="Freeform 200"/>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1092" name="Freeform 201"/>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1093" name="Freeform 202"/>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1094" name="Freeform 203"/>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1095" name="Freeform 204"/>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1096" name="Freeform 205"/>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1097" name="Freeform 206"/>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1098" name="Freeform 207"/>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1099" name="Freeform 208"/>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1100" name="Freeform 209"/>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1101" name="Freeform 210"/>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1102" name="Freeform 211"/>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1103" name="Freeform 212"/>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1104" name="Freeform 213"/>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1105" name="Freeform 214"/>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1106" name="Freeform 215"/>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1107" name="Freeform 216"/>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1108" name="Freeform 217"/>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1109" name="Freeform 218"/>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1110" name="Freeform 219"/>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1111" name="Freeform 220"/>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1112" name="Freeform 221"/>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1113" name="Freeform 222"/>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1114" name="Freeform 223"/>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1115" name="Freeform 224"/>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1116" name="Freeform 225"/>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1117" name="Freeform 226"/>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1118" name="Freeform 227"/>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1119" name="Freeform 228"/>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1120" name="Freeform 229"/>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1121" name="Freeform 230"/>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1122" name="Freeform 231"/>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1123" name="Freeform 232"/>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1124" name="Freeform 233"/>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1125" name="Freeform 234"/>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1126" name="Freeform 235"/>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1127" name="Freeform 236"/>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1128" name="Freeform 237"/>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1129" name="Freeform 238"/>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1130" name="Freeform 239"/>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1131" name="Group 240"/>
          <p:cNvGrpSpPr>
            <a:grpSpLocks/>
          </p:cNvGrpSpPr>
          <p:nvPr/>
        </p:nvGrpSpPr>
        <p:grpSpPr bwMode="auto">
          <a:xfrm>
            <a:off x="10632504" y="4966749"/>
            <a:ext cx="469900" cy="685800"/>
            <a:chOff x="3360" y="3024"/>
            <a:chExt cx="296" cy="432"/>
          </a:xfrm>
        </p:grpSpPr>
        <p:sp>
          <p:nvSpPr>
            <p:cNvPr id="1132" name="Freeform 136"/>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1133" name="Freeform 137"/>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1134" name="Freeform 138"/>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1135" name="Freeform 139"/>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1136" name="Freeform 140"/>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1137" name="Freeform 141"/>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1138" name="Freeform 142"/>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1139" name="Freeform 143"/>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1140" name="Freeform 144"/>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1141" name="Freeform 145"/>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1142" name="Freeform 146"/>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1143" name="Freeform 147"/>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1144" name="Freeform 148"/>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1145" name="Freeform 149"/>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1146" name="Freeform 150"/>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1147" name="Freeform 151"/>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1148" name="Freeform 152"/>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1149" name="Freeform 153"/>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1150" name="Freeform 154"/>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1151" name="Freeform 155"/>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1152" name="Freeform 156"/>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1153" name="Freeform 157"/>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1154" name="Freeform 158"/>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1155" name="Freeform 159"/>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1156" name="Freeform 160"/>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1157" name="Freeform 161"/>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1158" name="Freeform 162"/>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1159" name="Freeform 163"/>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1160" name="Freeform 164"/>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1161" name="Freeform 165"/>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1162" name="Freeform 166"/>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1163" name="Freeform 167"/>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1164" name="Freeform 168"/>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1165" name="Freeform 169"/>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1166" name="Freeform 170"/>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1167" name="Freeform 171"/>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1168" name="Freeform 172"/>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1169" name="Freeform 173"/>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1170" name="Freeform 174"/>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1171" name="Freeform 175"/>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1172" name="Freeform 176"/>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1173" name="Freeform 177"/>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1174" name="Freeform 178"/>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1175" name="Freeform 179"/>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1176" name="Freeform 180"/>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1177" name="Freeform 181"/>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1178" name="Freeform 182"/>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1179" name="Freeform 183"/>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1180" name="Freeform 184"/>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1181" name="Freeform 185"/>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1182" name="Freeform 186"/>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1183" name="Freeform 187"/>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1184" name="Freeform 188"/>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1185" name="Freeform 189"/>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1186" name="Freeform 190"/>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1187" name="Freeform 191"/>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1188" name="Freeform 192"/>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1189" name="Freeform 193"/>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1190" name="Freeform 194"/>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1191" name="Freeform 195"/>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1192" name="Freeform 196"/>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1193" name="Freeform 197"/>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1194" name="Freeform 198"/>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1195" name="Freeform 199"/>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1196" name="Freeform 200"/>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1197" name="Freeform 201"/>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1198" name="Freeform 202"/>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1199" name="Freeform 203"/>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1200" name="Freeform 204"/>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1201" name="Freeform 205"/>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1202" name="Freeform 206"/>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1203" name="Freeform 207"/>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1204" name="Freeform 208"/>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1205" name="Freeform 209"/>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1206" name="Freeform 210"/>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1207" name="Freeform 211"/>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1208" name="Freeform 212"/>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1209" name="Freeform 213"/>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1210" name="Freeform 214"/>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1211" name="Freeform 215"/>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1212" name="Freeform 216"/>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1213" name="Freeform 217"/>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1214" name="Freeform 218"/>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1215" name="Freeform 219"/>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1216" name="Freeform 220"/>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1217" name="Freeform 221"/>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1218" name="Freeform 222"/>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1219" name="Freeform 223"/>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1220" name="Freeform 224"/>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1221" name="Freeform 225"/>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1222" name="Freeform 226"/>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1223" name="Freeform 227"/>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1224" name="Freeform 228"/>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1225" name="Freeform 229"/>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1226" name="Freeform 230"/>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1227" name="Freeform 231"/>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1228" name="Freeform 232"/>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1229" name="Freeform 233"/>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1230" name="Freeform 234"/>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1231" name="Freeform 235"/>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1232" name="Freeform 236"/>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1233" name="Freeform 237"/>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1234" name="Freeform 238"/>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1235" name="Freeform 239"/>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pic>
        <p:nvPicPr>
          <p:cNvPr id="1236" name="Picture 1694" descr="j0235962"/>
          <p:cNvPicPr>
            <a:picLocks noChangeAspect="1" noChangeArrowheads="1"/>
          </p:cNvPicPr>
          <p:nvPr/>
        </p:nvPicPr>
        <p:blipFill>
          <a:blip r:embed="rId4" cstate="print"/>
          <a:srcRect/>
          <a:stretch>
            <a:fillRect/>
          </a:stretch>
        </p:blipFill>
        <p:spPr bwMode="auto">
          <a:xfrm>
            <a:off x="9653124" y="4160738"/>
            <a:ext cx="904875" cy="911225"/>
          </a:xfrm>
          <a:prstGeom prst="rect">
            <a:avLst/>
          </a:prstGeom>
          <a:noFill/>
          <a:ln w="9525">
            <a:noFill/>
            <a:miter lim="800000"/>
            <a:headEnd/>
            <a:tailEnd/>
          </a:ln>
        </p:spPr>
      </p:pic>
      <p:grpSp>
        <p:nvGrpSpPr>
          <p:cNvPr id="1237" name="Group 100"/>
          <p:cNvGrpSpPr>
            <a:grpSpLocks/>
          </p:cNvGrpSpPr>
          <p:nvPr/>
        </p:nvGrpSpPr>
        <p:grpSpPr bwMode="auto">
          <a:xfrm flipH="1">
            <a:off x="10223449" y="5052572"/>
            <a:ext cx="381000" cy="304800"/>
            <a:chOff x="1248" y="2736"/>
            <a:chExt cx="240" cy="192"/>
          </a:xfrm>
        </p:grpSpPr>
        <p:sp>
          <p:nvSpPr>
            <p:cNvPr id="1238" name="Line 101"/>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239" name="Line 102"/>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240" name="Line 103"/>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1241" name="Group 32"/>
          <p:cNvGrpSpPr>
            <a:grpSpLocks/>
          </p:cNvGrpSpPr>
          <p:nvPr/>
        </p:nvGrpSpPr>
        <p:grpSpPr bwMode="auto">
          <a:xfrm>
            <a:off x="9462624" y="4944963"/>
            <a:ext cx="381000" cy="304800"/>
            <a:chOff x="1248" y="2736"/>
            <a:chExt cx="240" cy="192"/>
          </a:xfrm>
        </p:grpSpPr>
        <p:sp>
          <p:nvSpPr>
            <p:cNvPr id="1242" name="Line 33"/>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243" name="Line 34"/>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244" name="Line 35"/>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1245" name="Group 32"/>
          <p:cNvGrpSpPr>
            <a:grpSpLocks/>
          </p:cNvGrpSpPr>
          <p:nvPr/>
        </p:nvGrpSpPr>
        <p:grpSpPr bwMode="auto">
          <a:xfrm rot="17817218">
            <a:off x="10291818" y="3941834"/>
            <a:ext cx="381000" cy="304800"/>
            <a:chOff x="1248" y="2736"/>
            <a:chExt cx="240" cy="192"/>
          </a:xfrm>
        </p:grpSpPr>
        <p:sp>
          <p:nvSpPr>
            <p:cNvPr id="1246" name="Line 33"/>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247" name="Line 34"/>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248" name="Line 35"/>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1249" name="Group 240"/>
          <p:cNvGrpSpPr>
            <a:grpSpLocks/>
          </p:cNvGrpSpPr>
          <p:nvPr/>
        </p:nvGrpSpPr>
        <p:grpSpPr bwMode="auto">
          <a:xfrm>
            <a:off x="8683162" y="4084538"/>
            <a:ext cx="469900" cy="685800"/>
            <a:chOff x="3360" y="3024"/>
            <a:chExt cx="296" cy="432"/>
          </a:xfrm>
        </p:grpSpPr>
        <p:sp>
          <p:nvSpPr>
            <p:cNvPr id="1250" name="Freeform 136"/>
            <p:cNvSpPr>
              <a:spLocks/>
            </p:cNvSpPr>
            <p:nvPr/>
          </p:nvSpPr>
          <p:spPr bwMode="auto">
            <a:xfrm>
              <a:off x="3394"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1251" name="Freeform 137"/>
            <p:cNvSpPr>
              <a:spLocks/>
            </p:cNvSpPr>
            <p:nvPr/>
          </p:nvSpPr>
          <p:spPr bwMode="auto">
            <a:xfrm>
              <a:off x="3453"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1252" name="Freeform 138"/>
            <p:cNvSpPr>
              <a:spLocks/>
            </p:cNvSpPr>
            <p:nvPr/>
          </p:nvSpPr>
          <p:spPr bwMode="auto">
            <a:xfrm>
              <a:off x="3443"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1253" name="Freeform 139"/>
            <p:cNvSpPr>
              <a:spLocks/>
            </p:cNvSpPr>
            <p:nvPr/>
          </p:nvSpPr>
          <p:spPr bwMode="auto">
            <a:xfrm>
              <a:off x="3394"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1254" name="Freeform 140"/>
            <p:cNvSpPr>
              <a:spLocks/>
            </p:cNvSpPr>
            <p:nvPr/>
          </p:nvSpPr>
          <p:spPr bwMode="auto">
            <a:xfrm>
              <a:off x="3392"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1255" name="Freeform 141"/>
            <p:cNvSpPr>
              <a:spLocks/>
            </p:cNvSpPr>
            <p:nvPr/>
          </p:nvSpPr>
          <p:spPr bwMode="auto">
            <a:xfrm>
              <a:off x="3403"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1256" name="Freeform 142"/>
            <p:cNvSpPr>
              <a:spLocks/>
            </p:cNvSpPr>
            <p:nvPr/>
          </p:nvSpPr>
          <p:spPr bwMode="auto">
            <a:xfrm>
              <a:off x="3385"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1257" name="Freeform 143"/>
            <p:cNvSpPr>
              <a:spLocks/>
            </p:cNvSpPr>
            <p:nvPr/>
          </p:nvSpPr>
          <p:spPr bwMode="auto">
            <a:xfrm>
              <a:off x="3569"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1258" name="Freeform 144"/>
            <p:cNvSpPr>
              <a:spLocks/>
            </p:cNvSpPr>
            <p:nvPr/>
          </p:nvSpPr>
          <p:spPr bwMode="auto">
            <a:xfrm>
              <a:off x="3378"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1259" name="Freeform 145"/>
            <p:cNvSpPr>
              <a:spLocks/>
            </p:cNvSpPr>
            <p:nvPr/>
          </p:nvSpPr>
          <p:spPr bwMode="auto">
            <a:xfrm>
              <a:off x="3360"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1260" name="Freeform 146"/>
            <p:cNvSpPr>
              <a:spLocks/>
            </p:cNvSpPr>
            <p:nvPr/>
          </p:nvSpPr>
          <p:spPr bwMode="auto">
            <a:xfrm>
              <a:off x="3360"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1261" name="Freeform 147"/>
            <p:cNvSpPr>
              <a:spLocks/>
            </p:cNvSpPr>
            <p:nvPr/>
          </p:nvSpPr>
          <p:spPr bwMode="auto">
            <a:xfrm>
              <a:off x="3360"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1262" name="Freeform 148"/>
            <p:cNvSpPr>
              <a:spLocks/>
            </p:cNvSpPr>
            <p:nvPr/>
          </p:nvSpPr>
          <p:spPr bwMode="auto">
            <a:xfrm>
              <a:off x="3360"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1263" name="Freeform 149"/>
            <p:cNvSpPr>
              <a:spLocks/>
            </p:cNvSpPr>
            <p:nvPr/>
          </p:nvSpPr>
          <p:spPr bwMode="auto">
            <a:xfrm>
              <a:off x="3360"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1264" name="Freeform 150"/>
            <p:cNvSpPr>
              <a:spLocks/>
            </p:cNvSpPr>
            <p:nvPr/>
          </p:nvSpPr>
          <p:spPr bwMode="auto">
            <a:xfrm>
              <a:off x="3360"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1265" name="Freeform 151"/>
            <p:cNvSpPr>
              <a:spLocks/>
            </p:cNvSpPr>
            <p:nvPr/>
          </p:nvSpPr>
          <p:spPr bwMode="auto">
            <a:xfrm>
              <a:off x="3360"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1266" name="Freeform 152"/>
            <p:cNvSpPr>
              <a:spLocks/>
            </p:cNvSpPr>
            <p:nvPr/>
          </p:nvSpPr>
          <p:spPr bwMode="auto">
            <a:xfrm>
              <a:off x="3533"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1267" name="Freeform 153"/>
            <p:cNvSpPr>
              <a:spLocks/>
            </p:cNvSpPr>
            <p:nvPr/>
          </p:nvSpPr>
          <p:spPr bwMode="auto">
            <a:xfrm>
              <a:off x="3374"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1268" name="Freeform 154"/>
            <p:cNvSpPr>
              <a:spLocks/>
            </p:cNvSpPr>
            <p:nvPr/>
          </p:nvSpPr>
          <p:spPr bwMode="auto">
            <a:xfrm>
              <a:off x="3373"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1269" name="Freeform 155"/>
            <p:cNvSpPr>
              <a:spLocks/>
            </p:cNvSpPr>
            <p:nvPr/>
          </p:nvSpPr>
          <p:spPr bwMode="auto">
            <a:xfrm>
              <a:off x="3537"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1270" name="Freeform 156"/>
            <p:cNvSpPr>
              <a:spLocks/>
            </p:cNvSpPr>
            <p:nvPr/>
          </p:nvSpPr>
          <p:spPr bwMode="auto">
            <a:xfrm>
              <a:off x="3377"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1271" name="Freeform 157"/>
            <p:cNvSpPr>
              <a:spLocks/>
            </p:cNvSpPr>
            <p:nvPr/>
          </p:nvSpPr>
          <p:spPr bwMode="auto">
            <a:xfrm>
              <a:off x="3376"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1272" name="Freeform 158"/>
            <p:cNvSpPr>
              <a:spLocks/>
            </p:cNvSpPr>
            <p:nvPr/>
          </p:nvSpPr>
          <p:spPr bwMode="auto">
            <a:xfrm>
              <a:off x="3368"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1273" name="Freeform 159"/>
            <p:cNvSpPr>
              <a:spLocks/>
            </p:cNvSpPr>
            <p:nvPr/>
          </p:nvSpPr>
          <p:spPr bwMode="auto">
            <a:xfrm>
              <a:off x="3367"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1274" name="Freeform 160"/>
            <p:cNvSpPr>
              <a:spLocks/>
            </p:cNvSpPr>
            <p:nvPr/>
          </p:nvSpPr>
          <p:spPr bwMode="auto">
            <a:xfrm>
              <a:off x="3544"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1275" name="Freeform 161"/>
            <p:cNvSpPr>
              <a:spLocks/>
            </p:cNvSpPr>
            <p:nvPr/>
          </p:nvSpPr>
          <p:spPr bwMode="auto">
            <a:xfrm>
              <a:off x="3544"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1276" name="Freeform 162"/>
            <p:cNvSpPr>
              <a:spLocks/>
            </p:cNvSpPr>
            <p:nvPr/>
          </p:nvSpPr>
          <p:spPr bwMode="auto">
            <a:xfrm>
              <a:off x="3426"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1277" name="Freeform 163"/>
            <p:cNvSpPr>
              <a:spLocks/>
            </p:cNvSpPr>
            <p:nvPr/>
          </p:nvSpPr>
          <p:spPr bwMode="auto">
            <a:xfrm>
              <a:off x="3426"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1278" name="Freeform 164"/>
            <p:cNvSpPr>
              <a:spLocks/>
            </p:cNvSpPr>
            <p:nvPr/>
          </p:nvSpPr>
          <p:spPr bwMode="auto">
            <a:xfrm>
              <a:off x="3432"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1279" name="Freeform 165"/>
            <p:cNvSpPr>
              <a:spLocks/>
            </p:cNvSpPr>
            <p:nvPr/>
          </p:nvSpPr>
          <p:spPr bwMode="auto">
            <a:xfrm>
              <a:off x="3439"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1280" name="Freeform 166"/>
            <p:cNvSpPr>
              <a:spLocks/>
            </p:cNvSpPr>
            <p:nvPr/>
          </p:nvSpPr>
          <p:spPr bwMode="auto">
            <a:xfrm>
              <a:off x="3442"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1281" name="Freeform 167"/>
            <p:cNvSpPr>
              <a:spLocks/>
            </p:cNvSpPr>
            <p:nvPr/>
          </p:nvSpPr>
          <p:spPr bwMode="auto">
            <a:xfrm>
              <a:off x="3447"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1282" name="Freeform 168"/>
            <p:cNvSpPr>
              <a:spLocks/>
            </p:cNvSpPr>
            <p:nvPr/>
          </p:nvSpPr>
          <p:spPr bwMode="auto">
            <a:xfrm>
              <a:off x="3447"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1283" name="Freeform 169"/>
            <p:cNvSpPr>
              <a:spLocks/>
            </p:cNvSpPr>
            <p:nvPr/>
          </p:nvSpPr>
          <p:spPr bwMode="auto">
            <a:xfrm>
              <a:off x="3450"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1284" name="Freeform 170"/>
            <p:cNvSpPr>
              <a:spLocks/>
            </p:cNvSpPr>
            <p:nvPr/>
          </p:nvSpPr>
          <p:spPr bwMode="auto">
            <a:xfrm>
              <a:off x="3463"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1285" name="Freeform 171"/>
            <p:cNvSpPr>
              <a:spLocks/>
            </p:cNvSpPr>
            <p:nvPr/>
          </p:nvSpPr>
          <p:spPr bwMode="auto">
            <a:xfrm>
              <a:off x="3465"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1286" name="Freeform 172"/>
            <p:cNvSpPr>
              <a:spLocks/>
            </p:cNvSpPr>
            <p:nvPr/>
          </p:nvSpPr>
          <p:spPr bwMode="auto">
            <a:xfrm>
              <a:off x="3465"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1287" name="Freeform 173"/>
            <p:cNvSpPr>
              <a:spLocks/>
            </p:cNvSpPr>
            <p:nvPr/>
          </p:nvSpPr>
          <p:spPr bwMode="auto">
            <a:xfrm>
              <a:off x="3465"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1288" name="Freeform 174"/>
            <p:cNvSpPr>
              <a:spLocks/>
            </p:cNvSpPr>
            <p:nvPr/>
          </p:nvSpPr>
          <p:spPr bwMode="auto">
            <a:xfrm>
              <a:off x="3468"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1289" name="Freeform 175"/>
            <p:cNvSpPr>
              <a:spLocks/>
            </p:cNvSpPr>
            <p:nvPr/>
          </p:nvSpPr>
          <p:spPr bwMode="auto">
            <a:xfrm>
              <a:off x="3488"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1290" name="Freeform 176"/>
            <p:cNvSpPr>
              <a:spLocks/>
            </p:cNvSpPr>
            <p:nvPr/>
          </p:nvSpPr>
          <p:spPr bwMode="auto">
            <a:xfrm>
              <a:off x="3419"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1291" name="Freeform 177"/>
            <p:cNvSpPr>
              <a:spLocks/>
            </p:cNvSpPr>
            <p:nvPr/>
          </p:nvSpPr>
          <p:spPr bwMode="auto">
            <a:xfrm>
              <a:off x="3490"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1292" name="Freeform 178"/>
            <p:cNvSpPr>
              <a:spLocks/>
            </p:cNvSpPr>
            <p:nvPr/>
          </p:nvSpPr>
          <p:spPr bwMode="auto">
            <a:xfrm>
              <a:off x="3421"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1293" name="Freeform 179"/>
            <p:cNvSpPr>
              <a:spLocks/>
            </p:cNvSpPr>
            <p:nvPr/>
          </p:nvSpPr>
          <p:spPr bwMode="auto">
            <a:xfrm>
              <a:off x="3433"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1294" name="Freeform 180"/>
            <p:cNvSpPr>
              <a:spLocks/>
            </p:cNvSpPr>
            <p:nvPr/>
          </p:nvSpPr>
          <p:spPr bwMode="auto">
            <a:xfrm>
              <a:off x="3434"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1295" name="Freeform 181"/>
            <p:cNvSpPr>
              <a:spLocks/>
            </p:cNvSpPr>
            <p:nvPr/>
          </p:nvSpPr>
          <p:spPr bwMode="auto">
            <a:xfrm>
              <a:off x="3434"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1296" name="Freeform 182"/>
            <p:cNvSpPr>
              <a:spLocks/>
            </p:cNvSpPr>
            <p:nvPr/>
          </p:nvSpPr>
          <p:spPr bwMode="auto">
            <a:xfrm>
              <a:off x="3447"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1297" name="Freeform 183"/>
            <p:cNvSpPr>
              <a:spLocks/>
            </p:cNvSpPr>
            <p:nvPr/>
          </p:nvSpPr>
          <p:spPr bwMode="auto">
            <a:xfrm>
              <a:off x="3447"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1298" name="Freeform 184"/>
            <p:cNvSpPr>
              <a:spLocks/>
            </p:cNvSpPr>
            <p:nvPr/>
          </p:nvSpPr>
          <p:spPr bwMode="auto">
            <a:xfrm>
              <a:off x="3448"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1299" name="Freeform 185"/>
            <p:cNvSpPr>
              <a:spLocks/>
            </p:cNvSpPr>
            <p:nvPr/>
          </p:nvSpPr>
          <p:spPr bwMode="auto">
            <a:xfrm>
              <a:off x="3448"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1300" name="Freeform 186"/>
            <p:cNvSpPr>
              <a:spLocks/>
            </p:cNvSpPr>
            <p:nvPr/>
          </p:nvSpPr>
          <p:spPr bwMode="auto">
            <a:xfrm>
              <a:off x="3449"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1301" name="Freeform 187"/>
            <p:cNvSpPr>
              <a:spLocks/>
            </p:cNvSpPr>
            <p:nvPr/>
          </p:nvSpPr>
          <p:spPr bwMode="auto">
            <a:xfrm>
              <a:off x="3449"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1302" name="Freeform 188"/>
            <p:cNvSpPr>
              <a:spLocks/>
            </p:cNvSpPr>
            <p:nvPr/>
          </p:nvSpPr>
          <p:spPr bwMode="auto">
            <a:xfrm>
              <a:off x="3441"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1303" name="Freeform 189"/>
            <p:cNvSpPr>
              <a:spLocks/>
            </p:cNvSpPr>
            <p:nvPr/>
          </p:nvSpPr>
          <p:spPr bwMode="auto">
            <a:xfrm>
              <a:off x="3442"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1304" name="Freeform 190"/>
            <p:cNvSpPr>
              <a:spLocks/>
            </p:cNvSpPr>
            <p:nvPr/>
          </p:nvSpPr>
          <p:spPr bwMode="auto">
            <a:xfrm>
              <a:off x="3440"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1305" name="Freeform 191"/>
            <p:cNvSpPr>
              <a:spLocks/>
            </p:cNvSpPr>
            <p:nvPr/>
          </p:nvSpPr>
          <p:spPr bwMode="auto">
            <a:xfrm>
              <a:off x="3438"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1306" name="Freeform 192"/>
            <p:cNvSpPr>
              <a:spLocks/>
            </p:cNvSpPr>
            <p:nvPr/>
          </p:nvSpPr>
          <p:spPr bwMode="auto">
            <a:xfrm>
              <a:off x="3438"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1307" name="Freeform 193"/>
            <p:cNvSpPr>
              <a:spLocks/>
            </p:cNvSpPr>
            <p:nvPr/>
          </p:nvSpPr>
          <p:spPr bwMode="auto">
            <a:xfrm>
              <a:off x="3443"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1308" name="Freeform 194"/>
            <p:cNvSpPr>
              <a:spLocks/>
            </p:cNvSpPr>
            <p:nvPr/>
          </p:nvSpPr>
          <p:spPr bwMode="auto">
            <a:xfrm>
              <a:off x="3442"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1309" name="Freeform 195"/>
            <p:cNvSpPr>
              <a:spLocks/>
            </p:cNvSpPr>
            <p:nvPr/>
          </p:nvSpPr>
          <p:spPr bwMode="auto">
            <a:xfrm>
              <a:off x="3442"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1310" name="Freeform 196"/>
            <p:cNvSpPr>
              <a:spLocks/>
            </p:cNvSpPr>
            <p:nvPr/>
          </p:nvSpPr>
          <p:spPr bwMode="auto">
            <a:xfrm>
              <a:off x="3442"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1311" name="Freeform 197"/>
            <p:cNvSpPr>
              <a:spLocks/>
            </p:cNvSpPr>
            <p:nvPr/>
          </p:nvSpPr>
          <p:spPr bwMode="auto">
            <a:xfrm>
              <a:off x="3441"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1312" name="Freeform 198"/>
            <p:cNvSpPr>
              <a:spLocks/>
            </p:cNvSpPr>
            <p:nvPr/>
          </p:nvSpPr>
          <p:spPr bwMode="auto">
            <a:xfrm>
              <a:off x="3438"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1313" name="Freeform 199"/>
            <p:cNvSpPr>
              <a:spLocks/>
            </p:cNvSpPr>
            <p:nvPr/>
          </p:nvSpPr>
          <p:spPr bwMode="auto">
            <a:xfrm>
              <a:off x="3439"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1314" name="Freeform 200"/>
            <p:cNvSpPr>
              <a:spLocks/>
            </p:cNvSpPr>
            <p:nvPr/>
          </p:nvSpPr>
          <p:spPr bwMode="auto">
            <a:xfrm>
              <a:off x="3444"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1315" name="Freeform 201"/>
            <p:cNvSpPr>
              <a:spLocks/>
            </p:cNvSpPr>
            <p:nvPr/>
          </p:nvSpPr>
          <p:spPr bwMode="auto">
            <a:xfrm>
              <a:off x="3443"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1316" name="Freeform 202"/>
            <p:cNvSpPr>
              <a:spLocks/>
            </p:cNvSpPr>
            <p:nvPr/>
          </p:nvSpPr>
          <p:spPr bwMode="auto">
            <a:xfrm>
              <a:off x="3398"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1317" name="Freeform 203"/>
            <p:cNvSpPr>
              <a:spLocks/>
            </p:cNvSpPr>
            <p:nvPr/>
          </p:nvSpPr>
          <p:spPr bwMode="auto">
            <a:xfrm>
              <a:off x="3389"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1318" name="Freeform 204"/>
            <p:cNvSpPr>
              <a:spLocks/>
            </p:cNvSpPr>
            <p:nvPr/>
          </p:nvSpPr>
          <p:spPr bwMode="auto">
            <a:xfrm>
              <a:off x="3389"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1319" name="Freeform 205"/>
            <p:cNvSpPr>
              <a:spLocks/>
            </p:cNvSpPr>
            <p:nvPr/>
          </p:nvSpPr>
          <p:spPr bwMode="auto">
            <a:xfrm>
              <a:off x="3389"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1320" name="Freeform 206"/>
            <p:cNvSpPr>
              <a:spLocks/>
            </p:cNvSpPr>
            <p:nvPr/>
          </p:nvSpPr>
          <p:spPr bwMode="auto">
            <a:xfrm>
              <a:off x="3397"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1321" name="Freeform 207"/>
            <p:cNvSpPr>
              <a:spLocks/>
            </p:cNvSpPr>
            <p:nvPr/>
          </p:nvSpPr>
          <p:spPr bwMode="auto">
            <a:xfrm>
              <a:off x="3393"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1322" name="Freeform 208"/>
            <p:cNvSpPr>
              <a:spLocks/>
            </p:cNvSpPr>
            <p:nvPr/>
          </p:nvSpPr>
          <p:spPr bwMode="auto">
            <a:xfrm>
              <a:off x="3393"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1323" name="Freeform 209"/>
            <p:cNvSpPr>
              <a:spLocks/>
            </p:cNvSpPr>
            <p:nvPr/>
          </p:nvSpPr>
          <p:spPr bwMode="auto">
            <a:xfrm>
              <a:off x="3393"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1324" name="Freeform 210"/>
            <p:cNvSpPr>
              <a:spLocks/>
            </p:cNvSpPr>
            <p:nvPr/>
          </p:nvSpPr>
          <p:spPr bwMode="auto">
            <a:xfrm>
              <a:off x="3563"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1325" name="Freeform 211"/>
            <p:cNvSpPr>
              <a:spLocks/>
            </p:cNvSpPr>
            <p:nvPr/>
          </p:nvSpPr>
          <p:spPr bwMode="auto">
            <a:xfrm>
              <a:off x="3563"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1326" name="Freeform 212"/>
            <p:cNvSpPr>
              <a:spLocks/>
            </p:cNvSpPr>
            <p:nvPr/>
          </p:nvSpPr>
          <p:spPr bwMode="auto">
            <a:xfrm>
              <a:off x="3569"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1327" name="Freeform 213"/>
            <p:cNvSpPr>
              <a:spLocks/>
            </p:cNvSpPr>
            <p:nvPr/>
          </p:nvSpPr>
          <p:spPr bwMode="auto">
            <a:xfrm>
              <a:off x="3569"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1328" name="Freeform 214"/>
            <p:cNvSpPr>
              <a:spLocks/>
            </p:cNvSpPr>
            <p:nvPr/>
          </p:nvSpPr>
          <p:spPr bwMode="auto">
            <a:xfrm>
              <a:off x="3563"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1329" name="Freeform 215"/>
            <p:cNvSpPr>
              <a:spLocks/>
            </p:cNvSpPr>
            <p:nvPr/>
          </p:nvSpPr>
          <p:spPr bwMode="auto">
            <a:xfrm>
              <a:off x="3564"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1330" name="Freeform 216"/>
            <p:cNvSpPr>
              <a:spLocks/>
            </p:cNvSpPr>
            <p:nvPr/>
          </p:nvSpPr>
          <p:spPr bwMode="auto">
            <a:xfrm>
              <a:off x="3567"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1331" name="Freeform 217"/>
            <p:cNvSpPr>
              <a:spLocks/>
            </p:cNvSpPr>
            <p:nvPr/>
          </p:nvSpPr>
          <p:spPr bwMode="auto">
            <a:xfrm>
              <a:off x="3567"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1332" name="Freeform 218"/>
            <p:cNvSpPr>
              <a:spLocks/>
            </p:cNvSpPr>
            <p:nvPr/>
          </p:nvSpPr>
          <p:spPr bwMode="auto">
            <a:xfrm>
              <a:off x="3388"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1333" name="Freeform 219"/>
            <p:cNvSpPr>
              <a:spLocks/>
            </p:cNvSpPr>
            <p:nvPr/>
          </p:nvSpPr>
          <p:spPr bwMode="auto">
            <a:xfrm>
              <a:off x="3388"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1334" name="Freeform 220"/>
            <p:cNvSpPr>
              <a:spLocks/>
            </p:cNvSpPr>
            <p:nvPr/>
          </p:nvSpPr>
          <p:spPr bwMode="auto">
            <a:xfrm>
              <a:off x="3389"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1335" name="Freeform 221"/>
            <p:cNvSpPr>
              <a:spLocks/>
            </p:cNvSpPr>
            <p:nvPr/>
          </p:nvSpPr>
          <p:spPr bwMode="auto">
            <a:xfrm>
              <a:off x="3389"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1336" name="Freeform 222"/>
            <p:cNvSpPr>
              <a:spLocks/>
            </p:cNvSpPr>
            <p:nvPr/>
          </p:nvSpPr>
          <p:spPr bwMode="auto">
            <a:xfrm>
              <a:off x="3389"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1337" name="Freeform 223"/>
            <p:cNvSpPr>
              <a:spLocks/>
            </p:cNvSpPr>
            <p:nvPr/>
          </p:nvSpPr>
          <p:spPr bwMode="auto">
            <a:xfrm>
              <a:off x="3389"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1338" name="Freeform 224"/>
            <p:cNvSpPr>
              <a:spLocks/>
            </p:cNvSpPr>
            <p:nvPr/>
          </p:nvSpPr>
          <p:spPr bwMode="auto">
            <a:xfrm>
              <a:off x="3388"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1339" name="Freeform 225"/>
            <p:cNvSpPr>
              <a:spLocks/>
            </p:cNvSpPr>
            <p:nvPr/>
          </p:nvSpPr>
          <p:spPr bwMode="auto">
            <a:xfrm>
              <a:off x="3386"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1340" name="Freeform 226"/>
            <p:cNvSpPr>
              <a:spLocks/>
            </p:cNvSpPr>
            <p:nvPr/>
          </p:nvSpPr>
          <p:spPr bwMode="auto">
            <a:xfrm>
              <a:off x="3386"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1341" name="Freeform 227"/>
            <p:cNvSpPr>
              <a:spLocks/>
            </p:cNvSpPr>
            <p:nvPr/>
          </p:nvSpPr>
          <p:spPr bwMode="auto">
            <a:xfrm>
              <a:off x="3387"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1342" name="Freeform 228"/>
            <p:cNvSpPr>
              <a:spLocks/>
            </p:cNvSpPr>
            <p:nvPr/>
          </p:nvSpPr>
          <p:spPr bwMode="auto">
            <a:xfrm>
              <a:off x="3387"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1343" name="Freeform 229"/>
            <p:cNvSpPr>
              <a:spLocks/>
            </p:cNvSpPr>
            <p:nvPr/>
          </p:nvSpPr>
          <p:spPr bwMode="auto">
            <a:xfrm>
              <a:off x="3387"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1344" name="Freeform 230"/>
            <p:cNvSpPr>
              <a:spLocks/>
            </p:cNvSpPr>
            <p:nvPr/>
          </p:nvSpPr>
          <p:spPr bwMode="auto">
            <a:xfrm>
              <a:off x="3388"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1345" name="Freeform 231"/>
            <p:cNvSpPr>
              <a:spLocks/>
            </p:cNvSpPr>
            <p:nvPr/>
          </p:nvSpPr>
          <p:spPr bwMode="auto">
            <a:xfrm>
              <a:off x="3386"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1346" name="Freeform 232"/>
            <p:cNvSpPr>
              <a:spLocks/>
            </p:cNvSpPr>
            <p:nvPr/>
          </p:nvSpPr>
          <p:spPr bwMode="auto">
            <a:xfrm>
              <a:off x="3432"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1347" name="Freeform 233"/>
            <p:cNvSpPr>
              <a:spLocks/>
            </p:cNvSpPr>
            <p:nvPr/>
          </p:nvSpPr>
          <p:spPr bwMode="auto">
            <a:xfrm>
              <a:off x="3432"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1348" name="Freeform 234"/>
            <p:cNvSpPr>
              <a:spLocks/>
            </p:cNvSpPr>
            <p:nvPr/>
          </p:nvSpPr>
          <p:spPr bwMode="auto">
            <a:xfrm>
              <a:off x="3432"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1349" name="Freeform 235"/>
            <p:cNvSpPr>
              <a:spLocks/>
            </p:cNvSpPr>
            <p:nvPr/>
          </p:nvSpPr>
          <p:spPr bwMode="auto">
            <a:xfrm>
              <a:off x="3433"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1350" name="Freeform 236"/>
            <p:cNvSpPr>
              <a:spLocks/>
            </p:cNvSpPr>
            <p:nvPr/>
          </p:nvSpPr>
          <p:spPr bwMode="auto">
            <a:xfrm>
              <a:off x="3433"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1351" name="Freeform 237"/>
            <p:cNvSpPr>
              <a:spLocks/>
            </p:cNvSpPr>
            <p:nvPr/>
          </p:nvSpPr>
          <p:spPr bwMode="auto">
            <a:xfrm>
              <a:off x="3433"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1352" name="Freeform 238"/>
            <p:cNvSpPr>
              <a:spLocks/>
            </p:cNvSpPr>
            <p:nvPr/>
          </p:nvSpPr>
          <p:spPr bwMode="auto">
            <a:xfrm>
              <a:off x="3434"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1353" name="Freeform 239"/>
            <p:cNvSpPr>
              <a:spLocks/>
            </p:cNvSpPr>
            <p:nvPr/>
          </p:nvSpPr>
          <p:spPr bwMode="auto">
            <a:xfrm>
              <a:off x="3441"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1354" name="Group 32"/>
          <p:cNvGrpSpPr>
            <a:grpSpLocks/>
          </p:cNvGrpSpPr>
          <p:nvPr/>
        </p:nvGrpSpPr>
        <p:grpSpPr bwMode="auto">
          <a:xfrm rot="17817218">
            <a:off x="8733336" y="3730526"/>
            <a:ext cx="381000" cy="304800"/>
            <a:chOff x="1248" y="2736"/>
            <a:chExt cx="240" cy="192"/>
          </a:xfrm>
        </p:grpSpPr>
        <p:sp>
          <p:nvSpPr>
            <p:cNvPr id="1355" name="Line 33"/>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56" name="Line 34"/>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57" name="Line 35"/>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1358" name="Group 32"/>
          <p:cNvGrpSpPr>
            <a:grpSpLocks/>
          </p:cNvGrpSpPr>
          <p:nvPr/>
        </p:nvGrpSpPr>
        <p:grpSpPr bwMode="auto">
          <a:xfrm rot="17817218">
            <a:off x="8925686" y="4764815"/>
            <a:ext cx="381000" cy="304800"/>
            <a:chOff x="1248" y="2736"/>
            <a:chExt cx="240" cy="192"/>
          </a:xfrm>
        </p:grpSpPr>
        <p:sp>
          <p:nvSpPr>
            <p:cNvPr id="1359" name="Line 33"/>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60" name="Line 34"/>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1361" name="Line 35"/>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8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7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8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8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8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8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9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9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0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53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4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56" grpId="0" animBg="1"/>
      <p:bldP spid="72757" grpId="0" animBg="1"/>
      <p:bldP spid="701" grpId="0" animBg="1"/>
      <p:bldP spid="10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Improvements of 802.11ax over 802.11ac</a:t>
            </a:r>
          </a:p>
        </p:txBody>
      </p:sp>
      <p:sp>
        <p:nvSpPr>
          <p:cNvPr id="3" name="Content Placeholder 2"/>
          <p:cNvSpPr>
            <a:spLocks noGrp="1"/>
          </p:cNvSpPr>
          <p:nvPr>
            <p:ph idx="1"/>
          </p:nvPr>
        </p:nvSpPr>
        <p:spPr/>
        <p:txBody>
          <a:bodyPr/>
          <a:lstStyle/>
          <a:p>
            <a:pPr lvl="1"/>
            <a:r>
              <a:rPr lang="en-US" dirty="0"/>
              <a:t>Centrally (AP) controlled MAC with dynamic bandwidth assignment using OFDMA via Resource Units (RU, time-frequency resources, see LTE!)</a:t>
            </a:r>
          </a:p>
          <a:p>
            <a:pPr lvl="1"/>
            <a:endParaRPr lang="en-US" dirty="0"/>
          </a:p>
          <a:p>
            <a:pPr lvl="1"/>
            <a:r>
              <a:rPr lang="en-US" dirty="0"/>
              <a:t>Multi-user MIMO in up- and downlink, AP sends trigger with scheduling information (modulation, coding, RUs)</a:t>
            </a:r>
          </a:p>
          <a:p>
            <a:pPr lvl="1"/>
            <a:endParaRPr lang="en-US" dirty="0"/>
          </a:p>
          <a:p>
            <a:pPr lvl="1"/>
            <a:r>
              <a:rPr lang="en-US" dirty="0"/>
              <a:t>Mix of assigned and random access RUs for uplinks</a:t>
            </a:r>
          </a:p>
          <a:p>
            <a:pPr lvl="1"/>
            <a:endParaRPr lang="en-US" dirty="0"/>
          </a:p>
          <a:p>
            <a:pPr lvl="1"/>
            <a:r>
              <a:rPr lang="en-US" dirty="0"/>
              <a:t>Spatial frequency reuse via “coloring” of signals (distinguishes own/neighboring network) plus adaptive power/sensitivity thresholds</a:t>
            </a:r>
          </a:p>
          <a:p>
            <a:pPr lvl="1"/>
            <a:endParaRPr lang="en-US" dirty="0"/>
          </a:p>
          <a:p>
            <a:pPr lvl="1"/>
            <a:r>
              <a:rPr lang="en-US" dirty="0"/>
              <a:t>Two NAVs: own network and overlapping network to avoid misbehavior</a:t>
            </a:r>
          </a:p>
          <a:p>
            <a:pPr lvl="1"/>
            <a:endParaRPr lang="en-US" dirty="0"/>
          </a:p>
          <a:p>
            <a:pPr lvl="1"/>
            <a:r>
              <a:rPr lang="en-US" dirty="0"/>
              <a:t>Dynamic fragmentation helps reducing overhead (fill available RUs)</a:t>
            </a:r>
          </a:p>
          <a:p>
            <a:pPr lvl="1"/>
            <a:endParaRPr lang="en-US" dirty="0"/>
          </a:p>
          <a:p>
            <a:pPr lvl="1"/>
            <a:r>
              <a:rPr lang="en-US" dirty="0"/>
              <a:t>Longer guard intervals for better protection against signal delay spread (outdoor conditions)</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230826244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rates for 802.11ax</a:t>
            </a:r>
          </a:p>
        </p:txBody>
      </p:sp>
      <p:sp>
        <p:nvSpPr>
          <p:cNvPr id="3" name="Content Placeholder 2"/>
          <p:cNvSpPr>
            <a:spLocks noGrp="1"/>
          </p:cNvSpPr>
          <p:nvPr>
            <p:ph idx="1"/>
          </p:nvPr>
        </p:nvSpPr>
        <p:spPr/>
        <p:txBody>
          <a:bodyPr/>
          <a:lstStyle/>
          <a:p>
            <a:pPr lvl="1"/>
            <a:r>
              <a:rPr lang="en-US" dirty="0"/>
              <a:t>Values are for a single spatial stream</a:t>
            </a:r>
          </a:p>
          <a:p>
            <a:pPr lvl="1"/>
            <a:r>
              <a:rPr lang="en-US" dirty="0"/>
              <a:t>Depending on number of streams devices with &gt; 10 </a:t>
            </a:r>
            <a:r>
              <a:rPr lang="en-US" dirty="0" err="1"/>
              <a:t>Gbit</a:t>
            </a:r>
            <a:r>
              <a:rPr lang="en-US" dirty="0"/>
              <a:t>/s available</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graphicFrame>
        <p:nvGraphicFramePr>
          <p:cNvPr id="6" name="Table 5"/>
          <p:cNvGraphicFramePr>
            <a:graphicFrameLocks noGrp="1"/>
          </p:cNvGraphicFramePr>
          <p:nvPr>
            <p:extLst>
              <p:ext uri="{D42A27DB-BD31-4B8C-83A1-F6EECF244321}">
                <p14:modId xmlns:p14="http://schemas.microsoft.com/office/powerpoint/2010/main" val="4211166280"/>
              </p:ext>
            </p:extLst>
          </p:nvPr>
        </p:nvGraphicFramePr>
        <p:xfrm>
          <a:off x="695399" y="2233299"/>
          <a:ext cx="10801201" cy="4180651"/>
        </p:xfrm>
        <a:graphic>
          <a:graphicData uri="http://schemas.openxmlformats.org/drawingml/2006/table">
            <a:tbl>
              <a:tblPr firstRow="1" firstCol="1" bandRow="1">
                <a:tableStyleId>{5C22544A-7EE6-4342-B048-85BDC9FD1C3A}</a:tableStyleId>
              </a:tblPr>
              <a:tblGrid>
                <a:gridCol w="1005944">
                  <a:extLst>
                    <a:ext uri="{9D8B030D-6E8A-4147-A177-3AD203B41FA5}">
                      <a16:colId xmlns:a16="http://schemas.microsoft.com/office/drawing/2014/main" val="1902209744"/>
                    </a:ext>
                  </a:extLst>
                </a:gridCol>
                <a:gridCol w="1457002">
                  <a:extLst>
                    <a:ext uri="{9D8B030D-6E8A-4147-A177-3AD203B41FA5}">
                      <a16:colId xmlns:a16="http://schemas.microsoft.com/office/drawing/2014/main" val="79696362"/>
                    </a:ext>
                  </a:extLst>
                </a:gridCol>
                <a:gridCol w="924038">
                  <a:extLst>
                    <a:ext uri="{9D8B030D-6E8A-4147-A177-3AD203B41FA5}">
                      <a16:colId xmlns:a16="http://schemas.microsoft.com/office/drawing/2014/main" val="2294451058"/>
                    </a:ext>
                  </a:extLst>
                </a:gridCol>
                <a:gridCol w="1005944">
                  <a:extLst>
                    <a:ext uri="{9D8B030D-6E8A-4147-A177-3AD203B41FA5}">
                      <a16:colId xmlns:a16="http://schemas.microsoft.com/office/drawing/2014/main" val="1415216369"/>
                    </a:ext>
                  </a:extLst>
                </a:gridCol>
                <a:gridCol w="919423">
                  <a:extLst>
                    <a:ext uri="{9D8B030D-6E8A-4147-A177-3AD203B41FA5}">
                      <a16:colId xmlns:a16="http://schemas.microsoft.com/office/drawing/2014/main" val="3339103205"/>
                    </a:ext>
                  </a:extLst>
                </a:gridCol>
                <a:gridCol w="919423">
                  <a:extLst>
                    <a:ext uri="{9D8B030D-6E8A-4147-A177-3AD203B41FA5}">
                      <a16:colId xmlns:a16="http://schemas.microsoft.com/office/drawing/2014/main" val="4004683835"/>
                    </a:ext>
                  </a:extLst>
                </a:gridCol>
                <a:gridCol w="919423">
                  <a:extLst>
                    <a:ext uri="{9D8B030D-6E8A-4147-A177-3AD203B41FA5}">
                      <a16:colId xmlns:a16="http://schemas.microsoft.com/office/drawing/2014/main" val="457427637"/>
                    </a:ext>
                  </a:extLst>
                </a:gridCol>
                <a:gridCol w="919423">
                  <a:extLst>
                    <a:ext uri="{9D8B030D-6E8A-4147-A177-3AD203B41FA5}">
                      <a16:colId xmlns:a16="http://schemas.microsoft.com/office/drawing/2014/main" val="242780067"/>
                    </a:ext>
                  </a:extLst>
                </a:gridCol>
                <a:gridCol w="919423">
                  <a:extLst>
                    <a:ext uri="{9D8B030D-6E8A-4147-A177-3AD203B41FA5}">
                      <a16:colId xmlns:a16="http://schemas.microsoft.com/office/drawing/2014/main" val="1044706081"/>
                    </a:ext>
                  </a:extLst>
                </a:gridCol>
                <a:gridCol w="905579">
                  <a:extLst>
                    <a:ext uri="{9D8B030D-6E8A-4147-A177-3AD203B41FA5}">
                      <a16:colId xmlns:a16="http://schemas.microsoft.com/office/drawing/2014/main" val="469519030"/>
                    </a:ext>
                  </a:extLst>
                </a:gridCol>
                <a:gridCol w="905579">
                  <a:extLst>
                    <a:ext uri="{9D8B030D-6E8A-4147-A177-3AD203B41FA5}">
                      <a16:colId xmlns:a16="http://schemas.microsoft.com/office/drawing/2014/main" val="566276898"/>
                    </a:ext>
                  </a:extLst>
                </a:gridCol>
              </a:tblGrid>
              <a:tr h="233363">
                <a:tc rowSpan="3">
                  <a:txBody>
                    <a:bodyPr/>
                    <a:lstStyle/>
                    <a:p>
                      <a:pPr algn="ctr">
                        <a:lnSpc>
                          <a:spcPct val="107000"/>
                        </a:lnSpc>
                        <a:spcAft>
                          <a:spcPts val="0"/>
                        </a:spcAft>
                      </a:pPr>
                      <a:r>
                        <a:rPr lang="de-DE" sz="1100" dirty="0">
                          <a:solidFill>
                            <a:schemeClr val="tx1"/>
                          </a:solidFill>
                          <a:effectLst/>
                        </a:rPr>
                        <a:t>MCS</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7000"/>
                        </a:lnSpc>
                        <a:spcAft>
                          <a:spcPts val="0"/>
                        </a:spcAft>
                      </a:pPr>
                      <a:r>
                        <a:rPr lang="de-DE" sz="1100">
                          <a:solidFill>
                            <a:schemeClr val="tx1"/>
                          </a:solidFill>
                          <a:effectLst/>
                        </a:rPr>
                        <a:t>Modulation</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7000"/>
                        </a:lnSpc>
                        <a:spcAft>
                          <a:spcPts val="0"/>
                        </a:spcAft>
                      </a:pPr>
                      <a:r>
                        <a:rPr lang="de-DE" sz="1100">
                          <a:solidFill>
                            <a:schemeClr val="tx1"/>
                          </a:solidFill>
                          <a:effectLst/>
                        </a:rPr>
                        <a:t>Coding rate</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8">
                  <a:txBody>
                    <a:bodyPr/>
                    <a:lstStyle/>
                    <a:p>
                      <a:pPr algn="ctr">
                        <a:lnSpc>
                          <a:spcPct val="107000"/>
                        </a:lnSpc>
                        <a:spcAft>
                          <a:spcPts val="0"/>
                        </a:spcAft>
                      </a:pPr>
                      <a:r>
                        <a:rPr lang="en-US" sz="1100" dirty="0">
                          <a:solidFill>
                            <a:schemeClr val="tx1"/>
                          </a:solidFill>
                          <a:effectLst/>
                        </a:rPr>
                        <a:t>Data rate in Mbit/s per spatial stream</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9733824"/>
                  </a:ext>
                </a:extLst>
              </a:tr>
              <a:tr h="479074">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a:lnSpc>
                          <a:spcPct val="107000"/>
                        </a:lnSpc>
                        <a:spcAft>
                          <a:spcPts val="0"/>
                        </a:spcAft>
                      </a:pPr>
                      <a:r>
                        <a:rPr lang="de-DE" sz="1100">
                          <a:solidFill>
                            <a:schemeClr val="tx1"/>
                          </a:solidFill>
                          <a:effectLst/>
                        </a:rPr>
                        <a:t>20 MHz channels</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07000"/>
                        </a:lnSpc>
                        <a:spcAft>
                          <a:spcPts val="0"/>
                        </a:spcAft>
                      </a:pPr>
                      <a:r>
                        <a:rPr lang="de-DE" sz="1100">
                          <a:solidFill>
                            <a:schemeClr val="tx1"/>
                          </a:solidFill>
                          <a:effectLst/>
                        </a:rPr>
                        <a:t>40 MHz channels</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07000"/>
                        </a:lnSpc>
                        <a:spcAft>
                          <a:spcPts val="0"/>
                        </a:spcAft>
                      </a:pPr>
                      <a:r>
                        <a:rPr lang="de-DE" sz="1100">
                          <a:solidFill>
                            <a:schemeClr val="tx1"/>
                          </a:solidFill>
                          <a:effectLst/>
                        </a:rPr>
                        <a:t>80 MHz channels</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07000"/>
                        </a:lnSpc>
                        <a:spcAft>
                          <a:spcPts val="0"/>
                        </a:spcAft>
                      </a:pPr>
                      <a:r>
                        <a:rPr lang="de-DE" sz="1100">
                          <a:solidFill>
                            <a:schemeClr val="tx1"/>
                          </a:solidFill>
                          <a:effectLst/>
                        </a:rPr>
                        <a:t>160 MHz channels</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84738080"/>
                  </a:ext>
                </a:extLst>
              </a:tr>
              <a:tr h="4112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de-DE" sz="1100">
                          <a:solidFill>
                            <a:schemeClr val="tx1"/>
                          </a:solidFill>
                          <a:effectLst/>
                        </a:rPr>
                        <a:t>1600 ns GI</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800 ns GI</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1600 ns GI</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800 ns GI</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1600 ns GI</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800 ns GI</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1600 ns GI</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800 ns GI</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3079786"/>
                  </a:ext>
                </a:extLst>
              </a:tr>
              <a:tr h="233363">
                <a:tc>
                  <a:txBody>
                    <a:bodyPr/>
                    <a:lstStyle/>
                    <a:p>
                      <a:pPr algn="ctr">
                        <a:lnSpc>
                          <a:spcPct val="107000"/>
                        </a:lnSpc>
                        <a:spcAft>
                          <a:spcPts val="0"/>
                        </a:spcAft>
                      </a:pPr>
                      <a:r>
                        <a:rPr lang="de-DE" sz="1100">
                          <a:solidFill>
                            <a:schemeClr val="tx1"/>
                          </a:solidFill>
                          <a:effectLst/>
                        </a:rPr>
                        <a:t>0</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BPSK</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1/2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8.6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17.2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34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36.0</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68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72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9878026"/>
                  </a:ext>
                </a:extLst>
              </a:tr>
              <a:tr h="233363">
                <a:tc>
                  <a:txBody>
                    <a:bodyPr/>
                    <a:lstStyle/>
                    <a:p>
                      <a:pPr algn="ctr">
                        <a:lnSpc>
                          <a:spcPct val="107000"/>
                        </a:lnSpc>
                        <a:spcAft>
                          <a:spcPts val="0"/>
                        </a:spcAft>
                      </a:pPr>
                      <a:r>
                        <a:rPr lang="de-DE" sz="1100">
                          <a:solidFill>
                            <a:schemeClr val="tx1"/>
                          </a:solidFill>
                          <a:effectLst/>
                        </a:rPr>
                        <a:t>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QPSK</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1/2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17.2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33</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34.4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68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72.1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136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144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1119849"/>
                  </a:ext>
                </a:extLst>
              </a:tr>
              <a:tr h="233363">
                <a:tc>
                  <a:txBody>
                    <a:bodyPr/>
                    <a:lstStyle/>
                    <a:p>
                      <a:pPr algn="ctr">
                        <a:lnSpc>
                          <a:spcPct val="107000"/>
                        </a:lnSpc>
                        <a:spcAft>
                          <a:spcPts val="0"/>
                        </a:spcAft>
                      </a:pPr>
                      <a:r>
                        <a:rPr lang="de-DE" sz="1100">
                          <a:solidFill>
                            <a:schemeClr val="tx1"/>
                          </a:solidFill>
                          <a:effectLst/>
                        </a:rPr>
                        <a:t>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QPSK</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3/4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25.8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49</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51.6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102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108.1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204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216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0277393"/>
                  </a:ext>
                </a:extLst>
              </a:tr>
              <a:tr h="233363">
                <a:tc>
                  <a:txBody>
                    <a:bodyPr/>
                    <a:lstStyle/>
                    <a:p>
                      <a:pPr algn="ctr">
                        <a:lnSpc>
                          <a:spcPct val="107000"/>
                        </a:lnSpc>
                        <a:spcAft>
                          <a:spcPts val="0"/>
                        </a:spcAft>
                      </a:pPr>
                      <a:r>
                        <a:rPr lang="de-DE" sz="1100">
                          <a:solidFill>
                            <a:schemeClr val="tx1"/>
                          </a:solidFill>
                          <a:effectLst/>
                        </a:rPr>
                        <a:t>3</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16-QAM</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1/2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33</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34.4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65</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68.8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136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144.1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272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282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9283521"/>
                  </a:ext>
                </a:extLst>
              </a:tr>
              <a:tr h="233363">
                <a:tc>
                  <a:txBody>
                    <a:bodyPr/>
                    <a:lstStyle/>
                    <a:p>
                      <a:pPr algn="ctr">
                        <a:lnSpc>
                          <a:spcPct val="107000"/>
                        </a:lnSpc>
                        <a:spcAft>
                          <a:spcPts val="0"/>
                        </a:spcAft>
                      </a:pPr>
                      <a:r>
                        <a:rPr lang="de-DE" sz="1100">
                          <a:solidFill>
                            <a:schemeClr val="tx1"/>
                          </a:solidFill>
                          <a:effectLst/>
                        </a:rPr>
                        <a:t>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16-QAM</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3/4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49</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51.6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98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103.2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204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216.2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408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432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1145168"/>
                  </a:ext>
                </a:extLst>
              </a:tr>
              <a:tr h="233363">
                <a:tc>
                  <a:txBody>
                    <a:bodyPr/>
                    <a:lstStyle/>
                    <a:p>
                      <a:pPr algn="ctr">
                        <a:lnSpc>
                          <a:spcPct val="107000"/>
                        </a:lnSpc>
                        <a:spcAft>
                          <a:spcPts val="0"/>
                        </a:spcAft>
                      </a:pPr>
                      <a:r>
                        <a:rPr lang="de-DE" sz="1100">
                          <a:solidFill>
                            <a:schemeClr val="tx1"/>
                          </a:solidFill>
                          <a:effectLst/>
                        </a:rPr>
                        <a:t>5</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64-QAM</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2/3</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65</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68.8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130</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137.6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272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288.2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544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576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7725660"/>
                  </a:ext>
                </a:extLst>
              </a:tr>
              <a:tr h="233363">
                <a:tc>
                  <a:txBody>
                    <a:bodyPr/>
                    <a:lstStyle/>
                    <a:p>
                      <a:pPr algn="ctr">
                        <a:lnSpc>
                          <a:spcPct val="107000"/>
                        </a:lnSpc>
                        <a:spcAft>
                          <a:spcPts val="0"/>
                        </a:spcAft>
                      </a:pPr>
                      <a:r>
                        <a:rPr lang="de-DE" sz="1100">
                          <a:solidFill>
                            <a:schemeClr val="tx1"/>
                          </a:solidFill>
                          <a:effectLst/>
                        </a:rPr>
                        <a:t>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64-QAM</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3/4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73</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77.4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146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154.9</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306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324.4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613</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649</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8681633"/>
                  </a:ext>
                </a:extLst>
              </a:tr>
              <a:tr h="233363">
                <a:tc>
                  <a:txBody>
                    <a:bodyPr/>
                    <a:lstStyle/>
                    <a:p>
                      <a:pPr algn="ctr">
                        <a:lnSpc>
                          <a:spcPct val="107000"/>
                        </a:lnSpc>
                        <a:spcAft>
                          <a:spcPts val="0"/>
                        </a:spcAft>
                      </a:pPr>
                      <a:r>
                        <a:rPr lang="de-DE" sz="1100">
                          <a:solidFill>
                            <a:schemeClr val="tx1"/>
                          </a:solidFill>
                          <a:effectLst/>
                        </a:rPr>
                        <a:t>7</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64-QAM</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5/6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81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86.0</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163</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172.1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340</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360.3</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681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721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4846310"/>
                  </a:ext>
                </a:extLst>
              </a:tr>
              <a:tr h="233363">
                <a:tc>
                  <a:txBody>
                    <a:bodyPr/>
                    <a:lstStyle/>
                    <a:p>
                      <a:pPr algn="ctr">
                        <a:lnSpc>
                          <a:spcPct val="107000"/>
                        </a:lnSpc>
                        <a:spcAft>
                          <a:spcPts val="0"/>
                        </a:spcAft>
                      </a:pPr>
                      <a:r>
                        <a:rPr lang="de-DE" sz="1100">
                          <a:solidFill>
                            <a:schemeClr val="tx1"/>
                          </a:solidFill>
                          <a:effectLst/>
                        </a:rPr>
                        <a:t>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256-QAM</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3/4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98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103.2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195</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206.5</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408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432.4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817</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865</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1683602"/>
                  </a:ext>
                </a:extLst>
              </a:tr>
              <a:tr h="233363">
                <a:tc>
                  <a:txBody>
                    <a:bodyPr/>
                    <a:lstStyle/>
                    <a:p>
                      <a:pPr algn="ctr">
                        <a:lnSpc>
                          <a:spcPct val="107000"/>
                        </a:lnSpc>
                        <a:spcAft>
                          <a:spcPts val="0"/>
                        </a:spcAft>
                      </a:pPr>
                      <a:r>
                        <a:rPr lang="de-DE" sz="1100">
                          <a:solidFill>
                            <a:schemeClr val="tx1"/>
                          </a:solidFill>
                          <a:effectLst/>
                        </a:rPr>
                        <a:t>9</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256-QAM</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5/6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108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114.7</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217</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229.4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453</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480.4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907</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961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716971"/>
                  </a:ext>
                </a:extLst>
              </a:tr>
              <a:tr h="244254">
                <a:tc>
                  <a:txBody>
                    <a:bodyPr/>
                    <a:lstStyle/>
                    <a:p>
                      <a:pPr algn="ctr">
                        <a:lnSpc>
                          <a:spcPct val="107000"/>
                        </a:lnSpc>
                        <a:spcAft>
                          <a:spcPts val="0"/>
                        </a:spcAft>
                      </a:pPr>
                      <a:r>
                        <a:rPr lang="de-DE" sz="1100" dirty="0">
                          <a:solidFill>
                            <a:schemeClr val="tx1"/>
                          </a:solidFill>
                          <a:effectLst/>
                        </a:rPr>
                        <a:t>10</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dirty="0">
                          <a:solidFill>
                            <a:schemeClr val="tx1"/>
                          </a:solidFill>
                          <a:effectLst/>
                        </a:rPr>
                        <a:t>1024-QAM</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3/4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122</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129.0</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244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258.1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510</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540.4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1021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1081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0994664"/>
                  </a:ext>
                </a:extLst>
              </a:tr>
              <a:tr h="479074">
                <a:tc>
                  <a:txBody>
                    <a:bodyPr/>
                    <a:lstStyle/>
                    <a:p>
                      <a:pPr algn="ctr">
                        <a:lnSpc>
                          <a:spcPct val="107000"/>
                        </a:lnSpc>
                        <a:spcAft>
                          <a:spcPts val="0"/>
                        </a:spcAft>
                      </a:pPr>
                      <a:r>
                        <a:rPr lang="de-DE" sz="1100">
                          <a:solidFill>
                            <a:schemeClr val="tx1"/>
                          </a:solidFill>
                          <a:effectLst/>
                        </a:rPr>
                        <a:t>11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dirty="0">
                          <a:solidFill>
                            <a:schemeClr val="tx1"/>
                          </a:solidFill>
                          <a:effectLst/>
                        </a:rPr>
                        <a:t>1024-QAM</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100">
                          <a:solidFill>
                            <a:schemeClr val="tx1"/>
                          </a:solidFill>
                          <a:effectLst/>
                        </a:rPr>
                        <a:t>5/6</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135</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143.4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271</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286.8</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567</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600.5</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a:solidFill>
                            <a:schemeClr val="tx1"/>
                          </a:solidFill>
                          <a:effectLst/>
                        </a:rPr>
                        <a:t>1134</a:t>
                      </a:r>
                      <a:endParaRPr lang="de-D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de-DE" sz="1100" dirty="0">
                          <a:solidFill>
                            <a:schemeClr val="tx1"/>
                          </a:solidFill>
                          <a:effectLst/>
                        </a:rPr>
                        <a:t>1201</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3480693"/>
                  </a:ext>
                </a:extLst>
              </a:tr>
            </a:tbl>
          </a:graphicData>
        </a:graphic>
      </p:graphicFrame>
    </p:spTree>
    <p:extLst>
      <p:ext uri="{BB962C8B-B14F-4D97-AF65-F5344CB8AC3E}">
        <p14:creationId xmlns:p14="http://schemas.microsoft.com/office/powerpoint/2010/main" val="241341381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Check the differences between </a:t>
            </a:r>
            <a:r>
              <a:rPr lang="en-US" dirty="0" err="1"/>
              <a:t>WiFi</a:t>
            </a:r>
            <a:r>
              <a:rPr lang="en-US" dirty="0"/>
              <a:t>, WMM, … and the 802.11 standard!</a:t>
            </a:r>
          </a:p>
          <a:p>
            <a:pPr lvl="1"/>
            <a:r>
              <a:rPr lang="en-US" dirty="0"/>
              <a:t>Why is synchronization needed?</a:t>
            </a:r>
          </a:p>
          <a:p>
            <a:pPr lvl="1"/>
            <a:r>
              <a:rPr lang="en-US" dirty="0"/>
              <a:t>What are the negative effects of the power saving mechanisms, what are the trade-offs between power consumption and transmission </a:t>
            </a:r>
            <a:r>
              <a:rPr lang="en-US" dirty="0" err="1"/>
              <a:t>QoS</a:t>
            </a:r>
            <a:r>
              <a:rPr lang="en-US" dirty="0"/>
              <a:t>? What is the advantage of U-APSD?</a:t>
            </a:r>
          </a:p>
          <a:p>
            <a:pPr lvl="1"/>
            <a:r>
              <a:rPr lang="en-US" dirty="0"/>
              <a:t>Why can roaming consume a lot of time? How to speed-up the process?</a:t>
            </a:r>
          </a:p>
          <a:p>
            <a:pPr lvl="1"/>
            <a:r>
              <a:rPr lang="en-US" dirty="0"/>
              <a:t>What is left from the distributed WLAN mechanisms when looking at the most current standards?</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3342959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Bluetooth</a:t>
            </a:r>
          </a:p>
        </p:txBody>
      </p:sp>
      <p:sp>
        <p:nvSpPr>
          <p:cNvPr id="159747" name="Rectangle 3"/>
          <p:cNvSpPr>
            <a:spLocks noGrp="1" noChangeArrowheads="1"/>
          </p:cNvSpPr>
          <p:nvPr>
            <p:ph idx="1"/>
          </p:nvPr>
        </p:nvSpPr>
        <p:spPr/>
        <p:txBody>
          <a:bodyPr/>
          <a:lstStyle/>
          <a:p>
            <a:r>
              <a:rPr lang="en-US" dirty="0"/>
              <a:t>Basic idea long time ago</a:t>
            </a:r>
          </a:p>
          <a:p>
            <a:pPr lvl="1"/>
            <a:r>
              <a:rPr lang="en-US" dirty="0"/>
              <a:t>Universal radio interface for ad-hoc wireless connectivity</a:t>
            </a:r>
          </a:p>
          <a:p>
            <a:pPr lvl="1"/>
            <a:r>
              <a:rPr lang="en-US" dirty="0"/>
              <a:t>Interconnecting computer and peripherals, handheld devices, PDAs, cell phones – replacement of IrDA</a:t>
            </a:r>
          </a:p>
          <a:p>
            <a:pPr lvl="1"/>
            <a:r>
              <a:rPr lang="en-US" dirty="0"/>
              <a:t>Embedded in other devices, goal: 5€/device (pretty soon &lt; 1€)</a:t>
            </a:r>
          </a:p>
          <a:p>
            <a:pPr lvl="1"/>
            <a:r>
              <a:rPr lang="en-US" dirty="0"/>
              <a:t>Short range (10 m), low power consumption, license-free 2.45 GHz ISM band</a:t>
            </a:r>
          </a:p>
          <a:p>
            <a:pPr lvl="1"/>
            <a:r>
              <a:rPr lang="en-US" dirty="0"/>
              <a:t>Voice and data transmission, approx. 1 Mbit/s gross data rate</a:t>
            </a:r>
          </a:p>
        </p:txBody>
      </p:sp>
      <p:sp>
        <p:nvSpPr>
          <p:cNvPr id="116" name="Fußzeilenplatzhalter 3"/>
          <p:cNvSpPr>
            <a:spLocks noGrp="1"/>
          </p:cNvSpPr>
          <p:nvPr>
            <p:ph type="ftr" sz="quarter" idx="10"/>
          </p:nvPr>
        </p:nvSpPr>
        <p:spPr/>
        <p:txBody>
          <a:bodyPr/>
          <a:lstStyle/>
          <a:p>
            <a:r>
              <a:rPr lang="en-US"/>
              <a:t>Prof. Dr.-Ing. Jochen H. Schiller    www.jochenschiller.de    Mobile Communications</a:t>
            </a:r>
          </a:p>
        </p:txBody>
      </p:sp>
      <p:grpSp>
        <p:nvGrpSpPr>
          <p:cNvPr id="159796" name="Group 52"/>
          <p:cNvGrpSpPr>
            <a:grpSpLocks/>
          </p:cNvGrpSpPr>
          <p:nvPr/>
        </p:nvGrpSpPr>
        <p:grpSpPr bwMode="auto">
          <a:xfrm>
            <a:off x="8153400" y="4313239"/>
            <a:ext cx="666750" cy="669925"/>
            <a:chOff x="4720" y="2581"/>
            <a:chExt cx="420" cy="422"/>
          </a:xfrm>
        </p:grpSpPr>
        <p:grpSp>
          <p:nvGrpSpPr>
            <p:cNvPr id="159748" name="Group 4"/>
            <p:cNvGrpSpPr>
              <a:grpSpLocks/>
            </p:cNvGrpSpPr>
            <p:nvPr/>
          </p:nvGrpSpPr>
          <p:grpSpPr bwMode="auto">
            <a:xfrm flipH="1">
              <a:off x="5048" y="2757"/>
              <a:ext cx="92" cy="246"/>
              <a:chOff x="1635" y="1833"/>
              <a:chExt cx="92" cy="246"/>
            </a:xfrm>
          </p:grpSpPr>
          <p:grpSp>
            <p:nvGrpSpPr>
              <p:cNvPr id="159749" name="Group 5"/>
              <p:cNvGrpSpPr>
                <a:grpSpLocks/>
              </p:cNvGrpSpPr>
              <p:nvPr/>
            </p:nvGrpSpPr>
            <p:grpSpPr bwMode="auto">
              <a:xfrm>
                <a:off x="1636" y="1918"/>
                <a:ext cx="91" cy="161"/>
                <a:chOff x="1636" y="1918"/>
                <a:chExt cx="91" cy="161"/>
              </a:xfrm>
            </p:grpSpPr>
            <p:grpSp>
              <p:nvGrpSpPr>
                <p:cNvPr id="159750" name="Group 6"/>
                <p:cNvGrpSpPr>
                  <a:grpSpLocks/>
                </p:cNvGrpSpPr>
                <p:nvPr/>
              </p:nvGrpSpPr>
              <p:grpSpPr bwMode="auto">
                <a:xfrm>
                  <a:off x="1636" y="1922"/>
                  <a:ext cx="59" cy="156"/>
                  <a:chOff x="1636" y="1922"/>
                  <a:chExt cx="59" cy="156"/>
                </a:xfrm>
              </p:grpSpPr>
              <p:sp>
                <p:nvSpPr>
                  <p:cNvPr id="159751" name="Line 7"/>
                  <p:cNvSpPr>
                    <a:spLocks noChangeShapeType="1"/>
                  </p:cNvSpPr>
                  <p:nvPr/>
                </p:nvSpPr>
                <p:spPr bwMode="auto">
                  <a:xfrm>
                    <a:off x="1660" y="1922"/>
                    <a:ext cx="21" cy="1"/>
                  </a:xfrm>
                  <a:prstGeom prst="line">
                    <a:avLst/>
                  </a:prstGeom>
                  <a:noFill/>
                  <a:ln w="4763">
                    <a:solidFill>
                      <a:schemeClr val="tx1"/>
                    </a:solidFill>
                    <a:round/>
                    <a:headEnd/>
                    <a:tailEnd/>
                  </a:ln>
                </p:spPr>
                <p:txBody>
                  <a:bodyPr/>
                  <a:lstStyle/>
                  <a:p>
                    <a:endParaRPr lang="en-US"/>
                  </a:p>
                </p:txBody>
              </p:sp>
              <p:sp>
                <p:nvSpPr>
                  <p:cNvPr id="159752" name="Line 8"/>
                  <p:cNvSpPr>
                    <a:spLocks noChangeShapeType="1"/>
                  </p:cNvSpPr>
                  <p:nvPr/>
                </p:nvSpPr>
                <p:spPr bwMode="auto">
                  <a:xfrm flipV="1">
                    <a:off x="1653" y="1923"/>
                    <a:ext cx="27" cy="33"/>
                  </a:xfrm>
                  <a:prstGeom prst="line">
                    <a:avLst/>
                  </a:prstGeom>
                  <a:noFill/>
                  <a:ln w="4763">
                    <a:solidFill>
                      <a:schemeClr val="tx1"/>
                    </a:solidFill>
                    <a:round/>
                    <a:headEnd/>
                    <a:tailEnd/>
                  </a:ln>
                </p:spPr>
                <p:txBody>
                  <a:bodyPr/>
                  <a:lstStyle/>
                  <a:p>
                    <a:endParaRPr lang="en-US"/>
                  </a:p>
                </p:txBody>
              </p:sp>
              <p:sp>
                <p:nvSpPr>
                  <p:cNvPr id="159753" name="Line 9"/>
                  <p:cNvSpPr>
                    <a:spLocks noChangeShapeType="1"/>
                  </p:cNvSpPr>
                  <p:nvPr/>
                </p:nvSpPr>
                <p:spPr bwMode="auto">
                  <a:xfrm>
                    <a:off x="1653" y="1956"/>
                    <a:ext cx="37" cy="70"/>
                  </a:xfrm>
                  <a:prstGeom prst="line">
                    <a:avLst/>
                  </a:prstGeom>
                  <a:noFill/>
                  <a:ln w="4763">
                    <a:solidFill>
                      <a:schemeClr val="tx1"/>
                    </a:solidFill>
                    <a:round/>
                    <a:headEnd/>
                    <a:tailEnd/>
                  </a:ln>
                </p:spPr>
                <p:txBody>
                  <a:bodyPr/>
                  <a:lstStyle/>
                  <a:p>
                    <a:endParaRPr lang="en-US"/>
                  </a:p>
                </p:txBody>
              </p:sp>
              <p:sp>
                <p:nvSpPr>
                  <p:cNvPr id="159754" name="Line 10"/>
                  <p:cNvSpPr>
                    <a:spLocks noChangeShapeType="1"/>
                  </p:cNvSpPr>
                  <p:nvPr/>
                </p:nvSpPr>
                <p:spPr bwMode="auto">
                  <a:xfrm flipV="1">
                    <a:off x="1636" y="2024"/>
                    <a:ext cx="53" cy="53"/>
                  </a:xfrm>
                  <a:prstGeom prst="line">
                    <a:avLst/>
                  </a:prstGeom>
                  <a:noFill/>
                  <a:ln w="4763">
                    <a:solidFill>
                      <a:schemeClr val="tx1"/>
                    </a:solidFill>
                    <a:round/>
                    <a:headEnd/>
                    <a:tailEnd/>
                  </a:ln>
                </p:spPr>
                <p:txBody>
                  <a:bodyPr/>
                  <a:lstStyle/>
                  <a:p>
                    <a:endParaRPr lang="en-US"/>
                  </a:p>
                </p:txBody>
              </p:sp>
              <p:sp>
                <p:nvSpPr>
                  <p:cNvPr id="159755" name="Line 11"/>
                  <p:cNvSpPr>
                    <a:spLocks noChangeShapeType="1"/>
                  </p:cNvSpPr>
                  <p:nvPr/>
                </p:nvSpPr>
                <p:spPr bwMode="auto">
                  <a:xfrm>
                    <a:off x="1644" y="2025"/>
                    <a:ext cx="51" cy="53"/>
                  </a:xfrm>
                  <a:prstGeom prst="line">
                    <a:avLst/>
                  </a:prstGeom>
                  <a:noFill/>
                  <a:ln w="4763">
                    <a:solidFill>
                      <a:schemeClr val="tx1"/>
                    </a:solidFill>
                    <a:round/>
                    <a:headEnd/>
                    <a:tailEnd/>
                  </a:ln>
                </p:spPr>
                <p:txBody>
                  <a:bodyPr/>
                  <a:lstStyle/>
                  <a:p>
                    <a:endParaRPr lang="en-US"/>
                  </a:p>
                </p:txBody>
              </p:sp>
              <p:sp>
                <p:nvSpPr>
                  <p:cNvPr id="159756" name="Line 12"/>
                  <p:cNvSpPr>
                    <a:spLocks noChangeShapeType="1"/>
                  </p:cNvSpPr>
                  <p:nvPr/>
                </p:nvSpPr>
                <p:spPr bwMode="auto">
                  <a:xfrm flipV="1">
                    <a:off x="1643" y="1956"/>
                    <a:ext cx="41" cy="69"/>
                  </a:xfrm>
                  <a:prstGeom prst="line">
                    <a:avLst/>
                  </a:prstGeom>
                  <a:noFill/>
                  <a:ln w="4763">
                    <a:solidFill>
                      <a:schemeClr val="tx1"/>
                    </a:solidFill>
                    <a:round/>
                    <a:headEnd/>
                    <a:tailEnd/>
                  </a:ln>
                </p:spPr>
                <p:txBody>
                  <a:bodyPr/>
                  <a:lstStyle/>
                  <a:p>
                    <a:endParaRPr lang="en-US"/>
                  </a:p>
                </p:txBody>
              </p:sp>
              <p:sp>
                <p:nvSpPr>
                  <p:cNvPr id="159757" name="Line 13"/>
                  <p:cNvSpPr>
                    <a:spLocks noChangeShapeType="1"/>
                  </p:cNvSpPr>
                  <p:nvPr/>
                </p:nvSpPr>
                <p:spPr bwMode="auto">
                  <a:xfrm>
                    <a:off x="1660" y="1922"/>
                    <a:ext cx="24" cy="36"/>
                  </a:xfrm>
                  <a:prstGeom prst="line">
                    <a:avLst/>
                  </a:prstGeom>
                  <a:noFill/>
                  <a:ln w="4763">
                    <a:solidFill>
                      <a:schemeClr val="tx1"/>
                    </a:solidFill>
                    <a:round/>
                    <a:headEnd/>
                    <a:tailEnd/>
                  </a:ln>
                </p:spPr>
                <p:txBody>
                  <a:bodyPr/>
                  <a:lstStyle/>
                  <a:p>
                    <a:endParaRPr lang="en-US"/>
                  </a:p>
                </p:txBody>
              </p:sp>
            </p:grpSp>
            <p:sp>
              <p:nvSpPr>
                <p:cNvPr id="159758" name="Line 14"/>
                <p:cNvSpPr>
                  <a:spLocks noChangeShapeType="1"/>
                </p:cNvSpPr>
                <p:nvPr/>
              </p:nvSpPr>
              <p:spPr bwMode="auto">
                <a:xfrm flipV="1">
                  <a:off x="1693" y="2014"/>
                  <a:ext cx="22" cy="65"/>
                </a:xfrm>
                <a:prstGeom prst="line">
                  <a:avLst/>
                </a:prstGeom>
                <a:noFill/>
                <a:ln w="4763">
                  <a:solidFill>
                    <a:schemeClr val="tx1"/>
                  </a:solidFill>
                  <a:round/>
                  <a:headEnd/>
                  <a:tailEnd/>
                </a:ln>
              </p:spPr>
              <p:txBody>
                <a:bodyPr/>
                <a:lstStyle/>
                <a:p>
                  <a:endParaRPr lang="en-US"/>
                </a:p>
              </p:txBody>
            </p:sp>
            <p:sp>
              <p:nvSpPr>
                <p:cNvPr id="159759" name="Line 15"/>
                <p:cNvSpPr>
                  <a:spLocks noChangeShapeType="1"/>
                </p:cNvSpPr>
                <p:nvPr/>
              </p:nvSpPr>
              <p:spPr bwMode="auto">
                <a:xfrm>
                  <a:off x="1685" y="1957"/>
                  <a:ext cx="30" cy="58"/>
                </a:xfrm>
                <a:prstGeom prst="line">
                  <a:avLst/>
                </a:prstGeom>
                <a:noFill/>
                <a:ln w="4763">
                  <a:solidFill>
                    <a:schemeClr val="tx1"/>
                  </a:solidFill>
                  <a:round/>
                  <a:headEnd/>
                  <a:tailEnd/>
                </a:ln>
              </p:spPr>
              <p:txBody>
                <a:bodyPr/>
                <a:lstStyle/>
                <a:p>
                  <a:endParaRPr lang="en-US"/>
                </a:p>
              </p:txBody>
            </p:sp>
            <p:sp>
              <p:nvSpPr>
                <p:cNvPr id="159760" name="Line 16"/>
                <p:cNvSpPr>
                  <a:spLocks noChangeShapeType="1"/>
                </p:cNvSpPr>
                <p:nvPr/>
              </p:nvSpPr>
              <p:spPr bwMode="auto">
                <a:xfrm flipV="1">
                  <a:off x="1685" y="1918"/>
                  <a:ext cx="7" cy="40"/>
                </a:xfrm>
                <a:prstGeom prst="line">
                  <a:avLst/>
                </a:prstGeom>
                <a:noFill/>
                <a:ln w="4763">
                  <a:solidFill>
                    <a:schemeClr val="tx1"/>
                  </a:solidFill>
                  <a:round/>
                  <a:headEnd/>
                  <a:tailEnd/>
                </a:ln>
              </p:spPr>
              <p:txBody>
                <a:bodyPr/>
                <a:lstStyle/>
                <a:p>
                  <a:endParaRPr lang="en-US"/>
                </a:p>
              </p:txBody>
            </p:sp>
            <p:sp>
              <p:nvSpPr>
                <p:cNvPr id="159761" name="Line 17"/>
                <p:cNvSpPr>
                  <a:spLocks noChangeShapeType="1"/>
                </p:cNvSpPr>
                <p:nvPr/>
              </p:nvSpPr>
              <p:spPr bwMode="auto">
                <a:xfrm flipV="1">
                  <a:off x="1682" y="1918"/>
                  <a:ext cx="12" cy="5"/>
                </a:xfrm>
                <a:prstGeom prst="line">
                  <a:avLst/>
                </a:prstGeom>
                <a:noFill/>
                <a:ln w="4763">
                  <a:solidFill>
                    <a:schemeClr val="tx1"/>
                  </a:solidFill>
                  <a:round/>
                  <a:headEnd/>
                  <a:tailEnd/>
                </a:ln>
              </p:spPr>
              <p:txBody>
                <a:bodyPr/>
                <a:lstStyle/>
                <a:p>
                  <a:endParaRPr lang="en-US"/>
                </a:p>
              </p:txBody>
            </p:sp>
            <p:sp>
              <p:nvSpPr>
                <p:cNvPr id="159762" name="Line 18"/>
                <p:cNvSpPr>
                  <a:spLocks noChangeShapeType="1"/>
                </p:cNvSpPr>
                <p:nvPr/>
              </p:nvSpPr>
              <p:spPr bwMode="auto">
                <a:xfrm>
                  <a:off x="1682" y="1922"/>
                  <a:ext cx="19" cy="28"/>
                </a:xfrm>
                <a:prstGeom prst="line">
                  <a:avLst/>
                </a:prstGeom>
                <a:noFill/>
                <a:ln w="4763">
                  <a:solidFill>
                    <a:schemeClr val="tx1"/>
                  </a:solidFill>
                  <a:round/>
                  <a:headEnd/>
                  <a:tailEnd/>
                </a:ln>
              </p:spPr>
              <p:txBody>
                <a:bodyPr/>
                <a:lstStyle/>
                <a:p>
                  <a:endParaRPr lang="en-US"/>
                </a:p>
              </p:txBody>
            </p:sp>
            <p:sp>
              <p:nvSpPr>
                <p:cNvPr id="159763" name="Line 19"/>
                <p:cNvSpPr>
                  <a:spLocks noChangeShapeType="1"/>
                </p:cNvSpPr>
                <p:nvPr/>
              </p:nvSpPr>
              <p:spPr bwMode="auto">
                <a:xfrm flipV="1">
                  <a:off x="1691" y="1951"/>
                  <a:ext cx="8" cy="74"/>
                </a:xfrm>
                <a:prstGeom prst="line">
                  <a:avLst/>
                </a:prstGeom>
                <a:noFill/>
                <a:ln w="4763">
                  <a:solidFill>
                    <a:schemeClr val="tx1"/>
                  </a:solidFill>
                  <a:round/>
                  <a:headEnd/>
                  <a:tailEnd/>
                </a:ln>
              </p:spPr>
              <p:txBody>
                <a:bodyPr/>
                <a:lstStyle/>
                <a:p>
                  <a:endParaRPr lang="en-US"/>
                </a:p>
              </p:txBody>
            </p:sp>
            <p:sp>
              <p:nvSpPr>
                <p:cNvPr id="159764" name="Line 20"/>
                <p:cNvSpPr>
                  <a:spLocks noChangeShapeType="1"/>
                </p:cNvSpPr>
                <p:nvPr/>
              </p:nvSpPr>
              <p:spPr bwMode="auto">
                <a:xfrm>
                  <a:off x="1691" y="2024"/>
                  <a:ext cx="36" cy="34"/>
                </a:xfrm>
                <a:prstGeom prst="line">
                  <a:avLst/>
                </a:prstGeom>
                <a:noFill/>
                <a:ln w="4763">
                  <a:solidFill>
                    <a:schemeClr val="tx1"/>
                  </a:solidFill>
                  <a:round/>
                  <a:headEnd/>
                  <a:tailEnd/>
                </a:ln>
              </p:spPr>
              <p:txBody>
                <a:bodyPr/>
                <a:lstStyle/>
                <a:p>
                  <a:endParaRPr lang="en-US"/>
                </a:p>
              </p:txBody>
            </p:sp>
          </p:grpSp>
          <p:grpSp>
            <p:nvGrpSpPr>
              <p:cNvPr id="159765" name="Group 21"/>
              <p:cNvGrpSpPr>
                <a:grpSpLocks/>
              </p:cNvGrpSpPr>
              <p:nvPr/>
            </p:nvGrpSpPr>
            <p:grpSpPr bwMode="auto">
              <a:xfrm>
                <a:off x="1635" y="1841"/>
                <a:ext cx="90" cy="236"/>
                <a:chOff x="1635" y="1841"/>
                <a:chExt cx="90" cy="236"/>
              </a:xfrm>
            </p:grpSpPr>
            <p:sp>
              <p:nvSpPr>
                <p:cNvPr id="159766" name="Line 22"/>
                <p:cNvSpPr>
                  <a:spLocks noChangeShapeType="1"/>
                </p:cNvSpPr>
                <p:nvPr/>
              </p:nvSpPr>
              <p:spPr bwMode="auto">
                <a:xfrm flipV="1">
                  <a:off x="1635" y="1841"/>
                  <a:ext cx="35" cy="234"/>
                </a:xfrm>
                <a:prstGeom prst="line">
                  <a:avLst/>
                </a:prstGeom>
                <a:noFill/>
                <a:ln w="12700">
                  <a:solidFill>
                    <a:schemeClr val="tx1"/>
                  </a:solidFill>
                  <a:round/>
                  <a:headEnd/>
                  <a:tailEnd/>
                </a:ln>
              </p:spPr>
              <p:txBody>
                <a:bodyPr/>
                <a:lstStyle/>
                <a:p>
                  <a:endParaRPr lang="en-US"/>
                </a:p>
              </p:txBody>
            </p:sp>
            <p:sp>
              <p:nvSpPr>
                <p:cNvPr id="159767" name="Line 23"/>
                <p:cNvSpPr>
                  <a:spLocks noChangeShapeType="1"/>
                </p:cNvSpPr>
                <p:nvPr/>
              </p:nvSpPr>
              <p:spPr bwMode="auto">
                <a:xfrm>
                  <a:off x="1671" y="1847"/>
                  <a:ext cx="22" cy="230"/>
                </a:xfrm>
                <a:prstGeom prst="line">
                  <a:avLst/>
                </a:prstGeom>
                <a:noFill/>
                <a:ln w="12700">
                  <a:solidFill>
                    <a:schemeClr val="tx1"/>
                  </a:solidFill>
                  <a:round/>
                  <a:headEnd/>
                  <a:tailEnd/>
                </a:ln>
              </p:spPr>
              <p:txBody>
                <a:bodyPr/>
                <a:lstStyle/>
                <a:p>
                  <a:endParaRPr lang="en-US"/>
                </a:p>
              </p:txBody>
            </p:sp>
            <p:sp>
              <p:nvSpPr>
                <p:cNvPr id="159768" name="Line 24"/>
                <p:cNvSpPr>
                  <a:spLocks noChangeShapeType="1"/>
                </p:cNvSpPr>
                <p:nvPr/>
              </p:nvSpPr>
              <p:spPr bwMode="auto">
                <a:xfrm flipV="1">
                  <a:off x="1694" y="2057"/>
                  <a:ext cx="31" cy="19"/>
                </a:xfrm>
                <a:prstGeom prst="line">
                  <a:avLst/>
                </a:prstGeom>
                <a:noFill/>
                <a:ln w="12700">
                  <a:solidFill>
                    <a:schemeClr val="tx1"/>
                  </a:solidFill>
                  <a:round/>
                  <a:headEnd/>
                  <a:tailEnd/>
                </a:ln>
              </p:spPr>
              <p:txBody>
                <a:bodyPr/>
                <a:lstStyle/>
                <a:p>
                  <a:endParaRPr lang="en-US"/>
                </a:p>
              </p:txBody>
            </p:sp>
            <p:sp>
              <p:nvSpPr>
                <p:cNvPr id="159769" name="Line 25"/>
                <p:cNvSpPr>
                  <a:spLocks noChangeShapeType="1"/>
                </p:cNvSpPr>
                <p:nvPr/>
              </p:nvSpPr>
              <p:spPr bwMode="auto">
                <a:xfrm>
                  <a:off x="1676" y="1846"/>
                  <a:ext cx="48" cy="213"/>
                </a:xfrm>
                <a:prstGeom prst="line">
                  <a:avLst/>
                </a:prstGeom>
                <a:noFill/>
                <a:ln w="12700">
                  <a:solidFill>
                    <a:schemeClr val="tx1"/>
                  </a:solidFill>
                  <a:round/>
                  <a:headEnd/>
                  <a:tailEnd/>
                </a:ln>
              </p:spPr>
              <p:txBody>
                <a:bodyPr/>
                <a:lstStyle/>
                <a:p>
                  <a:endParaRPr lang="en-US"/>
                </a:p>
              </p:txBody>
            </p:sp>
            <p:sp>
              <p:nvSpPr>
                <p:cNvPr id="159770" name="Line 26"/>
                <p:cNvSpPr>
                  <a:spLocks noChangeShapeType="1"/>
                </p:cNvSpPr>
                <p:nvPr/>
              </p:nvSpPr>
              <p:spPr bwMode="auto">
                <a:xfrm>
                  <a:off x="1636" y="2075"/>
                  <a:ext cx="59" cy="1"/>
                </a:xfrm>
                <a:prstGeom prst="line">
                  <a:avLst/>
                </a:prstGeom>
                <a:noFill/>
                <a:ln w="12700">
                  <a:solidFill>
                    <a:schemeClr val="tx1"/>
                  </a:solidFill>
                  <a:round/>
                  <a:headEnd/>
                  <a:tailEnd/>
                </a:ln>
              </p:spPr>
              <p:txBody>
                <a:bodyPr/>
                <a:lstStyle/>
                <a:p>
                  <a:endParaRPr lang="en-US"/>
                </a:p>
              </p:txBody>
            </p:sp>
          </p:grpSp>
          <p:sp>
            <p:nvSpPr>
              <p:cNvPr id="159771" name="Oval 27"/>
              <p:cNvSpPr>
                <a:spLocks noChangeArrowheads="1"/>
              </p:cNvSpPr>
              <p:nvPr/>
            </p:nvSpPr>
            <p:spPr bwMode="auto">
              <a:xfrm>
                <a:off x="1662" y="1833"/>
                <a:ext cx="25" cy="28"/>
              </a:xfrm>
              <a:prstGeom prst="ellipse">
                <a:avLst/>
              </a:prstGeom>
              <a:solidFill>
                <a:srgbClr val="FFFF00"/>
              </a:solidFill>
              <a:ln w="9525">
                <a:solidFill>
                  <a:schemeClr val="tx1"/>
                </a:solidFill>
                <a:round/>
                <a:headEnd/>
                <a:tailEnd/>
              </a:ln>
            </p:spPr>
            <p:txBody>
              <a:bodyPr/>
              <a:lstStyle/>
              <a:p>
                <a:endParaRPr lang="en-US"/>
              </a:p>
            </p:txBody>
          </p:sp>
        </p:grpSp>
        <p:grpSp>
          <p:nvGrpSpPr>
            <p:cNvPr id="159772" name="Group 28"/>
            <p:cNvGrpSpPr>
              <a:grpSpLocks/>
            </p:cNvGrpSpPr>
            <p:nvPr/>
          </p:nvGrpSpPr>
          <p:grpSpPr bwMode="auto">
            <a:xfrm>
              <a:off x="4720" y="2581"/>
              <a:ext cx="364" cy="349"/>
              <a:chOff x="2736" y="3024"/>
              <a:chExt cx="364" cy="349"/>
            </a:xfrm>
          </p:grpSpPr>
          <p:sp>
            <p:nvSpPr>
              <p:cNvPr id="159773" name="Arc 29"/>
              <p:cNvSpPr>
                <a:spLocks/>
              </p:cNvSpPr>
              <p:nvPr/>
            </p:nvSpPr>
            <p:spPr bwMode="auto">
              <a:xfrm flipH="1">
                <a:off x="2736" y="3024"/>
                <a:ext cx="109" cy="349"/>
              </a:xfrm>
              <a:custGeom>
                <a:avLst/>
                <a:gdLst>
                  <a:gd name="G0" fmla="+- 0 0 0"/>
                  <a:gd name="G1" fmla="+- 21166 0 0"/>
                  <a:gd name="G2" fmla="+- 21600 0 0"/>
                  <a:gd name="T0" fmla="*/ 4308 w 21600"/>
                  <a:gd name="T1" fmla="*/ 0 h 41996"/>
                  <a:gd name="T2" fmla="*/ 5717 w 21600"/>
                  <a:gd name="T3" fmla="*/ 41996 h 41996"/>
                  <a:gd name="T4" fmla="*/ 0 w 21600"/>
                  <a:gd name="T5" fmla="*/ 21166 h 41996"/>
                </a:gdLst>
                <a:ahLst/>
                <a:cxnLst>
                  <a:cxn ang="0">
                    <a:pos x="T0" y="T1"/>
                  </a:cxn>
                  <a:cxn ang="0">
                    <a:pos x="T2" y="T3"/>
                  </a:cxn>
                  <a:cxn ang="0">
                    <a:pos x="T4" y="T5"/>
                  </a:cxn>
                </a:cxnLst>
                <a:rect l="0" t="0" r="r" b="b"/>
                <a:pathLst>
                  <a:path w="21600" h="41996" fill="none" extrusionOk="0">
                    <a:moveTo>
                      <a:pt x="4308" y="-1"/>
                    </a:moveTo>
                    <a:cubicBezTo>
                      <a:pt x="14370" y="2048"/>
                      <a:pt x="21600" y="10897"/>
                      <a:pt x="21600" y="21166"/>
                    </a:cubicBezTo>
                    <a:cubicBezTo>
                      <a:pt x="21600" y="30893"/>
                      <a:pt x="15097" y="39421"/>
                      <a:pt x="5716" y="41995"/>
                    </a:cubicBezTo>
                  </a:path>
                  <a:path w="21600" h="41996" stroke="0" extrusionOk="0">
                    <a:moveTo>
                      <a:pt x="4308" y="-1"/>
                    </a:moveTo>
                    <a:cubicBezTo>
                      <a:pt x="14370" y="2048"/>
                      <a:pt x="21600" y="10897"/>
                      <a:pt x="21600" y="21166"/>
                    </a:cubicBezTo>
                    <a:cubicBezTo>
                      <a:pt x="21600" y="30893"/>
                      <a:pt x="15097" y="39421"/>
                      <a:pt x="5716" y="41995"/>
                    </a:cubicBezTo>
                    <a:lnTo>
                      <a:pt x="0" y="21166"/>
                    </a:lnTo>
                    <a:close/>
                  </a:path>
                </a:pathLst>
              </a:custGeom>
              <a:noFill/>
              <a:ln w="4763">
                <a:solidFill>
                  <a:srgbClr val="FF0000"/>
                </a:solidFill>
                <a:round/>
                <a:headEnd/>
                <a:tailEnd/>
              </a:ln>
            </p:spPr>
            <p:txBody>
              <a:bodyPr/>
              <a:lstStyle/>
              <a:p>
                <a:endParaRPr lang="en-US"/>
              </a:p>
            </p:txBody>
          </p:sp>
          <p:sp>
            <p:nvSpPr>
              <p:cNvPr id="159774" name="Arc 30"/>
              <p:cNvSpPr>
                <a:spLocks/>
              </p:cNvSpPr>
              <p:nvPr/>
            </p:nvSpPr>
            <p:spPr bwMode="auto">
              <a:xfrm flipH="1">
                <a:off x="2782" y="3047"/>
                <a:ext cx="94" cy="300"/>
              </a:xfrm>
              <a:custGeom>
                <a:avLst/>
                <a:gdLst>
                  <a:gd name="G0" fmla="+- 0 0 0"/>
                  <a:gd name="G1" fmla="+- 21164 0 0"/>
                  <a:gd name="G2" fmla="+- 21600 0 0"/>
                  <a:gd name="T0" fmla="*/ 4320 w 21600"/>
                  <a:gd name="T1" fmla="*/ 0 h 41987"/>
                  <a:gd name="T2" fmla="*/ 5742 w 21600"/>
                  <a:gd name="T3" fmla="*/ 41987 h 41987"/>
                  <a:gd name="T4" fmla="*/ 0 w 21600"/>
                  <a:gd name="T5" fmla="*/ 21164 h 41987"/>
                </a:gdLst>
                <a:ahLst/>
                <a:cxnLst>
                  <a:cxn ang="0">
                    <a:pos x="T0" y="T1"/>
                  </a:cxn>
                  <a:cxn ang="0">
                    <a:pos x="T2" y="T3"/>
                  </a:cxn>
                  <a:cxn ang="0">
                    <a:pos x="T4" y="T5"/>
                  </a:cxn>
                </a:cxnLst>
                <a:rect l="0" t="0" r="r" b="b"/>
                <a:pathLst>
                  <a:path w="21600" h="41987" fill="none" extrusionOk="0">
                    <a:moveTo>
                      <a:pt x="4319" y="0"/>
                    </a:moveTo>
                    <a:cubicBezTo>
                      <a:pt x="14376" y="2053"/>
                      <a:pt x="21600" y="10899"/>
                      <a:pt x="21600" y="21164"/>
                    </a:cubicBezTo>
                    <a:cubicBezTo>
                      <a:pt x="21600" y="30881"/>
                      <a:pt x="15110" y="39403"/>
                      <a:pt x="5741" y="41986"/>
                    </a:cubicBezTo>
                  </a:path>
                  <a:path w="21600" h="41987" stroke="0" extrusionOk="0">
                    <a:moveTo>
                      <a:pt x="4319" y="0"/>
                    </a:moveTo>
                    <a:cubicBezTo>
                      <a:pt x="14376" y="2053"/>
                      <a:pt x="21600" y="10899"/>
                      <a:pt x="21600" y="21164"/>
                    </a:cubicBezTo>
                    <a:cubicBezTo>
                      <a:pt x="21600" y="30881"/>
                      <a:pt x="15110" y="39403"/>
                      <a:pt x="5741" y="41986"/>
                    </a:cubicBezTo>
                    <a:lnTo>
                      <a:pt x="0" y="21164"/>
                    </a:lnTo>
                    <a:close/>
                  </a:path>
                </a:pathLst>
              </a:custGeom>
              <a:noFill/>
              <a:ln w="4763">
                <a:solidFill>
                  <a:srgbClr val="FF0000"/>
                </a:solidFill>
                <a:round/>
                <a:headEnd/>
                <a:tailEnd/>
              </a:ln>
            </p:spPr>
            <p:txBody>
              <a:bodyPr/>
              <a:lstStyle/>
              <a:p>
                <a:endParaRPr lang="en-US"/>
              </a:p>
            </p:txBody>
          </p:sp>
          <p:sp>
            <p:nvSpPr>
              <p:cNvPr id="159775" name="Arc 31"/>
              <p:cNvSpPr>
                <a:spLocks/>
              </p:cNvSpPr>
              <p:nvPr/>
            </p:nvSpPr>
            <p:spPr bwMode="auto">
              <a:xfrm flipH="1">
                <a:off x="2825" y="3072"/>
                <a:ext cx="88" cy="253"/>
              </a:xfrm>
              <a:custGeom>
                <a:avLst/>
                <a:gdLst>
                  <a:gd name="G0" fmla="+- 0 0 0"/>
                  <a:gd name="G1" fmla="+- 21198 0 0"/>
                  <a:gd name="G2" fmla="+- 21600 0 0"/>
                  <a:gd name="T0" fmla="*/ 4150 w 21600"/>
                  <a:gd name="T1" fmla="*/ 0 h 42045"/>
                  <a:gd name="T2" fmla="*/ 5654 w 21600"/>
                  <a:gd name="T3" fmla="*/ 42045 h 42045"/>
                  <a:gd name="T4" fmla="*/ 0 w 21600"/>
                  <a:gd name="T5" fmla="*/ 21198 h 42045"/>
                </a:gdLst>
                <a:ahLst/>
                <a:cxnLst>
                  <a:cxn ang="0">
                    <a:pos x="T0" y="T1"/>
                  </a:cxn>
                  <a:cxn ang="0">
                    <a:pos x="T2" y="T3"/>
                  </a:cxn>
                  <a:cxn ang="0">
                    <a:pos x="T4" y="T5"/>
                  </a:cxn>
                </a:cxnLst>
                <a:rect l="0" t="0" r="r" b="b"/>
                <a:pathLst>
                  <a:path w="21600" h="42045" fill="none" extrusionOk="0">
                    <a:moveTo>
                      <a:pt x="4149" y="0"/>
                    </a:moveTo>
                    <a:cubicBezTo>
                      <a:pt x="14286" y="1984"/>
                      <a:pt x="21600" y="10868"/>
                      <a:pt x="21600" y="21198"/>
                    </a:cubicBezTo>
                    <a:cubicBezTo>
                      <a:pt x="21600" y="30949"/>
                      <a:pt x="15065" y="39492"/>
                      <a:pt x="5653" y="42044"/>
                    </a:cubicBezTo>
                  </a:path>
                  <a:path w="21600" h="42045" stroke="0" extrusionOk="0">
                    <a:moveTo>
                      <a:pt x="4149" y="0"/>
                    </a:moveTo>
                    <a:cubicBezTo>
                      <a:pt x="14286" y="1984"/>
                      <a:pt x="21600" y="10868"/>
                      <a:pt x="21600" y="21198"/>
                    </a:cubicBezTo>
                    <a:cubicBezTo>
                      <a:pt x="21600" y="30949"/>
                      <a:pt x="15065" y="39492"/>
                      <a:pt x="5653" y="42044"/>
                    </a:cubicBezTo>
                    <a:lnTo>
                      <a:pt x="0" y="21198"/>
                    </a:lnTo>
                    <a:close/>
                  </a:path>
                </a:pathLst>
              </a:custGeom>
              <a:noFill/>
              <a:ln w="4763">
                <a:solidFill>
                  <a:srgbClr val="FF0000"/>
                </a:solidFill>
                <a:round/>
                <a:headEnd/>
                <a:tailEnd/>
              </a:ln>
            </p:spPr>
            <p:txBody>
              <a:bodyPr/>
              <a:lstStyle/>
              <a:p>
                <a:endParaRPr lang="en-US"/>
              </a:p>
            </p:txBody>
          </p:sp>
          <p:grpSp>
            <p:nvGrpSpPr>
              <p:cNvPr id="159776" name="Group 32"/>
              <p:cNvGrpSpPr>
                <a:grpSpLocks/>
              </p:cNvGrpSpPr>
              <p:nvPr/>
            </p:nvGrpSpPr>
            <p:grpSpPr bwMode="auto">
              <a:xfrm flipH="1">
                <a:off x="2865" y="3089"/>
                <a:ext cx="150" cy="232"/>
                <a:chOff x="1782" y="1750"/>
                <a:chExt cx="150" cy="232"/>
              </a:xfrm>
            </p:grpSpPr>
            <p:sp>
              <p:nvSpPr>
                <p:cNvPr id="159777" name="Arc 33"/>
                <p:cNvSpPr>
                  <a:spLocks/>
                </p:cNvSpPr>
                <p:nvPr/>
              </p:nvSpPr>
              <p:spPr bwMode="auto">
                <a:xfrm>
                  <a:off x="1840" y="1750"/>
                  <a:ext cx="92" cy="232"/>
                </a:xfrm>
                <a:custGeom>
                  <a:avLst/>
                  <a:gdLst>
                    <a:gd name="G0" fmla="+- 0 0 0"/>
                    <a:gd name="G1" fmla="+- 21185 0 0"/>
                    <a:gd name="G2" fmla="+- 21600 0 0"/>
                    <a:gd name="T0" fmla="*/ 4216 w 21600"/>
                    <a:gd name="T1" fmla="*/ 0 h 42051"/>
                    <a:gd name="T2" fmla="*/ 5584 w 21600"/>
                    <a:gd name="T3" fmla="*/ 42051 h 42051"/>
                    <a:gd name="T4" fmla="*/ 0 w 21600"/>
                    <a:gd name="T5" fmla="*/ 21185 h 42051"/>
                  </a:gdLst>
                  <a:ahLst/>
                  <a:cxnLst>
                    <a:cxn ang="0">
                      <a:pos x="T0" y="T1"/>
                    </a:cxn>
                    <a:cxn ang="0">
                      <a:pos x="T2" y="T3"/>
                    </a:cxn>
                    <a:cxn ang="0">
                      <a:pos x="T4" y="T5"/>
                    </a:cxn>
                  </a:cxnLst>
                  <a:rect l="0" t="0" r="r" b="b"/>
                  <a:pathLst>
                    <a:path w="21600" h="42051" fill="none" extrusionOk="0">
                      <a:moveTo>
                        <a:pt x="4215" y="0"/>
                      </a:moveTo>
                      <a:cubicBezTo>
                        <a:pt x="14321" y="2011"/>
                        <a:pt x="21600" y="10880"/>
                        <a:pt x="21600" y="21185"/>
                      </a:cubicBezTo>
                      <a:cubicBezTo>
                        <a:pt x="21600" y="30963"/>
                        <a:pt x="15030" y="39522"/>
                        <a:pt x="5583" y="42050"/>
                      </a:cubicBezTo>
                    </a:path>
                    <a:path w="21600" h="42051" stroke="0" extrusionOk="0">
                      <a:moveTo>
                        <a:pt x="4215" y="0"/>
                      </a:moveTo>
                      <a:cubicBezTo>
                        <a:pt x="14321" y="2011"/>
                        <a:pt x="21600" y="10880"/>
                        <a:pt x="21600" y="21185"/>
                      </a:cubicBezTo>
                      <a:cubicBezTo>
                        <a:pt x="21600" y="30963"/>
                        <a:pt x="15030" y="39522"/>
                        <a:pt x="5583" y="42050"/>
                      </a:cubicBezTo>
                      <a:lnTo>
                        <a:pt x="0" y="21185"/>
                      </a:lnTo>
                      <a:close/>
                    </a:path>
                  </a:pathLst>
                </a:custGeom>
                <a:noFill/>
                <a:ln w="4763">
                  <a:solidFill>
                    <a:srgbClr val="FF0000"/>
                  </a:solidFill>
                  <a:round/>
                  <a:headEnd/>
                  <a:tailEnd/>
                </a:ln>
              </p:spPr>
              <p:txBody>
                <a:bodyPr/>
                <a:lstStyle/>
                <a:p>
                  <a:endParaRPr lang="en-US"/>
                </a:p>
              </p:txBody>
            </p:sp>
            <p:sp>
              <p:nvSpPr>
                <p:cNvPr id="159778" name="Arc 34"/>
                <p:cNvSpPr>
                  <a:spLocks/>
                </p:cNvSpPr>
                <p:nvPr/>
              </p:nvSpPr>
              <p:spPr bwMode="auto">
                <a:xfrm>
                  <a:off x="1814" y="1766"/>
                  <a:ext cx="79" cy="199"/>
                </a:xfrm>
                <a:custGeom>
                  <a:avLst/>
                  <a:gdLst>
                    <a:gd name="G0" fmla="+- 0 0 0"/>
                    <a:gd name="G1" fmla="+- 21214 0 0"/>
                    <a:gd name="G2" fmla="+- 21600 0 0"/>
                    <a:gd name="T0" fmla="*/ 4068 w 21600"/>
                    <a:gd name="T1" fmla="*/ 0 h 42128"/>
                    <a:gd name="T2" fmla="*/ 5401 w 21600"/>
                    <a:gd name="T3" fmla="*/ 42128 h 42128"/>
                    <a:gd name="T4" fmla="*/ 0 w 21600"/>
                    <a:gd name="T5" fmla="*/ 21214 h 42128"/>
                  </a:gdLst>
                  <a:ahLst/>
                  <a:cxnLst>
                    <a:cxn ang="0">
                      <a:pos x="T0" y="T1"/>
                    </a:cxn>
                    <a:cxn ang="0">
                      <a:pos x="T2" y="T3"/>
                    </a:cxn>
                    <a:cxn ang="0">
                      <a:pos x="T4" y="T5"/>
                    </a:cxn>
                  </a:cxnLst>
                  <a:rect l="0" t="0" r="r" b="b"/>
                  <a:pathLst>
                    <a:path w="21600" h="42128" fill="none" extrusionOk="0">
                      <a:moveTo>
                        <a:pt x="4067" y="0"/>
                      </a:moveTo>
                      <a:cubicBezTo>
                        <a:pt x="14243" y="1951"/>
                        <a:pt x="21600" y="10853"/>
                        <a:pt x="21600" y="21214"/>
                      </a:cubicBezTo>
                      <a:cubicBezTo>
                        <a:pt x="21600" y="31063"/>
                        <a:pt x="14937" y="39665"/>
                        <a:pt x="5400" y="42127"/>
                      </a:cubicBezTo>
                    </a:path>
                    <a:path w="21600" h="42128" stroke="0" extrusionOk="0">
                      <a:moveTo>
                        <a:pt x="4067" y="0"/>
                      </a:moveTo>
                      <a:cubicBezTo>
                        <a:pt x="14243" y="1951"/>
                        <a:pt x="21600" y="10853"/>
                        <a:pt x="21600" y="21214"/>
                      </a:cubicBezTo>
                      <a:cubicBezTo>
                        <a:pt x="21600" y="31063"/>
                        <a:pt x="14937" y="39665"/>
                        <a:pt x="5400" y="42127"/>
                      </a:cubicBezTo>
                      <a:lnTo>
                        <a:pt x="0" y="21214"/>
                      </a:lnTo>
                      <a:close/>
                    </a:path>
                  </a:pathLst>
                </a:custGeom>
                <a:noFill/>
                <a:ln w="4763">
                  <a:solidFill>
                    <a:srgbClr val="FF0000"/>
                  </a:solidFill>
                  <a:round/>
                  <a:headEnd/>
                  <a:tailEnd/>
                </a:ln>
              </p:spPr>
              <p:txBody>
                <a:bodyPr/>
                <a:lstStyle/>
                <a:p>
                  <a:endParaRPr lang="en-US"/>
                </a:p>
              </p:txBody>
            </p:sp>
            <p:sp>
              <p:nvSpPr>
                <p:cNvPr id="159779" name="Arc 35"/>
                <p:cNvSpPr>
                  <a:spLocks/>
                </p:cNvSpPr>
                <p:nvPr/>
              </p:nvSpPr>
              <p:spPr bwMode="auto">
                <a:xfrm>
                  <a:off x="1782" y="1783"/>
                  <a:ext cx="74" cy="168"/>
                </a:xfrm>
                <a:custGeom>
                  <a:avLst/>
                  <a:gdLst>
                    <a:gd name="G0" fmla="+- 0 0 0"/>
                    <a:gd name="G1" fmla="+- 21165 0 0"/>
                    <a:gd name="G2" fmla="+- 21600 0 0"/>
                    <a:gd name="T0" fmla="*/ 4315 w 21600"/>
                    <a:gd name="T1" fmla="*/ 0 h 41974"/>
                    <a:gd name="T2" fmla="*/ 5791 w 21600"/>
                    <a:gd name="T3" fmla="*/ 41974 h 41974"/>
                    <a:gd name="T4" fmla="*/ 0 w 21600"/>
                    <a:gd name="T5" fmla="*/ 21165 h 41974"/>
                  </a:gdLst>
                  <a:ahLst/>
                  <a:cxnLst>
                    <a:cxn ang="0">
                      <a:pos x="T0" y="T1"/>
                    </a:cxn>
                    <a:cxn ang="0">
                      <a:pos x="T2" y="T3"/>
                    </a:cxn>
                    <a:cxn ang="0">
                      <a:pos x="T4" y="T5"/>
                    </a:cxn>
                  </a:cxnLst>
                  <a:rect l="0" t="0" r="r" b="b"/>
                  <a:pathLst>
                    <a:path w="21600" h="41974" fill="none" extrusionOk="0">
                      <a:moveTo>
                        <a:pt x="4314" y="0"/>
                      </a:moveTo>
                      <a:cubicBezTo>
                        <a:pt x="14374" y="2051"/>
                        <a:pt x="21600" y="10898"/>
                        <a:pt x="21600" y="21165"/>
                      </a:cubicBezTo>
                      <a:cubicBezTo>
                        <a:pt x="21600" y="30864"/>
                        <a:pt x="15135" y="39373"/>
                        <a:pt x="5791" y="41974"/>
                      </a:cubicBezTo>
                    </a:path>
                    <a:path w="21600" h="41974" stroke="0" extrusionOk="0">
                      <a:moveTo>
                        <a:pt x="4314" y="0"/>
                      </a:moveTo>
                      <a:cubicBezTo>
                        <a:pt x="14374" y="2051"/>
                        <a:pt x="21600" y="10898"/>
                        <a:pt x="21600" y="21165"/>
                      </a:cubicBezTo>
                      <a:cubicBezTo>
                        <a:pt x="21600" y="30864"/>
                        <a:pt x="15135" y="39373"/>
                        <a:pt x="5791" y="41974"/>
                      </a:cubicBezTo>
                      <a:lnTo>
                        <a:pt x="0" y="21165"/>
                      </a:lnTo>
                      <a:close/>
                    </a:path>
                  </a:pathLst>
                </a:custGeom>
                <a:noFill/>
                <a:ln w="4763">
                  <a:solidFill>
                    <a:srgbClr val="FF0000"/>
                  </a:solidFill>
                  <a:round/>
                  <a:headEnd/>
                  <a:tailEnd/>
                </a:ln>
              </p:spPr>
              <p:txBody>
                <a:bodyPr/>
                <a:lstStyle/>
                <a:p>
                  <a:endParaRPr lang="en-US"/>
                </a:p>
              </p:txBody>
            </p:sp>
          </p:grpSp>
          <p:sp>
            <p:nvSpPr>
              <p:cNvPr id="159780" name="Arc 36"/>
              <p:cNvSpPr>
                <a:spLocks/>
              </p:cNvSpPr>
              <p:nvPr/>
            </p:nvSpPr>
            <p:spPr bwMode="auto">
              <a:xfrm flipH="1">
                <a:off x="2973" y="3136"/>
                <a:ext cx="67" cy="147"/>
              </a:xfrm>
              <a:custGeom>
                <a:avLst/>
                <a:gdLst>
                  <a:gd name="G0" fmla="+- 0 0 0"/>
                  <a:gd name="G1" fmla="+- 21248 0 0"/>
                  <a:gd name="G2" fmla="+- 21600 0 0"/>
                  <a:gd name="T0" fmla="*/ 3886 w 21600"/>
                  <a:gd name="T1" fmla="*/ 0 h 42217"/>
                  <a:gd name="T2" fmla="*/ 5183 w 21600"/>
                  <a:gd name="T3" fmla="*/ 42217 h 42217"/>
                  <a:gd name="T4" fmla="*/ 0 w 21600"/>
                  <a:gd name="T5" fmla="*/ 21248 h 42217"/>
                </a:gdLst>
                <a:ahLst/>
                <a:cxnLst>
                  <a:cxn ang="0">
                    <a:pos x="T0" y="T1"/>
                  </a:cxn>
                  <a:cxn ang="0">
                    <a:pos x="T2" y="T3"/>
                  </a:cxn>
                  <a:cxn ang="0">
                    <a:pos x="T4" y="T5"/>
                  </a:cxn>
                </a:cxnLst>
                <a:rect l="0" t="0" r="r" b="b"/>
                <a:pathLst>
                  <a:path w="21600" h="42217" fill="none" extrusionOk="0">
                    <a:moveTo>
                      <a:pt x="3885" y="0"/>
                    </a:moveTo>
                    <a:cubicBezTo>
                      <a:pt x="14146" y="1876"/>
                      <a:pt x="21600" y="10817"/>
                      <a:pt x="21600" y="21248"/>
                    </a:cubicBezTo>
                    <a:cubicBezTo>
                      <a:pt x="21600" y="31180"/>
                      <a:pt x="14825" y="39833"/>
                      <a:pt x="5182" y="42216"/>
                    </a:cubicBezTo>
                  </a:path>
                  <a:path w="21600" h="42217" stroke="0" extrusionOk="0">
                    <a:moveTo>
                      <a:pt x="3885" y="0"/>
                    </a:moveTo>
                    <a:cubicBezTo>
                      <a:pt x="14146" y="1876"/>
                      <a:pt x="21600" y="10817"/>
                      <a:pt x="21600" y="21248"/>
                    </a:cubicBezTo>
                    <a:cubicBezTo>
                      <a:pt x="21600" y="31180"/>
                      <a:pt x="14825" y="39833"/>
                      <a:pt x="5182" y="42216"/>
                    </a:cubicBezTo>
                    <a:lnTo>
                      <a:pt x="0" y="21248"/>
                    </a:lnTo>
                    <a:close/>
                  </a:path>
                </a:pathLst>
              </a:custGeom>
              <a:noFill/>
              <a:ln w="4763">
                <a:solidFill>
                  <a:srgbClr val="FF0000"/>
                </a:solidFill>
                <a:round/>
                <a:headEnd/>
                <a:tailEnd/>
              </a:ln>
            </p:spPr>
            <p:txBody>
              <a:bodyPr/>
              <a:lstStyle/>
              <a:p>
                <a:endParaRPr lang="en-US"/>
              </a:p>
            </p:txBody>
          </p:sp>
          <p:sp>
            <p:nvSpPr>
              <p:cNvPr id="159781" name="Arc 37"/>
              <p:cNvSpPr>
                <a:spLocks/>
              </p:cNvSpPr>
              <p:nvPr/>
            </p:nvSpPr>
            <p:spPr bwMode="auto">
              <a:xfrm flipH="1">
                <a:off x="3010" y="3147"/>
                <a:ext cx="58" cy="126"/>
              </a:xfrm>
              <a:custGeom>
                <a:avLst/>
                <a:gdLst>
                  <a:gd name="G0" fmla="+- 0 0 0"/>
                  <a:gd name="G1" fmla="+- 21221 0 0"/>
                  <a:gd name="G2" fmla="+- 21600 0 0"/>
                  <a:gd name="T0" fmla="*/ 4028 w 21600"/>
                  <a:gd name="T1" fmla="*/ 0 h 42160"/>
                  <a:gd name="T2" fmla="*/ 5304 w 21600"/>
                  <a:gd name="T3" fmla="*/ 42160 h 42160"/>
                  <a:gd name="T4" fmla="*/ 0 w 21600"/>
                  <a:gd name="T5" fmla="*/ 21221 h 42160"/>
                </a:gdLst>
                <a:ahLst/>
                <a:cxnLst>
                  <a:cxn ang="0">
                    <a:pos x="T0" y="T1"/>
                  </a:cxn>
                  <a:cxn ang="0">
                    <a:pos x="T2" y="T3"/>
                  </a:cxn>
                  <a:cxn ang="0">
                    <a:pos x="T4" y="T5"/>
                  </a:cxn>
                </a:cxnLst>
                <a:rect l="0" t="0" r="r" b="b"/>
                <a:pathLst>
                  <a:path w="21600" h="42160" fill="none" extrusionOk="0">
                    <a:moveTo>
                      <a:pt x="4028" y="-1"/>
                    </a:moveTo>
                    <a:cubicBezTo>
                      <a:pt x="14222" y="1934"/>
                      <a:pt x="21600" y="10844"/>
                      <a:pt x="21600" y="21221"/>
                    </a:cubicBezTo>
                    <a:cubicBezTo>
                      <a:pt x="21600" y="31107"/>
                      <a:pt x="14887" y="39732"/>
                      <a:pt x="5303" y="42159"/>
                    </a:cubicBezTo>
                  </a:path>
                  <a:path w="21600" h="42160" stroke="0" extrusionOk="0">
                    <a:moveTo>
                      <a:pt x="4028" y="-1"/>
                    </a:moveTo>
                    <a:cubicBezTo>
                      <a:pt x="14222" y="1934"/>
                      <a:pt x="21600" y="10844"/>
                      <a:pt x="21600" y="21221"/>
                    </a:cubicBezTo>
                    <a:cubicBezTo>
                      <a:pt x="21600" y="31107"/>
                      <a:pt x="14887" y="39732"/>
                      <a:pt x="5303" y="42159"/>
                    </a:cubicBezTo>
                    <a:lnTo>
                      <a:pt x="0" y="21221"/>
                    </a:lnTo>
                    <a:close/>
                  </a:path>
                </a:pathLst>
              </a:custGeom>
              <a:noFill/>
              <a:ln w="4763">
                <a:solidFill>
                  <a:srgbClr val="FF0000"/>
                </a:solidFill>
                <a:round/>
                <a:headEnd/>
                <a:tailEnd/>
              </a:ln>
            </p:spPr>
            <p:txBody>
              <a:bodyPr/>
              <a:lstStyle/>
              <a:p>
                <a:endParaRPr lang="en-US"/>
              </a:p>
            </p:txBody>
          </p:sp>
          <p:sp>
            <p:nvSpPr>
              <p:cNvPr id="159782" name="Arc 38"/>
              <p:cNvSpPr>
                <a:spLocks/>
              </p:cNvSpPr>
              <p:nvPr/>
            </p:nvSpPr>
            <p:spPr bwMode="auto">
              <a:xfrm flipH="1">
                <a:off x="3041" y="3163"/>
                <a:ext cx="50" cy="98"/>
              </a:xfrm>
              <a:custGeom>
                <a:avLst/>
                <a:gdLst>
                  <a:gd name="G0" fmla="+- 0 0 0"/>
                  <a:gd name="G1" fmla="+- 21180 0 0"/>
                  <a:gd name="G2" fmla="+- 21600 0 0"/>
                  <a:gd name="T0" fmla="*/ 4237 w 21600"/>
                  <a:gd name="T1" fmla="*/ 0 h 42030"/>
                  <a:gd name="T2" fmla="*/ 5643 w 21600"/>
                  <a:gd name="T3" fmla="*/ 42030 h 42030"/>
                  <a:gd name="T4" fmla="*/ 0 w 21600"/>
                  <a:gd name="T5" fmla="*/ 21180 h 42030"/>
                </a:gdLst>
                <a:ahLst/>
                <a:cxnLst>
                  <a:cxn ang="0">
                    <a:pos x="T0" y="T1"/>
                  </a:cxn>
                  <a:cxn ang="0">
                    <a:pos x="T2" y="T3"/>
                  </a:cxn>
                  <a:cxn ang="0">
                    <a:pos x="T4" y="T5"/>
                  </a:cxn>
                </a:cxnLst>
                <a:rect l="0" t="0" r="r" b="b"/>
                <a:pathLst>
                  <a:path w="21600" h="42030" fill="none" extrusionOk="0">
                    <a:moveTo>
                      <a:pt x="4237" y="-1"/>
                    </a:moveTo>
                    <a:cubicBezTo>
                      <a:pt x="14332" y="2019"/>
                      <a:pt x="21600" y="10884"/>
                      <a:pt x="21600" y="21180"/>
                    </a:cubicBezTo>
                    <a:cubicBezTo>
                      <a:pt x="21600" y="30936"/>
                      <a:pt x="15060" y="39481"/>
                      <a:pt x="5642" y="42029"/>
                    </a:cubicBezTo>
                  </a:path>
                  <a:path w="21600" h="42030" stroke="0" extrusionOk="0">
                    <a:moveTo>
                      <a:pt x="4237" y="-1"/>
                    </a:moveTo>
                    <a:cubicBezTo>
                      <a:pt x="14332" y="2019"/>
                      <a:pt x="21600" y="10884"/>
                      <a:pt x="21600" y="21180"/>
                    </a:cubicBezTo>
                    <a:cubicBezTo>
                      <a:pt x="21600" y="30936"/>
                      <a:pt x="15060" y="39481"/>
                      <a:pt x="5642" y="42029"/>
                    </a:cubicBezTo>
                    <a:lnTo>
                      <a:pt x="0" y="21180"/>
                    </a:lnTo>
                    <a:close/>
                  </a:path>
                </a:pathLst>
              </a:custGeom>
              <a:noFill/>
              <a:ln w="4763">
                <a:solidFill>
                  <a:srgbClr val="FF0000"/>
                </a:solidFill>
                <a:round/>
                <a:headEnd/>
                <a:tailEnd/>
              </a:ln>
            </p:spPr>
            <p:txBody>
              <a:bodyPr/>
              <a:lstStyle/>
              <a:p>
                <a:endParaRPr lang="en-US"/>
              </a:p>
            </p:txBody>
          </p:sp>
          <p:sp>
            <p:nvSpPr>
              <p:cNvPr id="159783" name="Arc 39"/>
              <p:cNvSpPr>
                <a:spLocks/>
              </p:cNvSpPr>
              <p:nvPr/>
            </p:nvSpPr>
            <p:spPr bwMode="auto">
              <a:xfrm flipH="1">
                <a:off x="3070" y="3178"/>
                <a:ext cx="30" cy="74"/>
              </a:xfrm>
              <a:custGeom>
                <a:avLst/>
                <a:gdLst>
                  <a:gd name="G0" fmla="+- 0 0 0"/>
                  <a:gd name="G1" fmla="+- 21296 0 0"/>
                  <a:gd name="G2" fmla="+- 21600 0 0"/>
                  <a:gd name="T0" fmla="*/ 3610 w 21600"/>
                  <a:gd name="T1" fmla="*/ 0 h 42282"/>
                  <a:gd name="T2" fmla="*/ 5114 w 21600"/>
                  <a:gd name="T3" fmla="*/ 42282 h 42282"/>
                  <a:gd name="T4" fmla="*/ 0 w 21600"/>
                  <a:gd name="T5" fmla="*/ 21296 h 42282"/>
                </a:gdLst>
                <a:ahLst/>
                <a:cxnLst>
                  <a:cxn ang="0">
                    <a:pos x="T0" y="T1"/>
                  </a:cxn>
                  <a:cxn ang="0">
                    <a:pos x="T2" y="T3"/>
                  </a:cxn>
                  <a:cxn ang="0">
                    <a:pos x="T4" y="T5"/>
                  </a:cxn>
                </a:cxnLst>
                <a:rect l="0" t="0" r="r" b="b"/>
                <a:pathLst>
                  <a:path w="21600" h="42282" fill="none" extrusionOk="0">
                    <a:moveTo>
                      <a:pt x="3610" y="-1"/>
                    </a:moveTo>
                    <a:cubicBezTo>
                      <a:pt x="13998" y="1760"/>
                      <a:pt x="21600" y="10759"/>
                      <a:pt x="21600" y="21296"/>
                    </a:cubicBezTo>
                    <a:cubicBezTo>
                      <a:pt x="21600" y="31255"/>
                      <a:pt x="14790" y="39923"/>
                      <a:pt x="5113" y="42281"/>
                    </a:cubicBezTo>
                  </a:path>
                  <a:path w="21600" h="42282" stroke="0" extrusionOk="0">
                    <a:moveTo>
                      <a:pt x="3610" y="-1"/>
                    </a:moveTo>
                    <a:cubicBezTo>
                      <a:pt x="13998" y="1760"/>
                      <a:pt x="21600" y="10759"/>
                      <a:pt x="21600" y="21296"/>
                    </a:cubicBezTo>
                    <a:cubicBezTo>
                      <a:pt x="21600" y="31255"/>
                      <a:pt x="14790" y="39923"/>
                      <a:pt x="5113" y="42281"/>
                    </a:cubicBezTo>
                    <a:lnTo>
                      <a:pt x="0" y="21296"/>
                    </a:lnTo>
                    <a:close/>
                  </a:path>
                </a:pathLst>
              </a:custGeom>
              <a:noFill/>
              <a:ln w="4763">
                <a:solidFill>
                  <a:srgbClr val="FF0000"/>
                </a:solidFill>
                <a:round/>
                <a:headEnd/>
                <a:tailEnd/>
              </a:ln>
            </p:spPr>
            <p:txBody>
              <a:bodyPr/>
              <a:lstStyle/>
              <a:p>
                <a:endParaRPr lang="en-US"/>
              </a:p>
            </p:txBody>
          </p:sp>
        </p:grpSp>
      </p:grpSp>
      <p:cxnSp>
        <p:nvCxnSpPr>
          <p:cNvPr id="159786" name="AutoShape 42"/>
          <p:cNvCxnSpPr>
            <a:cxnSpLocks noChangeShapeType="1"/>
            <a:stCxn id="0" idx="3"/>
            <a:endCxn id="0" idx="0"/>
          </p:cNvCxnSpPr>
          <p:nvPr/>
        </p:nvCxnSpPr>
        <p:spPr bwMode="auto">
          <a:xfrm>
            <a:off x="6053139" y="5046664"/>
            <a:ext cx="619125" cy="338137"/>
          </a:xfrm>
          <a:prstGeom prst="straightConnector1">
            <a:avLst/>
          </a:prstGeom>
          <a:noFill/>
          <a:ln w="9525">
            <a:solidFill>
              <a:schemeClr val="tx1"/>
            </a:solidFill>
            <a:round/>
            <a:headEnd type="triangle" w="med" len="med"/>
            <a:tailEnd type="triangle" w="med" len="med"/>
          </a:ln>
          <a:effectLst/>
        </p:spPr>
      </p:cxnSp>
      <p:cxnSp>
        <p:nvCxnSpPr>
          <p:cNvPr id="159787" name="AutoShape 43"/>
          <p:cNvCxnSpPr>
            <a:cxnSpLocks noChangeShapeType="1"/>
            <a:stCxn id="0" idx="0"/>
            <a:endCxn id="159862" idx="26"/>
          </p:cNvCxnSpPr>
          <p:nvPr/>
        </p:nvCxnSpPr>
        <p:spPr bwMode="auto">
          <a:xfrm flipV="1">
            <a:off x="6672264" y="5187950"/>
            <a:ext cx="822325" cy="196850"/>
          </a:xfrm>
          <a:prstGeom prst="straightConnector1">
            <a:avLst/>
          </a:prstGeom>
          <a:noFill/>
          <a:ln w="9525">
            <a:solidFill>
              <a:schemeClr val="tx1"/>
            </a:solidFill>
            <a:round/>
            <a:headEnd type="triangle" w="med" len="med"/>
            <a:tailEnd type="triangle" w="med" len="med"/>
          </a:ln>
          <a:effectLst/>
        </p:spPr>
      </p:cxnSp>
      <p:cxnSp>
        <p:nvCxnSpPr>
          <p:cNvPr id="159788" name="AutoShape 44"/>
          <p:cNvCxnSpPr>
            <a:cxnSpLocks noChangeShapeType="1"/>
            <a:stCxn id="0" idx="3"/>
            <a:endCxn id="159862" idx="25"/>
          </p:cNvCxnSpPr>
          <p:nvPr/>
        </p:nvCxnSpPr>
        <p:spPr bwMode="auto">
          <a:xfrm>
            <a:off x="6053139" y="5046663"/>
            <a:ext cx="1431925" cy="158750"/>
          </a:xfrm>
          <a:prstGeom prst="straightConnector1">
            <a:avLst/>
          </a:prstGeom>
          <a:noFill/>
          <a:ln w="9525">
            <a:solidFill>
              <a:schemeClr val="tx1"/>
            </a:solidFill>
            <a:round/>
            <a:headEnd type="triangle" w="med" len="med"/>
            <a:tailEnd type="triangle" w="med" len="med"/>
          </a:ln>
          <a:effectLst/>
        </p:spPr>
      </p:cxnSp>
      <p:cxnSp>
        <p:nvCxnSpPr>
          <p:cNvPr id="159789" name="AutoShape 45"/>
          <p:cNvCxnSpPr>
            <a:cxnSpLocks noChangeShapeType="1"/>
            <a:stCxn id="159865" idx="0"/>
            <a:endCxn id="159773" idx="2"/>
          </p:cNvCxnSpPr>
          <p:nvPr/>
        </p:nvCxnSpPr>
        <p:spPr bwMode="auto">
          <a:xfrm flipV="1">
            <a:off x="7920039" y="4591050"/>
            <a:ext cx="407987" cy="211138"/>
          </a:xfrm>
          <a:prstGeom prst="straightConnector1">
            <a:avLst/>
          </a:prstGeom>
          <a:noFill/>
          <a:ln w="9525">
            <a:solidFill>
              <a:schemeClr val="tx1"/>
            </a:solidFill>
            <a:round/>
            <a:headEnd type="triangle" w="med" len="med"/>
            <a:tailEnd type="triangle" w="med" len="med"/>
          </a:ln>
          <a:effectLst/>
        </p:spPr>
      </p:cxnSp>
      <p:pic>
        <p:nvPicPr>
          <p:cNvPr id="159791" name="Picture 47" descr="bluetooth"/>
          <p:cNvPicPr>
            <a:picLocks noChangeAspect="1" noChangeArrowheads="1"/>
          </p:cNvPicPr>
          <p:nvPr/>
        </p:nvPicPr>
        <p:blipFill>
          <a:blip r:embed="rId3" cstate="print"/>
          <a:srcRect/>
          <a:stretch>
            <a:fillRect/>
          </a:stretch>
        </p:blipFill>
        <p:spPr bwMode="auto">
          <a:xfrm>
            <a:off x="2063750" y="4632325"/>
            <a:ext cx="2819400" cy="1409700"/>
          </a:xfrm>
          <a:prstGeom prst="rect">
            <a:avLst/>
          </a:prstGeom>
          <a:noFill/>
        </p:spPr>
      </p:pic>
      <p:sp>
        <p:nvSpPr>
          <p:cNvPr id="159793" name="Text Box 49"/>
          <p:cNvSpPr txBox="1">
            <a:spLocks noChangeArrowheads="1"/>
          </p:cNvSpPr>
          <p:nvPr/>
        </p:nvSpPr>
        <p:spPr bwMode="auto">
          <a:xfrm>
            <a:off x="1971675" y="6045200"/>
            <a:ext cx="33734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One of the first modules (Ericsson).</a:t>
            </a:r>
          </a:p>
        </p:txBody>
      </p:sp>
      <p:pic>
        <p:nvPicPr>
          <p:cNvPr id="159794" name="Picture 50" descr="HH00084_"/>
          <p:cNvPicPr>
            <a:picLocks noChangeAspect="1" noChangeArrowheads="1"/>
          </p:cNvPicPr>
          <p:nvPr/>
        </p:nvPicPr>
        <p:blipFill>
          <a:blip r:embed="rId4" cstate="print"/>
          <a:srcRect/>
          <a:stretch>
            <a:fillRect/>
          </a:stretch>
        </p:blipFill>
        <p:spPr bwMode="auto">
          <a:xfrm>
            <a:off x="9601201" y="5075238"/>
            <a:ext cx="504825" cy="514350"/>
          </a:xfrm>
          <a:prstGeom prst="rect">
            <a:avLst/>
          </a:prstGeom>
          <a:noFill/>
        </p:spPr>
      </p:pic>
      <p:pic>
        <p:nvPicPr>
          <p:cNvPr id="159795" name="Picture 51" descr="NA00238_"/>
          <p:cNvPicPr>
            <a:picLocks noChangeAspect="1" noChangeArrowheads="1"/>
          </p:cNvPicPr>
          <p:nvPr/>
        </p:nvPicPr>
        <p:blipFill>
          <a:blip r:embed="rId5" cstate="print"/>
          <a:srcRect/>
          <a:stretch>
            <a:fillRect/>
          </a:stretch>
        </p:blipFill>
        <p:spPr bwMode="auto">
          <a:xfrm>
            <a:off x="8229600" y="5608638"/>
            <a:ext cx="762000" cy="628650"/>
          </a:xfrm>
          <a:prstGeom prst="rect">
            <a:avLst/>
          </a:prstGeom>
          <a:noFill/>
        </p:spPr>
      </p:pic>
      <p:cxnSp>
        <p:nvCxnSpPr>
          <p:cNvPr id="159797" name="AutoShape 53"/>
          <p:cNvCxnSpPr>
            <a:cxnSpLocks noChangeShapeType="1"/>
            <a:stCxn id="0" idx="3"/>
            <a:endCxn id="0" idx="2"/>
          </p:cNvCxnSpPr>
          <p:nvPr/>
        </p:nvCxnSpPr>
        <p:spPr bwMode="auto">
          <a:xfrm flipV="1">
            <a:off x="8991601" y="5589589"/>
            <a:ext cx="862013" cy="333375"/>
          </a:xfrm>
          <a:prstGeom prst="curvedConnector2">
            <a:avLst/>
          </a:prstGeom>
          <a:noFill/>
          <a:ln w="9525">
            <a:solidFill>
              <a:schemeClr val="tx1"/>
            </a:solidFill>
            <a:round/>
            <a:headEnd type="triangle" w="med" len="med"/>
            <a:tailEnd type="triangle" w="med" len="med"/>
          </a:ln>
          <a:effectLst/>
        </p:spPr>
      </p:cxnSp>
      <p:pic>
        <p:nvPicPr>
          <p:cNvPr id="159799" name="Picture 55" descr="j0197469"/>
          <p:cNvPicPr>
            <a:picLocks noChangeAspect="1" noChangeArrowheads="1"/>
          </p:cNvPicPr>
          <p:nvPr/>
        </p:nvPicPr>
        <p:blipFill>
          <a:blip r:embed="rId6" cstate="print"/>
          <a:srcRect/>
          <a:stretch>
            <a:fillRect/>
          </a:stretch>
        </p:blipFill>
        <p:spPr bwMode="auto">
          <a:xfrm>
            <a:off x="5519738" y="4737100"/>
            <a:ext cx="533400" cy="617538"/>
          </a:xfrm>
          <a:prstGeom prst="rect">
            <a:avLst/>
          </a:prstGeom>
          <a:noFill/>
        </p:spPr>
      </p:pic>
      <p:pic>
        <p:nvPicPr>
          <p:cNvPr id="159800" name="Picture 56" descr="BD09278_"/>
          <p:cNvPicPr>
            <a:picLocks noChangeAspect="1" noChangeArrowheads="1"/>
          </p:cNvPicPr>
          <p:nvPr/>
        </p:nvPicPr>
        <p:blipFill>
          <a:blip r:embed="rId7" cstate="print"/>
          <a:srcRect/>
          <a:stretch>
            <a:fillRect/>
          </a:stretch>
        </p:blipFill>
        <p:spPr bwMode="auto">
          <a:xfrm>
            <a:off x="6311900" y="5384800"/>
            <a:ext cx="719138" cy="565150"/>
          </a:xfrm>
          <a:prstGeom prst="rect">
            <a:avLst/>
          </a:prstGeom>
          <a:noFill/>
        </p:spPr>
      </p:pic>
      <p:grpSp>
        <p:nvGrpSpPr>
          <p:cNvPr id="159806" name="Group 62"/>
          <p:cNvGrpSpPr>
            <a:grpSpLocks noChangeAspect="1"/>
          </p:cNvGrpSpPr>
          <p:nvPr/>
        </p:nvGrpSpPr>
        <p:grpSpPr bwMode="auto">
          <a:xfrm flipH="1">
            <a:off x="7319964" y="4737100"/>
            <a:ext cx="706437" cy="719138"/>
            <a:chOff x="3969" y="3475"/>
            <a:chExt cx="356" cy="362"/>
          </a:xfrm>
        </p:grpSpPr>
        <p:sp>
          <p:nvSpPr>
            <p:cNvPr id="159805" name="AutoShape 61"/>
            <p:cNvSpPr>
              <a:spLocks noChangeAspect="1" noChangeArrowheads="1" noTextEdit="1"/>
            </p:cNvSpPr>
            <p:nvPr/>
          </p:nvSpPr>
          <p:spPr bwMode="auto">
            <a:xfrm>
              <a:off x="3969" y="3475"/>
              <a:ext cx="356" cy="362"/>
            </a:xfrm>
            <a:prstGeom prst="rect">
              <a:avLst/>
            </a:prstGeom>
            <a:noFill/>
            <a:ln w="9525">
              <a:noFill/>
              <a:miter lim="800000"/>
              <a:headEnd/>
              <a:tailEnd/>
            </a:ln>
          </p:spPr>
          <p:txBody>
            <a:bodyPr/>
            <a:lstStyle/>
            <a:p>
              <a:endParaRPr lang="en-US"/>
            </a:p>
          </p:txBody>
        </p:sp>
        <p:sp>
          <p:nvSpPr>
            <p:cNvPr id="159807" name="Freeform 63"/>
            <p:cNvSpPr>
              <a:spLocks/>
            </p:cNvSpPr>
            <p:nvPr/>
          </p:nvSpPr>
          <p:spPr bwMode="auto">
            <a:xfrm>
              <a:off x="4135" y="3602"/>
              <a:ext cx="157" cy="232"/>
            </a:xfrm>
            <a:custGeom>
              <a:avLst/>
              <a:gdLst/>
              <a:ahLst/>
              <a:cxnLst>
                <a:cxn ang="0">
                  <a:pos x="237" y="0"/>
                </a:cxn>
                <a:cxn ang="0">
                  <a:pos x="209" y="0"/>
                </a:cxn>
                <a:cxn ang="0">
                  <a:pos x="174" y="3"/>
                </a:cxn>
                <a:cxn ang="0">
                  <a:pos x="133" y="9"/>
                </a:cxn>
                <a:cxn ang="0">
                  <a:pos x="92" y="20"/>
                </a:cxn>
                <a:cxn ang="0">
                  <a:pos x="54" y="36"/>
                </a:cxn>
                <a:cxn ang="0">
                  <a:pos x="23" y="59"/>
                </a:cxn>
                <a:cxn ang="0">
                  <a:pos x="5" y="89"/>
                </a:cxn>
                <a:cxn ang="0">
                  <a:pos x="0" y="111"/>
                </a:cxn>
                <a:cxn ang="0">
                  <a:pos x="2" y="124"/>
                </a:cxn>
                <a:cxn ang="0">
                  <a:pos x="11" y="160"/>
                </a:cxn>
                <a:cxn ang="0">
                  <a:pos x="32" y="236"/>
                </a:cxn>
                <a:cxn ang="0">
                  <a:pos x="61" y="333"/>
                </a:cxn>
                <a:cxn ang="0">
                  <a:pos x="98" y="442"/>
                </a:cxn>
                <a:cxn ang="0">
                  <a:pos x="140" y="557"/>
                </a:cxn>
                <a:cxn ang="0">
                  <a:pos x="187" y="669"/>
                </a:cxn>
                <a:cxn ang="0">
                  <a:pos x="234" y="772"/>
                </a:cxn>
                <a:cxn ang="0">
                  <a:pos x="281" y="858"/>
                </a:cxn>
                <a:cxn ang="0">
                  <a:pos x="310" y="903"/>
                </a:cxn>
                <a:cxn ang="0">
                  <a:pos x="324" y="919"/>
                </a:cxn>
                <a:cxn ang="0">
                  <a:pos x="347" y="919"/>
                </a:cxn>
                <a:cxn ang="0">
                  <a:pos x="388" y="904"/>
                </a:cxn>
                <a:cxn ang="0">
                  <a:pos x="436" y="885"/>
                </a:cxn>
                <a:cxn ang="0">
                  <a:pos x="485" y="864"/>
                </a:cxn>
                <a:cxn ang="0">
                  <a:pos x="533" y="843"/>
                </a:cxn>
                <a:cxn ang="0">
                  <a:pos x="575" y="823"/>
                </a:cxn>
                <a:cxn ang="0">
                  <a:pos x="607" y="803"/>
                </a:cxn>
                <a:cxn ang="0">
                  <a:pos x="626" y="787"/>
                </a:cxn>
                <a:cxn ang="0">
                  <a:pos x="602" y="745"/>
                </a:cxn>
                <a:cxn ang="0">
                  <a:pos x="547" y="662"/>
                </a:cxn>
                <a:cxn ang="0">
                  <a:pos x="488" y="564"/>
                </a:cxn>
                <a:cxn ang="0">
                  <a:pos x="428" y="456"/>
                </a:cxn>
                <a:cxn ang="0">
                  <a:pos x="372" y="344"/>
                </a:cxn>
                <a:cxn ang="0">
                  <a:pos x="322" y="234"/>
                </a:cxn>
                <a:cxn ang="0">
                  <a:pos x="281" y="131"/>
                </a:cxn>
                <a:cxn ang="0">
                  <a:pos x="254" y="40"/>
                </a:cxn>
              </a:cxnLst>
              <a:rect l="0" t="0" r="r" b="b"/>
              <a:pathLst>
                <a:path w="628" h="926">
                  <a:moveTo>
                    <a:pt x="247" y="1"/>
                  </a:moveTo>
                  <a:lnTo>
                    <a:pt x="237" y="0"/>
                  </a:lnTo>
                  <a:lnTo>
                    <a:pt x="225" y="0"/>
                  </a:lnTo>
                  <a:lnTo>
                    <a:pt x="209" y="0"/>
                  </a:lnTo>
                  <a:lnTo>
                    <a:pt x="193" y="1"/>
                  </a:lnTo>
                  <a:lnTo>
                    <a:pt x="174" y="3"/>
                  </a:lnTo>
                  <a:lnTo>
                    <a:pt x="153" y="6"/>
                  </a:lnTo>
                  <a:lnTo>
                    <a:pt x="133" y="9"/>
                  </a:lnTo>
                  <a:lnTo>
                    <a:pt x="112" y="14"/>
                  </a:lnTo>
                  <a:lnTo>
                    <a:pt x="92" y="20"/>
                  </a:lnTo>
                  <a:lnTo>
                    <a:pt x="73" y="28"/>
                  </a:lnTo>
                  <a:lnTo>
                    <a:pt x="54" y="36"/>
                  </a:lnTo>
                  <a:lnTo>
                    <a:pt x="37" y="47"/>
                  </a:lnTo>
                  <a:lnTo>
                    <a:pt x="23" y="59"/>
                  </a:lnTo>
                  <a:lnTo>
                    <a:pt x="13" y="73"/>
                  </a:lnTo>
                  <a:lnTo>
                    <a:pt x="5" y="89"/>
                  </a:lnTo>
                  <a:lnTo>
                    <a:pt x="0" y="106"/>
                  </a:lnTo>
                  <a:lnTo>
                    <a:pt x="0" y="111"/>
                  </a:lnTo>
                  <a:lnTo>
                    <a:pt x="1" y="117"/>
                  </a:lnTo>
                  <a:lnTo>
                    <a:pt x="2" y="124"/>
                  </a:lnTo>
                  <a:lnTo>
                    <a:pt x="4" y="132"/>
                  </a:lnTo>
                  <a:lnTo>
                    <a:pt x="11" y="160"/>
                  </a:lnTo>
                  <a:lnTo>
                    <a:pt x="20" y="195"/>
                  </a:lnTo>
                  <a:lnTo>
                    <a:pt x="32" y="236"/>
                  </a:lnTo>
                  <a:lnTo>
                    <a:pt x="46" y="283"/>
                  </a:lnTo>
                  <a:lnTo>
                    <a:pt x="61" y="333"/>
                  </a:lnTo>
                  <a:lnTo>
                    <a:pt x="80" y="386"/>
                  </a:lnTo>
                  <a:lnTo>
                    <a:pt x="98" y="442"/>
                  </a:lnTo>
                  <a:lnTo>
                    <a:pt x="119" y="498"/>
                  </a:lnTo>
                  <a:lnTo>
                    <a:pt x="140" y="557"/>
                  </a:lnTo>
                  <a:lnTo>
                    <a:pt x="164" y="613"/>
                  </a:lnTo>
                  <a:lnTo>
                    <a:pt x="187" y="669"/>
                  </a:lnTo>
                  <a:lnTo>
                    <a:pt x="211" y="721"/>
                  </a:lnTo>
                  <a:lnTo>
                    <a:pt x="234" y="772"/>
                  </a:lnTo>
                  <a:lnTo>
                    <a:pt x="257" y="817"/>
                  </a:lnTo>
                  <a:lnTo>
                    <a:pt x="281" y="858"/>
                  </a:lnTo>
                  <a:lnTo>
                    <a:pt x="304" y="893"/>
                  </a:lnTo>
                  <a:lnTo>
                    <a:pt x="310" y="903"/>
                  </a:lnTo>
                  <a:lnTo>
                    <a:pt x="317" y="911"/>
                  </a:lnTo>
                  <a:lnTo>
                    <a:pt x="324" y="919"/>
                  </a:lnTo>
                  <a:lnTo>
                    <a:pt x="330" y="926"/>
                  </a:lnTo>
                  <a:lnTo>
                    <a:pt x="347" y="919"/>
                  </a:lnTo>
                  <a:lnTo>
                    <a:pt x="367" y="912"/>
                  </a:lnTo>
                  <a:lnTo>
                    <a:pt x="388" y="904"/>
                  </a:lnTo>
                  <a:lnTo>
                    <a:pt x="412" y="895"/>
                  </a:lnTo>
                  <a:lnTo>
                    <a:pt x="436" y="885"/>
                  </a:lnTo>
                  <a:lnTo>
                    <a:pt x="461" y="875"/>
                  </a:lnTo>
                  <a:lnTo>
                    <a:pt x="485" y="864"/>
                  </a:lnTo>
                  <a:lnTo>
                    <a:pt x="510" y="854"/>
                  </a:lnTo>
                  <a:lnTo>
                    <a:pt x="533" y="843"/>
                  </a:lnTo>
                  <a:lnTo>
                    <a:pt x="555" y="833"/>
                  </a:lnTo>
                  <a:lnTo>
                    <a:pt x="575" y="823"/>
                  </a:lnTo>
                  <a:lnTo>
                    <a:pt x="593" y="813"/>
                  </a:lnTo>
                  <a:lnTo>
                    <a:pt x="607" y="803"/>
                  </a:lnTo>
                  <a:lnTo>
                    <a:pt x="617" y="795"/>
                  </a:lnTo>
                  <a:lnTo>
                    <a:pt x="626" y="787"/>
                  </a:lnTo>
                  <a:lnTo>
                    <a:pt x="628" y="780"/>
                  </a:lnTo>
                  <a:lnTo>
                    <a:pt x="602" y="745"/>
                  </a:lnTo>
                  <a:lnTo>
                    <a:pt x="575" y="706"/>
                  </a:lnTo>
                  <a:lnTo>
                    <a:pt x="547" y="662"/>
                  </a:lnTo>
                  <a:lnTo>
                    <a:pt x="518" y="614"/>
                  </a:lnTo>
                  <a:lnTo>
                    <a:pt x="488" y="564"/>
                  </a:lnTo>
                  <a:lnTo>
                    <a:pt x="458" y="510"/>
                  </a:lnTo>
                  <a:lnTo>
                    <a:pt x="428" y="456"/>
                  </a:lnTo>
                  <a:lnTo>
                    <a:pt x="399" y="400"/>
                  </a:lnTo>
                  <a:lnTo>
                    <a:pt x="372" y="344"/>
                  </a:lnTo>
                  <a:lnTo>
                    <a:pt x="345" y="288"/>
                  </a:lnTo>
                  <a:lnTo>
                    <a:pt x="322" y="234"/>
                  </a:lnTo>
                  <a:lnTo>
                    <a:pt x="299" y="181"/>
                  </a:lnTo>
                  <a:lnTo>
                    <a:pt x="281" y="131"/>
                  </a:lnTo>
                  <a:lnTo>
                    <a:pt x="265" y="83"/>
                  </a:lnTo>
                  <a:lnTo>
                    <a:pt x="254" y="40"/>
                  </a:lnTo>
                  <a:lnTo>
                    <a:pt x="247" y="1"/>
                  </a:lnTo>
                  <a:close/>
                </a:path>
              </a:pathLst>
            </a:custGeom>
            <a:solidFill>
              <a:srgbClr val="F4FCEA"/>
            </a:solidFill>
            <a:ln w="9525">
              <a:noFill/>
              <a:round/>
              <a:headEnd/>
              <a:tailEnd/>
            </a:ln>
          </p:spPr>
          <p:txBody>
            <a:bodyPr/>
            <a:lstStyle/>
            <a:p>
              <a:endParaRPr lang="en-US"/>
            </a:p>
          </p:txBody>
        </p:sp>
        <p:sp>
          <p:nvSpPr>
            <p:cNvPr id="159808" name="Freeform 64"/>
            <p:cNvSpPr>
              <a:spLocks/>
            </p:cNvSpPr>
            <p:nvPr/>
          </p:nvSpPr>
          <p:spPr bwMode="auto">
            <a:xfrm>
              <a:off x="4126" y="3635"/>
              <a:ext cx="85" cy="191"/>
            </a:xfrm>
            <a:custGeom>
              <a:avLst/>
              <a:gdLst/>
              <a:ahLst/>
              <a:cxnLst>
                <a:cxn ang="0">
                  <a:pos x="39" y="0"/>
                </a:cxn>
                <a:cxn ang="0">
                  <a:pos x="39" y="1"/>
                </a:cxn>
                <a:cxn ang="0">
                  <a:pos x="39" y="3"/>
                </a:cxn>
                <a:cxn ang="0">
                  <a:pos x="37" y="8"/>
                </a:cxn>
                <a:cxn ang="0">
                  <a:pos x="35" y="15"/>
                </a:cxn>
                <a:cxn ang="0">
                  <a:pos x="32" y="28"/>
                </a:cxn>
                <a:cxn ang="0">
                  <a:pos x="26" y="44"/>
                </a:cxn>
                <a:cxn ang="0">
                  <a:pos x="16" y="67"/>
                </a:cxn>
                <a:cxn ang="0">
                  <a:pos x="5" y="95"/>
                </a:cxn>
                <a:cxn ang="0">
                  <a:pos x="0" y="115"/>
                </a:cxn>
                <a:cxn ang="0">
                  <a:pos x="0" y="144"/>
                </a:cxn>
                <a:cxn ang="0">
                  <a:pos x="3" y="179"/>
                </a:cxn>
                <a:cxn ang="0">
                  <a:pos x="11" y="220"/>
                </a:cxn>
                <a:cxn ang="0">
                  <a:pos x="21" y="264"/>
                </a:cxn>
                <a:cxn ang="0">
                  <a:pos x="33" y="313"/>
                </a:cxn>
                <a:cxn ang="0">
                  <a:pos x="47" y="363"/>
                </a:cxn>
                <a:cxn ang="0">
                  <a:pos x="62" y="414"/>
                </a:cxn>
                <a:cxn ang="0">
                  <a:pos x="78" y="463"/>
                </a:cxn>
                <a:cxn ang="0">
                  <a:pos x="95" y="511"/>
                </a:cxn>
                <a:cxn ang="0">
                  <a:pos x="110" y="556"/>
                </a:cxn>
                <a:cxn ang="0">
                  <a:pos x="125" y="596"/>
                </a:cxn>
                <a:cxn ang="0">
                  <a:pos x="139" y="630"/>
                </a:cxn>
                <a:cxn ang="0">
                  <a:pos x="151" y="657"/>
                </a:cxn>
                <a:cxn ang="0">
                  <a:pos x="160" y="676"/>
                </a:cxn>
                <a:cxn ang="0">
                  <a:pos x="167" y="685"/>
                </a:cxn>
                <a:cxn ang="0">
                  <a:pos x="178" y="694"/>
                </a:cxn>
                <a:cxn ang="0">
                  <a:pos x="191" y="701"/>
                </a:cxn>
                <a:cxn ang="0">
                  <a:pos x="206" y="710"/>
                </a:cxn>
                <a:cxn ang="0">
                  <a:pos x="224" y="718"/>
                </a:cxn>
                <a:cxn ang="0">
                  <a:pos x="247" y="729"/>
                </a:cxn>
                <a:cxn ang="0">
                  <a:pos x="272" y="738"/>
                </a:cxn>
                <a:cxn ang="0">
                  <a:pos x="303" y="750"/>
                </a:cxn>
                <a:cxn ang="0">
                  <a:pos x="339" y="761"/>
                </a:cxn>
                <a:cxn ang="0">
                  <a:pos x="316" y="726"/>
                </a:cxn>
                <a:cxn ang="0">
                  <a:pos x="292" y="685"/>
                </a:cxn>
                <a:cxn ang="0">
                  <a:pos x="269" y="640"/>
                </a:cxn>
                <a:cxn ang="0">
                  <a:pos x="246" y="589"/>
                </a:cxn>
                <a:cxn ang="0">
                  <a:pos x="222" y="537"/>
                </a:cxn>
                <a:cxn ang="0">
                  <a:pos x="199" y="481"/>
                </a:cxn>
                <a:cxn ang="0">
                  <a:pos x="175" y="425"/>
                </a:cxn>
                <a:cxn ang="0">
                  <a:pos x="154" y="366"/>
                </a:cxn>
                <a:cxn ang="0">
                  <a:pos x="133" y="310"/>
                </a:cxn>
                <a:cxn ang="0">
                  <a:pos x="115" y="254"/>
                </a:cxn>
                <a:cxn ang="0">
                  <a:pos x="96" y="201"/>
                </a:cxn>
                <a:cxn ang="0">
                  <a:pos x="81" y="151"/>
                </a:cxn>
                <a:cxn ang="0">
                  <a:pos x="67" y="104"/>
                </a:cxn>
                <a:cxn ang="0">
                  <a:pos x="55" y="63"/>
                </a:cxn>
                <a:cxn ang="0">
                  <a:pos x="46" y="28"/>
                </a:cxn>
                <a:cxn ang="0">
                  <a:pos x="39" y="0"/>
                </a:cxn>
              </a:cxnLst>
              <a:rect l="0" t="0" r="r" b="b"/>
              <a:pathLst>
                <a:path w="339" h="761">
                  <a:moveTo>
                    <a:pt x="39" y="0"/>
                  </a:moveTo>
                  <a:lnTo>
                    <a:pt x="39" y="1"/>
                  </a:lnTo>
                  <a:lnTo>
                    <a:pt x="39" y="3"/>
                  </a:lnTo>
                  <a:lnTo>
                    <a:pt x="37" y="8"/>
                  </a:lnTo>
                  <a:lnTo>
                    <a:pt x="35" y="15"/>
                  </a:lnTo>
                  <a:lnTo>
                    <a:pt x="32" y="28"/>
                  </a:lnTo>
                  <a:lnTo>
                    <a:pt x="26" y="44"/>
                  </a:lnTo>
                  <a:lnTo>
                    <a:pt x="16" y="67"/>
                  </a:lnTo>
                  <a:lnTo>
                    <a:pt x="5" y="95"/>
                  </a:lnTo>
                  <a:lnTo>
                    <a:pt x="0" y="115"/>
                  </a:lnTo>
                  <a:lnTo>
                    <a:pt x="0" y="144"/>
                  </a:lnTo>
                  <a:lnTo>
                    <a:pt x="3" y="179"/>
                  </a:lnTo>
                  <a:lnTo>
                    <a:pt x="11" y="220"/>
                  </a:lnTo>
                  <a:lnTo>
                    <a:pt x="21" y="264"/>
                  </a:lnTo>
                  <a:lnTo>
                    <a:pt x="33" y="313"/>
                  </a:lnTo>
                  <a:lnTo>
                    <a:pt x="47" y="363"/>
                  </a:lnTo>
                  <a:lnTo>
                    <a:pt x="62" y="414"/>
                  </a:lnTo>
                  <a:lnTo>
                    <a:pt x="78" y="463"/>
                  </a:lnTo>
                  <a:lnTo>
                    <a:pt x="95" y="511"/>
                  </a:lnTo>
                  <a:lnTo>
                    <a:pt x="110" y="556"/>
                  </a:lnTo>
                  <a:lnTo>
                    <a:pt x="125" y="596"/>
                  </a:lnTo>
                  <a:lnTo>
                    <a:pt x="139" y="630"/>
                  </a:lnTo>
                  <a:lnTo>
                    <a:pt x="151" y="657"/>
                  </a:lnTo>
                  <a:lnTo>
                    <a:pt x="160" y="676"/>
                  </a:lnTo>
                  <a:lnTo>
                    <a:pt x="167" y="685"/>
                  </a:lnTo>
                  <a:lnTo>
                    <a:pt x="178" y="694"/>
                  </a:lnTo>
                  <a:lnTo>
                    <a:pt x="191" y="701"/>
                  </a:lnTo>
                  <a:lnTo>
                    <a:pt x="206" y="710"/>
                  </a:lnTo>
                  <a:lnTo>
                    <a:pt x="224" y="718"/>
                  </a:lnTo>
                  <a:lnTo>
                    <a:pt x="247" y="729"/>
                  </a:lnTo>
                  <a:lnTo>
                    <a:pt x="272" y="738"/>
                  </a:lnTo>
                  <a:lnTo>
                    <a:pt x="303" y="750"/>
                  </a:lnTo>
                  <a:lnTo>
                    <a:pt x="339" y="761"/>
                  </a:lnTo>
                  <a:lnTo>
                    <a:pt x="316" y="726"/>
                  </a:lnTo>
                  <a:lnTo>
                    <a:pt x="292" y="685"/>
                  </a:lnTo>
                  <a:lnTo>
                    <a:pt x="269" y="640"/>
                  </a:lnTo>
                  <a:lnTo>
                    <a:pt x="246" y="589"/>
                  </a:lnTo>
                  <a:lnTo>
                    <a:pt x="222" y="537"/>
                  </a:lnTo>
                  <a:lnTo>
                    <a:pt x="199" y="481"/>
                  </a:lnTo>
                  <a:lnTo>
                    <a:pt x="175" y="425"/>
                  </a:lnTo>
                  <a:lnTo>
                    <a:pt x="154" y="366"/>
                  </a:lnTo>
                  <a:lnTo>
                    <a:pt x="133" y="310"/>
                  </a:lnTo>
                  <a:lnTo>
                    <a:pt x="115" y="254"/>
                  </a:lnTo>
                  <a:lnTo>
                    <a:pt x="96" y="201"/>
                  </a:lnTo>
                  <a:lnTo>
                    <a:pt x="81" y="151"/>
                  </a:lnTo>
                  <a:lnTo>
                    <a:pt x="67" y="104"/>
                  </a:lnTo>
                  <a:lnTo>
                    <a:pt x="55" y="63"/>
                  </a:lnTo>
                  <a:lnTo>
                    <a:pt x="46" y="28"/>
                  </a:lnTo>
                  <a:lnTo>
                    <a:pt x="39" y="0"/>
                  </a:lnTo>
                  <a:close/>
                </a:path>
              </a:pathLst>
            </a:custGeom>
            <a:solidFill>
              <a:srgbClr val="CCEF72"/>
            </a:solidFill>
            <a:ln w="9525">
              <a:noFill/>
              <a:round/>
              <a:headEnd/>
              <a:tailEnd/>
            </a:ln>
          </p:spPr>
          <p:txBody>
            <a:bodyPr/>
            <a:lstStyle/>
            <a:p>
              <a:endParaRPr lang="en-US"/>
            </a:p>
          </p:txBody>
        </p:sp>
        <p:sp>
          <p:nvSpPr>
            <p:cNvPr id="159809" name="Freeform 65"/>
            <p:cNvSpPr>
              <a:spLocks/>
            </p:cNvSpPr>
            <p:nvPr/>
          </p:nvSpPr>
          <p:spPr bwMode="auto">
            <a:xfrm>
              <a:off x="4154" y="3628"/>
              <a:ext cx="38" cy="42"/>
            </a:xfrm>
            <a:custGeom>
              <a:avLst/>
              <a:gdLst/>
              <a:ahLst/>
              <a:cxnLst>
                <a:cxn ang="0">
                  <a:pos x="21" y="9"/>
                </a:cxn>
                <a:cxn ang="0">
                  <a:pos x="10" y="20"/>
                </a:cxn>
                <a:cxn ang="0">
                  <a:pos x="3" y="35"/>
                </a:cxn>
                <a:cxn ang="0">
                  <a:pos x="0" y="55"/>
                </a:cxn>
                <a:cxn ang="0">
                  <a:pos x="0" y="76"/>
                </a:cxn>
                <a:cxn ang="0">
                  <a:pos x="2" y="98"/>
                </a:cxn>
                <a:cxn ang="0">
                  <a:pos x="8" y="120"/>
                </a:cxn>
                <a:cxn ang="0">
                  <a:pos x="16" y="139"/>
                </a:cxn>
                <a:cxn ang="0">
                  <a:pos x="28" y="154"/>
                </a:cxn>
                <a:cxn ang="0">
                  <a:pos x="41" y="163"/>
                </a:cxn>
                <a:cxn ang="0">
                  <a:pos x="56" y="168"/>
                </a:cxn>
                <a:cxn ang="0">
                  <a:pos x="72" y="169"/>
                </a:cxn>
                <a:cxn ang="0">
                  <a:pos x="89" y="166"/>
                </a:cxn>
                <a:cxn ang="0">
                  <a:pos x="104" y="160"/>
                </a:cxn>
                <a:cxn ang="0">
                  <a:pos x="118" y="152"/>
                </a:cxn>
                <a:cxn ang="0">
                  <a:pos x="130" y="144"/>
                </a:cxn>
                <a:cxn ang="0">
                  <a:pos x="139" y="133"/>
                </a:cxn>
                <a:cxn ang="0">
                  <a:pos x="151" y="106"/>
                </a:cxn>
                <a:cxn ang="0">
                  <a:pos x="153" y="72"/>
                </a:cxn>
                <a:cxn ang="0">
                  <a:pos x="147" y="41"/>
                </a:cxn>
                <a:cxn ang="0">
                  <a:pos x="132" y="22"/>
                </a:cxn>
                <a:cxn ang="0">
                  <a:pos x="121" y="17"/>
                </a:cxn>
                <a:cxn ang="0">
                  <a:pos x="110" y="11"/>
                </a:cxn>
                <a:cxn ang="0">
                  <a:pos x="97" y="7"/>
                </a:cxn>
                <a:cxn ang="0">
                  <a:pos x="83" y="2"/>
                </a:cxn>
                <a:cxn ang="0">
                  <a:pos x="68" y="0"/>
                </a:cxn>
                <a:cxn ang="0">
                  <a:pos x="53" y="0"/>
                </a:cxn>
                <a:cxn ang="0">
                  <a:pos x="37" y="2"/>
                </a:cxn>
                <a:cxn ang="0">
                  <a:pos x="21" y="9"/>
                </a:cxn>
              </a:cxnLst>
              <a:rect l="0" t="0" r="r" b="b"/>
              <a:pathLst>
                <a:path w="153" h="169">
                  <a:moveTo>
                    <a:pt x="21" y="9"/>
                  </a:moveTo>
                  <a:lnTo>
                    <a:pt x="10" y="20"/>
                  </a:lnTo>
                  <a:lnTo>
                    <a:pt x="3" y="35"/>
                  </a:lnTo>
                  <a:lnTo>
                    <a:pt x="0" y="55"/>
                  </a:lnTo>
                  <a:lnTo>
                    <a:pt x="0" y="76"/>
                  </a:lnTo>
                  <a:lnTo>
                    <a:pt x="2" y="98"/>
                  </a:lnTo>
                  <a:lnTo>
                    <a:pt x="8" y="120"/>
                  </a:lnTo>
                  <a:lnTo>
                    <a:pt x="16" y="139"/>
                  </a:lnTo>
                  <a:lnTo>
                    <a:pt x="28" y="154"/>
                  </a:lnTo>
                  <a:lnTo>
                    <a:pt x="41" y="163"/>
                  </a:lnTo>
                  <a:lnTo>
                    <a:pt x="56" y="168"/>
                  </a:lnTo>
                  <a:lnTo>
                    <a:pt x="72" y="169"/>
                  </a:lnTo>
                  <a:lnTo>
                    <a:pt x="89" y="166"/>
                  </a:lnTo>
                  <a:lnTo>
                    <a:pt x="104" y="160"/>
                  </a:lnTo>
                  <a:lnTo>
                    <a:pt x="118" y="152"/>
                  </a:lnTo>
                  <a:lnTo>
                    <a:pt x="130" y="144"/>
                  </a:lnTo>
                  <a:lnTo>
                    <a:pt x="139" y="133"/>
                  </a:lnTo>
                  <a:lnTo>
                    <a:pt x="151" y="106"/>
                  </a:lnTo>
                  <a:lnTo>
                    <a:pt x="153" y="72"/>
                  </a:lnTo>
                  <a:lnTo>
                    <a:pt x="147" y="41"/>
                  </a:lnTo>
                  <a:lnTo>
                    <a:pt x="132" y="22"/>
                  </a:lnTo>
                  <a:lnTo>
                    <a:pt x="121" y="17"/>
                  </a:lnTo>
                  <a:lnTo>
                    <a:pt x="110" y="11"/>
                  </a:lnTo>
                  <a:lnTo>
                    <a:pt x="97" y="7"/>
                  </a:lnTo>
                  <a:lnTo>
                    <a:pt x="83" y="2"/>
                  </a:lnTo>
                  <a:lnTo>
                    <a:pt x="68" y="0"/>
                  </a:lnTo>
                  <a:lnTo>
                    <a:pt x="53" y="0"/>
                  </a:lnTo>
                  <a:lnTo>
                    <a:pt x="37" y="2"/>
                  </a:lnTo>
                  <a:lnTo>
                    <a:pt x="21" y="9"/>
                  </a:lnTo>
                  <a:close/>
                </a:path>
              </a:pathLst>
            </a:custGeom>
            <a:solidFill>
              <a:srgbClr val="CCEF72"/>
            </a:solidFill>
            <a:ln w="9525">
              <a:noFill/>
              <a:round/>
              <a:headEnd/>
              <a:tailEnd/>
            </a:ln>
          </p:spPr>
          <p:txBody>
            <a:bodyPr/>
            <a:lstStyle/>
            <a:p>
              <a:endParaRPr lang="en-US"/>
            </a:p>
          </p:txBody>
        </p:sp>
        <p:sp>
          <p:nvSpPr>
            <p:cNvPr id="159810" name="Freeform 66"/>
            <p:cNvSpPr>
              <a:spLocks/>
            </p:cNvSpPr>
            <p:nvPr/>
          </p:nvSpPr>
          <p:spPr bwMode="auto">
            <a:xfrm>
              <a:off x="4211" y="3750"/>
              <a:ext cx="49" cy="51"/>
            </a:xfrm>
            <a:custGeom>
              <a:avLst/>
              <a:gdLst/>
              <a:ahLst/>
              <a:cxnLst>
                <a:cxn ang="0">
                  <a:pos x="26" y="24"/>
                </a:cxn>
                <a:cxn ang="0">
                  <a:pos x="16" y="37"/>
                </a:cxn>
                <a:cxn ang="0">
                  <a:pos x="9" y="50"/>
                </a:cxn>
                <a:cxn ang="0">
                  <a:pos x="4" y="65"/>
                </a:cxn>
                <a:cxn ang="0">
                  <a:pos x="0" y="80"/>
                </a:cxn>
                <a:cxn ang="0">
                  <a:pos x="0" y="95"/>
                </a:cxn>
                <a:cxn ang="0">
                  <a:pos x="4" y="110"/>
                </a:cxn>
                <a:cxn ang="0">
                  <a:pos x="9" y="124"/>
                </a:cxn>
                <a:cxn ang="0">
                  <a:pos x="20" y="138"/>
                </a:cxn>
                <a:cxn ang="0">
                  <a:pos x="33" y="153"/>
                </a:cxn>
                <a:cxn ang="0">
                  <a:pos x="46" y="165"/>
                </a:cxn>
                <a:cxn ang="0">
                  <a:pos x="61" y="179"/>
                </a:cxn>
                <a:cxn ang="0">
                  <a:pos x="76" y="190"/>
                </a:cxn>
                <a:cxn ang="0">
                  <a:pos x="90" y="199"/>
                </a:cxn>
                <a:cxn ang="0">
                  <a:pos x="105" y="205"/>
                </a:cxn>
                <a:cxn ang="0">
                  <a:pos x="118" y="205"/>
                </a:cxn>
                <a:cxn ang="0">
                  <a:pos x="131" y="200"/>
                </a:cxn>
                <a:cxn ang="0">
                  <a:pos x="143" y="193"/>
                </a:cxn>
                <a:cxn ang="0">
                  <a:pos x="156" y="186"/>
                </a:cxn>
                <a:cxn ang="0">
                  <a:pos x="166" y="179"/>
                </a:cxn>
                <a:cxn ang="0">
                  <a:pos x="177" y="174"/>
                </a:cxn>
                <a:cxn ang="0">
                  <a:pos x="185" y="165"/>
                </a:cxn>
                <a:cxn ang="0">
                  <a:pos x="191" y="156"/>
                </a:cxn>
                <a:cxn ang="0">
                  <a:pos x="195" y="145"/>
                </a:cxn>
                <a:cxn ang="0">
                  <a:pos x="196" y="133"/>
                </a:cxn>
                <a:cxn ang="0">
                  <a:pos x="194" y="116"/>
                </a:cxn>
                <a:cxn ang="0">
                  <a:pos x="189" y="99"/>
                </a:cxn>
                <a:cxn ang="0">
                  <a:pos x="181" y="79"/>
                </a:cxn>
                <a:cxn ang="0">
                  <a:pos x="171" y="59"/>
                </a:cxn>
                <a:cxn ang="0">
                  <a:pos x="159" y="41"/>
                </a:cxn>
                <a:cxn ang="0">
                  <a:pos x="146" y="25"/>
                </a:cxn>
                <a:cxn ang="0">
                  <a:pos x="131" y="13"/>
                </a:cxn>
                <a:cxn ang="0">
                  <a:pos x="117" y="6"/>
                </a:cxn>
                <a:cxn ang="0">
                  <a:pos x="103" y="3"/>
                </a:cxn>
                <a:cxn ang="0">
                  <a:pos x="89" y="0"/>
                </a:cxn>
                <a:cxn ang="0">
                  <a:pos x="75" y="2"/>
                </a:cxn>
                <a:cxn ang="0">
                  <a:pos x="63" y="3"/>
                </a:cxn>
                <a:cxn ang="0">
                  <a:pos x="51" y="6"/>
                </a:cxn>
                <a:cxn ang="0">
                  <a:pos x="41" y="11"/>
                </a:cxn>
                <a:cxn ang="0">
                  <a:pos x="33" y="17"/>
                </a:cxn>
                <a:cxn ang="0">
                  <a:pos x="26" y="24"/>
                </a:cxn>
              </a:cxnLst>
              <a:rect l="0" t="0" r="r" b="b"/>
              <a:pathLst>
                <a:path w="196" h="205">
                  <a:moveTo>
                    <a:pt x="26" y="24"/>
                  </a:moveTo>
                  <a:lnTo>
                    <a:pt x="16" y="37"/>
                  </a:lnTo>
                  <a:lnTo>
                    <a:pt x="9" y="50"/>
                  </a:lnTo>
                  <a:lnTo>
                    <a:pt x="4" y="65"/>
                  </a:lnTo>
                  <a:lnTo>
                    <a:pt x="0" y="80"/>
                  </a:lnTo>
                  <a:lnTo>
                    <a:pt x="0" y="95"/>
                  </a:lnTo>
                  <a:lnTo>
                    <a:pt x="4" y="110"/>
                  </a:lnTo>
                  <a:lnTo>
                    <a:pt x="9" y="124"/>
                  </a:lnTo>
                  <a:lnTo>
                    <a:pt x="20" y="138"/>
                  </a:lnTo>
                  <a:lnTo>
                    <a:pt x="33" y="153"/>
                  </a:lnTo>
                  <a:lnTo>
                    <a:pt x="46" y="165"/>
                  </a:lnTo>
                  <a:lnTo>
                    <a:pt x="61" y="179"/>
                  </a:lnTo>
                  <a:lnTo>
                    <a:pt x="76" y="190"/>
                  </a:lnTo>
                  <a:lnTo>
                    <a:pt x="90" y="199"/>
                  </a:lnTo>
                  <a:lnTo>
                    <a:pt x="105" y="205"/>
                  </a:lnTo>
                  <a:lnTo>
                    <a:pt x="118" y="205"/>
                  </a:lnTo>
                  <a:lnTo>
                    <a:pt x="131" y="200"/>
                  </a:lnTo>
                  <a:lnTo>
                    <a:pt x="143" y="193"/>
                  </a:lnTo>
                  <a:lnTo>
                    <a:pt x="156" y="186"/>
                  </a:lnTo>
                  <a:lnTo>
                    <a:pt x="166" y="179"/>
                  </a:lnTo>
                  <a:lnTo>
                    <a:pt x="177" y="174"/>
                  </a:lnTo>
                  <a:lnTo>
                    <a:pt x="185" y="165"/>
                  </a:lnTo>
                  <a:lnTo>
                    <a:pt x="191" y="156"/>
                  </a:lnTo>
                  <a:lnTo>
                    <a:pt x="195" y="145"/>
                  </a:lnTo>
                  <a:lnTo>
                    <a:pt x="196" y="133"/>
                  </a:lnTo>
                  <a:lnTo>
                    <a:pt x="194" y="116"/>
                  </a:lnTo>
                  <a:lnTo>
                    <a:pt x="189" y="99"/>
                  </a:lnTo>
                  <a:lnTo>
                    <a:pt x="181" y="79"/>
                  </a:lnTo>
                  <a:lnTo>
                    <a:pt x="171" y="59"/>
                  </a:lnTo>
                  <a:lnTo>
                    <a:pt x="159" y="41"/>
                  </a:lnTo>
                  <a:lnTo>
                    <a:pt x="146" y="25"/>
                  </a:lnTo>
                  <a:lnTo>
                    <a:pt x="131" y="13"/>
                  </a:lnTo>
                  <a:lnTo>
                    <a:pt x="117" y="6"/>
                  </a:lnTo>
                  <a:lnTo>
                    <a:pt x="103" y="3"/>
                  </a:lnTo>
                  <a:lnTo>
                    <a:pt x="89" y="0"/>
                  </a:lnTo>
                  <a:lnTo>
                    <a:pt x="75" y="2"/>
                  </a:lnTo>
                  <a:lnTo>
                    <a:pt x="63" y="3"/>
                  </a:lnTo>
                  <a:lnTo>
                    <a:pt x="51" y="6"/>
                  </a:lnTo>
                  <a:lnTo>
                    <a:pt x="41" y="11"/>
                  </a:lnTo>
                  <a:lnTo>
                    <a:pt x="33" y="17"/>
                  </a:lnTo>
                  <a:lnTo>
                    <a:pt x="26" y="24"/>
                  </a:lnTo>
                  <a:close/>
                </a:path>
              </a:pathLst>
            </a:custGeom>
            <a:solidFill>
              <a:srgbClr val="CCEF72"/>
            </a:solidFill>
            <a:ln w="9525">
              <a:noFill/>
              <a:round/>
              <a:headEnd/>
              <a:tailEnd/>
            </a:ln>
          </p:spPr>
          <p:txBody>
            <a:bodyPr/>
            <a:lstStyle/>
            <a:p>
              <a:endParaRPr lang="en-US"/>
            </a:p>
          </p:txBody>
        </p:sp>
        <p:sp>
          <p:nvSpPr>
            <p:cNvPr id="159811" name="Freeform 67"/>
            <p:cNvSpPr>
              <a:spLocks/>
            </p:cNvSpPr>
            <p:nvPr/>
          </p:nvSpPr>
          <p:spPr bwMode="auto">
            <a:xfrm>
              <a:off x="4155" y="3623"/>
              <a:ext cx="45" cy="49"/>
            </a:xfrm>
            <a:custGeom>
              <a:avLst/>
              <a:gdLst/>
              <a:ahLst/>
              <a:cxnLst>
                <a:cxn ang="0">
                  <a:pos x="91" y="2"/>
                </a:cxn>
                <a:cxn ang="0">
                  <a:pos x="73" y="0"/>
                </a:cxn>
                <a:cxn ang="0">
                  <a:pos x="52" y="1"/>
                </a:cxn>
                <a:cxn ang="0">
                  <a:pos x="34" y="9"/>
                </a:cxn>
                <a:cxn ang="0">
                  <a:pos x="13" y="30"/>
                </a:cxn>
                <a:cxn ang="0">
                  <a:pos x="0" y="64"/>
                </a:cxn>
                <a:cxn ang="0">
                  <a:pos x="1" y="100"/>
                </a:cxn>
                <a:cxn ang="0">
                  <a:pos x="11" y="137"/>
                </a:cxn>
                <a:cxn ang="0">
                  <a:pos x="25" y="164"/>
                </a:cxn>
                <a:cxn ang="0">
                  <a:pos x="44" y="181"/>
                </a:cxn>
                <a:cxn ang="0">
                  <a:pos x="66" y="193"/>
                </a:cxn>
                <a:cxn ang="0">
                  <a:pos x="90" y="195"/>
                </a:cxn>
                <a:cxn ang="0">
                  <a:pos x="120" y="186"/>
                </a:cxn>
                <a:cxn ang="0">
                  <a:pos x="151" y="166"/>
                </a:cxn>
                <a:cxn ang="0">
                  <a:pos x="172" y="139"/>
                </a:cxn>
                <a:cxn ang="0">
                  <a:pos x="180" y="106"/>
                </a:cxn>
                <a:cxn ang="0">
                  <a:pos x="176" y="84"/>
                </a:cxn>
                <a:cxn ang="0">
                  <a:pos x="169" y="77"/>
                </a:cxn>
                <a:cxn ang="0">
                  <a:pos x="160" y="78"/>
                </a:cxn>
                <a:cxn ang="0">
                  <a:pos x="154" y="85"/>
                </a:cxn>
                <a:cxn ang="0">
                  <a:pos x="152" y="103"/>
                </a:cxn>
                <a:cxn ang="0">
                  <a:pos x="145" y="128"/>
                </a:cxn>
                <a:cxn ang="0">
                  <a:pos x="128" y="148"/>
                </a:cxn>
                <a:cxn ang="0">
                  <a:pos x="104" y="160"/>
                </a:cxn>
                <a:cxn ang="0">
                  <a:pos x="71" y="160"/>
                </a:cxn>
                <a:cxn ang="0">
                  <a:pos x="48" y="144"/>
                </a:cxn>
                <a:cxn ang="0">
                  <a:pos x="35" y="117"/>
                </a:cxn>
                <a:cxn ang="0">
                  <a:pos x="27" y="85"/>
                </a:cxn>
                <a:cxn ang="0">
                  <a:pos x="25" y="62"/>
                </a:cxn>
                <a:cxn ang="0">
                  <a:pos x="32" y="45"/>
                </a:cxn>
                <a:cxn ang="0">
                  <a:pos x="43" y="31"/>
                </a:cxn>
                <a:cxn ang="0">
                  <a:pos x="58" y="21"/>
                </a:cxn>
                <a:cxn ang="0">
                  <a:pos x="69" y="20"/>
                </a:cxn>
                <a:cxn ang="0">
                  <a:pos x="84" y="20"/>
                </a:cxn>
                <a:cxn ang="0">
                  <a:pos x="100" y="20"/>
                </a:cxn>
                <a:cxn ang="0">
                  <a:pos x="103" y="9"/>
                </a:cxn>
              </a:cxnLst>
              <a:rect l="0" t="0" r="r" b="b"/>
              <a:pathLst>
                <a:path w="180" h="195">
                  <a:moveTo>
                    <a:pt x="99" y="5"/>
                  </a:moveTo>
                  <a:lnTo>
                    <a:pt x="91" y="2"/>
                  </a:lnTo>
                  <a:lnTo>
                    <a:pt x="83" y="0"/>
                  </a:lnTo>
                  <a:lnTo>
                    <a:pt x="73" y="0"/>
                  </a:lnTo>
                  <a:lnTo>
                    <a:pt x="63" y="0"/>
                  </a:lnTo>
                  <a:lnTo>
                    <a:pt x="52" y="1"/>
                  </a:lnTo>
                  <a:lnTo>
                    <a:pt x="43" y="5"/>
                  </a:lnTo>
                  <a:lnTo>
                    <a:pt x="34" y="9"/>
                  </a:lnTo>
                  <a:lnTo>
                    <a:pt x="25" y="15"/>
                  </a:lnTo>
                  <a:lnTo>
                    <a:pt x="13" y="30"/>
                  </a:lnTo>
                  <a:lnTo>
                    <a:pt x="4" y="47"/>
                  </a:lnTo>
                  <a:lnTo>
                    <a:pt x="0" y="64"/>
                  </a:lnTo>
                  <a:lnTo>
                    <a:pt x="0" y="82"/>
                  </a:lnTo>
                  <a:lnTo>
                    <a:pt x="1" y="100"/>
                  </a:lnTo>
                  <a:lnTo>
                    <a:pt x="6" y="118"/>
                  </a:lnTo>
                  <a:lnTo>
                    <a:pt x="11" y="137"/>
                  </a:lnTo>
                  <a:lnTo>
                    <a:pt x="18" y="153"/>
                  </a:lnTo>
                  <a:lnTo>
                    <a:pt x="25" y="164"/>
                  </a:lnTo>
                  <a:lnTo>
                    <a:pt x="34" y="173"/>
                  </a:lnTo>
                  <a:lnTo>
                    <a:pt x="44" y="181"/>
                  </a:lnTo>
                  <a:lnTo>
                    <a:pt x="55" y="188"/>
                  </a:lnTo>
                  <a:lnTo>
                    <a:pt x="66" y="193"/>
                  </a:lnTo>
                  <a:lnTo>
                    <a:pt x="78" y="195"/>
                  </a:lnTo>
                  <a:lnTo>
                    <a:pt x="90" y="195"/>
                  </a:lnTo>
                  <a:lnTo>
                    <a:pt x="103" y="193"/>
                  </a:lnTo>
                  <a:lnTo>
                    <a:pt x="120" y="186"/>
                  </a:lnTo>
                  <a:lnTo>
                    <a:pt x="137" y="178"/>
                  </a:lnTo>
                  <a:lnTo>
                    <a:pt x="151" y="166"/>
                  </a:lnTo>
                  <a:lnTo>
                    <a:pt x="163" y="153"/>
                  </a:lnTo>
                  <a:lnTo>
                    <a:pt x="172" y="139"/>
                  </a:lnTo>
                  <a:lnTo>
                    <a:pt x="177" y="124"/>
                  </a:lnTo>
                  <a:lnTo>
                    <a:pt x="180" y="106"/>
                  </a:lnTo>
                  <a:lnTo>
                    <a:pt x="177" y="89"/>
                  </a:lnTo>
                  <a:lnTo>
                    <a:pt x="176" y="84"/>
                  </a:lnTo>
                  <a:lnTo>
                    <a:pt x="174" y="79"/>
                  </a:lnTo>
                  <a:lnTo>
                    <a:pt x="169" y="77"/>
                  </a:lnTo>
                  <a:lnTo>
                    <a:pt x="165" y="77"/>
                  </a:lnTo>
                  <a:lnTo>
                    <a:pt x="160" y="78"/>
                  </a:lnTo>
                  <a:lnTo>
                    <a:pt x="156" y="81"/>
                  </a:lnTo>
                  <a:lnTo>
                    <a:pt x="154" y="85"/>
                  </a:lnTo>
                  <a:lnTo>
                    <a:pt x="153" y="90"/>
                  </a:lnTo>
                  <a:lnTo>
                    <a:pt x="152" y="103"/>
                  </a:lnTo>
                  <a:lnTo>
                    <a:pt x="149" y="116"/>
                  </a:lnTo>
                  <a:lnTo>
                    <a:pt x="145" y="128"/>
                  </a:lnTo>
                  <a:lnTo>
                    <a:pt x="138" y="139"/>
                  </a:lnTo>
                  <a:lnTo>
                    <a:pt x="128" y="148"/>
                  </a:lnTo>
                  <a:lnTo>
                    <a:pt x="117" y="155"/>
                  </a:lnTo>
                  <a:lnTo>
                    <a:pt x="104" y="160"/>
                  </a:lnTo>
                  <a:lnTo>
                    <a:pt x="87" y="162"/>
                  </a:lnTo>
                  <a:lnTo>
                    <a:pt x="71" y="160"/>
                  </a:lnTo>
                  <a:lnTo>
                    <a:pt x="58" y="154"/>
                  </a:lnTo>
                  <a:lnTo>
                    <a:pt x="48" y="144"/>
                  </a:lnTo>
                  <a:lnTo>
                    <a:pt x="41" y="131"/>
                  </a:lnTo>
                  <a:lnTo>
                    <a:pt x="35" y="117"/>
                  </a:lnTo>
                  <a:lnTo>
                    <a:pt x="30" y="100"/>
                  </a:lnTo>
                  <a:lnTo>
                    <a:pt x="27" y="85"/>
                  </a:lnTo>
                  <a:lnTo>
                    <a:pt x="25" y="70"/>
                  </a:lnTo>
                  <a:lnTo>
                    <a:pt x="25" y="62"/>
                  </a:lnTo>
                  <a:lnTo>
                    <a:pt x="28" y="54"/>
                  </a:lnTo>
                  <a:lnTo>
                    <a:pt x="32" y="45"/>
                  </a:lnTo>
                  <a:lnTo>
                    <a:pt x="37" y="37"/>
                  </a:lnTo>
                  <a:lnTo>
                    <a:pt x="43" y="31"/>
                  </a:lnTo>
                  <a:lnTo>
                    <a:pt x="50" y="26"/>
                  </a:lnTo>
                  <a:lnTo>
                    <a:pt x="58" y="21"/>
                  </a:lnTo>
                  <a:lnTo>
                    <a:pt x="66" y="20"/>
                  </a:lnTo>
                  <a:lnTo>
                    <a:pt x="69" y="20"/>
                  </a:lnTo>
                  <a:lnTo>
                    <a:pt x="75" y="19"/>
                  </a:lnTo>
                  <a:lnTo>
                    <a:pt x="84" y="20"/>
                  </a:lnTo>
                  <a:lnTo>
                    <a:pt x="94" y="21"/>
                  </a:lnTo>
                  <a:lnTo>
                    <a:pt x="100" y="20"/>
                  </a:lnTo>
                  <a:lnTo>
                    <a:pt x="104" y="15"/>
                  </a:lnTo>
                  <a:lnTo>
                    <a:pt x="103" y="9"/>
                  </a:lnTo>
                  <a:lnTo>
                    <a:pt x="99" y="5"/>
                  </a:lnTo>
                  <a:close/>
                </a:path>
              </a:pathLst>
            </a:custGeom>
            <a:solidFill>
              <a:srgbClr val="FFFFFF"/>
            </a:solidFill>
            <a:ln w="9525">
              <a:noFill/>
              <a:round/>
              <a:headEnd/>
              <a:tailEnd/>
            </a:ln>
          </p:spPr>
          <p:txBody>
            <a:bodyPr/>
            <a:lstStyle/>
            <a:p>
              <a:endParaRPr lang="en-US"/>
            </a:p>
          </p:txBody>
        </p:sp>
        <p:sp>
          <p:nvSpPr>
            <p:cNvPr id="159812" name="Freeform 68"/>
            <p:cNvSpPr>
              <a:spLocks/>
            </p:cNvSpPr>
            <p:nvPr/>
          </p:nvSpPr>
          <p:spPr bwMode="auto">
            <a:xfrm>
              <a:off x="4215" y="3748"/>
              <a:ext cx="55" cy="55"/>
            </a:xfrm>
            <a:custGeom>
              <a:avLst/>
              <a:gdLst/>
              <a:ahLst/>
              <a:cxnLst>
                <a:cxn ang="0">
                  <a:pos x="48" y="7"/>
                </a:cxn>
                <a:cxn ang="0">
                  <a:pos x="27" y="22"/>
                </a:cxn>
                <a:cxn ang="0">
                  <a:pos x="12" y="41"/>
                </a:cxn>
                <a:cxn ang="0">
                  <a:pos x="2" y="66"/>
                </a:cxn>
                <a:cxn ang="0">
                  <a:pos x="0" y="91"/>
                </a:cxn>
                <a:cxn ang="0">
                  <a:pos x="5" y="118"/>
                </a:cxn>
                <a:cxn ang="0">
                  <a:pos x="14" y="143"/>
                </a:cxn>
                <a:cxn ang="0">
                  <a:pos x="29" y="166"/>
                </a:cxn>
                <a:cxn ang="0">
                  <a:pos x="52" y="189"/>
                </a:cxn>
                <a:cxn ang="0">
                  <a:pos x="81" y="210"/>
                </a:cxn>
                <a:cxn ang="0">
                  <a:pos x="113" y="220"/>
                </a:cxn>
                <a:cxn ang="0">
                  <a:pos x="147" y="214"/>
                </a:cxn>
                <a:cxn ang="0">
                  <a:pos x="174" y="196"/>
                </a:cxn>
                <a:cxn ang="0">
                  <a:pos x="194" y="176"/>
                </a:cxn>
                <a:cxn ang="0">
                  <a:pos x="209" y="153"/>
                </a:cxn>
                <a:cxn ang="0">
                  <a:pos x="220" y="129"/>
                </a:cxn>
                <a:cxn ang="0">
                  <a:pos x="222" y="109"/>
                </a:cxn>
                <a:cxn ang="0">
                  <a:pos x="218" y="99"/>
                </a:cxn>
                <a:cxn ang="0">
                  <a:pos x="206" y="95"/>
                </a:cxn>
                <a:cxn ang="0">
                  <a:pos x="195" y="100"/>
                </a:cxn>
                <a:cxn ang="0">
                  <a:pos x="192" y="108"/>
                </a:cxn>
                <a:cxn ang="0">
                  <a:pos x="187" y="123"/>
                </a:cxn>
                <a:cxn ang="0">
                  <a:pos x="175" y="144"/>
                </a:cxn>
                <a:cxn ang="0">
                  <a:pos x="158" y="164"/>
                </a:cxn>
                <a:cxn ang="0">
                  <a:pos x="123" y="172"/>
                </a:cxn>
                <a:cxn ang="0">
                  <a:pos x="80" y="161"/>
                </a:cxn>
                <a:cxn ang="0">
                  <a:pos x="47" y="132"/>
                </a:cxn>
                <a:cxn ang="0">
                  <a:pos x="32" y="93"/>
                </a:cxn>
                <a:cxn ang="0">
                  <a:pos x="35" y="60"/>
                </a:cxn>
                <a:cxn ang="0">
                  <a:pos x="48" y="41"/>
                </a:cxn>
                <a:cxn ang="0">
                  <a:pos x="64" y="25"/>
                </a:cxn>
                <a:cxn ang="0">
                  <a:pos x="82" y="13"/>
                </a:cxn>
                <a:cxn ang="0">
                  <a:pos x="87" y="4"/>
                </a:cxn>
                <a:cxn ang="0">
                  <a:pos x="70" y="0"/>
                </a:cxn>
              </a:cxnLst>
              <a:rect l="0" t="0" r="r" b="b"/>
              <a:pathLst>
                <a:path w="222" h="220">
                  <a:moveTo>
                    <a:pt x="60" y="3"/>
                  </a:moveTo>
                  <a:lnTo>
                    <a:pt x="48" y="7"/>
                  </a:lnTo>
                  <a:lnTo>
                    <a:pt x="37" y="14"/>
                  </a:lnTo>
                  <a:lnTo>
                    <a:pt x="27" y="22"/>
                  </a:lnTo>
                  <a:lnTo>
                    <a:pt x="19" y="32"/>
                  </a:lnTo>
                  <a:lnTo>
                    <a:pt x="12" y="41"/>
                  </a:lnTo>
                  <a:lnTo>
                    <a:pt x="6" y="53"/>
                  </a:lnTo>
                  <a:lnTo>
                    <a:pt x="2" y="66"/>
                  </a:lnTo>
                  <a:lnTo>
                    <a:pt x="0" y="79"/>
                  </a:lnTo>
                  <a:lnTo>
                    <a:pt x="0" y="91"/>
                  </a:lnTo>
                  <a:lnTo>
                    <a:pt x="1" y="106"/>
                  </a:lnTo>
                  <a:lnTo>
                    <a:pt x="5" y="118"/>
                  </a:lnTo>
                  <a:lnTo>
                    <a:pt x="9" y="131"/>
                  </a:lnTo>
                  <a:lnTo>
                    <a:pt x="14" y="143"/>
                  </a:lnTo>
                  <a:lnTo>
                    <a:pt x="21" y="155"/>
                  </a:lnTo>
                  <a:lnTo>
                    <a:pt x="29" y="166"/>
                  </a:lnTo>
                  <a:lnTo>
                    <a:pt x="39" y="177"/>
                  </a:lnTo>
                  <a:lnTo>
                    <a:pt x="52" y="189"/>
                  </a:lnTo>
                  <a:lnTo>
                    <a:pt x="66" y="199"/>
                  </a:lnTo>
                  <a:lnTo>
                    <a:pt x="81" y="210"/>
                  </a:lnTo>
                  <a:lnTo>
                    <a:pt x="97" y="217"/>
                  </a:lnTo>
                  <a:lnTo>
                    <a:pt x="113" y="220"/>
                  </a:lnTo>
                  <a:lnTo>
                    <a:pt x="131" y="220"/>
                  </a:lnTo>
                  <a:lnTo>
                    <a:pt x="147" y="214"/>
                  </a:lnTo>
                  <a:lnTo>
                    <a:pt x="164" y="204"/>
                  </a:lnTo>
                  <a:lnTo>
                    <a:pt x="174" y="196"/>
                  </a:lnTo>
                  <a:lnTo>
                    <a:pt x="185" y="186"/>
                  </a:lnTo>
                  <a:lnTo>
                    <a:pt x="194" y="176"/>
                  </a:lnTo>
                  <a:lnTo>
                    <a:pt x="202" y="165"/>
                  </a:lnTo>
                  <a:lnTo>
                    <a:pt x="209" y="153"/>
                  </a:lnTo>
                  <a:lnTo>
                    <a:pt x="215" y="142"/>
                  </a:lnTo>
                  <a:lnTo>
                    <a:pt x="220" y="129"/>
                  </a:lnTo>
                  <a:lnTo>
                    <a:pt x="222" y="115"/>
                  </a:lnTo>
                  <a:lnTo>
                    <a:pt x="222" y="109"/>
                  </a:lnTo>
                  <a:lnTo>
                    <a:pt x="221" y="103"/>
                  </a:lnTo>
                  <a:lnTo>
                    <a:pt x="218" y="99"/>
                  </a:lnTo>
                  <a:lnTo>
                    <a:pt x="212" y="95"/>
                  </a:lnTo>
                  <a:lnTo>
                    <a:pt x="206" y="95"/>
                  </a:lnTo>
                  <a:lnTo>
                    <a:pt x="200" y="96"/>
                  </a:lnTo>
                  <a:lnTo>
                    <a:pt x="195" y="100"/>
                  </a:lnTo>
                  <a:lnTo>
                    <a:pt x="192" y="106"/>
                  </a:lnTo>
                  <a:lnTo>
                    <a:pt x="192" y="108"/>
                  </a:lnTo>
                  <a:lnTo>
                    <a:pt x="189" y="114"/>
                  </a:lnTo>
                  <a:lnTo>
                    <a:pt x="187" y="123"/>
                  </a:lnTo>
                  <a:lnTo>
                    <a:pt x="182" y="134"/>
                  </a:lnTo>
                  <a:lnTo>
                    <a:pt x="175" y="144"/>
                  </a:lnTo>
                  <a:lnTo>
                    <a:pt x="167" y="156"/>
                  </a:lnTo>
                  <a:lnTo>
                    <a:pt x="158" y="164"/>
                  </a:lnTo>
                  <a:lnTo>
                    <a:pt x="145" y="171"/>
                  </a:lnTo>
                  <a:lnTo>
                    <a:pt x="123" y="172"/>
                  </a:lnTo>
                  <a:lnTo>
                    <a:pt x="101" y="169"/>
                  </a:lnTo>
                  <a:lnTo>
                    <a:pt x="80" y="161"/>
                  </a:lnTo>
                  <a:lnTo>
                    <a:pt x="62" y="148"/>
                  </a:lnTo>
                  <a:lnTo>
                    <a:pt x="47" y="132"/>
                  </a:lnTo>
                  <a:lnTo>
                    <a:pt x="36" y="114"/>
                  </a:lnTo>
                  <a:lnTo>
                    <a:pt x="32" y="93"/>
                  </a:lnTo>
                  <a:lnTo>
                    <a:pt x="32" y="70"/>
                  </a:lnTo>
                  <a:lnTo>
                    <a:pt x="35" y="60"/>
                  </a:lnTo>
                  <a:lnTo>
                    <a:pt x="40" y="51"/>
                  </a:lnTo>
                  <a:lnTo>
                    <a:pt x="48" y="41"/>
                  </a:lnTo>
                  <a:lnTo>
                    <a:pt x="56" y="32"/>
                  </a:lnTo>
                  <a:lnTo>
                    <a:pt x="64" y="25"/>
                  </a:lnTo>
                  <a:lnTo>
                    <a:pt x="74" y="18"/>
                  </a:lnTo>
                  <a:lnTo>
                    <a:pt x="82" y="13"/>
                  </a:lnTo>
                  <a:lnTo>
                    <a:pt x="89" y="10"/>
                  </a:lnTo>
                  <a:lnTo>
                    <a:pt x="87" y="4"/>
                  </a:lnTo>
                  <a:lnTo>
                    <a:pt x="80" y="0"/>
                  </a:lnTo>
                  <a:lnTo>
                    <a:pt x="70" y="0"/>
                  </a:lnTo>
                  <a:lnTo>
                    <a:pt x="60" y="3"/>
                  </a:lnTo>
                  <a:close/>
                </a:path>
              </a:pathLst>
            </a:custGeom>
            <a:solidFill>
              <a:srgbClr val="FFFFFF"/>
            </a:solidFill>
            <a:ln w="9525">
              <a:noFill/>
              <a:round/>
              <a:headEnd/>
              <a:tailEnd/>
            </a:ln>
          </p:spPr>
          <p:txBody>
            <a:bodyPr/>
            <a:lstStyle/>
            <a:p>
              <a:endParaRPr lang="en-US"/>
            </a:p>
          </p:txBody>
        </p:sp>
        <p:sp>
          <p:nvSpPr>
            <p:cNvPr id="159813" name="Freeform 69"/>
            <p:cNvSpPr>
              <a:spLocks/>
            </p:cNvSpPr>
            <p:nvPr/>
          </p:nvSpPr>
          <p:spPr bwMode="auto">
            <a:xfrm>
              <a:off x="4176" y="3683"/>
              <a:ext cx="14" cy="15"/>
            </a:xfrm>
            <a:custGeom>
              <a:avLst/>
              <a:gdLst/>
              <a:ahLst/>
              <a:cxnLst>
                <a:cxn ang="0">
                  <a:pos x="5" y="52"/>
                </a:cxn>
                <a:cxn ang="0">
                  <a:pos x="11" y="58"/>
                </a:cxn>
                <a:cxn ang="0">
                  <a:pos x="19" y="61"/>
                </a:cxn>
                <a:cxn ang="0">
                  <a:pos x="25" y="61"/>
                </a:cxn>
                <a:cxn ang="0">
                  <a:pos x="29" y="59"/>
                </a:cxn>
                <a:cxn ang="0">
                  <a:pos x="31" y="58"/>
                </a:cxn>
                <a:cxn ang="0">
                  <a:pos x="37" y="57"/>
                </a:cxn>
                <a:cxn ang="0">
                  <a:pos x="44" y="54"/>
                </a:cxn>
                <a:cxn ang="0">
                  <a:pos x="51" y="49"/>
                </a:cxn>
                <a:cxn ang="0">
                  <a:pos x="55" y="45"/>
                </a:cxn>
                <a:cxn ang="0">
                  <a:pos x="57" y="42"/>
                </a:cxn>
                <a:cxn ang="0">
                  <a:pos x="57" y="40"/>
                </a:cxn>
                <a:cxn ang="0">
                  <a:pos x="56" y="36"/>
                </a:cxn>
                <a:cxn ang="0">
                  <a:pos x="53" y="33"/>
                </a:cxn>
                <a:cxn ang="0">
                  <a:pos x="50" y="31"/>
                </a:cxn>
                <a:cxn ang="0">
                  <a:pos x="46" y="30"/>
                </a:cxn>
                <a:cxn ang="0">
                  <a:pos x="43" y="31"/>
                </a:cxn>
                <a:cxn ang="0">
                  <a:pos x="38" y="34"/>
                </a:cxn>
                <a:cxn ang="0">
                  <a:pos x="31" y="37"/>
                </a:cxn>
                <a:cxn ang="0">
                  <a:pos x="25" y="41"/>
                </a:cxn>
                <a:cxn ang="0">
                  <a:pos x="23" y="42"/>
                </a:cxn>
                <a:cxn ang="0">
                  <a:pos x="21" y="35"/>
                </a:cxn>
                <a:cxn ang="0">
                  <a:pos x="16" y="20"/>
                </a:cxn>
                <a:cxn ang="0">
                  <a:pos x="9" y="6"/>
                </a:cxn>
                <a:cxn ang="0">
                  <a:pos x="1" y="0"/>
                </a:cxn>
                <a:cxn ang="0">
                  <a:pos x="0" y="14"/>
                </a:cxn>
                <a:cxn ang="0">
                  <a:pos x="2" y="31"/>
                </a:cxn>
                <a:cxn ang="0">
                  <a:pos x="4" y="47"/>
                </a:cxn>
                <a:cxn ang="0">
                  <a:pos x="5" y="52"/>
                </a:cxn>
              </a:cxnLst>
              <a:rect l="0" t="0" r="r" b="b"/>
              <a:pathLst>
                <a:path w="57" h="61">
                  <a:moveTo>
                    <a:pt x="5" y="52"/>
                  </a:moveTo>
                  <a:lnTo>
                    <a:pt x="11" y="58"/>
                  </a:lnTo>
                  <a:lnTo>
                    <a:pt x="19" y="61"/>
                  </a:lnTo>
                  <a:lnTo>
                    <a:pt x="25" y="61"/>
                  </a:lnTo>
                  <a:lnTo>
                    <a:pt x="29" y="59"/>
                  </a:lnTo>
                  <a:lnTo>
                    <a:pt x="31" y="58"/>
                  </a:lnTo>
                  <a:lnTo>
                    <a:pt x="37" y="57"/>
                  </a:lnTo>
                  <a:lnTo>
                    <a:pt x="44" y="54"/>
                  </a:lnTo>
                  <a:lnTo>
                    <a:pt x="51" y="49"/>
                  </a:lnTo>
                  <a:lnTo>
                    <a:pt x="55" y="45"/>
                  </a:lnTo>
                  <a:lnTo>
                    <a:pt x="57" y="42"/>
                  </a:lnTo>
                  <a:lnTo>
                    <a:pt x="57" y="40"/>
                  </a:lnTo>
                  <a:lnTo>
                    <a:pt x="56" y="36"/>
                  </a:lnTo>
                  <a:lnTo>
                    <a:pt x="53" y="33"/>
                  </a:lnTo>
                  <a:lnTo>
                    <a:pt x="50" y="31"/>
                  </a:lnTo>
                  <a:lnTo>
                    <a:pt x="46" y="30"/>
                  </a:lnTo>
                  <a:lnTo>
                    <a:pt x="43" y="31"/>
                  </a:lnTo>
                  <a:lnTo>
                    <a:pt x="38" y="34"/>
                  </a:lnTo>
                  <a:lnTo>
                    <a:pt x="31" y="37"/>
                  </a:lnTo>
                  <a:lnTo>
                    <a:pt x="25" y="41"/>
                  </a:lnTo>
                  <a:lnTo>
                    <a:pt x="23" y="42"/>
                  </a:lnTo>
                  <a:lnTo>
                    <a:pt x="21" y="35"/>
                  </a:lnTo>
                  <a:lnTo>
                    <a:pt x="16" y="20"/>
                  </a:lnTo>
                  <a:lnTo>
                    <a:pt x="9" y="6"/>
                  </a:lnTo>
                  <a:lnTo>
                    <a:pt x="1" y="0"/>
                  </a:lnTo>
                  <a:lnTo>
                    <a:pt x="0" y="14"/>
                  </a:lnTo>
                  <a:lnTo>
                    <a:pt x="2" y="31"/>
                  </a:lnTo>
                  <a:lnTo>
                    <a:pt x="4" y="47"/>
                  </a:lnTo>
                  <a:lnTo>
                    <a:pt x="5" y="52"/>
                  </a:lnTo>
                  <a:close/>
                </a:path>
              </a:pathLst>
            </a:custGeom>
            <a:solidFill>
              <a:srgbClr val="FFFFFF"/>
            </a:solidFill>
            <a:ln w="9525">
              <a:noFill/>
              <a:round/>
              <a:headEnd/>
              <a:tailEnd/>
            </a:ln>
          </p:spPr>
          <p:txBody>
            <a:bodyPr/>
            <a:lstStyle/>
            <a:p>
              <a:endParaRPr lang="en-US"/>
            </a:p>
          </p:txBody>
        </p:sp>
        <p:sp>
          <p:nvSpPr>
            <p:cNvPr id="159814" name="Freeform 70"/>
            <p:cNvSpPr>
              <a:spLocks/>
            </p:cNvSpPr>
            <p:nvPr/>
          </p:nvSpPr>
          <p:spPr bwMode="auto">
            <a:xfrm>
              <a:off x="4189" y="3680"/>
              <a:ext cx="14" cy="12"/>
            </a:xfrm>
            <a:custGeom>
              <a:avLst/>
              <a:gdLst/>
              <a:ahLst/>
              <a:cxnLst>
                <a:cxn ang="0">
                  <a:pos x="11" y="43"/>
                </a:cxn>
                <a:cxn ang="0">
                  <a:pos x="12" y="44"/>
                </a:cxn>
                <a:cxn ang="0">
                  <a:pos x="16" y="47"/>
                </a:cxn>
                <a:cxn ang="0">
                  <a:pos x="19" y="48"/>
                </a:cxn>
                <a:cxn ang="0">
                  <a:pos x="21" y="48"/>
                </a:cxn>
                <a:cxn ang="0">
                  <a:pos x="28" y="48"/>
                </a:cxn>
                <a:cxn ang="0">
                  <a:pos x="36" y="45"/>
                </a:cxn>
                <a:cxn ang="0">
                  <a:pos x="43" y="44"/>
                </a:cxn>
                <a:cxn ang="0">
                  <a:pos x="50" y="41"/>
                </a:cxn>
                <a:cxn ang="0">
                  <a:pos x="52" y="38"/>
                </a:cxn>
                <a:cxn ang="0">
                  <a:pos x="54" y="36"/>
                </a:cxn>
                <a:cxn ang="0">
                  <a:pos x="56" y="32"/>
                </a:cxn>
                <a:cxn ang="0">
                  <a:pos x="54" y="30"/>
                </a:cxn>
                <a:cxn ang="0">
                  <a:pos x="44" y="25"/>
                </a:cxn>
                <a:cxn ang="0">
                  <a:pos x="33" y="27"/>
                </a:cxn>
                <a:cxn ang="0">
                  <a:pos x="25" y="30"/>
                </a:cxn>
                <a:cxn ang="0">
                  <a:pos x="22" y="32"/>
                </a:cxn>
                <a:cxn ang="0">
                  <a:pos x="16" y="24"/>
                </a:cxn>
                <a:cxn ang="0">
                  <a:pos x="12" y="11"/>
                </a:cxn>
                <a:cxn ang="0">
                  <a:pos x="8" y="2"/>
                </a:cxn>
                <a:cxn ang="0">
                  <a:pos x="2" y="0"/>
                </a:cxn>
                <a:cxn ang="0">
                  <a:pos x="0" y="15"/>
                </a:cxn>
                <a:cxn ang="0">
                  <a:pos x="3" y="29"/>
                </a:cxn>
                <a:cxn ang="0">
                  <a:pos x="9" y="40"/>
                </a:cxn>
                <a:cxn ang="0">
                  <a:pos x="11" y="43"/>
                </a:cxn>
              </a:cxnLst>
              <a:rect l="0" t="0" r="r" b="b"/>
              <a:pathLst>
                <a:path w="56" h="48">
                  <a:moveTo>
                    <a:pt x="11" y="43"/>
                  </a:moveTo>
                  <a:lnTo>
                    <a:pt x="12" y="44"/>
                  </a:lnTo>
                  <a:lnTo>
                    <a:pt x="16" y="47"/>
                  </a:lnTo>
                  <a:lnTo>
                    <a:pt x="19" y="48"/>
                  </a:lnTo>
                  <a:lnTo>
                    <a:pt x="21" y="48"/>
                  </a:lnTo>
                  <a:lnTo>
                    <a:pt x="28" y="48"/>
                  </a:lnTo>
                  <a:lnTo>
                    <a:pt x="36" y="45"/>
                  </a:lnTo>
                  <a:lnTo>
                    <a:pt x="43" y="44"/>
                  </a:lnTo>
                  <a:lnTo>
                    <a:pt x="50" y="41"/>
                  </a:lnTo>
                  <a:lnTo>
                    <a:pt x="52" y="38"/>
                  </a:lnTo>
                  <a:lnTo>
                    <a:pt x="54" y="36"/>
                  </a:lnTo>
                  <a:lnTo>
                    <a:pt x="56" y="32"/>
                  </a:lnTo>
                  <a:lnTo>
                    <a:pt x="54" y="30"/>
                  </a:lnTo>
                  <a:lnTo>
                    <a:pt x="44" y="25"/>
                  </a:lnTo>
                  <a:lnTo>
                    <a:pt x="33" y="27"/>
                  </a:lnTo>
                  <a:lnTo>
                    <a:pt x="25" y="30"/>
                  </a:lnTo>
                  <a:lnTo>
                    <a:pt x="22" y="32"/>
                  </a:lnTo>
                  <a:lnTo>
                    <a:pt x="16" y="24"/>
                  </a:lnTo>
                  <a:lnTo>
                    <a:pt x="12" y="11"/>
                  </a:lnTo>
                  <a:lnTo>
                    <a:pt x="8" y="2"/>
                  </a:lnTo>
                  <a:lnTo>
                    <a:pt x="2" y="0"/>
                  </a:lnTo>
                  <a:lnTo>
                    <a:pt x="0" y="15"/>
                  </a:lnTo>
                  <a:lnTo>
                    <a:pt x="3" y="29"/>
                  </a:lnTo>
                  <a:lnTo>
                    <a:pt x="9" y="40"/>
                  </a:lnTo>
                  <a:lnTo>
                    <a:pt x="11" y="43"/>
                  </a:lnTo>
                  <a:close/>
                </a:path>
              </a:pathLst>
            </a:custGeom>
            <a:solidFill>
              <a:srgbClr val="FFFFFF"/>
            </a:solidFill>
            <a:ln w="9525">
              <a:noFill/>
              <a:round/>
              <a:headEnd/>
              <a:tailEnd/>
            </a:ln>
          </p:spPr>
          <p:txBody>
            <a:bodyPr/>
            <a:lstStyle/>
            <a:p>
              <a:endParaRPr lang="en-US"/>
            </a:p>
          </p:txBody>
        </p:sp>
        <p:sp>
          <p:nvSpPr>
            <p:cNvPr id="159815" name="Freeform 71"/>
            <p:cNvSpPr>
              <a:spLocks/>
            </p:cNvSpPr>
            <p:nvPr/>
          </p:nvSpPr>
          <p:spPr bwMode="auto">
            <a:xfrm>
              <a:off x="4201" y="3674"/>
              <a:ext cx="13" cy="12"/>
            </a:xfrm>
            <a:custGeom>
              <a:avLst/>
              <a:gdLst/>
              <a:ahLst/>
              <a:cxnLst>
                <a:cxn ang="0">
                  <a:pos x="4" y="37"/>
                </a:cxn>
                <a:cxn ang="0">
                  <a:pos x="7" y="45"/>
                </a:cxn>
                <a:cxn ang="0">
                  <a:pos x="17" y="49"/>
                </a:cxn>
                <a:cxn ang="0">
                  <a:pos x="25" y="49"/>
                </a:cxn>
                <a:cxn ang="0">
                  <a:pos x="29" y="49"/>
                </a:cxn>
                <a:cxn ang="0">
                  <a:pos x="36" y="46"/>
                </a:cxn>
                <a:cxn ang="0">
                  <a:pos x="44" y="42"/>
                </a:cxn>
                <a:cxn ang="0">
                  <a:pos x="50" y="37"/>
                </a:cxn>
                <a:cxn ang="0">
                  <a:pos x="52" y="32"/>
                </a:cxn>
                <a:cxn ang="0">
                  <a:pos x="51" y="29"/>
                </a:cxn>
                <a:cxn ang="0">
                  <a:pos x="48" y="28"/>
                </a:cxn>
                <a:cxn ang="0">
                  <a:pos x="45" y="26"/>
                </a:cxn>
                <a:cxn ang="0">
                  <a:pos x="41" y="26"/>
                </a:cxn>
                <a:cxn ang="0">
                  <a:pos x="22" y="30"/>
                </a:cxn>
                <a:cxn ang="0">
                  <a:pos x="19" y="24"/>
                </a:cxn>
                <a:cxn ang="0">
                  <a:pos x="14" y="12"/>
                </a:cxn>
                <a:cxn ang="0">
                  <a:pos x="7" y="2"/>
                </a:cxn>
                <a:cxn ang="0">
                  <a:pos x="0" y="0"/>
                </a:cxn>
                <a:cxn ang="0">
                  <a:pos x="0" y="11"/>
                </a:cxn>
                <a:cxn ang="0">
                  <a:pos x="2" y="24"/>
                </a:cxn>
                <a:cxn ang="0">
                  <a:pos x="3" y="33"/>
                </a:cxn>
                <a:cxn ang="0">
                  <a:pos x="4" y="37"/>
                </a:cxn>
              </a:cxnLst>
              <a:rect l="0" t="0" r="r" b="b"/>
              <a:pathLst>
                <a:path w="52" h="49">
                  <a:moveTo>
                    <a:pt x="4" y="37"/>
                  </a:moveTo>
                  <a:lnTo>
                    <a:pt x="7" y="45"/>
                  </a:lnTo>
                  <a:lnTo>
                    <a:pt x="17" y="49"/>
                  </a:lnTo>
                  <a:lnTo>
                    <a:pt x="25" y="49"/>
                  </a:lnTo>
                  <a:lnTo>
                    <a:pt x="29" y="49"/>
                  </a:lnTo>
                  <a:lnTo>
                    <a:pt x="36" y="46"/>
                  </a:lnTo>
                  <a:lnTo>
                    <a:pt x="44" y="42"/>
                  </a:lnTo>
                  <a:lnTo>
                    <a:pt x="50" y="37"/>
                  </a:lnTo>
                  <a:lnTo>
                    <a:pt x="52" y="32"/>
                  </a:lnTo>
                  <a:lnTo>
                    <a:pt x="51" y="29"/>
                  </a:lnTo>
                  <a:lnTo>
                    <a:pt x="48" y="28"/>
                  </a:lnTo>
                  <a:lnTo>
                    <a:pt x="45" y="26"/>
                  </a:lnTo>
                  <a:lnTo>
                    <a:pt x="41" y="26"/>
                  </a:lnTo>
                  <a:lnTo>
                    <a:pt x="22" y="30"/>
                  </a:lnTo>
                  <a:lnTo>
                    <a:pt x="19" y="24"/>
                  </a:lnTo>
                  <a:lnTo>
                    <a:pt x="14" y="12"/>
                  </a:lnTo>
                  <a:lnTo>
                    <a:pt x="7" y="2"/>
                  </a:lnTo>
                  <a:lnTo>
                    <a:pt x="0" y="0"/>
                  </a:lnTo>
                  <a:lnTo>
                    <a:pt x="0" y="11"/>
                  </a:lnTo>
                  <a:lnTo>
                    <a:pt x="2" y="24"/>
                  </a:lnTo>
                  <a:lnTo>
                    <a:pt x="3" y="33"/>
                  </a:lnTo>
                  <a:lnTo>
                    <a:pt x="4" y="37"/>
                  </a:lnTo>
                  <a:close/>
                </a:path>
              </a:pathLst>
            </a:custGeom>
            <a:solidFill>
              <a:srgbClr val="FFFFFF"/>
            </a:solidFill>
            <a:ln w="9525">
              <a:noFill/>
              <a:round/>
              <a:headEnd/>
              <a:tailEnd/>
            </a:ln>
          </p:spPr>
          <p:txBody>
            <a:bodyPr/>
            <a:lstStyle/>
            <a:p>
              <a:endParaRPr lang="en-US"/>
            </a:p>
          </p:txBody>
        </p:sp>
        <p:sp>
          <p:nvSpPr>
            <p:cNvPr id="159816" name="Freeform 72"/>
            <p:cNvSpPr>
              <a:spLocks/>
            </p:cNvSpPr>
            <p:nvPr/>
          </p:nvSpPr>
          <p:spPr bwMode="auto">
            <a:xfrm>
              <a:off x="4184" y="3707"/>
              <a:ext cx="14" cy="10"/>
            </a:xfrm>
            <a:custGeom>
              <a:avLst/>
              <a:gdLst/>
              <a:ahLst/>
              <a:cxnLst>
                <a:cxn ang="0">
                  <a:pos x="7" y="37"/>
                </a:cxn>
                <a:cxn ang="0">
                  <a:pos x="9" y="38"/>
                </a:cxn>
                <a:cxn ang="0">
                  <a:pos x="13" y="38"/>
                </a:cxn>
                <a:cxn ang="0">
                  <a:pos x="17" y="38"/>
                </a:cxn>
                <a:cxn ang="0">
                  <a:pos x="18" y="38"/>
                </a:cxn>
                <a:cxn ang="0">
                  <a:pos x="24" y="37"/>
                </a:cxn>
                <a:cxn ang="0">
                  <a:pos x="31" y="36"/>
                </a:cxn>
                <a:cxn ang="0">
                  <a:pos x="38" y="34"/>
                </a:cxn>
                <a:cxn ang="0">
                  <a:pos x="44" y="30"/>
                </a:cxn>
                <a:cxn ang="0">
                  <a:pos x="50" y="28"/>
                </a:cxn>
                <a:cxn ang="0">
                  <a:pos x="53" y="24"/>
                </a:cxn>
                <a:cxn ang="0">
                  <a:pos x="55" y="21"/>
                </a:cxn>
                <a:cxn ang="0">
                  <a:pos x="52" y="16"/>
                </a:cxn>
                <a:cxn ang="0">
                  <a:pos x="49" y="14"/>
                </a:cxn>
                <a:cxn ang="0">
                  <a:pos x="44" y="14"/>
                </a:cxn>
                <a:cxn ang="0">
                  <a:pos x="38" y="14"/>
                </a:cxn>
                <a:cxn ang="0">
                  <a:pos x="31" y="15"/>
                </a:cxn>
                <a:cxn ang="0">
                  <a:pos x="25" y="17"/>
                </a:cxn>
                <a:cxn ang="0">
                  <a:pos x="21" y="18"/>
                </a:cxn>
                <a:cxn ang="0">
                  <a:pos x="17" y="21"/>
                </a:cxn>
                <a:cxn ang="0">
                  <a:pos x="16" y="21"/>
                </a:cxn>
                <a:cxn ang="0">
                  <a:pos x="15" y="17"/>
                </a:cxn>
                <a:cxn ang="0">
                  <a:pos x="13" y="11"/>
                </a:cxn>
                <a:cxn ang="0">
                  <a:pos x="9" y="6"/>
                </a:cxn>
                <a:cxn ang="0">
                  <a:pos x="8" y="3"/>
                </a:cxn>
                <a:cxn ang="0">
                  <a:pos x="5" y="1"/>
                </a:cxn>
                <a:cxn ang="0">
                  <a:pos x="4" y="0"/>
                </a:cxn>
                <a:cxn ang="0">
                  <a:pos x="2" y="0"/>
                </a:cxn>
                <a:cxn ang="0">
                  <a:pos x="0" y="2"/>
                </a:cxn>
                <a:cxn ang="0">
                  <a:pos x="0" y="9"/>
                </a:cxn>
                <a:cxn ang="0">
                  <a:pos x="2" y="21"/>
                </a:cxn>
                <a:cxn ang="0">
                  <a:pos x="5" y="32"/>
                </a:cxn>
                <a:cxn ang="0">
                  <a:pos x="7" y="37"/>
                </a:cxn>
              </a:cxnLst>
              <a:rect l="0" t="0" r="r" b="b"/>
              <a:pathLst>
                <a:path w="55" h="38">
                  <a:moveTo>
                    <a:pt x="7" y="37"/>
                  </a:moveTo>
                  <a:lnTo>
                    <a:pt x="9" y="38"/>
                  </a:lnTo>
                  <a:lnTo>
                    <a:pt x="13" y="38"/>
                  </a:lnTo>
                  <a:lnTo>
                    <a:pt x="17" y="38"/>
                  </a:lnTo>
                  <a:lnTo>
                    <a:pt x="18" y="38"/>
                  </a:lnTo>
                  <a:lnTo>
                    <a:pt x="24" y="37"/>
                  </a:lnTo>
                  <a:lnTo>
                    <a:pt x="31" y="36"/>
                  </a:lnTo>
                  <a:lnTo>
                    <a:pt x="38" y="34"/>
                  </a:lnTo>
                  <a:lnTo>
                    <a:pt x="44" y="30"/>
                  </a:lnTo>
                  <a:lnTo>
                    <a:pt x="50" y="28"/>
                  </a:lnTo>
                  <a:lnTo>
                    <a:pt x="53" y="24"/>
                  </a:lnTo>
                  <a:lnTo>
                    <a:pt x="55" y="21"/>
                  </a:lnTo>
                  <a:lnTo>
                    <a:pt x="52" y="16"/>
                  </a:lnTo>
                  <a:lnTo>
                    <a:pt x="49" y="14"/>
                  </a:lnTo>
                  <a:lnTo>
                    <a:pt x="44" y="14"/>
                  </a:lnTo>
                  <a:lnTo>
                    <a:pt x="38" y="14"/>
                  </a:lnTo>
                  <a:lnTo>
                    <a:pt x="31" y="15"/>
                  </a:lnTo>
                  <a:lnTo>
                    <a:pt x="25" y="17"/>
                  </a:lnTo>
                  <a:lnTo>
                    <a:pt x="21" y="18"/>
                  </a:lnTo>
                  <a:lnTo>
                    <a:pt x="17" y="21"/>
                  </a:lnTo>
                  <a:lnTo>
                    <a:pt x="16" y="21"/>
                  </a:lnTo>
                  <a:lnTo>
                    <a:pt x="15" y="17"/>
                  </a:lnTo>
                  <a:lnTo>
                    <a:pt x="13" y="11"/>
                  </a:lnTo>
                  <a:lnTo>
                    <a:pt x="9" y="6"/>
                  </a:lnTo>
                  <a:lnTo>
                    <a:pt x="8" y="3"/>
                  </a:lnTo>
                  <a:lnTo>
                    <a:pt x="5" y="1"/>
                  </a:lnTo>
                  <a:lnTo>
                    <a:pt x="4" y="0"/>
                  </a:lnTo>
                  <a:lnTo>
                    <a:pt x="2" y="0"/>
                  </a:lnTo>
                  <a:lnTo>
                    <a:pt x="0" y="2"/>
                  </a:lnTo>
                  <a:lnTo>
                    <a:pt x="0" y="9"/>
                  </a:lnTo>
                  <a:lnTo>
                    <a:pt x="2" y="21"/>
                  </a:lnTo>
                  <a:lnTo>
                    <a:pt x="5" y="32"/>
                  </a:lnTo>
                  <a:lnTo>
                    <a:pt x="7" y="37"/>
                  </a:lnTo>
                  <a:close/>
                </a:path>
              </a:pathLst>
            </a:custGeom>
            <a:solidFill>
              <a:srgbClr val="FFFFFF"/>
            </a:solidFill>
            <a:ln w="9525">
              <a:noFill/>
              <a:round/>
              <a:headEnd/>
              <a:tailEnd/>
            </a:ln>
          </p:spPr>
          <p:txBody>
            <a:bodyPr/>
            <a:lstStyle/>
            <a:p>
              <a:endParaRPr lang="en-US"/>
            </a:p>
          </p:txBody>
        </p:sp>
        <p:sp>
          <p:nvSpPr>
            <p:cNvPr id="159817" name="Freeform 73"/>
            <p:cNvSpPr>
              <a:spLocks/>
            </p:cNvSpPr>
            <p:nvPr/>
          </p:nvSpPr>
          <p:spPr bwMode="auto">
            <a:xfrm>
              <a:off x="4201" y="3700"/>
              <a:ext cx="12" cy="12"/>
            </a:xfrm>
            <a:custGeom>
              <a:avLst/>
              <a:gdLst/>
              <a:ahLst/>
              <a:cxnLst>
                <a:cxn ang="0">
                  <a:pos x="11" y="43"/>
                </a:cxn>
                <a:cxn ang="0">
                  <a:pos x="17" y="45"/>
                </a:cxn>
                <a:cxn ang="0">
                  <a:pos x="26" y="47"/>
                </a:cxn>
                <a:cxn ang="0">
                  <a:pos x="37" y="46"/>
                </a:cxn>
                <a:cxn ang="0">
                  <a:pos x="45" y="41"/>
                </a:cxn>
                <a:cxn ang="0">
                  <a:pos x="47" y="40"/>
                </a:cxn>
                <a:cxn ang="0">
                  <a:pos x="48" y="38"/>
                </a:cxn>
                <a:cxn ang="0">
                  <a:pos x="48" y="34"/>
                </a:cxn>
                <a:cxn ang="0">
                  <a:pos x="48" y="32"/>
                </a:cxn>
                <a:cxn ang="0">
                  <a:pos x="47" y="30"/>
                </a:cxn>
                <a:cxn ang="0">
                  <a:pos x="44" y="27"/>
                </a:cxn>
                <a:cxn ang="0">
                  <a:pos x="40" y="26"/>
                </a:cxn>
                <a:cxn ang="0">
                  <a:pos x="37" y="26"/>
                </a:cxn>
                <a:cxn ang="0">
                  <a:pos x="30" y="29"/>
                </a:cxn>
                <a:cxn ang="0">
                  <a:pos x="23" y="30"/>
                </a:cxn>
                <a:cxn ang="0">
                  <a:pos x="17" y="29"/>
                </a:cxn>
                <a:cxn ang="0">
                  <a:pos x="14" y="29"/>
                </a:cxn>
                <a:cxn ang="0">
                  <a:pos x="14" y="24"/>
                </a:cxn>
                <a:cxn ang="0">
                  <a:pos x="14" y="13"/>
                </a:cxn>
                <a:cxn ang="0">
                  <a:pos x="12" y="3"/>
                </a:cxn>
                <a:cxn ang="0">
                  <a:pos x="5" y="0"/>
                </a:cxn>
                <a:cxn ang="0">
                  <a:pos x="1" y="10"/>
                </a:cxn>
                <a:cxn ang="0">
                  <a:pos x="0" y="21"/>
                </a:cxn>
                <a:cxn ang="0">
                  <a:pos x="3" y="33"/>
                </a:cxn>
                <a:cxn ang="0">
                  <a:pos x="11" y="43"/>
                </a:cxn>
              </a:cxnLst>
              <a:rect l="0" t="0" r="r" b="b"/>
              <a:pathLst>
                <a:path w="48" h="47">
                  <a:moveTo>
                    <a:pt x="11" y="43"/>
                  </a:moveTo>
                  <a:lnTo>
                    <a:pt x="17" y="45"/>
                  </a:lnTo>
                  <a:lnTo>
                    <a:pt x="26" y="47"/>
                  </a:lnTo>
                  <a:lnTo>
                    <a:pt x="37" y="46"/>
                  </a:lnTo>
                  <a:lnTo>
                    <a:pt x="45" y="41"/>
                  </a:lnTo>
                  <a:lnTo>
                    <a:pt x="47" y="40"/>
                  </a:lnTo>
                  <a:lnTo>
                    <a:pt x="48" y="38"/>
                  </a:lnTo>
                  <a:lnTo>
                    <a:pt x="48" y="34"/>
                  </a:lnTo>
                  <a:lnTo>
                    <a:pt x="48" y="32"/>
                  </a:lnTo>
                  <a:lnTo>
                    <a:pt x="47" y="30"/>
                  </a:lnTo>
                  <a:lnTo>
                    <a:pt x="44" y="27"/>
                  </a:lnTo>
                  <a:lnTo>
                    <a:pt x="40" y="26"/>
                  </a:lnTo>
                  <a:lnTo>
                    <a:pt x="37" y="26"/>
                  </a:lnTo>
                  <a:lnTo>
                    <a:pt x="30" y="29"/>
                  </a:lnTo>
                  <a:lnTo>
                    <a:pt x="23" y="30"/>
                  </a:lnTo>
                  <a:lnTo>
                    <a:pt x="17" y="29"/>
                  </a:lnTo>
                  <a:lnTo>
                    <a:pt x="14" y="29"/>
                  </a:lnTo>
                  <a:lnTo>
                    <a:pt x="14" y="24"/>
                  </a:lnTo>
                  <a:lnTo>
                    <a:pt x="14" y="13"/>
                  </a:lnTo>
                  <a:lnTo>
                    <a:pt x="12" y="3"/>
                  </a:lnTo>
                  <a:lnTo>
                    <a:pt x="5" y="0"/>
                  </a:lnTo>
                  <a:lnTo>
                    <a:pt x="1" y="10"/>
                  </a:lnTo>
                  <a:lnTo>
                    <a:pt x="0" y="21"/>
                  </a:lnTo>
                  <a:lnTo>
                    <a:pt x="3" y="33"/>
                  </a:lnTo>
                  <a:lnTo>
                    <a:pt x="11" y="43"/>
                  </a:lnTo>
                  <a:close/>
                </a:path>
              </a:pathLst>
            </a:custGeom>
            <a:solidFill>
              <a:srgbClr val="FFFFFF"/>
            </a:solidFill>
            <a:ln w="9525">
              <a:noFill/>
              <a:round/>
              <a:headEnd/>
              <a:tailEnd/>
            </a:ln>
          </p:spPr>
          <p:txBody>
            <a:bodyPr/>
            <a:lstStyle/>
            <a:p>
              <a:endParaRPr lang="en-US"/>
            </a:p>
          </p:txBody>
        </p:sp>
        <p:sp>
          <p:nvSpPr>
            <p:cNvPr id="159818" name="Freeform 74"/>
            <p:cNvSpPr>
              <a:spLocks/>
            </p:cNvSpPr>
            <p:nvPr/>
          </p:nvSpPr>
          <p:spPr bwMode="auto">
            <a:xfrm>
              <a:off x="4214" y="3695"/>
              <a:ext cx="12" cy="12"/>
            </a:xfrm>
            <a:custGeom>
              <a:avLst/>
              <a:gdLst/>
              <a:ahLst/>
              <a:cxnLst>
                <a:cxn ang="0">
                  <a:pos x="15" y="42"/>
                </a:cxn>
                <a:cxn ang="0">
                  <a:pos x="24" y="44"/>
                </a:cxn>
                <a:cxn ang="0">
                  <a:pos x="34" y="43"/>
                </a:cxn>
                <a:cxn ang="0">
                  <a:pos x="42" y="37"/>
                </a:cxn>
                <a:cxn ang="0">
                  <a:pos x="46" y="28"/>
                </a:cxn>
                <a:cxn ang="0">
                  <a:pos x="45" y="24"/>
                </a:cxn>
                <a:cxn ang="0">
                  <a:pos x="43" y="23"/>
                </a:cxn>
                <a:cxn ang="0">
                  <a:pos x="38" y="22"/>
                </a:cxn>
                <a:cxn ang="0">
                  <a:pos x="35" y="23"/>
                </a:cxn>
                <a:cxn ang="0">
                  <a:pos x="32" y="26"/>
                </a:cxn>
                <a:cxn ang="0">
                  <a:pos x="30" y="28"/>
                </a:cxn>
                <a:cxn ang="0">
                  <a:pos x="27" y="29"/>
                </a:cxn>
                <a:cxn ang="0">
                  <a:pos x="24" y="31"/>
                </a:cxn>
                <a:cxn ang="0">
                  <a:pos x="22" y="26"/>
                </a:cxn>
                <a:cxn ang="0">
                  <a:pos x="16" y="14"/>
                </a:cxn>
                <a:cxn ang="0">
                  <a:pos x="8" y="3"/>
                </a:cxn>
                <a:cxn ang="0">
                  <a:pos x="0" y="0"/>
                </a:cxn>
                <a:cxn ang="0">
                  <a:pos x="1" y="14"/>
                </a:cxn>
                <a:cxn ang="0">
                  <a:pos x="7" y="28"/>
                </a:cxn>
                <a:cxn ang="0">
                  <a:pos x="13" y="37"/>
                </a:cxn>
                <a:cxn ang="0">
                  <a:pos x="15" y="42"/>
                </a:cxn>
              </a:cxnLst>
              <a:rect l="0" t="0" r="r" b="b"/>
              <a:pathLst>
                <a:path w="46" h="44">
                  <a:moveTo>
                    <a:pt x="15" y="42"/>
                  </a:moveTo>
                  <a:lnTo>
                    <a:pt x="24" y="44"/>
                  </a:lnTo>
                  <a:lnTo>
                    <a:pt x="34" y="43"/>
                  </a:lnTo>
                  <a:lnTo>
                    <a:pt x="42" y="37"/>
                  </a:lnTo>
                  <a:lnTo>
                    <a:pt x="46" y="28"/>
                  </a:lnTo>
                  <a:lnTo>
                    <a:pt x="45" y="24"/>
                  </a:lnTo>
                  <a:lnTo>
                    <a:pt x="43" y="23"/>
                  </a:lnTo>
                  <a:lnTo>
                    <a:pt x="38" y="22"/>
                  </a:lnTo>
                  <a:lnTo>
                    <a:pt x="35" y="23"/>
                  </a:lnTo>
                  <a:lnTo>
                    <a:pt x="32" y="26"/>
                  </a:lnTo>
                  <a:lnTo>
                    <a:pt x="30" y="28"/>
                  </a:lnTo>
                  <a:lnTo>
                    <a:pt x="27" y="29"/>
                  </a:lnTo>
                  <a:lnTo>
                    <a:pt x="24" y="31"/>
                  </a:lnTo>
                  <a:lnTo>
                    <a:pt x="22" y="26"/>
                  </a:lnTo>
                  <a:lnTo>
                    <a:pt x="16" y="14"/>
                  </a:lnTo>
                  <a:lnTo>
                    <a:pt x="8" y="3"/>
                  </a:lnTo>
                  <a:lnTo>
                    <a:pt x="0" y="0"/>
                  </a:lnTo>
                  <a:lnTo>
                    <a:pt x="1" y="14"/>
                  </a:lnTo>
                  <a:lnTo>
                    <a:pt x="7" y="28"/>
                  </a:lnTo>
                  <a:lnTo>
                    <a:pt x="13" y="37"/>
                  </a:lnTo>
                  <a:lnTo>
                    <a:pt x="15" y="42"/>
                  </a:lnTo>
                  <a:close/>
                </a:path>
              </a:pathLst>
            </a:custGeom>
            <a:solidFill>
              <a:srgbClr val="FFFFFF"/>
            </a:solidFill>
            <a:ln w="9525">
              <a:noFill/>
              <a:round/>
              <a:headEnd/>
              <a:tailEnd/>
            </a:ln>
          </p:spPr>
          <p:txBody>
            <a:bodyPr/>
            <a:lstStyle/>
            <a:p>
              <a:endParaRPr lang="en-US"/>
            </a:p>
          </p:txBody>
        </p:sp>
        <p:sp>
          <p:nvSpPr>
            <p:cNvPr id="159819" name="Freeform 75"/>
            <p:cNvSpPr>
              <a:spLocks/>
            </p:cNvSpPr>
            <p:nvPr/>
          </p:nvSpPr>
          <p:spPr bwMode="auto">
            <a:xfrm>
              <a:off x="4192" y="3726"/>
              <a:ext cx="16" cy="16"/>
            </a:xfrm>
            <a:custGeom>
              <a:avLst/>
              <a:gdLst/>
              <a:ahLst/>
              <a:cxnLst>
                <a:cxn ang="0">
                  <a:pos x="26" y="61"/>
                </a:cxn>
                <a:cxn ang="0">
                  <a:pos x="30" y="62"/>
                </a:cxn>
                <a:cxn ang="0">
                  <a:pos x="35" y="62"/>
                </a:cxn>
                <a:cxn ang="0">
                  <a:pos x="40" y="62"/>
                </a:cxn>
                <a:cxn ang="0">
                  <a:pos x="45" y="61"/>
                </a:cxn>
                <a:cxn ang="0">
                  <a:pos x="49" y="58"/>
                </a:cxn>
                <a:cxn ang="0">
                  <a:pos x="54" y="55"/>
                </a:cxn>
                <a:cxn ang="0">
                  <a:pos x="57" y="53"/>
                </a:cxn>
                <a:cxn ang="0">
                  <a:pos x="61" y="48"/>
                </a:cxn>
                <a:cxn ang="0">
                  <a:pos x="64" y="45"/>
                </a:cxn>
                <a:cxn ang="0">
                  <a:pos x="65" y="42"/>
                </a:cxn>
                <a:cxn ang="0">
                  <a:pos x="65" y="38"/>
                </a:cxn>
                <a:cxn ang="0">
                  <a:pos x="63" y="35"/>
                </a:cxn>
                <a:cxn ang="0">
                  <a:pos x="56" y="31"/>
                </a:cxn>
                <a:cxn ang="0">
                  <a:pos x="50" y="30"/>
                </a:cxn>
                <a:cxn ang="0">
                  <a:pos x="43" y="31"/>
                </a:cxn>
                <a:cxn ang="0">
                  <a:pos x="37" y="34"/>
                </a:cxn>
                <a:cxn ang="0">
                  <a:pos x="31" y="36"/>
                </a:cxn>
                <a:cxn ang="0">
                  <a:pos x="28" y="40"/>
                </a:cxn>
                <a:cxn ang="0">
                  <a:pos x="26" y="41"/>
                </a:cxn>
                <a:cxn ang="0">
                  <a:pos x="24" y="42"/>
                </a:cxn>
                <a:cxn ang="0">
                  <a:pos x="23" y="35"/>
                </a:cxn>
                <a:cxn ang="0">
                  <a:pos x="19" y="19"/>
                </a:cxn>
                <a:cxn ang="0">
                  <a:pos x="12" y="5"/>
                </a:cxn>
                <a:cxn ang="0">
                  <a:pos x="3" y="0"/>
                </a:cxn>
                <a:cxn ang="0">
                  <a:pos x="0" y="14"/>
                </a:cxn>
                <a:cxn ang="0">
                  <a:pos x="0" y="26"/>
                </a:cxn>
                <a:cxn ang="0">
                  <a:pos x="3" y="36"/>
                </a:cxn>
                <a:cxn ang="0">
                  <a:pos x="9" y="44"/>
                </a:cxn>
                <a:cxn ang="0">
                  <a:pos x="15" y="51"/>
                </a:cxn>
                <a:cxn ang="0">
                  <a:pos x="20" y="57"/>
                </a:cxn>
                <a:cxn ang="0">
                  <a:pos x="24" y="60"/>
                </a:cxn>
                <a:cxn ang="0">
                  <a:pos x="26" y="61"/>
                </a:cxn>
              </a:cxnLst>
              <a:rect l="0" t="0" r="r" b="b"/>
              <a:pathLst>
                <a:path w="65" h="62">
                  <a:moveTo>
                    <a:pt x="26" y="61"/>
                  </a:moveTo>
                  <a:lnTo>
                    <a:pt x="30" y="62"/>
                  </a:lnTo>
                  <a:lnTo>
                    <a:pt x="35" y="62"/>
                  </a:lnTo>
                  <a:lnTo>
                    <a:pt x="40" y="62"/>
                  </a:lnTo>
                  <a:lnTo>
                    <a:pt x="45" y="61"/>
                  </a:lnTo>
                  <a:lnTo>
                    <a:pt x="49" y="58"/>
                  </a:lnTo>
                  <a:lnTo>
                    <a:pt x="54" y="55"/>
                  </a:lnTo>
                  <a:lnTo>
                    <a:pt x="57" y="53"/>
                  </a:lnTo>
                  <a:lnTo>
                    <a:pt x="61" y="48"/>
                  </a:lnTo>
                  <a:lnTo>
                    <a:pt x="64" y="45"/>
                  </a:lnTo>
                  <a:lnTo>
                    <a:pt x="65" y="42"/>
                  </a:lnTo>
                  <a:lnTo>
                    <a:pt x="65" y="38"/>
                  </a:lnTo>
                  <a:lnTo>
                    <a:pt x="63" y="35"/>
                  </a:lnTo>
                  <a:lnTo>
                    <a:pt x="56" y="31"/>
                  </a:lnTo>
                  <a:lnTo>
                    <a:pt x="50" y="30"/>
                  </a:lnTo>
                  <a:lnTo>
                    <a:pt x="43" y="31"/>
                  </a:lnTo>
                  <a:lnTo>
                    <a:pt x="37" y="34"/>
                  </a:lnTo>
                  <a:lnTo>
                    <a:pt x="31" y="36"/>
                  </a:lnTo>
                  <a:lnTo>
                    <a:pt x="28" y="40"/>
                  </a:lnTo>
                  <a:lnTo>
                    <a:pt x="26" y="41"/>
                  </a:lnTo>
                  <a:lnTo>
                    <a:pt x="24" y="42"/>
                  </a:lnTo>
                  <a:lnTo>
                    <a:pt x="23" y="35"/>
                  </a:lnTo>
                  <a:lnTo>
                    <a:pt x="19" y="19"/>
                  </a:lnTo>
                  <a:lnTo>
                    <a:pt x="12" y="5"/>
                  </a:lnTo>
                  <a:lnTo>
                    <a:pt x="3" y="0"/>
                  </a:lnTo>
                  <a:lnTo>
                    <a:pt x="0" y="14"/>
                  </a:lnTo>
                  <a:lnTo>
                    <a:pt x="0" y="26"/>
                  </a:lnTo>
                  <a:lnTo>
                    <a:pt x="3" y="36"/>
                  </a:lnTo>
                  <a:lnTo>
                    <a:pt x="9" y="44"/>
                  </a:lnTo>
                  <a:lnTo>
                    <a:pt x="15" y="51"/>
                  </a:lnTo>
                  <a:lnTo>
                    <a:pt x="20" y="57"/>
                  </a:lnTo>
                  <a:lnTo>
                    <a:pt x="24" y="60"/>
                  </a:lnTo>
                  <a:lnTo>
                    <a:pt x="26" y="61"/>
                  </a:lnTo>
                  <a:close/>
                </a:path>
              </a:pathLst>
            </a:custGeom>
            <a:solidFill>
              <a:srgbClr val="FFFFFF"/>
            </a:solidFill>
            <a:ln w="9525">
              <a:noFill/>
              <a:round/>
              <a:headEnd/>
              <a:tailEnd/>
            </a:ln>
          </p:spPr>
          <p:txBody>
            <a:bodyPr/>
            <a:lstStyle/>
            <a:p>
              <a:endParaRPr lang="en-US"/>
            </a:p>
          </p:txBody>
        </p:sp>
        <p:sp>
          <p:nvSpPr>
            <p:cNvPr id="159820" name="Freeform 76"/>
            <p:cNvSpPr>
              <a:spLocks/>
            </p:cNvSpPr>
            <p:nvPr/>
          </p:nvSpPr>
          <p:spPr bwMode="auto">
            <a:xfrm>
              <a:off x="4210" y="3721"/>
              <a:ext cx="14" cy="13"/>
            </a:xfrm>
            <a:custGeom>
              <a:avLst/>
              <a:gdLst/>
              <a:ahLst/>
              <a:cxnLst>
                <a:cxn ang="0">
                  <a:pos x="10" y="44"/>
                </a:cxn>
                <a:cxn ang="0">
                  <a:pos x="12" y="46"/>
                </a:cxn>
                <a:cxn ang="0">
                  <a:pos x="15" y="50"/>
                </a:cxn>
                <a:cxn ang="0">
                  <a:pos x="20" y="51"/>
                </a:cxn>
                <a:cxn ang="0">
                  <a:pos x="21" y="52"/>
                </a:cxn>
                <a:cxn ang="0">
                  <a:pos x="26" y="53"/>
                </a:cxn>
                <a:cxn ang="0">
                  <a:pos x="32" y="53"/>
                </a:cxn>
                <a:cxn ang="0">
                  <a:pos x="39" y="54"/>
                </a:cxn>
                <a:cxn ang="0">
                  <a:pos x="46" y="53"/>
                </a:cxn>
                <a:cxn ang="0">
                  <a:pos x="52" y="52"/>
                </a:cxn>
                <a:cxn ang="0">
                  <a:pos x="56" y="50"/>
                </a:cxn>
                <a:cxn ang="0">
                  <a:pos x="60" y="45"/>
                </a:cxn>
                <a:cxn ang="0">
                  <a:pos x="60" y="38"/>
                </a:cxn>
                <a:cxn ang="0">
                  <a:pos x="57" y="32"/>
                </a:cxn>
                <a:cxn ang="0">
                  <a:pos x="53" y="29"/>
                </a:cxn>
                <a:cxn ang="0">
                  <a:pos x="47" y="27"/>
                </a:cxn>
                <a:cxn ang="0">
                  <a:pos x="40" y="27"/>
                </a:cxn>
                <a:cxn ang="0">
                  <a:pos x="33" y="29"/>
                </a:cxn>
                <a:cxn ang="0">
                  <a:pos x="27" y="30"/>
                </a:cxn>
                <a:cxn ang="0">
                  <a:pos x="22" y="32"/>
                </a:cxn>
                <a:cxn ang="0">
                  <a:pos x="21" y="32"/>
                </a:cxn>
                <a:cxn ang="0">
                  <a:pos x="20" y="26"/>
                </a:cxn>
                <a:cxn ang="0">
                  <a:pos x="15" y="13"/>
                </a:cxn>
                <a:cxn ang="0">
                  <a:pos x="8" y="3"/>
                </a:cxn>
                <a:cxn ang="0">
                  <a:pos x="0" y="0"/>
                </a:cxn>
                <a:cxn ang="0">
                  <a:pos x="0" y="18"/>
                </a:cxn>
                <a:cxn ang="0">
                  <a:pos x="4" y="32"/>
                </a:cxn>
                <a:cxn ang="0">
                  <a:pos x="7" y="40"/>
                </a:cxn>
                <a:cxn ang="0">
                  <a:pos x="10" y="44"/>
                </a:cxn>
              </a:cxnLst>
              <a:rect l="0" t="0" r="r" b="b"/>
              <a:pathLst>
                <a:path w="60" h="54">
                  <a:moveTo>
                    <a:pt x="10" y="44"/>
                  </a:moveTo>
                  <a:lnTo>
                    <a:pt x="12" y="46"/>
                  </a:lnTo>
                  <a:lnTo>
                    <a:pt x="15" y="50"/>
                  </a:lnTo>
                  <a:lnTo>
                    <a:pt x="20" y="51"/>
                  </a:lnTo>
                  <a:lnTo>
                    <a:pt x="21" y="52"/>
                  </a:lnTo>
                  <a:lnTo>
                    <a:pt x="26" y="53"/>
                  </a:lnTo>
                  <a:lnTo>
                    <a:pt x="32" y="53"/>
                  </a:lnTo>
                  <a:lnTo>
                    <a:pt x="39" y="54"/>
                  </a:lnTo>
                  <a:lnTo>
                    <a:pt x="46" y="53"/>
                  </a:lnTo>
                  <a:lnTo>
                    <a:pt x="52" y="52"/>
                  </a:lnTo>
                  <a:lnTo>
                    <a:pt x="56" y="50"/>
                  </a:lnTo>
                  <a:lnTo>
                    <a:pt x="60" y="45"/>
                  </a:lnTo>
                  <a:lnTo>
                    <a:pt x="60" y="38"/>
                  </a:lnTo>
                  <a:lnTo>
                    <a:pt x="57" y="32"/>
                  </a:lnTo>
                  <a:lnTo>
                    <a:pt x="53" y="29"/>
                  </a:lnTo>
                  <a:lnTo>
                    <a:pt x="47" y="27"/>
                  </a:lnTo>
                  <a:lnTo>
                    <a:pt x="40" y="27"/>
                  </a:lnTo>
                  <a:lnTo>
                    <a:pt x="33" y="29"/>
                  </a:lnTo>
                  <a:lnTo>
                    <a:pt x="27" y="30"/>
                  </a:lnTo>
                  <a:lnTo>
                    <a:pt x="22" y="32"/>
                  </a:lnTo>
                  <a:lnTo>
                    <a:pt x="21" y="32"/>
                  </a:lnTo>
                  <a:lnTo>
                    <a:pt x="20" y="26"/>
                  </a:lnTo>
                  <a:lnTo>
                    <a:pt x="15" y="13"/>
                  </a:lnTo>
                  <a:lnTo>
                    <a:pt x="8" y="3"/>
                  </a:lnTo>
                  <a:lnTo>
                    <a:pt x="0" y="0"/>
                  </a:lnTo>
                  <a:lnTo>
                    <a:pt x="0" y="18"/>
                  </a:lnTo>
                  <a:lnTo>
                    <a:pt x="4" y="32"/>
                  </a:lnTo>
                  <a:lnTo>
                    <a:pt x="7" y="40"/>
                  </a:lnTo>
                  <a:lnTo>
                    <a:pt x="10" y="44"/>
                  </a:lnTo>
                  <a:close/>
                </a:path>
              </a:pathLst>
            </a:custGeom>
            <a:solidFill>
              <a:srgbClr val="FFFFFF"/>
            </a:solidFill>
            <a:ln w="9525">
              <a:noFill/>
              <a:round/>
              <a:headEnd/>
              <a:tailEnd/>
            </a:ln>
          </p:spPr>
          <p:txBody>
            <a:bodyPr/>
            <a:lstStyle/>
            <a:p>
              <a:endParaRPr lang="en-US"/>
            </a:p>
          </p:txBody>
        </p:sp>
        <p:sp>
          <p:nvSpPr>
            <p:cNvPr id="159821" name="Freeform 77"/>
            <p:cNvSpPr>
              <a:spLocks/>
            </p:cNvSpPr>
            <p:nvPr/>
          </p:nvSpPr>
          <p:spPr bwMode="auto">
            <a:xfrm>
              <a:off x="4227" y="3718"/>
              <a:ext cx="15" cy="13"/>
            </a:xfrm>
            <a:custGeom>
              <a:avLst/>
              <a:gdLst/>
              <a:ahLst/>
              <a:cxnLst>
                <a:cxn ang="0">
                  <a:pos x="2" y="34"/>
                </a:cxn>
                <a:cxn ang="0">
                  <a:pos x="3" y="38"/>
                </a:cxn>
                <a:cxn ang="0">
                  <a:pos x="8" y="41"/>
                </a:cxn>
                <a:cxn ang="0">
                  <a:pos x="11" y="46"/>
                </a:cxn>
                <a:cxn ang="0">
                  <a:pos x="12" y="47"/>
                </a:cxn>
                <a:cxn ang="0">
                  <a:pos x="18" y="49"/>
                </a:cxn>
                <a:cxn ang="0">
                  <a:pos x="25" y="52"/>
                </a:cxn>
                <a:cxn ang="0">
                  <a:pos x="33" y="52"/>
                </a:cxn>
                <a:cxn ang="0">
                  <a:pos x="43" y="50"/>
                </a:cxn>
                <a:cxn ang="0">
                  <a:pos x="51" y="48"/>
                </a:cxn>
                <a:cxn ang="0">
                  <a:pos x="57" y="45"/>
                </a:cxn>
                <a:cxn ang="0">
                  <a:pos x="59" y="39"/>
                </a:cxn>
                <a:cxn ang="0">
                  <a:pos x="58" y="33"/>
                </a:cxn>
                <a:cxn ang="0">
                  <a:pos x="53" y="28"/>
                </a:cxn>
                <a:cxn ang="0">
                  <a:pos x="47" y="25"/>
                </a:cxn>
                <a:cxn ang="0">
                  <a:pos x="42" y="24"/>
                </a:cxn>
                <a:cxn ang="0">
                  <a:pos x="36" y="25"/>
                </a:cxn>
                <a:cxn ang="0">
                  <a:pos x="29" y="26"/>
                </a:cxn>
                <a:cxn ang="0">
                  <a:pos x="24" y="27"/>
                </a:cxn>
                <a:cxn ang="0">
                  <a:pos x="21" y="29"/>
                </a:cxn>
                <a:cxn ang="0">
                  <a:pos x="19" y="29"/>
                </a:cxn>
                <a:cxn ang="0">
                  <a:pos x="18" y="25"/>
                </a:cxn>
                <a:cxn ang="0">
                  <a:pos x="14" y="13"/>
                </a:cxn>
                <a:cxn ang="0">
                  <a:pos x="8" y="2"/>
                </a:cxn>
                <a:cxn ang="0">
                  <a:pos x="0" y="0"/>
                </a:cxn>
                <a:cxn ang="0">
                  <a:pos x="0" y="13"/>
                </a:cxn>
                <a:cxn ang="0">
                  <a:pos x="1" y="24"/>
                </a:cxn>
                <a:cxn ang="0">
                  <a:pos x="2" y="32"/>
                </a:cxn>
                <a:cxn ang="0">
                  <a:pos x="2" y="34"/>
                </a:cxn>
              </a:cxnLst>
              <a:rect l="0" t="0" r="r" b="b"/>
              <a:pathLst>
                <a:path w="59" h="52">
                  <a:moveTo>
                    <a:pt x="2" y="34"/>
                  </a:moveTo>
                  <a:lnTo>
                    <a:pt x="3" y="38"/>
                  </a:lnTo>
                  <a:lnTo>
                    <a:pt x="8" y="41"/>
                  </a:lnTo>
                  <a:lnTo>
                    <a:pt x="11" y="46"/>
                  </a:lnTo>
                  <a:lnTo>
                    <a:pt x="12" y="47"/>
                  </a:lnTo>
                  <a:lnTo>
                    <a:pt x="18" y="49"/>
                  </a:lnTo>
                  <a:lnTo>
                    <a:pt x="25" y="52"/>
                  </a:lnTo>
                  <a:lnTo>
                    <a:pt x="33" y="52"/>
                  </a:lnTo>
                  <a:lnTo>
                    <a:pt x="43" y="50"/>
                  </a:lnTo>
                  <a:lnTo>
                    <a:pt x="51" y="48"/>
                  </a:lnTo>
                  <a:lnTo>
                    <a:pt x="57" y="45"/>
                  </a:lnTo>
                  <a:lnTo>
                    <a:pt x="59" y="39"/>
                  </a:lnTo>
                  <a:lnTo>
                    <a:pt x="58" y="33"/>
                  </a:lnTo>
                  <a:lnTo>
                    <a:pt x="53" y="28"/>
                  </a:lnTo>
                  <a:lnTo>
                    <a:pt x="47" y="25"/>
                  </a:lnTo>
                  <a:lnTo>
                    <a:pt x="42" y="24"/>
                  </a:lnTo>
                  <a:lnTo>
                    <a:pt x="36" y="25"/>
                  </a:lnTo>
                  <a:lnTo>
                    <a:pt x="29" y="26"/>
                  </a:lnTo>
                  <a:lnTo>
                    <a:pt x="24" y="27"/>
                  </a:lnTo>
                  <a:lnTo>
                    <a:pt x="21" y="29"/>
                  </a:lnTo>
                  <a:lnTo>
                    <a:pt x="19" y="29"/>
                  </a:lnTo>
                  <a:lnTo>
                    <a:pt x="18" y="25"/>
                  </a:lnTo>
                  <a:lnTo>
                    <a:pt x="14" y="13"/>
                  </a:lnTo>
                  <a:lnTo>
                    <a:pt x="8" y="2"/>
                  </a:lnTo>
                  <a:lnTo>
                    <a:pt x="0" y="0"/>
                  </a:lnTo>
                  <a:lnTo>
                    <a:pt x="0" y="13"/>
                  </a:lnTo>
                  <a:lnTo>
                    <a:pt x="1" y="24"/>
                  </a:lnTo>
                  <a:lnTo>
                    <a:pt x="2" y="32"/>
                  </a:lnTo>
                  <a:lnTo>
                    <a:pt x="2" y="34"/>
                  </a:lnTo>
                  <a:close/>
                </a:path>
              </a:pathLst>
            </a:custGeom>
            <a:solidFill>
              <a:srgbClr val="FFFFFF"/>
            </a:solidFill>
            <a:ln w="9525">
              <a:noFill/>
              <a:round/>
              <a:headEnd/>
              <a:tailEnd/>
            </a:ln>
          </p:spPr>
          <p:txBody>
            <a:bodyPr/>
            <a:lstStyle/>
            <a:p>
              <a:endParaRPr lang="en-US"/>
            </a:p>
          </p:txBody>
        </p:sp>
        <p:sp>
          <p:nvSpPr>
            <p:cNvPr id="159822" name="Freeform 78"/>
            <p:cNvSpPr>
              <a:spLocks/>
            </p:cNvSpPr>
            <p:nvPr/>
          </p:nvSpPr>
          <p:spPr bwMode="auto">
            <a:xfrm>
              <a:off x="4044" y="3498"/>
              <a:ext cx="49" cy="59"/>
            </a:xfrm>
            <a:custGeom>
              <a:avLst/>
              <a:gdLst/>
              <a:ahLst/>
              <a:cxnLst>
                <a:cxn ang="0">
                  <a:pos x="70" y="31"/>
                </a:cxn>
                <a:cxn ang="0">
                  <a:pos x="55" y="40"/>
                </a:cxn>
                <a:cxn ang="0">
                  <a:pos x="42" y="52"/>
                </a:cxn>
                <a:cxn ang="0">
                  <a:pos x="31" y="65"/>
                </a:cxn>
                <a:cxn ang="0">
                  <a:pos x="20" y="79"/>
                </a:cxn>
                <a:cxn ang="0">
                  <a:pos x="12" y="94"/>
                </a:cxn>
                <a:cxn ang="0">
                  <a:pos x="6" y="110"/>
                </a:cxn>
                <a:cxn ang="0">
                  <a:pos x="2" y="128"/>
                </a:cxn>
                <a:cxn ang="0">
                  <a:pos x="0" y="145"/>
                </a:cxn>
                <a:cxn ang="0">
                  <a:pos x="2" y="170"/>
                </a:cxn>
                <a:cxn ang="0">
                  <a:pos x="12" y="190"/>
                </a:cxn>
                <a:cxn ang="0">
                  <a:pos x="26" y="207"/>
                </a:cxn>
                <a:cxn ang="0">
                  <a:pos x="45" y="220"/>
                </a:cxn>
                <a:cxn ang="0">
                  <a:pos x="66" y="231"/>
                </a:cxn>
                <a:cxn ang="0">
                  <a:pos x="88" y="235"/>
                </a:cxn>
                <a:cxn ang="0">
                  <a:pos x="111" y="236"/>
                </a:cxn>
                <a:cxn ang="0">
                  <a:pos x="133" y="233"/>
                </a:cxn>
                <a:cxn ang="0">
                  <a:pos x="138" y="233"/>
                </a:cxn>
                <a:cxn ang="0">
                  <a:pos x="143" y="231"/>
                </a:cxn>
                <a:cxn ang="0">
                  <a:pos x="146" y="227"/>
                </a:cxn>
                <a:cxn ang="0">
                  <a:pos x="147" y="222"/>
                </a:cxn>
                <a:cxn ang="0">
                  <a:pos x="145" y="217"/>
                </a:cxn>
                <a:cxn ang="0">
                  <a:pos x="140" y="212"/>
                </a:cxn>
                <a:cxn ang="0">
                  <a:pos x="135" y="207"/>
                </a:cxn>
                <a:cxn ang="0">
                  <a:pos x="129" y="205"/>
                </a:cxn>
                <a:cxn ang="0">
                  <a:pos x="117" y="201"/>
                </a:cxn>
                <a:cxn ang="0">
                  <a:pos x="105" y="199"/>
                </a:cxn>
                <a:cxn ang="0">
                  <a:pos x="94" y="197"/>
                </a:cxn>
                <a:cxn ang="0">
                  <a:pos x="83" y="194"/>
                </a:cxn>
                <a:cxn ang="0">
                  <a:pos x="73" y="191"/>
                </a:cxn>
                <a:cxn ang="0">
                  <a:pos x="62" y="186"/>
                </a:cxn>
                <a:cxn ang="0">
                  <a:pos x="53" y="180"/>
                </a:cxn>
                <a:cxn ang="0">
                  <a:pos x="43" y="171"/>
                </a:cxn>
                <a:cxn ang="0">
                  <a:pos x="40" y="131"/>
                </a:cxn>
                <a:cxn ang="0">
                  <a:pos x="49" y="98"/>
                </a:cxn>
                <a:cxn ang="0">
                  <a:pos x="68" y="73"/>
                </a:cxn>
                <a:cxn ang="0">
                  <a:pos x="94" y="52"/>
                </a:cxn>
                <a:cxn ang="0">
                  <a:pos x="122" y="35"/>
                </a:cxn>
                <a:cxn ang="0">
                  <a:pos x="151" y="22"/>
                </a:cxn>
                <a:cxn ang="0">
                  <a:pos x="178" y="13"/>
                </a:cxn>
                <a:cxn ang="0">
                  <a:pos x="199" y="5"/>
                </a:cxn>
                <a:cxn ang="0">
                  <a:pos x="186" y="1"/>
                </a:cxn>
                <a:cxn ang="0">
                  <a:pos x="172" y="0"/>
                </a:cxn>
                <a:cxn ang="0">
                  <a:pos x="156" y="3"/>
                </a:cxn>
                <a:cxn ang="0">
                  <a:pos x="138" y="5"/>
                </a:cxn>
                <a:cxn ang="0">
                  <a:pos x="121" y="11"/>
                </a:cxn>
                <a:cxn ang="0">
                  <a:pos x="103" y="17"/>
                </a:cxn>
                <a:cxn ang="0">
                  <a:pos x="85" y="24"/>
                </a:cxn>
                <a:cxn ang="0">
                  <a:pos x="70" y="31"/>
                </a:cxn>
              </a:cxnLst>
              <a:rect l="0" t="0" r="r" b="b"/>
              <a:pathLst>
                <a:path w="199" h="236">
                  <a:moveTo>
                    <a:pt x="70" y="31"/>
                  </a:moveTo>
                  <a:lnTo>
                    <a:pt x="55" y="40"/>
                  </a:lnTo>
                  <a:lnTo>
                    <a:pt x="42" y="52"/>
                  </a:lnTo>
                  <a:lnTo>
                    <a:pt x="31" y="65"/>
                  </a:lnTo>
                  <a:lnTo>
                    <a:pt x="20" y="79"/>
                  </a:lnTo>
                  <a:lnTo>
                    <a:pt x="12" y="94"/>
                  </a:lnTo>
                  <a:lnTo>
                    <a:pt x="6" y="110"/>
                  </a:lnTo>
                  <a:lnTo>
                    <a:pt x="2" y="128"/>
                  </a:lnTo>
                  <a:lnTo>
                    <a:pt x="0" y="145"/>
                  </a:lnTo>
                  <a:lnTo>
                    <a:pt x="2" y="170"/>
                  </a:lnTo>
                  <a:lnTo>
                    <a:pt x="12" y="190"/>
                  </a:lnTo>
                  <a:lnTo>
                    <a:pt x="26" y="207"/>
                  </a:lnTo>
                  <a:lnTo>
                    <a:pt x="45" y="220"/>
                  </a:lnTo>
                  <a:lnTo>
                    <a:pt x="66" y="231"/>
                  </a:lnTo>
                  <a:lnTo>
                    <a:pt x="88" y="235"/>
                  </a:lnTo>
                  <a:lnTo>
                    <a:pt x="111" y="236"/>
                  </a:lnTo>
                  <a:lnTo>
                    <a:pt x="133" y="233"/>
                  </a:lnTo>
                  <a:lnTo>
                    <a:pt x="138" y="233"/>
                  </a:lnTo>
                  <a:lnTo>
                    <a:pt x="143" y="231"/>
                  </a:lnTo>
                  <a:lnTo>
                    <a:pt x="146" y="227"/>
                  </a:lnTo>
                  <a:lnTo>
                    <a:pt x="147" y="222"/>
                  </a:lnTo>
                  <a:lnTo>
                    <a:pt x="145" y="217"/>
                  </a:lnTo>
                  <a:lnTo>
                    <a:pt x="140" y="212"/>
                  </a:lnTo>
                  <a:lnTo>
                    <a:pt x="135" y="207"/>
                  </a:lnTo>
                  <a:lnTo>
                    <a:pt x="129" y="205"/>
                  </a:lnTo>
                  <a:lnTo>
                    <a:pt x="117" y="201"/>
                  </a:lnTo>
                  <a:lnTo>
                    <a:pt x="105" y="199"/>
                  </a:lnTo>
                  <a:lnTo>
                    <a:pt x="94" y="197"/>
                  </a:lnTo>
                  <a:lnTo>
                    <a:pt x="83" y="194"/>
                  </a:lnTo>
                  <a:lnTo>
                    <a:pt x="73" y="191"/>
                  </a:lnTo>
                  <a:lnTo>
                    <a:pt x="62" y="186"/>
                  </a:lnTo>
                  <a:lnTo>
                    <a:pt x="53" y="180"/>
                  </a:lnTo>
                  <a:lnTo>
                    <a:pt x="43" y="171"/>
                  </a:lnTo>
                  <a:lnTo>
                    <a:pt x="40" y="131"/>
                  </a:lnTo>
                  <a:lnTo>
                    <a:pt x="49" y="98"/>
                  </a:lnTo>
                  <a:lnTo>
                    <a:pt x="68" y="73"/>
                  </a:lnTo>
                  <a:lnTo>
                    <a:pt x="94" y="52"/>
                  </a:lnTo>
                  <a:lnTo>
                    <a:pt x="122" y="35"/>
                  </a:lnTo>
                  <a:lnTo>
                    <a:pt x="151" y="22"/>
                  </a:lnTo>
                  <a:lnTo>
                    <a:pt x="178" y="13"/>
                  </a:lnTo>
                  <a:lnTo>
                    <a:pt x="199" y="5"/>
                  </a:lnTo>
                  <a:lnTo>
                    <a:pt x="186" y="1"/>
                  </a:lnTo>
                  <a:lnTo>
                    <a:pt x="172" y="0"/>
                  </a:lnTo>
                  <a:lnTo>
                    <a:pt x="156" y="3"/>
                  </a:lnTo>
                  <a:lnTo>
                    <a:pt x="138" y="5"/>
                  </a:lnTo>
                  <a:lnTo>
                    <a:pt x="121" y="11"/>
                  </a:lnTo>
                  <a:lnTo>
                    <a:pt x="103" y="17"/>
                  </a:lnTo>
                  <a:lnTo>
                    <a:pt x="85" y="24"/>
                  </a:lnTo>
                  <a:lnTo>
                    <a:pt x="70" y="31"/>
                  </a:lnTo>
                  <a:close/>
                </a:path>
              </a:pathLst>
            </a:custGeom>
            <a:solidFill>
              <a:srgbClr val="C9E8FF"/>
            </a:solidFill>
            <a:ln w="9525">
              <a:noFill/>
              <a:round/>
              <a:headEnd/>
              <a:tailEnd/>
            </a:ln>
          </p:spPr>
          <p:txBody>
            <a:bodyPr/>
            <a:lstStyle/>
            <a:p>
              <a:endParaRPr lang="en-US"/>
            </a:p>
          </p:txBody>
        </p:sp>
        <p:sp>
          <p:nvSpPr>
            <p:cNvPr id="159823" name="Freeform 79"/>
            <p:cNvSpPr>
              <a:spLocks/>
            </p:cNvSpPr>
            <p:nvPr/>
          </p:nvSpPr>
          <p:spPr bwMode="auto">
            <a:xfrm>
              <a:off x="4128" y="3497"/>
              <a:ext cx="32" cy="46"/>
            </a:xfrm>
            <a:custGeom>
              <a:avLst/>
              <a:gdLst/>
              <a:ahLst/>
              <a:cxnLst>
                <a:cxn ang="0">
                  <a:pos x="108" y="59"/>
                </a:cxn>
                <a:cxn ang="0">
                  <a:pos x="112" y="78"/>
                </a:cxn>
                <a:cxn ang="0">
                  <a:pos x="111" y="96"/>
                </a:cxn>
                <a:cxn ang="0">
                  <a:pos x="103" y="110"/>
                </a:cxn>
                <a:cxn ang="0">
                  <a:pos x="91" y="123"/>
                </a:cxn>
                <a:cxn ang="0">
                  <a:pos x="77" y="134"/>
                </a:cxn>
                <a:cxn ang="0">
                  <a:pos x="61" y="146"/>
                </a:cxn>
                <a:cxn ang="0">
                  <a:pos x="45" y="156"/>
                </a:cxn>
                <a:cxn ang="0">
                  <a:pos x="31" y="167"/>
                </a:cxn>
                <a:cxn ang="0">
                  <a:pos x="28" y="170"/>
                </a:cxn>
                <a:cxn ang="0">
                  <a:pos x="27" y="173"/>
                </a:cxn>
                <a:cxn ang="0">
                  <a:pos x="27" y="176"/>
                </a:cxn>
                <a:cxn ang="0">
                  <a:pos x="28" y="180"/>
                </a:cxn>
                <a:cxn ang="0">
                  <a:pos x="32" y="182"/>
                </a:cxn>
                <a:cxn ang="0">
                  <a:pos x="35" y="183"/>
                </a:cxn>
                <a:cxn ang="0">
                  <a:pos x="38" y="183"/>
                </a:cxn>
                <a:cxn ang="0">
                  <a:pos x="41" y="182"/>
                </a:cxn>
                <a:cxn ang="0">
                  <a:pos x="60" y="172"/>
                </a:cxn>
                <a:cxn ang="0">
                  <a:pos x="77" y="160"/>
                </a:cxn>
                <a:cxn ang="0">
                  <a:pos x="94" y="147"/>
                </a:cxn>
                <a:cxn ang="0">
                  <a:pos x="109" y="132"/>
                </a:cxn>
                <a:cxn ang="0">
                  <a:pos x="119" y="116"/>
                </a:cxn>
                <a:cxn ang="0">
                  <a:pos x="126" y="97"/>
                </a:cxn>
                <a:cxn ang="0">
                  <a:pos x="128" y="77"/>
                </a:cxn>
                <a:cxn ang="0">
                  <a:pos x="123" y="56"/>
                </a:cxn>
                <a:cxn ang="0">
                  <a:pos x="112" y="39"/>
                </a:cxn>
                <a:cxn ang="0">
                  <a:pos x="97" y="25"/>
                </a:cxn>
                <a:cxn ang="0">
                  <a:pos x="79" y="15"/>
                </a:cxn>
                <a:cxn ang="0">
                  <a:pos x="57" y="7"/>
                </a:cxn>
                <a:cxn ang="0">
                  <a:pos x="36" y="2"/>
                </a:cxn>
                <a:cxn ang="0">
                  <a:pos x="19" y="0"/>
                </a:cxn>
                <a:cxn ang="0">
                  <a:pos x="6" y="0"/>
                </a:cxn>
                <a:cxn ang="0">
                  <a:pos x="0" y="3"/>
                </a:cxn>
                <a:cxn ang="0">
                  <a:pos x="14" y="9"/>
                </a:cxn>
                <a:cxn ang="0">
                  <a:pos x="29" y="14"/>
                </a:cxn>
                <a:cxn ang="0">
                  <a:pos x="46" y="18"/>
                </a:cxn>
                <a:cxn ang="0">
                  <a:pos x="61" y="23"/>
                </a:cxn>
                <a:cxn ang="0">
                  <a:pos x="76" y="29"/>
                </a:cxn>
                <a:cxn ang="0">
                  <a:pos x="89" y="37"/>
                </a:cxn>
                <a:cxn ang="0">
                  <a:pos x="100" y="47"/>
                </a:cxn>
                <a:cxn ang="0">
                  <a:pos x="108" y="59"/>
                </a:cxn>
              </a:cxnLst>
              <a:rect l="0" t="0" r="r" b="b"/>
              <a:pathLst>
                <a:path w="128" h="183">
                  <a:moveTo>
                    <a:pt x="108" y="59"/>
                  </a:moveTo>
                  <a:lnTo>
                    <a:pt x="112" y="78"/>
                  </a:lnTo>
                  <a:lnTo>
                    <a:pt x="111" y="96"/>
                  </a:lnTo>
                  <a:lnTo>
                    <a:pt x="103" y="110"/>
                  </a:lnTo>
                  <a:lnTo>
                    <a:pt x="91" y="123"/>
                  </a:lnTo>
                  <a:lnTo>
                    <a:pt x="77" y="134"/>
                  </a:lnTo>
                  <a:lnTo>
                    <a:pt x="61" y="146"/>
                  </a:lnTo>
                  <a:lnTo>
                    <a:pt x="45" y="156"/>
                  </a:lnTo>
                  <a:lnTo>
                    <a:pt x="31" y="167"/>
                  </a:lnTo>
                  <a:lnTo>
                    <a:pt x="28" y="170"/>
                  </a:lnTo>
                  <a:lnTo>
                    <a:pt x="27" y="173"/>
                  </a:lnTo>
                  <a:lnTo>
                    <a:pt x="27" y="176"/>
                  </a:lnTo>
                  <a:lnTo>
                    <a:pt x="28" y="180"/>
                  </a:lnTo>
                  <a:lnTo>
                    <a:pt x="32" y="182"/>
                  </a:lnTo>
                  <a:lnTo>
                    <a:pt x="35" y="183"/>
                  </a:lnTo>
                  <a:lnTo>
                    <a:pt x="38" y="183"/>
                  </a:lnTo>
                  <a:lnTo>
                    <a:pt x="41" y="182"/>
                  </a:lnTo>
                  <a:lnTo>
                    <a:pt x="60" y="172"/>
                  </a:lnTo>
                  <a:lnTo>
                    <a:pt x="77" y="160"/>
                  </a:lnTo>
                  <a:lnTo>
                    <a:pt x="94" y="147"/>
                  </a:lnTo>
                  <a:lnTo>
                    <a:pt x="109" y="132"/>
                  </a:lnTo>
                  <a:lnTo>
                    <a:pt x="119" y="116"/>
                  </a:lnTo>
                  <a:lnTo>
                    <a:pt x="126" y="97"/>
                  </a:lnTo>
                  <a:lnTo>
                    <a:pt x="128" y="77"/>
                  </a:lnTo>
                  <a:lnTo>
                    <a:pt x="123" y="56"/>
                  </a:lnTo>
                  <a:lnTo>
                    <a:pt x="112" y="39"/>
                  </a:lnTo>
                  <a:lnTo>
                    <a:pt x="97" y="25"/>
                  </a:lnTo>
                  <a:lnTo>
                    <a:pt x="79" y="15"/>
                  </a:lnTo>
                  <a:lnTo>
                    <a:pt x="57" y="7"/>
                  </a:lnTo>
                  <a:lnTo>
                    <a:pt x="36" y="2"/>
                  </a:lnTo>
                  <a:lnTo>
                    <a:pt x="19" y="0"/>
                  </a:lnTo>
                  <a:lnTo>
                    <a:pt x="6" y="0"/>
                  </a:lnTo>
                  <a:lnTo>
                    <a:pt x="0" y="3"/>
                  </a:lnTo>
                  <a:lnTo>
                    <a:pt x="14" y="9"/>
                  </a:lnTo>
                  <a:lnTo>
                    <a:pt x="29" y="14"/>
                  </a:lnTo>
                  <a:lnTo>
                    <a:pt x="46" y="18"/>
                  </a:lnTo>
                  <a:lnTo>
                    <a:pt x="61" y="23"/>
                  </a:lnTo>
                  <a:lnTo>
                    <a:pt x="76" y="29"/>
                  </a:lnTo>
                  <a:lnTo>
                    <a:pt x="89" y="37"/>
                  </a:lnTo>
                  <a:lnTo>
                    <a:pt x="100" y="47"/>
                  </a:lnTo>
                  <a:lnTo>
                    <a:pt x="108" y="59"/>
                  </a:lnTo>
                  <a:close/>
                </a:path>
              </a:pathLst>
            </a:custGeom>
            <a:solidFill>
              <a:srgbClr val="C9E8FF"/>
            </a:solidFill>
            <a:ln w="9525">
              <a:noFill/>
              <a:round/>
              <a:headEnd/>
              <a:tailEnd/>
            </a:ln>
          </p:spPr>
          <p:txBody>
            <a:bodyPr/>
            <a:lstStyle/>
            <a:p>
              <a:endParaRPr lang="en-US"/>
            </a:p>
          </p:txBody>
        </p:sp>
        <p:sp>
          <p:nvSpPr>
            <p:cNvPr id="159824" name="Freeform 80"/>
            <p:cNvSpPr>
              <a:spLocks/>
            </p:cNvSpPr>
            <p:nvPr/>
          </p:nvSpPr>
          <p:spPr bwMode="auto">
            <a:xfrm>
              <a:off x="4012" y="3486"/>
              <a:ext cx="81" cy="96"/>
            </a:xfrm>
            <a:custGeom>
              <a:avLst/>
              <a:gdLst/>
              <a:ahLst/>
              <a:cxnLst>
                <a:cxn ang="0">
                  <a:pos x="101" y="72"/>
                </a:cxn>
                <a:cxn ang="0">
                  <a:pos x="54" y="117"/>
                </a:cxn>
                <a:cxn ang="0">
                  <a:pos x="18" y="170"/>
                </a:cxn>
                <a:cxn ang="0">
                  <a:pos x="0" y="231"/>
                </a:cxn>
                <a:cxn ang="0">
                  <a:pos x="4" y="272"/>
                </a:cxn>
                <a:cxn ang="0">
                  <a:pos x="9" y="288"/>
                </a:cxn>
                <a:cxn ang="0">
                  <a:pos x="20" y="303"/>
                </a:cxn>
                <a:cxn ang="0">
                  <a:pos x="33" y="316"/>
                </a:cxn>
                <a:cxn ang="0">
                  <a:pos x="56" y="330"/>
                </a:cxn>
                <a:cxn ang="0">
                  <a:pos x="87" y="345"/>
                </a:cxn>
                <a:cxn ang="0">
                  <a:pos x="119" y="357"/>
                </a:cxn>
                <a:cxn ang="0">
                  <a:pos x="152" y="367"/>
                </a:cxn>
                <a:cxn ang="0">
                  <a:pos x="186" y="374"/>
                </a:cxn>
                <a:cxn ang="0">
                  <a:pos x="220" y="378"/>
                </a:cxn>
                <a:cxn ang="0">
                  <a:pos x="254" y="382"/>
                </a:cxn>
                <a:cxn ang="0">
                  <a:pos x="289" y="384"/>
                </a:cxn>
                <a:cxn ang="0">
                  <a:pos x="311" y="385"/>
                </a:cxn>
                <a:cxn ang="0">
                  <a:pos x="319" y="378"/>
                </a:cxn>
                <a:cxn ang="0">
                  <a:pos x="322" y="368"/>
                </a:cxn>
                <a:cxn ang="0">
                  <a:pos x="315" y="360"/>
                </a:cxn>
                <a:cxn ang="0">
                  <a:pos x="293" y="354"/>
                </a:cxn>
                <a:cxn ang="0">
                  <a:pos x="263" y="348"/>
                </a:cxn>
                <a:cxn ang="0">
                  <a:pos x="232" y="343"/>
                </a:cxn>
                <a:cxn ang="0">
                  <a:pos x="200" y="338"/>
                </a:cxn>
                <a:cxn ang="0">
                  <a:pos x="170" y="333"/>
                </a:cxn>
                <a:cxn ang="0">
                  <a:pos x="139" y="324"/>
                </a:cxn>
                <a:cxn ang="0">
                  <a:pos x="110" y="315"/>
                </a:cxn>
                <a:cxn ang="0">
                  <a:pos x="81" y="303"/>
                </a:cxn>
                <a:cxn ang="0">
                  <a:pos x="55" y="287"/>
                </a:cxn>
                <a:cxn ang="0">
                  <a:pos x="39" y="265"/>
                </a:cxn>
                <a:cxn ang="0">
                  <a:pos x="34" y="237"/>
                </a:cxn>
                <a:cxn ang="0">
                  <a:pos x="39" y="204"/>
                </a:cxn>
                <a:cxn ang="0">
                  <a:pos x="51" y="174"/>
                </a:cxn>
                <a:cxn ang="0">
                  <a:pos x="71" y="141"/>
                </a:cxn>
                <a:cxn ang="0">
                  <a:pos x="95" y="113"/>
                </a:cxn>
                <a:cxn ang="0">
                  <a:pos x="123" y="85"/>
                </a:cxn>
                <a:cxn ang="0">
                  <a:pos x="153" y="59"/>
                </a:cxn>
                <a:cxn ang="0">
                  <a:pos x="195" y="39"/>
                </a:cxn>
                <a:cxn ang="0">
                  <a:pos x="237" y="21"/>
                </a:cxn>
                <a:cxn ang="0">
                  <a:pos x="264" y="7"/>
                </a:cxn>
                <a:cxn ang="0">
                  <a:pos x="256" y="0"/>
                </a:cxn>
                <a:cxn ang="0">
                  <a:pos x="221" y="5"/>
                </a:cxn>
                <a:cxn ang="0">
                  <a:pos x="180" y="19"/>
                </a:cxn>
                <a:cxn ang="0">
                  <a:pos x="141" y="39"/>
                </a:cxn>
              </a:cxnLst>
              <a:rect l="0" t="0" r="r" b="b"/>
              <a:pathLst>
                <a:path w="322" h="385">
                  <a:moveTo>
                    <a:pt x="125" y="51"/>
                  </a:moveTo>
                  <a:lnTo>
                    <a:pt x="101" y="72"/>
                  </a:lnTo>
                  <a:lnTo>
                    <a:pt x="76" y="93"/>
                  </a:lnTo>
                  <a:lnTo>
                    <a:pt x="54" y="117"/>
                  </a:lnTo>
                  <a:lnTo>
                    <a:pt x="34" y="143"/>
                  </a:lnTo>
                  <a:lnTo>
                    <a:pt x="18" y="170"/>
                  </a:lnTo>
                  <a:lnTo>
                    <a:pt x="6" y="199"/>
                  </a:lnTo>
                  <a:lnTo>
                    <a:pt x="0" y="231"/>
                  </a:lnTo>
                  <a:lnTo>
                    <a:pt x="1" y="264"/>
                  </a:lnTo>
                  <a:lnTo>
                    <a:pt x="4" y="272"/>
                  </a:lnTo>
                  <a:lnTo>
                    <a:pt x="6" y="281"/>
                  </a:lnTo>
                  <a:lnTo>
                    <a:pt x="9" y="288"/>
                  </a:lnTo>
                  <a:lnTo>
                    <a:pt x="14" y="296"/>
                  </a:lnTo>
                  <a:lnTo>
                    <a:pt x="20" y="303"/>
                  </a:lnTo>
                  <a:lnTo>
                    <a:pt x="27" y="310"/>
                  </a:lnTo>
                  <a:lnTo>
                    <a:pt x="33" y="316"/>
                  </a:lnTo>
                  <a:lnTo>
                    <a:pt x="41" y="321"/>
                  </a:lnTo>
                  <a:lnTo>
                    <a:pt x="56" y="330"/>
                  </a:lnTo>
                  <a:lnTo>
                    <a:pt x="71" y="338"/>
                  </a:lnTo>
                  <a:lnTo>
                    <a:pt x="87" y="345"/>
                  </a:lnTo>
                  <a:lnTo>
                    <a:pt x="103" y="351"/>
                  </a:lnTo>
                  <a:lnTo>
                    <a:pt x="119" y="357"/>
                  </a:lnTo>
                  <a:lnTo>
                    <a:pt x="136" y="362"/>
                  </a:lnTo>
                  <a:lnTo>
                    <a:pt x="152" y="367"/>
                  </a:lnTo>
                  <a:lnTo>
                    <a:pt x="168" y="370"/>
                  </a:lnTo>
                  <a:lnTo>
                    <a:pt x="186" y="374"/>
                  </a:lnTo>
                  <a:lnTo>
                    <a:pt x="202" y="376"/>
                  </a:lnTo>
                  <a:lnTo>
                    <a:pt x="220" y="378"/>
                  </a:lnTo>
                  <a:lnTo>
                    <a:pt x="237" y="381"/>
                  </a:lnTo>
                  <a:lnTo>
                    <a:pt x="254" y="382"/>
                  </a:lnTo>
                  <a:lnTo>
                    <a:pt x="271" y="383"/>
                  </a:lnTo>
                  <a:lnTo>
                    <a:pt x="289" y="384"/>
                  </a:lnTo>
                  <a:lnTo>
                    <a:pt x="305" y="385"/>
                  </a:lnTo>
                  <a:lnTo>
                    <a:pt x="311" y="385"/>
                  </a:lnTo>
                  <a:lnTo>
                    <a:pt x="316" y="383"/>
                  </a:lnTo>
                  <a:lnTo>
                    <a:pt x="319" y="378"/>
                  </a:lnTo>
                  <a:lnTo>
                    <a:pt x="322" y="374"/>
                  </a:lnTo>
                  <a:lnTo>
                    <a:pt x="322" y="368"/>
                  </a:lnTo>
                  <a:lnTo>
                    <a:pt x="319" y="363"/>
                  </a:lnTo>
                  <a:lnTo>
                    <a:pt x="315" y="360"/>
                  </a:lnTo>
                  <a:lnTo>
                    <a:pt x="309" y="357"/>
                  </a:lnTo>
                  <a:lnTo>
                    <a:pt x="293" y="354"/>
                  </a:lnTo>
                  <a:lnTo>
                    <a:pt x="278" y="351"/>
                  </a:lnTo>
                  <a:lnTo>
                    <a:pt x="263" y="348"/>
                  </a:lnTo>
                  <a:lnTo>
                    <a:pt x="247" y="345"/>
                  </a:lnTo>
                  <a:lnTo>
                    <a:pt x="232" y="343"/>
                  </a:lnTo>
                  <a:lnTo>
                    <a:pt x="216" y="341"/>
                  </a:lnTo>
                  <a:lnTo>
                    <a:pt x="200" y="338"/>
                  </a:lnTo>
                  <a:lnTo>
                    <a:pt x="185" y="335"/>
                  </a:lnTo>
                  <a:lnTo>
                    <a:pt x="170" y="333"/>
                  </a:lnTo>
                  <a:lnTo>
                    <a:pt x="154" y="329"/>
                  </a:lnTo>
                  <a:lnTo>
                    <a:pt x="139" y="324"/>
                  </a:lnTo>
                  <a:lnTo>
                    <a:pt x="124" y="321"/>
                  </a:lnTo>
                  <a:lnTo>
                    <a:pt x="110" y="315"/>
                  </a:lnTo>
                  <a:lnTo>
                    <a:pt x="95" y="309"/>
                  </a:lnTo>
                  <a:lnTo>
                    <a:pt x="81" y="303"/>
                  </a:lnTo>
                  <a:lnTo>
                    <a:pt x="67" y="295"/>
                  </a:lnTo>
                  <a:lnTo>
                    <a:pt x="55" y="287"/>
                  </a:lnTo>
                  <a:lnTo>
                    <a:pt x="46" y="276"/>
                  </a:lnTo>
                  <a:lnTo>
                    <a:pt x="39" y="265"/>
                  </a:lnTo>
                  <a:lnTo>
                    <a:pt x="35" y="251"/>
                  </a:lnTo>
                  <a:lnTo>
                    <a:pt x="34" y="237"/>
                  </a:lnTo>
                  <a:lnTo>
                    <a:pt x="35" y="220"/>
                  </a:lnTo>
                  <a:lnTo>
                    <a:pt x="39" y="204"/>
                  </a:lnTo>
                  <a:lnTo>
                    <a:pt x="43" y="191"/>
                  </a:lnTo>
                  <a:lnTo>
                    <a:pt x="51" y="174"/>
                  </a:lnTo>
                  <a:lnTo>
                    <a:pt x="61" y="156"/>
                  </a:lnTo>
                  <a:lnTo>
                    <a:pt x="71" y="141"/>
                  </a:lnTo>
                  <a:lnTo>
                    <a:pt x="83" y="127"/>
                  </a:lnTo>
                  <a:lnTo>
                    <a:pt x="95" y="113"/>
                  </a:lnTo>
                  <a:lnTo>
                    <a:pt x="108" y="99"/>
                  </a:lnTo>
                  <a:lnTo>
                    <a:pt x="123" y="85"/>
                  </a:lnTo>
                  <a:lnTo>
                    <a:pt x="138" y="71"/>
                  </a:lnTo>
                  <a:lnTo>
                    <a:pt x="153" y="59"/>
                  </a:lnTo>
                  <a:lnTo>
                    <a:pt x="173" y="48"/>
                  </a:lnTo>
                  <a:lnTo>
                    <a:pt x="195" y="39"/>
                  </a:lnTo>
                  <a:lnTo>
                    <a:pt x="217" y="30"/>
                  </a:lnTo>
                  <a:lnTo>
                    <a:pt x="237" y="21"/>
                  </a:lnTo>
                  <a:lnTo>
                    <a:pt x="254" y="14"/>
                  </a:lnTo>
                  <a:lnTo>
                    <a:pt x="264" y="7"/>
                  </a:lnTo>
                  <a:lnTo>
                    <a:pt x="268" y="3"/>
                  </a:lnTo>
                  <a:lnTo>
                    <a:pt x="256" y="0"/>
                  </a:lnTo>
                  <a:lnTo>
                    <a:pt x="240" y="2"/>
                  </a:lnTo>
                  <a:lnTo>
                    <a:pt x="221" y="5"/>
                  </a:lnTo>
                  <a:lnTo>
                    <a:pt x="201" y="11"/>
                  </a:lnTo>
                  <a:lnTo>
                    <a:pt x="180" y="19"/>
                  </a:lnTo>
                  <a:lnTo>
                    <a:pt x="160" y="29"/>
                  </a:lnTo>
                  <a:lnTo>
                    <a:pt x="141" y="39"/>
                  </a:lnTo>
                  <a:lnTo>
                    <a:pt x="125" y="51"/>
                  </a:lnTo>
                  <a:close/>
                </a:path>
              </a:pathLst>
            </a:custGeom>
            <a:solidFill>
              <a:srgbClr val="C9E8FF"/>
            </a:solidFill>
            <a:ln w="9525">
              <a:noFill/>
              <a:round/>
              <a:headEnd/>
              <a:tailEnd/>
            </a:ln>
          </p:spPr>
          <p:txBody>
            <a:bodyPr/>
            <a:lstStyle/>
            <a:p>
              <a:endParaRPr lang="en-US"/>
            </a:p>
          </p:txBody>
        </p:sp>
        <p:sp>
          <p:nvSpPr>
            <p:cNvPr id="159825" name="Freeform 81"/>
            <p:cNvSpPr>
              <a:spLocks/>
            </p:cNvSpPr>
            <p:nvPr/>
          </p:nvSpPr>
          <p:spPr bwMode="auto">
            <a:xfrm>
              <a:off x="4125" y="3483"/>
              <a:ext cx="71" cy="64"/>
            </a:xfrm>
            <a:custGeom>
              <a:avLst/>
              <a:gdLst/>
              <a:ahLst/>
              <a:cxnLst>
                <a:cxn ang="0">
                  <a:pos x="234" y="78"/>
                </a:cxn>
                <a:cxn ang="0">
                  <a:pos x="247" y="92"/>
                </a:cxn>
                <a:cxn ang="0">
                  <a:pos x="255" y="108"/>
                </a:cxn>
                <a:cxn ang="0">
                  <a:pos x="259" y="126"/>
                </a:cxn>
                <a:cxn ang="0">
                  <a:pos x="259" y="145"/>
                </a:cxn>
                <a:cxn ang="0">
                  <a:pos x="257" y="160"/>
                </a:cxn>
                <a:cxn ang="0">
                  <a:pos x="252" y="173"/>
                </a:cxn>
                <a:cxn ang="0">
                  <a:pos x="244" y="186"/>
                </a:cxn>
                <a:cxn ang="0">
                  <a:pos x="235" y="196"/>
                </a:cxn>
                <a:cxn ang="0">
                  <a:pos x="225" y="208"/>
                </a:cxn>
                <a:cxn ang="0">
                  <a:pos x="214" y="217"/>
                </a:cxn>
                <a:cxn ang="0">
                  <a:pos x="204" y="228"/>
                </a:cxn>
                <a:cxn ang="0">
                  <a:pos x="193" y="238"/>
                </a:cxn>
                <a:cxn ang="0">
                  <a:pos x="191" y="242"/>
                </a:cxn>
                <a:cxn ang="0">
                  <a:pos x="191" y="245"/>
                </a:cxn>
                <a:cxn ang="0">
                  <a:pos x="191" y="249"/>
                </a:cxn>
                <a:cxn ang="0">
                  <a:pos x="193" y="252"/>
                </a:cxn>
                <a:cxn ang="0">
                  <a:pos x="197" y="255"/>
                </a:cxn>
                <a:cxn ang="0">
                  <a:pos x="202" y="256"/>
                </a:cxn>
                <a:cxn ang="0">
                  <a:pos x="205" y="255"/>
                </a:cxn>
                <a:cxn ang="0">
                  <a:pos x="209" y="252"/>
                </a:cxn>
                <a:cxn ang="0">
                  <a:pos x="232" y="237"/>
                </a:cxn>
                <a:cxn ang="0">
                  <a:pos x="252" y="217"/>
                </a:cxn>
                <a:cxn ang="0">
                  <a:pos x="267" y="195"/>
                </a:cxn>
                <a:cxn ang="0">
                  <a:pos x="278" y="169"/>
                </a:cxn>
                <a:cxn ang="0">
                  <a:pos x="282" y="143"/>
                </a:cxn>
                <a:cxn ang="0">
                  <a:pos x="280" y="117"/>
                </a:cxn>
                <a:cxn ang="0">
                  <a:pos x="271" y="92"/>
                </a:cxn>
                <a:cxn ang="0">
                  <a:pos x="252" y="70"/>
                </a:cxn>
                <a:cxn ang="0">
                  <a:pos x="238" y="58"/>
                </a:cxn>
                <a:cxn ang="0">
                  <a:pos x="221" y="49"/>
                </a:cxn>
                <a:cxn ang="0">
                  <a:pos x="204" y="39"/>
                </a:cxn>
                <a:cxn ang="0">
                  <a:pos x="184" y="31"/>
                </a:cxn>
                <a:cxn ang="0">
                  <a:pos x="164" y="23"/>
                </a:cxn>
                <a:cxn ang="0">
                  <a:pos x="144" y="17"/>
                </a:cxn>
                <a:cxn ang="0">
                  <a:pos x="123" y="12"/>
                </a:cxn>
                <a:cxn ang="0">
                  <a:pos x="103" y="8"/>
                </a:cxn>
                <a:cxn ang="0">
                  <a:pos x="83" y="4"/>
                </a:cxn>
                <a:cxn ang="0">
                  <a:pos x="66" y="2"/>
                </a:cxn>
                <a:cxn ang="0">
                  <a:pos x="48" y="0"/>
                </a:cxn>
                <a:cxn ang="0">
                  <a:pos x="34" y="0"/>
                </a:cxn>
                <a:cxn ang="0">
                  <a:pos x="22" y="0"/>
                </a:cxn>
                <a:cxn ang="0">
                  <a:pos x="11" y="0"/>
                </a:cxn>
                <a:cxn ang="0">
                  <a:pos x="4" y="2"/>
                </a:cxn>
                <a:cxn ang="0">
                  <a:pos x="0" y="4"/>
                </a:cxn>
                <a:cxn ang="0">
                  <a:pos x="12" y="7"/>
                </a:cxn>
                <a:cxn ang="0">
                  <a:pos x="24" y="8"/>
                </a:cxn>
                <a:cxn ang="0">
                  <a:pos x="38" y="10"/>
                </a:cxn>
                <a:cxn ang="0">
                  <a:pos x="52" y="12"/>
                </a:cxn>
                <a:cxn ang="0">
                  <a:pos x="66" y="16"/>
                </a:cxn>
                <a:cxn ang="0">
                  <a:pos x="82" y="18"/>
                </a:cxn>
                <a:cxn ang="0">
                  <a:pos x="98" y="22"/>
                </a:cxn>
                <a:cxn ang="0">
                  <a:pos x="114" y="25"/>
                </a:cxn>
                <a:cxn ang="0">
                  <a:pos x="129" y="30"/>
                </a:cxn>
                <a:cxn ang="0">
                  <a:pos x="145" y="35"/>
                </a:cxn>
                <a:cxn ang="0">
                  <a:pos x="162" y="39"/>
                </a:cxn>
                <a:cxn ang="0">
                  <a:pos x="177" y="45"/>
                </a:cxn>
                <a:cxn ang="0">
                  <a:pos x="192" y="52"/>
                </a:cxn>
                <a:cxn ang="0">
                  <a:pos x="207" y="60"/>
                </a:cxn>
                <a:cxn ang="0">
                  <a:pos x="221" y="69"/>
                </a:cxn>
                <a:cxn ang="0">
                  <a:pos x="234" y="78"/>
                </a:cxn>
              </a:cxnLst>
              <a:rect l="0" t="0" r="r" b="b"/>
              <a:pathLst>
                <a:path w="282" h="256">
                  <a:moveTo>
                    <a:pt x="234" y="78"/>
                  </a:moveTo>
                  <a:lnTo>
                    <a:pt x="247" y="92"/>
                  </a:lnTo>
                  <a:lnTo>
                    <a:pt x="255" y="108"/>
                  </a:lnTo>
                  <a:lnTo>
                    <a:pt x="259" y="126"/>
                  </a:lnTo>
                  <a:lnTo>
                    <a:pt x="259" y="145"/>
                  </a:lnTo>
                  <a:lnTo>
                    <a:pt x="257" y="160"/>
                  </a:lnTo>
                  <a:lnTo>
                    <a:pt x="252" y="173"/>
                  </a:lnTo>
                  <a:lnTo>
                    <a:pt x="244" y="186"/>
                  </a:lnTo>
                  <a:lnTo>
                    <a:pt x="235" y="196"/>
                  </a:lnTo>
                  <a:lnTo>
                    <a:pt x="225" y="208"/>
                  </a:lnTo>
                  <a:lnTo>
                    <a:pt x="214" y="217"/>
                  </a:lnTo>
                  <a:lnTo>
                    <a:pt x="204" y="228"/>
                  </a:lnTo>
                  <a:lnTo>
                    <a:pt x="193" y="238"/>
                  </a:lnTo>
                  <a:lnTo>
                    <a:pt x="191" y="242"/>
                  </a:lnTo>
                  <a:lnTo>
                    <a:pt x="191" y="245"/>
                  </a:lnTo>
                  <a:lnTo>
                    <a:pt x="191" y="249"/>
                  </a:lnTo>
                  <a:lnTo>
                    <a:pt x="193" y="252"/>
                  </a:lnTo>
                  <a:lnTo>
                    <a:pt x="197" y="255"/>
                  </a:lnTo>
                  <a:lnTo>
                    <a:pt x="202" y="256"/>
                  </a:lnTo>
                  <a:lnTo>
                    <a:pt x="205" y="255"/>
                  </a:lnTo>
                  <a:lnTo>
                    <a:pt x="209" y="252"/>
                  </a:lnTo>
                  <a:lnTo>
                    <a:pt x="232" y="237"/>
                  </a:lnTo>
                  <a:lnTo>
                    <a:pt x="252" y="217"/>
                  </a:lnTo>
                  <a:lnTo>
                    <a:pt x="267" y="195"/>
                  </a:lnTo>
                  <a:lnTo>
                    <a:pt x="278" y="169"/>
                  </a:lnTo>
                  <a:lnTo>
                    <a:pt x="282" y="143"/>
                  </a:lnTo>
                  <a:lnTo>
                    <a:pt x="280" y="117"/>
                  </a:lnTo>
                  <a:lnTo>
                    <a:pt x="271" y="92"/>
                  </a:lnTo>
                  <a:lnTo>
                    <a:pt x="252" y="70"/>
                  </a:lnTo>
                  <a:lnTo>
                    <a:pt x="238" y="58"/>
                  </a:lnTo>
                  <a:lnTo>
                    <a:pt x="221" y="49"/>
                  </a:lnTo>
                  <a:lnTo>
                    <a:pt x="204" y="39"/>
                  </a:lnTo>
                  <a:lnTo>
                    <a:pt x="184" y="31"/>
                  </a:lnTo>
                  <a:lnTo>
                    <a:pt x="164" y="23"/>
                  </a:lnTo>
                  <a:lnTo>
                    <a:pt x="144" y="17"/>
                  </a:lnTo>
                  <a:lnTo>
                    <a:pt x="123" y="12"/>
                  </a:lnTo>
                  <a:lnTo>
                    <a:pt x="103" y="8"/>
                  </a:lnTo>
                  <a:lnTo>
                    <a:pt x="83" y="4"/>
                  </a:lnTo>
                  <a:lnTo>
                    <a:pt x="66" y="2"/>
                  </a:lnTo>
                  <a:lnTo>
                    <a:pt x="48" y="0"/>
                  </a:lnTo>
                  <a:lnTo>
                    <a:pt x="34" y="0"/>
                  </a:lnTo>
                  <a:lnTo>
                    <a:pt x="22" y="0"/>
                  </a:lnTo>
                  <a:lnTo>
                    <a:pt x="11" y="0"/>
                  </a:lnTo>
                  <a:lnTo>
                    <a:pt x="4" y="2"/>
                  </a:lnTo>
                  <a:lnTo>
                    <a:pt x="0" y="4"/>
                  </a:lnTo>
                  <a:lnTo>
                    <a:pt x="12" y="7"/>
                  </a:lnTo>
                  <a:lnTo>
                    <a:pt x="24" y="8"/>
                  </a:lnTo>
                  <a:lnTo>
                    <a:pt x="38" y="10"/>
                  </a:lnTo>
                  <a:lnTo>
                    <a:pt x="52" y="12"/>
                  </a:lnTo>
                  <a:lnTo>
                    <a:pt x="66" y="16"/>
                  </a:lnTo>
                  <a:lnTo>
                    <a:pt x="82" y="18"/>
                  </a:lnTo>
                  <a:lnTo>
                    <a:pt x="98" y="22"/>
                  </a:lnTo>
                  <a:lnTo>
                    <a:pt x="114" y="25"/>
                  </a:lnTo>
                  <a:lnTo>
                    <a:pt x="129" y="30"/>
                  </a:lnTo>
                  <a:lnTo>
                    <a:pt x="145" y="35"/>
                  </a:lnTo>
                  <a:lnTo>
                    <a:pt x="162" y="39"/>
                  </a:lnTo>
                  <a:lnTo>
                    <a:pt x="177" y="45"/>
                  </a:lnTo>
                  <a:lnTo>
                    <a:pt x="192" y="52"/>
                  </a:lnTo>
                  <a:lnTo>
                    <a:pt x="207" y="60"/>
                  </a:lnTo>
                  <a:lnTo>
                    <a:pt x="221" y="69"/>
                  </a:lnTo>
                  <a:lnTo>
                    <a:pt x="234" y="78"/>
                  </a:lnTo>
                  <a:close/>
                </a:path>
              </a:pathLst>
            </a:custGeom>
            <a:solidFill>
              <a:srgbClr val="C9E8FF"/>
            </a:solidFill>
            <a:ln w="9525">
              <a:noFill/>
              <a:round/>
              <a:headEnd/>
              <a:tailEnd/>
            </a:ln>
          </p:spPr>
          <p:txBody>
            <a:bodyPr/>
            <a:lstStyle/>
            <a:p>
              <a:endParaRPr lang="en-US"/>
            </a:p>
          </p:txBody>
        </p:sp>
        <p:sp>
          <p:nvSpPr>
            <p:cNvPr id="159826" name="Freeform 82"/>
            <p:cNvSpPr>
              <a:spLocks/>
            </p:cNvSpPr>
            <p:nvPr/>
          </p:nvSpPr>
          <p:spPr bwMode="auto">
            <a:xfrm>
              <a:off x="3982" y="3512"/>
              <a:ext cx="29" cy="61"/>
            </a:xfrm>
            <a:custGeom>
              <a:avLst/>
              <a:gdLst/>
              <a:ahLst/>
              <a:cxnLst>
                <a:cxn ang="0">
                  <a:pos x="0" y="132"/>
                </a:cxn>
                <a:cxn ang="0">
                  <a:pos x="0" y="152"/>
                </a:cxn>
                <a:cxn ang="0">
                  <a:pos x="5" y="170"/>
                </a:cxn>
                <a:cxn ang="0">
                  <a:pos x="13" y="188"/>
                </a:cxn>
                <a:cxn ang="0">
                  <a:pos x="25" y="203"/>
                </a:cxn>
                <a:cxn ang="0">
                  <a:pos x="39" y="216"/>
                </a:cxn>
                <a:cxn ang="0">
                  <a:pos x="55" y="228"/>
                </a:cxn>
                <a:cxn ang="0">
                  <a:pos x="74" y="236"/>
                </a:cxn>
                <a:cxn ang="0">
                  <a:pos x="93" y="241"/>
                </a:cxn>
                <a:cxn ang="0">
                  <a:pos x="99" y="242"/>
                </a:cxn>
                <a:cxn ang="0">
                  <a:pos x="104" y="239"/>
                </a:cxn>
                <a:cxn ang="0">
                  <a:pos x="109" y="236"/>
                </a:cxn>
                <a:cxn ang="0">
                  <a:pos x="112" y="231"/>
                </a:cxn>
                <a:cxn ang="0">
                  <a:pos x="112" y="225"/>
                </a:cxn>
                <a:cxn ang="0">
                  <a:pos x="110" y="220"/>
                </a:cxn>
                <a:cxn ang="0">
                  <a:pos x="107" y="215"/>
                </a:cxn>
                <a:cxn ang="0">
                  <a:pos x="101" y="213"/>
                </a:cxn>
                <a:cxn ang="0">
                  <a:pos x="82" y="206"/>
                </a:cxn>
                <a:cxn ang="0">
                  <a:pos x="65" y="196"/>
                </a:cxn>
                <a:cxn ang="0">
                  <a:pos x="51" y="183"/>
                </a:cxn>
                <a:cxn ang="0">
                  <a:pos x="40" y="169"/>
                </a:cxn>
                <a:cxn ang="0">
                  <a:pos x="33" y="152"/>
                </a:cxn>
                <a:cxn ang="0">
                  <a:pos x="30" y="133"/>
                </a:cxn>
                <a:cxn ang="0">
                  <a:pos x="30" y="113"/>
                </a:cxn>
                <a:cxn ang="0">
                  <a:pos x="36" y="92"/>
                </a:cxn>
                <a:cxn ang="0">
                  <a:pos x="43" y="77"/>
                </a:cxn>
                <a:cxn ang="0">
                  <a:pos x="52" y="63"/>
                </a:cxn>
                <a:cxn ang="0">
                  <a:pos x="62" y="50"/>
                </a:cxn>
                <a:cxn ang="0">
                  <a:pos x="74" y="38"/>
                </a:cxn>
                <a:cxn ang="0">
                  <a:pos x="85" y="28"/>
                </a:cxn>
                <a:cxn ang="0">
                  <a:pos x="96" y="18"/>
                </a:cxn>
                <a:cxn ang="0">
                  <a:pos x="107" y="9"/>
                </a:cxn>
                <a:cxn ang="0">
                  <a:pos x="115" y="1"/>
                </a:cxn>
                <a:cxn ang="0">
                  <a:pos x="107" y="0"/>
                </a:cxn>
                <a:cxn ang="0">
                  <a:pos x="94" y="6"/>
                </a:cxn>
                <a:cxn ang="0">
                  <a:pos x="76" y="18"/>
                </a:cxn>
                <a:cxn ang="0">
                  <a:pos x="57" y="36"/>
                </a:cxn>
                <a:cxn ang="0">
                  <a:pos x="38" y="58"/>
                </a:cxn>
                <a:cxn ang="0">
                  <a:pos x="20" y="82"/>
                </a:cxn>
                <a:cxn ang="0">
                  <a:pos x="7" y="107"/>
                </a:cxn>
                <a:cxn ang="0">
                  <a:pos x="0" y="132"/>
                </a:cxn>
              </a:cxnLst>
              <a:rect l="0" t="0" r="r" b="b"/>
              <a:pathLst>
                <a:path w="115" h="242">
                  <a:moveTo>
                    <a:pt x="0" y="132"/>
                  </a:moveTo>
                  <a:lnTo>
                    <a:pt x="0" y="152"/>
                  </a:lnTo>
                  <a:lnTo>
                    <a:pt x="5" y="170"/>
                  </a:lnTo>
                  <a:lnTo>
                    <a:pt x="13" y="188"/>
                  </a:lnTo>
                  <a:lnTo>
                    <a:pt x="25" y="203"/>
                  </a:lnTo>
                  <a:lnTo>
                    <a:pt x="39" y="216"/>
                  </a:lnTo>
                  <a:lnTo>
                    <a:pt x="55" y="228"/>
                  </a:lnTo>
                  <a:lnTo>
                    <a:pt x="74" y="236"/>
                  </a:lnTo>
                  <a:lnTo>
                    <a:pt x="93" y="241"/>
                  </a:lnTo>
                  <a:lnTo>
                    <a:pt x="99" y="242"/>
                  </a:lnTo>
                  <a:lnTo>
                    <a:pt x="104" y="239"/>
                  </a:lnTo>
                  <a:lnTo>
                    <a:pt x="109" y="236"/>
                  </a:lnTo>
                  <a:lnTo>
                    <a:pt x="112" y="231"/>
                  </a:lnTo>
                  <a:lnTo>
                    <a:pt x="112" y="225"/>
                  </a:lnTo>
                  <a:lnTo>
                    <a:pt x="110" y="220"/>
                  </a:lnTo>
                  <a:lnTo>
                    <a:pt x="107" y="215"/>
                  </a:lnTo>
                  <a:lnTo>
                    <a:pt x="101" y="213"/>
                  </a:lnTo>
                  <a:lnTo>
                    <a:pt x="82" y="206"/>
                  </a:lnTo>
                  <a:lnTo>
                    <a:pt x="65" y="196"/>
                  </a:lnTo>
                  <a:lnTo>
                    <a:pt x="51" y="183"/>
                  </a:lnTo>
                  <a:lnTo>
                    <a:pt x="40" y="169"/>
                  </a:lnTo>
                  <a:lnTo>
                    <a:pt x="33" y="152"/>
                  </a:lnTo>
                  <a:lnTo>
                    <a:pt x="30" y="133"/>
                  </a:lnTo>
                  <a:lnTo>
                    <a:pt x="30" y="113"/>
                  </a:lnTo>
                  <a:lnTo>
                    <a:pt x="36" y="92"/>
                  </a:lnTo>
                  <a:lnTo>
                    <a:pt x="43" y="77"/>
                  </a:lnTo>
                  <a:lnTo>
                    <a:pt x="52" y="63"/>
                  </a:lnTo>
                  <a:lnTo>
                    <a:pt x="62" y="50"/>
                  </a:lnTo>
                  <a:lnTo>
                    <a:pt x="74" y="38"/>
                  </a:lnTo>
                  <a:lnTo>
                    <a:pt x="85" y="28"/>
                  </a:lnTo>
                  <a:lnTo>
                    <a:pt x="96" y="18"/>
                  </a:lnTo>
                  <a:lnTo>
                    <a:pt x="107" y="9"/>
                  </a:lnTo>
                  <a:lnTo>
                    <a:pt x="115" y="1"/>
                  </a:lnTo>
                  <a:lnTo>
                    <a:pt x="107" y="0"/>
                  </a:lnTo>
                  <a:lnTo>
                    <a:pt x="94" y="6"/>
                  </a:lnTo>
                  <a:lnTo>
                    <a:pt x="76" y="18"/>
                  </a:lnTo>
                  <a:lnTo>
                    <a:pt x="57" y="36"/>
                  </a:lnTo>
                  <a:lnTo>
                    <a:pt x="38" y="58"/>
                  </a:lnTo>
                  <a:lnTo>
                    <a:pt x="20" y="82"/>
                  </a:lnTo>
                  <a:lnTo>
                    <a:pt x="7" y="107"/>
                  </a:lnTo>
                  <a:lnTo>
                    <a:pt x="0" y="132"/>
                  </a:lnTo>
                  <a:close/>
                </a:path>
              </a:pathLst>
            </a:custGeom>
            <a:solidFill>
              <a:srgbClr val="C9E8FF"/>
            </a:solidFill>
            <a:ln w="9525">
              <a:noFill/>
              <a:round/>
              <a:headEnd/>
              <a:tailEnd/>
            </a:ln>
          </p:spPr>
          <p:txBody>
            <a:bodyPr/>
            <a:lstStyle/>
            <a:p>
              <a:endParaRPr lang="en-US"/>
            </a:p>
          </p:txBody>
        </p:sp>
        <p:sp>
          <p:nvSpPr>
            <p:cNvPr id="159827" name="Freeform 83"/>
            <p:cNvSpPr>
              <a:spLocks/>
            </p:cNvSpPr>
            <p:nvPr/>
          </p:nvSpPr>
          <p:spPr bwMode="auto">
            <a:xfrm>
              <a:off x="4184" y="3479"/>
              <a:ext cx="61" cy="78"/>
            </a:xfrm>
            <a:custGeom>
              <a:avLst/>
              <a:gdLst/>
              <a:ahLst/>
              <a:cxnLst>
                <a:cxn ang="0">
                  <a:pos x="207" y="126"/>
                </a:cxn>
                <a:cxn ang="0">
                  <a:pos x="219" y="146"/>
                </a:cxn>
                <a:cxn ang="0">
                  <a:pos x="225" y="167"/>
                </a:cxn>
                <a:cxn ang="0">
                  <a:pos x="221" y="191"/>
                </a:cxn>
                <a:cxn ang="0">
                  <a:pos x="208" y="213"/>
                </a:cxn>
                <a:cxn ang="0">
                  <a:pos x="188" y="233"/>
                </a:cxn>
                <a:cxn ang="0">
                  <a:pos x="166" y="250"/>
                </a:cxn>
                <a:cxn ang="0">
                  <a:pos x="143" y="269"/>
                </a:cxn>
                <a:cxn ang="0">
                  <a:pos x="129" y="283"/>
                </a:cxn>
                <a:cxn ang="0">
                  <a:pos x="124" y="292"/>
                </a:cxn>
                <a:cxn ang="0">
                  <a:pos x="121" y="302"/>
                </a:cxn>
                <a:cxn ang="0">
                  <a:pos x="122" y="311"/>
                </a:cxn>
                <a:cxn ang="0">
                  <a:pos x="130" y="316"/>
                </a:cxn>
                <a:cxn ang="0">
                  <a:pos x="139" y="315"/>
                </a:cxn>
                <a:cxn ang="0">
                  <a:pos x="154" y="298"/>
                </a:cxn>
                <a:cxn ang="0">
                  <a:pos x="180" y="274"/>
                </a:cxn>
                <a:cxn ang="0">
                  <a:pos x="207" y="250"/>
                </a:cxn>
                <a:cxn ang="0">
                  <a:pos x="230" y="223"/>
                </a:cxn>
                <a:cxn ang="0">
                  <a:pos x="244" y="191"/>
                </a:cxn>
                <a:cxn ang="0">
                  <a:pos x="242" y="156"/>
                </a:cxn>
                <a:cxn ang="0">
                  <a:pos x="227" y="123"/>
                </a:cxn>
                <a:cxn ang="0">
                  <a:pos x="201" y="96"/>
                </a:cxn>
                <a:cxn ang="0">
                  <a:pos x="177" y="76"/>
                </a:cxn>
                <a:cxn ang="0">
                  <a:pos x="152" y="61"/>
                </a:cxn>
                <a:cxn ang="0">
                  <a:pos x="126" y="44"/>
                </a:cxn>
                <a:cxn ang="0">
                  <a:pos x="98" y="29"/>
                </a:cxn>
                <a:cxn ang="0">
                  <a:pos x="73" y="16"/>
                </a:cxn>
                <a:cxn ang="0">
                  <a:pos x="47" y="7"/>
                </a:cxn>
                <a:cxn ang="0">
                  <a:pos x="25" y="1"/>
                </a:cxn>
                <a:cxn ang="0">
                  <a:pos x="7" y="1"/>
                </a:cxn>
                <a:cxn ang="0">
                  <a:pos x="8" y="6"/>
                </a:cxn>
                <a:cxn ang="0">
                  <a:pos x="28" y="14"/>
                </a:cxn>
                <a:cxn ang="0">
                  <a:pos x="52" y="25"/>
                </a:cxn>
                <a:cxn ang="0">
                  <a:pos x="78" y="37"/>
                </a:cxn>
                <a:cxn ang="0">
                  <a:pos x="107" y="53"/>
                </a:cxn>
                <a:cxn ang="0">
                  <a:pos x="135" y="70"/>
                </a:cxn>
                <a:cxn ang="0">
                  <a:pos x="163" y="89"/>
                </a:cxn>
                <a:cxn ang="0">
                  <a:pos x="187" y="108"/>
                </a:cxn>
              </a:cxnLst>
              <a:rect l="0" t="0" r="r" b="b"/>
              <a:pathLst>
                <a:path w="246" h="316">
                  <a:moveTo>
                    <a:pt x="199" y="118"/>
                  </a:moveTo>
                  <a:lnTo>
                    <a:pt x="207" y="126"/>
                  </a:lnTo>
                  <a:lnTo>
                    <a:pt x="214" y="136"/>
                  </a:lnTo>
                  <a:lnTo>
                    <a:pt x="219" y="146"/>
                  </a:lnTo>
                  <a:lnTo>
                    <a:pt x="223" y="157"/>
                  </a:lnTo>
                  <a:lnTo>
                    <a:pt x="225" y="167"/>
                  </a:lnTo>
                  <a:lnTo>
                    <a:pt x="225" y="179"/>
                  </a:lnTo>
                  <a:lnTo>
                    <a:pt x="221" y="191"/>
                  </a:lnTo>
                  <a:lnTo>
                    <a:pt x="216" y="201"/>
                  </a:lnTo>
                  <a:lnTo>
                    <a:pt x="208" y="213"/>
                  </a:lnTo>
                  <a:lnTo>
                    <a:pt x="199" y="223"/>
                  </a:lnTo>
                  <a:lnTo>
                    <a:pt x="188" y="233"/>
                  </a:lnTo>
                  <a:lnTo>
                    <a:pt x="177" y="242"/>
                  </a:lnTo>
                  <a:lnTo>
                    <a:pt x="166" y="250"/>
                  </a:lnTo>
                  <a:lnTo>
                    <a:pt x="154" y="260"/>
                  </a:lnTo>
                  <a:lnTo>
                    <a:pt x="143" y="269"/>
                  </a:lnTo>
                  <a:lnTo>
                    <a:pt x="132" y="280"/>
                  </a:lnTo>
                  <a:lnTo>
                    <a:pt x="129" y="283"/>
                  </a:lnTo>
                  <a:lnTo>
                    <a:pt x="126" y="288"/>
                  </a:lnTo>
                  <a:lnTo>
                    <a:pt x="124" y="292"/>
                  </a:lnTo>
                  <a:lnTo>
                    <a:pt x="122" y="297"/>
                  </a:lnTo>
                  <a:lnTo>
                    <a:pt x="121" y="302"/>
                  </a:lnTo>
                  <a:lnTo>
                    <a:pt x="121" y="306"/>
                  </a:lnTo>
                  <a:lnTo>
                    <a:pt x="122" y="311"/>
                  </a:lnTo>
                  <a:lnTo>
                    <a:pt x="125" y="315"/>
                  </a:lnTo>
                  <a:lnTo>
                    <a:pt x="130" y="316"/>
                  </a:lnTo>
                  <a:lnTo>
                    <a:pt x="135" y="316"/>
                  </a:lnTo>
                  <a:lnTo>
                    <a:pt x="139" y="315"/>
                  </a:lnTo>
                  <a:lnTo>
                    <a:pt x="143" y="311"/>
                  </a:lnTo>
                  <a:lnTo>
                    <a:pt x="154" y="298"/>
                  </a:lnTo>
                  <a:lnTo>
                    <a:pt x="167" y="285"/>
                  </a:lnTo>
                  <a:lnTo>
                    <a:pt x="180" y="274"/>
                  </a:lnTo>
                  <a:lnTo>
                    <a:pt x="194" y="262"/>
                  </a:lnTo>
                  <a:lnTo>
                    <a:pt x="207" y="250"/>
                  </a:lnTo>
                  <a:lnTo>
                    <a:pt x="219" y="237"/>
                  </a:lnTo>
                  <a:lnTo>
                    <a:pt x="230" y="223"/>
                  </a:lnTo>
                  <a:lnTo>
                    <a:pt x="239" y="208"/>
                  </a:lnTo>
                  <a:lnTo>
                    <a:pt x="244" y="191"/>
                  </a:lnTo>
                  <a:lnTo>
                    <a:pt x="246" y="173"/>
                  </a:lnTo>
                  <a:lnTo>
                    <a:pt x="242" y="156"/>
                  </a:lnTo>
                  <a:lnTo>
                    <a:pt x="236" y="139"/>
                  </a:lnTo>
                  <a:lnTo>
                    <a:pt x="227" y="123"/>
                  </a:lnTo>
                  <a:lnTo>
                    <a:pt x="215" y="109"/>
                  </a:lnTo>
                  <a:lnTo>
                    <a:pt x="201" y="96"/>
                  </a:lnTo>
                  <a:lnTo>
                    <a:pt x="187" y="84"/>
                  </a:lnTo>
                  <a:lnTo>
                    <a:pt x="177" y="76"/>
                  </a:lnTo>
                  <a:lnTo>
                    <a:pt x="165" y="69"/>
                  </a:lnTo>
                  <a:lnTo>
                    <a:pt x="152" y="61"/>
                  </a:lnTo>
                  <a:lnTo>
                    <a:pt x="139" y="53"/>
                  </a:lnTo>
                  <a:lnTo>
                    <a:pt x="126" y="44"/>
                  </a:lnTo>
                  <a:lnTo>
                    <a:pt x="112" y="36"/>
                  </a:lnTo>
                  <a:lnTo>
                    <a:pt x="98" y="29"/>
                  </a:lnTo>
                  <a:lnTo>
                    <a:pt x="85" y="22"/>
                  </a:lnTo>
                  <a:lnTo>
                    <a:pt x="73" y="16"/>
                  </a:lnTo>
                  <a:lnTo>
                    <a:pt x="60" y="11"/>
                  </a:lnTo>
                  <a:lnTo>
                    <a:pt x="47" y="7"/>
                  </a:lnTo>
                  <a:lnTo>
                    <a:pt x="35" y="4"/>
                  </a:lnTo>
                  <a:lnTo>
                    <a:pt x="25" y="1"/>
                  </a:lnTo>
                  <a:lnTo>
                    <a:pt x="15" y="0"/>
                  </a:lnTo>
                  <a:lnTo>
                    <a:pt x="7" y="1"/>
                  </a:lnTo>
                  <a:lnTo>
                    <a:pt x="0" y="4"/>
                  </a:lnTo>
                  <a:lnTo>
                    <a:pt x="8" y="6"/>
                  </a:lnTo>
                  <a:lnTo>
                    <a:pt x="18" y="9"/>
                  </a:lnTo>
                  <a:lnTo>
                    <a:pt x="28" y="14"/>
                  </a:lnTo>
                  <a:lnTo>
                    <a:pt x="39" y="19"/>
                  </a:lnTo>
                  <a:lnTo>
                    <a:pt x="52" y="25"/>
                  </a:lnTo>
                  <a:lnTo>
                    <a:pt x="64" y="30"/>
                  </a:lnTo>
                  <a:lnTo>
                    <a:pt x="78" y="37"/>
                  </a:lnTo>
                  <a:lnTo>
                    <a:pt x="93" y="44"/>
                  </a:lnTo>
                  <a:lnTo>
                    <a:pt x="107" y="53"/>
                  </a:lnTo>
                  <a:lnTo>
                    <a:pt x="121" y="61"/>
                  </a:lnTo>
                  <a:lnTo>
                    <a:pt x="135" y="70"/>
                  </a:lnTo>
                  <a:lnTo>
                    <a:pt x="149" y="80"/>
                  </a:lnTo>
                  <a:lnTo>
                    <a:pt x="163" y="89"/>
                  </a:lnTo>
                  <a:lnTo>
                    <a:pt x="176" y="98"/>
                  </a:lnTo>
                  <a:lnTo>
                    <a:pt x="187" y="108"/>
                  </a:lnTo>
                  <a:lnTo>
                    <a:pt x="199" y="118"/>
                  </a:lnTo>
                  <a:close/>
                </a:path>
              </a:pathLst>
            </a:custGeom>
            <a:solidFill>
              <a:srgbClr val="C9E8FF"/>
            </a:solidFill>
            <a:ln w="9525">
              <a:noFill/>
              <a:round/>
              <a:headEnd/>
              <a:tailEnd/>
            </a:ln>
          </p:spPr>
          <p:txBody>
            <a:bodyPr/>
            <a:lstStyle/>
            <a:p>
              <a:endParaRPr lang="en-US"/>
            </a:p>
          </p:txBody>
        </p:sp>
        <p:sp>
          <p:nvSpPr>
            <p:cNvPr id="159828" name="Freeform 84"/>
            <p:cNvSpPr>
              <a:spLocks/>
            </p:cNvSpPr>
            <p:nvPr/>
          </p:nvSpPr>
          <p:spPr bwMode="auto">
            <a:xfrm>
              <a:off x="4135" y="3599"/>
              <a:ext cx="81" cy="59"/>
            </a:xfrm>
            <a:custGeom>
              <a:avLst/>
              <a:gdLst/>
              <a:ahLst/>
              <a:cxnLst>
                <a:cxn ang="0">
                  <a:pos x="264" y="52"/>
                </a:cxn>
                <a:cxn ang="0">
                  <a:pos x="279" y="100"/>
                </a:cxn>
                <a:cxn ang="0">
                  <a:pos x="297" y="147"/>
                </a:cxn>
                <a:cxn ang="0">
                  <a:pos x="315" y="193"/>
                </a:cxn>
                <a:cxn ang="0">
                  <a:pos x="324" y="222"/>
                </a:cxn>
                <a:cxn ang="0">
                  <a:pos x="322" y="231"/>
                </a:cxn>
                <a:cxn ang="0">
                  <a:pos x="313" y="237"/>
                </a:cxn>
                <a:cxn ang="0">
                  <a:pos x="304" y="235"/>
                </a:cxn>
                <a:cxn ang="0">
                  <a:pos x="290" y="204"/>
                </a:cxn>
                <a:cxn ang="0">
                  <a:pos x="270" y="139"/>
                </a:cxn>
                <a:cxn ang="0">
                  <a:pos x="254" y="76"/>
                </a:cxn>
                <a:cxn ang="0">
                  <a:pos x="244" y="34"/>
                </a:cxn>
                <a:cxn ang="0">
                  <a:pos x="226" y="28"/>
                </a:cxn>
                <a:cxn ang="0">
                  <a:pos x="191" y="31"/>
                </a:cxn>
                <a:cxn ang="0">
                  <a:pos x="153" y="41"/>
                </a:cxn>
                <a:cxn ang="0">
                  <a:pos x="118" y="52"/>
                </a:cxn>
                <a:cxn ang="0">
                  <a:pos x="84" y="68"/>
                </a:cxn>
                <a:cxn ang="0">
                  <a:pos x="54" y="84"/>
                </a:cxn>
                <a:cxn ang="0">
                  <a:pos x="27" y="99"/>
                </a:cxn>
                <a:cxn ang="0">
                  <a:pos x="7" y="114"/>
                </a:cxn>
                <a:cxn ang="0">
                  <a:pos x="0" y="109"/>
                </a:cxn>
                <a:cxn ang="0">
                  <a:pos x="15" y="83"/>
                </a:cxn>
                <a:cxn ang="0">
                  <a:pos x="42" y="57"/>
                </a:cxn>
                <a:cxn ang="0">
                  <a:pos x="74" y="35"/>
                </a:cxn>
                <a:cxn ang="0">
                  <a:pos x="111" y="18"/>
                </a:cxn>
                <a:cxn ang="0">
                  <a:pos x="167" y="7"/>
                </a:cxn>
                <a:cxn ang="0">
                  <a:pos x="221" y="1"/>
                </a:cxn>
                <a:cxn ang="0">
                  <a:pos x="256" y="0"/>
                </a:cxn>
                <a:cxn ang="0">
                  <a:pos x="268" y="1"/>
                </a:cxn>
                <a:cxn ang="0">
                  <a:pos x="275" y="9"/>
                </a:cxn>
                <a:cxn ang="0">
                  <a:pos x="275" y="21"/>
                </a:cxn>
                <a:cxn ang="0">
                  <a:pos x="267" y="28"/>
                </a:cxn>
              </a:cxnLst>
              <a:rect l="0" t="0" r="r" b="b"/>
              <a:pathLst>
                <a:path w="324" h="237">
                  <a:moveTo>
                    <a:pt x="260" y="29"/>
                  </a:moveTo>
                  <a:lnTo>
                    <a:pt x="264" y="52"/>
                  </a:lnTo>
                  <a:lnTo>
                    <a:pt x="271" y="76"/>
                  </a:lnTo>
                  <a:lnTo>
                    <a:pt x="279" y="100"/>
                  </a:lnTo>
                  <a:lnTo>
                    <a:pt x="288" y="124"/>
                  </a:lnTo>
                  <a:lnTo>
                    <a:pt x="297" y="147"/>
                  </a:lnTo>
                  <a:lnTo>
                    <a:pt x="306" y="171"/>
                  </a:lnTo>
                  <a:lnTo>
                    <a:pt x="315" y="193"/>
                  </a:lnTo>
                  <a:lnTo>
                    <a:pt x="323" y="216"/>
                  </a:lnTo>
                  <a:lnTo>
                    <a:pt x="324" y="222"/>
                  </a:lnTo>
                  <a:lnTo>
                    <a:pt x="324" y="227"/>
                  </a:lnTo>
                  <a:lnTo>
                    <a:pt x="322" y="231"/>
                  </a:lnTo>
                  <a:lnTo>
                    <a:pt x="318" y="235"/>
                  </a:lnTo>
                  <a:lnTo>
                    <a:pt x="313" y="237"/>
                  </a:lnTo>
                  <a:lnTo>
                    <a:pt x="309" y="237"/>
                  </a:lnTo>
                  <a:lnTo>
                    <a:pt x="304" y="235"/>
                  </a:lnTo>
                  <a:lnTo>
                    <a:pt x="301" y="230"/>
                  </a:lnTo>
                  <a:lnTo>
                    <a:pt x="290" y="204"/>
                  </a:lnTo>
                  <a:lnTo>
                    <a:pt x="281" y="173"/>
                  </a:lnTo>
                  <a:lnTo>
                    <a:pt x="270" y="139"/>
                  </a:lnTo>
                  <a:lnTo>
                    <a:pt x="262" y="106"/>
                  </a:lnTo>
                  <a:lnTo>
                    <a:pt x="254" y="76"/>
                  </a:lnTo>
                  <a:lnTo>
                    <a:pt x="248" y="51"/>
                  </a:lnTo>
                  <a:lnTo>
                    <a:pt x="244" y="34"/>
                  </a:lnTo>
                  <a:lnTo>
                    <a:pt x="243" y="28"/>
                  </a:lnTo>
                  <a:lnTo>
                    <a:pt x="226" y="28"/>
                  </a:lnTo>
                  <a:lnTo>
                    <a:pt x="208" y="29"/>
                  </a:lnTo>
                  <a:lnTo>
                    <a:pt x="191" y="31"/>
                  </a:lnTo>
                  <a:lnTo>
                    <a:pt x="172" y="35"/>
                  </a:lnTo>
                  <a:lnTo>
                    <a:pt x="153" y="41"/>
                  </a:lnTo>
                  <a:lnTo>
                    <a:pt x="136" y="47"/>
                  </a:lnTo>
                  <a:lnTo>
                    <a:pt x="118" y="52"/>
                  </a:lnTo>
                  <a:lnTo>
                    <a:pt x="101" y="59"/>
                  </a:lnTo>
                  <a:lnTo>
                    <a:pt x="84" y="68"/>
                  </a:lnTo>
                  <a:lnTo>
                    <a:pt x="68" y="76"/>
                  </a:lnTo>
                  <a:lnTo>
                    <a:pt x="54" y="84"/>
                  </a:lnTo>
                  <a:lnTo>
                    <a:pt x="40" y="92"/>
                  </a:lnTo>
                  <a:lnTo>
                    <a:pt x="27" y="99"/>
                  </a:lnTo>
                  <a:lnTo>
                    <a:pt x="16" y="107"/>
                  </a:lnTo>
                  <a:lnTo>
                    <a:pt x="7" y="114"/>
                  </a:lnTo>
                  <a:lnTo>
                    <a:pt x="0" y="120"/>
                  </a:lnTo>
                  <a:lnTo>
                    <a:pt x="0" y="109"/>
                  </a:lnTo>
                  <a:lnTo>
                    <a:pt x="6" y="96"/>
                  </a:lnTo>
                  <a:lnTo>
                    <a:pt x="15" y="83"/>
                  </a:lnTo>
                  <a:lnTo>
                    <a:pt x="28" y="70"/>
                  </a:lnTo>
                  <a:lnTo>
                    <a:pt x="42" y="57"/>
                  </a:lnTo>
                  <a:lnTo>
                    <a:pt x="59" y="44"/>
                  </a:lnTo>
                  <a:lnTo>
                    <a:pt x="74" y="35"/>
                  </a:lnTo>
                  <a:lnTo>
                    <a:pt x="89" y="27"/>
                  </a:lnTo>
                  <a:lnTo>
                    <a:pt x="111" y="18"/>
                  </a:lnTo>
                  <a:lnTo>
                    <a:pt x="138" y="11"/>
                  </a:lnTo>
                  <a:lnTo>
                    <a:pt x="167" y="7"/>
                  </a:lnTo>
                  <a:lnTo>
                    <a:pt x="195" y="3"/>
                  </a:lnTo>
                  <a:lnTo>
                    <a:pt x="221" y="1"/>
                  </a:lnTo>
                  <a:lnTo>
                    <a:pt x="242" y="0"/>
                  </a:lnTo>
                  <a:lnTo>
                    <a:pt x="256" y="0"/>
                  </a:lnTo>
                  <a:lnTo>
                    <a:pt x="262" y="0"/>
                  </a:lnTo>
                  <a:lnTo>
                    <a:pt x="268" y="1"/>
                  </a:lnTo>
                  <a:lnTo>
                    <a:pt x="272" y="4"/>
                  </a:lnTo>
                  <a:lnTo>
                    <a:pt x="275" y="9"/>
                  </a:lnTo>
                  <a:lnTo>
                    <a:pt x="276" y="15"/>
                  </a:lnTo>
                  <a:lnTo>
                    <a:pt x="275" y="21"/>
                  </a:lnTo>
                  <a:lnTo>
                    <a:pt x="271" y="25"/>
                  </a:lnTo>
                  <a:lnTo>
                    <a:pt x="267" y="28"/>
                  </a:lnTo>
                  <a:lnTo>
                    <a:pt x="260" y="29"/>
                  </a:lnTo>
                  <a:close/>
                </a:path>
              </a:pathLst>
            </a:custGeom>
            <a:solidFill>
              <a:srgbClr val="000000"/>
            </a:solidFill>
            <a:ln w="9525">
              <a:noFill/>
              <a:round/>
              <a:headEnd/>
              <a:tailEnd/>
            </a:ln>
          </p:spPr>
          <p:txBody>
            <a:bodyPr/>
            <a:lstStyle/>
            <a:p>
              <a:endParaRPr lang="en-US"/>
            </a:p>
          </p:txBody>
        </p:sp>
        <p:sp>
          <p:nvSpPr>
            <p:cNvPr id="159829" name="Freeform 85"/>
            <p:cNvSpPr>
              <a:spLocks/>
            </p:cNvSpPr>
            <p:nvPr/>
          </p:nvSpPr>
          <p:spPr bwMode="auto">
            <a:xfrm>
              <a:off x="4131" y="3629"/>
              <a:ext cx="87" cy="195"/>
            </a:xfrm>
            <a:custGeom>
              <a:avLst/>
              <a:gdLst/>
              <a:ahLst/>
              <a:cxnLst>
                <a:cxn ang="0">
                  <a:pos x="65" y="235"/>
                </a:cxn>
                <a:cxn ang="0">
                  <a:pos x="69" y="258"/>
                </a:cxn>
                <a:cxn ang="0">
                  <a:pos x="85" y="307"/>
                </a:cxn>
                <a:cxn ang="0">
                  <a:pos x="112" y="371"/>
                </a:cxn>
                <a:cxn ang="0">
                  <a:pos x="139" y="434"/>
                </a:cxn>
                <a:cxn ang="0">
                  <a:pos x="167" y="497"/>
                </a:cxn>
                <a:cxn ang="0">
                  <a:pos x="197" y="559"/>
                </a:cxn>
                <a:cxn ang="0">
                  <a:pos x="228" y="621"/>
                </a:cxn>
                <a:cxn ang="0">
                  <a:pos x="259" y="683"/>
                </a:cxn>
                <a:cxn ang="0">
                  <a:pos x="292" y="745"/>
                </a:cxn>
                <a:cxn ang="0">
                  <a:pos x="311" y="779"/>
                </a:cxn>
                <a:cxn ang="0">
                  <a:pos x="321" y="782"/>
                </a:cxn>
                <a:cxn ang="0">
                  <a:pos x="334" y="782"/>
                </a:cxn>
                <a:cxn ang="0">
                  <a:pos x="345" y="779"/>
                </a:cxn>
                <a:cxn ang="0">
                  <a:pos x="349" y="772"/>
                </a:cxn>
                <a:cxn ang="0">
                  <a:pos x="347" y="763"/>
                </a:cxn>
                <a:cxn ang="0">
                  <a:pos x="329" y="735"/>
                </a:cxn>
                <a:cxn ang="0">
                  <a:pos x="303" y="687"/>
                </a:cxn>
                <a:cxn ang="0">
                  <a:pos x="277" y="639"/>
                </a:cxn>
                <a:cxn ang="0">
                  <a:pos x="250" y="590"/>
                </a:cxn>
                <a:cxn ang="0">
                  <a:pos x="214" y="520"/>
                </a:cxn>
                <a:cxn ang="0">
                  <a:pos x="172" y="433"/>
                </a:cxn>
                <a:cxn ang="0">
                  <a:pos x="134" y="345"/>
                </a:cxn>
                <a:cxn ang="0">
                  <a:pos x="101" y="254"/>
                </a:cxn>
                <a:cxn ang="0">
                  <a:pos x="72" y="179"/>
                </a:cxn>
                <a:cxn ang="0">
                  <a:pos x="48" y="114"/>
                </a:cxn>
                <a:cxn ang="0">
                  <a:pos x="28" y="51"/>
                </a:cxn>
                <a:cxn ang="0">
                  <a:pos x="11" y="8"/>
                </a:cxn>
                <a:cxn ang="0">
                  <a:pos x="3" y="1"/>
                </a:cxn>
                <a:cxn ang="0">
                  <a:pos x="0" y="8"/>
                </a:cxn>
                <a:cxn ang="0">
                  <a:pos x="4" y="39"/>
                </a:cxn>
                <a:cxn ang="0">
                  <a:pos x="13" y="94"/>
                </a:cxn>
                <a:cxn ang="0">
                  <a:pos x="25" y="146"/>
                </a:cxn>
                <a:cxn ang="0">
                  <a:pos x="44" y="197"/>
                </a:cxn>
              </a:cxnLst>
              <a:rect l="0" t="0" r="r" b="b"/>
              <a:pathLst>
                <a:path w="349" h="782">
                  <a:moveTo>
                    <a:pt x="57" y="220"/>
                  </a:moveTo>
                  <a:lnTo>
                    <a:pt x="65" y="235"/>
                  </a:lnTo>
                  <a:lnTo>
                    <a:pt x="68" y="246"/>
                  </a:lnTo>
                  <a:lnTo>
                    <a:pt x="69" y="258"/>
                  </a:lnTo>
                  <a:lnTo>
                    <a:pt x="73" y="274"/>
                  </a:lnTo>
                  <a:lnTo>
                    <a:pt x="85" y="307"/>
                  </a:lnTo>
                  <a:lnTo>
                    <a:pt x="98" y="339"/>
                  </a:lnTo>
                  <a:lnTo>
                    <a:pt x="112" y="371"/>
                  </a:lnTo>
                  <a:lnTo>
                    <a:pt x="125" y="403"/>
                  </a:lnTo>
                  <a:lnTo>
                    <a:pt x="139" y="434"/>
                  </a:lnTo>
                  <a:lnTo>
                    <a:pt x="153" y="466"/>
                  </a:lnTo>
                  <a:lnTo>
                    <a:pt x="167" y="497"/>
                  </a:lnTo>
                  <a:lnTo>
                    <a:pt x="182" y="529"/>
                  </a:lnTo>
                  <a:lnTo>
                    <a:pt x="197" y="559"/>
                  </a:lnTo>
                  <a:lnTo>
                    <a:pt x="212" y="591"/>
                  </a:lnTo>
                  <a:lnTo>
                    <a:pt x="228" y="621"/>
                  </a:lnTo>
                  <a:lnTo>
                    <a:pt x="244" y="653"/>
                  </a:lnTo>
                  <a:lnTo>
                    <a:pt x="259" y="683"/>
                  </a:lnTo>
                  <a:lnTo>
                    <a:pt x="276" y="715"/>
                  </a:lnTo>
                  <a:lnTo>
                    <a:pt x="292" y="745"/>
                  </a:lnTo>
                  <a:lnTo>
                    <a:pt x="308" y="777"/>
                  </a:lnTo>
                  <a:lnTo>
                    <a:pt x="311" y="779"/>
                  </a:lnTo>
                  <a:lnTo>
                    <a:pt x="315" y="780"/>
                  </a:lnTo>
                  <a:lnTo>
                    <a:pt x="321" y="782"/>
                  </a:lnTo>
                  <a:lnTo>
                    <a:pt x="328" y="782"/>
                  </a:lnTo>
                  <a:lnTo>
                    <a:pt x="334" y="782"/>
                  </a:lnTo>
                  <a:lnTo>
                    <a:pt x="340" y="780"/>
                  </a:lnTo>
                  <a:lnTo>
                    <a:pt x="345" y="779"/>
                  </a:lnTo>
                  <a:lnTo>
                    <a:pt x="347" y="777"/>
                  </a:lnTo>
                  <a:lnTo>
                    <a:pt x="349" y="772"/>
                  </a:lnTo>
                  <a:lnTo>
                    <a:pt x="349" y="768"/>
                  </a:lnTo>
                  <a:lnTo>
                    <a:pt x="347" y="763"/>
                  </a:lnTo>
                  <a:lnTo>
                    <a:pt x="343" y="759"/>
                  </a:lnTo>
                  <a:lnTo>
                    <a:pt x="329" y="735"/>
                  </a:lnTo>
                  <a:lnTo>
                    <a:pt x="317" y="711"/>
                  </a:lnTo>
                  <a:lnTo>
                    <a:pt x="303" y="687"/>
                  </a:lnTo>
                  <a:lnTo>
                    <a:pt x="290" y="662"/>
                  </a:lnTo>
                  <a:lnTo>
                    <a:pt x="277" y="639"/>
                  </a:lnTo>
                  <a:lnTo>
                    <a:pt x="264" y="614"/>
                  </a:lnTo>
                  <a:lnTo>
                    <a:pt x="250" y="590"/>
                  </a:lnTo>
                  <a:lnTo>
                    <a:pt x="237" y="565"/>
                  </a:lnTo>
                  <a:lnTo>
                    <a:pt x="214" y="520"/>
                  </a:lnTo>
                  <a:lnTo>
                    <a:pt x="193" y="476"/>
                  </a:lnTo>
                  <a:lnTo>
                    <a:pt x="172" y="433"/>
                  </a:lnTo>
                  <a:lnTo>
                    <a:pt x="153" y="389"/>
                  </a:lnTo>
                  <a:lnTo>
                    <a:pt x="134" y="345"/>
                  </a:lnTo>
                  <a:lnTo>
                    <a:pt x="118" y="301"/>
                  </a:lnTo>
                  <a:lnTo>
                    <a:pt x="101" y="254"/>
                  </a:lnTo>
                  <a:lnTo>
                    <a:pt x="85" y="206"/>
                  </a:lnTo>
                  <a:lnTo>
                    <a:pt x="72" y="179"/>
                  </a:lnTo>
                  <a:lnTo>
                    <a:pt x="59" y="148"/>
                  </a:lnTo>
                  <a:lnTo>
                    <a:pt x="48" y="114"/>
                  </a:lnTo>
                  <a:lnTo>
                    <a:pt x="37" y="81"/>
                  </a:lnTo>
                  <a:lnTo>
                    <a:pt x="28" y="51"/>
                  </a:lnTo>
                  <a:lnTo>
                    <a:pt x="20" y="26"/>
                  </a:lnTo>
                  <a:lnTo>
                    <a:pt x="11" y="8"/>
                  </a:lnTo>
                  <a:lnTo>
                    <a:pt x="6" y="0"/>
                  </a:lnTo>
                  <a:lnTo>
                    <a:pt x="3" y="1"/>
                  </a:lnTo>
                  <a:lnTo>
                    <a:pt x="1" y="4"/>
                  </a:lnTo>
                  <a:lnTo>
                    <a:pt x="0" y="8"/>
                  </a:lnTo>
                  <a:lnTo>
                    <a:pt x="0" y="12"/>
                  </a:lnTo>
                  <a:lnTo>
                    <a:pt x="4" y="39"/>
                  </a:lnTo>
                  <a:lnTo>
                    <a:pt x="8" y="67"/>
                  </a:lnTo>
                  <a:lnTo>
                    <a:pt x="13" y="94"/>
                  </a:lnTo>
                  <a:lnTo>
                    <a:pt x="18" y="120"/>
                  </a:lnTo>
                  <a:lnTo>
                    <a:pt x="25" y="146"/>
                  </a:lnTo>
                  <a:lnTo>
                    <a:pt x="34" y="172"/>
                  </a:lnTo>
                  <a:lnTo>
                    <a:pt x="44" y="197"/>
                  </a:lnTo>
                  <a:lnTo>
                    <a:pt x="57" y="220"/>
                  </a:lnTo>
                  <a:close/>
                </a:path>
              </a:pathLst>
            </a:custGeom>
            <a:solidFill>
              <a:srgbClr val="000000"/>
            </a:solidFill>
            <a:ln w="9525">
              <a:noFill/>
              <a:round/>
              <a:headEnd/>
              <a:tailEnd/>
            </a:ln>
          </p:spPr>
          <p:txBody>
            <a:bodyPr/>
            <a:lstStyle/>
            <a:p>
              <a:endParaRPr lang="en-US"/>
            </a:p>
          </p:txBody>
        </p:sp>
        <p:sp>
          <p:nvSpPr>
            <p:cNvPr id="159830" name="Freeform 86"/>
            <p:cNvSpPr>
              <a:spLocks/>
            </p:cNvSpPr>
            <p:nvPr/>
          </p:nvSpPr>
          <p:spPr bwMode="auto">
            <a:xfrm>
              <a:off x="4217" y="3797"/>
              <a:ext cx="76" cy="40"/>
            </a:xfrm>
            <a:custGeom>
              <a:avLst/>
              <a:gdLst/>
              <a:ahLst/>
              <a:cxnLst>
                <a:cxn ang="0">
                  <a:pos x="1" y="148"/>
                </a:cxn>
                <a:cxn ang="0">
                  <a:pos x="0" y="152"/>
                </a:cxn>
                <a:cxn ang="0">
                  <a:pos x="0" y="155"/>
                </a:cxn>
                <a:cxn ang="0">
                  <a:pos x="1" y="159"/>
                </a:cxn>
                <a:cxn ang="0">
                  <a:pos x="4" y="161"/>
                </a:cxn>
                <a:cxn ang="0">
                  <a:pos x="23" y="152"/>
                </a:cxn>
                <a:cxn ang="0">
                  <a:pos x="41" y="143"/>
                </a:cxn>
                <a:cxn ang="0">
                  <a:pos x="59" y="135"/>
                </a:cxn>
                <a:cxn ang="0">
                  <a:pos x="78" y="127"/>
                </a:cxn>
                <a:cxn ang="0">
                  <a:pos x="98" y="119"/>
                </a:cxn>
                <a:cxn ang="0">
                  <a:pos x="117" y="112"/>
                </a:cxn>
                <a:cxn ang="0">
                  <a:pos x="135" y="104"/>
                </a:cxn>
                <a:cxn ang="0">
                  <a:pos x="154" y="97"/>
                </a:cxn>
                <a:cxn ang="0">
                  <a:pos x="173" y="88"/>
                </a:cxn>
                <a:cxn ang="0">
                  <a:pos x="191" y="80"/>
                </a:cxn>
                <a:cxn ang="0">
                  <a:pos x="210" y="72"/>
                </a:cxn>
                <a:cxn ang="0">
                  <a:pos x="228" y="63"/>
                </a:cxn>
                <a:cxn ang="0">
                  <a:pos x="246" y="53"/>
                </a:cxn>
                <a:cxn ang="0">
                  <a:pos x="264" y="44"/>
                </a:cxn>
                <a:cxn ang="0">
                  <a:pos x="281" y="34"/>
                </a:cxn>
                <a:cxn ang="0">
                  <a:pos x="299" y="22"/>
                </a:cxn>
                <a:cxn ang="0">
                  <a:pos x="302" y="18"/>
                </a:cxn>
                <a:cxn ang="0">
                  <a:pos x="304" y="14"/>
                </a:cxn>
                <a:cxn ang="0">
                  <a:pos x="304" y="9"/>
                </a:cxn>
                <a:cxn ang="0">
                  <a:pos x="301" y="5"/>
                </a:cxn>
                <a:cxn ang="0">
                  <a:pos x="298" y="2"/>
                </a:cxn>
                <a:cxn ang="0">
                  <a:pos x="293" y="0"/>
                </a:cxn>
                <a:cxn ang="0">
                  <a:pos x="288" y="0"/>
                </a:cxn>
                <a:cxn ang="0">
                  <a:pos x="285" y="2"/>
                </a:cxn>
                <a:cxn ang="0">
                  <a:pos x="266" y="12"/>
                </a:cxn>
                <a:cxn ang="0">
                  <a:pos x="245" y="23"/>
                </a:cxn>
                <a:cxn ang="0">
                  <a:pos x="223" y="34"/>
                </a:cxn>
                <a:cxn ang="0">
                  <a:pos x="201" y="45"/>
                </a:cxn>
                <a:cxn ang="0">
                  <a:pos x="177" y="57"/>
                </a:cxn>
                <a:cxn ang="0">
                  <a:pos x="153" y="69"/>
                </a:cxn>
                <a:cxn ang="0">
                  <a:pos x="129" y="79"/>
                </a:cxn>
                <a:cxn ang="0">
                  <a:pos x="107" y="91"/>
                </a:cxn>
                <a:cxn ang="0">
                  <a:pos x="85" y="101"/>
                </a:cxn>
                <a:cxn ang="0">
                  <a:pos x="65" y="111"/>
                </a:cxn>
                <a:cxn ang="0">
                  <a:pos x="48" y="120"/>
                </a:cxn>
                <a:cxn ang="0">
                  <a:pos x="31" y="128"/>
                </a:cxn>
                <a:cxn ang="0">
                  <a:pos x="18" y="135"/>
                </a:cxn>
                <a:cxn ang="0">
                  <a:pos x="9" y="141"/>
                </a:cxn>
                <a:cxn ang="0">
                  <a:pos x="3" y="146"/>
                </a:cxn>
                <a:cxn ang="0">
                  <a:pos x="1" y="148"/>
                </a:cxn>
                <a:cxn ang="0">
                  <a:pos x="1" y="148"/>
                </a:cxn>
              </a:cxnLst>
              <a:rect l="0" t="0" r="r" b="b"/>
              <a:pathLst>
                <a:path w="304" h="161">
                  <a:moveTo>
                    <a:pt x="1" y="148"/>
                  </a:moveTo>
                  <a:lnTo>
                    <a:pt x="0" y="152"/>
                  </a:lnTo>
                  <a:lnTo>
                    <a:pt x="0" y="155"/>
                  </a:lnTo>
                  <a:lnTo>
                    <a:pt x="1" y="159"/>
                  </a:lnTo>
                  <a:lnTo>
                    <a:pt x="4" y="161"/>
                  </a:lnTo>
                  <a:lnTo>
                    <a:pt x="23" y="152"/>
                  </a:lnTo>
                  <a:lnTo>
                    <a:pt x="41" y="143"/>
                  </a:lnTo>
                  <a:lnTo>
                    <a:pt x="59" y="135"/>
                  </a:lnTo>
                  <a:lnTo>
                    <a:pt x="78" y="127"/>
                  </a:lnTo>
                  <a:lnTo>
                    <a:pt x="98" y="119"/>
                  </a:lnTo>
                  <a:lnTo>
                    <a:pt x="117" y="112"/>
                  </a:lnTo>
                  <a:lnTo>
                    <a:pt x="135" y="104"/>
                  </a:lnTo>
                  <a:lnTo>
                    <a:pt x="154" y="97"/>
                  </a:lnTo>
                  <a:lnTo>
                    <a:pt x="173" y="88"/>
                  </a:lnTo>
                  <a:lnTo>
                    <a:pt x="191" y="80"/>
                  </a:lnTo>
                  <a:lnTo>
                    <a:pt x="210" y="72"/>
                  </a:lnTo>
                  <a:lnTo>
                    <a:pt x="228" y="63"/>
                  </a:lnTo>
                  <a:lnTo>
                    <a:pt x="246" y="53"/>
                  </a:lnTo>
                  <a:lnTo>
                    <a:pt x="264" y="44"/>
                  </a:lnTo>
                  <a:lnTo>
                    <a:pt x="281" y="34"/>
                  </a:lnTo>
                  <a:lnTo>
                    <a:pt x="299" y="22"/>
                  </a:lnTo>
                  <a:lnTo>
                    <a:pt x="302" y="18"/>
                  </a:lnTo>
                  <a:lnTo>
                    <a:pt x="304" y="14"/>
                  </a:lnTo>
                  <a:lnTo>
                    <a:pt x="304" y="9"/>
                  </a:lnTo>
                  <a:lnTo>
                    <a:pt x="301" y="5"/>
                  </a:lnTo>
                  <a:lnTo>
                    <a:pt x="298" y="2"/>
                  </a:lnTo>
                  <a:lnTo>
                    <a:pt x="293" y="0"/>
                  </a:lnTo>
                  <a:lnTo>
                    <a:pt x="288" y="0"/>
                  </a:lnTo>
                  <a:lnTo>
                    <a:pt x="285" y="2"/>
                  </a:lnTo>
                  <a:lnTo>
                    <a:pt x="266" y="12"/>
                  </a:lnTo>
                  <a:lnTo>
                    <a:pt x="245" y="23"/>
                  </a:lnTo>
                  <a:lnTo>
                    <a:pt x="223" y="34"/>
                  </a:lnTo>
                  <a:lnTo>
                    <a:pt x="201" y="45"/>
                  </a:lnTo>
                  <a:lnTo>
                    <a:pt x="177" y="57"/>
                  </a:lnTo>
                  <a:lnTo>
                    <a:pt x="153" y="69"/>
                  </a:lnTo>
                  <a:lnTo>
                    <a:pt x="129" y="79"/>
                  </a:lnTo>
                  <a:lnTo>
                    <a:pt x="107" y="91"/>
                  </a:lnTo>
                  <a:lnTo>
                    <a:pt x="85" y="101"/>
                  </a:lnTo>
                  <a:lnTo>
                    <a:pt x="65" y="111"/>
                  </a:lnTo>
                  <a:lnTo>
                    <a:pt x="48" y="120"/>
                  </a:lnTo>
                  <a:lnTo>
                    <a:pt x="31" y="128"/>
                  </a:lnTo>
                  <a:lnTo>
                    <a:pt x="18" y="135"/>
                  </a:lnTo>
                  <a:lnTo>
                    <a:pt x="9" y="141"/>
                  </a:lnTo>
                  <a:lnTo>
                    <a:pt x="3" y="146"/>
                  </a:lnTo>
                  <a:lnTo>
                    <a:pt x="1" y="148"/>
                  </a:lnTo>
                  <a:lnTo>
                    <a:pt x="1" y="148"/>
                  </a:lnTo>
                  <a:close/>
                </a:path>
              </a:pathLst>
            </a:custGeom>
            <a:solidFill>
              <a:srgbClr val="000000"/>
            </a:solidFill>
            <a:ln w="9525">
              <a:noFill/>
              <a:round/>
              <a:headEnd/>
              <a:tailEnd/>
            </a:ln>
          </p:spPr>
          <p:txBody>
            <a:bodyPr/>
            <a:lstStyle/>
            <a:p>
              <a:endParaRPr lang="en-US"/>
            </a:p>
          </p:txBody>
        </p:sp>
        <p:sp>
          <p:nvSpPr>
            <p:cNvPr id="159831" name="Freeform 87"/>
            <p:cNvSpPr>
              <a:spLocks/>
            </p:cNvSpPr>
            <p:nvPr/>
          </p:nvSpPr>
          <p:spPr bwMode="auto">
            <a:xfrm>
              <a:off x="4116" y="3571"/>
              <a:ext cx="20" cy="48"/>
            </a:xfrm>
            <a:custGeom>
              <a:avLst/>
              <a:gdLst/>
              <a:ahLst/>
              <a:cxnLst>
                <a:cxn ang="0">
                  <a:pos x="31" y="14"/>
                </a:cxn>
                <a:cxn ang="0">
                  <a:pos x="29" y="8"/>
                </a:cxn>
                <a:cxn ang="0">
                  <a:pos x="26" y="3"/>
                </a:cxn>
                <a:cxn ang="0">
                  <a:pos x="20" y="1"/>
                </a:cxn>
                <a:cxn ang="0">
                  <a:pos x="14" y="0"/>
                </a:cxn>
                <a:cxn ang="0">
                  <a:pos x="8" y="2"/>
                </a:cxn>
                <a:cxn ang="0">
                  <a:pos x="3" y="5"/>
                </a:cxn>
                <a:cxn ang="0">
                  <a:pos x="0" y="11"/>
                </a:cxn>
                <a:cxn ang="0">
                  <a:pos x="0" y="17"/>
                </a:cxn>
                <a:cxn ang="0">
                  <a:pos x="6" y="43"/>
                </a:cxn>
                <a:cxn ang="0">
                  <a:pos x="15" y="72"/>
                </a:cxn>
                <a:cxn ang="0">
                  <a:pos x="27" y="101"/>
                </a:cxn>
                <a:cxn ang="0">
                  <a:pos x="41" y="129"/>
                </a:cxn>
                <a:cxn ang="0">
                  <a:pos x="55" y="154"/>
                </a:cxn>
                <a:cxn ang="0">
                  <a:pos x="68" y="174"/>
                </a:cxn>
                <a:cxn ang="0">
                  <a:pos x="77" y="187"/>
                </a:cxn>
                <a:cxn ang="0">
                  <a:pos x="83" y="190"/>
                </a:cxn>
                <a:cxn ang="0">
                  <a:pos x="81" y="177"/>
                </a:cxn>
                <a:cxn ang="0">
                  <a:pos x="75" y="161"/>
                </a:cxn>
                <a:cxn ang="0">
                  <a:pos x="68" y="140"/>
                </a:cxn>
                <a:cxn ang="0">
                  <a:pos x="60" y="115"/>
                </a:cxn>
                <a:cxn ang="0">
                  <a:pos x="51" y="90"/>
                </a:cxn>
                <a:cxn ang="0">
                  <a:pos x="43" y="64"/>
                </a:cxn>
                <a:cxn ang="0">
                  <a:pos x="36" y="38"/>
                </a:cxn>
                <a:cxn ang="0">
                  <a:pos x="31" y="14"/>
                </a:cxn>
              </a:cxnLst>
              <a:rect l="0" t="0" r="r" b="b"/>
              <a:pathLst>
                <a:path w="83" h="190">
                  <a:moveTo>
                    <a:pt x="31" y="14"/>
                  </a:moveTo>
                  <a:lnTo>
                    <a:pt x="29" y="8"/>
                  </a:lnTo>
                  <a:lnTo>
                    <a:pt x="26" y="3"/>
                  </a:lnTo>
                  <a:lnTo>
                    <a:pt x="20" y="1"/>
                  </a:lnTo>
                  <a:lnTo>
                    <a:pt x="14" y="0"/>
                  </a:lnTo>
                  <a:lnTo>
                    <a:pt x="8" y="2"/>
                  </a:lnTo>
                  <a:lnTo>
                    <a:pt x="3" y="5"/>
                  </a:lnTo>
                  <a:lnTo>
                    <a:pt x="0" y="11"/>
                  </a:lnTo>
                  <a:lnTo>
                    <a:pt x="0" y="17"/>
                  </a:lnTo>
                  <a:lnTo>
                    <a:pt x="6" y="43"/>
                  </a:lnTo>
                  <a:lnTo>
                    <a:pt x="15" y="72"/>
                  </a:lnTo>
                  <a:lnTo>
                    <a:pt x="27" y="101"/>
                  </a:lnTo>
                  <a:lnTo>
                    <a:pt x="41" y="129"/>
                  </a:lnTo>
                  <a:lnTo>
                    <a:pt x="55" y="154"/>
                  </a:lnTo>
                  <a:lnTo>
                    <a:pt x="68" y="174"/>
                  </a:lnTo>
                  <a:lnTo>
                    <a:pt x="77" y="187"/>
                  </a:lnTo>
                  <a:lnTo>
                    <a:pt x="83" y="190"/>
                  </a:lnTo>
                  <a:lnTo>
                    <a:pt x="81" y="177"/>
                  </a:lnTo>
                  <a:lnTo>
                    <a:pt x="75" y="161"/>
                  </a:lnTo>
                  <a:lnTo>
                    <a:pt x="68" y="140"/>
                  </a:lnTo>
                  <a:lnTo>
                    <a:pt x="60" y="115"/>
                  </a:lnTo>
                  <a:lnTo>
                    <a:pt x="51" y="90"/>
                  </a:lnTo>
                  <a:lnTo>
                    <a:pt x="43" y="64"/>
                  </a:lnTo>
                  <a:lnTo>
                    <a:pt x="36" y="38"/>
                  </a:lnTo>
                  <a:lnTo>
                    <a:pt x="31" y="14"/>
                  </a:lnTo>
                  <a:close/>
                </a:path>
              </a:pathLst>
            </a:custGeom>
            <a:solidFill>
              <a:srgbClr val="000000"/>
            </a:solidFill>
            <a:ln w="9525">
              <a:noFill/>
              <a:round/>
              <a:headEnd/>
              <a:tailEnd/>
            </a:ln>
          </p:spPr>
          <p:txBody>
            <a:bodyPr/>
            <a:lstStyle/>
            <a:p>
              <a:endParaRPr lang="en-US"/>
            </a:p>
          </p:txBody>
        </p:sp>
        <p:sp>
          <p:nvSpPr>
            <p:cNvPr id="159832" name="Freeform 88"/>
            <p:cNvSpPr>
              <a:spLocks/>
            </p:cNvSpPr>
            <p:nvPr/>
          </p:nvSpPr>
          <p:spPr bwMode="auto">
            <a:xfrm>
              <a:off x="4107" y="3545"/>
              <a:ext cx="10" cy="24"/>
            </a:xfrm>
            <a:custGeom>
              <a:avLst/>
              <a:gdLst/>
              <a:ahLst/>
              <a:cxnLst>
                <a:cxn ang="0">
                  <a:pos x="22" y="10"/>
                </a:cxn>
                <a:cxn ang="0">
                  <a:pos x="21" y="6"/>
                </a:cxn>
                <a:cxn ang="0">
                  <a:pos x="17" y="2"/>
                </a:cxn>
                <a:cxn ang="0">
                  <a:pos x="14" y="0"/>
                </a:cxn>
                <a:cxn ang="0">
                  <a:pos x="9" y="0"/>
                </a:cxn>
                <a:cxn ang="0">
                  <a:pos x="6" y="1"/>
                </a:cxn>
                <a:cxn ang="0">
                  <a:pos x="2" y="3"/>
                </a:cxn>
                <a:cxn ang="0">
                  <a:pos x="0" y="7"/>
                </a:cxn>
                <a:cxn ang="0">
                  <a:pos x="0" y="12"/>
                </a:cxn>
                <a:cxn ang="0">
                  <a:pos x="0" y="24"/>
                </a:cxn>
                <a:cxn ang="0">
                  <a:pos x="3" y="38"/>
                </a:cxn>
                <a:cxn ang="0">
                  <a:pos x="8" y="53"/>
                </a:cxn>
                <a:cxn ang="0">
                  <a:pos x="14" y="67"/>
                </a:cxn>
                <a:cxn ang="0">
                  <a:pos x="21" y="79"/>
                </a:cxn>
                <a:cxn ang="0">
                  <a:pos x="28" y="89"/>
                </a:cxn>
                <a:cxn ang="0">
                  <a:pos x="36" y="95"/>
                </a:cxn>
                <a:cxn ang="0">
                  <a:pos x="42" y="96"/>
                </a:cxn>
                <a:cxn ang="0">
                  <a:pos x="43" y="77"/>
                </a:cxn>
                <a:cxn ang="0">
                  <a:pos x="37" y="55"/>
                </a:cxn>
                <a:cxn ang="0">
                  <a:pos x="30" y="33"/>
                </a:cxn>
                <a:cxn ang="0">
                  <a:pos x="22" y="10"/>
                </a:cxn>
              </a:cxnLst>
              <a:rect l="0" t="0" r="r" b="b"/>
              <a:pathLst>
                <a:path w="43" h="96">
                  <a:moveTo>
                    <a:pt x="22" y="10"/>
                  </a:moveTo>
                  <a:lnTo>
                    <a:pt x="21" y="6"/>
                  </a:lnTo>
                  <a:lnTo>
                    <a:pt x="17" y="2"/>
                  </a:lnTo>
                  <a:lnTo>
                    <a:pt x="14" y="0"/>
                  </a:lnTo>
                  <a:lnTo>
                    <a:pt x="9" y="0"/>
                  </a:lnTo>
                  <a:lnTo>
                    <a:pt x="6" y="1"/>
                  </a:lnTo>
                  <a:lnTo>
                    <a:pt x="2" y="3"/>
                  </a:lnTo>
                  <a:lnTo>
                    <a:pt x="0" y="7"/>
                  </a:lnTo>
                  <a:lnTo>
                    <a:pt x="0" y="12"/>
                  </a:lnTo>
                  <a:lnTo>
                    <a:pt x="0" y="24"/>
                  </a:lnTo>
                  <a:lnTo>
                    <a:pt x="3" y="38"/>
                  </a:lnTo>
                  <a:lnTo>
                    <a:pt x="8" y="53"/>
                  </a:lnTo>
                  <a:lnTo>
                    <a:pt x="14" y="67"/>
                  </a:lnTo>
                  <a:lnTo>
                    <a:pt x="21" y="79"/>
                  </a:lnTo>
                  <a:lnTo>
                    <a:pt x="28" y="89"/>
                  </a:lnTo>
                  <a:lnTo>
                    <a:pt x="36" y="95"/>
                  </a:lnTo>
                  <a:lnTo>
                    <a:pt x="42" y="96"/>
                  </a:lnTo>
                  <a:lnTo>
                    <a:pt x="43" y="77"/>
                  </a:lnTo>
                  <a:lnTo>
                    <a:pt x="37" y="55"/>
                  </a:lnTo>
                  <a:lnTo>
                    <a:pt x="30" y="33"/>
                  </a:lnTo>
                  <a:lnTo>
                    <a:pt x="22" y="10"/>
                  </a:lnTo>
                  <a:close/>
                </a:path>
              </a:pathLst>
            </a:custGeom>
            <a:solidFill>
              <a:srgbClr val="000000"/>
            </a:solidFill>
            <a:ln w="9525">
              <a:noFill/>
              <a:round/>
              <a:headEnd/>
              <a:tailEnd/>
            </a:ln>
          </p:spPr>
          <p:txBody>
            <a:bodyPr/>
            <a:lstStyle/>
            <a:p>
              <a:endParaRPr lang="en-US"/>
            </a:p>
          </p:txBody>
        </p:sp>
        <p:sp>
          <p:nvSpPr>
            <p:cNvPr id="159833" name="Freeform 89"/>
            <p:cNvSpPr>
              <a:spLocks/>
            </p:cNvSpPr>
            <p:nvPr/>
          </p:nvSpPr>
          <p:spPr bwMode="auto">
            <a:xfrm>
              <a:off x="4098" y="3528"/>
              <a:ext cx="9" cy="14"/>
            </a:xfrm>
            <a:custGeom>
              <a:avLst/>
              <a:gdLst/>
              <a:ahLst/>
              <a:cxnLst>
                <a:cxn ang="0">
                  <a:pos x="19" y="7"/>
                </a:cxn>
                <a:cxn ang="0">
                  <a:pos x="19" y="8"/>
                </a:cxn>
                <a:cxn ang="0">
                  <a:pos x="19" y="8"/>
                </a:cxn>
                <a:cxn ang="0">
                  <a:pos x="19" y="8"/>
                </a:cxn>
                <a:cxn ang="0">
                  <a:pos x="19" y="8"/>
                </a:cxn>
                <a:cxn ang="0">
                  <a:pos x="18" y="4"/>
                </a:cxn>
                <a:cxn ang="0">
                  <a:pos x="15" y="1"/>
                </a:cxn>
                <a:cxn ang="0">
                  <a:pos x="11" y="0"/>
                </a:cxn>
                <a:cxn ang="0">
                  <a:pos x="7" y="0"/>
                </a:cxn>
                <a:cxn ang="0">
                  <a:pos x="3" y="1"/>
                </a:cxn>
                <a:cxn ang="0">
                  <a:pos x="1" y="4"/>
                </a:cxn>
                <a:cxn ang="0">
                  <a:pos x="0" y="8"/>
                </a:cxn>
                <a:cxn ang="0">
                  <a:pos x="0" y="11"/>
                </a:cxn>
                <a:cxn ang="0">
                  <a:pos x="1" y="17"/>
                </a:cxn>
                <a:cxn ang="0">
                  <a:pos x="3" y="24"/>
                </a:cxn>
                <a:cxn ang="0">
                  <a:pos x="8" y="32"/>
                </a:cxn>
                <a:cxn ang="0">
                  <a:pos x="14" y="39"/>
                </a:cxn>
                <a:cxn ang="0">
                  <a:pos x="19" y="46"/>
                </a:cxn>
                <a:cxn ang="0">
                  <a:pos x="26" y="51"/>
                </a:cxn>
                <a:cxn ang="0">
                  <a:pos x="32" y="55"/>
                </a:cxn>
                <a:cxn ang="0">
                  <a:pos x="37" y="55"/>
                </a:cxn>
                <a:cxn ang="0">
                  <a:pos x="36" y="43"/>
                </a:cxn>
                <a:cxn ang="0">
                  <a:pos x="31" y="29"/>
                </a:cxn>
                <a:cxn ang="0">
                  <a:pos x="24" y="16"/>
                </a:cxn>
                <a:cxn ang="0">
                  <a:pos x="19" y="7"/>
                </a:cxn>
              </a:cxnLst>
              <a:rect l="0" t="0" r="r" b="b"/>
              <a:pathLst>
                <a:path w="37" h="55">
                  <a:moveTo>
                    <a:pt x="19" y="7"/>
                  </a:moveTo>
                  <a:lnTo>
                    <a:pt x="19" y="8"/>
                  </a:lnTo>
                  <a:lnTo>
                    <a:pt x="19" y="8"/>
                  </a:lnTo>
                  <a:lnTo>
                    <a:pt x="19" y="8"/>
                  </a:lnTo>
                  <a:lnTo>
                    <a:pt x="19" y="8"/>
                  </a:lnTo>
                  <a:lnTo>
                    <a:pt x="18" y="4"/>
                  </a:lnTo>
                  <a:lnTo>
                    <a:pt x="15" y="1"/>
                  </a:lnTo>
                  <a:lnTo>
                    <a:pt x="11" y="0"/>
                  </a:lnTo>
                  <a:lnTo>
                    <a:pt x="7" y="0"/>
                  </a:lnTo>
                  <a:lnTo>
                    <a:pt x="3" y="1"/>
                  </a:lnTo>
                  <a:lnTo>
                    <a:pt x="1" y="4"/>
                  </a:lnTo>
                  <a:lnTo>
                    <a:pt x="0" y="8"/>
                  </a:lnTo>
                  <a:lnTo>
                    <a:pt x="0" y="11"/>
                  </a:lnTo>
                  <a:lnTo>
                    <a:pt x="1" y="17"/>
                  </a:lnTo>
                  <a:lnTo>
                    <a:pt x="3" y="24"/>
                  </a:lnTo>
                  <a:lnTo>
                    <a:pt x="8" y="32"/>
                  </a:lnTo>
                  <a:lnTo>
                    <a:pt x="14" y="39"/>
                  </a:lnTo>
                  <a:lnTo>
                    <a:pt x="19" y="46"/>
                  </a:lnTo>
                  <a:lnTo>
                    <a:pt x="26" y="51"/>
                  </a:lnTo>
                  <a:lnTo>
                    <a:pt x="32" y="55"/>
                  </a:lnTo>
                  <a:lnTo>
                    <a:pt x="37" y="55"/>
                  </a:lnTo>
                  <a:lnTo>
                    <a:pt x="36" y="43"/>
                  </a:lnTo>
                  <a:lnTo>
                    <a:pt x="31" y="29"/>
                  </a:lnTo>
                  <a:lnTo>
                    <a:pt x="24" y="16"/>
                  </a:lnTo>
                  <a:lnTo>
                    <a:pt x="19" y="7"/>
                  </a:lnTo>
                  <a:close/>
                </a:path>
              </a:pathLst>
            </a:custGeom>
            <a:solidFill>
              <a:srgbClr val="000000"/>
            </a:solidFill>
            <a:ln w="9525">
              <a:noFill/>
              <a:round/>
              <a:headEnd/>
              <a:tailEnd/>
            </a:ln>
          </p:spPr>
          <p:txBody>
            <a:bodyPr/>
            <a:lstStyle/>
            <a:p>
              <a:endParaRPr lang="en-US"/>
            </a:p>
          </p:txBody>
        </p:sp>
        <p:sp>
          <p:nvSpPr>
            <p:cNvPr id="159834" name="Freeform 90"/>
            <p:cNvSpPr>
              <a:spLocks/>
            </p:cNvSpPr>
            <p:nvPr/>
          </p:nvSpPr>
          <p:spPr bwMode="auto">
            <a:xfrm>
              <a:off x="4090" y="3517"/>
              <a:ext cx="13" cy="9"/>
            </a:xfrm>
            <a:custGeom>
              <a:avLst/>
              <a:gdLst/>
              <a:ahLst/>
              <a:cxnLst>
                <a:cxn ang="0">
                  <a:pos x="41" y="27"/>
                </a:cxn>
                <a:cxn ang="0">
                  <a:pos x="46" y="25"/>
                </a:cxn>
                <a:cxn ang="0">
                  <a:pos x="50" y="21"/>
                </a:cxn>
                <a:cxn ang="0">
                  <a:pos x="51" y="16"/>
                </a:cxn>
                <a:cxn ang="0">
                  <a:pos x="51" y="12"/>
                </a:cxn>
                <a:cxn ang="0">
                  <a:pos x="49" y="6"/>
                </a:cxn>
                <a:cxn ang="0">
                  <a:pos x="46" y="2"/>
                </a:cxn>
                <a:cxn ang="0">
                  <a:pos x="41" y="0"/>
                </a:cxn>
                <a:cxn ang="0">
                  <a:pos x="35" y="0"/>
                </a:cxn>
                <a:cxn ang="0">
                  <a:pos x="33" y="0"/>
                </a:cxn>
                <a:cxn ang="0">
                  <a:pos x="28" y="1"/>
                </a:cxn>
                <a:cxn ang="0">
                  <a:pos x="21" y="4"/>
                </a:cxn>
                <a:cxn ang="0">
                  <a:pos x="13" y="8"/>
                </a:cxn>
                <a:cxn ang="0">
                  <a:pos x="6" y="15"/>
                </a:cxn>
                <a:cxn ang="0">
                  <a:pos x="2" y="22"/>
                </a:cxn>
                <a:cxn ang="0">
                  <a:pos x="0" y="29"/>
                </a:cxn>
                <a:cxn ang="0">
                  <a:pos x="0" y="32"/>
                </a:cxn>
                <a:cxn ang="0">
                  <a:pos x="4" y="34"/>
                </a:cxn>
                <a:cxn ang="0">
                  <a:pos x="8" y="36"/>
                </a:cxn>
                <a:cxn ang="0">
                  <a:pos x="13" y="36"/>
                </a:cxn>
                <a:cxn ang="0">
                  <a:pos x="18" y="36"/>
                </a:cxn>
                <a:cxn ang="0">
                  <a:pos x="23" y="34"/>
                </a:cxn>
                <a:cxn ang="0">
                  <a:pos x="29" y="33"/>
                </a:cxn>
                <a:cxn ang="0">
                  <a:pos x="35" y="30"/>
                </a:cxn>
                <a:cxn ang="0">
                  <a:pos x="41" y="27"/>
                </a:cxn>
              </a:cxnLst>
              <a:rect l="0" t="0" r="r" b="b"/>
              <a:pathLst>
                <a:path w="51" h="36">
                  <a:moveTo>
                    <a:pt x="41" y="27"/>
                  </a:moveTo>
                  <a:lnTo>
                    <a:pt x="46" y="25"/>
                  </a:lnTo>
                  <a:lnTo>
                    <a:pt x="50" y="21"/>
                  </a:lnTo>
                  <a:lnTo>
                    <a:pt x="51" y="16"/>
                  </a:lnTo>
                  <a:lnTo>
                    <a:pt x="51" y="12"/>
                  </a:lnTo>
                  <a:lnTo>
                    <a:pt x="49" y="6"/>
                  </a:lnTo>
                  <a:lnTo>
                    <a:pt x="46" y="2"/>
                  </a:lnTo>
                  <a:lnTo>
                    <a:pt x="41" y="0"/>
                  </a:lnTo>
                  <a:lnTo>
                    <a:pt x="35" y="0"/>
                  </a:lnTo>
                  <a:lnTo>
                    <a:pt x="33" y="0"/>
                  </a:lnTo>
                  <a:lnTo>
                    <a:pt x="28" y="1"/>
                  </a:lnTo>
                  <a:lnTo>
                    <a:pt x="21" y="4"/>
                  </a:lnTo>
                  <a:lnTo>
                    <a:pt x="13" y="8"/>
                  </a:lnTo>
                  <a:lnTo>
                    <a:pt x="6" y="15"/>
                  </a:lnTo>
                  <a:lnTo>
                    <a:pt x="2" y="22"/>
                  </a:lnTo>
                  <a:lnTo>
                    <a:pt x="0" y="29"/>
                  </a:lnTo>
                  <a:lnTo>
                    <a:pt x="0" y="32"/>
                  </a:lnTo>
                  <a:lnTo>
                    <a:pt x="4" y="34"/>
                  </a:lnTo>
                  <a:lnTo>
                    <a:pt x="8" y="36"/>
                  </a:lnTo>
                  <a:lnTo>
                    <a:pt x="13" y="36"/>
                  </a:lnTo>
                  <a:lnTo>
                    <a:pt x="18" y="36"/>
                  </a:lnTo>
                  <a:lnTo>
                    <a:pt x="23" y="34"/>
                  </a:lnTo>
                  <a:lnTo>
                    <a:pt x="29" y="33"/>
                  </a:lnTo>
                  <a:lnTo>
                    <a:pt x="35" y="30"/>
                  </a:lnTo>
                  <a:lnTo>
                    <a:pt x="41" y="27"/>
                  </a:lnTo>
                  <a:close/>
                </a:path>
              </a:pathLst>
            </a:custGeom>
            <a:solidFill>
              <a:srgbClr val="000000"/>
            </a:solidFill>
            <a:ln w="9525">
              <a:noFill/>
              <a:round/>
              <a:headEnd/>
              <a:tailEnd/>
            </a:ln>
          </p:spPr>
          <p:txBody>
            <a:bodyPr/>
            <a:lstStyle/>
            <a:p>
              <a:endParaRPr lang="en-US"/>
            </a:p>
          </p:txBody>
        </p:sp>
        <p:sp>
          <p:nvSpPr>
            <p:cNvPr id="159835" name="Freeform 91"/>
            <p:cNvSpPr>
              <a:spLocks/>
            </p:cNvSpPr>
            <p:nvPr/>
          </p:nvSpPr>
          <p:spPr bwMode="auto">
            <a:xfrm>
              <a:off x="4150" y="3626"/>
              <a:ext cx="46" cy="49"/>
            </a:xfrm>
            <a:custGeom>
              <a:avLst/>
              <a:gdLst/>
              <a:ahLst/>
              <a:cxnLst>
                <a:cxn ang="0">
                  <a:pos x="94" y="2"/>
                </a:cxn>
                <a:cxn ang="0">
                  <a:pos x="84" y="1"/>
                </a:cxn>
                <a:cxn ang="0">
                  <a:pos x="75" y="0"/>
                </a:cxn>
                <a:cxn ang="0">
                  <a:pos x="59" y="1"/>
                </a:cxn>
                <a:cxn ang="0">
                  <a:pos x="45" y="3"/>
                </a:cxn>
                <a:cxn ang="0">
                  <a:pos x="32" y="10"/>
                </a:cxn>
                <a:cxn ang="0">
                  <a:pos x="14" y="28"/>
                </a:cxn>
                <a:cxn ang="0">
                  <a:pos x="1" y="62"/>
                </a:cxn>
                <a:cxn ang="0">
                  <a:pos x="2" y="98"/>
                </a:cxn>
                <a:cxn ang="0">
                  <a:pos x="13" y="135"/>
                </a:cxn>
                <a:cxn ang="0">
                  <a:pos x="28" y="162"/>
                </a:cxn>
                <a:cxn ang="0">
                  <a:pos x="45" y="181"/>
                </a:cxn>
                <a:cxn ang="0">
                  <a:pos x="68" y="192"/>
                </a:cxn>
                <a:cxn ang="0">
                  <a:pos x="92" y="195"/>
                </a:cxn>
                <a:cxn ang="0">
                  <a:pos x="122" y="186"/>
                </a:cxn>
                <a:cxn ang="0">
                  <a:pos x="153" y="166"/>
                </a:cxn>
                <a:cxn ang="0">
                  <a:pos x="174" y="139"/>
                </a:cxn>
                <a:cxn ang="0">
                  <a:pos x="182" y="106"/>
                </a:cxn>
                <a:cxn ang="0">
                  <a:pos x="179" y="84"/>
                </a:cxn>
                <a:cxn ang="0">
                  <a:pos x="172" y="77"/>
                </a:cxn>
                <a:cxn ang="0">
                  <a:pos x="162" y="77"/>
                </a:cxn>
                <a:cxn ang="0">
                  <a:pos x="155" y="85"/>
                </a:cxn>
                <a:cxn ang="0">
                  <a:pos x="154" y="103"/>
                </a:cxn>
                <a:cxn ang="0">
                  <a:pos x="146" y="128"/>
                </a:cxn>
                <a:cxn ang="0">
                  <a:pos x="131" y="147"/>
                </a:cxn>
                <a:cxn ang="0">
                  <a:pos x="106" y="159"/>
                </a:cxn>
                <a:cxn ang="0">
                  <a:pos x="73" y="160"/>
                </a:cxn>
                <a:cxn ang="0">
                  <a:pos x="50" y="144"/>
                </a:cxn>
                <a:cxn ang="0">
                  <a:pos x="37" y="115"/>
                </a:cxn>
                <a:cxn ang="0">
                  <a:pos x="29" y="84"/>
                </a:cxn>
                <a:cxn ang="0">
                  <a:pos x="28" y="59"/>
                </a:cxn>
                <a:cxn ang="0">
                  <a:pos x="32" y="41"/>
                </a:cxn>
                <a:cxn ang="0">
                  <a:pos x="44" y="27"/>
                </a:cxn>
                <a:cxn ang="0">
                  <a:pos x="62" y="17"/>
                </a:cxn>
                <a:cxn ang="0">
                  <a:pos x="77" y="15"/>
                </a:cxn>
                <a:cxn ang="0">
                  <a:pos x="96" y="15"/>
                </a:cxn>
                <a:cxn ang="0">
                  <a:pos x="111" y="16"/>
                </a:cxn>
                <a:cxn ang="0">
                  <a:pos x="106" y="7"/>
                </a:cxn>
              </a:cxnLst>
              <a:rect l="0" t="0" r="r" b="b"/>
              <a:pathLst>
                <a:path w="182" h="195">
                  <a:moveTo>
                    <a:pt x="100" y="3"/>
                  </a:moveTo>
                  <a:lnTo>
                    <a:pt x="94" y="2"/>
                  </a:lnTo>
                  <a:lnTo>
                    <a:pt x="89" y="2"/>
                  </a:lnTo>
                  <a:lnTo>
                    <a:pt x="84" y="1"/>
                  </a:lnTo>
                  <a:lnTo>
                    <a:pt x="82" y="1"/>
                  </a:lnTo>
                  <a:lnTo>
                    <a:pt x="75" y="0"/>
                  </a:lnTo>
                  <a:lnTo>
                    <a:pt x="66" y="0"/>
                  </a:lnTo>
                  <a:lnTo>
                    <a:pt x="59" y="1"/>
                  </a:lnTo>
                  <a:lnTo>
                    <a:pt x="52" y="2"/>
                  </a:lnTo>
                  <a:lnTo>
                    <a:pt x="45" y="3"/>
                  </a:lnTo>
                  <a:lnTo>
                    <a:pt x="38" y="7"/>
                  </a:lnTo>
                  <a:lnTo>
                    <a:pt x="32" y="10"/>
                  </a:lnTo>
                  <a:lnTo>
                    <a:pt x="27" y="14"/>
                  </a:lnTo>
                  <a:lnTo>
                    <a:pt x="14" y="28"/>
                  </a:lnTo>
                  <a:lnTo>
                    <a:pt x="4" y="44"/>
                  </a:lnTo>
                  <a:lnTo>
                    <a:pt x="1" y="62"/>
                  </a:lnTo>
                  <a:lnTo>
                    <a:pt x="0" y="79"/>
                  </a:lnTo>
                  <a:lnTo>
                    <a:pt x="2" y="98"/>
                  </a:lnTo>
                  <a:lnTo>
                    <a:pt x="7" y="117"/>
                  </a:lnTo>
                  <a:lnTo>
                    <a:pt x="13" y="135"/>
                  </a:lnTo>
                  <a:lnTo>
                    <a:pt x="21" y="152"/>
                  </a:lnTo>
                  <a:lnTo>
                    <a:pt x="28" y="162"/>
                  </a:lnTo>
                  <a:lnTo>
                    <a:pt x="36" y="173"/>
                  </a:lnTo>
                  <a:lnTo>
                    <a:pt x="45" y="181"/>
                  </a:lnTo>
                  <a:lnTo>
                    <a:pt x="56" y="187"/>
                  </a:lnTo>
                  <a:lnTo>
                    <a:pt x="68" y="192"/>
                  </a:lnTo>
                  <a:lnTo>
                    <a:pt x="80" y="195"/>
                  </a:lnTo>
                  <a:lnTo>
                    <a:pt x="92" y="195"/>
                  </a:lnTo>
                  <a:lnTo>
                    <a:pt x="105" y="193"/>
                  </a:lnTo>
                  <a:lnTo>
                    <a:pt x="122" y="186"/>
                  </a:lnTo>
                  <a:lnTo>
                    <a:pt x="139" y="177"/>
                  </a:lnTo>
                  <a:lnTo>
                    <a:pt x="153" y="166"/>
                  </a:lnTo>
                  <a:lnTo>
                    <a:pt x="166" y="153"/>
                  </a:lnTo>
                  <a:lnTo>
                    <a:pt x="174" y="139"/>
                  </a:lnTo>
                  <a:lnTo>
                    <a:pt x="180" y="123"/>
                  </a:lnTo>
                  <a:lnTo>
                    <a:pt x="182" y="106"/>
                  </a:lnTo>
                  <a:lnTo>
                    <a:pt x="180" y="89"/>
                  </a:lnTo>
                  <a:lnTo>
                    <a:pt x="179" y="84"/>
                  </a:lnTo>
                  <a:lnTo>
                    <a:pt x="176" y="79"/>
                  </a:lnTo>
                  <a:lnTo>
                    <a:pt x="172" y="77"/>
                  </a:lnTo>
                  <a:lnTo>
                    <a:pt x="167" y="76"/>
                  </a:lnTo>
                  <a:lnTo>
                    <a:pt x="162" y="77"/>
                  </a:lnTo>
                  <a:lnTo>
                    <a:pt x="158" y="80"/>
                  </a:lnTo>
                  <a:lnTo>
                    <a:pt x="155" y="85"/>
                  </a:lnTo>
                  <a:lnTo>
                    <a:pt x="155" y="90"/>
                  </a:lnTo>
                  <a:lnTo>
                    <a:pt x="154" y="103"/>
                  </a:lnTo>
                  <a:lnTo>
                    <a:pt x="151" y="115"/>
                  </a:lnTo>
                  <a:lnTo>
                    <a:pt x="146" y="128"/>
                  </a:lnTo>
                  <a:lnTo>
                    <a:pt x="139" y="139"/>
                  </a:lnTo>
                  <a:lnTo>
                    <a:pt x="131" y="147"/>
                  </a:lnTo>
                  <a:lnTo>
                    <a:pt x="119" y="154"/>
                  </a:lnTo>
                  <a:lnTo>
                    <a:pt x="106" y="159"/>
                  </a:lnTo>
                  <a:lnTo>
                    <a:pt x="90" y="161"/>
                  </a:lnTo>
                  <a:lnTo>
                    <a:pt x="73" y="160"/>
                  </a:lnTo>
                  <a:lnTo>
                    <a:pt x="60" y="153"/>
                  </a:lnTo>
                  <a:lnTo>
                    <a:pt x="50" y="144"/>
                  </a:lnTo>
                  <a:lnTo>
                    <a:pt x="43" y="131"/>
                  </a:lnTo>
                  <a:lnTo>
                    <a:pt x="37" y="115"/>
                  </a:lnTo>
                  <a:lnTo>
                    <a:pt x="32" y="100"/>
                  </a:lnTo>
                  <a:lnTo>
                    <a:pt x="29" y="84"/>
                  </a:lnTo>
                  <a:lnTo>
                    <a:pt x="28" y="69"/>
                  </a:lnTo>
                  <a:lnTo>
                    <a:pt x="28" y="59"/>
                  </a:lnTo>
                  <a:lnTo>
                    <a:pt x="29" y="50"/>
                  </a:lnTo>
                  <a:lnTo>
                    <a:pt x="32" y="41"/>
                  </a:lnTo>
                  <a:lnTo>
                    <a:pt x="38" y="32"/>
                  </a:lnTo>
                  <a:lnTo>
                    <a:pt x="44" y="27"/>
                  </a:lnTo>
                  <a:lnTo>
                    <a:pt x="52" y="21"/>
                  </a:lnTo>
                  <a:lnTo>
                    <a:pt x="62" y="17"/>
                  </a:lnTo>
                  <a:lnTo>
                    <a:pt x="73" y="15"/>
                  </a:lnTo>
                  <a:lnTo>
                    <a:pt x="77" y="15"/>
                  </a:lnTo>
                  <a:lnTo>
                    <a:pt x="84" y="15"/>
                  </a:lnTo>
                  <a:lnTo>
                    <a:pt x="96" y="15"/>
                  </a:lnTo>
                  <a:lnTo>
                    <a:pt x="107" y="17"/>
                  </a:lnTo>
                  <a:lnTo>
                    <a:pt x="111" y="16"/>
                  </a:lnTo>
                  <a:lnTo>
                    <a:pt x="111" y="11"/>
                  </a:lnTo>
                  <a:lnTo>
                    <a:pt x="106" y="7"/>
                  </a:lnTo>
                  <a:lnTo>
                    <a:pt x="100" y="3"/>
                  </a:lnTo>
                  <a:close/>
                </a:path>
              </a:pathLst>
            </a:custGeom>
            <a:solidFill>
              <a:srgbClr val="000000"/>
            </a:solidFill>
            <a:ln w="9525">
              <a:noFill/>
              <a:round/>
              <a:headEnd/>
              <a:tailEnd/>
            </a:ln>
          </p:spPr>
          <p:txBody>
            <a:bodyPr/>
            <a:lstStyle/>
            <a:p>
              <a:endParaRPr lang="en-US"/>
            </a:p>
          </p:txBody>
        </p:sp>
        <p:sp>
          <p:nvSpPr>
            <p:cNvPr id="159836" name="Freeform 92"/>
            <p:cNvSpPr>
              <a:spLocks/>
            </p:cNvSpPr>
            <p:nvPr/>
          </p:nvSpPr>
          <p:spPr bwMode="auto">
            <a:xfrm>
              <a:off x="4208" y="3750"/>
              <a:ext cx="56" cy="55"/>
            </a:xfrm>
            <a:custGeom>
              <a:avLst/>
              <a:gdLst/>
              <a:ahLst/>
              <a:cxnLst>
                <a:cxn ang="0">
                  <a:pos x="48" y="8"/>
                </a:cxn>
                <a:cxn ang="0">
                  <a:pos x="27" y="23"/>
                </a:cxn>
                <a:cxn ang="0">
                  <a:pos x="12" y="42"/>
                </a:cxn>
                <a:cxn ang="0">
                  <a:pos x="3" y="66"/>
                </a:cxn>
                <a:cxn ang="0">
                  <a:pos x="0" y="93"/>
                </a:cxn>
                <a:cxn ang="0">
                  <a:pos x="5" y="118"/>
                </a:cxn>
                <a:cxn ang="0">
                  <a:pos x="14" y="143"/>
                </a:cxn>
                <a:cxn ang="0">
                  <a:pos x="29" y="166"/>
                </a:cxn>
                <a:cxn ang="0">
                  <a:pos x="52" y="189"/>
                </a:cxn>
                <a:cxn ang="0">
                  <a:pos x="81" y="210"/>
                </a:cxn>
                <a:cxn ang="0">
                  <a:pos x="114" y="220"/>
                </a:cxn>
                <a:cxn ang="0">
                  <a:pos x="147" y="215"/>
                </a:cxn>
                <a:cxn ang="0">
                  <a:pos x="174" y="196"/>
                </a:cxn>
                <a:cxn ang="0">
                  <a:pos x="194" y="176"/>
                </a:cxn>
                <a:cxn ang="0">
                  <a:pos x="209" y="154"/>
                </a:cxn>
                <a:cxn ang="0">
                  <a:pos x="220" y="129"/>
                </a:cxn>
                <a:cxn ang="0">
                  <a:pos x="223" y="109"/>
                </a:cxn>
                <a:cxn ang="0">
                  <a:pos x="219" y="99"/>
                </a:cxn>
                <a:cxn ang="0">
                  <a:pos x="206" y="95"/>
                </a:cxn>
                <a:cxn ang="0">
                  <a:pos x="195" y="100"/>
                </a:cxn>
                <a:cxn ang="0">
                  <a:pos x="193" y="108"/>
                </a:cxn>
                <a:cxn ang="0">
                  <a:pos x="187" y="123"/>
                </a:cxn>
                <a:cxn ang="0">
                  <a:pos x="177" y="145"/>
                </a:cxn>
                <a:cxn ang="0">
                  <a:pos x="158" y="165"/>
                </a:cxn>
                <a:cxn ang="0">
                  <a:pos x="123" y="172"/>
                </a:cxn>
                <a:cxn ang="0">
                  <a:pos x="80" y="161"/>
                </a:cxn>
                <a:cxn ang="0">
                  <a:pos x="47" y="132"/>
                </a:cxn>
                <a:cxn ang="0">
                  <a:pos x="32" y="93"/>
                </a:cxn>
                <a:cxn ang="0">
                  <a:pos x="35" y="60"/>
                </a:cxn>
                <a:cxn ang="0">
                  <a:pos x="47" y="41"/>
                </a:cxn>
                <a:cxn ang="0">
                  <a:pos x="63" y="25"/>
                </a:cxn>
                <a:cxn ang="0">
                  <a:pos x="81" y="15"/>
                </a:cxn>
                <a:cxn ang="0">
                  <a:pos x="88" y="4"/>
                </a:cxn>
                <a:cxn ang="0">
                  <a:pos x="70" y="1"/>
                </a:cxn>
              </a:cxnLst>
              <a:rect l="0" t="0" r="r" b="b"/>
              <a:pathLst>
                <a:path w="223" h="220">
                  <a:moveTo>
                    <a:pt x="60" y="4"/>
                  </a:moveTo>
                  <a:lnTo>
                    <a:pt x="48" y="8"/>
                  </a:lnTo>
                  <a:lnTo>
                    <a:pt x="38" y="15"/>
                  </a:lnTo>
                  <a:lnTo>
                    <a:pt x="27" y="23"/>
                  </a:lnTo>
                  <a:lnTo>
                    <a:pt x="19" y="32"/>
                  </a:lnTo>
                  <a:lnTo>
                    <a:pt x="12" y="42"/>
                  </a:lnTo>
                  <a:lnTo>
                    <a:pt x="6" y="53"/>
                  </a:lnTo>
                  <a:lnTo>
                    <a:pt x="3" y="66"/>
                  </a:lnTo>
                  <a:lnTo>
                    <a:pt x="0" y="79"/>
                  </a:lnTo>
                  <a:lnTo>
                    <a:pt x="0" y="93"/>
                  </a:lnTo>
                  <a:lnTo>
                    <a:pt x="1" y="106"/>
                  </a:lnTo>
                  <a:lnTo>
                    <a:pt x="5" y="118"/>
                  </a:lnTo>
                  <a:lnTo>
                    <a:pt x="10" y="131"/>
                  </a:lnTo>
                  <a:lnTo>
                    <a:pt x="14" y="143"/>
                  </a:lnTo>
                  <a:lnTo>
                    <a:pt x="21" y="156"/>
                  </a:lnTo>
                  <a:lnTo>
                    <a:pt x="29" y="166"/>
                  </a:lnTo>
                  <a:lnTo>
                    <a:pt x="39" y="177"/>
                  </a:lnTo>
                  <a:lnTo>
                    <a:pt x="52" y="189"/>
                  </a:lnTo>
                  <a:lnTo>
                    <a:pt x="66" y="199"/>
                  </a:lnTo>
                  <a:lnTo>
                    <a:pt x="81" y="210"/>
                  </a:lnTo>
                  <a:lnTo>
                    <a:pt x="97" y="217"/>
                  </a:lnTo>
                  <a:lnTo>
                    <a:pt x="114" y="220"/>
                  </a:lnTo>
                  <a:lnTo>
                    <a:pt x="131" y="220"/>
                  </a:lnTo>
                  <a:lnTo>
                    <a:pt x="147" y="215"/>
                  </a:lnTo>
                  <a:lnTo>
                    <a:pt x="164" y="205"/>
                  </a:lnTo>
                  <a:lnTo>
                    <a:pt x="174" y="196"/>
                  </a:lnTo>
                  <a:lnTo>
                    <a:pt x="185" y="186"/>
                  </a:lnTo>
                  <a:lnTo>
                    <a:pt x="194" y="176"/>
                  </a:lnTo>
                  <a:lnTo>
                    <a:pt x="202" y="165"/>
                  </a:lnTo>
                  <a:lnTo>
                    <a:pt x="209" y="154"/>
                  </a:lnTo>
                  <a:lnTo>
                    <a:pt x="215" y="142"/>
                  </a:lnTo>
                  <a:lnTo>
                    <a:pt x="220" y="129"/>
                  </a:lnTo>
                  <a:lnTo>
                    <a:pt x="222" y="115"/>
                  </a:lnTo>
                  <a:lnTo>
                    <a:pt x="223" y="109"/>
                  </a:lnTo>
                  <a:lnTo>
                    <a:pt x="222" y="103"/>
                  </a:lnTo>
                  <a:lnTo>
                    <a:pt x="219" y="99"/>
                  </a:lnTo>
                  <a:lnTo>
                    <a:pt x="213" y="95"/>
                  </a:lnTo>
                  <a:lnTo>
                    <a:pt x="206" y="95"/>
                  </a:lnTo>
                  <a:lnTo>
                    <a:pt x="200" y="96"/>
                  </a:lnTo>
                  <a:lnTo>
                    <a:pt x="195" y="100"/>
                  </a:lnTo>
                  <a:lnTo>
                    <a:pt x="193" y="106"/>
                  </a:lnTo>
                  <a:lnTo>
                    <a:pt x="193" y="108"/>
                  </a:lnTo>
                  <a:lnTo>
                    <a:pt x="191" y="114"/>
                  </a:lnTo>
                  <a:lnTo>
                    <a:pt x="187" y="123"/>
                  </a:lnTo>
                  <a:lnTo>
                    <a:pt x="183" y="134"/>
                  </a:lnTo>
                  <a:lnTo>
                    <a:pt x="177" y="145"/>
                  </a:lnTo>
                  <a:lnTo>
                    <a:pt x="167" y="156"/>
                  </a:lnTo>
                  <a:lnTo>
                    <a:pt x="158" y="165"/>
                  </a:lnTo>
                  <a:lnTo>
                    <a:pt x="145" y="171"/>
                  </a:lnTo>
                  <a:lnTo>
                    <a:pt x="123" y="172"/>
                  </a:lnTo>
                  <a:lnTo>
                    <a:pt x="101" y="169"/>
                  </a:lnTo>
                  <a:lnTo>
                    <a:pt x="80" y="161"/>
                  </a:lnTo>
                  <a:lnTo>
                    <a:pt x="62" y="148"/>
                  </a:lnTo>
                  <a:lnTo>
                    <a:pt x="47" y="132"/>
                  </a:lnTo>
                  <a:lnTo>
                    <a:pt x="36" y="114"/>
                  </a:lnTo>
                  <a:lnTo>
                    <a:pt x="32" y="93"/>
                  </a:lnTo>
                  <a:lnTo>
                    <a:pt x="32" y="70"/>
                  </a:lnTo>
                  <a:lnTo>
                    <a:pt x="35" y="60"/>
                  </a:lnTo>
                  <a:lnTo>
                    <a:pt x="40" y="51"/>
                  </a:lnTo>
                  <a:lnTo>
                    <a:pt x="47" y="41"/>
                  </a:lnTo>
                  <a:lnTo>
                    <a:pt x="55" y="33"/>
                  </a:lnTo>
                  <a:lnTo>
                    <a:pt x="63" y="25"/>
                  </a:lnTo>
                  <a:lnTo>
                    <a:pt x="73" y="19"/>
                  </a:lnTo>
                  <a:lnTo>
                    <a:pt x="81" y="15"/>
                  </a:lnTo>
                  <a:lnTo>
                    <a:pt x="89" y="13"/>
                  </a:lnTo>
                  <a:lnTo>
                    <a:pt x="88" y="4"/>
                  </a:lnTo>
                  <a:lnTo>
                    <a:pt x="81" y="0"/>
                  </a:lnTo>
                  <a:lnTo>
                    <a:pt x="70" y="1"/>
                  </a:lnTo>
                  <a:lnTo>
                    <a:pt x="60" y="4"/>
                  </a:lnTo>
                  <a:close/>
                </a:path>
              </a:pathLst>
            </a:custGeom>
            <a:solidFill>
              <a:srgbClr val="000000"/>
            </a:solidFill>
            <a:ln w="9525">
              <a:noFill/>
              <a:round/>
              <a:headEnd/>
              <a:tailEnd/>
            </a:ln>
          </p:spPr>
          <p:txBody>
            <a:bodyPr/>
            <a:lstStyle/>
            <a:p>
              <a:endParaRPr lang="en-US"/>
            </a:p>
          </p:txBody>
        </p:sp>
        <p:sp>
          <p:nvSpPr>
            <p:cNvPr id="159837" name="Freeform 93"/>
            <p:cNvSpPr>
              <a:spLocks/>
            </p:cNvSpPr>
            <p:nvPr/>
          </p:nvSpPr>
          <p:spPr bwMode="auto">
            <a:xfrm>
              <a:off x="4226" y="3765"/>
              <a:ext cx="3" cy="3"/>
            </a:xfrm>
            <a:custGeom>
              <a:avLst/>
              <a:gdLst/>
              <a:ahLst/>
              <a:cxnLst>
                <a:cxn ang="0">
                  <a:pos x="0" y="5"/>
                </a:cxn>
                <a:cxn ang="0">
                  <a:pos x="1" y="7"/>
                </a:cxn>
                <a:cxn ang="0">
                  <a:pos x="2" y="10"/>
                </a:cxn>
                <a:cxn ang="0">
                  <a:pos x="3" y="11"/>
                </a:cxn>
                <a:cxn ang="0">
                  <a:pos x="6" y="11"/>
                </a:cxn>
                <a:cxn ang="0">
                  <a:pos x="8" y="11"/>
                </a:cxn>
                <a:cxn ang="0">
                  <a:pos x="10" y="10"/>
                </a:cxn>
                <a:cxn ang="0">
                  <a:pos x="11" y="7"/>
                </a:cxn>
                <a:cxn ang="0">
                  <a:pos x="11" y="5"/>
                </a:cxn>
                <a:cxn ang="0">
                  <a:pos x="11" y="4"/>
                </a:cxn>
                <a:cxn ang="0">
                  <a:pos x="10" y="2"/>
                </a:cxn>
                <a:cxn ang="0">
                  <a:pos x="8" y="0"/>
                </a:cxn>
                <a:cxn ang="0">
                  <a:pos x="6" y="0"/>
                </a:cxn>
                <a:cxn ang="0">
                  <a:pos x="3" y="0"/>
                </a:cxn>
                <a:cxn ang="0">
                  <a:pos x="2" y="2"/>
                </a:cxn>
                <a:cxn ang="0">
                  <a:pos x="1" y="4"/>
                </a:cxn>
                <a:cxn ang="0">
                  <a:pos x="0" y="5"/>
                </a:cxn>
                <a:cxn ang="0">
                  <a:pos x="0" y="5"/>
                </a:cxn>
              </a:cxnLst>
              <a:rect l="0" t="0" r="r" b="b"/>
              <a:pathLst>
                <a:path w="11" h="11">
                  <a:moveTo>
                    <a:pt x="0" y="5"/>
                  </a:moveTo>
                  <a:lnTo>
                    <a:pt x="1" y="7"/>
                  </a:lnTo>
                  <a:lnTo>
                    <a:pt x="2" y="10"/>
                  </a:lnTo>
                  <a:lnTo>
                    <a:pt x="3" y="11"/>
                  </a:lnTo>
                  <a:lnTo>
                    <a:pt x="6" y="11"/>
                  </a:lnTo>
                  <a:lnTo>
                    <a:pt x="8" y="11"/>
                  </a:lnTo>
                  <a:lnTo>
                    <a:pt x="10" y="10"/>
                  </a:lnTo>
                  <a:lnTo>
                    <a:pt x="11" y="7"/>
                  </a:lnTo>
                  <a:lnTo>
                    <a:pt x="11" y="5"/>
                  </a:lnTo>
                  <a:lnTo>
                    <a:pt x="11" y="4"/>
                  </a:lnTo>
                  <a:lnTo>
                    <a:pt x="10" y="2"/>
                  </a:lnTo>
                  <a:lnTo>
                    <a:pt x="8" y="0"/>
                  </a:lnTo>
                  <a:lnTo>
                    <a:pt x="6" y="0"/>
                  </a:lnTo>
                  <a:lnTo>
                    <a:pt x="3" y="0"/>
                  </a:lnTo>
                  <a:lnTo>
                    <a:pt x="2" y="2"/>
                  </a:lnTo>
                  <a:lnTo>
                    <a:pt x="1" y="4"/>
                  </a:lnTo>
                  <a:lnTo>
                    <a:pt x="0" y="5"/>
                  </a:lnTo>
                  <a:lnTo>
                    <a:pt x="0" y="5"/>
                  </a:lnTo>
                  <a:close/>
                </a:path>
              </a:pathLst>
            </a:custGeom>
            <a:solidFill>
              <a:srgbClr val="000000"/>
            </a:solidFill>
            <a:ln w="9525">
              <a:noFill/>
              <a:round/>
              <a:headEnd/>
              <a:tailEnd/>
            </a:ln>
          </p:spPr>
          <p:txBody>
            <a:bodyPr/>
            <a:lstStyle/>
            <a:p>
              <a:endParaRPr lang="en-US"/>
            </a:p>
          </p:txBody>
        </p:sp>
        <p:sp>
          <p:nvSpPr>
            <p:cNvPr id="159838" name="Freeform 94"/>
            <p:cNvSpPr>
              <a:spLocks/>
            </p:cNvSpPr>
            <p:nvPr/>
          </p:nvSpPr>
          <p:spPr bwMode="auto">
            <a:xfrm>
              <a:off x="4236" y="3760"/>
              <a:ext cx="3" cy="3"/>
            </a:xfrm>
            <a:custGeom>
              <a:avLst/>
              <a:gdLst/>
              <a:ahLst/>
              <a:cxnLst>
                <a:cxn ang="0">
                  <a:pos x="0" y="7"/>
                </a:cxn>
                <a:cxn ang="0">
                  <a:pos x="1" y="11"/>
                </a:cxn>
                <a:cxn ang="0">
                  <a:pos x="3" y="12"/>
                </a:cxn>
                <a:cxn ang="0">
                  <a:pos x="5" y="14"/>
                </a:cxn>
                <a:cxn ang="0">
                  <a:pos x="7" y="14"/>
                </a:cxn>
                <a:cxn ang="0">
                  <a:pos x="11" y="14"/>
                </a:cxn>
                <a:cxn ang="0">
                  <a:pos x="13" y="12"/>
                </a:cxn>
                <a:cxn ang="0">
                  <a:pos x="14" y="11"/>
                </a:cxn>
                <a:cxn ang="0">
                  <a:pos x="14" y="7"/>
                </a:cxn>
                <a:cxn ang="0">
                  <a:pos x="14" y="5"/>
                </a:cxn>
                <a:cxn ang="0">
                  <a:pos x="13" y="2"/>
                </a:cxn>
                <a:cxn ang="0">
                  <a:pos x="11" y="1"/>
                </a:cxn>
                <a:cxn ang="0">
                  <a:pos x="7" y="0"/>
                </a:cxn>
                <a:cxn ang="0">
                  <a:pos x="5" y="1"/>
                </a:cxn>
                <a:cxn ang="0">
                  <a:pos x="3" y="2"/>
                </a:cxn>
                <a:cxn ang="0">
                  <a:pos x="1" y="5"/>
                </a:cxn>
                <a:cxn ang="0">
                  <a:pos x="0" y="7"/>
                </a:cxn>
                <a:cxn ang="0">
                  <a:pos x="0" y="7"/>
                </a:cxn>
              </a:cxnLst>
              <a:rect l="0" t="0" r="r" b="b"/>
              <a:pathLst>
                <a:path w="14" h="14">
                  <a:moveTo>
                    <a:pt x="0" y="7"/>
                  </a:moveTo>
                  <a:lnTo>
                    <a:pt x="1" y="11"/>
                  </a:lnTo>
                  <a:lnTo>
                    <a:pt x="3" y="12"/>
                  </a:lnTo>
                  <a:lnTo>
                    <a:pt x="5" y="14"/>
                  </a:lnTo>
                  <a:lnTo>
                    <a:pt x="7" y="14"/>
                  </a:lnTo>
                  <a:lnTo>
                    <a:pt x="11" y="14"/>
                  </a:lnTo>
                  <a:lnTo>
                    <a:pt x="13" y="12"/>
                  </a:lnTo>
                  <a:lnTo>
                    <a:pt x="14" y="11"/>
                  </a:lnTo>
                  <a:lnTo>
                    <a:pt x="14" y="7"/>
                  </a:lnTo>
                  <a:lnTo>
                    <a:pt x="14" y="5"/>
                  </a:lnTo>
                  <a:lnTo>
                    <a:pt x="13" y="2"/>
                  </a:lnTo>
                  <a:lnTo>
                    <a:pt x="11" y="1"/>
                  </a:lnTo>
                  <a:lnTo>
                    <a:pt x="7" y="0"/>
                  </a:lnTo>
                  <a:lnTo>
                    <a:pt x="5" y="1"/>
                  </a:lnTo>
                  <a:lnTo>
                    <a:pt x="3" y="2"/>
                  </a:lnTo>
                  <a:lnTo>
                    <a:pt x="1" y="5"/>
                  </a:lnTo>
                  <a:lnTo>
                    <a:pt x="0" y="7"/>
                  </a:lnTo>
                  <a:lnTo>
                    <a:pt x="0" y="7"/>
                  </a:lnTo>
                  <a:close/>
                </a:path>
              </a:pathLst>
            </a:custGeom>
            <a:solidFill>
              <a:srgbClr val="000000"/>
            </a:solidFill>
            <a:ln w="9525">
              <a:noFill/>
              <a:round/>
              <a:headEnd/>
              <a:tailEnd/>
            </a:ln>
          </p:spPr>
          <p:txBody>
            <a:bodyPr/>
            <a:lstStyle/>
            <a:p>
              <a:endParaRPr lang="en-US"/>
            </a:p>
          </p:txBody>
        </p:sp>
        <p:sp>
          <p:nvSpPr>
            <p:cNvPr id="159839" name="Freeform 95"/>
            <p:cNvSpPr>
              <a:spLocks/>
            </p:cNvSpPr>
            <p:nvPr/>
          </p:nvSpPr>
          <p:spPr bwMode="auto">
            <a:xfrm>
              <a:off x="4248" y="3755"/>
              <a:ext cx="2" cy="2"/>
            </a:xfrm>
            <a:custGeom>
              <a:avLst/>
              <a:gdLst/>
              <a:ahLst/>
              <a:cxnLst>
                <a:cxn ang="0">
                  <a:pos x="0" y="3"/>
                </a:cxn>
                <a:cxn ang="0">
                  <a:pos x="0" y="4"/>
                </a:cxn>
                <a:cxn ang="0">
                  <a:pos x="1" y="6"/>
                </a:cxn>
                <a:cxn ang="0">
                  <a:pos x="2" y="7"/>
                </a:cxn>
                <a:cxn ang="0">
                  <a:pos x="3" y="7"/>
                </a:cxn>
                <a:cxn ang="0">
                  <a:pos x="4" y="7"/>
                </a:cxn>
                <a:cxn ang="0">
                  <a:pos x="5" y="6"/>
                </a:cxn>
                <a:cxn ang="0">
                  <a:pos x="7" y="4"/>
                </a:cxn>
                <a:cxn ang="0">
                  <a:pos x="7" y="3"/>
                </a:cxn>
                <a:cxn ang="0">
                  <a:pos x="7" y="2"/>
                </a:cxn>
                <a:cxn ang="0">
                  <a:pos x="5" y="1"/>
                </a:cxn>
                <a:cxn ang="0">
                  <a:pos x="4" y="0"/>
                </a:cxn>
                <a:cxn ang="0">
                  <a:pos x="3" y="0"/>
                </a:cxn>
                <a:cxn ang="0">
                  <a:pos x="2" y="0"/>
                </a:cxn>
                <a:cxn ang="0">
                  <a:pos x="1" y="1"/>
                </a:cxn>
                <a:cxn ang="0">
                  <a:pos x="0" y="2"/>
                </a:cxn>
                <a:cxn ang="0">
                  <a:pos x="0" y="3"/>
                </a:cxn>
                <a:cxn ang="0">
                  <a:pos x="0" y="3"/>
                </a:cxn>
              </a:cxnLst>
              <a:rect l="0" t="0" r="r" b="b"/>
              <a:pathLst>
                <a:path w="7" h="7">
                  <a:moveTo>
                    <a:pt x="0" y="3"/>
                  </a:moveTo>
                  <a:lnTo>
                    <a:pt x="0" y="4"/>
                  </a:lnTo>
                  <a:lnTo>
                    <a:pt x="1" y="6"/>
                  </a:lnTo>
                  <a:lnTo>
                    <a:pt x="2" y="7"/>
                  </a:lnTo>
                  <a:lnTo>
                    <a:pt x="3" y="7"/>
                  </a:lnTo>
                  <a:lnTo>
                    <a:pt x="4" y="7"/>
                  </a:lnTo>
                  <a:lnTo>
                    <a:pt x="5" y="6"/>
                  </a:lnTo>
                  <a:lnTo>
                    <a:pt x="7" y="4"/>
                  </a:lnTo>
                  <a:lnTo>
                    <a:pt x="7" y="3"/>
                  </a:lnTo>
                  <a:lnTo>
                    <a:pt x="7" y="2"/>
                  </a:lnTo>
                  <a:lnTo>
                    <a:pt x="5" y="1"/>
                  </a:lnTo>
                  <a:lnTo>
                    <a:pt x="4" y="0"/>
                  </a:lnTo>
                  <a:lnTo>
                    <a:pt x="3" y="0"/>
                  </a:lnTo>
                  <a:lnTo>
                    <a:pt x="2" y="0"/>
                  </a:lnTo>
                  <a:lnTo>
                    <a:pt x="1" y="1"/>
                  </a:lnTo>
                  <a:lnTo>
                    <a:pt x="0" y="2"/>
                  </a:lnTo>
                  <a:lnTo>
                    <a:pt x="0" y="3"/>
                  </a:lnTo>
                  <a:lnTo>
                    <a:pt x="0" y="3"/>
                  </a:lnTo>
                  <a:close/>
                </a:path>
              </a:pathLst>
            </a:custGeom>
            <a:solidFill>
              <a:srgbClr val="000000"/>
            </a:solidFill>
            <a:ln w="9525">
              <a:noFill/>
              <a:round/>
              <a:headEnd/>
              <a:tailEnd/>
            </a:ln>
          </p:spPr>
          <p:txBody>
            <a:bodyPr/>
            <a:lstStyle/>
            <a:p>
              <a:endParaRPr lang="en-US"/>
            </a:p>
          </p:txBody>
        </p:sp>
        <p:sp>
          <p:nvSpPr>
            <p:cNvPr id="159840" name="Freeform 96"/>
            <p:cNvSpPr>
              <a:spLocks/>
            </p:cNvSpPr>
            <p:nvPr/>
          </p:nvSpPr>
          <p:spPr bwMode="auto">
            <a:xfrm>
              <a:off x="4243" y="3769"/>
              <a:ext cx="1" cy="2"/>
            </a:xfrm>
            <a:custGeom>
              <a:avLst/>
              <a:gdLst/>
              <a:ahLst/>
              <a:cxnLst>
                <a:cxn ang="0">
                  <a:pos x="0" y="3"/>
                </a:cxn>
                <a:cxn ang="0">
                  <a:pos x="0" y="4"/>
                </a:cxn>
                <a:cxn ang="0">
                  <a:pos x="1" y="5"/>
                </a:cxn>
                <a:cxn ang="0">
                  <a:pos x="3" y="7"/>
                </a:cxn>
                <a:cxn ang="0">
                  <a:pos x="4" y="7"/>
                </a:cxn>
                <a:cxn ang="0">
                  <a:pos x="5" y="7"/>
                </a:cxn>
                <a:cxn ang="0">
                  <a:pos x="5" y="5"/>
                </a:cxn>
                <a:cxn ang="0">
                  <a:pos x="6" y="4"/>
                </a:cxn>
                <a:cxn ang="0">
                  <a:pos x="6" y="3"/>
                </a:cxn>
                <a:cxn ang="0">
                  <a:pos x="6" y="2"/>
                </a:cxn>
                <a:cxn ang="0">
                  <a:pos x="5" y="1"/>
                </a:cxn>
                <a:cxn ang="0">
                  <a:pos x="5" y="0"/>
                </a:cxn>
                <a:cxn ang="0">
                  <a:pos x="4" y="0"/>
                </a:cxn>
                <a:cxn ang="0">
                  <a:pos x="3" y="0"/>
                </a:cxn>
                <a:cxn ang="0">
                  <a:pos x="1" y="1"/>
                </a:cxn>
                <a:cxn ang="0">
                  <a:pos x="0" y="2"/>
                </a:cxn>
                <a:cxn ang="0">
                  <a:pos x="0" y="3"/>
                </a:cxn>
                <a:cxn ang="0">
                  <a:pos x="0" y="3"/>
                </a:cxn>
              </a:cxnLst>
              <a:rect l="0" t="0" r="r" b="b"/>
              <a:pathLst>
                <a:path w="6" h="7">
                  <a:moveTo>
                    <a:pt x="0" y="3"/>
                  </a:moveTo>
                  <a:lnTo>
                    <a:pt x="0" y="4"/>
                  </a:lnTo>
                  <a:lnTo>
                    <a:pt x="1" y="5"/>
                  </a:lnTo>
                  <a:lnTo>
                    <a:pt x="3" y="7"/>
                  </a:lnTo>
                  <a:lnTo>
                    <a:pt x="4" y="7"/>
                  </a:lnTo>
                  <a:lnTo>
                    <a:pt x="5" y="7"/>
                  </a:lnTo>
                  <a:lnTo>
                    <a:pt x="5" y="5"/>
                  </a:lnTo>
                  <a:lnTo>
                    <a:pt x="6" y="4"/>
                  </a:lnTo>
                  <a:lnTo>
                    <a:pt x="6" y="3"/>
                  </a:lnTo>
                  <a:lnTo>
                    <a:pt x="6" y="2"/>
                  </a:lnTo>
                  <a:lnTo>
                    <a:pt x="5" y="1"/>
                  </a:lnTo>
                  <a:lnTo>
                    <a:pt x="5" y="0"/>
                  </a:lnTo>
                  <a:lnTo>
                    <a:pt x="4" y="0"/>
                  </a:lnTo>
                  <a:lnTo>
                    <a:pt x="3" y="0"/>
                  </a:lnTo>
                  <a:lnTo>
                    <a:pt x="1" y="1"/>
                  </a:lnTo>
                  <a:lnTo>
                    <a:pt x="0" y="2"/>
                  </a:lnTo>
                  <a:lnTo>
                    <a:pt x="0" y="3"/>
                  </a:lnTo>
                  <a:lnTo>
                    <a:pt x="0" y="3"/>
                  </a:lnTo>
                  <a:close/>
                </a:path>
              </a:pathLst>
            </a:custGeom>
            <a:solidFill>
              <a:srgbClr val="000000"/>
            </a:solidFill>
            <a:ln w="9525">
              <a:noFill/>
              <a:round/>
              <a:headEnd/>
              <a:tailEnd/>
            </a:ln>
          </p:spPr>
          <p:txBody>
            <a:bodyPr/>
            <a:lstStyle/>
            <a:p>
              <a:endParaRPr lang="en-US"/>
            </a:p>
          </p:txBody>
        </p:sp>
        <p:sp>
          <p:nvSpPr>
            <p:cNvPr id="159841" name="Freeform 97"/>
            <p:cNvSpPr>
              <a:spLocks/>
            </p:cNvSpPr>
            <p:nvPr/>
          </p:nvSpPr>
          <p:spPr bwMode="auto">
            <a:xfrm>
              <a:off x="4233" y="3775"/>
              <a:ext cx="1" cy="1"/>
            </a:xfrm>
            <a:custGeom>
              <a:avLst/>
              <a:gdLst/>
              <a:ahLst/>
              <a:cxnLst>
                <a:cxn ang="0">
                  <a:pos x="0" y="3"/>
                </a:cxn>
                <a:cxn ang="0">
                  <a:pos x="0" y="5"/>
                </a:cxn>
                <a:cxn ang="0">
                  <a:pos x="1" y="6"/>
                </a:cxn>
                <a:cxn ang="0">
                  <a:pos x="2" y="7"/>
                </a:cxn>
                <a:cxn ang="0">
                  <a:pos x="3" y="7"/>
                </a:cxn>
                <a:cxn ang="0">
                  <a:pos x="4" y="7"/>
                </a:cxn>
                <a:cxn ang="0">
                  <a:pos x="4" y="6"/>
                </a:cxn>
                <a:cxn ang="0">
                  <a:pos x="6" y="5"/>
                </a:cxn>
                <a:cxn ang="0">
                  <a:pos x="6" y="3"/>
                </a:cxn>
                <a:cxn ang="0">
                  <a:pos x="6" y="2"/>
                </a:cxn>
                <a:cxn ang="0">
                  <a:pos x="4" y="1"/>
                </a:cxn>
                <a:cxn ang="0">
                  <a:pos x="4" y="0"/>
                </a:cxn>
                <a:cxn ang="0">
                  <a:pos x="3" y="0"/>
                </a:cxn>
                <a:cxn ang="0">
                  <a:pos x="2" y="0"/>
                </a:cxn>
                <a:cxn ang="0">
                  <a:pos x="1" y="1"/>
                </a:cxn>
                <a:cxn ang="0">
                  <a:pos x="0" y="2"/>
                </a:cxn>
                <a:cxn ang="0">
                  <a:pos x="0" y="3"/>
                </a:cxn>
                <a:cxn ang="0">
                  <a:pos x="0" y="3"/>
                </a:cxn>
              </a:cxnLst>
              <a:rect l="0" t="0" r="r" b="b"/>
              <a:pathLst>
                <a:path w="6" h="7">
                  <a:moveTo>
                    <a:pt x="0" y="3"/>
                  </a:moveTo>
                  <a:lnTo>
                    <a:pt x="0" y="5"/>
                  </a:lnTo>
                  <a:lnTo>
                    <a:pt x="1" y="6"/>
                  </a:lnTo>
                  <a:lnTo>
                    <a:pt x="2" y="7"/>
                  </a:lnTo>
                  <a:lnTo>
                    <a:pt x="3" y="7"/>
                  </a:lnTo>
                  <a:lnTo>
                    <a:pt x="4" y="7"/>
                  </a:lnTo>
                  <a:lnTo>
                    <a:pt x="4" y="6"/>
                  </a:lnTo>
                  <a:lnTo>
                    <a:pt x="6" y="5"/>
                  </a:lnTo>
                  <a:lnTo>
                    <a:pt x="6" y="3"/>
                  </a:lnTo>
                  <a:lnTo>
                    <a:pt x="6" y="2"/>
                  </a:lnTo>
                  <a:lnTo>
                    <a:pt x="4" y="1"/>
                  </a:lnTo>
                  <a:lnTo>
                    <a:pt x="4" y="0"/>
                  </a:lnTo>
                  <a:lnTo>
                    <a:pt x="3" y="0"/>
                  </a:lnTo>
                  <a:lnTo>
                    <a:pt x="2" y="0"/>
                  </a:lnTo>
                  <a:lnTo>
                    <a:pt x="1" y="1"/>
                  </a:lnTo>
                  <a:lnTo>
                    <a:pt x="0" y="2"/>
                  </a:lnTo>
                  <a:lnTo>
                    <a:pt x="0" y="3"/>
                  </a:lnTo>
                  <a:lnTo>
                    <a:pt x="0" y="3"/>
                  </a:lnTo>
                  <a:close/>
                </a:path>
              </a:pathLst>
            </a:custGeom>
            <a:solidFill>
              <a:srgbClr val="000000"/>
            </a:solidFill>
            <a:ln w="9525">
              <a:noFill/>
              <a:round/>
              <a:headEnd/>
              <a:tailEnd/>
            </a:ln>
          </p:spPr>
          <p:txBody>
            <a:bodyPr/>
            <a:lstStyle/>
            <a:p>
              <a:endParaRPr lang="en-US"/>
            </a:p>
          </p:txBody>
        </p:sp>
        <p:sp>
          <p:nvSpPr>
            <p:cNvPr id="159842" name="Freeform 98"/>
            <p:cNvSpPr>
              <a:spLocks/>
            </p:cNvSpPr>
            <p:nvPr/>
          </p:nvSpPr>
          <p:spPr bwMode="auto">
            <a:xfrm>
              <a:off x="4252" y="3764"/>
              <a:ext cx="4" cy="4"/>
            </a:xfrm>
            <a:custGeom>
              <a:avLst/>
              <a:gdLst/>
              <a:ahLst/>
              <a:cxnLst>
                <a:cxn ang="0">
                  <a:pos x="0" y="8"/>
                </a:cxn>
                <a:cxn ang="0">
                  <a:pos x="0" y="11"/>
                </a:cxn>
                <a:cxn ang="0">
                  <a:pos x="2" y="14"/>
                </a:cxn>
                <a:cxn ang="0">
                  <a:pos x="4" y="16"/>
                </a:cxn>
                <a:cxn ang="0">
                  <a:pos x="8" y="16"/>
                </a:cxn>
                <a:cxn ang="0">
                  <a:pos x="11" y="16"/>
                </a:cxn>
                <a:cxn ang="0">
                  <a:pos x="14" y="14"/>
                </a:cxn>
                <a:cxn ang="0">
                  <a:pos x="16" y="11"/>
                </a:cxn>
                <a:cxn ang="0">
                  <a:pos x="16" y="8"/>
                </a:cxn>
                <a:cxn ang="0">
                  <a:pos x="16" y="4"/>
                </a:cxn>
                <a:cxn ang="0">
                  <a:pos x="14" y="2"/>
                </a:cxn>
                <a:cxn ang="0">
                  <a:pos x="11" y="0"/>
                </a:cxn>
                <a:cxn ang="0">
                  <a:pos x="8" y="0"/>
                </a:cxn>
                <a:cxn ang="0">
                  <a:pos x="4" y="0"/>
                </a:cxn>
                <a:cxn ang="0">
                  <a:pos x="2" y="2"/>
                </a:cxn>
                <a:cxn ang="0">
                  <a:pos x="0" y="4"/>
                </a:cxn>
                <a:cxn ang="0">
                  <a:pos x="0" y="8"/>
                </a:cxn>
                <a:cxn ang="0">
                  <a:pos x="0" y="8"/>
                </a:cxn>
              </a:cxnLst>
              <a:rect l="0" t="0" r="r" b="b"/>
              <a:pathLst>
                <a:path w="16" h="16">
                  <a:moveTo>
                    <a:pt x="0" y="8"/>
                  </a:moveTo>
                  <a:lnTo>
                    <a:pt x="0" y="11"/>
                  </a:lnTo>
                  <a:lnTo>
                    <a:pt x="2" y="14"/>
                  </a:lnTo>
                  <a:lnTo>
                    <a:pt x="4" y="16"/>
                  </a:lnTo>
                  <a:lnTo>
                    <a:pt x="8" y="16"/>
                  </a:lnTo>
                  <a:lnTo>
                    <a:pt x="11" y="16"/>
                  </a:lnTo>
                  <a:lnTo>
                    <a:pt x="14" y="14"/>
                  </a:lnTo>
                  <a:lnTo>
                    <a:pt x="16" y="11"/>
                  </a:lnTo>
                  <a:lnTo>
                    <a:pt x="16" y="8"/>
                  </a:lnTo>
                  <a:lnTo>
                    <a:pt x="16" y="4"/>
                  </a:lnTo>
                  <a:lnTo>
                    <a:pt x="14" y="2"/>
                  </a:lnTo>
                  <a:lnTo>
                    <a:pt x="11" y="0"/>
                  </a:lnTo>
                  <a:lnTo>
                    <a:pt x="8" y="0"/>
                  </a:lnTo>
                  <a:lnTo>
                    <a:pt x="4" y="0"/>
                  </a:lnTo>
                  <a:lnTo>
                    <a:pt x="2" y="2"/>
                  </a:lnTo>
                  <a:lnTo>
                    <a:pt x="0" y="4"/>
                  </a:lnTo>
                  <a:lnTo>
                    <a:pt x="0" y="8"/>
                  </a:lnTo>
                  <a:lnTo>
                    <a:pt x="0" y="8"/>
                  </a:lnTo>
                  <a:close/>
                </a:path>
              </a:pathLst>
            </a:custGeom>
            <a:solidFill>
              <a:srgbClr val="000000"/>
            </a:solidFill>
            <a:ln w="9525">
              <a:noFill/>
              <a:round/>
              <a:headEnd/>
              <a:tailEnd/>
            </a:ln>
          </p:spPr>
          <p:txBody>
            <a:bodyPr/>
            <a:lstStyle/>
            <a:p>
              <a:endParaRPr lang="en-US"/>
            </a:p>
          </p:txBody>
        </p:sp>
        <p:sp>
          <p:nvSpPr>
            <p:cNvPr id="159843" name="Freeform 99"/>
            <p:cNvSpPr>
              <a:spLocks/>
            </p:cNvSpPr>
            <p:nvPr/>
          </p:nvSpPr>
          <p:spPr bwMode="auto">
            <a:xfrm>
              <a:off x="4167" y="3638"/>
              <a:ext cx="2" cy="3"/>
            </a:xfrm>
            <a:custGeom>
              <a:avLst/>
              <a:gdLst/>
              <a:ahLst/>
              <a:cxnLst>
                <a:cxn ang="0">
                  <a:pos x="0" y="6"/>
                </a:cxn>
                <a:cxn ang="0">
                  <a:pos x="0" y="7"/>
                </a:cxn>
                <a:cxn ang="0">
                  <a:pos x="2" y="9"/>
                </a:cxn>
                <a:cxn ang="0">
                  <a:pos x="3" y="10"/>
                </a:cxn>
                <a:cxn ang="0">
                  <a:pos x="5" y="10"/>
                </a:cxn>
                <a:cxn ang="0">
                  <a:pos x="7" y="10"/>
                </a:cxn>
                <a:cxn ang="0">
                  <a:pos x="9" y="9"/>
                </a:cxn>
                <a:cxn ang="0">
                  <a:pos x="10" y="7"/>
                </a:cxn>
                <a:cxn ang="0">
                  <a:pos x="10" y="6"/>
                </a:cxn>
                <a:cxn ang="0">
                  <a:pos x="10" y="3"/>
                </a:cxn>
                <a:cxn ang="0">
                  <a:pos x="9" y="1"/>
                </a:cxn>
                <a:cxn ang="0">
                  <a:pos x="7" y="0"/>
                </a:cxn>
                <a:cxn ang="0">
                  <a:pos x="5" y="0"/>
                </a:cxn>
                <a:cxn ang="0">
                  <a:pos x="3" y="0"/>
                </a:cxn>
                <a:cxn ang="0">
                  <a:pos x="2" y="1"/>
                </a:cxn>
                <a:cxn ang="0">
                  <a:pos x="0" y="3"/>
                </a:cxn>
                <a:cxn ang="0">
                  <a:pos x="0" y="6"/>
                </a:cxn>
                <a:cxn ang="0">
                  <a:pos x="0" y="6"/>
                </a:cxn>
              </a:cxnLst>
              <a:rect l="0" t="0" r="r" b="b"/>
              <a:pathLst>
                <a:path w="10" h="10">
                  <a:moveTo>
                    <a:pt x="0" y="6"/>
                  </a:moveTo>
                  <a:lnTo>
                    <a:pt x="0" y="7"/>
                  </a:lnTo>
                  <a:lnTo>
                    <a:pt x="2" y="9"/>
                  </a:lnTo>
                  <a:lnTo>
                    <a:pt x="3" y="10"/>
                  </a:lnTo>
                  <a:lnTo>
                    <a:pt x="5" y="10"/>
                  </a:lnTo>
                  <a:lnTo>
                    <a:pt x="7" y="10"/>
                  </a:lnTo>
                  <a:lnTo>
                    <a:pt x="9" y="9"/>
                  </a:lnTo>
                  <a:lnTo>
                    <a:pt x="10" y="7"/>
                  </a:lnTo>
                  <a:lnTo>
                    <a:pt x="10" y="6"/>
                  </a:lnTo>
                  <a:lnTo>
                    <a:pt x="10" y="3"/>
                  </a:lnTo>
                  <a:lnTo>
                    <a:pt x="9" y="1"/>
                  </a:lnTo>
                  <a:lnTo>
                    <a:pt x="7" y="0"/>
                  </a:lnTo>
                  <a:lnTo>
                    <a:pt x="5" y="0"/>
                  </a:lnTo>
                  <a:lnTo>
                    <a:pt x="3" y="0"/>
                  </a:lnTo>
                  <a:lnTo>
                    <a:pt x="2" y="1"/>
                  </a:lnTo>
                  <a:lnTo>
                    <a:pt x="0" y="3"/>
                  </a:lnTo>
                  <a:lnTo>
                    <a:pt x="0" y="6"/>
                  </a:lnTo>
                  <a:lnTo>
                    <a:pt x="0" y="6"/>
                  </a:lnTo>
                  <a:close/>
                </a:path>
              </a:pathLst>
            </a:custGeom>
            <a:solidFill>
              <a:srgbClr val="000000"/>
            </a:solidFill>
            <a:ln w="9525">
              <a:noFill/>
              <a:round/>
              <a:headEnd/>
              <a:tailEnd/>
            </a:ln>
          </p:spPr>
          <p:txBody>
            <a:bodyPr/>
            <a:lstStyle/>
            <a:p>
              <a:endParaRPr lang="en-US"/>
            </a:p>
          </p:txBody>
        </p:sp>
        <p:sp>
          <p:nvSpPr>
            <p:cNvPr id="159844" name="Freeform 100"/>
            <p:cNvSpPr>
              <a:spLocks/>
            </p:cNvSpPr>
            <p:nvPr/>
          </p:nvSpPr>
          <p:spPr bwMode="auto">
            <a:xfrm>
              <a:off x="4177" y="3636"/>
              <a:ext cx="3" cy="2"/>
            </a:xfrm>
            <a:custGeom>
              <a:avLst/>
              <a:gdLst/>
              <a:ahLst/>
              <a:cxnLst>
                <a:cxn ang="0">
                  <a:pos x="0" y="5"/>
                </a:cxn>
                <a:cxn ang="0">
                  <a:pos x="0" y="6"/>
                </a:cxn>
                <a:cxn ang="0">
                  <a:pos x="2" y="8"/>
                </a:cxn>
                <a:cxn ang="0">
                  <a:pos x="4" y="10"/>
                </a:cxn>
                <a:cxn ang="0">
                  <a:pos x="6" y="10"/>
                </a:cxn>
                <a:cxn ang="0">
                  <a:pos x="7" y="10"/>
                </a:cxn>
                <a:cxn ang="0">
                  <a:pos x="10" y="8"/>
                </a:cxn>
                <a:cxn ang="0">
                  <a:pos x="11" y="6"/>
                </a:cxn>
                <a:cxn ang="0">
                  <a:pos x="11" y="5"/>
                </a:cxn>
                <a:cxn ang="0">
                  <a:pos x="11" y="3"/>
                </a:cxn>
                <a:cxn ang="0">
                  <a:pos x="10" y="1"/>
                </a:cxn>
                <a:cxn ang="0">
                  <a:pos x="7" y="0"/>
                </a:cxn>
                <a:cxn ang="0">
                  <a:pos x="6" y="0"/>
                </a:cxn>
                <a:cxn ang="0">
                  <a:pos x="4" y="0"/>
                </a:cxn>
                <a:cxn ang="0">
                  <a:pos x="2" y="1"/>
                </a:cxn>
                <a:cxn ang="0">
                  <a:pos x="0" y="3"/>
                </a:cxn>
                <a:cxn ang="0">
                  <a:pos x="0" y="5"/>
                </a:cxn>
                <a:cxn ang="0">
                  <a:pos x="0" y="5"/>
                </a:cxn>
              </a:cxnLst>
              <a:rect l="0" t="0" r="r" b="b"/>
              <a:pathLst>
                <a:path w="11" h="10">
                  <a:moveTo>
                    <a:pt x="0" y="5"/>
                  </a:moveTo>
                  <a:lnTo>
                    <a:pt x="0" y="6"/>
                  </a:lnTo>
                  <a:lnTo>
                    <a:pt x="2" y="8"/>
                  </a:lnTo>
                  <a:lnTo>
                    <a:pt x="4" y="10"/>
                  </a:lnTo>
                  <a:lnTo>
                    <a:pt x="6" y="10"/>
                  </a:lnTo>
                  <a:lnTo>
                    <a:pt x="7" y="10"/>
                  </a:lnTo>
                  <a:lnTo>
                    <a:pt x="10" y="8"/>
                  </a:lnTo>
                  <a:lnTo>
                    <a:pt x="11" y="6"/>
                  </a:lnTo>
                  <a:lnTo>
                    <a:pt x="11" y="5"/>
                  </a:lnTo>
                  <a:lnTo>
                    <a:pt x="11" y="3"/>
                  </a:lnTo>
                  <a:lnTo>
                    <a:pt x="10" y="1"/>
                  </a:lnTo>
                  <a:lnTo>
                    <a:pt x="7" y="0"/>
                  </a:lnTo>
                  <a:lnTo>
                    <a:pt x="6" y="0"/>
                  </a:lnTo>
                  <a:lnTo>
                    <a:pt x="4" y="0"/>
                  </a:lnTo>
                  <a:lnTo>
                    <a:pt x="2" y="1"/>
                  </a:lnTo>
                  <a:lnTo>
                    <a:pt x="0" y="3"/>
                  </a:lnTo>
                  <a:lnTo>
                    <a:pt x="0" y="5"/>
                  </a:lnTo>
                  <a:lnTo>
                    <a:pt x="0" y="5"/>
                  </a:lnTo>
                  <a:close/>
                </a:path>
              </a:pathLst>
            </a:custGeom>
            <a:solidFill>
              <a:srgbClr val="000000"/>
            </a:solidFill>
            <a:ln w="9525">
              <a:noFill/>
              <a:round/>
              <a:headEnd/>
              <a:tailEnd/>
            </a:ln>
          </p:spPr>
          <p:txBody>
            <a:bodyPr/>
            <a:lstStyle/>
            <a:p>
              <a:endParaRPr lang="en-US"/>
            </a:p>
          </p:txBody>
        </p:sp>
        <p:sp>
          <p:nvSpPr>
            <p:cNvPr id="159845" name="Freeform 101"/>
            <p:cNvSpPr>
              <a:spLocks/>
            </p:cNvSpPr>
            <p:nvPr/>
          </p:nvSpPr>
          <p:spPr bwMode="auto">
            <a:xfrm>
              <a:off x="4187" y="3633"/>
              <a:ext cx="2" cy="1"/>
            </a:xfrm>
            <a:custGeom>
              <a:avLst/>
              <a:gdLst/>
              <a:ahLst/>
              <a:cxnLst>
                <a:cxn ang="0">
                  <a:pos x="0" y="2"/>
                </a:cxn>
                <a:cxn ang="0">
                  <a:pos x="0" y="3"/>
                </a:cxn>
                <a:cxn ang="0">
                  <a:pos x="1" y="4"/>
                </a:cxn>
                <a:cxn ang="0">
                  <a:pos x="2" y="5"/>
                </a:cxn>
                <a:cxn ang="0">
                  <a:pos x="4" y="5"/>
                </a:cxn>
                <a:cxn ang="0">
                  <a:pos x="5" y="5"/>
                </a:cxn>
                <a:cxn ang="0">
                  <a:pos x="6" y="4"/>
                </a:cxn>
                <a:cxn ang="0">
                  <a:pos x="7" y="3"/>
                </a:cxn>
                <a:cxn ang="0">
                  <a:pos x="7" y="2"/>
                </a:cxn>
                <a:cxn ang="0">
                  <a:pos x="7" y="1"/>
                </a:cxn>
                <a:cxn ang="0">
                  <a:pos x="6" y="1"/>
                </a:cxn>
                <a:cxn ang="0">
                  <a:pos x="5" y="0"/>
                </a:cxn>
                <a:cxn ang="0">
                  <a:pos x="4" y="0"/>
                </a:cxn>
                <a:cxn ang="0">
                  <a:pos x="2" y="0"/>
                </a:cxn>
                <a:cxn ang="0">
                  <a:pos x="1" y="1"/>
                </a:cxn>
                <a:cxn ang="0">
                  <a:pos x="0" y="1"/>
                </a:cxn>
                <a:cxn ang="0">
                  <a:pos x="0" y="2"/>
                </a:cxn>
                <a:cxn ang="0">
                  <a:pos x="0" y="2"/>
                </a:cxn>
              </a:cxnLst>
              <a:rect l="0" t="0" r="r" b="b"/>
              <a:pathLst>
                <a:path w="7" h="5">
                  <a:moveTo>
                    <a:pt x="0" y="2"/>
                  </a:moveTo>
                  <a:lnTo>
                    <a:pt x="0" y="3"/>
                  </a:lnTo>
                  <a:lnTo>
                    <a:pt x="1" y="4"/>
                  </a:lnTo>
                  <a:lnTo>
                    <a:pt x="2" y="5"/>
                  </a:lnTo>
                  <a:lnTo>
                    <a:pt x="4" y="5"/>
                  </a:lnTo>
                  <a:lnTo>
                    <a:pt x="5" y="5"/>
                  </a:lnTo>
                  <a:lnTo>
                    <a:pt x="6" y="4"/>
                  </a:lnTo>
                  <a:lnTo>
                    <a:pt x="7" y="3"/>
                  </a:lnTo>
                  <a:lnTo>
                    <a:pt x="7" y="2"/>
                  </a:lnTo>
                  <a:lnTo>
                    <a:pt x="7" y="1"/>
                  </a:lnTo>
                  <a:lnTo>
                    <a:pt x="6" y="1"/>
                  </a:lnTo>
                  <a:lnTo>
                    <a:pt x="5" y="0"/>
                  </a:lnTo>
                  <a:lnTo>
                    <a:pt x="4" y="0"/>
                  </a:lnTo>
                  <a:lnTo>
                    <a:pt x="2" y="0"/>
                  </a:lnTo>
                  <a:lnTo>
                    <a:pt x="1" y="1"/>
                  </a:lnTo>
                  <a:lnTo>
                    <a:pt x="0" y="1"/>
                  </a:lnTo>
                  <a:lnTo>
                    <a:pt x="0" y="2"/>
                  </a:lnTo>
                  <a:lnTo>
                    <a:pt x="0" y="2"/>
                  </a:lnTo>
                  <a:close/>
                </a:path>
              </a:pathLst>
            </a:custGeom>
            <a:solidFill>
              <a:srgbClr val="000000"/>
            </a:solidFill>
            <a:ln w="9525">
              <a:noFill/>
              <a:round/>
              <a:headEnd/>
              <a:tailEnd/>
            </a:ln>
          </p:spPr>
          <p:txBody>
            <a:bodyPr/>
            <a:lstStyle/>
            <a:p>
              <a:endParaRPr lang="en-US"/>
            </a:p>
          </p:txBody>
        </p:sp>
        <p:sp>
          <p:nvSpPr>
            <p:cNvPr id="159846" name="Freeform 102"/>
            <p:cNvSpPr>
              <a:spLocks/>
            </p:cNvSpPr>
            <p:nvPr/>
          </p:nvSpPr>
          <p:spPr bwMode="auto">
            <a:xfrm>
              <a:off x="4170" y="3649"/>
              <a:ext cx="2" cy="2"/>
            </a:xfrm>
            <a:custGeom>
              <a:avLst/>
              <a:gdLst/>
              <a:ahLst/>
              <a:cxnLst>
                <a:cxn ang="0">
                  <a:pos x="0" y="2"/>
                </a:cxn>
                <a:cxn ang="0">
                  <a:pos x="0" y="4"/>
                </a:cxn>
                <a:cxn ang="0">
                  <a:pos x="2" y="5"/>
                </a:cxn>
                <a:cxn ang="0">
                  <a:pos x="3" y="6"/>
                </a:cxn>
                <a:cxn ang="0">
                  <a:pos x="4" y="6"/>
                </a:cxn>
                <a:cxn ang="0">
                  <a:pos x="5" y="6"/>
                </a:cxn>
                <a:cxn ang="0">
                  <a:pos x="5" y="5"/>
                </a:cxn>
                <a:cxn ang="0">
                  <a:pos x="6" y="4"/>
                </a:cxn>
                <a:cxn ang="0">
                  <a:pos x="6" y="2"/>
                </a:cxn>
                <a:cxn ang="0">
                  <a:pos x="6" y="1"/>
                </a:cxn>
                <a:cxn ang="0">
                  <a:pos x="5" y="1"/>
                </a:cxn>
                <a:cxn ang="0">
                  <a:pos x="5" y="0"/>
                </a:cxn>
                <a:cxn ang="0">
                  <a:pos x="4" y="0"/>
                </a:cxn>
                <a:cxn ang="0">
                  <a:pos x="3" y="0"/>
                </a:cxn>
                <a:cxn ang="0">
                  <a:pos x="2" y="1"/>
                </a:cxn>
                <a:cxn ang="0">
                  <a:pos x="0" y="1"/>
                </a:cxn>
                <a:cxn ang="0">
                  <a:pos x="0" y="2"/>
                </a:cxn>
                <a:cxn ang="0">
                  <a:pos x="0" y="2"/>
                </a:cxn>
              </a:cxnLst>
              <a:rect l="0" t="0" r="r" b="b"/>
              <a:pathLst>
                <a:path w="6" h="6">
                  <a:moveTo>
                    <a:pt x="0" y="2"/>
                  </a:moveTo>
                  <a:lnTo>
                    <a:pt x="0" y="4"/>
                  </a:lnTo>
                  <a:lnTo>
                    <a:pt x="2" y="5"/>
                  </a:lnTo>
                  <a:lnTo>
                    <a:pt x="3" y="6"/>
                  </a:lnTo>
                  <a:lnTo>
                    <a:pt x="4" y="6"/>
                  </a:lnTo>
                  <a:lnTo>
                    <a:pt x="5" y="6"/>
                  </a:lnTo>
                  <a:lnTo>
                    <a:pt x="5" y="5"/>
                  </a:lnTo>
                  <a:lnTo>
                    <a:pt x="6" y="4"/>
                  </a:lnTo>
                  <a:lnTo>
                    <a:pt x="6" y="2"/>
                  </a:lnTo>
                  <a:lnTo>
                    <a:pt x="6" y="1"/>
                  </a:lnTo>
                  <a:lnTo>
                    <a:pt x="5" y="1"/>
                  </a:lnTo>
                  <a:lnTo>
                    <a:pt x="5" y="0"/>
                  </a:lnTo>
                  <a:lnTo>
                    <a:pt x="4" y="0"/>
                  </a:lnTo>
                  <a:lnTo>
                    <a:pt x="3" y="0"/>
                  </a:lnTo>
                  <a:lnTo>
                    <a:pt x="2" y="1"/>
                  </a:lnTo>
                  <a:lnTo>
                    <a:pt x="0" y="1"/>
                  </a:lnTo>
                  <a:lnTo>
                    <a:pt x="0" y="2"/>
                  </a:lnTo>
                  <a:lnTo>
                    <a:pt x="0" y="2"/>
                  </a:lnTo>
                  <a:close/>
                </a:path>
              </a:pathLst>
            </a:custGeom>
            <a:solidFill>
              <a:srgbClr val="000000"/>
            </a:solidFill>
            <a:ln w="9525">
              <a:noFill/>
              <a:round/>
              <a:headEnd/>
              <a:tailEnd/>
            </a:ln>
          </p:spPr>
          <p:txBody>
            <a:bodyPr/>
            <a:lstStyle/>
            <a:p>
              <a:endParaRPr lang="en-US"/>
            </a:p>
          </p:txBody>
        </p:sp>
        <p:sp>
          <p:nvSpPr>
            <p:cNvPr id="159847" name="Freeform 103"/>
            <p:cNvSpPr>
              <a:spLocks/>
            </p:cNvSpPr>
            <p:nvPr/>
          </p:nvSpPr>
          <p:spPr bwMode="auto">
            <a:xfrm>
              <a:off x="4190" y="3639"/>
              <a:ext cx="3" cy="3"/>
            </a:xfrm>
            <a:custGeom>
              <a:avLst/>
              <a:gdLst/>
              <a:ahLst/>
              <a:cxnLst>
                <a:cxn ang="0">
                  <a:pos x="0" y="7"/>
                </a:cxn>
                <a:cxn ang="0">
                  <a:pos x="0" y="9"/>
                </a:cxn>
                <a:cxn ang="0">
                  <a:pos x="2" y="12"/>
                </a:cxn>
                <a:cxn ang="0">
                  <a:pos x="3" y="13"/>
                </a:cxn>
                <a:cxn ang="0">
                  <a:pos x="7" y="14"/>
                </a:cxn>
                <a:cxn ang="0">
                  <a:pos x="9" y="13"/>
                </a:cxn>
                <a:cxn ang="0">
                  <a:pos x="11" y="12"/>
                </a:cxn>
                <a:cxn ang="0">
                  <a:pos x="13" y="9"/>
                </a:cxn>
                <a:cxn ang="0">
                  <a:pos x="13" y="7"/>
                </a:cxn>
                <a:cxn ang="0">
                  <a:pos x="13" y="5"/>
                </a:cxn>
                <a:cxn ang="0">
                  <a:pos x="11" y="2"/>
                </a:cxn>
                <a:cxn ang="0">
                  <a:pos x="9" y="1"/>
                </a:cxn>
                <a:cxn ang="0">
                  <a:pos x="7" y="0"/>
                </a:cxn>
                <a:cxn ang="0">
                  <a:pos x="3" y="1"/>
                </a:cxn>
                <a:cxn ang="0">
                  <a:pos x="2" y="2"/>
                </a:cxn>
                <a:cxn ang="0">
                  <a:pos x="0" y="5"/>
                </a:cxn>
                <a:cxn ang="0">
                  <a:pos x="0" y="7"/>
                </a:cxn>
                <a:cxn ang="0">
                  <a:pos x="0" y="7"/>
                </a:cxn>
              </a:cxnLst>
              <a:rect l="0" t="0" r="r" b="b"/>
              <a:pathLst>
                <a:path w="13" h="14">
                  <a:moveTo>
                    <a:pt x="0" y="7"/>
                  </a:moveTo>
                  <a:lnTo>
                    <a:pt x="0" y="9"/>
                  </a:lnTo>
                  <a:lnTo>
                    <a:pt x="2" y="12"/>
                  </a:lnTo>
                  <a:lnTo>
                    <a:pt x="3" y="13"/>
                  </a:lnTo>
                  <a:lnTo>
                    <a:pt x="7" y="14"/>
                  </a:lnTo>
                  <a:lnTo>
                    <a:pt x="9" y="13"/>
                  </a:lnTo>
                  <a:lnTo>
                    <a:pt x="11" y="12"/>
                  </a:lnTo>
                  <a:lnTo>
                    <a:pt x="13" y="9"/>
                  </a:lnTo>
                  <a:lnTo>
                    <a:pt x="13" y="7"/>
                  </a:lnTo>
                  <a:lnTo>
                    <a:pt x="13" y="5"/>
                  </a:lnTo>
                  <a:lnTo>
                    <a:pt x="11" y="2"/>
                  </a:lnTo>
                  <a:lnTo>
                    <a:pt x="9" y="1"/>
                  </a:lnTo>
                  <a:lnTo>
                    <a:pt x="7" y="0"/>
                  </a:lnTo>
                  <a:lnTo>
                    <a:pt x="3" y="1"/>
                  </a:lnTo>
                  <a:lnTo>
                    <a:pt x="2" y="2"/>
                  </a:lnTo>
                  <a:lnTo>
                    <a:pt x="0" y="5"/>
                  </a:lnTo>
                  <a:lnTo>
                    <a:pt x="0" y="7"/>
                  </a:lnTo>
                  <a:lnTo>
                    <a:pt x="0" y="7"/>
                  </a:lnTo>
                  <a:close/>
                </a:path>
              </a:pathLst>
            </a:custGeom>
            <a:solidFill>
              <a:srgbClr val="000000"/>
            </a:solidFill>
            <a:ln w="9525">
              <a:noFill/>
              <a:round/>
              <a:headEnd/>
              <a:tailEnd/>
            </a:ln>
          </p:spPr>
          <p:txBody>
            <a:bodyPr/>
            <a:lstStyle/>
            <a:p>
              <a:endParaRPr lang="en-US"/>
            </a:p>
          </p:txBody>
        </p:sp>
        <p:sp>
          <p:nvSpPr>
            <p:cNvPr id="159848" name="Freeform 104"/>
            <p:cNvSpPr>
              <a:spLocks/>
            </p:cNvSpPr>
            <p:nvPr/>
          </p:nvSpPr>
          <p:spPr bwMode="auto">
            <a:xfrm>
              <a:off x="4179" y="3644"/>
              <a:ext cx="3" cy="2"/>
            </a:xfrm>
            <a:custGeom>
              <a:avLst/>
              <a:gdLst/>
              <a:ahLst/>
              <a:cxnLst>
                <a:cxn ang="0">
                  <a:pos x="0" y="5"/>
                </a:cxn>
                <a:cxn ang="0">
                  <a:pos x="0" y="6"/>
                </a:cxn>
                <a:cxn ang="0">
                  <a:pos x="1" y="8"/>
                </a:cxn>
                <a:cxn ang="0">
                  <a:pos x="3" y="9"/>
                </a:cxn>
                <a:cxn ang="0">
                  <a:pos x="4" y="9"/>
                </a:cxn>
                <a:cxn ang="0">
                  <a:pos x="6" y="9"/>
                </a:cxn>
                <a:cxn ang="0">
                  <a:pos x="8" y="8"/>
                </a:cxn>
                <a:cxn ang="0">
                  <a:pos x="9" y="6"/>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9">
                  <a:moveTo>
                    <a:pt x="0" y="5"/>
                  </a:moveTo>
                  <a:lnTo>
                    <a:pt x="0" y="6"/>
                  </a:lnTo>
                  <a:lnTo>
                    <a:pt x="1" y="8"/>
                  </a:lnTo>
                  <a:lnTo>
                    <a:pt x="3" y="9"/>
                  </a:lnTo>
                  <a:lnTo>
                    <a:pt x="4" y="9"/>
                  </a:lnTo>
                  <a:lnTo>
                    <a:pt x="6" y="9"/>
                  </a:lnTo>
                  <a:lnTo>
                    <a:pt x="8" y="8"/>
                  </a:lnTo>
                  <a:lnTo>
                    <a:pt x="9" y="6"/>
                  </a:lnTo>
                  <a:lnTo>
                    <a:pt x="9" y="5"/>
                  </a:lnTo>
                  <a:lnTo>
                    <a:pt x="9" y="3"/>
                  </a:lnTo>
                  <a:lnTo>
                    <a:pt x="8" y="1"/>
                  </a:lnTo>
                  <a:lnTo>
                    <a:pt x="6" y="0"/>
                  </a:lnTo>
                  <a:lnTo>
                    <a:pt x="4" y="0"/>
                  </a:lnTo>
                  <a:lnTo>
                    <a:pt x="3" y="0"/>
                  </a:lnTo>
                  <a:lnTo>
                    <a:pt x="1" y="1"/>
                  </a:lnTo>
                  <a:lnTo>
                    <a:pt x="0" y="3"/>
                  </a:lnTo>
                  <a:lnTo>
                    <a:pt x="0" y="5"/>
                  </a:lnTo>
                  <a:lnTo>
                    <a:pt x="0" y="5"/>
                  </a:lnTo>
                  <a:close/>
                </a:path>
              </a:pathLst>
            </a:custGeom>
            <a:solidFill>
              <a:srgbClr val="000000"/>
            </a:solidFill>
            <a:ln w="9525">
              <a:noFill/>
              <a:round/>
              <a:headEnd/>
              <a:tailEnd/>
            </a:ln>
          </p:spPr>
          <p:txBody>
            <a:bodyPr/>
            <a:lstStyle/>
            <a:p>
              <a:endParaRPr lang="en-US"/>
            </a:p>
          </p:txBody>
        </p:sp>
        <p:sp>
          <p:nvSpPr>
            <p:cNvPr id="159849" name="Freeform 105"/>
            <p:cNvSpPr>
              <a:spLocks/>
            </p:cNvSpPr>
            <p:nvPr/>
          </p:nvSpPr>
          <p:spPr bwMode="auto">
            <a:xfrm>
              <a:off x="4173" y="3688"/>
              <a:ext cx="15" cy="15"/>
            </a:xfrm>
            <a:custGeom>
              <a:avLst/>
              <a:gdLst/>
              <a:ahLst/>
              <a:cxnLst>
                <a:cxn ang="0">
                  <a:pos x="6" y="53"/>
                </a:cxn>
                <a:cxn ang="0">
                  <a:pos x="12" y="59"/>
                </a:cxn>
                <a:cxn ang="0">
                  <a:pos x="20" y="61"/>
                </a:cxn>
                <a:cxn ang="0">
                  <a:pos x="26" y="61"/>
                </a:cxn>
                <a:cxn ang="0">
                  <a:pos x="29" y="60"/>
                </a:cxn>
                <a:cxn ang="0">
                  <a:pos x="31" y="60"/>
                </a:cxn>
                <a:cxn ang="0">
                  <a:pos x="35" y="58"/>
                </a:cxn>
                <a:cxn ang="0">
                  <a:pos x="40" y="57"/>
                </a:cxn>
                <a:cxn ang="0">
                  <a:pos x="47" y="53"/>
                </a:cxn>
                <a:cxn ang="0">
                  <a:pos x="52" y="50"/>
                </a:cxn>
                <a:cxn ang="0">
                  <a:pos x="56" y="46"/>
                </a:cxn>
                <a:cxn ang="0">
                  <a:pos x="59" y="41"/>
                </a:cxn>
                <a:cxn ang="0">
                  <a:pos x="58" y="37"/>
                </a:cxn>
                <a:cxn ang="0">
                  <a:pos x="47" y="29"/>
                </a:cxn>
                <a:cxn ang="0">
                  <a:pos x="36" y="32"/>
                </a:cxn>
                <a:cxn ang="0">
                  <a:pos x="28" y="39"/>
                </a:cxn>
                <a:cxn ang="0">
                  <a:pos x="25" y="43"/>
                </a:cxn>
                <a:cxn ang="0">
                  <a:pos x="24" y="36"/>
                </a:cxn>
                <a:cxn ang="0">
                  <a:pos x="19" y="22"/>
                </a:cxn>
                <a:cxn ang="0">
                  <a:pos x="11" y="6"/>
                </a:cxn>
                <a:cxn ang="0">
                  <a:pos x="1" y="0"/>
                </a:cxn>
                <a:cxn ang="0">
                  <a:pos x="0" y="16"/>
                </a:cxn>
                <a:cxn ang="0">
                  <a:pos x="3" y="33"/>
                </a:cxn>
                <a:cxn ang="0">
                  <a:pos x="5" y="47"/>
                </a:cxn>
                <a:cxn ang="0">
                  <a:pos x="6" y="53"/>
                </a:cxn>
              </a:cxnLst>
              <a:rect l="0" t="0" r="r" b="b"/>
              <a:pathLst>
                <a:path w="59" h="61">
                  <a:moveTo>
                    <a:pt x="6" y="53"/>
                  </a:moveTo>
                  <a:lnTo>
                    <a:pt x="12" y="59"/>
                  </a:lnTo>
                  <a:lnTo>
                    <a:pt x="20" y="61"/>
                  </a:lnTo>
                  <a:lnTo>
                    <a:pt x="26" y="61"/>
                  </a:lnTo>
                  <a:lnTo>
                    <a:pt x="29" y="60"/>
                  </a:lnTo>
                  <a:lnTo>
                    <a:pt x="31" y="60"/>
                  </a:lnTo>
                  <a:lnTo>
                    <a:pt x="35" y="58"/>
                  </a:lnTo>
                  <a:lnTo>
                    <a:pt x="40" y="57"/>
                  </a:lnTo>
                  <a:lnTo>
                    <a:pt x="47" y="53"/>
                  </a:lnTo>
                  <a:lnTo>
                    <a:pt x="52" y="50"/>
                  </a:lnTo>
                  <a:lnTo>
                    <a:pt x="56" y="46"/>
                  </a:lnTo>
                  <a:lnTo>
                    <a:pt x="59" y="41"/>
                  </a:lnTo>
                  <a:lnTo>
                    <a:pt x="58" y="37"/>
                  </a:lnTo>
                  <a:lnTo>
                    <a:pt x="47" y="29"/>
                  </a:lnTo>
                  <a:lnTo>
                    <a:pt x="36" y="32"/>
                  </a:lnTo>
                  <a:lnTo>
                    <a:pt x="28" y="39"/>
                  </a:lnTo>
                  <a:lnTo>
                    <a:pt x="25" y="43"/>
                  </a:lnTo>
                  <a:lnTo>
                    <a:pt x="24" y="36"/>
                  </a:lnTo>
                  <a:lnTo>
                    <a:pt x="19" y="22"/>
                  </a:lnTo>
                  <a:lnTo>
                    <a:pt x="11" y="6"/>
                  </a:lnTo>
                  <a:lnTo>
                    <a:pt x="1" y="0"/>
                  </a:lnTo>
                  <a:lnTo>
                    <a:pt x="0" y="16"/>
                  </a:lnTo>
                  <a:lnTo>
                    <a:pt x="3" y="33"/>
                  </a:lnTo>
                  <a:lnTo>
                    <a:pt x="5" y="47"/>
                  </a:lnTo>
                  <a:lnTo>
                    <a:pt x="6" y="53"/>
                  </a:lnTo>
                  <a:close/>
                </a:path>
              </a:pathLst>
            </a:custGeom>
            <a:solidFill>
              <a:srgbClr val="000000"/>
            </a:solidFill>
            <a:ln w="9525">
              <a:noFill/>
              <a:round/>
              <a:headEnd/>
              <a:tailEnd/>
            </a:ln>
          </p:spPr>
          <p:txBody>
            <a:bodyPr/>
            <a:lstStyle/>
            <a:p>
              <a:endParaRPr lang="en-US"/>
            </a:p>
          </p:txBody>
        </p:sp>
        <p:sp>
          <p:nvSpPr>
            <p:cNvPr id="159850" name="Freeform 106"/>
            <p:cNvSpPr>
              <a:spLocks/>
            </p:cNvSpPr>
            <p:nvPr/>
          </p:nvSpPr>
          <p:spPr bwMode="auto">
            <a:xfrm>
              <a:off x="4188" y="3684"/>
              <a:ext cx="13" cy="12"/>
            </a:xfrm>
            <a:custGeom>
              <a:avLst/>
              <a:gdLst/>
              <a:ahLst/>
              <a:cxnLst>
                <a:cxn ang="0">
                  <a:pos x="18" y="48"/>
                </a:cxn>
                <a:cxn ang="0">
                  <a:pos x="23" y="48"/>
                </a:cxn>
                <a:cxn ang="0">
                  <a:pos x="30" y="47"/>
                </a:cxn>
                <a:cxn ang="0">
                  <a:pos x="37" y="46"/>
                </a:cxn>
                <a:cxn ang="0">
                  <a:pos x="44" y="45"/>
                </a:cxn>
                <a:cxn ang="0">
                  <a:pos x="50" y="43"/>
                </a:cxn>
                <a:cxn ang="0">
                  <a:pos x="53" y="39"/>
                </a:cxn>
                <a:cxn ang="0">
                  <a:pos x="54" y="36"/>
                </a:cxn>
                <a:cxn ang="0">
                  <a:pos x="52" y="31"/>
                </a:cxn>
                <a:cxn ang="0">
                  <a:pos x="43" y="26"/>
                </a:cxn>
                <a:cxn ang="0">
                  <a:pos x="32" y="27"/>
                </a:cxn>
                <a:cxn ang="0">
                  <a:pos x="23" y="31"/>
                </a:cxn>
                <a:cxn ang="0">
                  <a:pos x="19" y="33"/>
                </a:cxn>
                <a:cxn ang="0">
                  <a:pos x="16" y="24"/>
                </a:cxn>
                <a:cxn ang="0">
                  <a:pos x="15" y="11"/>
                </a:cxn>
                <a:cxn ang="0">
                  <a:pos x="11" y="2"/>
                </a:cxn>
                <a:cxn ang="0">
                  <a:pos x="0" y="0"/>
                </a:cxn>
                <a:cxn ang="0">
                  <a:pos x="0" y="23"/>
                </a:cxn>
                <a:cxn ang="0">
                  <a:pos x="7" y="37"/>
                </a:cxn>
                <a:cxn ang="0">
                  <a:pos x="15" y="46"/>
                </a:cxn>
                <a:cxn ang="0">
                  <a:pos x="18" y="48"/>
                </a:cxn>
              </a:cxnLst>
              <a:rect l="0" t="0" r="r" b="b"/>
              <a:pathLst>
                <a:path w="54" h="48">
                  <a:moveTo>
                    <a:pt x="18" y="48"/>
                  </a:moveTo>
                  <a:lnTo>
                    <a:pt x="23" y="48"/>
                  </a:lnTo>
                  <a:lnTo>
                    <a:pt x="30" y="47"/>
                  </a:lnTo>
                  <a:lnTo>
                    <a:pt x="37" y="46"/>
                  </a:lnTo>
                  <a:lnTo>
                    <a:pt x="44" y="45"/>
                  </a:lnTo>
                  <a:lnTo>
                    <a:pt x="50" y="43"/>
                  </a:lnTo>
                  <a:lnTo>
                    <a:pt x="53" y="39"/>
                  </a:lnTo>
                  <a:lnTo>
                    <a:pt x="54" y="36"/>
                  </a:lnTo>
                  <a:lnTo>
                    <a:pt x="52" y="31"/>
                  </a:lnTo>
                  <a:lnTo>
                    <a:pt x="43" y="26"/>
                  </a:lnTo>
                  <a:lnTo>
                    <a:pt x="32" y="27"/>
                  </a:lnTo>
                  <a:lnTo>
                    <a:pt x="23" y="31"/>
                  </a:lnTo>
                  <a:lnTo>
                    <a:pt x="19" y="33"/>
                  </a:lnTo>
                  <a:lnTo>
                    <a:pt x="16" y="24"/>
                  </a:lnTo>
                  <a:lnTo>
                    <a:pt x="15" y="11"/>
                  </a:lnTo>
                  <a:lnTo>
                    <a:pt x="11" y="2"/>
                  </a:lnTo>
                  <a:lnTo>
                    <a:pt x="0" y="0"/>
                  </a:lnTo>
                  <a:lnTo>
                    <a:pt x="0" y="23"/>
                  </a:lnTo>
                  <a:lnTo>
                    <a:pt x="7" y="37"/>
                  </a:lnTo>
                  <a:lnTo>
                    <a:pt x="15" y="46"/>
                  </a:lnTo>
                  <a:lnTo>
                    <a:pt x="18" y="48"/>
                  </a:lnTo>
                  <a:close/>
                </a:path>
              </a:pathLst>
            </a:custGeom>
            <a:solidFill>
              <a:srgbClr val="000000"/>
            </a:solidFill>
            <a:ln w="9525">
              <a:noFill/>
              <a:round/>
              <a:headEnd/>
              <a:tailEnd/>
            </a:ln>
          </p:spPr>
          <p:txBody>
            <a:bodyPr/>
            <a:lstStyle/>
            <a:p>
              <a:endParaRPr lang="en-US"/>
            </a:p>
          </p:txBody>
        </p:sp>
        <p:sp>
          <p:nvSpPr>
            <p:cNvPr id="159851" name="Freeform 107"/>
            <p:cNvSpPr>
              <a:spLocks/>
            </p:cNvSpPr>
            <p:nvPr/>
          </p:nvSpPr>
          <p:spPr bwMode="auto">
            <a:xfrm>
              <a:off x="4199" y="3679"/>
              <a:ext cx="13" cy="12"/>
            </a:xfrm>
            <a:custGeom>
              <a:avLst/>
              <a:gdLst/>
              <a:ahLst/>
              <a:cxnLst>
                <a:cxn ang="0">
                  <a:pos x="5" y="38"/>
                </a:cxn>
                <a:cxn ang="0">
                  <a:pos x="12" y="45"/>
                </a:cxn>
                <a:cxn ang="0">
                  <a:pos x="17" y="48"/>
                </a:cxn>
                <a:cxn ang="0">
                  <a:pos x="24" y="49"/>
                </a:cxn>
                <a:cxn ang="0">
                  <a:pos x="30" y="49"/>
                </a:cxn>
                <a:cxn ang="0">
                  <a:pos x="36" y="48"/>
                </a:cxn>
                <a:cxn ang="0">
                  <a:pos x="41" y="46"/>
                </a:cxn>
                <a:cxn ang="0">
                  <a:pos x="46" y="44"/>
                </a:cxn>
                <a:cxn ang="0">
                  <a:pos x="48" y="42"/>
                </a:cxn>
                <a:cxn ang="0">
                  <a:pos x="51" y="41"/>
                </a:cxn>
                <a:cxn ang="0">
                  <a:pos x="54" y="39"/>
                </a:cxn>
                <a:cxn ang="0">
                  <a:pos x="55" y="35"/>
                </a:cxn>
                <a:cxn ang="0">
                  <a:pos x="54" y="33"/>
                </a:cxn>
                <a:cxn ang="0">
                  <a:pos x="43" y="26"/>
                </a:cxn>
                <a:cxn ang="0">
                  <a:pos x="33" y="26"/>
                </a:cxn>
                <a:cxn ang="0">
                  <a:pos x="26" y="28"/>
                </a:cxn>
                <a:cxn ang="0">
                  <a:pos x="22" y="31"/>
                </a:cxn>
                <a:cxn ang="0">
                  <a:pos x="21" y="25"/>
                </a:cxn>
                <a:cxn ang="0">
                  <a:pos x="16" y="13"/>
                </a:cxn>
                <a:cxn ang="0">
                  <a:pos x="9" y="3"/>
                </a:cxn>
                <a:cxn ang="0">
                  <a:pos x="1" y="0"/>
                </a:cxn>
                <a:cxn ang="0">
                  <a:pos x="0" y="12"/>
                </a:cxn>
                <a:cxn ang="0">
                  <a:pos x="1" y="25"/>
                </a:cxn>
                <a:cxn ang="0">
                  <a:pos x="3" y="34"/>
                </a:cxn>
                <a:cxn ang="0">
                  <a:pos x="5" y="38"/>
                </a:cxn>
              </a:cxnLst>
              <a:rect l="0" t="0" r="r" b="b"/>
              <a:pathLst>
                <a:path w="55" h="49">
                  <a:moveTo>
                    <a:pt x="5" y="38"/>
                  </a:moveTo>
                  <a:lnTo>
                    <a:pt x="12" y="45"/>
                  </a:lnTo>
                  <a:lnTo>
                    <a:pt x="17" y="48"/>
                  </a:lnTo>
                  <a:lnTo>
                    <a:pt x="24" y="49"/>
                  </a:lnTo>
                  <a:lnTo>
                    <a:pt x="30" y="49"/>
                  </a:lnTo>
                  <a:lnTo>
                    <a:pt x="36" y="48"/>
                  </a:lnTo>
                  <a:lnTo>
                    <a:pt x="41" y="46"/>
                  </a:lnTo>
                  <a:lnTo>
                    <a:pt x="46" y="44"/>
                  </a:lnTo>
                  <a:lnTo>
                    <a:pt x="48" y="42"/>
                  </a:lnTo>
                  <a:lnTo>
                    <a:pt x="51" y="41"/>
                  </a:lnTo>
                  <a:lnTo>
                    <a:pt x="54" y="39"/>
                  </a:lnTo>
                  <a:lnTo>
                    <a:pt x="55" y="35"/>
                  </a:lnTo>
                  <a:lnTo>
                    <a:pt x="54" y="33"/>
                  </a:lnTo>
                  <a:lnTo>
                    <a:pt x="43" y="26"/>
                  </a:lnTo>
                  <a:lnTo>
                    <a:pt x="33" y="26"/>
                  </a:lnTo>
                  <a:lnTo>
                    <a:pt x="26" y="28"/>
                  </a:lnTo>
                  <a:lnTo>
                    <a:pt x="22" y="31"/>
                  </a:lnTo>
                  <a:lnTo>
                    <a:pt x="21" y="25"/>
                  </a:lnTo>
                  <a:lnTo>
                    <a:pt x="16" y="13"/>
                  </a:lnTo>
                  <a:lnTo>
                    <a:pt x="9" y="3"/>
                  </a:lnTo>
                  <a:lnTo>
                    <a:pt x="1" y="0"/>
                  </a:lnTo>
                  <a:lnTo>
                    <a:pt x="0" y="12"/>
                  </a:lnTo>
                  <a:lnTo>
                    <a:pt x="1" y="25"/>
                  </a:lnTo>
                  <a:lnTo>
                    <a:pt x="3" y="34"/>
                  </a:lnTo>
                  <a:lnTo>
                    <a:pt x="5" y="38"/>
                  </a:lnTo>
                  <a:close/>
                </a:path>
              </a:pathLst>
            </a:custGeom>
            <a:solidFill>
              <a:srgbClr val="000000"/>
            </a:solidFill>
            <a:ln w="9525">
              <a:noFill/>
              <a:round/>
              <a:headEnd/>
              <a:tailEnd/>
            </a:ln>
          </p:spPr>
          <p:txBody>
            <a:bodyPr/>
            <a:lstStyle/>
            <a:p>
              <a:endParaRPr lang="en-US"/>
            </a:p>
          </p:txBody>
        </p:sp>
        <p:sp>
          <p:nvSpPr>
            <p:cNvPr id="159852" name="Freeform 108"/>
            <p:cNvSpPr>
              <a:spLocks/>
            </p:cNvSpPr>
            <p:nvPr/>
          </p:nvSpPr>
          <p:spPr bwMode="auto">
            <a:xfrm>
              <a:off x="4181" y="3712"/>
              <a:ext cx="15" cy="10"/>
            </a:xfrm>
            <a:custGeom>
              <a:avLst/>
              <a:gdLst/>
              <a:ahLst/>
              <a:cxnLst>
                <a:cxn ang="0">
                  <a:pos x="9" y="35"/>
                </a:cxn>
                <a:cxn ang="0">
                  <a:pos x="15" y="37"/>
                </a:cxn>
                <a:cxn ang="0">
                  <a:pos x="25" y="38"/>
                </a:cxn>
                <a:cxn ang="0">
                  <a:pos x="34" y="38"/>
                </a:cxn>
                <a:cxn ang="0">
                  <a:pos x="44" y="37"/>
                </a:cxn>
                <a:cxn ang="0">
                  <a:pos x="53" y="33"/>
                </a:cxn>
                <a:cxn ang="0">
                  <a:pos x="58" y="29"/>
                </a:cxn>
                <a:cxn ang="0">
                  <a:pos x="60" y="23"/>
                </a:cxn>
                <a:cxn ang="0">
                  <a:pos x="56" y="15"/>
                </a:cxn>
                <a:cxn ang="0">
                  <a:pos x="53" y="12"/>
                </a:cxn>
                <a:cxn ang="0">
                  <a:pos x="47" y="11"/>
                </a:cxn>
                <a:cxn ang="0">
                  <a:pos x="41" y="11"/>
                </a:cxn>
                <a:cxn ang="0">
                  <a:pos x="34" y="14"/>
                </a:cxn>
                <a:cxn ang="0">
                  <a:pos x="28" y="15"/>
                </a:cxn>
                <a:cxn ang="0">
                  <a:pos x="23" y="17"/>
                </a:cxn>
                <a:cxn ang="0">
                  <a:pos x="20" y="18"/>
                </a:cxn>
                <a:cxn ang="0">
                  <a:pos x="19" y="19"/>
                </a:cxn>
                <a:cxn ang="0">
                  <a:pos x="17" y="16"/>
                </a:cxn>
                <a:cxn ang="0">
                  <a:pos x="15" y="10"/>
                </a:cxn>
                <a:cxn ang="0">
                  <a:pos x="13" y="3"/>
                </a:cxn>
                <a:cxn ang="0">
                  <a:pos x="12" y="1"/>
                </a:cxn>
                <a:cxn ang="0">
                  <a:pos x="9" y="0"/>
                </a:cxn>
                <a:cxn ang="0">
                  <a:pos x="6" y="0"/>
                </a:cxn>
                <a:cxn ang="0">
                  <a:pos x="2" y="1"/>
                </a:cxn>
                <a:cxn ang="0">
                  <a:pos x="0" y="3"/>
                </a:cxn>
                <a:cxn ang="0">
                  <a:pos x="0" y="10"/>
                </a:cxn>
                <a:cxn ang="0">
                  <a:pos x="3" y="21"/>
                </a:cxn>
                <a:cxn ang="0">
                  <a:pos x="7" y="30"/>
                </a:cxn>
                <a:cxn ang="0">
                  <a:pos x="9" y="35"/>
                </a:cxn>
              </a:cxnLst>
              <a:rect l="0" t="0" r="r" b="b"/>
              <a:pathLst>
                <a:path w="60" h="38">
                  <a:moveTo>
                    <a:pt x="9" y="35"/>
                  </a:moveTo>
                  <a:lnTo>
                    <a:pt x="15" y="37"/>
                  </a:lnTo>
                  <a:lnTo>
                    <a:pt x="25" y="38"/>
                  </a:lnTo>
                  <a:lnTo>
                    <a:pt x="34" y="38"/>
                  </a:lnTo>
                  <a:lnTo>
                    <a:pt x="44" y="37"/>
                  </a:lnTo>
                  <a:lnTo>
                    <a:pt x="53" y="33"/>
                  </a:lnTo>
                  <a:lnTo>
                    <a:pt x="58" y="29"/>
                  </a:lnTo>
                  <a:lnTo>
                    <a:pt x="60" y="23"/>
                  </a:lnTo>
                  <a:lnTo>
                    <a:pt x="56" y="15"/>
                  </a:lnTo>
                  <a:lnTo>
                    <a:pt x="53" y="12"/>
                  </a:lnTo>
                  <a:lnTo>
                    <a:pt x="47" y="11"/>
                  </a:lnTo>
                  <a:lnTo>
                    <a:pt x="41" y="11"/>
                  </a:lnTo>
                  <a:lnTo>
                    <a:pt x="34" y="14"/>
                  </a:lnTo>
                  <a:lnTo>
                    <a:pt x="28" y="15"/>
                  </a:lnTo>
                  <a:lnTo>
                    <a:pt x="23" y="17"/>
                  </a:lnTo>
                  <a:lnTo>
                    <a:pt x="20" y="18"/>
                  </a:lnTo>
                  <a:lnTo>
                    <a:pt x="19" y="19"/>
                  </a:lnTo>
                  <a:lnTo>
                    <a:pt x="17" y="16"/>
                  </a:lnTo>
                  <a:lnTo>
                    <a:pt x="15" y="10"/>
                  </a:lnTo>
                  <a:lnTo>
                    <a:pt x="13" y="3"/>
                  </a:lnTo>
                  <a:lnTo>
                    <a:pt x="12" y="1"/>
                  </a:lnTo>
                  <a:lnTo>
                    <a:pt x="9" y="0"/>
                  </a:lnTo>
                  <a:lnTo>
                    <a:pt x="6" y="0"/>
                  </a:lnTo>
                  <a:lnTo>
                    <a:pt x="2" y="1"/>
                  </a:lnTo>
                  <a:lnTo>
                    <a:pt x="0" y="3"/>
                  </a:lnTo>
                  <a:lnTo>
                    <a:pt x="0" y="10"/>
                  </a:lnTo>
                  <a:lnTo>
                    <a:pt x="3" y="21"/>
                  </a:lnTo>
                  <a:lnTo>
                    <a:pt x="7" y="30"/>
                  </a:lnTo>
                  <a:lnTo>
                    <a:pt x="9" y="35"/>
                  </a:lnTo>
                  <a:close/>
                </a:path>
              </a:pathLst>
            </a:custGeom>
            <a:solidFill>
              <a:srgbClr val="000000"/>
            </a:solidFill>
            <a:ln w="9525">
              <a:noFill/>
              <a:round/>
              <a:headEnd/>
              <a:tailEnd/>
            </a:ln>
          </p:spPr>
          <p:txBody>
            <a:bodyPr/>
            <a:lstStyle/>
            <a:p>
              <a:endParaRPr lang="en-US"/>
            </a:p>
          </p:txBody>
        </p:sp>
        <p:sp>
          <p:nvSpPr>
            <p:cNvPr id="159853" name="Freeform 109"/>
            <p:cNvSpPr>
              <a:spLocks/>
            </p:cNvSpPr>
            <p:nvPr/>
          </p:nvSpPr>
          <p:spPr bwMode="auto">
            <a:xfrm>
              <a:off x="4198" y="3704"/>
              <a:ext cx="13" cy="12"/>
            </a:xfrm>
            <a:custGeom>
              <a:avLst/>
              <a:gdLst/>
              <a:ahLst/>
              <a:cxnLst>
                <a:cxn ang="0">
                  <a:pos x="11" y="43"/>
                </a:cxn>
                <a:cxn ang="0">
                  <a:pos x="17" y="44"/>
                </a:cxn>
                <a:cxn ang="0">
                  <a:pos x="27" y="47"/>
                </a:cxn>
                <a:cxn ang="0">
                  <a:pos x="37" y="46"/>
                </a:cxn>
                <a:cxn ang="0">
                  <a:pos x="45" y="41"/>
                </a:cxn>
                <a:cxn ang="0">
                  <a:pos x="48" y="40"/>
                </a:cxn>
                <a:cxn ang="0">
                  <a:pos x="49" y="37"/>
                </a:cxn>
                <a:cxn ang="0">
                  <a:pos x="50" y="35"/>
                </a:cxn>
                <a:cxn ang="0">
                  <a:pos x="49" y="33"/>
                </a:cxn>
                <a:cxn ang="0">
                  <a:pos x="48" y="29"/>
                </a:cxn>
                <a:cxn ang="0">
                  <a:pos x="45" y="27"/>
                </a:cxn>
                <a:cxn ang="0">
                  <a:pos x="42" y="26"/>
                </a:cxn>
                <a:cxn ang="0">
                  <a:pos x="37" y="27"/>
                </a:cxn>
                <a:cxn ang="0">
                  <a:pos x="30" y="29"/>
                </a:cxn>
                <a:cxn ang="0">
                  <a:pos x="23" y="29"/>
                </a:cxn>
                <a:cxn ang="0">
                  <a:pos x="18" y="29"/>
                </a:cxn>
                <a:cxn ang="0">
                  <a:pos x="16" y="29"/>
                </a:cxn>
                <a:cxn ang="0">
                  <a:pos x="16" y="25"/>
                </a:cxn>
                <a:cxn ang="0">
                  <a:pos x="16" y="14"/>
                </a:cxn>
                <a:cxn ang="0">
                  <a:pos x="13" y="3"/>
                </a:cxn>
                <a:cxn ang="0">
                  <a:pos x="6" y="0"/>
                </a:cxn>
                <a:cxn ang="0">
                  <a:pos x="0" y="15"/>
                </a:cxn>
                <a:cxn ang="0">
                  <a:pos x="0" y="28"/>
                </a:cxn>
                <a:cxn ang="0">
                  <a:pos x="4" y="37"/>
                </a:cxn>
                <a:cxn ang="0">
                  <a:pos x="11" y="43"/>
                </a:cxn>
              </a:cxnLst>
              <a:rect l="0" t="0" r="r" b="b"/>
              <a:pathLst>
                <a:path w="50" h="47">
                  <a:moveTo>
                    <a:pt x="11" y="43"/>
                  </a:moveTo>
                  <a:lnTo>
                    <a:pt x="17" y="44"/>
                  </a:lnTo>
                  <a:lnTo>
                    <a:pt x="27" y="47"/>
                  </a:lnTo>
                  <a:lnTo>
                    <a:pt x="37" y="46"/>
                  </a:lnTo>
                  <a:lnTo>
                    <a:pt x="45" y="41"/>
                  </a:lnTo>
                  <a:lnTo>
                    <a:pt x="48" y="40"/>
                  </a:lnTo>
                  <a:lnTo>
                    <a:pt x="49" y="37"/>
                  </a:lnTo>
                  <a:lnTo>
                    <a:pt x="50" y="35"/>
                  </a:lnTo>
                  <a:lnTo>
                    <a:pt x="49" y="33"/>
                  </a:lnTo>
                  <a:lnTo>
                    <a:pt x="48" y="29"/>
                  </a:lnTo>
                  <a:lnTo>
                    <a:pt x="45" y="27"/>
                  </a:lnTo>
                  <a:lnTo>
                    <a:pt x="42" y="26"/>
                  </a:lnTo>
                  <a:lnTo>
                    <a:pt x="37" y="27"/>
                  </a:lnTo>
                  <a:lnTo>
                    <a:pt x="30" y="29"/>
                  </a:lnTo>
                  <a:lnTo>
                    <a:pt x="23" y="29"/>
                  </a:lnTo>
                  <a:lnTo>
                    <a:pt x="18" y="29"/>
                  </a:lnTo>
                  <a:lnTo>
                    <a:pt x="16" y="29"/>
                  </a:lnTo>
                  <a:lnTo>
                    <a:pt x="16" y="25"/>
                  </a:lnTo>
                  <a:lnTo>
                    <a:pt x="16" y="14"/>
                  </a:lnTo>
                  <a:lnTo>
                    <a:pt x="13" y="3"/>
                  </a:lnTo>
                  <a:lnTo>
                    <a:pt x="6" y="0"/>
                  </a:lnTo>
                  <a:lnTo>
                    <a:pt x="0" y="15"/>
                  </a:lnTo>
                  <a:lnTo>
                    <a:pt x="0" y="28"/>
                  </a:lnTo>
                  <a:lnTo>
                    <a:pt x="4" y="37"/>
                  </a:lnTo>
                  <a:lnTo>
                    <a:pt x="11" y="43"/>
                  </a:lnTo>
                  <a:close/>
                </a:path>
              </a:pathLst>
            </a:custGeom>
            <a:solidFill>
              <a:srgbClr val="000000"/>
            </a:solidFill>
            <a:ln w="9525">
              <a:noFill/>
              <a:round/>
              <a:headEnd/>
              <a:tailEnd/>
            </a:ln>
          </p:spPr>
          <p:txBody>
            <a:bodyPr/>
            <a:lstStyle/>
            <a:p>
              <a:endParaRPr lang="en-US"/>
            </a:p>
          </p:txBody>
        </p:sp>
        <p:sp>
          <p:nvSpPr>
            <p:cNvPr id="159854" name="Freeform 110"/>
            <p:cNvSpPr>
              <a:spLocks/>
            </p:cNvSpPr>
            <p:nvPr/>
          </p:nvSpPr>
          <p:spPr bwMode="auto">
            <a:xfrm>
              <a:off x="4211" y="3700"/>
              <a:ext cx="13" cy="12"/>
            </a:xfrm>
            <a:custGeom>
              <a:avLst/>
              <a:gdLst/>
              <a:ahLst/>
              <a:cxnLst>
                <a:cxn ang="0">
                  <a:pos x="19" y="42"/>
                </a:cxn>
                <a:cxn ang="0">
                  <a:pos x="26" y="45"/>
                </a:cxn>
                <a:cxn ang="0">
                  <a:pos x="33" y="44"/>
                </a:cxn>
                <a:cxn ang="0">
                  <a:pos x="40" y="42"/>
                </a:cxn>
                <a:cxn ang="0">
                  <a:pos x="47" y="38"/>
                </a:cxn>
                <a:cxn ang="0">
                  <a:pos x="50" y="36"/>
                </a:cxn>
                <a:cxn ang="0">
                  <a:pos x="51" y="34"/>
                </a:cxn>
                <a:cxn ang="0">
                  <a:pos x="51" y="30"/>
                </a:cxn>
                <a:cxn ang="0">
                  <a:pos x="50" y="27"/>
                </a:cxn>
                <a:cxn ang="0">
                  <a:pos x="42" y="22"/>
                </a:cxn>
                <a:cxn ang="0">
                  <a:pos x="36" y="23"/>
                </a:cxn>
                <a:cxn ang="0">
                  <a:pos x="31" y="28"/>
                </a:cxn>
                <a:cxn ang="0">
                  <a:pos x="28" y="31"/>
                </a:cxn>
                <a:cxn ang="0">
                  <a:pos x="26" y="25"/>
                </a:cxn>
                <a:cxn ang="0">
                  <a:pos x="20" y="14"/>
                </a:cxn>
                <a:cxn ang="0">
                  <a:pos x="13" y="3"/>
                </a:cxn>
                <a:cxn ang="0">
                  <a:pos x="5" y="0"/>
                </a:cxn>
                <a:cxn ang="0">
                  <a:pos x="0" y="16"/>
                </a:cxn>
                <a:cxn ang="0">
                  <a:pos x="6" y="29"/>
                </a:cxn>
                <a:cxn ang="0">
                  <a:pos x="14" y="38"/>
                </a:cxn>
                <a:cxn ang="0">
                  <a:pos x="19" y="42"/>
                </a:cxn>
              </a:cxnLst>
              <a:rect l="0" t="0" r="r" b="b"/>
              <a:pathLst>
                <a:path w="51" h="45">
                  <a:moveTo>
                    <a:pt x="19" y="42"/>
                  </a:moveTo>
                  <a:lnTo>
                    <a:pt x="26" y="45"/>
                  </a:lnTo>
                  <a:lnTo>
                    <a:pt x="33" y="44"/>
                  </a:lnTo>
                  <a:lnTo>
                    <a:pt x="40" y="42"/>
                  </a:lnTo>
                  <a:lnTo>
                    <a:pt x="47" y="38"/>
                  </a:lnTo>
                  <a:lnTo>
                    <a:pt x="50" y="36"/>
                  </a:lnTo>
                  <a:lnTo>
                    <a:pt x="51" y="34"/>
                  </a:lnTo>
                  <a:lnTo>
                    <a:pt x="51" y="30"/>
                  </a:lnTo>
                  <a:lnTo>
                    <a:pt x="50" y="27"/>
                  </a:lnTo>
                  <a:lnTo>
                    <a:pt x="42" y="22"/>
                  </a:lnTo>
                  <a:lnTo>
                    <a:pt x="36" y="23"/>
                  </a:lnTo>
                  <a:lnTo>
                    <a:pt x="31" y="28"/>
                  </a:lnTo>
                  <a:lnTo>
                    <a:pt x="28" y="31"/>
                  </a:lnTo>
                  <a:lnTo>
                    <a:pt x="26" y="25"/>
                  </a:lnTo>
                  <a:lnTo>
                    <a:pt x="20" y="14"/>
                  </a:lnTo>
                  <a:lnTo>
                    <a:pt x="13" y="3"/>
                  </a:lnTo>
                  <a:lnTo>
                    <a:pt x="5" y="0"/>
                  </a:lnTo>
                  <a:lnTo>
                    <a:pt x="0" y="16"/>
                  </a:lnTo>
                  <a:lnTo>
                    <a:pt x="6" y="29"/>
                  </a:lnTo>
                  <a:lnTo>
                    <a:pt x="14" y="38"/>
                  </a:lnTo>
                  <a:lnTo>
                    <a:pt x="19" y="42"/>
                  </a:lnTo>
                  <a:close/>
                </a:path>
              </a:pathLst>
            </a:custGeom>
            <a:solidFill>
              <a:srgbClr val="000000"/>
            </a:solidFill>
            <a:ln w="9525">
              <a:noFill/>
              <a:round/>
              <a:headEnd/>
              <a:tailEnd/>
            </a:ln>
          </p:spPr>
          <p:txBody>
            <a:bodyPr/>
            <a:lstStyle/>
            <a:p>
              <a:endParaRPr lang="en-US"/>
            </a:p>
          </p:txBody>
        </p:sp>
        <p:sp>
          <p:nvSpPr>
            <p:cNvPr id="159855" name="Freeform 111"/>
            <p:cNvSpPr>
              <a:spLocks/>
            </p:cNvSpPr>
            <p:nvPr/>
          </p:nvSpPr>
          <p:spPr bwMode="auto">
            <a:xfrm>
              <a:off x="4190" y="3731"/>
              <a:ext cx="16" cy="17"/>
            </a:xfrm>
            <a:custGeom>
              <a:avLst/>
              <a:gdLst/>
              <a:ahLst/>
              <a:cxnLst>
                <a:cxn ang="0">
                  <a:pos x="13" y="55"/>
                </a:cxn>
                <a:cxn ang="0">
                  <a:pos x="15" y="57"/>
                </a:cxn>
                <a:cxn ang="0">
                  <a:pos x="19" y="59"/>
                </a:cxn>
                <a:cxn ang="0">
                  <a:pos x="24" y="63"/>
                </a:cxn>
                <a:cxn ang="0">
                  <a:pos x="30" y="64"/>
                </a:cxn>
                <a:cxn ang="0">
                  <a:pos x="37" y="65"/>
                </a:cxn>
                <a:cxn ang="0">
                  <a:pos x="45" y="63"/>
                </a:cxn>
                <a:cxn ang="0">
                  <a:pos x="52" y="57"/>
                </a:cxn>
                <a:cxn ang="0">
                  <a:pos x="58" y="48"/>
                </a:cxn>
                <a:cxn ang="0">
                  <a:pos x="61" y="44"/>
                </a:cxn>
                <a:cxn ang="0">
                  <a:pos x="62" y="41"/>
                </a:cxn>
                <a:cxn ang="0">
                  <a:pos x="63" y="37"/>
                </a:cxn>
                <a:cxn ang="0">
                  <a:pos x="62" y="35"/>
                </a:cxn>
                <a:cxn ang="0">
                  <a:pos x="56" y="31"/>
                </a:cxn>
                <a:cxn ang="0">
                  <a:pos x="49" y="30"/>
                </a:cxn>
                <a:cxn ang="0">
                  <a:pos x="42" y="31"/>
                </a:cxn>
                <a:cxn ang="0">
                  <a:pos x="36" y="32"/>
                </a:cxn>
                <a:cxn ang="0">
                  <a:pos x="31" y="36"/>
                </a:cxn>
                <a:cxn ang="0">
                  <a:pos x="27" y="38"/>
                </a:cxn>
                <a:cxn ang="0">
                  <a:pos x="24" y="41"/>
                </a:cxn>
                <a:cxn ang="0">
                  <a:pos x="23" y="42"/>
                </a:cxn>
                <a:cxn ang="0">
                  <a:pos x="22" y="35"/>
                </a:cxn>
                <a:cxn ang="0">
                  <a:pos x="17" y="19"/>
                </a:cxn>
                <a:cxn ang="0">
                  <a:pos x="10" y="4"/>
                </a:cxn>
                <a:cxn ang="0">
                  <a:pos x="1" y="0"/>
                </a:cxn>
                <a:cxn ang="0">
                  <a:pos x="0" y="19"/>
                </a:cxn>
                <a:cxn ang="0">
                  <a:pos x="5" y="37"/>
                </a:cxn>
                <a:cxn ang="0">
                  <a:pos x="10" y="50"/>
                </a:cxn>
                <a:cxn ang="0">
                  <a:pos x="13" y="55"/>
                </a:cxn>
              </a:cxnLst>
              <a:rect l="0" t="0" r="r" b="b"/>
              <a:pathLst>
                <a:path w="63" h="65">
                  <a:moveTo>
                    <a:pt x="13" y="55"/>
                  </a:moveTo>
                  <a:lnTo>
                    <a:pt x="15" y="57"/>
                  </a:lnTo>
                  <a:lnTo>
                    <a:pt x="19" y="59"/>
                  </a:lnTo>
                  <a:lnTo>
                    <a:pt x="24" y="63"/>
                  </a:lnTo>
                  <a:lnTo>
                    <a:pt x="30" y="64"/>
                  </a:lnTo>
                  <a:lnTo>
                    <a:pt x="37" y="65"/>
                  </a:lnTo>
                  <a:lnTo>
                    <a:pt x="45" y="63"/>
                  </a:lnTo>
                  <a:lnTo>
                    <a:pt x="52" y="57"/>
                  </a:lnTo>
                  <a:lnTo>
                    <a:pt x="58" y="48"/>
                  </a:lnTo>
                  <a:lnTo>
                    <a:pt x="61" y="44"/>
                  </a:lnTo>
                  <a:lnTo>
                    <a:pt x="62" y="41"/>
                  </a:lnTo>
                  <a:lnTo>
                    <a:pt x="63" y="37"/>
                  </a:lnTo>
                  <a:lnTo>
                    <a:pt x="62" y="35"/>
                  </a:lnTo>
                  <a:lnTo>
                    <a:pt x="56" y="31"/>
                  </a:lnTo>
                  <a:lnTo>
                    <a:pt x="49" y="30"/>
                  </a:lnTo>
                  <a:lnTo>
                    <a:pt x="42" y="31"/>
                  </a:lnTo>
                  <a:lnTo>
                    <a:pt x="36" y="32"/>
                  </a:lnTo>
                  <a:lnTo>
                    <a:pt x="31" y="36"/>
                  </a:lnTo>
                  <a:lnTo>
                    <a:pt x="27" y="38"/>
                  </a:lnTo>
                  <a:lnTo>
                    <a:pt x="24" y="41"/>
                  </a:lnTo>
                  <a:lnTo>
                    <a:pt x="23" y="42"/>
                  </a:lnTo>
                  <a:lnTo>
                    <a:pt x="22" y="35"/>
                  </a:lnTo>
                  <a:lnTo>
                    <a:pt x="17" y="19"/>
                  </a:lnTo>
                  <a:lnTo>
                    <a:pt x="10" y="4"/>
                  </a:lnTo>
                  <a:lnTo>
                    <a:pt x="1" y="0"/>
                  </a:lnTo>
                  <a:lnTo>
                    <a:pt x="0" y="19"/>
                  </a:lnTo>
                  <a:lnTo>
                    <a:pt x="5" y="37"/>
                  </a:lnTo>
                  <a:lnTo>
                    <a:pt x="10" y="50"/>
                  </a:lnTo>
                  <a:lnTo>
                    <a:pt x="13" y="55"/>
                  </a:lnTo>
                  <a:close/>
                </a:path>
              </a:pathLst>
            </a:custGeom>
            <a:solidFill>
              <a:srgbClr val="000000"/>
            </a:solidFill>
            <a:ln w="9525">
              <a:noFill/>
              <a:round/>
              <a:headEnd/>
              <a:tailEnd/>
            </a:ln>
          </p:spPr>
          <p:txBody>
            <a:bodyPr/>
            <a:lstStyle/>
            <a:p>
              <a:endParaRPr lang="en-US"/>
            </a:p>
          </p:txBody>
        </p:sp>
        <p:sp>
          <p:nvSpPr>
            <p:cNvPr id="159856" name="Freeform 112"/>
            <p:cNvSpPr>
              <a:spLocks/>
            </p:cNvSpPr>
            <p:nvPr/>
          </p:nvSpPr>
          <p:spPr bwMode="auto">
            <a:xfrm>
              <a:off x="4207" y="3725"/>
              <a:ext cx="16" cy="14"/>
            </a:xfrm>
            <a:custGeom>
              <a:avLst/>
              <a:gdLst/>
              <a:ahLst/>
              <a:cxnLst>
                <a:cxn ang="0">
                  <a:pos x="10" y="44"/>
                </a:cxn>
                <a:cxn ang="0">
                  <a:pos x="13" y="46"/>
                </a:cxn>
                <a:cxn ang="0">
                  <a:pos x="16" y="48"/>
                </a:cxn>
                <a:cxn ang="0">
                  <a:pos x="21" y="50"/>
                </a:cxn>
                <a:cxn ang="0">
                  <a:pos x="27" y="53"/>
                </a:cxn>
                <a:cxn ang="0">
                  <a:pos x="32" y="55"/>
                </a:cxn>
                <a:cxn ang="0">
                  <a:pos x="39" y="55"/>
                </a:cxn>
                <a:cxn ang="0">
                  <a:pos x="46" y="55"/>
                </a:cxn>
                <a:cxn ang="0">
                  <a:pos x="52" y="53"/>
                </a:cxn>
                <a:cxn ang="0">
                  <a:pos x="57" y="50"/>
                </a:cxn>
                <a:cxn ang="0">
                  <a:pos x="60" y="47"/>
                </a:cxn>
                <a:cxn ang="0">
                  <a:pos x="63" y="43"/>
                </a:cxn>
                <a:cxn ang="0">
                  <a:pos x="62" y="39"/>
                </a:cxn>
                <a:cxn ang="0">
                  <a:pos x="57" y="34"/>
                </a:cxn>
                <a:cxn ang="0">
                  <a:pos x="51" y="30"/>
                </a:cxn>
                <a:cxn ang="0">
                  <a:pos x="44" y="29"/>
                </a:cxn>
                <a:cxn ang="0">
                  <a:pos x="38" y="29"/>
                </a:cxn>
                <a:cxn ang="0">
                  <a:pos x="31" y="30"/>
                </a:cxn>
                <a:cxn ang="0">
                  <a:pos x="27" y="32"/>
                </a:cxn>
                <a:cxn ang="0">
                  <a:pos x="23" y="33"/>
                </a:cxn>
                <a:cxn ang="0">
                  <a:pos x="22" y="33"/>
                </a:cxn>
                <a:cxn ang="0">
                  <a:pos x="21" y="27"/>
                </a:cxn>
                <a:cxn ang="0">
                  <a:pos x="17" y="14"/>
                </a:cxn>
                <a:cxn ang="0">
                  <a:pos x="11" y="4"/>
                </a:cxn>
                <a:cxn ang="0">
                  <a:pos x="2" y="0"/>
                </a:cxn>
                <a:cxn ang="0">
                  <a:pos x="0" y="18"/>
                </a:cxn>
                <a:cxn ang="0">
                  <a:pos x="3" y="32"/>
                </a:cxn>
                <a:cxn ang="0">
                  <a:pos x="8" y="41"/>
                </a:cxn>
                <a:cxn ang="0">
                  <a:pos x="10" y="44"/>
                </a:cxn>
              </a:cxnLst>
              <a:rect l="0" t="0" r="r" b="b"/>
              <a:pathLst>
                <a:path w="63" h="55">
                  <a:moveTo>
                    <a:pt x="10" y="44"/>
                  </a:moveTo>
                  <a:lnTo>
                    <a:pt x="13" y="46"/>
                  </a:lnTo>
                  <a:lnTo>
                    <a:pt x="16" y="48"/>
                  </a:lnTo>
                  <a:lnTo>
                    <a:pt x="21" y="50"/>
                  </a:lnTo>
                  <a:lnTo>
                    <a:pt x="27" y="53"/>
                  </a:lnTo>
                  <a:lnTo>
                    <a:pt x="32" y="55"/>
                  </a:lnTo>
                  <a:lnTo>
                    <a:pt x="39" y="55"/>
                  </a:lnTo>
                  <a:lnTo>
                    <a:pt x="46" y="55"/>
                  </a:lnTo>
                  <a:lnTo>
                    <a:pt x="52" y="53"/>
                  </a:lnTo>
                  <a:lnTo>
                    <a:pt x="57" y="50"/>
                  </a:lnTo>
                  <a:lnTo>
                    <a:pt x="60" y="47"/>
                  </a:lnTo>
                  <a:lnTo>
                    <a:pt x="63" y="43"/>
                  </a:lnTo>
                  <a:lnTo>
                    <a:pt x="62" y="39"/>
                  </a:lnTo>
                  <a:lnTo>
                    <a:pt x="57" y="34"/>
                  </a:lnTo>
                  <a:lnTo>
                    <a:pt x="51" y="30"/>
                  </a:lnTo>
                  <a:lnTo>
                    <a:pt x="44" y="29"/>
                  </a:lnTo>
                  <a:lnTo>
                    <a:pt x="38" y="29"/>
                  </a:lnTo>
                  <a:lnTo>
                    <a:pt x="31" y="30"/>
                  </a:lnTo>
                  <a:lnTo>
                    <a:pt x="27" y="32"/>
                  </a:lnTo>
                  <a:lnTo>
                    <a:pt x="23" y="33"/>
                  </a:lnTo>
                  <a:lnTo>
                    <a:pt x="22" y="33"/>
                  </a:lnTo>
                  <a:lnTo>
                    <a:pt x="21" y="27"/>
                  </a:lnTo>
                  <a:lnTo>
                    <a:pt x="17" y="14"/>
                  </a:lnTo>
                  <a:lnTo>
                    <a:pt x="11" y="4"/>
                  </a:lnTo>
                  <a:lnTo>
                    <a:pt x="2" y="0"/>
                  </a:lnTo>
                  <a:lnTo>
                    <a:pt x="0" y="18"/>
                  </a:lnTo>
                  <a:lnTo>
                    <a:pt x="3" y="32"/>
                  </a:lnTo>
                  <a:lnTo>
                    <a:pt x="8" y="41"/>
                  </a:lnTo>
                  <a:lnTo>
                    <a:pt x="10" y="44"/>
                  </a:lnTo>
                  <a:close/>
                </a:path>
              </a:pathLst>
            </a:custGeom>
            <a:solidFill>
              <a:srgbClr val="000000"/>
            </a:solidFill>
            <a:ln w="9525">
              <a:noFill/>
              <a:round/>
              <a:headEnd/>
              <a:tailEnd/>
            </a:ln>
          </p:spPr>
          <p:txBody>
            <a:bodyPr/>
            <a:lstStyle/>
            <a:p>
              <a:endParaRPr lang="en-US"/>
            </a:p>
          </p:txBody>
        </p:sp>
        <p:sp>
          <p:nvSpPr>
            <p:cNvPr id="159857" name="Freeform 113"/>
            <p:cNvSpPr>
              <a:spLocks/>
            </p:cNvSpPr>
            <p:nvPr/>
          </p:nvSpPr>
          <p:spPr bwMode="auto">
            <a:xfrm>
              <a:off x="4225" y="3723"/>
              <a:ext cx="15" cy="12"/>
            </a:xfrm>
            <a:custGeom>
              <a:avLst/>
              <a:gdLst/>
              <a:ahLst/>
              <a:cxnLst>
                <a:cxn ang="0">
                  <a:pos x="7" y="46"/>
                </a:cxn>
                <a:cxn ang="0">
                  <a:pos x="13" y="49"/>
                </a:cxn>
                <a:cxn ang="0">
                  <a:pos x="21" y="50"/>
                </a:cxn>
                <a:cxn ang="0">
                  <a:pos x="32" y="50"/>
                </a:cxn>
                <a:cxn ang="0">
                  <a:pos x="42" y="49"/>
                </a:cxn>
                <a:cxn ang="0">
                  <a:pos x="51" y="46"/>
                </a:cxn>
                <a:cxn ang="0">
                  <a:pos x="57" y="44"/>
                </a:cxn>
                <a:cxn ang="0">
                  <a:pos x="61" y="39"/>
                </a:cxn>
                <a:cxn ang="0">
                  <a:pos x="60" y="34"/>
                </a:cxn>
                <a:cxn ang="0">
                  <a:pos x="55" y="29"/>
                </a:cxn>
                <a:cxn ang="0">
                  <a:pos x="49" y="27"/>
                </a:cxn>
                <a:cxn ang="0">
                  <a:pos x="42" y="25"/>
                </a:cxn>
                <a:cxn ang="0">
                  <a:pos x="36" y="25"/>
                </a:cxn>
                <a:cxn ang="0">
                  <a:pos x="30" y="27"/>
                </a:cxn>
                <a:cxn ang="0">
                  <a:pos x="26" y="28"/>
                </a:cxn>
                <a:cxn ang="0">
                  <a:pos x="22" y="30"/>
                </a:cxn>
                <a:cxn ang="0">
                  <a:pos x="21" y="30"/>
                </a:cxn>
                <a:cxn ang="0">
                  <a:pos x="20" y="24"/>
                </a:cxn>
                <a:cxn ang="0">
                  <a:pos x="16" y="13"/>
                </a:cxn>
                <a:cxn ang="0">
                  <a:pos x="11" y="2"/>
                </a:cxn>
                <a:cxn ang="0">
                  <a:pos x="1" y="0"/>
                </a:cxn>
                <a:cxn ang="0">
                  <a:pos x="0" y="14"/>
                </a:cxn>
                <a:cxn ang="0">
                  <a:pos x="2" y="29"/>
                </a:cxn>
                <a:cxn ang="0">
                  <a:pos x="6" y="42"/>
                </a:cxn>
                <a:cxn ang="0">
                  <a:pos x="7" y="46"/>
                </a:cxn>
              </a:cxnLst>
              <a:rect l="0" t="0" r="r" b="b"/>
              <a:pathLst>
                <a:path w="61" h="50">
                  <a:moveTo>
                    <a:pt x="7" y="46"/>
                  </a:moveTo>
                  <a:lnTo>
                    <a:pt x="13" y="49"/>
                  </a:lnTo>
                  <a:lnTo>
                    <a:pt x="21" y="50"/>
                  </a:lnTo>
                  <a:lnTo>
                    <a:pt x="32" y="50"/>
                  </a:lnTo>
                  <a:lnTo>
                    <a:pt x="42" y="49"/>
                  </a:lnTo>
                  <a:lnTo>
                    <a:pt x="51" y="46"/>
                  </a:lnTo>
                  <a:lnTo>
                    <a:pt x="57" y="44"/>
                  </a:lnTo>
                  <a:lnTo>
                    <a:pt x="61" y="39"/>
                  </a:lnTo>
                  <a:lnTo>
                    <a:pt x="60" y="34"/>
                  </a:lnTo>
                  <a:lnTo>
                    <a:pt x="55" y="29"/>
                  </a:lnTo>
                  <a:lnTo>
                    <a:pt x="49" y="27"/>
                  </a:lnTo>
                  <a:lnTo>
                    <a:pt x="42" y="25"/>
                  </a:lnTo>
                  <a:lnTo>
                    <a:pt x="36" y="25"/>
                  </a:lnTo>
                  <a:lnTo>
                    <a:pt x="30" y="27"/>
                  </a:lnTo>
                  <a:lnTo>
                    <a:pt x="26" y="28"/>
                  </a:lnTo>
                  <a:lnTo>
                    <a:pt x="22" y="30"/>
                  </a:lnTo>
                  <a:lnTo>
                    <a:pt x="21" y="30"/>
                  </a:lnTo>
                  <a:lnTo>
                    <a:pt x="20" y="24"/>
                  </a:lnTo>
                  <a:lnTo>
                    <a:pt x="16" y="13"/>
                  </a:lnTo>
                  <a:lnTo>
                    <a:pt x="11" y="2"/>
                  </a:lnTo>
                  <a:lnTo>
                    <a:pt x="1" y="0"/>
                  </a:lnTo>
                  <a:lnTo>
                    <a:pt x="0" y="14"/>
                  </a:lnTo>
                  <a:lnTo>
                    <a:pt x="2" y="29"/>
                  </a:lnTo>
                  <a:lnTo>
                    <a:pt x="6" y="42"/>
                  </a:lnTo>
                  <a:lnTo>
                    <a:pt x="7" y="46"/>
                  </a:lnTo>
                  <a:close/>
                </a:path>
              </a:pathLst>
            </a:custGeom>
            <a:solidFill>
              <a:srgbClr val="000000"/>
            </a:solidFill>
            <a:ln w="9525">
              <a:noFill/>
              <a:round/>
              <a:headEnd/>
              <a:tailEnd/>
            </a:ln>
          </p:spPr>
          <p:txBody>
            <a:bodyPr/>
            <a:lstStyle/>
            <a:p>
              <a:endParaRPr lang="en-US"/>
            </a:p>
          </p:txBody>
        </p:sp>
        <p:sp>
          <p:nvSpPr>
            <p:cNvPr id="159858" name="Freeform 114"/>
            <p:cNvSpPr>
              <a:spLocks/>
            </p:cNvSpPr>
            <p:nvPr/>
          </p:nvSpPr>
          <p:spPr bwMode="auto">
            <a:xfrm>
              <a:off x="4123" y="3649"/>
              <a:ext cx="73" cy="172"/>
            </a:xfrm>
            <a:custGeom>
              <a:avLst/>
              <a:gdLst/>
              <a:ahLst/>
              <a:cxnLst>
                <a:cxn ang="0">
                  <a:pos x="9" y="123"/>
                </a:cxn>
                <a:cxn ang="0">
                  <a:pos x="13" y="196"/>
                </a:cxn>
                <a:cxn ang="0">
                  <a:pos x="36" y="282"/>
                </a:cxn>
                <a:cxn ang="0">
                  <a:pos x="67" y="379"/>
                </a:cxn>
                <a:cxn ang="0">
                  <a:pos x="97" y="475"/>
                </a:cxn>
                <a:cxn ang="0">
                  <a:pos x="130" y="569"/>
                </a:cxn>
                <a:cxn ang="0">
                  <a:pos x="155" y="634"/>
                </a:cxn>
                <a:cxn ang="0">
                  <a:pos x="181" y="659"/>
                </a:cxn>
                <a:cxn ang="0">
                  <a:pos x="214" y="676"/>
                </a:cxn>
                <a:cxn ang="0">
                  <a:pos x="251" y="685"/>
                </a:cxn>
                <a:cxn ang="0">
                  <a:pos x="277" y="686"/>
                </a:cxn>
                <a:cxn ang="0">
                  <a:pos x="288" y="678"/>
                </a:cxn>
                <a:cxn ang="0">
                  <a:pos x="291" y="664"/>
                </a:cxn>
                <a:cxn ang="0">
                  <a:pos x="282" y="654"/>
                </a:cxn>
                <a:cxn ang="0">
                  <a:pos x="262" y="648"/>
                </a:cxn>
                <a:cxn ang="0">
                  <a:pos x="235" y="642"/>
                </a:cxn>
                <a:cxn ang="0">
                  <a:pos x="210" y="634"/>
                </a:cxn>
                <a:cxn ang="0">
                  <a:pos x="191" y="616"/>
                </a:cxn>
                <a:cxn ang="0">
                  <a:pos x="173" y="576"/>
                </a:cxn>
                <a:cxn ang="0">
                  <a:pos x="154" y="524"/>
                </a:cxn>
                <a:cxn ang="0">
                  <a:pos x="137" y="470"/>
                </a:cxn>
                <a:cxn ang="0">
                  <a:pos x="120" y="416"/>
                </a:cxn>
                <a:cxn ang="0">
                  <a:pos x="101" y="354"/>
                </a:cxn>
                <a:cxn ang="0">
                  <a:pos x="75" y="284"/>
                </a:cxn>
                <a:cxn ang="0">
                  <a:pos x="51" y="214"/>
                </a:cxn>
                <a:cxn ang="0">
                  <a:pos x="39" y="142"/>
                </a:cxn>
                <a:cxn ang="0">
                  <a:pos x="36" y="90"/>
                </a:cxn>
                <a:cxn ang="0">
                  <a:pos x="28" y="55"/>
                </a:cxn>
                <a:cxn ang="0">
                  <a:pos x="16" y="22"/>
                </a:cxn>
                <a:cxn ang="0">
                  <a:pos x="5" y="1"/>
                </a:cxn>
                <a:cxn ang="0">
                  <a:pos x="3" y="14"/>
                </a:cxn>
                <a:cxn ang="0">
                  <a:pos x="10" y="62"/>
                </a:cxn>
              </a:cxnLst>
              <a:rect l="0" t="0" r="r" b="b"/>
              <a:pathLst>
                <a:path w="291" h="688">
                  <a:moveTo>
                    <a:pt x="12" y="85"/>
                  </a:moveTo>
                  <a:lnTo>
                    <a:pt x="9" y="123"/>
                  </a:lnTo>
                  <a:lnTo>
                    <a:pt x="9" y="160"/>
                  </a:lnTo>
                  <a:lnTo>
                    <a:pt x="13" y="196"/>
                  </a:lnTo>
                  <a:lnTo>
                    <a:pt x="21" y="233"/>
                  </a:lnTo>
                  <a:lnTo>
                    <a:pt x="36" y="282"/>
                  </a:lnTo>
                  <a:lnTo>
                    <a:pt x="51" y="331"/>
                  </a:lnTo>
                  <a:lnTo>
                    <a:pt x="67" y="379"/>
                  </a:lnTo>
                  <a:lnTo>
                    <a:pt x="82" y="427"/>
                  </a:lnTo>
                  <a:lnTo>
                    <a:pt x="97" y="475"/>
                  </a:lnTo>
                  <a:lnTo>
                    <a:pt x="113" y="521"/>
                  </a:lnTo>
                  <a:lnTo>
                    <a:pt x="130" y="569"/>
                  </a:lnTo>
                  <a:lnTo>
                    <a:pt x="147" y="617"/>
                  </a:lnTo>
                  <a:lnTo>
                    <a:pt x="155" y="634"/>
                  </a:lnTo>
                  <a:lnTo>
                    <a:pt x="167" y="648"/>
                  </a:lnTo>
                  <a:lnTo>
                    <a:pt x="181" y="659"/>
                  </a:lnTo>
                  <a:lnTo>
                    <a:pt x="196" y="669"/>
                  </a:lnTo>
                  <a:lnTo>
                    <a:pt x="214" y="676"/>
                  </a:lnTo>
                  <a:lnTo>
                    <a:pt x="233" y="682"/>
                  </a:lnTo>
                  <a:lnTo>
                    <a:pt x="251" y="685"/>
                  </a:lnTo>
                  <a:lnTo>
                    <a:pt x="270" y="688"/>
                  </a:lnTo>
                  <a:lnTo>
                    <a:pt x="277" y="686"/>
                  </a:lnTo>
                  <a:lnTo>
                    <a:pt x="283" y="684"/>
                  </a:lnTo>
                  <a:lnTo>
                    <a:pt x="288" y="678"/>
                  </a:lnTo>
                  <a:lnTo>
                    <a:pt x="291" y="671"/>
                  </a:lnTo>
                  <a:lnTo>
                    <a:pt x="291" y="664"/>
                  </a:lnTo>
                  <a:lnTo>
                    <a:pt x="288" y="658"/>
                  </a:lnTo>
                  <a:lnTo>
                    <a:pt x="282" y="654"/>
                  </a:lnTo>
                  <a:lnTo>
                    <a:pt x="275" y="651"/>
                  </a:lnTo>
                  <a:lnTo>
                    <a:pt x="262" y="648"/>
                  </a:lnTo>
                  <a:lnTo>
                    <a:pt x="249" y="645"/>
                  </a:lnTo>
                  <a:lnTo>
                    <a:pt x="235" y="642"/>
                  </a:lnTo>
                  <a:lnTo>
                    <a:pt x="222" y="638"/>
                  </a:lnTo>
                  <a:lnTo>
                    <a:pt x="210" y="634"/>
                  </a:lnTo>
                  <a:lnTo>
                    <a:pt x="200" y="626"/>
                  </a:lnTo>
                  <a:lnTo>
                    <a:pt x="191" y="616"/>
                  </a:lnTo>
                  <a:lnTo>
                    <a:pt x="184" y="603"/>
                  </a:lnTo>
                  <a:lnTo>
                    <a:pt x="173" y="576"/>
                  </a:lnTo>
                  <a:lnTo>
                    <a:pt x="164" y="551"/>
                  </a:lnTo>
                  <a:lnTo>
                    <a:pt x="154" y="524"/>
                  </a:lnTo>
                  <a:lnTo>
                    <a:pt x="146" y="497"/>
                  </a:lnTo>
                  <a:lnTo>
                    <a:pt x="137" y="470"/>
                  </a:lnTo>
                  <a:lnTo>
                    <a:pt x="129" y="443"/>
                  </a:lnTo>
                  <a:lnTo>
                    <a:pt x="120" y="416"/>
                  </a:lnTo>
                  <a:lnTo>
                    <a:pt x="112" y="389"/>
                  </a:lnTo>
                  <a:lnTo>
                    <a:pt x="101" y="354"/>
                  </a:lnTo>
                  <a:lnTo>
                    <a:pt x="88" y="319"/>
                  </a:lnTo>
                  <a:lnTo>
                    <a:pt x="75" y="284"/>
                  </a:lnTo>
                  <a:lnTo>
                    <a:pt x="63" y="249"/>
                  </a:lnTo>
                  <a:lnTo>
                    <a:pt x="51" y="214"/>
                  </a:lnTo>
                  <a:lnTo>
                    <a:pt x="43" y="179"/>
                  </a:lnTo>
                  <a:lnTo>
                    <a:pt x="39" y="142"/>
                  </a:lnTo>
                  <a:lnTo>
                    <a:pt x="37" y="105"/>
                  </a:lnTo>
                  <a:lnTo>
                    <a:pt x="36" y="90"/>
                  </a:lnTo>
                  <a:lnTo>
                    <a:pt x="33" y="72"/>
                  </a:lnTo>
                  <a:lnTo>
                    <a:pt x="28" y="55"/>
                  </a:lnTo>
                  <a:lnTo>
                    <a:pt x="22" y="37"/>
                  </a:lnTo>
                  <a:lnTo>
                    <a:pt x="16" y="22"/>
                  </a:lnTo>
                  <a:lnTo>
                    <a:pt x="10" y="9"/>
                  </a:lnTo>
                  <a:lnTo>
                    <a:pt x="5" y="1"/>
                  </a:lnTo>
                  <a:lnTo>
                    <a:pt x="0" y="0"/>
                  </a:lnTo>
                  <a:lnTo>
                    <a:pt x="3" y="14"/>
                  </a:lnTo>
                  <a:lnTo>
                    <a:pt x="8" y="36"/>
                  </a:lnTo>
                  <a:lnTo>
                    <a:pt x="10" y="62"/>
                  </a:lnTo>
                  <a:lnTo>
                    <a:pt x="12" y="85"/>
                  </a:lnTo>
                  <a:close/>
                </a:path>
              </a:pathLst>
            </a:custGeom>
            <a:solidFill>
              <a:srgbClr val="000000"/>
            </a:solidFill>
            <a:ln w="9525">
              <a:noFill/>
              <a:round/>
              <a:headEnd/>
              <a:tailEnd/>
            </a:ln>
          </p:spPr>
          <p:txBody>
            <a:bodyPr/>
            <a:lstStyle/>
            <a:p>
              <a:endParaRPr lang="en-US"/>
            </a:p>
          </p:txBody>
        </p:sp>
        <p:sp>
          <p:nvSpPr>
            <p:cNvPr id="159859" name="Freeform 115"/>
            <p:cNvSpPr>
              <a:spLocks/>
            </p:cNvSpPr>
            <p:nvPr/>
          </p:nvSpPr>
          <p:spPr bwMode="auto">
            <a:xfrm>
              <a:off x="4277" y="3722"/>
              <a:ext cx="18" cy="18"/>
            </a:xfrm>
            <a:custGeom>
              <a:avLst/>
              <a:gdLst/>
              <a:ahLst/>
              <a:cxnLst>
                <a:cxn ang="0">
                  <a:pos x="67" y="18"/>
                </a:cxn>
                <a:cxn ang="0">
                  <a:pos x="70" y="15"/>
                </a:cxn>
                <a:cxn ang="0">
                  <a:pos x="69" y="10"/>
                </a:cxn>
                <a:cxn ang="0">
                  <a:pos x="67" y="5"/>
                </a:cxn>
                <a:cxn ang="0">
                  <a:pos x="61" y="2"/>
                </a:cxn>
                <a:cxn ang="0">
                  <a:pos x="56" y="0"/>
                </a:cxn>
                <a:cxn ang="0">
                  <a:pos x="49" y="0"/>
                </a:cxn>
                <a:cxn ang="0">
                  <a:pos x="44" y="1"/>
                </a:cxn>
                <a:cxn ang="0">
                  <a:pos x="38" y="4"/>
                </a:cxn>
                <a:cxn ang="0">
                  <a:pos x="33" y="9"/>
                </a:cxn>
                <a:cxn ang="0">
                  <a:pos x="27" y="16"/>
                </a:cxn>
                <a:cxn ang="0">
                  <a:pos x="20" y="25"/>
                </a:cxn>
                <a:cxn ang="0">
                  <a:pos x="13" y="35"/>
                </a:cxn>
                <a:cxn ang="0">
                  <a:pos x="7" y="45"/>
                </a:cxn>
                <a:cxn ang="0">
                  <a:pos x="3" y="56"/>
                </a:cxn>
                <a:cxn ang="0">
                  <a:pos x="0" y="64"/>
                </a:cxn>
                <a:cxn ang="0">
                  <a:pos x="3" y="71"/>
                </a:cxn>
                <a:cxn ang="0">
                  <a:pos x="12" y="65"/>
                </a:cxn>
                <a:cxn ang="0">
                  <a:pos x="21" y="57"/>
                </a:cxn>
                <a:cxn ang="0">
                  <a:pos x="32" y="49"/>
                </a:cxn>
                <a:cxn ang="0">
                  <a:pos x="41" y="40"/>
                </a:cxn>
                <a:cxn ang="0">
                  <a:pos x="51" y="33"/>
                </a:cxn>
                <a:cxn ang="0">
                  <a:pos x="58" y="26"/>
                </a:cxn>
                <a:cxn ang="0">
                  <a:pos x="63" y="22"/>
                </a:cxn>
                <a:cxn ang="0">
                  <a:pos x="67" y="18"/>
                </a:cxn>
              </a:cxnLst>
              <a:rect l="0" t="0" r="r" b="b"/>
              <a:pathLst>
                <a:path w="70" h="71">
                  <a:moveTo>
                    <a:pt x="67" y="18"/>
                  </a:moveTo>
                  <a:lnTo>
                    <a:pt x="70" y="15"/>
                  </a:lnTo>
                  <a:lnTo>
                    <a:pt x="69" y="10"/>
                  </a:lnTo>
                  <a:lnTo>
                    <a:pt x="67" y="5"/>
                  </a:lnTo>
                  <a:lnTo>
                    <a:pt x="61" y="2"/>
                  </a:lnTo>
                  <a:lnTo>
                    <a:pt x="56" y="0"/>
                  </a:lnTo>
                  <a:lnTo>
                    <a:pt x="49" y="0"/>
                  </a:lnTo>
                  <a:lnTo>
                    <a:pt x="44" y="1"/>
                  </a:lnTo>
                  <a:lnTo>
                    <a:pt x="38" y="4"/>
                  </a:lnTo>
                  <a:lnTo>
                    <a:pt x="33" y="9"/>
                  </a:lnTo>
                  <a:lnTo>
                    <a:pt x="27" y="16"/>
                  </a:lnTo>
                  <a:lnTo>
                    <a:pt x="20" y="25"/>
                  </a:lnTo>
                  <a:lnTo>
                    <a:pt x="13" y="35"/>
                  </a:lnTo>
                  <a:lnTo>
                    <a:pt x="7" y="45"/>
                  </a:lnTo>
                  <a:lnTo>
                    <a:pt x="3" y="56"/>
                  </a:lnTo>
                  <a:lnTo>
                    <a:pt x="0" y="64"/>
                  </a:lnTo>
                  <a:lnTo>
                    <a:pt x="3" y="71"/>
                  </a:lnTo>
                  <a:lnTo>
                    <a:pt x="12" y="65"/>
                  </a:lnTo>
                  <a:lnTo>
                    <a:pt x="21" y="57"/>
                  </a:lnTo>
                  <a:lnTo>
                    <a:pt x="32" y="49"/>
                  </a:lnTo>
                  <a:lnTo>
                    <a:pt x="41" y="40"/>
                  </a:lnTo>
                  <a:lnTo>
                    <a:pt x="51" y="33"/>
                  </a:lnTo>
                  <a:lnTo>
                    <a:pt x="58" y="26"/>
                  </a:lnTo>
                  <a:lnTo>
                    <a:pt x="63" y="22"/>
                  </a:lnTo>
                  <a:lnTo>
                    <a:pt x="67" y="18"/>
                  </a:lnTo>
                  <a:close/>
                </a:path>
              </a:pathLst>
            </a:custGeom>
            <a:solidFill>
              <a:srgbClr val="000000"/>
            </a:solidFill>
            <a:ln w="9525">
              <a:noFill/>
              <a:round/>
              <a:headEnd/>
              <a:tailEnd/>
            </a:ln>
          </p:spPr>
          <p:txBody>
            <a:bodyPr/>
            <a:lstStyle/>
            <a:p>
              <a:endParaRPr lang="en-US"/>
            </a:p>
          </p:txBody>
        </p:sp>
        <p:sp>
          <p:nvSpPr>
            <p:cNvPr id="159860" name="Freeform 116"/>
            <p:cNvSpPr>
              <a:spLocks/>
            </p:cNvSpPr>
            <p:nvPr/>
          </p:nvSpPr>
          <p:spPr bwMode="auto">
            <a:xfrm>
              <a:off x="4288" y="3746"/>
              <a:ext cx="21" cy="6"/>
            </a:xfrm>
            <a:custGeom>
              <a:avLst/>
              <a:gdLst/>
              <a:ahLst/>
              <a:cxnLst>
                <a:cxn ang="0">
                  <a:pos x="74" y="19"/>
                </a:cxn>
                <a:cxn ang="0">
                  <a:pos x="77" y="18"/>
                </a:cxn>
                <a:cxn ang="0">
                  <a:pos x="79" y="16"/>
                </a:cxn>
                <a:cxn ang="0">
                  <a:pos x="81" y="12"/>
                </a:cxn>
                <a:cxn ang="0">
                  <a:pos x="82" y="9"/>
                </a:cxn>
                <a:cxn ang="0">
                  <a:pos x="81" y="5"/>
                </a:cxn>
                <a:cxn ang="0">
                  <a:pos x="78" y="2"/>
                </a:cxn>
                <a:cxn ang="0">
                  <a:pos x="75" y="0"/>
                </a:cxn>
                <a:cxn ang="0">
                  <a:pos x="70" y="0"/>
                </a:cxn>
                <a:cxn ang="0">
                  <a:pos x="61" y="3"/>
                </a:cxn>
                <a:cxn ang="0">
                  <a:pos x="49" y="6"/>
                </a:cxn>
                <a:cxn ang="0">
                  <a:pos x="37" y="9"/>
                </a:cxn>
                <a:cxn ang="0">
                  <a:pos x="27" y="10"/>
                </a:cxn>
                <a:cxn ang="0">
                  <a:pos x="16" y="13"/>
                </a:cxn>
                <a:cxn ang="0">
                  <a:pos x="8" y="16"/>
                </a:cxn>
                <a:cxn ang="0">
                  <a:pos x="2" y="19"/>
                </a:cxn>
                <a:cxn ang="0">
                  <a:pos x="0" y="24"/>
                </a:cxn>
                <a:cxn ang="0">
                  <a:pos x="8" y="24"/>
                </a:cxn>
                <a:cxn ang="0">
                  <a:pos x="16" y="24"/>
                </a:cxn>
                <a:cxn ang="0">
                  <a:pos x="26" y="23"/>
                </a:cxn>
                <a:cxn ang="0">
                  <a:pos x="35" y="23"/>
                </a:cxn>
                <a:cxn ang="0">
                  <a:pos x="44" y="21"/>
                </a:cxn>
                <a:cxn ang="0">
                  <a:pos x="54" y="20"/>
                </a:cxn>
                <a:cxn ang="0">
                  <a:pos x="64" y="20"/>
                </a:cxn>
                <a:cxn ang="0">
                  <a:pos x="74" y="19"/>
                </a:cxn>
              </a:cxnLst>
              <a:rect l="0" t="0" r="r" b="b"/>
              <a:pathLst>
                <a:path w="82" h="24">
                  <a:moveTo>
                    <a:pt x="74" y="19"/>
                  </a:moveTo>
                  <a:lnTo>
                    <a:pt x="77" y="18"/>
                  </a:lnTo>
                  <a:lnTo>
                    <a:pt x="79" y="16"/>
                  </a:lnTo>
                  <a:lnTo>
                    <a:pt x="81" y="12"/>
                  </a:lnTo>
                  <a:lnTo>
                    <a:pt x="82" y="9"/>
                  </a:lnTo>
                  <a:lnTo>
                    <a:pt x="81" y="5"/>
                  </a:lnTo>
                  <a:lnTo>
                    <a:pt x="78" y="2"/>
                  </a:lnTo>
                  <a:lnTo>
                    <a:pt x="75" y="0"/>
                  </a:lnTo>
                  <a:lnTo>
                    <a:pt x="70" y="0"/>
                  </a:lnTo>
                  <a:lnTo>
                    <a:pt x="61" y="3"/>
                  </a:lnTo>
                  <a:lnTo>
                    <a:pt x="49" y="6"/>
                  </a:lnTo>
                  <a:lnTo>
                    <a:pt x="37" y="9"/>
                  </a:lnTo>
                  <a:lnTo>
                    <a:pt x="27" y="10"/>
                  </a:lnTo>
                  <a:lnTo>
                    <a:pt x="16" y="13"/>
                  </a:lnTo>
                  <a:lnTo>
                    <a:pt x="8" y="16"/>
                  </a:lnTo>
                  <a:lnTo>
                    <a:pt x="2" y="19"/>
                  </a:lnTo>
                  <a:lnTo>
                    <a:pt x="0" y="24"/>
                  </a:lnTo>
                  <a:lnTo>
                    <a:pt x="8" y="24"/>
                  </a:lnTo>
                  <a:lnTo>
                    <a:pt x="16" y="24"/>
                  </a:lnTo>
                  <a:lnTo>
                    <a:pt x="26" y="23"/>
                  </a:lnTo>
                  <a:lnTo>
                    <a:pt x="35" y="23"/>
                  </a:lnTo>
                  <a:lnTo>
                    <a:pt x="44" y="21"/>
                  </a:lnTo>
                  <a:lnTo>
                    <a:pt x="54" y="20"/>
                  </a:lnTo>
                  <a:lnTo>
                    <a:pt x="64" y="20"/>
                  </a:lnTo>
                  <a:lnTo>
                    <a:pt x="74" y="19"/>
                  </a:lnTo>
                  <a:close/>
                </a:path>
              </a:pathLst>
            </a:custGeom>
            <a:solidFill>
              <a:srgbClr val="000000"/>
            </a:solidFill>
            <a:ln w="9525">
              <a:noFill/>
              <a:round/>
              <a:headEnd/>
              <a:tailEnd/>
            </a:ln>
          </p:spPr>
          <p:txBody>
            <a:bodyPr/>
            <a:lstStyle/>
            <a:p>
              <a:endParaRPr lang="en-US"/>
            </a:p>
          </p:txBody>
        </p:sp>
        <p:sp>
          <p:nvSpPr>
            <p:cNvPr id="159861" name="Freeform 117"/>
            <p:cNvSpPr>
              <a:spLocks/>
            </p:cNvSpPr>
            <p:nvPr/>
          </p:nvSpPr>
          <p:spPr bwMode="auto">
            <a:xfrm>
              <a:off x="4297" y="3766"/>
              <a:ext cx="28" cy="7"/>
            </a:xfrm>
            <a:custGeom>
              <a:avLst/>
              <a:gdLst/>
              <a:ahLst/>
              <a:cxnLst>
                <a:cxn ang="0">
                  <a:pos x="98" y="29"/>
                </a:cxn>
                <a:cxn ang="0">
                  <a:pos x="102" y="29"/>
                </a:cxn>
                <a:cxn ang="0">
                  <a:pos x="107" y="25"/>
                </a:cxn>
                <a:cxn ang="0">
                  <a:pos x="111" y="22"/>
                </a:cxn>
                <a:cxn ang="0">
                  <a:pos x="113" y="16"/>
                </a:cxn>
                <a:cxn ang="0">
                  <a:pos x="112" y="11"/>
                </a:cxn>
                <a:cxn ang="0">
                  <a:pos x="109" y="7"/>
                </a:cxn>
                <a:cxn ang="0">
                  <a:pos x="106" y="3"/>
                </a:cxn>
                <a:cxn ang="0">
                  <a:pos x="100" y="2"/>
                </a:cxn>
                <a:cxn ang="0">
                  <a:pos x="86" y="2"/>
                </a:cxn>
                <a:cxn ang="0">
                  <a:pos x="70" y="2"/>
                </a:cxn>
                <a:cxn ang="0">
                  <a:pos x="53" y="1"/>
                </a:cxn>
                <a:cxn ang="0">
                  <a:pos x="37" y="1"/>
                </a:cxn>
                <a:cxn ang="0">
                  <a:pos x="23" y="0"/>
                </a:cxn>
                <a:cxn ang="0">
                  <a:pos x="10" y="1"/>
                </a:cxn>
                <a:cxn ang="0">
                  <a:pos x="3" y="3"/>
                </a:cxn>
                <a:cxn ang="0">
                  <a:pos x="0" y="7"/>
                </a:cxn>
                <a:cxn ang="0">
                  <a:pos x="8" y="9"/>
                </a:cxn>
                <a:cxn ang="0">
                  <a:pos x="17" y="12"/>
                </a:cxn>
                <a:cxn ang="0">
                  <a:pos x="30" y="15"/>
                </a:cxn>
                <a:cxn ang="0">
                  <a:pos x="43" y="17"/>
                </a:cxn>
                <a:cxn ang="0">
                  <a:pos x="57" y="19"/>
                </a:cxn>
                <a:cxn ang="0">
                  <a:pos x="71" y="23"/>
                </a:cxn>
                <a:cxn ang="0">
                  <a:pos x="85" y="25"/>
                </a:cxn>
                <a:cxn ang="0">
                  <a:pos x="98" y="29"/>
                </a:cxn>
              </a:cxnLst>
              <a:rect l="0" t="0" r="r" b="b"/>
              <a:pathLst>
                <a:path w="113" h="29">
                  <a:moveTo>
                    <a:pt x="98" y="29"/>
                  </a:moveTo>
                  <a:lnTo>
                    <a:pt x="102" y="29"/>
                  </a:lnTo>
                  <a:lnTo>
                    <a:pt x="107" y="25"/>
                  </a:lnTo>
                  <a:lnTo>
                    <a:pt x="111" y="22"/>
                  </a:lnTo>
                  <a:lnTo>
                    <a:pt x="113" y="16"/>
                  </a:lnTo>
                  <a:lnTo>
                    <a:pt x="112" y="11"/>
                  </a:lnTo>
                  <a:lnTo>
                    <a:pt x="109" y="7"/>
                  </a:lnTo>
                  <a:lnTo>
                    <a:pt x="106" y="3"/>
                  </a:lnTo>
                  <a:lnTo>
                    <a:pt x="100" y="2"/>
                  </a:lnTo>
                  <a:lnTo>
                    <a:pt x="86" y="2"/>
                  </a:lnTo>
                  <a:lnTo>
                    <a:pt x="70" y="2"/>
                  </a:lnTo>
                  <a:lnTo>
                    <a:pt x="53" y="1"/>
                  </a:lnTo>
                  <a:lnTo>
                    <a:pt x="37" y="1"/>
                  </a:lnTo>
                  <a:lnTo>
                    <a:pt x="23" y="0"/>
                  </a:lnTo>
                  <a:lnTo>
                    <a:pt x="10" y="1"/>
                  </a:lnTo>
                  <a:lnTo>
                    <a:pt x="3" y="3"/>
                  </a:lnTo>
                  <a:lnTo>
                    <a:pt x="0" y="7"/>
                  </a:lnTo>
                  <a:lnTo>
                    <a:pt x="8" y="9"/>
                  </a:lnTo>
                  <a:lnTo>
                    <a:pt x="17" y="12"/>
                  </a:lnTo>
                  <a:lnTo>
                    <a:pt x="30" y="15"/>
                  </a:lnTo>
                  <a:lnTo>
                    <a:pt x="43" y="17"/>
                  </a:lnTo>
                  <a:lnTo>
                    <a:pt x="57" y="19"/>
                  </a:lnTo>
                  <a:lnTo>
                    <a:pt x="71" y="23"/>
                  </a:lnTo>
                  <a:lnTo>
                    <a:pt x="85" y="25"/>
                  </a:lnTo>
                  <a:lnTo>
                    <a:pt x="98" y="29"/>
                  </a:lnTo>
                  <a:close/>
                </a:path>
              </a:pathLst>
            </a:custGeom>
            <a:solidFill>
              <a:srgbClr val="000000"/>
            </a:solidFill>
            <a:ln w="9525">
              <a:noFill/>
              <a:round/>
              <a:headEnd/>
              <a:tailEnd/>
            </a:ln>
          </p:spPr>
          <p:txBody>
            <a:bodyPr/>
            <a:lstStyle/>
            <a:p>
              <a:endParaRPr lang="en-US"/>
            </a:p>
          </p:txBody>
        </p:sp>
        <p:sp>
          <p:nvSpPr>
            <p:cNvPr id="159862" name="Freeform 118"/>
            <p:cNvSpPr>
              <a:spLocks/>
            </p:cNvSpPr>
            <p:nvPr/>
          </p:nvSpPr>
          <p:spPr bwMode="auto">
            <a:xfrm>
              <a:off x="4217" y="3662"/>
              <a:ext cx="70" cy="122"/>
            </a:xfrm>
            <a:custGeom>
              <a:avLst/>
              <a:gdLst/>
              <a:ahLst/>
              <a:cxnLst>
                <a:cxn ang="0">
                  <a:pos x="87" y="243"/>
                </a:cxn>
                <a:cxn ang="0">
                  <a:pos x="106" y="275"/>
                </a:cxn>
                <a:cxn ang="0">
                  <a:pos x="126" y="307"/>
                </a:cxn>
                <a:cxn ang="0">
                  <a:pos x="145" y="337"/>
                </a:cxn>
                <a:cxn ang="0">
                  <a:pos x="166" y="368"/>
                </a:cxn>
                <a:cxn ang="0">
                  <a:pos x="187" y="397"/>
                </a:cxn>
                <a:cxn ang="0">
                  <a:pos x="210" y="426"/>
                </a:cxn>
                <a:cxn ang="0">
                  <a:pos x="233" y="455"/>
                </a:cxn>
                <a:cxn ang="0">
                  <a:pos x="256" y="483"/>
                </a:cxn>
                <a:cxn ang="0">
                  <a:pos x="260" y="487"/>
                </a:cxn>
                <a:cxn ang="0">
                  <a:pos x="265" y="489"/>
                </a:cxn>
                <a:cxn ang="0">
                  <a:pos x="269" y="489"/>
                </a:cxn>
                <a:cxn ang="0">
                  <a:pos x="274" y="487"/>
                </a:cxn>
                <a:cxn ang="0">
                  <a:pos x="279" y="483"/>
                </a:cxn>
                <a:cxn ang="0">
                  <a:pos x="280" y="479"/>
                </a:cxn>
                <a:cxn ang="0">
                  <a:pos x="280" y="474"/>
                </a:cxn>
                <a:cxn ang="0">
                  <a:pos x="279" y="469"/>
                </a:cxn>
                <a:cxn ang="0">
                  <a:pos x="261" y="438"/>
                </a:cxn>
                <a:cxn ang="0">
                  <a:pos x="242" y="406"/>
                </a:cxn>
                <a:cxn ang="0">
                  <a:pos x="223" y="377"/>
                </a:cxn>
                <a:cxn ang="0">
                  <a:pos x="202" y="348"/>
                </a:cxn>
                <a:cxn ang="0">
                  <a:pos x="179" y="319"/>
                </a:cxn>
                <a:cxn ang="0">
                  <a:pos x="158" y="289"/>
                </a:cxn>
                <a:cxn ang="0">
                  <a:pos x="137" y="260"/>
                </a:cxn>
                <a:cxn ang="0">
                  <a:pos x="117" y="228"/>
                </a:cxn>
                <a:cxn ang="0">
                  <a:pos x="100" y="197"/>
                </a:cxn>
                <a:cxn ang="0">
                  <a:pos x="81" y="161"/>
                </a:cxn>
                <a:cxn ang="0">
                  <a:pos x="64" y="122"/>
                </a:cxn>
                <a:cxn ang="0">
                  <a:pos x="47" y="85"/>
                </a:cxn>
                <a:cxn ang="0">
                  <a:pos x="31" y="51"/>
                </a:cxn>
                <a:cxn ang="0">
                  <a:pos x="18" y="24"/>
                </a:cxn>
                <a:cxn ang="0">
                  <a:pos x="7" y="6"/>
                </a:cxn>
                <a:cxn ang="0">
                  <a:pos x="0" y="0"/>
                </a:cxn>
                <a:cxn ang="0">
                  <a:pos x="4" y="14"/>
                </a:cxn>
                <a:cxn ang="0">
                  <a:pos x="11" y="37"/>
                </a:cxn>
                <a:cxn ang="0">
                  <a:pos x="19" y="67"/>
                </a:cxn>
                <a:cxn ang="0">
                  <a:pos x="31" y="101"/>
                </a:cxn>
                <a:cxn ang="0">
                  <a:pos x="44" y="138"/>
                </a:cxn>
                <a:cxn ang="0">
                  <a:pos x="57" y="176"/>
                </a:cxn>
                <a:cxn ang="0">
                  <a:pos x="72" y="211"/>
                </a:cxn>
                <a:cxn ang="0">
                  <a:pos x="87" y="243"/>
                </a:cxn>
              </a:cxnLst>
              <a:rect l="0" t="0" r="r" b="b"/>
              <a:pathLst>
                <a:path w="280" h="489">
                  <a:moveTo>
                    <a:pt x="87" y="243"/>
                  </a:moveTo>
                  <a:lnTo>
                    <a:pt x="106" y="275"/>
                  </a:lnTo>
                  <a:lnTo>
                    <a:pt x="126" y="307"/>
                  </a:lnTo>
                  <a:lnTo>
                    <a:pt x="145" y="337"/>
                  </a:lnTo>
                  <a:lnTo>
                    <a:pt x="166" y="368"/>
                  </a:lnTo>
                  <a:lnTo>
                    <a:pt x="187" y="397"/>
                  </a:lnTo>
                  <a:lnTo>
                    <a:pt x="210" y="426"/>
                  </a:lnTo>
                  <a:lnTo>
                    <a:pt x="233" y="455"/>
                  </a:lnTo>
                  <a:lnTo>
                    <a:pt x="256" y="483"/>
                  </a:lnTo>
                  <a:lnTo>
                    <a:pt x="260" y="487"/>
                  </a:lnTo>
                  <a:lnTo>
                    <a:pt x="265" y="489"/>
                  </a:lnTo>
                  <a:lnTo>
                    <a:pt x="269" y="489"/>
                  </a:lnTo>
                  <a:lnTo>
                    <a:pt x="274" y="487"/>
                  </a:lnTo>
                  <a:lnTo>
                    <a:pt x="279" y="483"/>
                  </a:lnTo>
                  <a:lnTo>
                    <a:pt x="280" y="479"/>
                  </a:lnTo>
                  <a:lnTo>
                    <a:pt x="280" y="474"/>
                  </a:lnTo>
                  <a:lnTo>
                    <a:pt x="279" y="469"/>
                  </a:lnTo>
                  <a:lnTo>
                    <a:pt x="261" y="438"/>
                  </a:lnTo>
                  <a:lnTo>
                    <a:pt x="242" y="406"/>
                  </a:lnTo>
                  <a:lnTo>
                    <a:pt x="223" y="377"/>
                  </a:lnTo>
                  <a:lnTo>
                    <a:pt x="202" y="348"/>
                  </a:lnTo>
                  <a:lnTo>
                    <a:pt x="179" y="319"/>
                  </a:lnTo>
                  <a:lnTo>
                    <a:pt x="158" y="289"/>
                  </a:lnTo>
                  <a:lnTo>
                    <a:pt x="137" y="260"/>
                  </a:lnTo>
                  <a:lnTo>
                    <a:pt x="117" y="228"/>
                  </a:lnTo>
                  <a:lnTo>
                    <a:pt x="100" y="197"/>
                  </a:lnTo>
                  <a:lnTo>
                    <a:pt x="81" y="161"/>
                  </a:lnTo>
                  <a:lnTo>
                    <a:pt x="64" y="122"/>
                  </a:lnTo>
                  <a:lnTo>
                    <a:pt x="47" y="85"/>
                  </a:lnTo>
                  <a:lnTo>
                    <a:pt x="31" y="51"/>
                  </a:lnTo>
                  <a:lnTo>
                    <a:pt x="18" y="24"/>
                  </a:lnTo>
                  <a:lnTo>
                    <a:pt x="7" y="6"/>
                  </a:lnTo>
                  <a:lnTo>
                    <a:pt x="0" y="0"/>
                  </a:lnTo>
                  <a:lnTo>
                    <a:pt x="4" y="14"/>
                  </a:lnTo>
                  <a:lnTo>
                    <a:pt x="11" y="37"/>
                  </a:lnTo>
                  <a:lnTo>
                    <a:pt x="19" y="67"/>
                  </a:lnTo>
                  <a:lnTo>
                    <a:pt x="31" y="101"/>
                  </a:lnTo>
                  <a:lnTo>
                    <a:pt x="44" y="138"/>
                  </a:lnTo>
                  <a:lnTo>
                    <a:pt x="57" y="176"/>
                  </a:lnTo>
                  <a:lnTo>
                    <a:pt x="72" y="211"/>
                  </a:lnTo>
                  <a:lnTo>
                    <a:pt x="87" y="243"/>
                  </a:lnTo>
                  <a:close/>
                </a:path>
              </a:pathLst>
            </a:custGeom>
            <a:solidFill>
              <a:srgbClr val="000000"/>
            </a:solidFill>
            <a:ln w="9525">
              <a:noFill/>
              <a:round/>
              <a:headEnd/>
              <a:tailEnd/>
            </a:ln>
          </p:spPr>
          <p:txBody>
            <a:bodyPr/>
            <a:lstStyle/>
            <a:p>
              <a:endParaRPr lang="en-US"/>
            </a:p>
          </p:txBody>
        </p:sp>
        <p:sp>
          <p:nvSpPr>
            <p:cNvPr id="159863" name="Freeform 119"/>
            <p:cNvSpPr>
              <a:spLocks/>
            </p:cNvSpPr>
            <p:nvPr/>
          </p:nvSpPr>
          <p:spPr bwMode="auto">
            <a:xfrm>
              <a:off x="4030" y="3501"/>
              <a:ext cx="49" cy="60"/>
            </a:xfrm>
            <a:custGeom>
              <a:avLst/>
              <a:gdLst/>
              <a:ahLst/>
              <a:cxnLst>
                <a:cxn ang="0">
                  <a:pos x="73" y="37"/>
                </a:cxn>
                <a:cxn ang="0">
                  <a:pos x="59" y="47"/>
                </a:cxn>
                <a:cxn ang="0">
                  <a:pos x="46" y="59"/>
                </a:cxn>
                <a:cxn ang="0">
                  <a:pos x="33" y="73"/>
                </a:cxn>
                <a:cxn ang="0">
                  <a:pos x="22" y="87"/>
                </a:cxn>
                <a:cxn ang="0">
                  <a:pos x="14" y="102"/>
                </a:cxn>
                <a:cxn ang="0">
                  <a:pos x="7" y="117"/>
                </a:cxn>
                <a:cxn ang="0">
                  <a:pos x="3" y="132"/>
                </a:cxn>
                <a:cxn ang="0">
                  <a:pos x="0" y="149"/>
                </a:cxn>
                <a:cxn ang="0">
                  <a:pos x="3" y="173"/>
                </a:cxn>
                <a:cxn ang="0">
                  <a:pos x="12" y="193"/>
                </a:cxn>
                <a:cxn ang="0">
                  <a:pos x="26" y="211"/>
                </a:cxn>
                <a:cxn ang="0">
                  <a:pos x="43" y="224"/>
                </a:cxn>
                <a:cxn ang="0">
                  <a:pos x="64" y="233"/>
                </a:cxn>
                <a:cxn ang="0">
                  <a:pos x="88" y="239"/>
                </a:cxn>
                <a:cxn ang="0">
                  <a:pos x="110" y="240"/>
                </a:cxn>
                <a:cxn ang="0">
                  <a:pos x="132" y="237"/>
                </a:cxn>
                <a:cxn ang="0">
                  <a:pos x="137" y="237"/>
                </a:cxn>
                <a:cxn ang="0">
                  <a:pos x="142" y="234"/>
                </a:cxn>
                <a:cxn ang="0">
                  <a:pos x="145" y="230"/>
                </a:cxn>
                <a:cxn ang="0">
                  <a:pos x="146" y="225"/>
                </a:cxn>
                <a:cxn ang="0">
                  <a:pos x="145" y="222"/>
                </a:cxn>
                <a:cxn ang="0">
                  <a:pos x="142" y="222"/>
                </a:cxn>
                <a:cxn ang="0">
                  <a:pos x="137" y="221"/>
                </a:cxn>
                <a:cxn ang="0">
                  <a:pos x="131" y="221"/>
                </a:cxn>
                <a:cxn ang="0">
                  <a:pos x="124" y="221"/>
                </a:cxn>
                <a:cxn ang="0">
                  <a:pos x="118" y="221"/>
                </a:cxn>
                <a:cxn ang="0">
                  <a:pos x="112" y="221"/>
                </a:cxn>
                <a:cxn ang="0">
                  <a:pos x="109" y="221"/>
                </a:cxn>
                <a:cxn ang="0">
                  <a:pos x="97" y="220"/>
                </a:cxn>
                <a:cxn ang="0">
                  <a:pos x="87" y="219"/>
                </a:cxn>
                <a:cxn ang="0">
                  <a:pos x="75" y="218"/>
                </a:cxn>
                <a:cxn ang="0">
                  <a:pos x="63" y="214"/>
                </a:cxn>
                <a:cxn ang="0">
                  <a:pos x="52" y="211"/>
                </a:cxn>
                <a:cxn ang="0">
                  <a:pos x="40" y="203"/>
                </a:cxn>
                <a:cxn ang="0">
                  <a:pos x="29" y="192"/>
                </a:cxn>
                <a:cxn ang="0">
                  <a:pos x="18" y="177"/>
                </a:cxn>
                <a:cxn ang="0">
                  <a:pos x="15" y="159"/>
                </a:cxn>
                <a:cxn ang="0">
                  <a:pos x="17" y="143"/>
                </a:cxn>
                <a:cxn ang="0">
                  <a:pos x="21" y="127"/>
                </a:cxn>
                <a:cxn ang="0">
                  <a:pos x="28" y="111"/>
                </a:cxn>
                <a:cxn ang="0">
                  <a:pos x="39" y="97"/>
                </a:cxn>
                <a:cxn ang="0">
                  <a:pos x="50" y="83"/>
                </a:cxn>
                <a:cxn ang="0">
                  <a:pos x="63" y="72"/>
                </a:cxn>
                <a:cxn ang="0">
                  <a:pos x="79" y="60"/>
                </a:cxn>
                <a:cxn ang="0">
                  <a:pos x="94" y="49"/>
                </a:cxn>
                <a:cxn ang="0">
                  <a:pos x="110" y="40"/>
                </a:cxn>
                <a:cxn ang="0">
                  <a:pos x="126" y="32"/>
                </a:cxn>
                <a:cxn ang="0">
                  <a:pos x="142" y="25"/>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7"/>
                </a:cxn>
              </a:cxnLst>
              <a:rect l="0" t="0" r="r" b="b"/>
              <a:pathLst>
                <a:path w="198" h="240">
                  <a:moveTo>
                    <a:pt x="73" y="37"/>
                  </a:moveTo>
                  <a:lnTo>
                    <a:pt x="59" y="47"/>
                  </a:lnTo>
                  <a:lnTo>
                    <a:pt x="46" y="59"/>
                  </a:lnTo>
                  <a:lnTo>
                    <a:pt x="33" y="73"/>
                  </a:lnTo>
                  <a:lnTo>
                    <a:pt x="22" y="87"/>
                  </a:lnTo>
                  <a:lnTo>
                    <a:pt x="14" y="102"/>
                  </a:lnTo>
                  <a:lnTo>
                    <a:pt x="7" y="117"/>
                  </a:lnTo>
                  <a:lnTo>
                    <a:pt x="3" y="132"/>
                  </a:lnTo>
                  <a:lnTo>
                    <a:pt x="0" y="149"/>
                  </a:lnTo>
                  <a:lnTo>
                    <a:pt x="3" y="173"/>
                  </a:lnTo>
                  <a:lnTo>
                    <a:pt x="12" y="193"/>
                  </a:lnTo>
                  <a:lnTo>
                    <a:pt x="26" y="211"/>
                  </a:lnTo>
                  <a:lnTo>
                    <a:pt x="43" y="224"/>
                  </a:lnTo>
                  <a:lnTo>
                    <a:pt x="64" y="233"/>
                  </a:lnTo>
                  <a:lnTo>
                    <a:pt x="88" y="239"/>
                  </a:lnTo>
                  <a:lnTo>
                    <a:pt x="110" y="240"/>
                  </a:lnTo>
                  <a:lnTo>
                    <a:pt x="132" y="237"/>
                  </a:lnTo>
                  <a:lnTo>
                    <a:pt x="137" y="237"/>
                  </a:lnTo>
                  <a:lnTo>
                    <a:pt x="142" y="234"/>
                  </a:lnTo>
                  <a:lnTo>
                    <a:pt x="145" y="230"/>
                  </a:lnTo>
                  <a:lnTo>
                    <a:pt x="146" y="225"/>
                  </a:lnTo>
                  <a:lnTo>
                    <a:pt x="145" y="222"/>
                  </a:lnTo>
                  <a:lnTo>
                    <a:pt x="142" y="222"/>
                  </a:lnTo>
                  <a:lnTo>
                    <a:pt x="137" y="221"/>
                  </a:lnTo>
                  <a:lnTo>
                    <a:pt x="131" y="221"/>
                  </a:lnTo>
                  <a:lnTo>
                    <a:pt x="124" y="221"/>
                  </a:lnTo>
                  <a:lnTo>
                    <a:pt x="118" y="221"/>
                  </a:lnTo>
                  <a:lnTo>
                    <a:pt x="112" y="221"/>
                  </a:lnTo>
                  <a:lnTo>
                    <a:pt x="109" y="221"/>
                  </a:lnTo>
                  <a:lnTo>
                    <a:pt x="97" y="220"/>
                  </a:lnTo>
                  <a:lnTo>
                    <a:pt x="87" y="219"/>
                  </a:lnTo>
                  <a:lnTo>
                    <a:pt x="75" y="218"/>
                  </a:lnTo>
                  <a:lnTo>
                    <a:pt x="63" y="214"/>
                  </a:lnTo>
                  <a:lnTo>
                    <a:pt x="52" y="211"/>
                  </a:lnTo>
                  <a:lnTo>
                    <a:pt x="40" y="203"/>
                  </a:lnTo>
                  <a:lnTo>
                    <a:pt x="29" y="192"/>
                  </a:lnTo>
                  <a:lnTo>
                    <a:pt x="18" y="177"/>
                  </a:lnTo>
                  <a:lnTo>
                    <a:pt x="15" y="159"/>
                  </a:lnTo>
                  <a:lnTo>
                    <a:pt x="17" y="143"/>
                  </a:lnTo>
                  <a:lnTo>
                    <a:pt x="21" y="127"/>
                  </a:lnTo>
                  <a:lnTo>
                    <a:pt x="28" y="111"/>
                  </a:lnTo>
                  <a:lnTo>
                    <a:pt x="39" y="97"/>
                  </a:lnTo>
                  <a:lnTo>
                    <a:pt x="50" y="83"/>
                  </a:lnTo>
                  <a:lnTo>
                    <a:pt x="63" y="72"/>
                  </a:lnTo>
                  <a:lnTo>
                    <a:pt x="79" y="60"/>
                  </a:lnTo>
                  <a:lnTo>
                    <a:pt x="94" y="49"/>
                  </a:lnTo>
                  <a:lnTo>
                    <a:pt x="110" y="40"/>
                  </a:lnTo>
                  <a:lnTo>
                    <a:pt x="126" y="32"/>
                  </a:lnTo>
                  <a:lnTo>
                    <a:pt x="142" y="25"/>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7"/>
                  </a:lnTo>
                  <a:close/>
                </a:path>
              </a:pathLst>
            </a:custGeom>
            <a:solidFill>
              <a:srgbClr val="000000"/>
            </a:solidFill>
            <a:ln w="9525">
              <a:noFill/>
              <a:round/>
              <a:headEnd/>
              <a:tailEnd/>
            </a:ln>
          </p:spPr>
          <p:txBody>
            <a:bodyPr/>
            <a:lstStyle/>
            <a:p>
              <a:endParaRPr lang="en-US"/>
            </a:p>
          </p:txBody>
        </p:sp>
        <p:sp>
          <p:nvSpPr>
            <p:cNvPr id="159864" name="Freeform 120"/>
            <p:cNvSpPr>
              <a:spLocks/>
            </p:cNvSpPr>
            <p:nvPr/>
          </p:nvSpPr>
          <p:spPr bwMode="auto">
            <a:xfrm>
              <a:off x="4115" y="3501"/>
              <a:ext cx="31" cy="46"/>
            </a:xfrm>
            <a:custGeom>
              <a:avLst/>
              <a:gdLst/>
              <a:ahLst/>
              <a:cxnLst>
                <a:cxn ang="0">
                  <a:pos x="108" y="62"/>
                </a:cxn>
                <a:cxn ang="0">
                  <a:pos x="111" y="82"/>
                </a:cxn>
                <a:cxn ang="0">
                  <a:pos x="109" y="98"/>
                </a:cxn>
                <a:cxn ang="0">
                  <a:pos x="101" y="112"/>
                </a:cxn>
                <a:cxn ang="0">
                  <a:pos x="89" y="125"/>
                </a:cxn>
                <a:cxn ang="0">
                  <a:pos x="75" y="137"/>
                </a:cxn>
                <a:cxn ang="0">
                  <a:pos x="60" y="147"/>
                </a:cxn>
                <a:cxn ang="0">
                  <a:pos x="43" y="159"/>
                </a:cxn>
                <a:cxn ang="0">
                  <a:pos x="29" y="170"/>
                </a:cxn>
                <a:cxn ang="0">
                  <a:pos x="27" y="173"/>
                </a:cxn>
                <a:cxn ang="0">
                  <a:pos x="26" y="175"/>
                </a:cxn>
                <a:cxn ang="0">
                  <a:pos x="26" y="179"/>
                </a:cxn>
                <a:cxn ang="0">
                  <a:pos x="28" y="182"/>
                </a:cxn>
                <a:cxn ang="0">
                  <a:pos x="31" y="185"/>
                </a:cxn>
                <a:cxn ang="0">
                  <a:pos x="34" y="186"/>
                </a:cxn>
                <a:cxn ang="0">
                  <a:pos x="38" y="186"/>
                </a:cxn>
                <a:cxn ang="0">
                  <a:pos x="41" y="185"/>
                </a:cxn>
                <a:cxn ang="0">
                  <a:pos x="59" y="174"/>
                </a:cxn>
                <a:cxn ang="0">
                  <a:pos x="76" y="163"/>
                </a:cxn>
                <a:cxn ang="0">
                  <a:pos x="93" y="150"/>
                </a:cxn>
                <a:cxn ang="0">
                  <a:pos x="108" y="134"/>
                </a:cxn>
                <a:cxn ang="0">
                  <a:pos x="118" y="118"/>
                </a:cxn>
                <a:cxn ang="0">
                  <a:pos x="125" y="99"/>
                </a:cxn>
                <a:cxn ang="0">
                  <a:pos x="128" y="79"/>
                </a:cxn>
                <a:cxn ang="0">
                  <a:pos x="123" y="58"/>
                </a:cxn>
                <a:cxn ang="0">
                  <a:pos x="112" y="42"/>
                </a:cxn>
                <a:cxn ang="0">
                  <a:pos x="98" y="28"/>
                </a:cxn>
                <a:cxn ang="0">
                  <a:pos x="80" y="16"/>
                </a:cxn>
                <a:cxn ang="0">
                  <a:pos x="61" y="8"/>
                </a:cxn>
                <a:cxn ang="0">
                  <a:pos x="41" y="2"/>
                </a:cxn>
                <a:cxn ang="0">
                  <a:pos x="24" y="0"/>
                </a:cxn>
                <a:cxn ang="0">
                  <a:pos x="10" y="1"/>
                </a:cxn>
                <a:cxn ang="0">
                  <a:pos x="0" y="6"/>
                </a:cxn>
                <a:cxn ang="0">
                  <a:pos x="17" y="10"/>
                </a:cxn>
                <a:cxn ang="0">
                  <a:pos x="33" y="14"/>
                </a:cxn>
                <a:cxn ang="0">
                  <a:pos x="48" y="17"/>
                </a:cxn>
                <a:cxn ang="0">
                  <a:pos x="63" y="22"/>
                </a:cxn>
                <a:cxn ang="0">
                  <a:pos x="77" y="28"/>
                </a:cxn>
                <a:cxn ang="0">
                  <a:pos x="90" y="36"/>
                </a:cxn>
                <a:cxn ang="0">
                  <a:pos x="101" y="47"/>
                </a:cxn>
                <a:cxn ang="0">
                  <a:pos x="108" y="62"/>
                </a:cxn>
              </a:cxnLst>
              <a:rect l="0" t="0" r="r" b="b"/>
              <a:pathLst>
                <a:path w="128" h="186">
                  <a:moveTo>
                    <a:pt x="108" y="62"/>
                  </a:moveTo>
                  <a:lnTo>
                    <a:pt x="111" y="82"/>
                  </a:lnTo>
                  <a:lnTo>
                    <a:pt x="109" y="98"/>
                  </a:lnTo>
                  <a:lnTo>
                    <a:pt x="101" y="112"/>
                  </a:lnTo>
                  <a:lnTo>
                    <a:pt x="89" y="125"/>
                  </a:lnTo>
                  <a:lnTo>
                    <a:pt x="75" y="137"/>
                  </a:lnTo>
                  <a:lnTo>
                    <a:pt x="60" y="147"/>
                  </a:lnTo>
                  <a:lnTo>
                    <a:pt x="43" y="159"/>
                  </a:lnTo>
                  <a:lnTo>
                    <a:pt x="29" y="170"/>
                  </a:lnTo>
                  <a:lnTo>
                    <a:pt x="27" y="173"/>
                  </a:lnTo>
                  <a:lnTo>
                    <a:pt x="26" y="175"/>
                  </a:lnTo>
                  <a:lnTo>
                    <a:pt x="26" y="179"/>
                  </a:lnTo>
                  <a:lnTo>
                    <a:pt x="28" y="182"/>
                  </a:lnTo>
                  <a:lnTo>
                    <a:pt x="31" y="185"/>
                  </a:lnTo>
                  <a:lnTo>
                    <a:pt x="34" y="186"/>
                  </a:lnTo>
                  <a:lnTo>
                    <a:pt x="38" y="186"/>
                  </a:lnTo>
                  <a:lnTo>
                    <a:pt x="41" y="185"/>
                  </a:lnTo>
                  <a:lnTo>
                    <a:pt x="59" y="174"/>
                  </a:lnTo>
                  <a:lnTo>
                    <a:pt x="76" y="163"/>
                  </a:lnTo>
                  <a:lnTo>
                    <a:pt x="93" y="150"/>
                  </a:lnTo>
                  <a:lnTo>
                    <a:pt x="108" y="134"/>
                  </a:lnTo>
                  <a:lnTo>
                    <a:pt x="118" y="118"/>
                  </a:lnTo>
                  <a:lnTo>
                    <a:pt x="125" y="99"/>
                  </a:lnTo>
                  <a:lnTo>
                    <a:pt x="128" y="79"/>
                  </a:lnTo>
                  <a:lnTo>
                    <a:pt x="123" y="58"/>
                  </a:lnTo>
                  <a:lnTo>
                    <a:pt x="112" y="42"/>
                  </a:lnTo>
                  <a:lnTo>
                    <a:pt x="98" y="28"/>
                  </a:lnTo>
                  <a:lnTo>
                    <a:pt x="80" y="16"/>
                  </a:lnTo>
                  <a:lnTo>
                    <a:pt x="61" y="8"/>
                  </a:lnTo>
                  <a:lnTo>
                    <a:pt x="41" y="2"/>
                  </a:lnTo>
                  <a:lnTo>
                    <a:pt x="24" y="0"/>
                  </a:lnTo>
                  <a:lnTo>
                    <a:pt x="10" y="1"/>
                  </a:lnTo>
                  <a:lnTo>
                    <a:pt x="0" y="6"/>
                  </a:lnTo>
                  <a:lnTo>
                    <a:pt x="17" y="10"/>
                  </a:lnTo>
                  <a:lnTo>
                    <a:pt x="33" y="14"/>
                  </a:lnTo>
                  <a:lnTo>
                    <a:pt x="48" y="17"/>
                  </a:lnTo>
                  <a:lnTo>
                    <a:pt x="63" y="22"/>
                  </a:lnTo>
                  <a:lnTo>
                    <a:pt x="77" y="28"/>
                  </a:lnTo>
                  <a:lnTo>
                    <a:pt x="90" y="36"/>
                  </a:lnTo>
                  <a:lnTo>
                    <a:pt x="101" y="47"/>
                  </a:lnTo>
                  <a:lnTo>
                    <a:pt x="108" y="62"/>
                  </a:lnTo>
                  <a:close/>
                </a:path>
              </a:pathLst>
            </a:custGeom>
            <a:solidFill>
              <a:srgbClr val="000000"/>
            </a:solidFill>
            <a:ln w="9525">
              <a:noFill/>
              <a:round/>
              <a:headEnd/>
              <a:tailEnd/>
            </a:ln>
          </p:spPr>
          <p:txBody>
            <a:bodyPr/>
            <a:lstStyle/>
            <a:p>
              <a:endParaRPr lang="en-US"/>
            </a:p>
          </p:txBody>
        </p:sp>
        <p:sp>
          <p:nvSpPr>
            <p:cNvPr id="159865" name="Freeform 121"/>
            <p:cNvSpPr>
              <a:spLocks/>
            </p:cNvSpPr>
            <p:nvPr/>
          </p:nvSpPr>
          <p:spPr bwMode="auto">
            <a:xfrm>
              <a:off x="3998" y="3490"/>
              <a:ext cx="81" cy="97"/>
            </a:xfrm>
            <a:custGeom>
              <a:avLst/>
              <a:gdLst/>
              <a:ahLst/>
              <a:cxnLst>
                <a:cxn ang="0">
                  <a:pos x="100" y="71"/>
                </a:cxn>
                <a:cxn ang="0">
                  <a:pos x="54" y="117"/>
                </a:cxn>
                <a:cxn ang="0">
                  <a:pos x="17" y="171"/>
                </a:cxn>
                <a:cxn ang="0">
                  <a:pos x="0" y="231"/>
                </a:cxn>
                <a:cxn ang="0">
                  <a:pos x="3" y="272"/>
                </a:cxn>
                <a:cxn ang="0">
                  <a:pos x="10" y="289"/>
                </a:cxn>
                <a:cxn ang="0">
                  <a:pos x="21" y="304"/>
                </a:cxn>
                <a:cxn ang="0">
                  <a:pos x="34" y="317"/>
                </a:cxn>
                <a:cxn ang="0">
                  <a:pos x="56" y="331"/>
                </a:cxn>
                <a:cxn ang="0">
                  <a:pos x="86" y="346"/>
                </a:cxn>
                <a:cxn ang="0">
                  <a:pos x="119" y="358"/>
                </a:cxn>
                <a:cxn ang="0">
                  <a:pos x="152" y="367"/>
                </a:cxn>
                <a:cxn ang="0">
                  <a:pos x="186" y="374"/>
                </a:cxn>
                <a:cxn ang="0">
                  <a:pos x="220" y="379"/>
                </a:cxn>
                <a:cxn ang="0">
                  <a:pos x="255" y="382"/>
                </a:cxn>
                <a:cxn ang="0">
                  <a:pos x="289" y="385"/>
                </a:cxn>
                <a:cxn ang="0">
                  <a:pos x="311" y="386"/>
                </a:cxn>
                <a:cxn ang="0">
                  <a:pos x="319" y="379"/>
                </a:cxn>
                <a:cxn ang="0">
                  <a:pos x="321" y="367"/>
                </a:cxn>
                <a:cxn ang="0">
                  <a:pos x="314" y="359"/>
                </a:cxn>
                <a:cxn ang="0">
                  <a:pos x="293" y="358"/>
                </a:cxn>
                <a:cxn ang="0">
                  <a:pos x="262" y="357"/>
                </a:cxn>
                <a:cxn ang="0">
                  <a:pos x="230" y="354"/>
                </a:cxn>
                <a:cxn ang="0">
                  <a:pos x="199" y="350"/>
                </a:cxn>
                <a:cxn ang="0">
                  <a:pos x="167" y="344"/>
                </a:cxn>
                <a:cxn ang="0">
                  <a:pos x="136" y="336"/>
                </a:cxn>
                <a:cxn ang="0">
                  <a:pos x="105" y="326"/>
                </a:cxn>
                <a:cxn ang="0">
                  <a:pos x="76" y="312"/>
                </a:cxn>
                <a:cxn ang="0">
                  <a:pos x="50" y="297"/>
                </a:cxn>
                <a:cxn ang="0">
                  <a:pos x="35" y="274"/>
                </a:cxn>
                <a:cxn ang="0">
                  <a:pos x="30" y="243"/>
                </a:cxn>
                <a:cxn ang="0">
                  <a:pos x="37" y="201"/>
                </a:cxn>
                <a:cxn ang="0">
                  <a:pos x="50" y="168"/>
                </a:cxn>
                <a:cxn ang="0">
                  <a:pos x="68" y="139"/>
                </a:cxn>
                <a:cxn ang="0">
                  <a:pos x="89" y="113"/>
                </a:cxn>
                <a:cxn ang="0">
                  <a:pos x="113" y="90"/>
                </a:cxn>
                <a:cxn ang="0">
                  <a:pos x="144" y="65"/>
                </a:cxn>
                <a:cxn ang="0">
                  <a:pos x="180" y="42"/>
                </a:cxn>
                <a:cxn ang="0">
                  <a:pos x="219" y="22"/>
                </a:cxn>
                <a:cxn ang="0">
                  <a:pos x="252" y="7"/>
                </a:cxn>
                <a:cxn ang="0">
                  <a:pos x="254" y="0"/>
                </a:cxn>
                <a:cxn ang="0">
                  <a:pos x="220" y="6"/>
                </a:cxn>
                <a:cxn ang="0">
                  <a:pos x="180" y="20"/>
                </a:cxn>
                <a:cxn ang="0">
                  <a:pos x="141" y="40"/>
                </a:cxn>
              </a:cxnLst>
              <a:rect l="0" t="0" r="r" b="b"/>
              <a:pathLst>
                <a:path w="321" h="386">
                  <a:moveTo>
                    <a:pt x="125" y="51"/>
                  </a:moveTo>
                  <a:lnTo>
                    <a:pt x="100" y="71"/>
                  </a:lnTo>
                  <a:lnTo>
                    <a:pt x="76" y="93"/>
                  </a:lnTo>
                  <a:lnTo>
                    <a:pt x="54" y="117"/>
                  </a:lnTo>
                  <a:lnTo>
                    <a:pt x="34" y="143"/>
                  </a:lnTo>
                  <a:lnTo>
                    <a:pt x="17" y="171"/>
                  </a:lnTo>
                  <a:lnTo>
                    <a:pt x="6" y="200"/>
                  </a:lnTo>
                  <a:lnTo>
                    <a:pt x="0" y="231"/>
                  </a:lnTo>
                  <a:lnTo>
                    <a:pt x="1" y="264"/>
                  </a:lnTo>
                  <a:lnTo>
                    <a:pt x="3" y="272"/>
                  </a:lnTo>
                  <a:lnTo>
                    <a:pt x="7" y="282"/>
                  </a:lnTo>
                  <a:lnTo>
                    <a:pt x="10" y="289"/>
                  </a:lnTo>
                  <a:lnTo>
                    <a:pt x="15" y="297"/>
                  </a:lnTo>
                  <a:lnTo>
                    <a:pt x="21" y="304"/>
                  </a:lnTo>
                  <a:lnTo>
                    <a:pt x="27" y="311"/>
                  </a:lnTo>
                  <a:lnTo>
                    <a:pt x="34" y="317"/>
                  </a:lnTo>
                  <a:lnTo>
                    <a:pt x="41" y="321"/>
                  </a:lnTo>
                  <a:lnTo>
                    <a:pt x="56" y="331"/>
                  </a:lnTo>
                  <a:lnTo>
                    <a:pt x="71" y="339"/>
                  </a:lnTo>
                  <a:lnTo>
                    <a:pt x="86" y="346"/>
                  </a:lnTo>
                  <a:lnTo>
                    <a:pt x="103" y="352"/>
                  </a:lnTo>
                  <a:lnTo>
                    <a:pt x="119" y="358"/>
                  </a:lnTo>
                  <a:lnTo>
                    <a:pt x="136" y="362"/>
                  </a:lnTo>
                  <a:lnTo>
                    <a:pt x="152" y="367"/>
                  </a:lnTo>
                  <a:lnTo>
                    <a:pt x="168" y="371"/>
                  </a:lnTo>
                  <a:lnTo>
                    <a:pt x="186" y="374"/>
                  </a:lnTo>
                  <a:lnTo>
                    <a:pt x="203" y="376"/>
                  </a:lnTo>
                  <a:lnTo>
                    <a:pt x="220" y="379"/>
                  </a:lnTo>
                  <a:lnTo>
                    <a:pt x="237" y="381"/>
                  </a:lnTo>
                  <a:lnTo>
                    <a:pt x="255" y="382"/>
                  </a:lnTo>
                  <a:lnTo>
                    <a:pt x="272" y="383"/>
                  </a:lnTo>
                  <a:lnTo>
                    <a:pt x="289" y="385"/>
                  </a:lnTo>
                  <a:lnTo>
                    <a:pt x="306" y="386"/>
                  </a:lnTo>
                  <a:lnTo>
                    <a:pt x="311" y="386"/>
                  </a:lnTo>
                  <a:lnTo>
                    <a:pt x="316" y="382"/>
                  </a:lnTo>
                  <a:lnTo>
                    <a:pt x="319" y="379"/>
                  </a:lnTo>
                  <a:lnTo>
                    <a:pt x="321" y="373"/>
                  </a:lnTo>
                  <a:lnTo>
                    <a:pt x="321" y="367"/>
                  </a:lnTo>
                  <a:lnTo>
                    <a:pt x="319" y="362"/>
                  </a:lnTo>
                  <a:lnTo>
                    <a:pt x="314" y="359"/>
                  </a:lnTo>
                  <a:lnTo>
                    <a:pt x="310" y="358"/>
                  </a:lnTo>
                  <a:lnTo>
                    <a:pt x="293" y="358"/>
                  </a:lnTo>
                  <a:lnTo>
                    <a:pt x="278" y="358"/>
                  </a:lnTo>
                  <a:lnTo>
                    <a:pt x="262" y="357"/>
                  </a:lnTo>
                  <a:lnTo>
                    <a:pt x="247" y="355"/>
                  </a:lnTo>
                  <a:lnTo>
                    <a:pt x="230" y="354"/>
                  </a:lnTo>
                  <a:lnTo>
                    <a:pt x="214" y="352"/>
                  </a:lnTo>
                  <a:lnTo>
                    <a:pt x="199" y="350"/>
                  </a:lnTo>
                  <a:lnTo>
                    <a:pt x="182" y="347"/>
                  </a:lnTo>
                  <a:lnTo>
                    <a:pt x="167" y="344"/>
                  </a:lnTo>
                  <a:lnTo>
                    <a:pt x="151" y="340"/>
                  </a:lnTo>
                  <a:lnTo>
                    <a:pt x="136" y="336"/>
                  </a:lnTo>
                  <a:lnTo>
                    <a:pt x="120" y="331"/>
                  </a:lnTo>
                  <a:lnTo>
                    <a:pt x="105" y="326"/>
                  </a:lnTo>
                  <a:lnTo>
                    <a:pt x="91" y="319"/>
                  </a:lnTo>
                  <a:lnTo>
                    <a:pt x="76" y="312"/>
                  </a:lnTo>
                  <a:lnTo>
                    <a:pt x="62" y="305"/>
                  </a:lnTo>
                  <a:lnTo>
                    <a:pt x="50" y="297"/>
                  </a:lnTo>
                  <a:lnTo>
                    <a:pt x="41" y="285"/>
                  </a:lnTo>
                  <a:lnTo>
                    <a:pt x="35" y="274"/>
                  </a:lnTo>
                  <a:lnTo>
                    <a:pt x="30" y="259"/>
                  </a:lnTo>
                  <a:lnTo>
                    <a:pt x="30" y="243"/>
                  </a:lnTo>
                  <a:lnTo>
                    <a:pt x="33" y="222"/>
                  </a:lnTo>
                  <a:lnTo>
                    <a:pt x="37" y="201"/>
                  </a:lnTo>
                  <a:lnTo>
                    <a:pt x="42" y="186"/>
                  </a:lnTo>
                  <a:lnTo>
                    <a:pt x="50" y="168"/>
                  </a:lnTo>
                  <a:lnTo>
                    <a:pt x="60" y="153"/>
                  </a:lnTo>
                  <a:lnTo>
                    <a:pt x="68" y="139"/>
                  </a:lnTo>
                  <a:lnTo>
                    <a:pt x="78" y="126"/>
                  </a:lnTo>
                  <a:lnTo>
                    <a:pt x="89" y="113"/>
                  </a:lnTo>
                  <a:lnTo>
                    <a:pt x="100" y="102"/>
                  </a:lnTo>
                  <a:lnTo>
                    <a:pt x="113" y="90"/>
                  </a:lnTo>
                  <a:lnTo>
                    <a:pt x="129" y="77"/>
                  </a:lnTo>
                  <a:lnTo>
                    <a:pt x="144" y="65"/>
                  </a:lnTo>
                  <a:lnTo>
                    <a:pt x="161" y="54"/>
                  </a:lnTo>
                  <a:lnTo>
                    <a:pt x="180" y="42"/>
                  </a:lnTo>
                  <a:lnTo>
                    <a:pt x="200" y="31"/>
                  </a:lnTo>
                  <a:lnTo>
                    <a:pt x="219" y="22"/>
                  </a:lnTo>
                  <a:lnTo>
                    <a:pt x="236" y="14"/>
                  </a:lnTo>
                  <a:lnTo>
                    <a:pt x="252" y="7"/>
                  </a:lnTo>
                  <a:lnTo>
                    <a:pt x="266" y="1"/>
                  </a:lnTo>
                  <a:lnTo>
                    <a:pt x="254" y="0"/>
                  </a:lnTo>
                  <a:lnTo>
                    <a:pt x="237" y="1"/>
                  </a:lnTo>
                  <a:lnTo>
                    <a:pt x="220" y="6"/>
                  </a:lnTo>
                  <a:lnTo>
                    <a:pt x="200" y="12"/>
                  </a:lnTo>
                  <a:lnTo>
                    <a:pt x="180" y="20"/>
                  </a:lnTo>
                  <a:lnTo>
                    <a:pt x="160" y="29"/>
                  </a:lnTo>
                  <a:lnTo>
                    <a:pt x="141" y="40"/>
                  </a:lnTo>
                  <a:lnTo>
                    <a:pt x="125" y="51"/>
                  </a:lnTo>
                  <a:close/>
                </a:path>
              </a:pathLst>
            </a:custGeom>
            <a:solidFill>
              <a:srgbClr val="000000"/>
            </a:solidFill>
            <a:ln w="9525">
              <a:noFill/>
              <a:round/>
              <a:headEnd/>
              <a:tailEnd/>
            </a:ln>
          </p:spPr>
          <p:txBody>
            <a:bodyPr/>
            <a:lstStyle/>
            <a:p>
              <a:endParaRPr lang="en-US"/>
            </a:p>
          </p:txBody>
        </p:sp>
        <p:sp>
          <p:nvSpPr>
            <p:cNvPr id="159866" name="Freeform 122"/>
            <p:cNvSpPr>
              <a:spLocks/>
            </p:cNvSpPr>
            <p:nvPr/>
          </p:nvSpPr>
          <p:spPr bwMode="auto">
            <a:xfrm>
              <a:off x="4112" y="3487"/>
              <a:ext cx="70" cy="64"/>
            </a:xfrm>
            <a:custGeom>
              <a:avLst/>
              <a:gdLst/>
              <a:ahLst/>
              <a:cxnLst>
                <a:cxn ang="0">
                  <a:pos x="233" y="79"/>
                </a:cxn>
                <a:cxn ang="0">
                  <a:pos x="246" y="94"/>
                </a:cxn>
                <a:cxn ang="0">
                  <a:pos x="253" y="110"/>
                </a:cxn>
                <a:cxn ang="0">
                  <a:pos x="258" y="127"/>
                </a:cxn>
                <a:cxn ang="0">
                  <a:pos x="258" y="146"/>
                </a:cxn>
                <a:cxn ang="0">
                  <a:pos x="256" y="161"/>
                </a:cxn>
                <a:cxn ang="0">
                  <a:pos x="251" y="174"/>
                </a:cxn>
                <a:cxn ang="0">
                  <a:pos x="243" y="187"/>
                </a:cxn>
                <a:cxn ang="0">
                  <a:pos x="235" y="198"/>
                </a:cxn>
                <a:cxn ang="0">
                  <a:pos x="224" y="209"/>
                </a:cxn>
                <a:cxn ang="0">
                  <a:pos x="213" y="219"/>
                </a:cxn>
                <a:cxn ang="0">
                  <a:pos x="203" y="229"/>
                </a:cxn>
                <a:cxn ang="0">
                  <a:pos x="192" y="240"/>
                </a:cxn>
                <a:cxn ang="0">
                  <a:pos x="190" y="243"/>
                </a:cxn>
                <a:cxn ang="0">
                  <a:pos x="189" y="247"/>
                </a:cxn>
                <a:cxn ang="0">
                  <a:pos x="190" y="250"/>
                </a:cxn>
                <a:cxn ang="0">
                  <a:pos x="192" y="254"/>
                </a:cxn>
                <a:cxn ang="0">
                  <a:pos x="196" y="256"/>
                </a:cxn>
                <a:cxn ang="0">
                  <a:pos x="199" y="257"/>
                </a:cxn>
                <a:cxn ang="0">
                  <a:pos x="204" y="256"/>
                </a:cxn>
                <a:cxn ang="0">
                  <a:pos x="208" y="254"/>
                </a:cxn>
                <a:cxn ang="0">
                  <a:pos x="231" y="239"/>
                </a:cxn>
                <a:cxn ang="0">
                  <a:pos x="250" y="219"/>
                </a:cxn>
                <a:cxn ang="0">
                  <a:pos x="266" y="195"/>
                </a:cxn>
                <a:cxn ang="0">
                  <a:pos x="277" y="171"/>
                </a:cxn>
                <a:cxn ang="0">
                  <a:pos x="280" y="144"/>
                </a:cxn>
                <a:cxn ang="0">
                  <a:pos x="278" y="118"/>
                </a:cxn>
                <a:cxn ang="0">
                  <a:pos x="268" y="94"/>
                </a:cxn>
                <a:cxn ang="0">
                  <a:pos x="250" y="71"/>
                </a:cxn>
                <a:cxn ang="0">
                  <a:pos x="236" y="60"/>
                </a:cxn>
                <a:cxn ang="0">
                  <a:pos x="219" y="49"/>
                </a:cxn>
                <a:cxn ang="0">
                  <a:pos x="201" y="40"/>
                </a:cxn>
                <a:cxn ang="0">
                  <a:pos x="182" y="32"/>
                </a:cxn>
                <a:cxn ang="0">
                  <a:pos x="162" y="25"/>
                </a:cxn>
                <a:cxn ang="0">
                  <a:pos x="141" y="19"/>
                </a:cxn>
                <a:cxn ang="0">
                  <a:pos x="121" y="13"/>
                </a:cxn>
                <a:cxn ang="0">
                  <a:pos x="100" y="8"/>
                </a:cxn>
                <a:cxn ang="0">
                  <a:pos x="81" y="5"/>
                </a:cxn>
                <a:cxn ang="0">
                  <a:pos x="63" y="2"/>
                </a:cxn>
                <a:cxn ang="0">
                  <a:pos x="46" y="0"/>
                </a:cxn>
                <a:cxn ang="0">
                  <a:pos x="31" y="0"/>
                </a:cxn>
                <a:cxn ang="0">
                  <a:pos x="18" y="0"/>
                </a:cxn>
                <a:cxn ang="0">
                  <a:pos x="9" y="1"/>
                </a:cxn>
                <a:cxn ang="0">
                  <a:pos x="3" y="3"/>
                </a:cxn>
                <a:cxn ang="0">
                  <a:pos x="0" y="6"/>
                </a:cxn>
                <a:cxn ang="0">
                  <a:pos x="11" y="8"/>
                </a:cxn>
                <a:cxn ang="0">
                  <a:pos x="24" y="9"/>
                </a:cxn>
                <a:cxn ang="0">
                  <a:pos x="37" y="12"/>
                </a:cxn>
                <a:cxn ang="0">
                  <a:pos x="51" y="14"/>
                </a:cxn>
                <a:cxn ang="0">
                  <a:pos x="66" y="16"/>
                </a:cxn>
                <a:cxn ang="0">
                  <a:pos x="81" y="19"/>
                </a:cxn>
                <a:cxn ang="0">
                  <a:pos x="97" y="22"/>
                </a:cxn>
                <a:cxn ang="0">
                  <a:pos x="113" y="26"/>
                </a:cxn>
                <a:cxn ang="0">
                  <a:pos x="128" y="30"/>
                </a:cxn>
                <a:cxn ang="0">
                  <a:pos x="145" y="35"/>
                </a:cxn>
                <a:cxn ang="0">
                  <a:pos x="161" y="41"/>
                </a:cxn>
                <a:cxn ang="0">
                  <a:pos x="176" y="47"/>
                </a:cxn>
                <a:cxn ang="0">
                  <a:pos x="191" y="54"/>
                </a:cxn>
                <a:cxn ang="0">
                  <a:pos x="206" y="61"/>
                </a:cxn>
                <a:cxn ang="0">
                  <a:pos x="221" y="70"/>
                </a:cxn>
                <a:cxn ang="0">
                  <a:pos x="233" y="79"/>
                </a:cxn>
              </a:cxnLst>
              <a:rect l="0" t="0" r="r" b="b"/>
              <a:pathLst>
                <a:path w="280" h="257">
                  <a:moveTo>
                    <a:pt x="233" y="79"/>
                  </a:moveTo>
                  <a:lnTo>
                    <a:pt x="246" y="94"/>
                  </a:lnTo>
                  <a:lnTo>
                    <a:pt x="253" y="110"/>
                  </a:lnTo>
                  <a:lnTo>
                    <a:pt x="258" y="127"/>
                  </a:lnTo>
                  <a:lnTo>
                    <a:pt x="258" y="146"/>
                  </a:lnTo>
                  <a:lnTo>
                    <a:pt x="256" y="161"/>
                  </a:lnTo>
                  <a:lnTo>
                    <a:pt x="251" y="174"/>
                  </a:lnTo>
                  <a:lnTo>
                    <a:pt x="243" y="187"/>
                  </a:lnTo>
                  <a:lnTo>
                    <a:pt x="235" y="198"/>
                  </a:lnTo>
                  <a:lnTo>
                    <a:pt x="224" y="209"/>
                  </a:lnTo>
                  <a:lnTo>
                    <a:pt x="213" y="219"/>
                  </a:lnTo>
                  <a:lnTo>
                    <a:pt x="203" y="229"/>
                  </a:lnTo>
                  <a:lnTo>
                    <a:pt x="192" y="240"/>
                  </a:lnTo>
                  <a:lnTo>
                    <a:pt x="190" y="243"/>
                  </a:lnTo>
                  <a:lnTo>
                    <a:pt x="189" y="247"/>
                  </a:lnTo>
                  <a:lnTo>
                    <a:pt x="190" y="250"/>
                  </a:lnTo>
                  <a:lnTo>
                    <a:pt x="192" y="254"/>
                  </a:lnTo>
                  <a:lnTo>
                    <a:pt x="196" y="256"/>
                  </a:lnTo>
                  <a:lnTo>
                    <a:pt x="199" y="257"/>
                  </a:lnTo>
                  <a:lnTo>
                    <a:pt x="204" y="256"/>
                  </a:lnTo>
                  <a:lnTo>
                    <a:pt x="208" y="254"/>
                  </a:lnTo>
                  <a:lnTo>
                    <a:pt x="231" y="239"/>
                  </a:lnTo>
                  <a:lnTo>
                    <a:pt x="250" y="219"/>
                  </a:lnTo>
                  <a:lnTo>
                    <a:pt x="266" y="195"/>
                  </a:lnTo>
                  <a:lnTo>
                    <a:pt x="277" y="171"/>
                  </a:lnTo>
                  <a:lnTo>
                    <a:pt x="280" y="144"/>
                  </a:lnTo>
                  <a:lnTo>
                    <a:pt x="278" y="118"/>
                  </a:lnTo>
                  <a:lnTo>
                    <a:pt x="268" y="94"/>
                  </a:lnTo>
                  <a:lnTo>
                    <a:pt x="250" y="71"/>
                  </a:lnTo>
                  <a:lnTo>
                    <a:pt x="236" y="60"/>
                  </a:lnTo>
                  <a:lnTo>
                    <a:pt x="219" y="49"/>
                  </a:lnTo>
                  <a:lnTo>
                    <a:pt x="201" y="40"/>
                  </a:lnTo>
                  <a:lnTo>
                    <a:pt x="182" y="32"/>
                  </a:lnTo>
                  <a:lnTo>
                    <a:pt x="162" y="25"/>
                  </a:lnTo>
                  <a:lnTo>
                    <a:pt x="141" y="19"/>
                  </a:lnTo>
                  <a:lnTo>
                    <a:pt x="121" y="13"/>
                  </a:lnTo>
                  <a:lnTo>
                    <a:pt x="100" y="8"/>
                  </a:lnTo>
                  <a:lnTo>
                    <a:pt x="81" y="5"/>
                  </a:lnTo>
                  <a:lnTo>
                    <a:pt x="63" y="2"/>
                  </a:lnTo>
                  <a:lnTo>
                    <a:pt x="46" y="0"/>
                  </a:lnTo>
                  <a:lnTo>
                    <a:pt x="31" y="0"/>
                  </a:lnTo>
                  <a:lnTo>
                    <a:pt x="18" y="0"/>
                  </a:lnTo>
                  <a:lnTo>
                    <a:pt x="9" y="1"/>
                  </a:lnTo>
                  <a:lnTo>
                    <a:pt x="3" y="3"/>
                  </a:lnTo>
                  <a:lnTo>
                    <a:pt x="0" y="6"/>
                  </a:lnTo>
                  <a:lnTo>
                    <a:pt x="11" y="8"/>
                  </a:lnTo>
                  <a:lnTo>
                    <a:pt x="24" y="9"/>
                  </a:lnTo>
                  <a:lnTo>
                    <a:pt x="37" y="12"/>
                  </a:lnTo>
                  <a:lnTo>
                    <a:pt x="51" y="14"/>
                  </a:lnTo>
                  <a:lnTo>
                    <a:pt x="66" y="16"/>
                  </a:lnTo>
                  <a:lnTo>
                    <a:pt x="81" y="19"/>
                  </a:lnTo>
                  <a:lnTo>
                    <a:pt x="97" y="22"/>
                  </a:lnTo>
                  <a:lnTo>
                    <a:pt x="113" y="26"/>
                  </a:lnTo>
                  <a:lnTo>
                    <a:pt x="128" y="30"/>
                  </a:lnTo>
                  <a:lnTo>
                    <a:pt x="145" y="35"/>
                  </a:lnTo>
                  <a:lnTo>
                    <a:pt x="161" y="41"/>
                  </a:lnTo>
                  <a:lnTo>
                    <a:pt x="176" y="47"/>
                  </a:lnTo>
                  <a:lnTo>
                    <a:pt x="191" y="54"/>
                  </a:lnTo>
                  <a:lnTo>
                    <a:pt x="206" y="61"/>
                  </a:lnTo>
                  <a:lnTo>
                    <a:pt x="221" y="70"/>
                  </a:lnTo>
                  <a:lnTo>
                    <a:pt x="233" y="79"/>
                  </a:lnTo>
                  <a:close/>
                </a:path>
              </a:pathLst>
            </a:custGeom>
            <a:solidFill>
              <a:srgbClr val="000000"/>
            </a:solidFill>
            <a:ln w="9525">
              <a:noFill/>
              <a:round/>
              <a:headEnd/>
              <a:tailEnd/>
            </a:ln>
          </p:spPr>
          <p:txBody>
            <a:bodyPr/>
            <a:lstStyle/>
            <a:p>
              <a:endParaRPr lang="en-US"/>
            </a:p>
          </p:txBody>
        </p:sp>
        <p:sp>
          <p:nvSpPr>
            <p:cNvPr id="159867" name="Freeform 123"/>
            <p:cNvSpPr>
              <a:spLocks/>
            </p:cNvSpPr>
            <p:nvPr/>
          </p:nvSpPr>
          <p:spPr bwMode="auto">
            <a:xfrm>
              <a:off x="3970" y="3522"/>
              <a:ext cx="29" cy="60"/>
            </a:xfrm>
            <a:custGeom>
              <a:avLst/>
              <a:gdLst/>
              <a:ahLst/>
              <a:cxnLst>
                <a:cxn ang="0">
                  <a:pos x="0" y="131"/>
                </a:cxn>
                <a:cxn ang="0">
                  <a:pos x="0" y="151"/>
                </a:cxn>
                <a:cxn ang="0">
                  <a:pos x="5" y="170"/>
                </a:cxn>
                <a:cxn ang="0">
                  <a:pos x="13" y="187"/>
                </a:cxn>
                <a:cxn ang="0">
                  <a:pos x="24" y="202"/>
                </a:cxn>
                <a:cxn ang="0">
                  <a:pos x="38" y="215"/>
                </a:cxn>
                <a:cxn ang="0">
                  <a:pos x="55" y="227"/>
                </a:cxn>
                <a:cxn ang="0">
                  <a:pos x="74" y="235"/>
                </a:cxn>
                <a:cxn ang="0">
                  <a:pos x="92" y="240"/>
                </a:cxn>
                <a:cxn ang="0">
                  <a:pos x="98" y="241"/>
                </a:cxn>
                <a:cxn ang="0">
                  <a:pos x="104" y="239"/>
                </a:cxn>
                <a:cxn ang="0">
                  <a:pos x="109" y="235"/>
                </a:cxn>
                <a:cxn ang="0">
                  <a:pos x="111" y="231"/>
                </a:cxn>
                <a:cxn ang="0">
                  <a:pos x="111" y="225"/>
                </a:cxn>
                <a:cxn ang="0">
                  <a:pos x="110" y="219"/>
                </a:cxn>
                <a:cxn ang="0">
                  <a:pos x="106" y="214"/>
                </a:cxn>
                <a:cxn ang="0">
                  <a:pos x="100" y="212"/>
                </a:cxn>
                <a:cxn ang="0">
                  <a:pos x="82" y="205"/>
                </a:cxn>
                <a:cxn ang="0">
                  <a:pos x="64" y="195"/>
                </a:cxn>
                <a:cxn ang="0">
                  <a:pos x="50" y="183"/>
                </a:cxn>
                <a:cxn ang="0">
                  <a:pos x="40" y="169"/>
                </a:cxn>
                <a:cxn ang="0">
                  <a:pos x="33" y="151"/>
                </a:cxn>
                <a:cxn ang="0">
                  <a:pos x="29" y="132"/>
                </a:cxn>
                <a:cxn ang="0">
                  <a:pos x="29" y="112"/>
                </a:cxn>
                <a:cxn ang="0">
                  <a:pos x="35" y="91"/>
                </a:cxn>
                <a:cxn ang="0">
                  <a:pos x="43" y="76"/>
                </a:cxn>
                <a:cxn ang="0">
                  <a:pos x="56" y="61"/>
                </a:cxn>
                <a:cxn ang="0">
                  <a:pos x="70" y="47"/>
                </a:cxn>
                <a:cxn ang="0">
                  <a:pos x="85" y="34"/>
                </a:cxn>
                <a:cxn ang="0">
                  <a:pos x="98" y="24"/>
                </a:cxn>
                <a:cxn ang="0">
                  <a:pos x="109" y="13"/>
                </a:cxn>
                <a:cxn ang="0">
                  <a:pos x="114" y="6"/>
                </a:cxn>
                <a:cxn ang="0">
                  <a:pos x="114" y="0"/>
                </a:cxn>
                <a:cxn ang="0">
                  <a:pos x="102" y="5"/>
                </a:cxn>
                <a:cxn ang="0">
                  <a:pos x="85" y="13"/>
                </a:cxn>
                <a:cxn ang="0">
                  <a:pos x="68" y="27"/>
                </a:cxn>
                <a:cxn ang="0">
                  <a:pos x="49" y="43"/>
                </a:cxn>
                <a:cxn ang="0">
                  <a:pos x="31" y="62"/>
                </a:cxn>
                <a:cxn ang="0">
                  <a:pos x="17" y="84"/>
                </a:cxn>
                <a:cxn ang="0">
                  <a:pos x="6" y="108"/>
                </a:cxn>
                <a:cxn ang="0">
                  <a:pos x="0" y="131"/>
                </a:cxn>
              </a:cxnLst>
              <a:rect l="0" t="0" r="r" b="b"/>
              <a:pathLst>
                <a:path w="114" h="241">
                  <a:moveTo>
                    <a:pt x="0" y="131"/>
                  </a:moveTo>
                  <a:lnTo>
                    <a:pt x="0" y="151"/>
                  </a:lnTo>
                  <a:lnTo>
                    <a:pt x="5" y="170"/>
                  </a:lnTo>
                  <a:lnTo>
                    <a:pt x="13" y="187"/>
                  </a:lnTo>
                  <a:lnTo>
                    <a:pt x="24" y="202"/>
                  </a:lnTo>
                  <a:lnTo>
                    <a:pt x="38" y="215"/>
                  </a:lnTo>
                  <a:lnTo>
                    <a:pt x="55" y="227"/>
                  </a:lnTo>
                  <a:lnTo>
                    <a:pt x="74" y="235"/>
                  </a:lnTo>
                  <a:lnTo>
                    <a:pt x="92" y="240"/>
                  </a:lnTo>
                  <a:lnTo>
                    <a:pt x="98" y="241"/>
                  </a:lnTo>
                  <a:lnTo>
                    <a:pt x="104" y="239"/>
                  </a:lnTo>
                  <a:lnTo>
                    <a:pt x="109" y="235"/>
                  </a:lnTo>
                  <a:lnTo>
                    <a:pt x="111" y="231"/>
                  </a:lnTo>
                  <a:lnTo>
                    <a:pt x="111" y="225"/>
                  </a:lnTo>
                  <a:lnTo>
                    <a:pt x="110" y="219"/>
                  </a:lnTo>
                  <a:lnTo>
                    <a:pt x="106" y="214"/>
                  </a:lnTo>
                  <a:lnTo>
                    <a:pt x="100" y="212"/>
                  </a:lnTo>
                  <a:lnTo>
                    <a:pt x="82" y="205"/>
                  </a:lnTo>
                  <a:lnTo>
                    <a:pt x="64" y="195"/>
                  </a:lnTo>
                  <a:lnTo>
                    <a:pt x="50" y="183"/>
                  </a:lnTo>
                  <a:lnTo>
                    <a:pt x="40" y="169"/>
                  </a:lnTo>
                  <a:lnTo>
                    <a:pt x="33" y="151"/>
                  </a:lnTo>
                  <a:lnTo>
                    <a:pt x="29" y="132"/>
                  </a:lnTo>
                  <a:lnTo>
                    <a:pt x="29" y="112"/>
                  </a:lnTo>
                  <a:lnTo>
                    <a:pt x="35" y="91"/>
                  </a:lnTo>
                  <a:lnTo>
                    <a:pt x="43" y="76"/>
                  </a:lnTo>
                  <a:lnTo>
                    <a:pt x="56" y="61"/>
                  </a:lnTo>
                  <a:lnTo>
                    <a:pt x="70" y="47"/>
                  </a:lnTo>
                  <a:lnTo>
                    <a:pt x="85" y="34"/>
                  </a:lnTo>
                  <a:lnTo>
                    <a:pt x="98" y="24"/>
                  </a:lnTo>
                  <a:lnTo>
                    <a:pt x="109" y="13"/>
                  </a:lnTo>
                  <a:lnTo>
                    <a:pt x="114" y="6"/>
                  </a:lnTo>
                  <a:lnTo>
                    <a:pt x="114" y="0"/>
                  </a:lnTo>
                  <a:lnTo>
                    <a:pt x="102" y="5"/>
                  </a:lnTo>
                  <a:lnTo>
                    <a:pt x="85" y="13"/>
                  </a:lnTo>
                  <a:lnTo>
                    <a:pt x="68" y="27"/>
                  </a:lnTo>
                  <a:lnTo>
                    <a:pt x="49" y="43"/>
                  </a:lnTo>
                  <a:lnTo>
                    <a:pt x="31" y="62"/>
                  </a:lnTo>
                  <a:lnTo>
                    <a:pt x="17" y="84"/>
                  </a:lnTo>
                  <a:lnTo>
                    <a:pt x="6" y="108"/>
                  </a:lnTo>
                  <a:lnTo>
                    <a:pt x="0" y="131"/>
                  </a:lnTo>
                  <a:close/>
                </a:path>
              </a:pathLst>
            </a:custGeom>
            <a:solidFill>
              <a:srgbClr val="000000"/>
            </a:solidFill>
            <a:ln w="9525">
              <a:noFill/>
              <a:round/>
              <a:headEnd/>
              <a:tailEnd/>
            </a:ln>
          </p:spPr>
          <p:txBody>
            <a:bodyPr/>
            <a:lstStyle/>
            <a:p>
              <a:endParaRPr lang="en-US"/>
            </a:p>
          </p:txBody>
        </p:sp>
        <p:sp>
          <p:nvSpPr>
            <p:cNvPr id="159868" name="Freeform 124"/>
            <p:cNvSpPr>
              <a:spLocks/>
            </p:cNvSpPr>
            <p:nvPr/>
          </p:nvSpPr>
          <p:spPr bwMode="auto">
            <a:xfrm>
              <a:off x="4170" y="3483"/>
              <a:ext cx="61" cy="79"/>
            </a:xfrm>
            <a:custGeom>
              <a:avLst/>
              <a:gdLst/>
              <a:ahLst/>
              <a:cxnLst>
                <a:cxn ang="0">
                  <a:pos x="207" y="126"/>
                </a:cxn>
                <a:cxn ang="0">
                  <a:pos x="219" y="146"/>
                </a:cxn>
                <a:cxn ang="0">
                  <a:pos x="225" y="167"/>
                </a:cxn>
                <a:cxn ang="0">
                  <a:pos x="221" y="190"/>
                </a:cxn>
                <a:cxn ang="0">
                  <a:pos x="207" y="212"/>
                </a:cxn>
                <a:cxn ang="0">
                  <a:pos x="187" y="232"/>
                </a:cxn>
                <a:cxn ang="0">
                  <a:pos x="165" y="250"/>
                </a:cxn>
                <a:cxn ang="0">
                  <a:pos x="142" y="269"/>
                </a:cxn>
                <a:cxn ang="0">
                  <a:pos x="128" y="283"/>
                </a:cxn>
                <a:cxn ang="0">
                  <a:pos x="123" y="292"/>
                </a:cxn>
                <a:cxn ang="0">
                  <a:pos x="119" y="301"/>
                </a:cxn>
                <a:cxn ang="0">
                  <a:pos x="122" y="311"/>
                </a:cxn>
                <a:cxn ang="0">
                  <a:pos x="130" y="315"/>
                </a:cxn>
                <a:cxn ang="0">
                  <a:pos x="138" y="314"/>
                </a:cxn>
                <a:cxn ang="0">
                  <a:pos x="153" y="297"/>
                </a:cxn>
                <a:cxn ang="0">
                  <a:pos x="179" y="273"/>
                </a:cxn>
                <a:cxn ang="0">
                  <a:pos x="206" y="250"/>
                </a:cxn>
                <a:cxn ang="0">
                  <a:pos x="229" y="223"/>
                </a:cxn>
                <a:cxn ang="0">
                  <a:pos x="243" y="189"/>
                </a:cxn>
                <a:cxn ang="0">
                  <a:pos x="242" y="154"/>
                </a:cxn>
                <a:cxn ang="0">
                  <a:pos x="227" y="121"/>
                </a:cxn>
                <a:cxn ang="0">
                  <a:pos x="202" y="94"/>
                </a:cxn>
                <a:cxn ang="0">
                  <a:pos x="176" y="77"/>
                </a:cxn>
                <a:cxn ang="0">
                  <a:pos x="150" y="62"/>
                </a:cxn>
                <a:cxn ang="0">
                  <a:pos x="122" y="46"/>
                </a:cxn>
                <a:cxn ang="0">
                  <a:pos x="93" y="31"/>
                </a:cxn>
                <a:cxn ang="0">
                  <a:pos x="66" y="18"/>
                </a:cxn>
                <a:cxn ang="0">
                  <a:pos x="40" y="8"/>
                </a:cxn>
                <a:cxn ang="0">
                  <a:pos x="20" y="1"/>
                </a:cxn>
                <a:cxn ang="0">
                  <a:pos x="5" y="0"/>
                </a:cxn>
                <a:cxn ang="0">
                  <a:pos x="11" y="8"/>
                </a:cxn>
                <a:cxn ang="0">
                  <a:pos x="35" y="19"/>
                </a:cxn>
                <a:cxn ang="0">
                  <a:pos x="60" y="31"/>
                </a:cxn>
                <a:cxn ang="0">
                  <a:pos x="86" y="44"/>
                </a:cxn>
                <a:cxn ang="0">
                  <a:pos x="112" y="58"/>
                </a:cxn>
                <a:cxn ang="0">
                  <a:pos x="138" y="72"/>
                </a:cxn>
                <a:cxn ang="0">
                  <a:pos x="164" y="90"/>
                </a:cxn>
                <a:cxn ang="0">
                  <a:pos x="187" y="107"/>
                </a:cxn>
              </a:cxnLst>
              <a:rect l="0" t="0" r="r" b="b"/>
              <a:pathLst>
                <a:path w="245" h="315">
                  <a:moveTo>
                    <a:pt x="199" y="118"/>
                  </a:moveTo>
                  <a:lnTo>
                    <a:pt x="207" y="126"/>
                  </a:lnTo>
                  <a:lnTo>
                    <a:pt x="213" y="135"/>
                  </a:lnTo>
                  <a:lnTo>
                    <a:pt x="219" y="146"/>
                  </a:lnTo>
                  <a:lnTo>
                    <a:pt x="222" y="156"/>
                  </a:lnTo>
                  <a:lnTo>
                    <a:pt x="225" y="167"/>
                  </a:lnTo>
                  <a:lnTo>
                    <a:pt x="223" y="179"/>
                  </a:lnTo>
                  <a:lnTo>
                    <a:pt x="221" y="190"/>
                  </a:lnTo>
                  <a:lnTo>
                    <a:pt x="215" y="201"/>
                  </a:lnTo>
                  <a:lnTo>
                    <a:pt x="207" y="212"/>
                  </a:lnTo>
                  <a:lnTo>
                    <a:pt x="198" y="223"/>
                  </a:lnTo>
                  <a:lnTo>
                    <a:pt x="187" y="232"/>
                  </a:lnTo>
                  <a:lnTo>
                    <a:pt x="177" y="242"/>
                  </a:lnTo>
                  <a:lnTo>
                    <a:pt x="165" y="250"/>
                  </a:lnTo>
                  <a:lnTo>
                    <a:pt x="153" y="259"/>
                  </a:lnTo>
                  <a:lnTo>
                    <a:pt x="142" y="269"/>
                  </a:lnTo>
                  <a:lnTo>
                    <a:pt x="131" y="279"/>
                  </a:lnTo>
                  <a:lnTo>
                    <a:pt x="128" y="283"/>
                  </a:lnTo>
                  <a:lnTo>
                    <a:pt x="125" y="287"/>
                  </a:lnTo>
                  <a:lnTo>
                    <a:pt x="123" y="292"/>
                  </a:lnTo>
                  <a:lnTo>
                    <a:pt x="121" y="297"/>
                  </a:lnTo>
                  <a:lnTo>
                    <a:pt x="119" y="301"/>
                  </a:lnTo>
                  <a:lnTo>
                    <a:pt x="119" y="306"/>
                  </a:lnTo>
                  <a:lnTo>
                    <a:pt x="122" y="311"/>
                  </a:lnTo>
                  <a:lnTo>
                    <a:pt x="125" y="314"/>
                  </a:lnTo>
                  <a:lnTo>
                    <a:pt x="130" y="315"/>
                  </a:lnTo>
                  <a:lnTo>
                    <a:pt x="135" y="315"/>
                  </a:lnTo>
                  <a:lnTo>
                    <a:pt x="138" y="314"/>
                  </a:lnTo>
                  <a:lnTo>
                    <a:pt x="142" y="311"/>
                  </a:lnTo>
                  <a:lnTo>
                    <a:pt x="153" y="297"/>
                  </a:lnTo>
                  <a:lnTo>
                    <a:pt x="166" y="285"/>
                  </a:lnTo>
                  <a:lnTo>
                    <a:pt x="179" y="273"/>
                  </a:lnTo>
                  <a:lnTo>
                    <a:pt x="193" y="262"/>
                  </a:lnTo>
                  <a:lnTo>
                    <a:pt x="206" y="250"/>
                  </a:lnTo>
                  <a:lnTo>
                    <a:pt x="219" y="237"/>
                  </a:lnTo>
                  <a:lnTo>
                    <a:pt x="229" y="223"/>
                  </a:lnTo>
                  <a:lnTo>
                    <a:pt x="238" y="208"/>
                  </a:lnTo>
                  <a:lnTo>
                    <a:pt x="243" y="189"/>
                  </a:lnTo>
                  <a:lnTo>
                    <a:pt x="245" y="172"/>
                  </a:lnTo>
                  <a:lnTo>
                    <a:pt x="242" y="154"/>
                  </a:lnTo>
                  <a:lnTo>
                    <a:pt x="236" y="136"/>
                  </a:lnTo>
                  <a:lnTo>
                    <a:pt x="227" y="121"/>
                  </a:lnTo>
                  <a:lnTo>
                    <a:pt x="216" y="106"/>
                  </a:lnTo>
                  <a:lnTo>
                    <a:pt x="202" y="94"/>
                  </a:lnTo>
                  <a:lnTo>
                    <a:pt x="187" y="84"/>
                  </a:lnTo>
                  <a:lnTo>
                    <a:pt x="176" y="77"/>
                  </a:lnTo>
                  <a:lnTo>
                    <a:pt x="163" y="70"/>
                  </a:lnTo>
                  <a:lnTo>
                    <a:pt x="150" y="62"/>
                  </a:lnTo>
                  <a:lnTo>
                    <a:pt x="136" y="55"/>
                  </a:lnTo>
                  <a:lnTo>
                    <a:pt x="122" y="46"/>
                  </a:lnTo>
                  <a:lnTo>
                    <a:pt x="107" y="39"/>
                  </a:lnTo>
                  <a:lnTo>
                    <a:pt x="93" y="31"/>
                  </a:lnTo>
                  <a:lnTo>
                    <a:pt x="79" y="24"/>
                  </a:lnTo>
                  <a:lnTo>
                    <a:pt x="66" y="18"/>
                  </a:lnTo>
                  <a:lnTo>
                    <a:pt x="53" y="12"/>
                  </a:lnTo>
                  <a:lnTo>
                    <a:pt x="40" y="8"/>
                  </a:lnTo>
                  <a:lnTo>
                    <a:pt x="29" y="4"/>
                  </a:lnTo>
                  <a:lnTo>
                    <a:pt x="20" y="1"/>
                  </a:lnTo>
                  <a:lnTo>
                    <a:pt x="12" y="0"/>
                  </a:lnTo>
                  <a:lnTo>
                    <a:pt x="5" y="0"/>
                  </a:lnTo>
                  <a:lnTo>
                    <a:pt x="0" y="2"/>
                  </a:lnTo>
                  <a:lnTo>
                    <a:pt x="11" y="8"/>
                  </a:lnTo>
                  <a:lnTo>
                    <a:pt x="22" y="14"/>
                  </a:lnTo>
                  <a:lnTo>
                    <a:pt x="35" y="19"/>
                  </a:lnTo>
                  <a:lnTo>
                    <a:pt x="47" y="25"/>
                  </a:lnTo>
                  <a:lnTo>
                    <a:pt x="60" y="31"/>
                  </a:lnTo>
                  <a:lnTo>
                    <a:pt x="73" y="37"/>
                  </a:lnTo>
                  <a:lnTo>
                    <a:pt x="86" y="44"/>
                  </a:lnTo>
                  <a:lnTo>
                    <a:pt x="98" y="51"/>
                  </a:lnTo>
                  <a:lnTo>
                    <a:pt x="112" y="58"/>
                  </a:lnTo>
                  <a:lnTo>
                    <a:pt x="125" y="65"/>
                  </a:lnTo>
                  <a:lnTo>
                    <a:pt x="138" y="72"/>
                  </a:lnTo>
                  <a:lnTo>
                    <a:pt x="151" y="80"/>
                  </a:lnTo>
                  <a:lnTo>
                    <a:pt x="164" y="90"/>
                  </a:lnTo>
                  <a:lnTo>
                    <a:pt x="176" y="98"/>
                  </a:lnTo>
                  <a:lnTo>
                    <a:pt x="187" y="107"/>
                  </a:lnTo>
                  <a:lnTo>
                    <a:pt x="199" y="118"/>
                  </a:lnTo>
                  <a:close/>
                </a:path>
              </a:pathLst>
            </a:custGeom>
            <a:solidFill>
              <a:srgbClr val="000000"/>
            </a:solidFill>
            <a:ln w="9525">
              <a:noFill/>
              <a:round/>
              <a:headEnd/>
              <a:tailEnd/>
            </a:ln>
          </p:spPr>
          <p:txBody>
            <a:bodyPr/>
            <a:lstStyle/>
            <a:p>
              <a:endParaRPr lang="en-US"/>
            </a:p>
          </p:txBody>
        </p:sp>
      </p:gr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68" name="Rectangle 48"/>
          <p:cNvSpPr>
            <a:spLocks noGrp="1" noChangeArrowheads="1"/>
          </p:cNvSpPr>
          <p:nvPr>
            <p:ph type="title"/>
          </p:nvPr>
        </p:nvSpPr>
        <p:spPr/>
        <p:txBody>
          <a:bodyPr/>
          <a:lstStyle/>
          <a:p>
            <a:r>
              <a:rPr lang="en-US"/>
              <a:t>Bluetooth</a:t>
            </a:r>
          </a:p>
        </p:txBody>
      </p:sp>
      <p:sp>
        <p:nvSpPr>
          <p:cNvPr id="107569" name="Rectangle 49"/>
          <p:cNvSpPr>
            <a:spLocks noGrp="1" noChangeArrowheads="1"/>
          </p:cNvSpPr>
          <p:nvPr>
            <p:ph idx="1"/>
          </p:nvPr>
        </p:nvSpPr>
        <p:spPr/>
        <p:txBody>
          <a:bodyPr/>
          <a:lstStyle/>
          <a:p>
            <a:r>
              <a:rPr lang="en-US" sz="2000" dirty="0"/>
              <a:t>History</a:t>
            </a:r>
          </a:p>
          <a:p>
            <a:pPr lvl="1"/>
            <a:r>
              <a:rPr lang="en-US" dirty="0"/>
              <a:t>1994: Ericsson (</a:t>
            </a:r>
            <a:r>
              <a:rPr lang="en-US" dirty="0" err="1"/>
              <a:t>Mattison</a:t>
            </a:r>
            <a:r>
              <a:rPr lang="en-US" dirty="0"/>
              <a:t>/</a:t>
            </a:r>
            <a:r>
              <a:rPr lang="en-US" dirty="0" err="1"/>
              <a:t>Haartsen</a:t>
            </a:r>
            <a:r>
              <a:rPr lang="en-US" dirty="0"/>
              <a:t>), “MC-link” project</a:t>
            </a:r>
          </a:p>
          <a:p>
            <a:pPr lvl="1"/>
            <a:r>
              <a:rPr lang="en-US" dirty="0"/>
              <a:t>Renaming of the project: Bluetooth according to Harald “</a:t>
            </a:r>
            <a:r>
              <a:rPr lang="en-US" dirty="0" err="1"/>
              <a:t>Bl</a:t>
            </a:r>
            <a:r>
              <a:rPr lang="en-US" dirty="0" err="1">
                <a:cs typeface="Arial" charset="0"/>
              </a:rPr>
              <a:t>åtand</a:t>
            </a:r>
            <a:r>
              <a:rPr lang="en-US" dirty="0">
                <a:cs typeface="Arial" charset="0"/>
              </a:rPr>
              <a:t>” </a:t>
            </a:r>
            <a:r>
              <a:rPr lang="en-US" dirty="0" err="1"/>
              <a:t>Gormsen</a:t>
            </a:r>
            <a:r>
              <a:rPr lang="en-US" dirty="0"/>
              <a:t> [son of </a:t>
            </a:r>
            <a:r>
              <a:rPr lang="en-US" dirty="0" err="1"/>
              <a:t>Gorm</a:t>
            </a:r>
            <a:r>
              <a:rPr lang="en-US" dirty="0"/>
              <a:t>], King of Denmark in the 10</a:t>
            </a:r>
            <a:r>
              <a:rPr lang="en-US" baseline="30000" dirty="0"/>
              <a:t>th</a:t>
            </a:r>
            <a:r>
              <a:rPr lang="en-US" dirty="0"/>
              <a:t> century</a:t>
            </a:r>
          </a:p>
          <a:p>
            <a:pPr lvl="1"/>
            <a:r>
              <a:rPr lang="en-US" dirty="0"/>
              <a:t>1998: foundation of Bluetooth SIG, </a:t>
            </a:r>
            <a:r>
              <a:rPr lang="en-US" dirty="0">
                <a:hlinkClick r:id="rId3"/>
              </a:rPr>
              <a:t>www.bluetooth.org</a:t>
            </a:r>
            <a:endParaRPr lang="en-US" dirty="0"/>
          </a:p>
          <a:p>
            <a:pPr lvl="1"/>
            <a:r>
              <a:rPr lang="en-US" dirty="0"/>
              <a:t>1999: erection of a rune stone at </a:t>
            </a:r>
            <a:r>
              <a:rPr lang="en-US" dirty="0" err="1"/>
              <a:t>Ercisson</a:t>
            </a:r>
            <a:r>
              <a:rPr lang="en-US" dirty="0"/>
              <a:t>/Lund ;-)</a:t>
            </a:r>
          </a:p>
          <a:p>
            <a:pPr lvl="1"/>
            <a:r>
              <a:rPr lang="en-US" dirty="0"/>
              <a:t>2001: first consumer products for mass market, spec. version 1.1 released</a:t>
            </a:r>
          </a:p>
          <a:p>
            <a:pPr lvl="1"/>
            <a:r>
              <a:rPr lang="en-US" dirty="0"/>
              <a:t>2005: 5 million chips/week</a:t>
            </a:r>
          </a:p>
          <a:p>
            <a:endParaRPr lang="en-US" sz="2000" dirty="0"/>
          </a:p>
          <a:p>
            <a:r>
              <a:rPr lang="en-US" sz="2000" dirty="0"/>
              <a:t>Special Interest Group</a:t>
            </a:r>
          </a:p>
          <a:p>
            <a:pPr lvl="1"/>
            <a:r>
              <a:rPr lang="en-US" dirty="0"/>
              <a:t>Original founding members: Ericsson, Intel, IBM, Nokia, Toshiba</a:t>
            </a:r>
          </a:p>
          <a:p>
            <a:pPr lvl="1"/>
            <a:r>
              <a:rPr lang="en-US" dirty="0"/>
              <a:t>Added promoters: 3Com, </a:t>
            </a:r>
            <a:r>
              <a:rPr lang="en-US" dirty="0" err="1"/>
              <a:t>Agere</a:t>
            </a:r>
            <a:r>
              <a:rPr lang="en-US" dirty="0"/>
              <a:t> (was: Lucent), Microsoft, Motorola</a:t>
            </a:r>
          </a:p>
          <a:p>
            <a:pPr lvl="1"/>
            <a:r>
              <a:rPr lang="en-US" dirty="0"/>
              <a:t>&gt; 10000 members</a:t>
            </a:r>
          </a:p>
          <a:p>
            <a:pPr lvl="1"/>
            <a:r>
              <a:rPr lang="en-US" dirty="0"/>
              <a:t>Common specification and certification of products</a:t>
            </a:r>
          </a:p>
          <a:p>
            <a:pPr lvl="1"/>
            <a:r>
              <a:rPr lang="en-US" dirty="0"/>
              <a:t>2020: core specification 5.2 comprises 3256 pages!</a:t>
            </a:r>
          </a:p>
        </p:txBody>
      </p:sp>
      <p:sp>
        <p:nvSpPr>
          <p:cNvPr id="20" name="Fußzeilenplatzhalter 3"/>
          <p:cNvSpPr>
            <a:spLocks noGrp="1"/>
          </p:cNvSpPr>
          <p:nvPr>
            <p:ph type="ftr" sz="quarter" idx="10"/>
          </p:nvPr>
        </p:nvSpPr>
        <p:spPr/>
        <p:txBody>
          <a:bodyPr/>
          <a:lstStyle/>
          <a:p>
            <a:r>
              <a:rPr lang="en-US"/>
              <a:t>Prof. Dr.-Ing. Jochen H. Schiller    www.jochenschiller.de    Mobile Communications</a:t>
            </a:r>
          </a:p>
        </p:txBody>
      </p:sp>
      <p:pic>
        <p:nvPicPr>
          <p:cNvPr id="107570" name="Picture 50" descr="Bluetooth_mit_text"/>
          <p:cNvPicPr>
            <a:picLocks noChangeAspect="1" noChangeArrowheads="1"/>
          </p:cNvPicPr>
          <p:nvPr/>
        </p:nvPicPr>
        <p:blipFill>
          <a:blip r:embed="rId4" cstate="print"/>
          <a:srcRect/>
          <a:stretch>
            <a:fillRect/>
          </a:stretch>
        </p:blipFill>
        <p:spPr bwMode="auto">
          <a:xfrm>
            <a:off x="8714478" y="3789040"/>
            <a:ext cx="2362200" cy="552450"/>
          </a:xfrm>
          <a:prstGeom prst="rect">
            <a:avLst/>
          </a:prstGeom>
          <a:noFill/>
        </p:spPr>
      </p:pic>
      <p:grpSp>
        <p:nvGrpSpPr>
          <p:cNvPr id="107585" name="Group 65"/>
          <p:cNvGrpSpPr>
            <a:grpSpLocks/>
          </p:cNvGrpSpPr>
          <p:nvPr/>
        </p:nvGrpSpPr>
        <p:grpSpPr bwMode="auto">
          <a:xfrm>
            <a:off x="8580439" y="908050"/>
            <a:ext cx="2052637" cy="336550"/>
            <a:chOff x="4377" y="1404"/>
            <a:chExt cx="1293" cy="212"/>
          </a:xfrm>
        </p:grpSpPr>
        <p:grpSp>
          <p:nvGrpSpPr>
            <p:cNvPr id="107571" name="Group 51"/>
            <p:cNvGrpSpPr>
              <a:grpSpLocks/>
            </p:cNvGrpSpPr>
            <p:nvPr/>
          </p:nvGrpSpPr>
          <p:grpSpPr bwMode="auto">
            <a:xfrm>
              <a:off x="4785" y="1434"/>
              <a:ext cx="736" cy="164"/>
              <a:chOff x="2451" y="2784"/>
              <a:chExt cx="765" cy="164"/>
            </a:xfrm>
          </p:grpSpPr>
          <p:sp>
            <p:nvSpPr>
              <p:cNvPr id="107572" name="Freeform 52"/>
              <p:cNvSpPr>
                <a:spLocks noEditPoints="1"/>
              </p:cNvSpPr>
              <p:nvPr/>
            </p:nvSpPr>
            <p:spPr bwMode="invGray">
              <a:xfrm>
                <a:off x="2451" y="2784"/>
                <a:ext cx="140" cy="164"/>
              </a:xfrm>
              <a:custGeom>
                <a:avLst/>
                <a:gdLst/>
                <a:ahLst/>
                <a:cxnLst>
                  <a:cxn ang="0">
                    <a:pos x="2353" y="618"/>
                  </a:cxn>
                  <a:cxn ang="0">
                    <a:pos x="2199" y="27"/>
                  </a:cxn>
                  <a:cxn ang="0">
                    <a:pos x="1571" y="4"/>
                  </a:cxn>
                  <a:cxn ang="0">
                    <a:pos x="865" y="105"/>
                  </a:cxn>
                  <a:cxn ang="0">
                    <a:pos x="333" y="322"/>
                  </a:cxn>
                  <a:cxn ang="0">
                    <a:pos x="49" y="622"/>
                  </a:cxn>
                  <a:cxn ang="0">
                    <a:pos x="0" y="963"/>
                  </a:cxn>
                  <a:cxn ang="0">
                    <a:pos x="54" y="1377"/>
                  </a:cxn>
                  <a:cxn ang="0">
                    <a:pos x="208" y="1848"/>
                  </a:cxn>
                  <a:cxn ang="0">
                    <a:pos x="464" y="2351"/>
                  </a:cxn>
                  <a:cxn ang="0">
                    <a:pos x="832" y="2858"/>
                  </a:cxn>
                  <a:cxn ang="0">
                    <a:pos x="1222" y="3224"/>
                  </a:cxn>
                  <a:cxn ang="0">
                    <a:pos x="1595" y="3420"/>
                  </a:cxn>
                  <a:cxn ang="0">
                    <a:pos x="1877" y="3420"/>
                  </a:cxn>
                  <a:cxn ang="0">
                    <a:pos x="2210" y="3262"/>
                  </a:cxn>
                  <a:cxn ang="0">
                    <a:pos x="2562" y="2962"/>
                  </a:cxn>
                  <a:cxn ang="0">
                    <a:pos x="2904" y="2541"/>
                  </a:cxn>
                  <a:cxn ang="0">
                    <a:pos x="2575" y="1454"/>
                  </a:cxn>
                  <a:cxn ang="0">
                    <a:pos x="745" y="2067"/>
                  </a:cxn>
                  <a:cxn ang="0">
                    <a:pos x="568" y="1653"/>
                  </a:cxn>
                  <a:cxn ang="0">
                    <a:pos x="408" y="1086"/>
                  </a:cxn>
                  <a:cxn ang="0">
                    <a:pos x="378" y="815"/>
                  </a:cxn>
                  <a:cxn ang="0">
                    <a:pos x="418" y="807"/>
                  </a:cxn>
                  <a:cxn ang="0">
                    <a:pos x="540" y="1035"/>
                  </a:cxn>
                  <a:cxn ang="0">
                    <a:pos x="727" y="1589"/>
                  </a:cxn>
                  <a:cxn ang="0">
                    <a:pos x="817" y="2038"/>
                  </a:cxn>
                  <a:cxn ang="0">
                    <a:pos x="797" y="2118"/>
                  </a:cxn>
                  <a:cxn ang="0">
                    <a:pos x="1212" y="2215"/>
                  </a:cxn>
                  <a:cxn ang="0">
                    <a:pos x="990" y="1699"/>
                  </a:cxn>
                  <a:cxn ang="0">
                    <a:pos x="790" y="990"/>
                  </a:cxn>
                  <a:cxn ang="0">
                    <a:pos x="750" y="675"/>
                  </a:cxn>
                  <a:cxn ang="0">
                    <a:pos x="788" y="629"/>
                  </a:cxn>
                  <a:cxn ang="0">
                    <a:pos x="906" y="814"/>
                  </a:cxn>
                  <a:cxn ang="0">
                    <a:pos x="1141" y="1453"/>
                  </a:cxn>
                  <a:cxn ang="0">
                    <a:pos x="1293" y="2092"/>
                  </a:cxn>
                  <a:cxn ang="0">
                    <a:pos x="1295" y="2264"/>
                  </a:cxn>
                  <a:cxn ang="0">
                    <a:pos x="1810" y="2467"/>
                  </a:cxn>
                  <a:cxn ang="0">
                    <a:pos x="1682" y="2252"/>
                  </a:cxn>
                  <a:cxn ang="0">
                    <a:pos x="1387" y="1454"/>
                  </a:cxn>
                  <a:cxn ang="0">
                    <a:pos x="1198" y="655"/>
                  </a:cxn>
                  <a:cxn ang="0">
                    <a:pos x="1195" y="440"/>
                  </a:cxn>
                  <a:cxn ang="0">
                    <a:pos x="1263" y="451"/>
                  </a:cxn>
                  <a:cxn ang="0">
                    <a:pos x="1411" y="721"/>
                  </a:cxn>
                  <a:cxn ang="0">
                    <a:pos x="1707" y="1559"/>
                  </a:cxn>
                  <a:cxn ang="0">
                    <a:pos x="1872" y="2312"/>
                  </a:cxn>
                  <a:cxn ang="0">
                    <a:pos x="1863" y="2477"/>
                  </a:cxn>
                  <a:cxn ang="0">
                    <a:pos x="2452" y="2707"/>
                  </a:cxn>
                  <a:cxn ang="0">
                    <a:pos x="2306" y="2451"/>
                  </a:cxn>
                  <a:cxn ang="0">
                    <a:pos x="1978" y="1585"/>
                  </a:cxn>
                  <a:cxn ang="0">
                    <a:pos x="1712" y="539"/>
                  </a:cxn>
                  <a:cxn ang="0">
                    <a:pos x="1687" y="238"/>
                  </a:cxn>
                  <a:cxn ang="0">
                    <a:pos x="1745" y="167"/>
                  </a:cxn>
                  <a:cxn ang="0">
                    <a:pos x="1874" y="347"/>
                  </a:cxn>
                  <a:cxn ang="0">
                    <a:pos x="2129" y="949"/>
                  </a:cxn>
                  <a:cxn ang="0">
                    <a:pos x="2462" y="2070"/>
                  </a:cxn>
                  <a:cxn ang="0">
                    <a:pos x="2548" y="2591"/>
                  </a:cxn>
                  <a:cxn ang="0">
                    <a:pos x="2518" y="2746"/>
                  </a:cxn>
                </a:cxnLst>
                <a:rect l="0" t="0" r="r" b="b"/>
                <a:pathLst>
                  <a:path w="2940" h="3444">
                    <a:moveTo>
                      <a:pt x="2575" y="1454"/>
                    </a:moveTo>
                    <a:lnTo>
                      <a:pt x="2541" y="1340"/>
                    </a:lnTo>
                    <a:lnTo>
                      <a:pt x="2508" y="1229"/>
                    </a:lnTo>
                    <a:lnTo>
                      <a:pt x="2478" y="1119"/>
                    </a:lnTo>
                    <a:lnTo>
                      <a:pt x="2449" y="1013"/>
                    </a:lnTo>
                    <a:lnTo>
                      <a:pt x="2422" y="909"/>
                    </a:lnTo>
                    <a:lnTo>
                      <a:pt x="2397" y="809"/>
                    </a:lnTo>
                    <a:lnTo>
                      <a:pt x="2374" y="711"/>
                    </a:lnTo>
                    <a:lnTo>
                      <a:pt x="2353" y="618"/>
                    </a:lnTo>
                    <a:lnTo>
                      <a:pt x="2334" y="528"/>
                    </a:lnTo>
                    <a:lnTo>
                      <a:pt x="2317" y="443"/>
                    </a:lnTo>
                    <a:lnTo>
                      <a:pt x="2303" y="363"/>
                    </a:lnTo>
                    <a:lnTo>
                      <a:pt x="2290" y="286"/>
                    </a:lnTo>
                    <a:lnTo>
                      <a:pt x="2279" y="215"/>
                    </a:lnTo>
                    <a:lnTo>
                      <a:pt x="2270" y="150"/>
                    </a:lnTo>
                    <a:lnTo>
                      <a:pt x="2264" y="89"/>
                    </a:lnTo>
                    <a:lnTo>
                      <a:pt x="2261" y="34"/>
                    </a:lnTo>
                    <a:lnTo>
                      <a:pt x="2199" y="27"/>
                    </a:lnTo>
                    <a:lnTo>
                      <a:pt x="2136" y="20"/>
                    </a:lnTo>
                    <a:lnTo>
                      <a:pt x="2073" y="14"/>
                    </a:lnTo>
                    <a:lnTo>
                      <a:pt x="2009" y="9"/>
                    </a:lnTo>
                    <a:lnTo>
                      <a:pt x="1944" y="5"/>
                    </a:lnTo>
                    <a:lnTo>
                      <a:pt x="1878" y="2"/>
                    </a:lnTo>
                    <a:lnTo>
                      <a:pt x="1812" y="1"/>
                    </a:lnTo>
                    <a:lnTo>
                      <a:pt x="1744" y="0"/>
                    </a:lnTo>
                    <a:lnTo>
                      <a:pt x="1658" y="1"/>
                    </a:lnTo>
                    <a:lnTo>
                      <a:pt x="1571" y="4"/>
                    </a:lnTo>
                    <a:lnTo>
                      <a:pt x="1486" y="8"/>
                    </a:lnTo>
                    <a:lnTo>
                      <a:pt x="1404" y="15"/>
                    </a:lnTo>
                    <a:lnTo>
                      <a:pt x="1321" y="23"/>
                    </a:lnTo>
                    <a:lnTo>
                      <a:pt x="1240" y="33"/>
                    </a:lnTo>
                    <a:lnTo>
                      <a:pt x="1162" y="44"/>
                    </a:lnTo>
                    <a:lnTo>
                      <a:pt x="1085" y="57"/>
                    </a:lnTo>
                    <a:lnTo>
                      <a:pt x="1009" y="72"/>
                    </a:lnTo>
                    <a:lnTo>
                      <a:pt x="936" y="88"/>
                    </a:lnTo>
                    <a:lnTo>
                      <a:pt x="865" y="105"/>
                    </a:lnTo>
                    <a:lnTo>
                      <a:pt x="796" y="125"/>
                    </a:lnTo>
                    <a:lnTo>
                      <a:pt x="729" y="146"/>
                    </a:lnTo>
                    <a:lnTo>
                      <a:pt x="665" y="167"/>
                    </a:lnTo>
                    <a:lnTo>
                      <a:pt x="602" y="190"/>
                    </a:lnTo>
                    <a:lnTo>
                      <a:pt x="543" y="214"/>
                    </a:lnTo>
                    <a:lnTo>
                      <a:pt x="486" y="240"/>
                    </a:lnTo>
                    <a:lnTo>
                      <a:pt x="432" y="266"/>
                    </a:lnTo>
                    <a:lnTo>
                      <a:pt x="381" y="294"/>
                    </a:lnTo>
                    <a:lnTo>
                      <a:pt x="333" y="322"/>
                    </a:lnTo>
                    <a:lnTo>
                      <a:pt x="288" y="353"/>
                    </a:lnTo>
                    <a:lnTo>
                      <a:pt x="245" y="384"/>
                    </a:lnTo>
                    <a:lnTo>
                      <a:pt x="207" y="415"/>
                    </a:lnTo>
                    <a:lnTo>
                      <a:pt x="172" y="448"/>
                    </a:lnTo>
                    <a:lnTo>
                      <a:pt x="140" y="481"/>
                    </a:lnTo>
                    <a:lnTo>
                      <a:pt x="111" y="515"/>
                    </a:lnTo>
                    <a:lnTo>
                      <a:pt x="87" y="551"/>
                    </a:lnTo>
                    <a:lnTo>
                      <a:pt x="66" y="586"/>
                    </a:lnTo>
                    <a:lnTo>
                      <a:pt x="49" y="622"/>
                    </a:lnTo>
                    <a:lnTo>
                      <a:pt x="36" y="659"/>
                    </a:lnTo>
                    <a:lnTo>
                      <a:pt x="28" y="696"/>
                    </a:lnTo>
                    <a:lnTo>
                      <a:pt x="23" y="734"/>
                    </a:lnTo>
                    <a:lnTo>
                      <a:pt x="16" y="770"/>
                    </a:lnTo>
                    <a:lnTo>
                      <a:pt x="11" y="806"/>
                    </a:lnTo>
                    <a:lnTo>
                      <a:pt x="6" y="844"/>
                    </a:lnTo>
                    <a:lnTo>
                      <a:pt x="2" y="882"/>
                    </a:lnTo>
                    <a:lnTo>
                      <a:pt x="1" y="922"/>
                    </a:lnTo>
                    <a:lnTo>
                      <a:pt x="0" y="963"/>
                    </a:lnTo>
                    <a:lnTo>
                      <a:pt x="1" y="1006"/>
                    </a:lnTo>
                    <a:lnTo>
                      <a:pt x="3" y="1049"/>
                    </a:lnTo>
                    <a:lnTo>
                      <a:pt x="8" y="1093"/>
                    </a:lnTo>
                    <a:lnTo>
                      <a:pt x="12" y="1138"/>
                    </a:lnTo>
                    <a:lnTo>
                      <a:pt x="18" y="1185"/>
                    </a:lnTo>
                    <a:lnTo>
                      <a:pt x="25" y="1232"/>
                    </a:lnTo>
                    <a:lnTo>
                      <a:pt x="34" y="1280"/>
                    </a:lnTo>
                    <a:lnTo>
                      <a:pt x="43" y="1328"/>
                    </a:lnTo>
                    <a:lnTo>
                      <a:pt x="54" y="1377"/>
                    </a:lnTo>
                    <a:lnTo>
                      <a:pt x="66" y="1428"/>
                    </a:lnTo>
                    <a:lnTo>
                      <a:pt x="79" y="1478"/>
                    </a:lnTo>
                    <a:lnTo>
                      <a:pt x="94" y="1529"/>
                    </a:lnTo>
                    <a:lnTo>
                      <a:pt x="110" y="1581"/>
                    </a:lnTo>
                    <a:lnTo>
                      <a:pt x="127" y="1634"/>
                    </a:lnTo>
                    <a:lnTo>
                      <a:pt x="146" y="1687"/>
                    </a:lnTo>
                    <a:lnTo>
                      <a:pt x="165" y="1740"/>
                    </a:lnTo>
                    <a:lnTo>
                      <a:pt x="186" y="1793"/>
                    </a:lnTo>
                    <a:lnTo>
                      <a:pt x="208" y="1848"/>
                    </a:lnTo>
                    <a:lnTo>
                      <a:pt x="231" y="1902"/>
                    </a:lnTo>
                    <a:lnTo>
                      <a:pt x="255" y="1957"/>
                    </a:lnTo>
                    <a:lnTo>
                      <a:pt x="281" y="2011"/>
                    </a:lnTo>
                    <a:lnTo>
                      <a:pt x="308" y="2067"/>
                    </a:lnTo>
                    <a:lnTo>
                      <a:pt x="335" y="2122"/>
                    </a:lnTo>
                    <a:lnTo>
                      <a:pt x="364" y="2177"/>
                    </a:lnTo>
                    <a:lnTo>
                      <a:pt x="395" y="2232"/>
                    </a:lnTo>
                    <a:lnTo>
                      <a:pt x="426" y="2288"/>
                    </a:lnTo>
                    <a:lnTo>
                      <a:pt x="464" y="2351"/>
                    </a:lnTo>
                    <a:lnTo>
                      <a:pt x="502" y="2413"/>
                    </a:lnTo>
                    <a:lnTo>
                      <a:pt x="542" y="2474"/>
                    </a:lnTo>
                    <a:lnTo>
                      <a:pt x="582" y="2534"/>
                    </a:lnTo>
                    <a:lnTo>
                      <a:pt x="622" y="2592"/>
                    </a:lnTo>
                    <a:lnTo>
                      <a:pt x="664" y="2648"/>
                    </a:lnTo>
                    <a:lnTo>
                      <a:pt x="705" y="2704"/>
                    </a:lnTo>
                    <a:lnTo>
                      <a:pt x="746" y="2757"/>
                    </a:lnTo>
                    <a:lnTo>
                      <a:pt x="790" y="2808"/>
                    </a:lnTo>
                    <a:lnTo>
                      <a:pt x="832" y="2858"/>
                    </a:lnTo>
                    <a:lnTo>
                      <a:pt x="875" y="2907"/>
                    </a:lnTo>
                    <a:lnTo>
                      <a:pt x="919" y="2953"/>
                    </a:lnTo>
                    <a:lnTo>
                      <a:pt x="962" y="2998"/>
                    </a:lnTo>
                    <a:lnTo>
                      <a:pt x="1005" y="3040"/>
                    </a:lnTo>
                    <a:lnTo>
                      <a:pt x="1049" y="3081"/>
                    </a:lnTo>
                    <a:lnTo>
                      <a:pt x="1092" y="3119"/>
                    </a:lnTo>
                    <a:lnTo>
                      <a:pt x="1135" y="3157"/>
                    </a:lnTo>
                    <a:lnTo>
                      <a:pt x="1180" y="3192"/>
                    </a:lnTo>
                    <a:lnTo>
                      <a:pt x="1222" y="3224"/>
                    </a:lnTo>
                    <a:lnTo>
                      <a:pt x="1266" y="3255"/>
                    </a:lnTo>
                    <a:lnTo>
                      <a:pt x="1309" y="3283"/>
                    </a:lnTo>
                    <a:lnTo>
                      <a:pt x="1351" y="3310"/>
                    </a:lnTo>
                    <a:lnTo>
                      <a:pt x="1393" y="3334"/>
                    </a:lnTo>
                    <a:lnTo>
                      <a:pt x="1435" y="3356"/>
                    </a:lnTo>
                    <a:lnTo>
                      <a:pt x="1475" y="3376"/>
                    </a:lnTo>
                    <a:lnTo>
                      <a:pt x="1515" y="3393"/>
                    </a:lnTo>
                    <a:lnTo>
                      <a:pt x="1556" y="3408"/>
                    </a:lnTo>
                    <a:lnTo>
                      <a:pt x="1595" y="3420"/>
                    </a:lnTo>
                    <a:lnTo>
                      <a:pt x="1633" y="3430"/>
                    </a:lnTo>
                    <a:lnTo>
                      <a:pt x="1672" y="3437"/>
                    </a:lnTo>
                    <a:lnTo>
                      <a:pt x="1708" y="3442"/>
                    </a:lnTo>
                    <a:lnTo>
                      <a:pt x="1744" y="3444"/>
                    </a:lnTo>
                    <a:lnTo>
                      <a:pt x="1744" y="3439"/>
                    </a:lnTo>
                    <a:lnTo>
                      <a:pt x="1777" y="3437"/>
                    </a:lnTo>
                    <a:lnTo>
                      <a:pt x="1810" y="3434"/>
                    </a:lnTo>
                    <a:lnTo>
                      <a:pt x="1843" y="3428"/>
                    </a:lnTo>
                    <a:lnTo>
                      <a:pt x="1877" y="3420"/>
                    </a:lnTo>
                    <a:lnTo>
                      <a:pt x="1913" y="3411"/>
                    </a:lnTo>
                    <a:lnTo>
                      <a:pt x="1948" y="3399"/>
                    </a:lnTo>
                    <a:lnTo>
                      <a:pt x="1984" y="3385"/>
                    </a:lnTo>
                    <a:lnTo>
                      <a:pt x="2020" y="3369"/>
                    </a:lnTo>
                    <a:lnTo>
                      <a:pt x="2058" y="3352"/>
                    </a:lnTo>
                    <a:lnTo>
                      <a:pt x="2095" y="3331"/>
                    </a:lnTo>
                    <a:lnTo>
                      <a:pt x="2133" y="3310"/>
                    </a:lnTo>
                    <a:lnTo>
                      <a:pt x="2172" y="3287"/>
                    </a:lnTo>
                    <a:lnTo>
                      <a:pt x="2210" y="3262"/>
                    </a:lnTo>
                    <a:lnTo>
                      <a:pt x="2248" y="3236"/>
                    </a:lnTo>
                    <a:lnTo>
                      <a:pt x="2288" y="3207"/>
                    </a:lnTo>
                    <a:lnTo>
                      <a:pt x="2326" y="3177"/>
                    </a:lnTo>
                    <a:lnTo>
                      <a:pt x="2365" y="3146"/>
                    </a:lnTo>
                    <a:lnTo>
                      <a:pt x="2405" y="3111"/>
                    </a:lnTo>
                    <a:lnTo>
                      <a:pt x="2444" y="3076"/>
                    </a:lnTo>
                    <a:lnTo>
                      <a:pt x="2483" y="3040"/>
                    </a:lnTo>
                    <a:lnTo>
                      <a:pt x="2522" y="3002"/>
                    </a:lnTo>
                    <a:lnTo>
                      <a:pt x="2562" y="2962"/>
                    </a:lnTo>
                    <a:lnTo>
                      <a:pt x="2601" y="2921"/>
                    </a:lnTo>
                    <a:lnTo>
                      <a:pt x="2639" y="2878"/>
                    </a:lnTo>
                    <a:lnTo>
                      <a:pt x="2679" y="2834"/>
                    </a:lnTo>
                    <a:lnTo>
                      <a:pt x="2717" y="2789"/>
                    </a:lnTo>
                    <a:lnTo>
                      <a:pt x="2754" y="2742"/>
                    </a:lnTo>
                    <a:lnTo>
                      <a:pt x="2793" y="2694"/>
                    </a:lnTo>
                    <a:lnTo>
                      <a:pt x="2830" y="2644"/>
                    </a:lnTo>
                    <a:lnTo>
                      <a:pt x="2867" y="2593"/>
                    </a:lnTo>
                    <a:lnTo>
                      <a:pt x="2904" y="2541"/>
                    </a:lnTo>
                    <a:lnTo>
                      <a:pt x="2940" y="2488"/>
                    </a:lnTo>
                    <a:lnTo>
                      <a:pt x="2895" y="2379"/>
                    </a:lnTo>
                    <a:lnTo>
                      <a:pt x="2850" y="2264"/>
                    </a:lnTo>
                    <a:lnTo>
                      <a:pt x="2804" y="2141"/>
                    </a:lnTo>
                    <a:lnTo>
                      <a:pt x="2757" y="2013"/>
                    </a:lnTo>
                    <a:lnTo>
                      <a:pt x="2711" y="1880"/>
                    </a:lnTo>
                    <a:lnTo>
                      <a:pt x="2666" y="1742"/>
                    </a:lnTo>
                    <a:lnTo>
                      <a:pt x="2619" y="1599"/>
                    </a:lnTo>
                    <a:lnTo>
                      <a:pt x="2575" y="1454"/>
                    </a:lnTo>
                    <a:close/>
                    <a:moveTo>
                      <a:pt x="797" y="2118"/>
                    </a:moveTo>
                    <a:lnTo>
                      <a:pt x="792" y="2118"/>
                    </a:lnTo>
                    <a:lnTo>
                      <a:pt x="787" y="2115"/>
                    </a:lnTo>
                    <a:lnTo>
                      <a:pt x="781" y="2111"/>
                    </a:lnTo>
                    <a:lnTo>
                      <a:pt x="775" y="2105"/>
                    </a:lnTo>
                    <a:lnTo>
                      <a:pt x="768" y="2098"/>
                    </a:lnTo>
                    <a:lnTo>
                      <a:pt x="760" y="2089"/>
                    </a:lnTo>
                    <a:lnTo>
                      <a:pt x="753" y="2078"/>
                    </a:lnTo>
                    <a:lnTo>
                      <a:pt x="745" y="2067"/>
                    </a:lnTo>
                    <a:lnTo>
                      <a:pt x="729" y="2038"/>
                    </a:lnTo>
                    <a:lnTo>
                      <a:pt x="711" y="2005"/>
                    </a:lnTo>
                    <a:lnTo>
                      <a:pt x="693" y="1967"/>
                    </a:lnTo>
                    <a:lnTo>
                      <a:pt x="674" y="1924"/>
                    </a:lnTo>
                    <a:lnTo>
                      <a:pt x="653" y="1877"/>
                    </a:lnTo>
                    <a:lnTo>
                      <a:pt x="632" y="1826"/>
                    </a:lnTo>
                    <a:lnTo>
                      <a:pt x="611" y="1771"/>
                    </a:lnTo>
                    <a:lnTo>
                      <a:pt x="590" y="1714"/>
                    </a:lnTo>
                    <a:lnTo>
                      <a:pt x="568" y="1653"/>
                    </a:lnTo>
                    <a:lnTo>
                      <a:pt x="547" y="1589"/>
                    </a:lnTo>
                    <a:lnTo>
                      <a:pt x="526" y="1524"/>
                    </a:lnTo>
                    <a:lnTo>
                      <a:pt x="504" y="1456"/>
                    </a:lnTo>
                    <a:lnTo>
                      <a:pt x="484" y="1388"/>
                    </a:lnTo>
                    <a:lnTo>
                      <a:pt x="466" y="1322"/>
                    </a:lnTo>
                    <a:lnTo>
                      <a:pt x="449" y="1259"/>
                    </a:lnTo>
                    <a:lnTo>
                      <a:pt x="433" y="1199"/>
                    </a:lnTo>
                    <a:lnTo>
                      <a:pt x="420" y="1140"/>
                    </a:lnTo>
                    <a:lnTo>
                      <a:pt x="408" y="1086"/>
                    </a:lnTo>
                    <a:lnTo>
                      <a:pt x="398" y="1035"/>
                    </a:lnTo>
                    <a:lnTo>
                      <a:pt x="390" y="988"/>
                    </a:lnTo>
                    <a:lnTo>
                      <a:pt x="382" y="944"/>
                    </a:lnTo>
                    <a:lnTo>
                      <a:pt x="378" y="906"/>
                    </a:lnTo>
                    <a:lnTo>
                      <a:pt x="375" y="873"/>
                    </a:lnTo>
                    <a:lnTo>
                      <a:pt x="375" y="846"/>
                    </a:lnTo>
                    <a:lnTo>
                      <a:pt x="376" y="834"/>
                    </a:lnTo>
                    <a:lnTo>
                      <a:pt x="377" y="823"/>
                    </a:lnTo>
                    <a:lnTo>
                      <a:pt x="378" y="815"/>
                    </a:lnTo>
                    <a:lnTo>
                      <a:pt x="381" y="807"/>
                    </a:lnTo>
                    <a:lnTo>
                      <a:pt x="384" y="801"/>
                    </a:lnTo>
                    <a:lnTo>
                      <a:pt x="388" y="797"/>
                    </a:lnTo>
                    <a:lnTo>
                      <a:pt x="391" y="795"/>
                    </a:lnTo>
                    <a:lnTo>
                      <a:pt x="396" y="794"/>
                    </a:lnTo>
                    <a:lnTo>
                      <a:pt x="401" y="795"/>
                    </a:lnTo>
                    <a:lnTo>
                      <a:pt x="406" y="797"/>
                    </a:lnTo>
                    <a:lnTo>
                      <a:pt x="412" y="801"/>
                    </a:lnTo>
                    <a:lnTo>
                      <a:pt x="418" y="807"/>
                    </a:lnTo>
                    <a:lnTo>
                      <a:pt x="425" y="815"/>
                    </a:lnTo>
                    <a:lnTo>
                      <a:pt x="432" y="823"/>
                    </a:lnTo>
                    <a:lnTo>
                      <a:pt x="439" y="834"/>
                    </a:lnTo>
                    <a:lnTo>
                      <a:pt x="447" y="846"/>
                    </a:lnTo>
                    <a:lnTo>
                      <a:pt x="463" y="873"/>
                    </a:lnTo>
                    <a:lnTo>
                      <a:pt x="481" y="906"/>
                    </a:lnTo>
                    <a:lnTo>
                      <a:pt x="499" y="944"/>
                    </a:lnTo>
                    <a:lnTo>
                      <a:pt x="520" y="988"/>
                    </a:lnTo>
                    <a:lnTo>
                      <a:pt x="540" y="1035"/>
                    </a:lnTo>
                    <a:lnTo>
                      <a:pt x="560" y="1086"/>
                    </a:lnTo>
                    <a:lnTo>
                      <a:pt x="581" y="1140"/>
                    </a:lnTo>
                    <a:lnTo>
                      <a:pt x="603" y="1199"/>
                    </a:lnTo>
                    <a:lnTo>
                      <a:pt x="624" y="1259"/>
                    </a:lnTo>
                    <a:lnTo>
                      <a:pt x="646" y="1322"/>
                    </a:lnTo>
                    <a:lnTo>
                      <a:pt x="668" y="1388"/>
                    </a:lnTo>
                    <a:lnTo>
                      <a:pt x="688" y="1456"/>
                    </a:lnTo>
                    <a:lnTo>
                      <a:pt x="708" y="1524"/>
                    </a:lnTo>
                    <a:lnTo>
                      <a:pt x="727" y="1589"/>
                    </a:lnTo>
                    <a:lnTo>
                      <a:pt x="744" y="1653"/>
                    </a:lnTo>
                    <a:lnTo>
                      <a:pt x="759" y="1714"/>
                    </a:lnTo>
                    <a:lnTo>
                      <a:pt x="773" y="1771"/>
                    </a:lnTo>
                    <a:lnTo>
                      <a:pt x="785" y="1826"/>
                    </a:lnTo>
                    <a:lnTo>
                      <a:pt x="795" y="1877"/>
                    </a:lnTo>
                    <a:lnTo>
                      <a:pt x="804" y="1924"/>
                    </a:lnTo>
                    <a:lnTo>
                      <a:pt x="810" y="1967"/>
                    </a:lnTo>
                    <a:lnTo>
                      <a:pt x="814" y="2005"/>
                    </a:lnTo>
                    <a:lnTo>
                      <a:pt x="817" y="2038"/>
                    </a:lnTo>
                    <a:lnTo>
                      <a:pt x="817" y="2067"/>
                    </a:lnTo>
                    <a:lnTo>
                      <a:pt x="817" y="2078"/>
                    </a:lnTo>
                    <a:lnTo>
                      <a:pt x="816" y="2089"/>
                    </a:lnTo>
                    <a:lnTo>
                      <a:pt x="814" y="2098"/>
                    </a:lnTo>
                    <a:lnTo>
                      <a:pt x="812" y="2105"/>
                    </a:lnTo>
                    <a:lnTo>
                      <a:pt x="809" y="2111"/>
                    </a:lnTo>
                    <a:lnTo>
                      <a:pt x="806" y="2115"/>
                    </a:lnTo>
                    <a:lnTo>
                      <a:pt x="802" y="2118"/>
                    </a:lnTo>
                    <a:lnTo>
                      <a:pt x="797" y="2118"/>
                    </a:lnTo>
                    <a:close/>
                    <a:moveTo>
                      <a:pt x="1277" y="2281"/>
                    </a:moveTo>
                    <a:lnTo>
                      <a:pt x="1271" y="2280"/>
                    </a:lnTo>
                    <a:lnTo>
                      <a:pt x="1263" y="2276"/>
                    </a:lnTo>
                    <a:lnTo>
                      <a:pt x="1256" y="2271"/>
                    </a:lnTo>
                    <a:lnTo>
                      <a:pt x="1248" y="2264"/>
                    </a:lnTo>
                    <a:lnTo>
                      <a:pt x="1240" y="2254"/>
                    </a:lnTo>
                    <a:lnTo>
                      <a:pt x="1231" y="2243"/>
                    </a:lnTo>
                    <a:lnTo>
                      <a:pt x="1222" y="2230"/>
                    </a:lnTo>
                    <a:lnTo>
                      <a:pt x="1212" y="2215"/>
                    </a:lnTo>
                    <a:lnTo>
                      <a:pt x="1192" y="2180"/>
                    </a:lnTo>
                    <a:lnTo>
                      <a:pt x="1170" y="2139"/>
                    </a:lnTo>
                    <a:lnTo>
                      <a:pt x="1147" y="2092"/>
                    </a:lnTo>
                    <a:lnTo>
                      <a:pt x="1122" y="2037"/>
                    </a:lnTo>
                    <a:lnTo>
                      <a:pt x="1097" y="1979"/>
                    </a:lnTo>
                    <a:lnTo>
                      <a:pt x="1071" y="1915"/>
                    </a:lnTo>
                    <a:lnTo>
                      <a:pt x="1045" y="1847"/>
                    </a:lnTo>
                    <a:lnTo>
                      <a:pt x="1018" y="1774"/>
                    </a:lnTo>
                    <a:lnTo>
                      <a:pt x="990" y="1699"/>
                    </a:lnTo>
                    <a:lnTo>
                      <a:pt x="964" y="1620"/>
                    </a:lnTo>
                    <a:lnTo>
                      <a:pt x="937" y="1537"/>
                    </a:lnTo>
                    <a:lnTo>
                      <a:pt x="911" y="1453"/>
                    </a:lnTo>
                    <a:lnTo>
                      <a:pt x="885" y="1367"/>
                    </a:lnTo>
                    <a:lnTo>
                      <a:pt x="862" y="1286"/>
                    </a:lnTo>
                    <a:lnTo>
                      <a:pt x="841" y="1207"/>
                    </a:lnTo>
                    <a:lnTo>
                      <a:pt x="822" y="1130"/>
                    </a:lnTo>
                    <a:lnTo>
                      <a:pt x="805" y="1058"/>
                    </a:lnTo>
                    <a:lnTo>
                      <a:pt x="790" y="990"/>
                    </a:lnTo>
                    <a:lnTo>
                      <a:pt x="778" y="925"/>
                    </a:lnTo>
                    <a:lnTo>
                      <a:pt x="767" y="867"/>
                    </a:lnTo>
                    <a:lnTo>
                      <a:pt x="758" y="814"/>
                    </a:lnTo>
                    <a:lnTo>
                      <a:pt x="753" y="766"/>
                    </a:lnTo>
                    <a:lnTo>
                      <a:pt x="751" y="744"/>
                    </a:lnTo>
                    <a:lnTo>
                      <a:pt x="750" y="724"/>
                    </a:lnTo>
                    <a:lnTo>
                      <a:pt x="749" y="706"/>
                    </a:lnTo>
                    <a:lnTo>
                      <a:pt x="749" y="689"/>
                    </a:lnTo>
                    <a:lnTo>
                      <a:pt x="750" y="675"/>
                    </a:lnTo>
                    <a:lnTo>
                      <a:pt x="751" y="662"/>
                    </a:lnTo>
                    <a:lnTo>
                      <a:pt x="753" y="650"/>
                    </a:lnTo>
                    <a:lnTo>
                      <a:pt x="756" y="641"/>
                    </a:lnTo>
                    <a:lnTo>
                      <a:pt x="760" y="634"/>
                    </a:lnTo>
                    <a:lnTo>
                      <a:pt x="765" y="629"/>
                    </a:lnTo>
                    <a:lnTo>
                      <a:pt x="770" y="626"/>
                    </a:lnTo>
                    <a:lnTo>
                      <a:pt x="775" y="625"/>
                    </a:lnTo>
                    <a:lnTo>
                      <a:pt x="781" y="626"/>
                    </a:lnTo>
                    <a:lnTo>
                      <a:pt x="788" y="629"/>
                    </a:lnTo>
                    <a:lnTo>
                      <a:pt x="795" y="634"/>
                    </a:lnTo>
                    <a:lnTo>
                      <a:pt x="803" y="641"/>
                    </a:lnTo>
                    <a:lnTo>
                      <a:pt x="812" y="650"/>
                    </a:lnTo>
                    <a:lnTo>
                      <a:pt x="820" y="662"/>
                    </a:lnTo>
                    <a:lnTo>
                      <a:pt x="830" y="675"/>
                    </a:lnTo>
                    <a:lnTo>
                      <a:pt x="839" y="689"/>
                    </a:lnTo>
                    <a:lnTo>
                      <a:pt x="860" y="724"/>
                    </a:lnTo>
                    <a:lnTo>
                      <a:pt x="882" y="766"/>
                    </a:lnTo>
                    <a:lnTo>
                      <a:pt x="906" y="814"/>
                    </a:lnTo>
                    <a:lnTo>
                      <a:pt x="930" y="867"/>
                    </a:lnTo>
                    <a:lnTo>
                      <a:pt x="955" y="925"/>
                    </a:lnTo>
                    <a:lnTo>
                      <a:pt x="981" y="990"/>
                    </a:lnTo>
                    <a:lnTo>
                      <a:pt x="1007" y="1058"/>
                    </a:lnTo>
                    <a:lnTo>
                      <a:pt x="1034" y="1130"/>
                    </a:lnTo>
                    <a:lnTo>
                      <a:pt x="1061" y="1207"/>
                    </a:lnTo>
                    <a:lnTo>
                      <a:pt x="1088" y="1286"/>
                    </a:lnTo>
                    <a:lnTo>
                      <a:pt x="1114" y="1367"/>
                    </a:lnTo>
                    <a:lnTo>
                      <a:pt x="1141" y="1453"/>
                    </a:lnTo>
                    <a:lnTo>
                      <a:pt x="1166" y="1537"/>
                    </a:lnTo>
                    <a:lnTo>
                      <a:pt x="1189" y="1620"/>
                    </a:lnTo>
                    <a:lnTo>
                      <a:pt x="1210" y="1699"/>
                    </a:lnTo>
                    <a:lnTo>
                      <a:pt x="1229" y="1774"/>
                    </a:lnTo>
                    <a:lnTo>
                      <a:pt x="1246" y="1847"/>
                    </a:lnTo>
                    <a:lnTo>
                      <a:pt x="1261" y="1915"/>
                    </a:lnTo>
                    <a:lnTo>
                      <a:pt x="1275" y="1979"/>
                    </a:lnTo>
                    <a:lnTo>
                      <a:pt x="1285" y="2037"/>
                    </a:lnTo>
                    <a:lnTo>
                      <a:pt x="1293" y="2092"/>
                    </a:lnTo>
                    <a:lnTo>
                      <a:pt x="1299" y="2139"/>
                    </a:lnTo>
                    <a:lnTo>
                      <a:pt x="1301" y="2160"/>
                    </a:lnTo>
                    <a:lnTo>
                      <a:pt x="1302" y="2180"/>
                    </a:lnTo>
                    <a:lnTo>
                      <a:pt x="1302" y="2198"/>
                    </a:lnTo>
                    <a:lnTo>
                      <a:pt x="1302" y="2215"/>
                    </a:lnTo>
                    <a:lnTo>
                      <a:pt x="1302" y="2230"/>
                    </a:lnTo>
                    <a:lnTo>
                      <a:pt x="1300" y="2243"/>
                    </a:lnTo>
                    <a:lnTo>
                      <a:pt x="1298" y="2254"/>
                    </a:lnTo>
                    <a:lnTo>
                      <a:pt x="1295" y="2264"/>
                    </a:lnTo>
                    <a:lnTo>
                      <a:pt x="1292" y="2271"/>
                    </a:lnTo>
                    <a:lnTo>
                      <a:pt x="1288" y="2276"/>
                    </a:lnTo>
                    <a:lnTo>
                      <a:pt x="1283" y="2280"/>
                    </a:lnTo>
                    <a:lnTo>
                      <a:pt x="1277" y="2281"/>
                    </a:lnTo>
                    <a:close/>
                    <a:moveTo>
                      <a:pt x="1845" y="2489"/>
                    </a:moveTo>
                    <a:lnTo>
                      <a:pt x="1837" y="2488"/>
                    </a:lnTo>
                    <a:lnTo>
                      <a:pt x="1829" y="2484"/>
                    </a:lnTo>
                    <a:lnTo>
                      <a:pt x="1820" y="2477"/>
                    </a:lnTo>
                    <a:lnTo>
                      <a:pt x="1810" y="2467"/>
                    </a:lnTo>
                    <a:lnTo>
                      <a:pt x="1800" y="2456"/>
                    </a:lnTo>
                    <a:lnTo>
                      <a:pt x="1789" y="2442"/>
                    </a:lnTo>
                    <a:lnTo>
                      <a:pt x="1777" y="2426"/>
                    </a:lnTo>
                    <a:lnTo>
                      <a:pt x="1764" y="2407"/>
                    </a:lnTo>
                    <a:lnTo>
                      <a:pt x="1752" y="2386"/>
                    </a:lnTo>
                    <a:lnTo>
                      <a:pt x="1739" y="2364"/>
                    </a:lnTo>
                    <a:lnTo>
                      <a:pt x="1725" y="2339"/>
                    </a:lnTo>
                    <a:lnTo>
                      <a:pt x="1711" y="2312"/>
                    </a:lnTo>
                    <a:lnTo>
                      <a:pt x="1682" y="2252"/>
                    </a:lnTo>
                    <a:lnTo>
                      <a:pt x="1652" y="2185"/>
                    </a:lnTo>
                    <a:lnTo>
                      <a:pt x="1620" y="2112"/>
                    </a:lnTo>
                    <a:lnTo>
                      <a:pt x="1588" y="2032"/>
                    </a:lnTo>
                    <a:lnTo>
                      <a:pt x="1555" y="1947"/>
                    </a:lnTo>
                    <a:lnTo>
                      <a:pt x="1522" y="1857"/>
                    </a:lnTo>
                    <a:lnTo>
                      <a:pt x="1487" y="1761"/>
                    </a:lnTo>
                    <a:lnTo>
                      <a:pt x="1454" y="1662"/>
                    </a:lnTo>
                    <a:lnTo>
                      <a:pt x="1421" y="1559"/>
                    </a:lnTo>
                    <a:lnTo>
                      <a:pt x="1387" y="1454"/>
                    </a:lnTo>
                    <a:lnTo>
                      <a:pt x="1356" y="1348"/>
                    </a:lnTo>
                    <a:lnTo>
                      <a:pt x="1327" y="1245"/>
                    </a:lnTo>
                    <a:lnTo>
                      <a:pt x="1301" y="1146"/>
                    </a:lnTo>
                    <a:lnTo>
                      <a:pt x="1277" y="1051"/>
                    </a:lnTo>
                    <a:lnTo>
                      <a:pt x="1255" y="960"/>
                    </a:lnTo>
                    <a:lnTo>
                      <a:pt x="1236" y="875"/>
                    </a:lnTo>
                    <a:lnTo>
                      <a:pt x="1221" y="796"/>
                    </a:lnTo>
                    <a:lnTo>
                      <a:pt x="1208" y="721"/>
                    </a:lnTo>
                    <a:lnTo>
                      <a:pt x="1198" y="655"/>
                    </a:lnTo>
                    <a:lnTo>
                      <a:pt x="1191" y="596"/>
                    </a:lnTo>
                    <a:lnTo>
                      <a:pt x="1188" y="569"/>
                    </a:lnTo>
                    <a:lnTo>
                      <a:pt x="1187" y="544"/>
                    </a:lnTo>
                    <a:lnTo>
                      <a:pt x="1186" y="520"/>
                    </a:lnTo>
                    <a:lnTo>
                      <a:pt x="1186" y="500"/>
                    </a:lnTo>
                    <a:lnTo>
                      <a:pt x="1187" y="481"/>
                    </a:lnTo>
                    <a:lnTo>
                      <a:pt x="1189" y="465"/>
                    </a:lnTo>
                    <a:lnTo>
                      <a:pt x="1192" y="451"/>
                    </a:lnTo>
                    <a:lnTo>
                      <a:pt x="1195" y="440"/>
                    </a:lnTo>
                    <a:lnTo>
                      <a:pt x="1199" y="431"/>
                    </a:lnTo>
                    <a:lnTo>
                      <a:pt x="1204" y="424"/>
                    </a:lnTo>
                    <a:lnTo>
                      <a:pt x="1210" y="420"/>
                    </a:lnTo>
                    <a:lnTo>
                      <a:pt x="1217" y="419"/>
                    </a:lnTo>
                    <a:lnTo>
                      <a:pt x="1225" y="420"/>
                    </a:lnTo>
                    <a:lnTo>
                      <a:pt x="1234" y="424"/>
                    </a:lnTo>
                    <a:lnTo>
                      <a:pt x="1243" y="431"/>
                    </a:lnTo>
                    <a:lnTo>
                      <a:pt x="1252" y="440"/>
                    </a:lnTo>
                    <a:lnTo>
                      <a:pt x="1263" y="451"/>
                    </a:lnTo>
                    <a:lnTo>
                      <a:pt x="1275" y="465"/>
                    </a:lnTo>
                    <a:lnTo>
                      <a:pt x="1286" y="481"/>
                    </a:lnTo>
                    <a:lnTo>
                      <a:pt x="1298" y="500"/>
                    </a:lnTo>
                    <a:lnTo>
                      <a:pt x="1311" y="520"/>
                    </a:lnTo>
                    <a:lnTo>
                      <a:pt x="1324" y="544"/>
                    </a:lnTo>
                    <a:lnTo>
                      <a:pt x="1337" y="569"/>
                    </a:lnTo>
                    <a:lnTo>
                      <a:pt x="1351" y="596"/>
                    </a:lnTo>
                    <a:lnTo>
                      <a:pt x="1380" y="655"/>
                    </a:lnTo>
                    <a:lnTo>
                      <a:pt x="1411" y="721"/>
                    </a:lnTo>
                    <a:lnTo>
                      <a:pt x="1443" y="796"/>
                    </a:lnTo>
                    <a:lnTo>
                      <a:pt x="1475" y="875"/>
                    </a:lnTo>
                    <a:lnTo>
                      <a:pt x="1508" y="960"/>
                    </a:lnTo>
                    <a:lnTo>
                      <a:pt x="1542" y="1051"/>
                    </a:lnTo>
                    <a:lnTo>
                      <a:pt x="1575" y="1146"/>
                    </a:lnTo>
                    <a:lnTo>
                      <a:pt x="1609" y="1245"/>
                    </a:lnTo>
                    <a:lnTo>
                      <a:pt x="1642" y="1348"/>
                    </a:lnTo>
                    <a:lnTo>
                      <a:pt x="1675" y="1454"/>
                    </a:lnTo>
                    <a:lnTo>
                      <a:pt x="1707" y="1559"/>
                    </a:lnTo>
                    <a:lnTo>
                      <a:pt x="1735" y="1662"/>
                    </a:lnTo>
                    <a:lnTo>
                      <a:pt x="1762" y="1761"/>
                    </a:lnTo>
                    <a:lnTo>
                      <a:pt x="1786" y="1857"/>
                    </a:lnTo>
                    <a:lnTo>
                      <a:pt x="1808" y="1947"/>
                    </a:lnTo>
                    <a:lnTo>
                      <a:pt x="1826" y="2032"/>
                    </a:lnTo>
                    <a:lnTo>
                      <a:pt x="1842" y="2112"/>
                    </a:lnTo>
                    <a:lnTo>
                      <a:pt x="1855" y="2185"/>
                    </a:lnTo>
                    <a:lnTo>
                      <a:pt x="1865" y="2252"/>
                    </a:lnTo>
                    <a:lnTo>
                      <a:pt x="1872" y="2312"/>
                    </a:lnTo>
                    <a:lnTo>
                      <a:pt x="1874" y="2339"/>
                    </a:lnTo>
                    <a:lnTo>
                      <a:pt x="1876" y="2364"/>
                    </a:lnTo>
                    <a:lnTo>
                      <a:pt x="1876" y="2386"/>
                    </a:lnTo>
                    <a:lnTo>
                      <a:pt x="1876" y="2407"/>
                    </a:lnTo>
                    <a:lnTo>
                      <a:pt x="1875" y="2426"/>
                    </a:lnTo>
                    <a:lnTo>
                      <a:pt x="1874" y="2442"/>
                    </a:lnTo>
                    <a:lnTo>
                      <a:pt x="1871" y="2456"/>
                    </a:lnTo>
                    <a:lnTo>
                      <a:pt x="1868" y="2467"/>
                    </a:lnTo>
                    <a:lnTo>
                      <a:pt x="1863" y="2477"/>
                    </a:lnTo>
                    <a:lnTo>
                      <a:pt x="1858" y="2484"/>
                    </a:lnTo>
                    <a:lnTo>
                      <a:pt x="1852" y="2488"/>
                    </a:lnTo>
                    <a:lnTo>
                      <a:pt x="1845" y="2489"/>
                    </a:lnTo>
                    <a:close/>
                    <a:moveTo>
                      <a:pt x="2509" y="2747"/>
                    </a:moveTo>
                    <a:lnTo>
                      <a:pt x="2499" y="2746"/>
                    </a:lnTo>
                    <a:lnTo>
                      <a:pt x="2489" y="2741"/>
                    </a:lnTo>
                    <a:lnTo>
                      <a:pt x="2477" y="2732"/>
                    </a:lnTo>
                    <a:lnTo>
                      <a:pt x="2465" y="2721"/>
                    </a:lnTo>
                    <a:lnTo>
                      <a:pt x="2452" y="2707"/>
                    </a:lnTo>
                    <a:lnTo>
                      <a:pt x="2438" y="2688"/>
                    </a:lnTo>
                    <a:lnTo>
                      <a:pt x="2424" y="2668"/>
                    </a:lnTo>
                    <a:lnTo>
                      <a:pt x="2409" y="2645"/>
                    </a:lnTo>
                    <a:lnTo>
                      <a:pt x="2392" y="2619"/>
                    </a:lnTo>
                    <a:lnTo>
                      <a:pt x="2376" y="2591"/>
                    </a:lnTo>
                    <a:lnTo>
                      <a:pt x="2359" y="2560"/>
                    </a:lnTo>
                    <a:lnTo>
                      <a:pt x="2342" y="2526"/>
                    </a:lnTo>
                    <a:lnTo>
                      <a:pt x="2324" y="2490"/>
                    </a:lnTo>
                    <a:lnTo>
                      <a:pt x="2306" y="2451"/>
                    </a:lnTo>
                    <a:lnTo>
                      <a:pt x="2287" y="2411"/>
                    </a:lnTo>
                    <a:lnTo>
                      <a:pt x="2267" y="2368"/>
                    </a:lnTo>
                    <a:lnTo>
                      <a:pt x="2228" y="2277"/>
                    </a:lnTo>
                    <a:lnTo>
                      <a:pt x="2187" y="2177"/>
                    </a:lnTo>
                    <a:lnTo>
                      <a:pt x="2145" y="2070"/>
                    </a:lnTo>
                    <a:lnTo>
                      <a:pt x="2104" y="1957"/>
                    </a:lnTo>
                    <a:lnTo>
                      <a:pt x="2062" y="1839"/>
                    </a:lnTo>
                    <a:lnTo>
                      <a:pt x="2019" y="1714"/>
                    </a:lnTo>
                    <a:lnTo>
                      <a:pt x="1978" y="1585"/>
                    </a:lnTo>
                    <a:lnTo>
                      <a:pt x="1937" y="1454"/>
                    </a:lnTo>
                    <a:lnTo>
                      <a:pt x="1899" y="1321"/>
                    </a:lnTo>
                    <a:lnTo>
                      <a:pt x="1862" y="1193"/>
                    </a:lnTo>
                    <a:lnTo>
                      <a:pt x="1829" y="1069"/>
                    </a:lnTo>
                    <a:lnTo>
                      <a:pt x="1799" y="949"/>
                    </a:lnTo>
                    <a:lnTo>
                      <a:pt x="1772" y="837"/>
                    </a:lnTo>
                    <a:lnTo>
                      <a:pt x="1748" y="730"/>
                    </a:lnTo>
                    <a:lnTo>
                      <a:pt x="1729" y="631"/>
                    </a:lnTo>
                    <a:lnTo>
                      <a:pt x="1712" y="539"/>
                    </a:lnTo>
                    <a:lnTo>
                      <a:pt x="1706" y="495"/>
                    </a:lnTo>
                    <a:lnTo>
                      <a:pt x="1700" y="455"/>
                    </a:lnTo>
                    <a:lnTo>
                      <a:pt x="1695" y="417"/>
                    </a:lnTo>
                    <a:lnTo>
                      <a:pt x="1691" y="381"/>
                    </a:lnTo>
                    <a:lnTo>
                      <a:pt x="1688" y="347"/>
                    </a:lnTo>
                    <a:lnTo>
                      <a:pt x="1686" y="315"/>
                    </a:lnTo>
                    <a:lnTo>
                      <a:pt x="1686" y="287"/>
                    </a:lnTo>
                    <a:lnTo>
                      <a:pt x="1686" y="261"/>
                    </a:lnTo>
                    <a:lnTo>
                      <a:pt x="1687" y="238"/>
                    </a:lnTo>
                    <a:lnTo>
                      <a:pt x="1689" y="218"/>
                    </a:lnTo>
                    <a:lnTo>
                      <a:pt x="1692" y="201"/>
                    </a:lnTo>
                    <a:lnTo>
                      <a:pt x="1696" y="186"/>
                    </a:lnTo>
                    <a:lnTo>
                      <a:pt x="1702" y="175"/>
                    </a:lnTo>
                    <a:lnTo>
                      <a:pt x="1708" y="167"/>
                    </a:lnTo>
                    <a:lnTo>
                      <a:pt x="1716" y="162"/>
                    </a:lnTo>
                    <a:lnTo>
                      <a:pt x="1724" y="160"/>
                    </a:lnTo>
                    <a:lnTo>
                      <a:pt x="1734" y="162"/>
                    </a:lnTo>
                    <a:lnTo>
                      <a:pt x="1745" y="167"/>
                    </a:lnTo>
                    <a:lnTo>
                      <a:pt x="1756" y="175"/>
                    </a:lnTo>
                    <a:lnTo>
                      <a:pt x="1768" y="186"/>
                    </a:lnTo>
                    <a:lnTo>
                      <a:pt x="1782" y="201"/>
                    </a:lnTo>
                    <a:lnTo>
                      <a:pt x="1796" y="218"/>
                    </a:lnTo>
                    <a:lnTo>
                      <a:pt x="1810" y="238"/>
                    </a:lnTo>
                    <a:lnTo>
                      <a:pt x="1825" y="261"/>
                    </a:lnTo>
                    <a:lnTo>
                      <a:pt x="1841" y="287"/>
                    </a:lnTo>
                    <a:lnTo>
                      <a:pt x="1857" y="315"/>
                    </a:lnTo>
                    <a:lnTo>
                      <a:pt x="1874" y="347"/>
                    </a:lnTo>
                    <a:lnTo>
                      <a:pt x="1892" y="381"/>
                    </a:lnTo>
                    <a:lnTo>
                      <a:pt x="1910" y="417"/>
                    </a:lnTo>
                    <a:lnTo>
                      <a:pt x="1929" y="455"/>
                    </a:lnTo>
                    <a:lnTo>
                      <a:pt x="1947" y="495"/>
                    </a:lnTo>
                    <a:lnTo>
                      <a:pt x="1967" y="539"/>
                    </a:lnTo>
                    <a:lnTo>
                      <a:pt x="2006" y="631"/>
                    </a:lnTo>
                    <a:lnTo>
                      <a:pt x="2047" y="730"/>
                    </a:lnTo>
                    <a:lnTo>
                      <a:pt x="2088" y="837"/>
                    </a:lnTo>
                    <a:lnTo>
                      <a:pt x="2129" y="949"/>
                    </a:lnTo>
                    <a:lnTo>
                      <a:pt x="2172" y="1069"/>
                    </a:lnTo>
                    <a:lnTo>
                      <a:pt x="2214" y="1193"/>
                    </a:lnTo>
                    <a:lnTo>
                      <a:pt x="2255" y="1321"/>
                    </a:lnTo>
                    <a:lnTo>
                      <a:pt x="2297" y="1454"/>
                    </a:lnTo>
                    <a:lnTo>
                      <a:pt x="2336" y="1585"/>
                    </a:lnTo>
                    <a:lnTo>
                      <a:pt x="2372" y="1714"/>
                    </a:lnTo>
                    <a:lnTo>
                      <a:pt x="2406" y="1839"/>
                    </a:lnTo>
                    <a:lnTo>
                      <a:pt x="2436" y="1957"/>
                    </a:lnTo>
                    <a:lnTo>
                      <a:pt x="2462" y="2070"/>
                    </a:lnTo>
                    <a:lnTo>
                      <a:pt x="2485" y="2177"/>
                    </a:lnTo>
                    <a:lnTo>
                      <a:pt x="2505" y="2277"/>
                    </a:lnTo>
                    <a:lnTo>
                      <a:pt x="2521" y="2368"/>
                    </a:lnTo>
                    <a:lnTo>
                      <a:pt x="2529" y="2411"/>
                    </a:lnTo>
                    <a:lnTo>
                      <a:pt x="2534" y="2451"/>
                    </a:lnTo>
                    <a:lnTo>
                      <a:pt x="2539" y="2490"/>
                    </a:lnTo>
                    <a:lnTo>
                      <a:pt x="2543" y="2526"/>
                    </a:lnTo>
                    <a:lnTo>
                      <a:pt x="2546" y="2560"/>
                    </a:lnTo>
                    <a:lnTo>
                      <a:pt x="2548" y="2591"/>
                    </a:lnTo>
                    <a:lnTo>
                      <a:pt x="2549" y="2619"/>
                    </a:lnTo>
                    <a:lnTo>
                      <a:pt x="2549" y="2645"/>
                    </a:lnTo>
                    <a:lnTo>
                      <a:pt x="2548" y="2668"/>
                    </a:lnTo>
                    <a:lnTo>
                      <a:pt x="2545" y="2688"/>
                    </a:lnTo>
                    <a:lnTo>
                      <a:pt x="2542" y="2707"/>
                    </a:lnTo>
                    <a:lnTo>
                      <a:pt x="2538" y="2721"/>
                    </a:lnTo>
                    <a:lnTo>
                      <a:pt x="2533" y="2732"/>
                    </a:lnTo>
                    <a:lnTo>
                      <a:pt x="2526" y="2741"/>
                    </a:lnTo>
                    <a:lnTo>
                      <a:pt x="2518" y="2746"/>
                    </a:lnTo>
                    <a:lnTo>
                      <a:pt x="2509" y="2747"/>
                    </a:lnTo>
                    <a:close/>
                  </a:path>
                </a:pathLst>
              </a:custGeom>
              <a:solidFill>
                <a:srgbClr val="0056EF"/>
              </a:solidFill>
              <a:ln w="9525">
                <a:noFill/>
                <a:round/>
                <a:headEnd/>
                <a:tailEnd/>
              </a:ln>
            </p:spPr>
            <p:txBody>
              <a:bodyPr/>
              <a:lstStyle/>
              <a:p>
                <a:endParaRPr lang="en-US"/>
              </a:p>
            </p:txBody>
          </p:sp>
          <p:sp>
            <p:nvSpPr>
              <p:cNvPr id="107573" name="Freeform 53"/>
              <p:cNvSpPr>
                <a:spLocks/>
              </p:cNvSpPr>
              <p:nvPr/>
            </p:nvSpPr>
            <p:spPr bwMode="invGray">
              <a:xfrm>
                <a:off x="2570" y="2788"/>
                <a:ext cx="47" cy="94"/>
              </a:xfrm>
              <a:custGeom>
                <a:avLst/>
                <a:gdLst/>
                <a:ahLst/>
                <a:cxnLst>
                  <a:cxn ang="0">
                    <a:pos x="29" y="57"/>
                  </a:cxn>
                  <a:cxn ang="0">
                    <a:pos x="89" y="183"/>
                  </a:cxn>
                  <a:cxn ang="0">
                    <a:pos x="153" y="329"/>
                  </a:cxn>
                  <a:cxn ang="0">
                    <a:pos x="219" y="491"/>
                  </a:cxn>
                  <a:cxn ang="0">
                    <a:pos x="287" y="667"/>
                  </a:cxn>
                  <a:cxn ang="0">
                    <a:pos x="355" y="857"/>
                  </a:cxn>
                  <a:cxn ang="0">
                    <a:pos x="424" y="1059"/>
                  </a:cxn>
                  <a:cxn ang="0">
                    <a:pos x="491" y="1269"/>
                  </a:cxn>
                  <a:cxn ang="0">
                    <a:pos x="549" y="1457"/>
                  </a:cxn>
                  <a:cxn ang="0">
                    <a:pos x="593" y="1612"/>
                  </a:cxn>
                  <a:cxn ang="0">
                    <a:pos x="635" y="1763"/>
                  </a:cxn>
                  <a:cxn ang="0">
                    <a:pos x="673" y="1908"/>
                  </a:cxn>
                  <a:cxn ang="0">
                    <a:pos x="715" y="1928"/>
                  </a:cxn>
                  <a:cxn ang="0">
                    <a:pos x="761" y="1828"/>
                  </a:cxn>
                  <a:cxn ang="0">
                    <a:pos x="803" y="1728"/>
                  </a:cxn>
                  <a:cxn ang="0">
                    <a:pos x="841" y="1630"/>
                  </a:cxn>
                  <a:cxn ang="0">
                    <a:pos x="874" y="1533"/>
                  </a:cxn>
                  <a:cxn ang="0">
                    <a:pos x="903" y="1438"/>
                  </a:cxn>
                  <a:cxn ang="0">
                    <a:pos x="930" y="1345"/>
                  </a:cxn>
                  <a:cxn ang="0">
                    <a:pos x="951" y="1253"/>
                  </a:cxn>
                  <a:cxn ang="0">
                    <a:pos x="968" y="1165"/>
                  </a:cxn>
                  <a:cxn ang="0">
                    <a:pos x="981" y="1078"/>
                  </a:cxn>
                  <a:cxn ang="0">
                    <a:pos x="990" y="996"/>
                  </a:cxn>
                  <a:cxn ang="0">
                    <a:pos x="994" y="916"/>
                  </a:cxn>
                  <a:cxn ang="0">
                    <a:pos x="994" y="840"/>
                  </a:cxn>
                  <a:cxn ang="0">
                    <a:pos x="990" y="768"/>
                  </a:cxn>
                  <a:cxn ang="0">
                    <a:pos x="982" y="700"/>
                  </a:cxn>
                  <a:cxn ang="0">
                    <a:pos x="969" y="635"/>
                  </a:cxn>
                  <a:cxn ang="0">
                    <a:pos x="962" y="618"/>
                  </a:cxn>
                  <a:cxn ang="0">
                    <a:pos x="949" y="568"/>
                  </a:cxn>
                  <a:cxn ang="0">
                    <a:pos x="929" y="519"/>
                  </a:cxn>
                  <a:cxn ang="0">
                    <a:pos x="900" y="471"/>
                  </a:cxn>
                  <a:cxn ang="0">
                    <a:pos x="865" y="423"/>
                  </a:cxn>
                  <a:cxn ang="0">
                    <a:pos x="824" y="377"/>
                  </a:cxn>
                  <a:cxn ang="0">
                    <a:pos x="776" y="334"/>
                  </a:cxn>
                  <a:cxn ang="0">
                    <a:pos x="722" y="291"/>
                  </a:cxn>
                  <a:cxn ang="0">
                    <a:pos x="663" y="251"/>
                  </a:cxn>
                  <a:cxn ang="0">
                    <a:pos x="596" y="211"/>
                  </a:cxn>
                  <a:cxn ang="0">
                    <a:pos x="525" y="174"/>
                  </a:cxn>
                  <a:cxn ang="0">
                    <a:pos x="449" y="140"/>
                  </a:cxn>
                  <a:cxn ang="0">
                    <a:pos x="368" y="107"/>
                  </a:cxn>
                  <a:cxn ang="0">
                    <a:pos x="283" y="77"/>
                  </a:cxn>
                  <a:cxn ang="0">
                    <a:pos x="192" y="49"/>
                  </a:cxn>
                  <a:cxn ang="0">
                    <a:pos x="98" y="23"/>
                  </a:cxn>
                  <a:cxn ang="0">
                    <a:pos x="0" y="0"/>
                  </a:cxn>
                </a:cxnLst>
                <a:rect l="0" t="0" r="r" b="b"/>
                <a:pathLst>
                  <a:path w="995" h="1979">
                    <a:moveTo>
                      <a:pt x="0" y="0"/>
                    </a:moveTo>
                    <a:lnTo>
                      <a:pt x="29" y="57"/>
                    </a:lnTo>
                    <a:lnTo>
                      <a:pt x="59" y="117"/>
                    </a:lnTo>
                    <a:lnTo>
                      <a:pt x="89" y="183"/>
                    </a:lnTo>
                    <a:lnTo>
                      <a:pt x="120" y="254"/>
                    </a:lnTo>
                    <a:lnTo>
                      <a:pt x="153" y="329"/>
                    </a:lnTo>
                    <a:lnTo>
                      <a:pt x="186" y="407"/>
                    </a:lnTo>
                    <a:lnTo>
                      <a:pt x="219" y="491"/>
                    </a:lnTo>
                    <a:lnTo>
                      <a:pt x="252" y="577"/>
                    </a:lnTo>
                    <a:lnTo>
                      <a:pt x="287" y="667"/>
                    </a:lnTo>
                    <a:lnTo>
                      <a:pt x="321" y="761"/>
                    </a:lnTo>
                    <a:lnTo>
                      <a:pt x="355" y="857"/>
                    </a:lnTo>
                    <a:lnTo>
                      <a:pt x="389" y="957"/>
                    </a:lnTo>
                    <a:lnTo>
                      <a:pt x="424" y="1059"/>
                    </a:lnTo>
                    <a:lnTo>
                      <a:pt x="458" y="1163"/>
                    </a:lnTo>
                    <a:lnTo>
                      <a:pt x="491" y="1269"/>
                    </a:lnTo>
                    <a:lnTo>
                      <a:pt x="524" y="1378"/>
                    </a:lnTo>
                    <a:lnTo>
                      <a:pt x="549" y="1457"/>
                    </a:lnTo>
                    <a:lnTo>
                      <a:pt x="572" y="1535"/>
                    </a:lnTo>
                    <a:lnTo>
                      <a:pt x="593" y="1612"/>
                    </a:lnTo>
                    <a:lnTo>
                      <a:pt x="615" y="1688"/>
                    </a:lnTo>
                    <a:lnTo>
                      <a:pt x="635" y="1763"/>
                    </a:lnTo>
                    <a:lnTo>
                      <a:pt x="654" y="1836"/>
                    </a:lnTo>
                    <a:lnTo>
                      <a:pt x="673" y="1908"/>
                    </a:lnTo>
                    <a:lnTo>
                      <a:pt x="691" y="1979"/>
                    </a:lnTo>
                    <a:lnTo>
                      <a:pt x="715" y="1928"/>
                    </a:lnTo>
                    <a:lnTo>
                      <a:pt x="738" y="1878"/>
                    </a:lnTo>
                    <a:lnTo>
                      <a:pt x="761" y="1828"/>
                    </a:lnTo>
                    <a:lnTo>
                      <a:pt x="783" y="1778"/>
                    </a:lnTo>
                    <a:lnTo>
                      <a:pt x="803" y="1728"/>
                    </a:lnTo>
                    <a:lnTo>
                      <a:pt x="822" y="1679"/>
                    </a:lnTo>
                    <a:lnTo>
                      <a:pt x="841" y="1630"/>
                    </a:lnTo>
                    <a:lnTo>
                      <a:pt x="858" y="1582"/>
                    </a:lnTo>
                    <a:lnTo>
                      <a:pt x="874" y="1533"/>
                    </a:lnTo>
                    <a:lnTo>
                      <a:pt x="889" y="1485"/>
                    </a:lnTo>
                    <a:lnTo>
                      <a:pt x="903" y="1438"/>
                    </a:lnTo>
                    <a:lnTo>
                      <a:pt x="918" y="1391"/>
                    </a:lnTo>
                    <a:lnTo>
                      <a:pt x="930" y="1345"/>
                    </a:lnTo>
                    <a:lnTo>
                      <a:pt x="941" y="1298"/>
                    </a:lnTo>
                    <a:lnTo>
                      <a:pt x="951" y="1253"/>
                    </a:lnTo>
                    <a:lnTo>
                      <a:pt x="960" y="1209"/>
                    </a:lnTo>
                    <a:lnTo>
                      <a:pt x="968" y="1165"/>
                    </a:lnTo>
                    <a:lnTo>
                      <a:pt x="975" y="1122"/>
                    </a:lnTo>
                    <a:lnTo>
                      <a:pt x="981" y="1078"/>
                    </a:lnTo>
                    <a:lnTo>
                      <a:pt x="986" y="1037"/>
                    </a:lnTo>
                    <a:lnTo>
                      <a:pt x="990" y="996"/>
                    </a:lnTo>
                    <a:lnTo>
                      <a:pt x="992" y="956"/>
                    </a:lnTo>
                    <a:lnTo>
                      <a:pt x="994" y="916"/>
                    </a:lnTo>
                    <a:lnTo>
                      <a:pt x="995" y="877"/>
                    </a:lnTo>
                    <a:lnTo>
                      <a:pt x="994" y="840"/>
                    </a:lnTo>
                    <a:lnTo>
                      <a:pt x="993" y="803"/>
                    </a:lnTo>
                    <a:lnTo>
                      <a:pt x="990" y="768"/>
                    </a:lnTo>
                    <a:lnTo>
                      <a:pt x="986" y="733"/>
                    </a:lnTo>
                    <a:lnTo>
                      <a:pt x="982" y="700"/>
                    </a:lnTo>
                    <a:lnTo>
                      <a:pt x="976" y="666"/>
                    </a:lnTo>
                    <a:lnTo>
                      <a:pt x="969" y="635"/>
                    </a:lnTo>
                    <a:lnTo>
                      <a:pt x="961" y="605"/>
                    </a:lnTo>
                    <a:lnTo>
                      <a:pt x="962" y="618"/>
                    </a:lnTo>
                    <a:lnTo>
                      <a:pt x="957" y="593"/>
                    </a:lnTo>
                    <a:lnTo>
                      <a:pt x="949" y="568"/>
                    </a:lnTo>
                    <a:lnTo>
                      <a:pt x="940" y="543"/>
                    </a:lnTo>
                    <a:lnTo>
                      <a:pt x="929" y="519"/>
                    </a:lnTo>
                    <a:lnTo>
                      <a:pt x="916" y="495"/>
                    </a:lnTo>
                    <a:lnTo>
                      <a:pt x="900" y="471"/>
                    </a:lnTo>
                    <a:lnTo>
                      <a:pt x="883" y="446"/>
                    </a:lnTo>
                    <a:lnTo>
                      <a:pt x="865" y="423"/>
                    </a:lnTo>
                    <a:lnTo>
                      <a:pt x="846" y="400"/>
                    </a:lnTo>
                    <a:lnTo>
                      <a:pt x="824" y="377"/>
                    </a:lnTo>
                    <a:lnTo>
                      <a:pt x="801" y="355"/>
                    </a:lnTo>
                    <a:lnTo>
                      <a:pt x="776" y="334"/>
                    </a:lnTo>
                    <a:lnTo>
                      <a:pt x="750" y="312"/>
                    </a:lnTo>
                    <a:lnTo>
                      <a:pt x="722" y="291"/>
                    </a:lnTo>
                    <a:lnTo>
                      <a:pt x="693" y="271"/>
                    </a:lnTo>
                    <a:lnTo>
                      <a:pt x="663" y="251"/>
                    </a:lnTo>
                    <a:lnTo>
                      <a:pt x="630" y="230"/>
                    </a:lnTo>
                    <a:lnTo>
                      <a:pt x="596" y="211"/>
                    </a:lnTo>
                    <a:lnTo>
                      <a:pt x="562" y="192"/>
                    </a:lnTo>
                    <a:lnTo>
                      <a:pt x="525" y="174"/>
                    </a:lnTo>
                    <a:lnTo>
                      <a:pt x="488" y="157"/>
                    </a:lnTo>
                    <a:lnTo>
                      <a:pt x="449" y="140"/>
                    </a:lnTo>
                    <a:lnTo>
                      <a:pt x="410" y="123"/>
                    </a:lnTo>
                    <a:lnTo>
                      <a:pt x="368" y="107"/>
                    </a:lnTo>
                    <a:lnTo>
                      <a:pt x="326" y="92"/>
                    </a:lnTo>
                    <a:lnTo>
                      <a:pt x="283" y="77"/>
                    </a:lnTo>
                    <a:lnTo>
                      <a:pt x="238" y="63"/>
                    </a:lnTo>
                    <a:lnTo>
                      <a:pt x="192" y="49"/>
                    </a:lnTo>
                    <a:lnTo>
                      <a:pt x="145" y="36"/>
                    </a:lnTo>
                    <a:lnTo>
                      <a:pt x="98" y="23"/>
                    </a:lnTo>
                    <a:lnTo>
                      <a:pt x="50" y="11"/>
                    </a:lnTo>
                    <a:lnTo>
                      <a:pt x="0" y="0"/>
                    </a:lnTo>
                    <a:close/>
                  </a:path>
                </a:pathLst>
              </a:custGeom>
              <a:solidFill>
                <a:srgbClr val="0056EF"/>
              </a:solidFill>
              <a:ln w="9525">
                <a:noFill/>
                <a:round/>
                <a:headEnd/>
                <a:tailEnd/>
              </a:ln>
            </p:spPr>
            <p:txBody>
              <a:bodyPr/>
              <a:lstStyle/>
              <a:p>
                <a:endParaRPr lang="en-US"/>
              </a:p>
            </p:txBody>
          </p:sp>
          <p:sp>
            <p:nvSpPr>
              <p:cNvPr id="107574" name="Freeform 54"/>
              <p:cNvSpPr>
                <a:spLocks noEditPoints="1"/>
              </p:cNvSpPr>
              <p:nvPr/>
            </p:nvSpPr>
            <p:spPr bwMode="invGray">
              <a:xfrm>
                <a:off x="2649" y="2808"/>
                <a:ext cx="66" cy="121"/>
              </a:xfrm>
              <a:custGeom>
                <a:avLst/>
                <a:gdLst/>
                <a:ahLst/>
                <a:cxnLst>
                  <a:cxn ang="0">
                    <a:pos x="778" y="6"/>
                  </a:cxn>
                  <a:cxn ang="0">
                    <a:pos x="957" y="45"/>
                  </a:cxn>
                  <a:cxn ang="0">
                    <a:pos x="1100" y="116"/>
                  </a:cxn>
                  <a:cxn ang="0">
                    <a:pos x="1208" y="220"/>
                  </a:cxn>
                  <a:cxn ang="0">
                    <a:pos x="1282" y="356"/>
                  </a:cxn>
                  <a:cxn ang="0">
                    <a:pos x="1323" y="522"/>
                  </a:cxn>
                  <a:cxn ang="0">
                    <a:pos x="1332" y="696"/>
                  </a:cxn>
                  <a:cxn ang="0">
                    <a:pos x="1323" y="798"/>
                  </a:cxn>
                  <a:cxn ang="0">
                    <a:pos x="1299" y="898"/>
                  </a:cxn>
                  <a:cxn ang="0">
                    <a:pos x="1260" y="992"/>
                  </a:cxn>
                  <a:cxn ang="0">
                    <a:pos x="1205" y="1076"/>
                  </a:cxn>
                  <a:cxn ang="0">
                    <a:pos x="1135" y="1147"/>
                  </a:cxn>
                  <a:cxn ang="0">
                    <a:pos x="1048" y="1200"/>
                  </a:cxn>
                  <a:cxn ang="0">
                    <a:pos x="1107" y="1249"/>
                  </a:cxn>
                  <a:cxn ang="0">
                    <a:pos x="1193" y="1312"/>
                  </a:cxn>
                  <a:cxn ang="0">
                    <a:pos x="1265" y="1390"/>
                  </a:cxn>
                  <a:cxn ang="0">
                    <a:pos x="1320" y="1482"/>
                  </a:cxn>
                  <a:cxn ang="0">
                    <a:pos x="1358" y="1594"/>
                  </a:cxn>
                  <a:cxn ang="0">
                    <a:pos x="1378" y="1724"/>
                  </a:cxn>
                  <a:cxn ang="0">
                    <a:pos x="1380" y="1890"/>
                  </a:cxn>
                  <a:cxn ang="0">
                    <a:pos x="1354" y="2072"/>
                  </a:cxn>
                  <a:cxn ang="0">
                    <a:pos x="1297" y="2232"/>
                  </a:cxn>
                  <a:cxn ang="0">
                    <a:pos x="1204" y="2364"/>
                  </a:cxn>
                  <a:cxn ang="0">
                    <a:pos x="1075" y="2465"/>
                  </a:cxn>
                  <a:cxn ang="0">
                    <a:pos x="907" y="2529"/>
                  </a:cxn>
                  <a:cxn ang="0">
                    <a:pos x="695" y="2551"/>
                  </a:cxn>
                  <a:cxn ang="0">
                    <a:pos x="645" y="2190"/>
                  </a:cxn>
                  <a:cxn ang="0">
                    <a:pos x="740" y="2176"/>
                  </a:cxn>
                  <a:cxn ang="0">
                    <a:pos x="815" y="2143"/>
                  </a:cxn>
                  <a:cxn ang="0">
                    <a:pos x="870" y="2091"/>
                  </a:cxn>
                  <a:cxn ang="0">
                    <a:pos x="910" y="2021"/>
                  </a:cxn>
                  <a:cxn ang="0">
                    <a:pos x="933" y="1930"/>
                  </a:cxn>
                  <a:cxn ang="0">
                    <a:pos x="942" y="1823"/>
                  </a:cxn>
                  <a:cxn ang="0">
                    <a:pos x="938" y="1707"/>
                  </a:cxn>
                  <a:cxn ang="0">
                    <a:pos x="918" y="1609"/>
                  </a:cxn>
                  <a:cxn ang="0">
                    <a:pos x="881" y="1530"/>
                  </a:cxn>
                  <a:cxn ang="0">
                    <a:pos x="824" y="1471"/>
                  </a:cxn>
                  <a:cxn ang="0">
                    <a:pos x="748" y="1431"/>
                  </a:cxn>
                  <a:cxn ang="0">
                    <a:pos x="651" y="1410"/>
                  </a:cxn>
                  <a:cxn ang="0">
                    <a:pos x="439" y="2190"/>
                  </a:cxn>
                  <a:cxn ang="0">
                    <a:pos x="645" y="1043"/>
                  </a:cxn>
                  <a:cxn ang="0">
                    <a:pos x="715" y="1025"/>
                  </a:cxn>
                  <a:cxn ang="0">
                    <a:pos x="777" y="991"/>
                  </a:cxn>
                  <a:cxn ang="0">
                    <a:pos x="827" y="942"/>
                  </a:cxn>
                  <a:cxn ang="0">
                    <a:pos x="864" y="876"/>
                  </a:cxn>
                  <a:cxn ang="0">
                    <a:pos x="888" y="796"/>
                  </a:cxn>
                  <a:cxn ang="0">
                    <a:pos x="893" y="700"/>
                  </a:cxn>
                  <a:cxn ang="0">
                    <a:pos x="884" y="600"/>
                  </a:cxn>
                  <a:cxn ang="0">
                    <a:pos x="860" y="518"/>
                  </a:cxn>
                  <a:cxn ang="0">
                    <a:pos x="823" y="452"/>
                  </a:cxn>
                  <a:cxn ang="0">
                    <a:pos x="771" y="404"/>
                  </a:cxn>
                  <a:cxn ang="0">
                    <a:pos x="705" y="374"/>
                  </a:cxn>
                  <a:cxn ang="0">
                    <a:pos x="623" y="361"/>
                  </a:cxn>
                </a:cxnLst>
                <a:rect l="0" t="0" r="r" b="b"/>
                <a:pathLst>
                  <a:path w="1382" h="2551">
                    <a:moveTo>
                      <a:pt x="0" y="0"/>
                    </a:moveTo>
                    <a:lnTo>
                      <a:pt x="652" y="0"/>
                    </a:lnTo>
                    <a:lnTo>
                      <a:pt x="695" y="1"/>
                    </a:lnTo>
                    <a:lnTo>
                      <a:pt x="737" y="3"/>
                    </a:lnTo>
                    <a:lnTo>
                      <a:pt x="778" y="6"/>
                    </a:lnTo>
                    <a:lnTo>
                      <a:pt x="817" y="11"/>
                    </a:lnTo>
                    <a:lnTo>
                      <a:pt x="854" y="17"/>
                    </a:lnTo>
                    <a:lnTo>
                      <a:pt x="890" y="25"/>
                    </a:lnTo>
                    <a:lnTo>
                      <a:pt x="924" y="34"/>
                    </a:lnTo>
                    <a:lnTo>
                      <a:pt x="957" y="45"/>
                    </a:lnTo>
                    <a:lnTo>
                      <a:pt x="988" y="57"/>
                    </a:lnTo>
                    <a:lnTo>
                      <a:pt x="1019" y="70"/>
                    </a:lnTo>
                    <a:lnTo>
                      <a:pt x="1048" y="84"/>
                    </a:lnTo>
                    <a:lnTo>
                      <a:pt x="1074" y="99"/>
                    </a:lnTo>
                    <a:lnTo>
                      <a:pt x="1100" y="116"/>
                    </a:lnTo>
                    <a:lnTo>
                      <a:pt x="1124" y="134"/>
                    </a:lnTo>
                    <a:lnTo>
                      <a:pt x="1148" y="154"/>
                    </a:lnTo>
                    <a:lnTo>
                      <a:pt x="1169" y="175"/>
                    </a:lnTo>
                    <a:lnTo>
                      <a:pt x="1189" y="197"/>
                    </a:lnTo>
                    <a:lnTo>
                      <a:pt x="1208" y="220"/>
                    </a:lnTo>
                    <a:lnTo>
                      <a:pt x="1225" y="244"/>
                    </a:lnTo>
                    <a:lnTo>
                      <a:pt x="1241" y="271"/>
                    </a:lnTo>
                    <a:lnTo>
                      <a:pt x="1256" y="298"/>
                    </a:lnTo>
                    <a:lnTo>
                      <a:pt x="1270" y="326"/>
                    </a:lnTo>
                    <a:lnTo>
                      <a:pt x="1282" y="356"/>
                    </a:lnTo>
                    <a:lnTo>
                      <a:pt x="1293" y="386"/>
                    </a:lnTo>
                    <a:lnTo>
                      <a:pt x="1302" y="418"/>
                    </a:lnTo>
                    <a:lnTo>
                      <a:pt x="1310" y="451"/>
                    </a:lnTo>
                    <a:lnTo>
                      <a:pt x="1317" y="486"/>
                    </a:lnTo>
                    <a:lnTo>
                      <a:pt x="1323" y="522"/>
                    </a:lnTo>
                    <a:lnTo>
                      <a:pt x="1327" y="558"/>
                    </a:lnTo>
                    <a:lnTo>
                      <a:pt x="1330" y="596"/>
                    </a:lnTo>
                    <a:lnTo>
                      <a:pt x="1332" y="635"/>
                    </a:lnTo>
                    <a:lnTo>
                      <a:pt x="1333" y="675"/>
                    </a:lnTo>
                    <a:lnTo>
                      <a:pt x="1332" y="696"/>
                    </a:lnTo>
                    <a:lnTo>
                      <a:pt x="1331" y="717"/>
                    </a:lnTo>
                    <a:lnTo>
                      <a:pt x="1330" y="737"/>
                    </a:lnTo>
                    <a:lnTo>
                      <a:pt x="1328" y="758"/>
                    </a:lnTo>
                    <a:lnTo>
                      <a:pt x="1326" y="778"/>
                    </a:lnTo>
                    <a:lnTo>
                      <a:pt x="1323" y="798"/>
                    </a:lnTo>
                    <a:lnTo>
                      <a:pt x="1319" y="819"/>
                    </a:lnTo>
                    <a:lnTo>
                      <a:pt x="1315" y="839"/>
                    </a:lnTo>
                    <a:lnTo>
                      <a:pt x="1310" y="859"/>
                    </a:lnTo>
                    <a:lnTo>
                      <a:pt x="1305" y="878"/>
                    </a:lnTo>
                    <a:lnTo>
                      <a:pt x="1299" y="898"/>
                    </a:lnTo>
                    <a:lnTo>
                      <a:pt x="1292" y="918"/>
                    </a:lnTo>
                    <a:lnTo>
                      <a:pt x="1285" y="937"/>
                    </a:lnTo>
                    <a:lnTo>
                      <a:pt x="1278" y="956"/>
                    </a:lnTo>
                    <a:lnTo>
                      <a:pt x="1269" y="974"/>
                    </a:lnTo>
                    <a:lnTo>
                      <a:pt x="1260" y="992"/>
                    </a:lnTo>
                    <a:lnTo>
                      <a:pt x="1250" y="1010"/>
                    </a:lnTo>
                    <a:lnTo>
                      <a:pt x="1240" y="1027"/>
                    </a:lnTo>
                    <a:lnTo>
                      <a:pt x="1229" y="1044"/>
                    </a:lnTo>
                    <a:lnTo>
                      <a:pt x="1217" y="1060"/>
                    </a:lnTo>
                    <a:lnTo>
                      <a:pt x="1205" y="1076"/>
                    </a:lnTo>
                    <a:lnTo>
                      <a:pt x="1193" y="1091"/>
                    </a:lnTo>
                    <a:lnTo>
                      <a:pt x="1179" y="1106"/>
                    </a:lnTo>
                    <a:lnTo>
                      <a:pt x="1165" y="1121"/>
                    </a:lnTo>
                    <a:lnTo>
                      <a:pt x="1151" y="1134"/>
                    </a:lnTo>
                    <a:lnTo>
                      <a:pt x="1135" y="1147"/>
                    </a:lnTo>
                    <a:lnTo>
                      <a:pt x="1118" y="1159"/>
                    </a:lnTo>
                    <a:lnTo>
                      <a:pt x="1102" y="1171"/>
                    </a:lnTo>
                    <a:lnTo>
                      <a:pt x="1084" y="1181"/>
                    </a:lnTo>
                    <a:lnTo>
                      <a:pt x="1066" y="1191"/>
                    </a:lnTo>
                    <a:lnTo>
                      <a:pt x="1048" y="1200"/>
                    </a:lnTo>
                    <a:lnTo>
                      <a:pt x="1028" y="1209"/>
                    </a:lnTo>
                    <a:lnTo>
                      <a:pt x="1049" y="1218"/>
                    </a:lnTo>
                    <a:lnTo>
                      <a:pt x="1069" y="1228"/>
                    </a:lnTo>
                    <a:lnTo>
                      <a:pt x="1088" y="1239"/>
                    </a:lnTo>
                    <a:lnTo>
                      <a:pt x="1107" y="1249"/>
                    </a:lnTo>
                    <a:lnTo>
                      <a:pt x="1125" y="1261"/>
                    </a:lnTo>
                    <a:lnTo>
                      <a:pt x="1144" y="1273"/>
                    </a:lnTo>
                    <a:lnTo>
                      <a:pt x="1161" y="1285"/>
                    </a:lnTo>
                    <a:lnTo>
                      <a:pt x="1178" y="1298"/>
                    </a:lnTo>
                    <a:lnTo>
                      <a:pt x="1193" y="1312"/>
                    </a:lnTo>
                    <a:lnTo>
                      <a:pt x="1209" y="1326"/>
                    </a:lnTo>
                    <a:lnTo>
                      <a:pt x="1224" y="1342"/>
                    </a:lnTo>
                    <a:lnTo>
                      <a:pt x="1238" y="1357"/>
                    </a:lnTo>
                    <a:lnTo>
                      <a:pt x="1251" y="1373"/>
                    </a:lnTo>
                    <a:lnTo>
                      <a:pt x="1265" y="1390"/>
                    </a:lnTo>
                    <a:lnTo>
                      <a:pt x="1277" y="1407"/>
                    </a:lnTo>
                    <a:lnTo>
                      <a:pt x="1289" y="1425"/>
                    </a:lnTo>
                    <a:lnTo>
                      <a:pt x="1300" y="1443"/>
                    </a:lnTo>
                    <a:lnTo>
                      <a:pt x="1310" y="1462"/>
                    </a:lnTo>
                    <a:lnTo>
                      <a:pt x="1320" y="1482"/>
                    </a:lnTo>
                    <a:lnTo>
                      <a:pt x="1329" y="1503"/>
                    </a:lnTo>
                    <a:lnTo>
                      <a:pt x="1337" y="1524"/>
                    </a:lnTo>
                    <a:lnTo>
                      <a:pt x="1345" y="1547"/>
                    </a:lnTo>
                    <a:lnTo>
                      <a:pt x="1352" y="1570"/>
                    </a:lnTo>
                    <a:lnTo>
                      <a:pt x="1358" y="1594"/>
                    </a:lnTo>
                    <a:lnTo>
                      <a:pt x="1363" y="1618"/>
                    </a:lnTo>
                    <a:lnTo>
                      <a:pt x="1368" y="1644"/>
                    </a:lnTo>
                    <a:lnTo>
                      <a:pt x="1372" y="1670"/>
                    </a:lnTo>
                    <a:lnTo>
                      <a:pt x="1376" y="1696"/>
                    </a:lnTo>
                    <a:lnTo>
                      <a:pt x="1378" y="1724"/>
                    </a:lnTo>
                    <a:lnTo>
                      <a:pt x="1380" y="1753"/>
                    </a:lnTo>
                    <a:lnTo>
                      <a:pt x="1381" y="1783"/>
                    </a:lnTo>
                    <a:lnTo>
                      <a:pt x="1382" y="1813"/>
                    </a:lnTo>
                    <a:lnTo>
                      <a:pt x="1381" y="1852"/>
                    </a:lnTo>
                    <a:lnTo>
                      <a:pt x="1380" y="1890"/>
                    </a:lnTo>
                    <a:lnTo>
                      <a:pt x="1377" y="1928"/>
                    </a:lnTo>
                    <a:lnTo>
                      <a:pt x="1373" y="1965"/>
                    </a:lnTo>
                    <a:lnTo>
                      <a:pt x="1368" y="2002"/>
                    </a:lnTo>
                    <a:lnTo>
                      <a:pt x="1361" y="2037"/>
                    </a:lnTo>
                    <a:lnTo>
                      <a:pt x="1354" y="2072"/>
                    </a:lnTo>
                    <a:lnTo>
                      <a:pt x="1345" y="2106"/>
                    </a:lnTo>
                    <a:lnTo>
                      <a:pt x="1335" y="2138"/>
                    </a:lnTo>
                    <a:lnTo>
                      <a:pt x="1323" y="2170"/>
                    </a:lnTo>
                    <a:lnTo>
                      <a:pt x="1311" y="2202"/>
                    </a:lnTo>
                    <a:lnTo>
                      <a:pt x="1297" y="2232"/>
                    </a:lnTo>
                    <a:lnTo>
                      <a:pt x="1281" y="2260"/>
                    </a:lnTo>
                    <a:lnTo>
                      <a:pt x="1264" y="2288"/>
                    </a:lnTo>
                    <a:lnTo>
                      <a:pt x="1245" y="2314"/>
                    </a:lnTo>
                    <a:lnTo>
                      <a:pt x="1226" y="2340"/>
                    </a:lnTo>
                    <a:lnTo>
                      <a:pt x="1204" y="2364"/>
                    </a:lnTo>
                    <a:lnTo>
                      <a:pt x="1182" y="2386"/>
                    </a:lnTo>
                    <a:lnTo>
                      <a:pt x="1158" y="2408"/>
                    </a:lnTo>
                    <a:lnTo>
                      <a:pt x="1132" y="2429"/>
                    </a:lnTo>
                    <a:lnTo>
                      <a:pt x="1104" y="2448"/>
                    </a:lnTo>
                    <a:lnTo>
                      <a:pt x="1075" y="2465"/>
                    </a:lnTo>
                    <a:lnTo>
                      <a:pt x="1045" y="2481"/>
                    </a:lnTo>
                    <a:lnTo>
                      <a:pt x="1013" y="2495"/>
                    </a:lnTo>
                    <a:lnTo>
                      <a:pt x="979" y="2508"/>
                    </a:lnTo>
                    <a:lnTo>
                      <a:pt x="944" y="2519"/>
                    </a:lnTo>
                    <a:lnTo>
                      <a:pt x="907" y="2529"/>
                    </a:lnTo>
                    <a:lnTo>
                      <a:pt x="867" y="2537"/>
                    </a:lnTo>
                    <a:lnTo>
                      <a:pt x="827" y="2543"/>
                    </a:lnTo>
                    <a:lnTo>
                      <a:pt x="785" y="2547"/>
                    </a:lnTo>
                    <a:lnTo>
                      <a:pt x="740" y="2550"/>
                    </a:lnTo>
                    <a:lnTo>
                      <a:pt x="695" y="2551"/>
                    </a:lnTo>
                    <a:lnTo>
                      <a:pt x="0" y="2551"/>
                    </a:lnTo>
                    <a:lnTo>
                      <a:pt x="0" y="0"/>
                    </a:lnTo>
                    <a:close/>
                    <a:moveTo>
                      <a:pt x="439" y="2190"/>
                    </a:moveTo>
                    <a:lnTo>
                      <a:pt x="623" y="2190"/>
                    </a:lnTo>
                    <a:lnTo>
                      <a:pt x="645" y="2190"/>
                    </a:lnTo>
                    <a:lnTo>
                      <a:pt x="666" y="2189"/>
                    </a:lnTo>
                    <a:lnTo>
                      <a:pt x="686" y="2187"/>
                    </a:lnTo>
                    <a:lnTo>
                      <a:pt x="704" y="2184"/>
                    </a:lnTo>
                    <a:lnTo>
                      <a:pt x="722" y="2181"/>
                    </a:lnTo>
                    <a:lnTo>
                      <a:pt x="740" y="2176"/>
                    </a:lnTo>
                    <a:lnTo>
                      <a:pt x="757" y="2171"/>
                    </a:lnTo>
                    <a:lnTo>
                      <a:pt x="773" y="2166"/>
                    </a:lnTo>
                    <a:lnTo>
                      <a:pt x="787" y="2159"/>
                    </a:lnTo>
                    <a:lnTo>
                      <a:pt x="801" y="2152"/>
                    </a:lnTo>
                    <a:lnTo>
                      <a:pt x="815" y="2143"/>
                    </a:lnTo>
                    <a:lnTo>
                      <a:pt x="827" y="2135"/>
                    </a:lnTo>
                    <a:lnTo>
                      <a:pt x="839" y="2125"/>
                    </a:lnTo>
                    <a:lnTo>
                      <a:pt x="850" y="2115"/>
                    </a:lnTo>
                    <a:lnTo>
                      <a:pt x="861" y="2103"/>
                    </a:lnTo>
                    <a:lnTo>
                      <a:pt x="870" y="2091"/>
                    </a:lnTo>
                    <a:lnTo>
                      <a:pt x="880" y="2079"/>
                    </a:lnTo>
                    <a:lnTo>
                      <a:pt x="889" y="2065"/>
                    </a:lnTo>
                    <a:lnTo>
                      <a:pt x="897" y="2051"/>
                    </a:lnTo>
                    <a:lnTo>
                      <a:pt x="904" y="2036"/>
                    </a:lnTo>
                    <a:lnTo>
                      <a:pt x="910" y="2021"/>
                    </a:lnTo>
                    <a:lnTo>
                      <a:pt x="916" y="2004"/>
                    </a:lnTo>
                    <a:lnTo>
                      <a:pt x="921" y="1987"/>
                    </a:lnTo>
                    <a:lnTo>
                      <a:pt x="926" y="1968"/>
                    </a:lnTo>
                    <a:lnTo>
                      <a:pt x="930" y="1950"/>
                    </a:lnTo>
                    <a:lnTo>
                      <a:pt x="933" y="1930"/>
                    </a:lnTo>
                    <a:lnTo>
                      <a:pt x="936" y="1910"/>
                    </a:lnTo>
                    <a:lnTo>
                      <a:pt x="939" y="1890"/>
                    </a:lnTo>
                    <a:lnTo>
                      <a:pt x="940" y="1868"/>
                    </a:lnTo>
                    <a:lnTo>
                      <a:pt x="942" y="1846"/>
                    </a:lnTo>
                    <a:lnTo>
                      <a:pt x="942" y="1823"/>
                    </a:lnTo>
                    <a:lnTo>
                      <a:pt x="943" y="1799"/>
                    </a:lnTo>
                    <a:lnTo>
                      <a:pt x="942" y="1775"/>
                    </a:lnTo>
                    <a:lnTo>
                      <a:pt x="942" y="1751"/>
                    </a:lnTo>
                    <a:lnTo>
                      <a:pt x="940" y="1728"/>
                    </a:lnTo>
                    <a:lnTo>
                      <a:pt x="938" y="1707"/>
                    </a:lnTo>
                    <a:lnTo>
                      <a:pt x="935" y="1686"/>
                    </a:lnTo>
                    <a:lnTo>
                      <a:pt x="932" y="1665"/>
                    </a:lnTo>
                    <a:lnTo>
                      <a:pt x="928" y="1646"/>
                    </a:lnTo>
                    <a:lnTo>
                      <a:pt x="923" y="1627"/>
                    </a:lnTo>
                    <a:lnTo>
                      <a:pt x="918" y="1609"/>
                    </a:lnTo>
                    <a:lnTo>
                      <a:pt x="912" y="1592"/>
                    </a:lnTo>
                    <a:lnTo>
                      <a:pt x="905" y="1576"/>
                    </a:lnTo>
                    <a:lnTo>
                      <a:pt x="898" y="1560"/>
                    </a:lnTo>
                    <a:lnTo>
                      <a:pt x="890" y="1544"/>
                    </a:lnTo>
                    <a:lnTo>
                      <a:pt x="881" y="1530"/>
                    </a:lnTo>
                    <a:lnTo>
                      <a:pt x="870" y="1517"/>
                    </a:lnTo>
                    <a:lnTo>
                      <a:pt x="860" y="1504"/>
                    </a:lnTo>
                    <a:lnTo>
                      <a:pt x="849" y="1492"/>
                    </a:lnTo>
                    <a:lnTo>
                      <a:pt x="837" y="1481"/>
                    </a:lnTo>
                    <a:lnTo>
                      <a:pt x="824" y="1471"/>
                    </a:lnTo>
                    <a:lnTo>
                      <a:pt x="811" y="1462"/>
                    </a:lnTo>
                    <a:lnTo>
                      <a:pt x="797" y="1453"/>
                    </a:lnTo>
                    <a:lnTo>
                      <a:pt x="781" y="1445"/>
                    </a:lnTo>
                    <a:lnTo>
                      <a:pt x="766" y="1438"/>
                    </a:lnTo>
                    <a:lnTo>
                      <a:pt x="748" y="1431"/>
                    </a:lnTo>
                    <a:lnTo>
                      <a:pt x="730" y="1425"/>
                    </a:lnTo>
                    <a:lnTo>
                      <a:pt x="712" y="1420"/>
                    </a:lnTo>
                    <a:lnTo>
                      <a:pt x="692" y="1416"/>
                    </a:lnTo>
                    <a:lnTo>
                      <a:pt x="672" y="1413"/>
                    </a:lnTo>
                    <a:lnTo>
                      <a:pt x="651" y="1410"/>
                    </a:lnTo>
                    <a:lnTo>
                      <a:pt x="629" y="1408"/>
                    </a:lnTo>
                    <a:lnTo>
                      <a:pt x="605" y="1407"/>
                    </a:lnTo>
                    <a:lnTo>
                      <a:pt x="581" y="1407"/>
                    </a:lnTo>
                    <a:lnTo>
                      <a:pt x="439" y="1407"/>
                    </a:lnTo>
                    <a:lnTo>
                      <a:pt x="439" y="2190"/>
                    </a:lnTo>
                    <a:close/>
                    <a:moveTo>
                      <a:pt x="439" y="1046"/>
                    </a:moveTo>
                    <a:lnTo>
                      <a:pt x="599" y="1046"/>
                    </a:lnTo>
                    <a:lnTo>
                      <a:pt x="614" y="1046"/>
                    </a:lnTo>
                    <a:lnTo>
                      <a:pt x="630" y="1045"/>
                    </a:lnTo>
                    <a:lnTo>
                      <a:pt x="645" y="1043"/>
                    </a:lnTo>
                    <a:lnTo>
                      <a:pt x="660" y="1041"/>
                    </a:lnTo>
                    <a:lnTo>
                      <a:pt x="674" y="1038"/>
                    </a:lnTo>
                    <a:lnTo>
                      <a:pt x="688" y="1034"/>
                    </a:lnTo>
                    <a:lnTo>
                      <a:pt x="702" y="1030"/>
                    </a:lnTo>
                    <a:lnTo>
                      <a:pt x="715" y="1025"/>
                    </a:lnTo>
                    <a:lnTo>
                      <a:pt x="728" y="1020"/>
                    </a:lnTo>
                    <a:lnTo>
                      <a:pt x="740" y="1013"/>
                    </a:lnTo>
                    <a:lnTo>
                      <a:pt x="754" y="1007"/>
                    </a:lnTo>
                    <a:lnTo>
                      <a:pt x="766" y="999"/>
                    </a:lnTo>
                    <a:lnTo>
                      <a:pt x="777" y="991"/>
                    </a:lnTo>
                    <a:lnTo>
                      <a:pt x="788" y="982"/>
                    </a:lnTo>
                    <a:lnTo>
                      <a:pt x="798" y="973"/>
                    </a:lnTo>
                    <a:lnTo>
                      <a:pt x="808" y="963"/>
                    </a:lnTo>
                    <a:lnTo>
                      <a:pt x="818" y="953"/>
                    </a:lnTo>
                    <a:lnTo>
                      <a:pt x="827" y="942"/>
                    </a:lnTo>
                    <a:lnTo>
                      <a:pt x="836" y="930"/>
                    </a:lnTo>
                    <a:lnTo>
                      <a:pt x="844" y="917"/>
                    </a:lnTo>
                    <a:lnTo>
                      <a:pt x="851" y="903"/>
                    </a:lnTo>
                    <a:lnTo>
                      <a:pt x="858" y="890"/>
                    </a:lnTo>
                    <a:lnTo>
                      <a:pt x="864" y="876"/>
                    </a:lnTo>
                    <a:lnTo>
                      <a:pt x="870" y="861"/>
                    </a:lnTo>
                    <a:lnTo>
                      <a:pt x="875" y="846"/>
                    </a:lnTo>
                    <a:lnTo>
                      <a:pt x="881" y="830"/>
                    </a:lnTo>
                    <a:lnTo>
                      <a:pt x="884" y="813"/>
                    </a:lnTo>
                    <a:lnTo>
                      <a:pt x="888" y="796"/>
                    </a:lnTo>
                    <a:lnTo>
                      <a:pt x="890" y="778"/>
                    </a:lnTo>
                    <a:lnTo>
                      <a:pt x="892" y="760"/>
                    </a:lnTo>
                    <a:lnTo>
                      <a:pt x="893" y="741"/>
                    </a:lnTo>
                    <a:lnTo>
                      <a:pt x="893" y="721"/>
                    </a:lnTo>
                    <a:lnTo>
                      <a:pt x="893" y="700"/>
                    </a:lnTo>
                    <a:lnTo>
                      <a:pt x="892" y="677"/>
                    </a:lnTo>
                    <a:lnTo>
                      <a:pt x="891" y="657"/>
                    </a:lnTo>
                    <a:lnTo>
                      <a:pt x="889" y="637"/>
                    </a:lnTo>
                    <a:lnTo>
                      <a:pt x="887" y="618"/>
                    </a:lnTo>
                    <a:lnTo>
                      <a:pt x="884" y="600"/>
                    </a:lnTo>
                    <a:lnTo>
                      <a:pt x="880" y="582"/>
                    </a:lnTo>
                    <a:lnTo>
                      <a:pt x="875" y="565"/>
                    </a:lnTo>
                    <a:lnTo>
                      <a:pt x="870" y="548"/>
                    </a:lnTo>
                    <a:lnTo>
                      <a:pt x="865" y="533"/>
                    </a:lnTo>
                    <a:lnTo>
                      <a:pt x="860" y="518"/>
                    </a:lnTo>
                    <a:lnTo>
                      <a:pt x="853" y="503"/>
                    </a:lnTo>
                    <a:lnTo>
                      <a:pt x="846" y="490"/>
                    </a:lnTo>
                    <a:lnTo>
                      <a:pt x="839" y="477"/>
                    </a:lnTo>
                    <a:lnTo>
                      <a:pt x="831" y="463"/>
                    </a:lnTo>
                    <a:lnTo>
                      <a:pt x="823" y="452"/>
                    </a:lnTo>
                    <a:lnTo>
                      <a:pt x="813" y="441"/>
                    </a:lnTo>
                    <a:lnTo>
                      <a:pt x="804" y="430"/>
                    </a:lnTo>
                    <a:lnTo>
                      <a:pt x="794" y="421"/>
                    </a:lnTo>
                    <a:lnTo>
                      <a:pt x="783" y="412"/>
                    </a:lnTo>
                    <a:lnTo>
                      <a:pt x="771" y="404"/>
                    </a:lnTo>
                    <a:lnTo>
                      <a:pt x="759" y="396"/>
                    </a:lnTo>
                    <a:lnTo>
                      <a:pt x="746" y="390"/>
                    </a:lnTo>
                    <a:lnTo>
                      <a:pt x="733" y="384"/>
                    </a:lnTo>
                    <a:lnTo>
                      <a:pt x="719" y="378"/>
                    </a:lnTo>
                    <a:lnTo>
                      <a:pt x="705" y="374"/>
                    </a:lnTo>
                    <a:lnTo>
                      <a:pt x="690" y="370"/>
                    </a:lnTo>
                    <a:lnTo>
                      <a:pt x="674" y="366"/>
                    </a:lnTo>
                    <a:lnTo>
                      <a:pt x="658" y="364"/>
                    </a:lnTo>
                    <a:lnTo>
                      <a:pt x="642" y="362"/>
                    </a:lnTo>
                    <a:lnTo>
                      <a:pt x="623" y="361"/>
                    </a:lnTo>
                    <a:lnTo>
                      <a:pt x="606" y="361"/>
                    </a:lnTo>
                    <a:lnTo>
                      <a:pt x="439" y="361"/>
                    </a:lnTo>
                    <a:lnTo>
                      <a:pt x="439" y="1046"/>
                    </a:lnTo>
                    <a:close/>
                  </a:path>
                </a:pathLst>
              </a:custGeom>
              <a:solidFill>
                <a:schemeClr val="tx1"/>
              </a:solidFill>
              <a:ln w="9525">
                <a:noFill/>
                <a:round/>
                <a:headEnd/>
                <a:tailEnd/>
              </a:ln>
            </p:spPr>
            <p:txBody>
              <a:bodyPr/>
              <a:lstStyle/>
              <a:p>
                <a:endParaRPr lang="en-US"/>
              </a:p>
            </p:txBody>
          </p:sp>
          <p:sp>
            <p:nvSpPr>
              <p:cNvPr id="107575" name="Rectangle 55"/>
              <p:cNvSpPr>
                <a:spLocks noChangeArrowheads="1"/>
              </p:cNvSpPr>
              <p:nvPr/>
            </p:nvSpPr>
            <p:spPr bwMode="invGray">
              <a:xfrm>
                <a:off x="2724" y="2808"/>
                <a:ext cx="19" cy="121"/>
              </a:xfrm>
              <a:prstGeom prst="rect">
                <a:avLst/>
              </a:prstGeom>
              <a:solidFill>
                <a:schemeClr val="tx1"/>
              </a:solidFill>
              <a:ln w="9525">
                <a:noFill/>
                <a:miter lim="800000"/>
                <a:headEnd/>
                <a:tailEnd/>
              </a:ln>
            </p:spPr>
            <p:txBody>
              <a:bodyPr/>
              <a:lstStyle/>
              <a:p>
                <a:endParaRPr lang="en-US"/>
              </a:p>
            </p:txBody>
          </p:sp>
          <p:sp>
            <p:nvSpPr>
              <p:cNvPr id="107576" name="Freeform 56"/>
              <p:cNvSpPr>
                <a:spLocks/>
              </p:cNvSpPr>
              <p:nvPr/>
            </p:nvSpPr>
            <p:spPr bwMode="invGray">
              <a:xfrm>
                <a:off x="2755" y="2839"/>
                <a:ext cx="57" cy="92"/>
              </a:xfrm>
              <a:custGeom>
                <a:avLst/>
                <a:gdLst/>
                <a:ahLst/>
                <a:cxnLst>
                  <a:cxn ang="0">
                    <a:pos x="1192" y="1901"/>
                  </a:cxn>
                  <a:cxn ang="0">
                    <a:pos x="816" y="1710"/>
                  </a:cxn>
                  <a:cxn ang="0">
                    <a:pos x="703" y="1806"/>
                  </a:cxn>
                  <a:cxn ang="0">
                    <a:pos x="650" y="1844"/>
                  </a:cxn>
                  <a:cxn ang="0">
                    <a:pos x="599" y="1877"/>
                  </a:cxn>
                  <a:cxn ang="0">
                    <a:pos x="544" y="1902"/>
                  </a:cxn>
                  <a:cxn ang="0">
                    <a:pos x="514" y="1912"/>
                  </a:cxn>
                  <a:cxn ang="0">
                    <a:pos x="483" y="1921"/>
                  </a:cxn>
                  <a:cxn ang="0">
                    <a:pos x="450" y="1928"/>
                  </a:cxn>
                  <a:cxn ang="0">
                    <a:pos x="413" y="1932"/>
                  </a:cxn>
                  <a:cxn ang="0">
                    <a:pos x="375" y="1935"/>
                  </a:cxn>
                  <a:cxn ang="0">
                    <a:pos x="334" y="1936"/>
                  </a:cxn>
                  <a:cxn ang="0">
                    <a:pos x="296" y="1935"/>
                  </a:cxn>
                  <a:cxn ang="0">
                    <a:pos x="259" y="1929"/>
                  </a:cxn>
                  <a:cxn ang="0">
                    <a:pos x="225" y="1921"/>
                  </a:cxn>
                  <a:cxn ang="0">
                    <a:pos x="194" y="1909"/>
                  </a:cxn>
                  <a:cxn ang="0">
                    <a:pos x="163" y="1894"/>
                  </a:cxn>
                  <a:cxn ang="0">
                    <a:pos x="136" y="1875"/>
                  </a:cxn>
                  <a:cxn ang="0">
                    <a:pos x="111" y="1854"/>
                  </a:cxn>
                  <a:cxn ang="0">
                    <a:pos x="89" y="1830"/>
                  </a:cxn>
                  <a:cxn ang="0">
                    <a:pos x="69" y="1803"/>
                  </a:cxn>
                  <a:cxn ang="0">
                    <a:pos x="51" y="1773"/>
                  </a:cxn>
                  <a:cxn ang="0">
                    <a:pos x="35" y="1739"/>
                  </a:cxn>
                  <a:cxn ang="0">
                    <a:pos x="23" y="1704"/>
                  </a:cxn>
                  <a:cxn ang="0">
                    <a:pos x="13" y="1666"/>
                  </a:cxn>
                  <a:cxn ang="0">
                    <a:pos x="6" y="1626"/>
                  </a:cxn>
                  <a:cxn ang="0">
                    <a:pos x="2" y="1583"/>
                  </a:cxn>
                  <a:cxn ang="0">
                    <a:pos x="0" y="1537"/>
                  </a:cxn>
                  <a:cxn ang="0">
                    <a:pos x="397" y="0"/>
                  </a:cxn>
                  <a:cxn ang="0">
                    <a:pos x="398" y="1491"/>
                  </a:cxn>
                  <a:cxn ang="0">
                    <a:pos x="403" y="1522"/>
                  </a:cxn>
                  <a:cxn ang="0">
                    <a:pos x="413" y="1548"/>
                  </a:cxn>
                  <a:cxn ang="0">
                    <a:pos x="428" y="1570"/>
                  </a:cxn>
                  <a:cxn ang="0">
                    <a:pos x="447" y="1587"/>
                  </a:cxn>
                  <a:cxn ang="0">
                    <a:pos x="469" y="1599"/>
                  </a:cxn>
                  <a:cxn ang="0">
                    <a:pos x="494" y="1607"/>
                  </a:cxn>
                  <a:cxn ang="0">
                    <a:pos x="523" y="1611"/>
                  </a:cxn>
                  <a:cxn ang="0">
                    <a:pos x="556" y="1611"/>
                  </a:cxn>
                  <a:cxn ang="0">
                    <a:pos x="587" y="1606"/>
                  </a:cxn>
                  <a:cxn ang="0">
                    <a:pos x="618" y="1597"/>
                  </a:cxn>
                  <a:cxn ang="0">
                    <a:pos x="648" y="1585"/>
                  </a:cxn>
                  <a:cxn ang="0">
                    <a:pos x="696" y="1559"/>
                  </a:cxn>
                  <a:cxn ang="0">
                    <a:pos x="760" y="1515"/>
                  </a:cxn>
                  <a:cxn ang="0">
                    <a:pos x="795" y="0"/>
                  </a:cxn>
                </a:cxnLst>
                <a:rect l="0" t="0" r="r" b="b"/>
                <a:pathLst>
                  <a:path w="1192" h="1936">
                    <a:moveTo>
                      <a:pt x="1192" y="0"/>
                    </a:moveTo>
                    <a:lnTo>
                      <a:pt x="1192" y="1901"/>
                    </a:lnTo>
                    <a:lnTo>
                      <a:pt x="816" y="1901"/>
                    </a:lnTo>
                    <a:lnTo>
                      <a:pt x="816" y="1710"/>
                    </a:lnTo>
                    <a:lnTo>
                      <a:pt x="756" y="1760"/>
                    </a:lnTo>
                    <a:lnTo>
                      <a:pt x="703" y="1806"/>
                    </a:lnTo>
                    <a:lnTo>
                      <a:pt x="677" y="1826"/>
                    </a:lnTo>
                    <a:lnTo>
                      <a:pt x="650" y="1844"/>
                    </a:lnTo>
                    <a:lnTo>
                      <a:pt x="625" y="1861"/>
                    </a:lnTo>
                    <a:lnTo>
                      <a:pt x="599" y="1877"/>
                    </a:lnTo>
                    <a:lnTo>
                      <a:pt x="572" y="1890"/>
                    </a:lnTo>
                    <a:lnTo>
                      <a:pt x="544" y="1902"/>
                    </a:lnTo>
                    <a:lnTo>
                      <a:pt x="529" y="1908"/>
                    </a:lnTo>
                    <a:lnTo>
                      <a:pt x="514" y="1912"/>
                    </a:lnTo>
                    <a:lnTo>
                      <a:pt x="498" y="1917"/>
                    </a:lnTo>
                    <a:lnTo>
                      <a:pt x="483" y="1921"/>
                    </a:lnTo>
                    <a:lnTo>
                      <a:pt x="466" y="1925"/>
                    </a:lnTo>
                    <a:lnTo>
                      <a:pt x="450" y="1928"/>
                    </a:lnTo>
                    <a:lnTo>
                      <a:pt x="432" y="1930"/>
                    </a:lnTo>
                    <a:lnTo>
                      <a:pt x="413" y="1932"/>
                    </a:lnTo>
                    <a:lnTo>
                      <a:pt x="394" y="1934"/>
                    </a:lnTo>
                    <a:lnTo>
                      <a:pt x="375" y="1935"/>
                    </a:lnTo>
                    <a:lnTo>
                      <a:pt x="355" y="1936"/>
                    </a:lnTo>
                    <a:lnTo>
                      <a:pt x="334" y="1936"/>
                    </a:lnTo>
                    <a:lnTo>
                      <a:pt x="315" y="1936"/>
                    </a:lnTo>
                    <a:lnTo>
                      <a:pt x="296" y="1935"/>
                    </a:lnTo>
                    <a:lnTo>
                      <a:pt x="277" y="1932"/>
                    </a:lnTo>
                    <a:lnTo>
                      <a:pt x="259" y="1929"/>
                    </a:lnTo>
                    <a:lnTo>
                      <a:pt x="242" y="1925"/>
                    </a:lnTo>
                    <a:lnTo>
                      <a:pt x="225" y="1921"/>
                    </a:lnTo>
                    <a:lnTo>
                      <a:pt x="209" y="1915"/>
                    </a:lnTo>
                    <a:lnTo>
                      <a:pt x="194" y="1909"/>
                    </a:lnTo>
                    <a:lnTo>
                      <a:pt x="179" y="1902"/>
                    </a:lnTo>
                    <a:lnTo>
                      <a:pt x="163" y="1894"/>
                    </a:lnTo>
                    <a:lnTo>
                      <a:pt x="149" y="1885"/>
                    </a:lnTo>
                    <a:lnTo>
                      <a:pt x="136" y="1875"/>
                    </a:lnTo>
                    <a:lnTo>
                      <a:pt x="123" y="1865"/>
                    </a:lnTo>
                    <a:lnTo>
                      <a:pt x="111" y="1854"/>
                    </a:lnTo>
                    <a:lnTo>
                      <a:pt x="100" y="1842"/>
                    </a:lnTo>
                    <a:lnTo>
                      <a:pt x="89" y="1830"/>
                    </a:lnTo>
                    <a:lnTo>
                      <a:pt x="78" y="1817"/>
                    </a:lnTo>
                    <a:lnTo>
                      <a:pt x="69" y="1803"/>
                    </a:lnTo>
                    <a:lnTo>
                      <a:pt x="60" y="1788"/>
                    </a:lnTo>
                    <a:lnTo>
                      <a:pt x="51" y="1773"/>
                    </a:lnTo>
                    <a:lnTo>
                      <a:pt x="43" y="1756"/>
                    </a:lnTo>
                    <a:lnTo>
                      <a:pt x="35" y="1739"/>
                    </a:lnTo>
                    <a:lnTo>
                      <a:pt x="29" y="1722"/>
                    </a:lnTo>
                    <a:lnTo>
                      <a:pt x="23" y="1704"/>
                    </a:lnTo>
                    <a:lnTo>
                      <a:pt x="17" y="1685"/>
                    </a:lnTo>
                    <a:lnTo>
                      <a:pt x="13" y="1666"/>
                    </a:lnTo>
                    <a:lnTo>
                      <a:pt x="9" y="1646"/>
                    </a:lnTo>
                    <a:lnTo>
                      <a:pt x="6" y="1626"/>
                    </a:lnTo>
                    <a:lnTo>
                      <a:pt x="3" y="1605"/>
                    </a:lnTo>
                    <a:lnTo>
                      <a:pt x="2" y="1583"/>
                    </a:lnTo>
                    <a:lnTo>
                      <a:pt x="1" y="1561"/>
                    </a:lnTo>
                    <a:lnTo>
                      <a:pt x="0" y="1537"/>
                    </a:lnTo>
                    <a:lnTo>
                      <a:pt x="0" y="0"/>
                    </a:lnTo>
                    <a:lnTo>
                      <a:pt x="397" y="0"/>
                    </a:lnTo>
                    <a:lnTo>
                      <a:pt x="397" y="1474"/>
                    </a:lnTo>
                    <a:lnTo>
                      <a:pt x="398" y="1491"/>
                    </a:lnTo>
                    <a:lnTo>
                      <a:pt x="400" y="1507"/>
                    </a:lnTo>
                    <a:lnTo>
                      <a:pt x="403" y="1522"/>
                    </a:lnTo>
                    <a:lnTo>
                      <a:pt x="407" y="1535"/>
                    </a:lnTo>
                    <a:lnTo>
                      <a:pt x="413" y="1548"/>
                    </a:lnTo>
                    <a:lnTo>
                      <a:pt x="420" y="1560"/>
                    </a:lnTo>
                    <a:lnTo>
                      <a:pt x="428" y="1570"/>
                    </a:lnTo>
                    <a:lnTo>
                      <a:pt x="437" y="1579"/>
                    </a:lnTo>
                    <a:lnTo>
                      <a:pt x="447" y="1587"/>
                    </a:lnTo>
                    <a:lnTo>
                      <a:pt x="457" y="1593"/>
                    </a:lnTo>
                    <a:lnTo>
                      <a:pt x="469" y="1599"/>
                    </a:lnTo>
                    <a:lnTo>
                      <a:pt x="481" y="1604"/>
                    </a:lnTo>
                    <a:lnTo>
                      <a:pt x="494" y="1607"/>
                    </a:lnTo>
                    <a:lnTo>
                      <a:pt x="509" y="1610"/>
                    </a:lnTo>
                    <a:lnTo>
                      <a:pt x="523" y="1611"/>
                    </a:lnTo>
                    <a:lnTo>
                      <a:pt x="539" y="1612"/>
                    </a:lnTo>
                    <a:lnTo>
                      <a:pt x="556" y="1611"/>
                    </a:lnTo>
                    <a:lnTo>
                      <a:pt x="571" y="1609"/>
                    </a:lnTo>
                    <a:lnTo>
                      <a:pt x="587" y="1606"/>
                    </a:lnTo>
                    <a:lnTo>
                      <a:pt x="602" y="1602"/>
                    </a:lnTo>
                    <a:lnTo>
                      <a:pt x="618" y="1597"/>
                    </a:lnTo>
                    <a:lnTo>
                      <a:pt x="633" y="1592"/>
                    </a:lnTo>
                    <a:lnTo>
                      <a:pt x="648" y="1585"/>
                    </a:lnTo>
                    <a:lnTo>
                      <a:pt x="664" y="1577"/>
                    </a:lnTo>
                    <a:lnTo>
                      <a:pt x="696" y="1559"/>
                    </a:lnTo>
                    <a:lnTo>
                      <a:pt x="728" y="1538"/>
                    </a:lnTo>
                    <a:lnTo>
                      <a:pt x="760" y="1515"/>
                    </a:lnTo>
                    <a:lnTo>
                      <a:pt x="795" y="1491"/>
                    </a:lnTo>
                    <a:lnTo>
                      <a:pt x="795" y="0"/>
                    </a:lnTo>
                    <a:lnTo>
                      <a:pt x="1192" y="0"/>
                    </a:lnTo>
                    <a:close/>
                  </a:path>
                </a:pathLst>
              </a:custGeom>
              <a:solidFill>
                <a:schemeClr val="tx1"/>
              </a:solidFill>
              <a:ln w="9525">
                <a:noFill/>
                <a:round/>
                <a:headEnd/>
                <a:tailEnd/>
              </a:ln>
            </p:spPr>
            <p:txBody>
              <a:bodyPr/>
              <a:lstStyle/>
              <a:p>
                <a:endParaRPr lang="en-US"/>
              </a:p>
            </p:txBody>
          </p:sp>
          <p:sp>
            <p:nvSpPr>
              <p:cNvPr id="107577" name="Freeform 57"/>
              <p:cNvSpPr>
                <a:spLocks noEditPoints="1"/>
              </p:cNvSpPr>
              <p:nvPr/>
            </p:nvSpPr>
            <p:spPr bwMode="invGray">
              <a:xfrm>
                <a:off x="2823" y="2837"/>
                <a:ext cx="59" cy="94"/>
              </a:xfrm>
              <a:custGeom>
                <a:avLst/>
                <a:gdLst/>
                <a:ahLst/>
                <a:cxnLst>
                  <a:cxn ang="0">
                    <a:pos x="401" y="1412"/>
                  </a:cxn>
                  <a:cxn ang="0">
                    <a:pos x="415" y="1491"/>
                  </a:cxn>
                  <a:cxn ang="0">
                    <a:pos x="440" y="1553"/>
                  </a:cxn>
                  <a:cxn ang="0">
                    <a:pos x="476" y="1599"/>
                  </a:cxn>
                  <a:cxn ang="0">
                    <a:pos x="523" y="1629"/>
                  </a:cxn>
                  <a:cxn ang="0">
                    <a:pos x="578" y="1644"/>
                  </a:cxn>
                  <a:cxn ang="0">
                    <a:pos x="643" y="1646"/>
                  </a:cxn>
                  <a:cxn ang="0">
                    <a:pos x="700" y="1633"/>
                  </a:cxn>
                  <a:cxn ang="0">
                    <a:pos x="748" y="1606"/>
                  </a:cxn>
                  <a:cxn ang="0">
                    <a:pos x="787" y="1563"/>
                  </a:cxn>
                  <a:cxn ang="0">
                    <a:pos x="814" y="1505"/>
                  </a:cxn>
                  <a:cxn ang="0">
                    <a:pos x="831" y="1429"/>
                  </a:cxn>
                  <a:cxn ang="0">
                    <a:pos x="1233" y="1293"/>
                  </a:cxn>
                  <a:cxn ang="0">
                    <a:pos x="1218" y="1472"/>
                  </a:cxn>
                  <a:cxn ang="0">
                    <a:pos x="1177" y="1629"/>
                  </a:cxn>
                  <a:cxn ang="0">
                    <a:pos x="1106" y="1760"/>
                  </a:cxn>
                  <a:cxn ang="0">
                    <a:pos x="1004" y="1863"/>
                  </a:cxn>
                  <a:cxn ang="0">
                    <a:pos x="868" y="1934"/>
                  </a:cxn>
                  <a:cxn ang="0">
                    <a:pos x="696" y="1968"/>
                  </a:cxn>
                  <a:cxn ang="0">
                    <a:pos x="496" y="1964"/>
                  </a:cxn>
                  <a:cxn ang="0">
                    <a:pos x="329" y="1920"/>
                  </a:cxn>
                  <a:cxn ang="0">
                    <a:pos x="199" y="1839"/>
                  </a:cxn>
                  <a:cxn ang="0">
                    <a:pos x="104" y="1725"/>
                  </a:cxn>
                  <a:cxn ang="0">
                    <a:pos x="41" y="1583"/>
                  </a:cxn>
                  <a:cxn ang="0">
                    <a:pos x="8" y="1415"/>
                  </a:cxn>
                  <a:cxn ang="0">
                    <a:pos x="0" y="706"/>
                  </a:cxn>
                  <a:cxn ang="0">
                    <a:pos x="12" y="522"/>
                  </a:cxn>
                  <a:cxn ang="0">
                    <a:pos x="51" y="358"/>
                  </a:cxn>
                  <a:cxn ang="0">
                    <a:pos x="120" y="221"/>
                  </a:cxn>
                  <a:cxn ang="0">
                    <a:pos x="222" y="114"/>
                  </a:cxn>
                  <a:cxn ang="0">
                    <a:pos x="359" y="40"/>
                  </a:cxn>
                  <a:cxn ang="0">
                    <a:pos x="535" y="3"/>
                  </a:cxn>
                  <a:cxn ang="0">
                    <a:pos x="736" y="7"/>
                  </a:cxn>
                  <a:cxn ang="0">
                    <a:pos x="905" y="51"/>
                  </a:cxn>
                  <a:cxn ang="0">
                    <a:pos x="1034" y="133"/>
                  </a:cxn>
                  <a:cxn ang="0">
                    <a:pos x="1129" y="246"/>
                  </a:cxn>
                  <a:cxn ang="0">
                    <a:pos x="1192" y="389"/>
                  </a:cxn>
                  <a:cxn ang="0">
                    <a:pos x="1225" y="557"/>
                  </a:cxn>
                  <a:cxn ang="0">
                    <a:pos x="1233" y="1060"/>
                  </a:cxn>
                  <a:cxn ang="0">
                    <a:pos x="831" y="543"/>
                  </a:cxn>
                  <a:cxn ang="0">
                    <a:pos x="814" y="467"/>
                  </a:cxn>
                  <a:cxn ang="0">
                    <a:pos x="787" y="408"/>
                  </a:cxn>
                  <a:cxn ang="0">
                    <a:pos x="748" y="366"/>
                  </a:cxn>
                  <a:cxn ang="0">
                    <a:pos x="700" y="339"/>
                  </a:cxn>
                  <a:cxn ang="0">
                    <a:pos x="643" y="326"/>
                  </a:cxn>
                  <a:cxn ang="0">
                    <a:pos x="578" y="328"/>
                  </a:cxn>
                  <a:cxn ang="0">
                    <a:pos x="523" y="343"/>
                  </a:cxn>
                  <a:cxn ang="0">
                    <a:pos x="476" y="373"/>
                  </a:cxn>
                  <a:cxn ang="0">
                    <a:pos x="440" y="418"/>
                  </a:cxn>
                  <a:cxn ang="0">
                    <a:pos x="415" y="480"/>
                  </a:cxn>
                  <a:cxn ang="0">
                    <a:pos x="401" y="560"/>
                  </a:cxn>
                </a:cxnLst>
                <a:rect l="0" t="0" r="r" b="b"/>
                <a:pathLst>
                  <a:path w="1233" h="1971">
                    <a:moveTo>
                      <a:pt x="1233" y="1060"/>
                    </a:moveTo>
                    <a:lnTo>
                      <a:pt x="397" y="1060"/>
                    </a:lnTo>
                    <a:lnTo>
                      <a:pt x="397" y="1335"/>
                    </a:lnTo>
                    <a:lnTo>
                      <a:pt x="398" y="1376"/>
                    </a:lnTo>
                    <a:lnTo>
                      <a:pt x="401" y="1412"/>
                    </a:lnTo>
                    <a:lnTo>
                      <a:pt x="403" y="1429"/>
                    </a:lnTo>
                    <a:lnTo>
                      <a:pt x="405" y="1446"/>
                    </a:lnTo>
                    <a:lnTo>
                      <a:pt x="408" y="1462"/>
                    </a:lnTo>
                    <a:lnTo>
                      <a:pt x="411" y="1477"/>
                    </a:lnTo>
                    <a:lnTo>
                      <a:pt x="415" y="1491"/>
                    </a:lnTo>
                    <a:lnTo>
                      <a:pt x="419" y="1505"/>
                    </a:lnTo>
                    <a:lnTo>
                      <a:pt x="424" y="1518"/>
                    </a:lnTo>
                    <a:lnTo>
                      <a:pt x="429" y="1530"/>
                    </a:lnTo>
                    <a:lnTo>
                      <a:pt x="434" y="1542"/>
                    </a:lnTo>
                    <a:lnTo>
                      <a:pt x="440" y="1553"/>
                    </a:lnTo>
                    <a:lnTo>
                      <a:pt x="447" y="1563"/>
                    </a:lnTo>
                    <a:lnTo>
                      <a:pt x="453" y="1573"/>
                    </a:lnTo>
                    <a:lnTo>
                      <a:pt x="460" y="1583"/>
                    </a:lnTo>
                    <a:lnTo>
                      <a:pt x="468" y="1591"/>
                    </a:lnTo>
                    <a:lnTo>
                      <a:pt x="476" y="1599"/>
                    </a:lnTo>
                    <a:lnTo>
                      <a:pt x="484" y="1606"/>
                    </a:lnTo>
                    <a:lnTo>
                      <a:pt x="493" y="1613"/>
                    </a:lnTo>
                    <a:lnTo>
                      <a:pt x="503" y="1619"/>
                    </a:lnTo>
                    <a:lnTo>
                      <a:pt x="513" y="1624"/>
                    </a:lnTo>
                    <a:lnTo>
                      <a:pt x="523" y="1629"/>
                    </a:lnTo>
                    <a:lnTo>
                      <a:pt x="533" y="1633"/>
                    </a:lnTo>
                    <a:lnTo>
                      <a:pt x="544" y="1637"/>
                    </a:lnTo>
                    <a:lnTo>
                      <a:pt x="555" y="1640"/>
                    </a:lnTo>
                    <a:lnTo>
                      <a:pt x="566" y="1642"/>
                    </a:lnTo>
                    <a:lnTo>
                      <a:pt x="578" y="1644"/>
                    </a:lnTo>
                    <a:lnTo>
                      <a:pt x="590" y="1646"/>
                    </a:lnTo>
                    <a:lnTo>
                      <a:pt x="603" y="1646"/>
                    </a:lnTo>
                    <a:lnTo>
                      <a:pt x="616" y="1647"/>
                    </a:lnTo>
                    <a:lnTo>
                      <a:pt x="630" y="1646"/>
                    </a:lnTo>
                    <a:lnTo>
                      <a:pt x="643" y="1646"/>
                    </a:lnTo>
                    <a:lnTo>
                      <a:pt x="655" y="1644"/>
                    </a:lnTo>
                    <a:lnTo>
                      <a:pt x="667" y="1642"/>
                    </a:lnTo>
                    <a:lnTo>
                      <a:pt x="678" y="1640"/>
                    </a:lnTo>
                    <a:lnTo>
                      <a:pt x="689" y="1637"/>
                    </a:lnTo>
                    <a:lnTo>
                      <a:pt x="700" y="1633"/>
                    </a:lnTo>
                    <a:lnTo>
                      <a:pt x="711" y="1629"/>
                    </a:lnTo>
                    <a:lnTo>
                      <a:pt x="720" y="1624"/>
                    </a:lnTo>
                    <a:lnTo>
                      <a:pt x="730" y="1619"/>
                    </a:lnTo>
                    <a:lnTo>
                      <a:pt x="739" y="1613"/>
                    </a:lnTo>
                    <a:lnTo>
                      <a:pt x="748" y="1606"/>
                    </a:lnTo>
                    <a:lnTo>
                      <a:pt x="757" y="1599"/>
                    </a:lnTo>
                    <a:lnTo>
                      <a:pt x="765" y="1591"/>
                    </a:lnTo>
                    <a:lnTo>
                      <a:pt x="773" y="1583"/>
                    </a:lnTo>
                    <a:lnTo>
                      <a:pt x="780" y="1573"/>
                    </a:lnTo>
                    <a:lnTo>
                      <a:pt x="787" y="1563"/>
                    </a:lnTo>
                    <a:lnTo>
                      <a:pt x="793" y="1553"/>
                    </a:lnTo>
                    <a:lnTo>
                      <a:pt x="799" y="1542"/>
                    </a:lnTo>
                    <a:lnTo>
                      <a:pt x="804" y="1530"/>
                    </a:lnTo>
                    <a:lnTo>
                      <a:pt x="809" y="1518"/>
                    </a:lnTo>
                    <a:lnTo>
                      <a:pt x="814" y="1505"/>
                    </a:lnTo>
                    <a:lnTo>
                      <a:pt x="818" y="1491"/>
                    </a:lnTo>
                    <a:lnTo>
                      <a:pt x="822" y="1477"/>
                    </a:lnTo>
                    <a:lnTo>
                      <a:pt x="825" y="1462"/>
                    </a:lnTo>
                    <a:lnTo>
                      <a:pt x="828" y="1446"/>
                    </a:lnTo>
                    <a:lnTo>
                      <a:pt x="831" y="1429"/>
                    </a:lnTo>
                    <a:lnTo>
                      <a:pt x="833" y="1412"/>
                    </a:lnTo>
                    <a:lnTo>
                      <a:pt x="835" y="1376"/>
                    </a:lnTo>
                    <a:lnTo>
                      <a:pt x="836" y="1335"/>
                    </a:lnTo>
                    <a:lnTo>
                      <a:pt x="836" y="1293"/>
                    </a:lnTo>
                    <a:lnTo>
                      <a:pt x="1233" y="1293"/>
                    </a:lnTo>
                    <a:lnTo>
                      <a:pt x="1232" y="1330"/>
                    </a:lnTo>
                    <a:lnTo>
                      <a:pt x="1230" y="1368"/>
                    </a:lnTo>
                    <a:lnTo>
                      <a:pt x="1227" y="1403"/>
                    </a:lnTo>
                    <a:lnTo>
                      <a:pt x="1223" y="1438"/>
                    </a:lnTo>
                    <a:lnTo>
                      <a:pt x="1218" y="1472"/>
                    </a:lnTo>
                    <a:lnTo>
                      <a:pt x="1212" y="1505"/>
                    </a:lnTo>
                    <a:lnTo>
                      <a:pt x="1204" y="1537"/>
                    </a:lnTo>
                    <a:lnTo>
                      <a:pt x="1196" y="1569"/>
                    </a:lnTo>
                    <a:lnTo>
                      <a:pt x="1187" y="1600"/>
                    </a:lnTo>
                    <a:lnTo>
                      <a:pt x="1177" y="1629"/>
                    </a:lnTo>
                    <a:lnTo>
                      <a:pt x="1165" y="1658"/>
                    </a:lnTo>
                    <a:lnTo>
                      <a:pt x="1152" y="1685"/>
                    </a:lnTo>
                    <a:lnTo>
                      <a:pt x="1138" y="1711"/>
                    </a:lnTo>
                    <a:lnTo>
                      <a:pt x="1122" y="1736"/>
                    </a:lnTo>
                    <a:lnTo>
                      <a:pt x="1106" y="1760"/>
                    </a:lnTo>
                    <a:lnTo>
                      <a:pt x="1088" y="1783"/>
                    </a:lnTo>
                    <a:lnTo>
                      <a:pt x="1069" y="1806"/>
                    </a:lnTo>
                    <a:lnTo>
                      <a:pt x="1049" y="1826"/>
                    </a:lnTo>
                    <a:lnTo>
                      <a:pt x="1028" y="1845"/>
                    </a:lnTo>
                    <a:lnTo>
                      <a:pt x="1004" y="1863"/>
                    </a:lnTo>
                    <a:lnTo>
                      <a:pt x="980" y="1880"/>
                    </a:lnTo>
                    <a:lnTo>
                      <a:pt x="954" y="1895"/>
                    </a:lnTo>
                    <a:lnTo>
                      <a:pt x="927" y="1910"/>
                    </a:lnTo>
                    <a:lnTo>
                      <a:pt x="899" y="1922"/>
                    </a:lnTo>
                    <a:lnTo>
                      <a:pt x="868" y="1934"/>
                    </a:lnTo>
                    <a:lnTo>
                      <a:pt x="837" y="1943"/>
                    </a:lnTo>
                    <a:lnTo>
                      <a:pt x="805" y="1952"/>
                    </a:lnTo>
                    <a:lnTo>
                      <a:pt x="770" y="1959"/>
                    </a:lnTo>
                    <a:lnTo>
                      <a:pt x="734" y="1964"/>
                    </a:lnTo>
                    <a:lnTo>
                      <a:pt x="696" y="1968"/>
                    </a:lnTo>
                    <a:lnTo>
                      <a:pt x="658" y="1971"/>
                    </a:lnTo>
                    <a:lnTo>
                      <a:pt x="616" y="1971"/>
                    </a:lnTo>
                    <a:lnTo>
                      <a:pt x="575" y="1970"/>
                    </a:lnTo>
                    <a:lnTo>
                      <a:pt x="535" y="1968"/>
                    </a:lnTo>
                    <a:lnTo>
                      <a:pt x="496" y="1964"/>
                    </a:lnTo>
                    <a:lnTo>
                      <a:pt x="460" y="1958"/>
                    </a:lnTo>
                    <a:lnTo>
                      <a:pt x="425" y="1951"/>
                    </a:lnTo>
                    <a:lnTo>
                      <a:pt x="391" y="1942"/>
                    </a:lnTo>
                    <a:lnTo>
                      <a:pt x="359" y="1932"/>
                    </a:lnTo>
                    <a:lnTo>
                      <a:pt x="329" y="1920"/>
                    </a:lnTo>
                    <a:lnTo>
                      <a:pt x="300" y="1906"/>
                    </a:lnTo>
                    <a:lnTo>
                      <a:pt x="273" y="1892"/>
                    </a:lnTo>
                    <a:lnTo>
                      <a:pt x="246" y="1876"/>
                    </a:lnTo>
                    <a:lnTo>
                      <a:pt x="222" y="1858"/>
                    </a:lnTo>
                    <a:lnTo>
                      <a:pt x="199" y="1839"/>
                    </a:lnTo>
                    <a:lnTo>
                      <a:pt x="177" y="1819"/>
                    </a:lnTo>
                    <a:lnTo>
                      <a:pt x="157" y="1798"/>
                    </a:lnTo>
                    <a:lnTo>
                      <a:pt x="138" y="1774"/>
                    </a:lnTo>
                    <a:lnTo>
                      <a:pt x="120" y="1750"/>
                    </a:lnTo>
                    <a:lnTo>
                      <a:pt x="104" y="1725"/>
                    </a:lnTo>
                    <a:lnTo>
                      <a:pt x="89" y="1699"/>
                    </a:lnTo>
                    <a:lnTo>
                      <a:pt x="75" y="1672"/>
                    </a:lnTo>
                    <a:lnTo>
                      <a:pt x="63" y="1643"/>
                    </a:lnTo>
                    <a:lnTo>
                      <a:pt x="51" y="1614"/>
                    </a:lnTo>
                    <a:lnTo>
                      <a:pt x="41" y="1583"/>
                    </a:lnTo>
                    <a:lnTo>
                      <a:pt x="32" y="1551"/>
                    </a:lnTo>
                    <a:lnTo>
                      <a:pt x="25" y="1518"/>
                    </a:lnTo>
                    <a:lnTo>
                      <a:pt x="18" y="1485"/>
                    </a:lnTo>
                    <a:lnTo>
                      <a:pt x="12" y="1451"/>
                    </a:lnTo>
                    <a:lnTo>
                      <a:pt x="8" y="1415"/>
                    </a:lnTo>
                    <a:lnTo>
                      <a:pt x="5" y="1379"/>
                    </a:lnTo>
                    <a:lnTo>
                      <a:pt x="2" y="1341"/>
                    </a:lnTo>
                    <a:lnTo>
                      <a:pt x="1" y="1303"/>
                    </a:lnTo>
                    <a:lnTo>
                      <a:pt x="0" y="1265"/>
                    </a:lnTo>
                    <a:lnTo>
                      <a:pt x="0" y="706"/>
                    </a:lnTo>
                    <a:lnTo>
                      <a:pt x="1" y="668"/>
                    </a:lnTo>
                    <a:lnTo>
                      <a:pt x="2" y="630"/>
                    </a:lnTo>
                    <a:lnTo>
                      <a:pt x="5" y="593"/>
                    </a:lnTo>
                    <a:lnTo>
                      <a:pt x="8" y="557"/>
                    </a:lnTo>
                    <a:lnTo>
                      <a:pt x="12" y="522"/>
                    </a:lnTo>
                    <a:lnTo>
                      <a:pt x="18" y="486"/>
                    </a:lnTo>
                    <a:lnTo>
                      <a:pt x="25" y="453"/>
                    </a:lnTo>
                    <a:lnTo>
                      <a:pt x="32" y="420"/>
                    </a:lnTo>
                    <a:lnTo>
                      <a:pt x="41" y="389"/>
                    </a:lnTo>
                    <a:lnTo>
                      <a:pt x="51" y="358"/>
                    </a:lnTo>
                    <a:lnTo>
                      <a:pt x="63" y="329"/>
                    </a:lnTo>
                    <a:lnTo>
                      <a:pt x="75" y="300"/>
                    </a:lnTo>
                    <a:lnTo>
                      <a:pt x="89" y="272"/>
                    </a:lnTo>
                    <a:lnTo>
                      <a:pt x="104" y="246"/>
                    </a:lnTo>
                    <a:lnTo>
                      <a:pt x="120" y="221"/>
                    </a:lnTo>
                    <a:lnTo>
                      <a:pt x="138" y="197"/>
                    </a:lnTo>
                    <a:lnTo>
                      <a:pt x="157" y="174"/>
                    </a:lnTo>
                    <a:lnTo>
                      <a:pt x="177" y="153"/>
                    </a:lnTo>
                    <a:lnTo>
                      <a:pt x="199" y="133"/>
                    </a:lnTo>
                    <a:lnTo>
                      <a:pt x="222" y="114"/>
                    </a:lnTo>
                    <a:lnTo>
                      <a:pt x="246" y="97"/>
                    </a:lnTo>
                    <a:lnTo>
                      <a:pt x="273" y="80"/>
                    </a:lnTo>
                    <a:lnTo>
                      <a:pt x="300" y="65"/>
                    </a:lnTo>
                    <a:lnTo>
                      <a:pt x="329" y="51"/>
                    </a:lnTo>
                    <a:lnTo>
                      <a:pt x="359" y="40"/>
                    </a:lnTo>
                    <a:lnTo>
                      <a:pt x="391" y="29"/>
                    </a:lnTo>
                    <a:lnTo>
                      <a:pt x="425" y="20"/>
                    </a:lnTo>
                    <a:lnTo>
                      <a:pt x="460" y="13"/>
                    </a:lnTo>
                    <a:lnTo>
                      <a:pt x="496" y="7"/>
                    </a:lnTo>
                    <a:lnTo>
                      <a:pt x="535" y="3"/>
                    </a:lnTo>
                    <a:lnTo>
                      <a:pt x="575" y="1"/>
                    </a:lnTo>
                    <a:lnTo>
                      <a:pt x="616" y="0"/>
                    </a:lnTo>
                    <a:lnTo>
                      <a:pt x="658" y="1"/>
                    </a:lnTo>
                    <a:lnTo>
                      <a:pt x="698" y="3"/>
                    </a:lnTo>
                    <a:lnTo>
                      <a:pt x="736" y="7"/>
                    </a:lnTo>
                    <a:lnTo>
                      <a:pt x="774" y="13"/>
                    </a:lnTo>
                    <a:lnTo>
                      <a:pt x="808" y="20"/>
                    </a:lnTo>
                    <a:lnTo>
                      <a:pt x="842" y="29"/>
                    </a:lnTo>
                    <a:lnTo>
                      <a:pt x="873" y="40"/>
                    </a:lnTo>
                    <a:lnTo>
                      <a:pt x="905" y="51"/>
                    </a:lnTo>
                    <a:lnTo>
                      <a:pt x="933" y="65"/>
                    </a:lnTo>
                    <a:lnTo>
                      <a:pt x="960" y="80"/>
                    </a:lnTo>
                    <a:lnTo>
                      <a:pt x="986" y="97"/>
                    </a:lnTo>
                    <a:lnTo>
                      <a:pt x="1012" y="114"/>
                    </a:lnTo>
                    <a:lnTo>
                      <a:pt x="1034" y="133"/>
                    </a:lnTo>
                    <a:lnTo>
                      <a:pt x="1056" y="153"/>
                    </a:lnTo>
                    <a:lnTo>
                      <a:pt x="1076" y="174"/>
                    </a:lnTo>
                    <a:lnTo>
                      <a:pt x="1095" y="197"/>
                    </a:lnTo>
                    <a:lnTo>
                      <a:pt x="1112" y="221"/>
                    </a:lnTo>
                    <a:lnTo>
                      <a:pt x="1129" y="246"/>
                    </a:lnTo>
                    <a:lnTo>
                      <a:pt x="1144" y="272"/>
                    </a:lnTo>
                    <a:lnTo>
                      <a:pt x="1158" y="300"/>
                    </a:lnTo>
                    <a:lnTo>
                      <a:pt x="1171" y="329"/>
                    </a:lnTo>
                    <a:lnTo>
                      <a:pt x="1182" y="358"/>
                    </a:lnTo>
                    <a:lnTo>
                      <a:pt x="1192" y="389"/>
                    </a:lnTo>
                    <a:lnTo>
                      <a:pt x="1201" y="420"/>
                    </a:lnTo>
                    <a:lnTo>
                      <a:pt x="1208" y="453"/>
                    </a:lnTo>
                    <a:lnTo>
                      <a:pt x="1215" y="486"/>
                    </a:lnTo>
                    <a:lnTo>
                      <a:pt x="1221" y="522"/>
                    </a:lnTo>
                    <a:lnTo>
                      <a:pt x="1225" y="557"/>
                    </a:lnTo>
                    <a:lnTo>
                      <a:pt x="1229" y="593"/>
                    </a:lnTo>
                    <a:lnTo>
                      <a:pt x="1231" y="630"/>
                    </a:lnTo>
                    <a:lnTo>
                      <a:pt x="1233" y="668"/>
                    </a:lnTo>
                    <a:lnTo>
                      <a:pt x="1233" y="706"/>
                    </a:lnTo>
                    <a:lnTo>
                      <a:pt x="1233" y="1060"/>
                    </a:lnTo>
                    <a:close/>
                    <a:moveTo>
                      <a:pt x="836" y="735"/>
                    </a:moveTo>
                    <a:lnTo>
                      <a:pt x="836" y="636"/>
                    </a:lnTo>
                    <a:lnTo>
                      <a:pt x="835" y="596"/>
                    </a:lnTo>
                    <a:lnTo>
                      <a:pt x="833" y="560"/>
                    </a:lnTo>
                    <a:lnTo>
                      <a:pt x="831" y="543"/>
                    </a:lnTo>
                    <a:lnTo>
                      <a:pt x="828" y="526"/>
                    </a:lnTo>
                    <a:lnTo>
                      <a:pt x="825" y="511"/>
                    </a:lnTo>
                    <a:lnTo>
                      <a:pt x="822" y="495"/>
                    </a:lnTo>
                    <a:lnTo>
                      <a:pt x="818" y="480"/>
                    </a:lnTo>
                    <a:lnTo>
                      <a:pt x="814" y="467"/>
                    </a:lnTo>
                    <a:lnTo>
                      <a:pt x="809" y="454"/>
                    </a:lnTo>
                    <a:lnTo>
                      <a:pt x="804" y="441"/>
                    </a:lnTo>
                    <a:lnTo>
                      <a:pt x="799" y="429"/>
                    </a:lnTo>
                    <a:lnTo>
                      <a:pt x="793" y="418"/>
                    </a:lnTo>
                    <a:lnTo>
                      <a:pt x="787" y="408"/>
                    </a:lnTo>
                    <a:lnTo>
                      <a:pt x="780" y="398"/>
                    </a:lnTo>
                    <a:lnTo>
                      <a:pt x="773" y="389"/>
                    </a:lnTo>
                    <a:lnTo>
                      <a:pt x="765" y="381"/>
                    </a:lnTo>
                    <a:lnTo>
                      <a:pt x="757" y="373"/>
                    </a:lnTo>
                    <a:lnTo>
                      <a:pt x="748" y="366"/>
                    </a:lnTo>
                    <a:lnTo>
                      <a:pt x="739" y="359"/>
                    </a:lnTo>
                    <a:lnTo>
                      <a:pt x="730" y="353"/>
                    </a:lnTo>
                    <a:lnTo>
                      <a:pt x="720" y="348"/>
                    </a:lnTo>
                    <a:lnTo>
                      <a:pt x="711" y="343"/>
                    </a:lnTo>
                    <a:lnTo>
                      <a:pt x="700" y="339"/>
                    </a:lnTo>
                    <a:lnTo>
                      <a:pt x="689" y="335"/>
                    </a:lnTo>
                    <a:lnTo>
                      <a:pt x="678" y="332"/>
                    </a:lnTo>
                    <a:lnTo>
                      <a:pt x="667" y="330"/>
                    </a:lnTo>
                    <a:lnTo>
                      <a:pt x="655" y="328"/>
                    </a:lnTo>
                    <a:lnTo>
                      <a:pt x="643" y="326"/>
                    </a:lnTo>
                    <a:lnTo>
                      <a:pt x="630" y="326"/>
                    </a:lnTo>
                    <a:lnTo>
                      <a:pt x="616" y="325"/>
                    </a:lnTo>
                    <a:lnTo>
                      <a:pt x="603" y="326"/>
                    </a:lnTo>
                    <a:lnTo>
                      <a:pt x="590" y="326"/>
                    </a:lnTo>
                    <a:lnTo>
                      <a:pt x="578" y="328"/>
                    </a:lnTo>
                    <a:lnTo>
                      <a:pt x="566" y="330"/>
                    </a:lnTo>
                    <a:lnTo>
                      <a:pt x="555" y="332"/>
                    </a:lnTo>
                    <a:lnTo>
                      <a:pt x="544" y="335"/>
                    </a:lnTo>
                    <a:lnTo>
                      <a:pt x="533" y="339"/>
                    </a:lnTo>
                    <a:lnTo>
                      <a:pt x="523" y="343"/>
                    </a:lnTo>
                    <a:lnTo>
                      <a:pt x="513" y="348"/>
                    </a:lnTo>
                    <a:lnTo>
                      <a:pt x="503" y="353"/>
                    </a:lnTo>
                    <a:lnTo>
                      <a:pt x="493" y="359"/>
                    </a:lnTo>
                    <a:lnTo>
                      <a:pt x="484" y="366"/>
                    </a:lnTo>
                    <a:lnTo>
                      <a:pt x="476" y="373"/>
                    </a:lnTo>
                    <a:lnTo>
                      <a:pt x="468" y="381"/>
                    </a:lnTo>
                    <a:lnTo>
                      <a:pt x="460" y="389"/>
                    </a:lnTo>
                    <a:lnTo>
                      <a:pt x="453" y="398"/>
                    </a:lnTo>
                    <a:lnTo>
                      <a:pt x="447" y="408"/>
                    </a:lnTo>
                    <a:lnTo>
                      <a:pt x="440" y="418"/>
                    </a:lnTo>
                    <a:lnTo>
                      <a:pt x="434" y="429"/>
                    </a:lnTo>
                    <a:lnTo>
                      <a:pt x="429" y="441"/>
                    </a:lnTo>
                    <a:lnTo>
                      <a:pt x="424" y="454"/>
                    </a:lnTo>
                    <a:lnTo>
                      <a:pt x="419" y="467"/>
                    </a:lnTo>
                    <a:lnTo>
                      <a:pt x="415" y="480"/>
                    </a:lnTo>
                    <a:lnTo>
                      <a:pt x="411" y="495"/>
                    </a:lnTo>
                    <a:lnTo>
                      <a:pt x="408" y="511"/>
                    </a:lnTo>
                    <a:lnTo>
                      <a:pt x="405" y="526"/>
                    </a:lnTo>
                    <a:lnTo>
                      <a:pt x="403" y="543"/>
                    </a:lnTo>
                    <a:lnTo>
                      <a:pt x="401" y="560"/>
                    </a:lnTo>
                    <a:lnTo>
                      <a:pt x="398" y="596"/>
                    </a:lnTo>
                    <a:lnTo>
                      <a:pt x="397" y="636"/>
                    </a:lnTo>
                    <a:lnTo>
                      <a:pt x="397" y="735"/>
                    </a:lnTo>
                    <a:lnTo>
                      <a:pt x="836" y="735"/>
                    </a:lnTo>
                    <a:close/>
                  </a:path>
                </a:pathLst>
              </a:custGeom>
              <a:solidFill>
                <a:schemeClr val="tx1"/>
              </a:solidFill>
              <a:ln w="9525">
                <a:noFill/>
                <a:round/>
                <a:headEnd/>
                <a:tailEnd/>
              </a:ln>
            </p:spPr>
            <p:txBody>
              <a:bodyPr/>
              <a:lstStyle/>
              <a:p>
                <a:endParaRPr lang="en-US"/>
              </a:p>
            </p:txBody>
          </p:sp>
          <p:sp>
            <p:nvSpPr>
              <p:cNvPr id="107578" name="Freeform 58"/>
              <p:cNvSpPr>
                <a:spLocks/>
              </p:cNvSpPr>
              <p:nvPr/>
            </p:nvSpPr>
            <p:spPr bwMode="invGray">
              <a:xfrm>
                <a:off x="2888" y="2814"/>
                <a:ext cx="42" cy="117"/>
              </a:xfrm>
              <a:custGeom>
                <a:avLst/>
                <a:gdLst/>
                <a:ahLst/>
                <a:cxnLst>
                  <a:cxn ang="0">
                    <a:pos x="0" y="512"/>
                  </a:cxn>
                  <a:cxn ang="0">
                    <a:pos x="220" y="0"/>
                  </a:cxn>
                  <a:cxn ang="0">
                    <a:pos x="617" y="512"/>
                  </a:cxn>
                  <a:cxn ang="0">
                    <a:pos x="883" y="838"/>
                  </a:cxn>
                  <a:cxn ang="0">
                    <a:pos x="617" y="1933"/>
                  </a:cxn>
                  <a:cxn ang="0">
                    <a:pos x="619" y="1968"/>
                  </a:cxn>
                  <a:cxn ang="0">
                    <a:pos x="625" y="1999"/>
                  </a:cxn>
                  <a:cxn ang="0">
                    <a:pos x="635" y="2025"/>
                  </a:cxn>
                  <a:cxn ang="0">
                    <a:pos x="651" y="2047"/>
                  </a:cxn>
                  <a:cxn ang="0">
                    <a:pos x="669" y="2066"/>
                  </a:cxn>
                  <a:cxn ang="0">
                    <a:pos x="693" y="2078"/>
                  </a:cxn>
                  <a:cxn ang="0">
                    <a:pos x="720" y="2086"/>
                  </a:cxn>
                  <a:cxn ang="0">
                    <a:pos x="752" y="2089"/>
                  </a:cxn>
                  <a:cxn ang="0">
                    <a:pos x="883" y="2427"/>
                  </a:cxn>
                  <a:cxn ang="0">
                    <a:pos x="844" y="2436"/>
                  </a:cxn>
                  <a:cxn ang="0">
                    <a:pos x="802" y="2443"/>
                  </a:cxn>
                  <a:cxn ang="0">
                    <a:pos x="750" y="2447"/>
                  </a:cxn>
                  <a:cxn ang="0">
                    <a:pos x="685" y="2448"/>
                  </a:cxn>
                  <a:cxn ang="0">
                    <a:pos x="630" y="2447"/>
                  </a:cxn>
                  <a:cxn ang="0">
                    <a:pos x="580" y="2442"/>
                  </a:cxn>
                  <a:cxn ang="0">
                    <a:pos x="532" y="2434"/>
                  </a:cxn>
                  <a:cxn ang="0">
                    <a:pos x="487" y="2422"/>
                  </a:cxn>
                  <a:cxn ang="0">
                    <a:pos x="445" y="2408"/>
                  </a:cxn>
                  <a:cxn ang="0">
                    <a:pos x="408" y="2390"/>
                  </a:cxn>
                  <a:cxn ang="0">
                    <a:pos x="372" y="2368"/>
                  </a:cxn>
                  <a:cxn ang="0">
                    <a:pos x="341" y="2344"/>
                  </a:cxn>
                  <a:cxn ang="0">
                    <a:pos x="313" y="2316"/>
                  </a:cxn>
                  <a:cxn ang="0">
                    <a:pos x="289" y="2284"/>
                  </a:cxn>
                  <a:cxn ang="0">
                    <a:pos x="268" y="2248"/>
                  </a:cxn>
                  <a:cxn ang="0">
                    <a:pos x="251" y="2210"/>
                  </a:cxn>
                  <a:cxn ang="0">
                    <a:pos x="238" y="2168"/>
                  </a:cxn>
                  <a:cxn ang="0">
                    <a:pos x="228" y="2123"/>
                  </a:cxn>
                  <a:cxn ang="0">
                    <a:pos x="222" y="2074"/>
                  </a:cxn>
                  <a:cxn ang="0">
                    <a:pos x="220" y="2021"/>
                  </a:cxn>
                  <a:cxn ang="0">
                    <a:pos x="0" y="838"/>
                  </a:cxn>
                </a:cxnLst>
                <a:rect l="0" t="0" r="r" b="b"/>
                <a:pathLst>
                  <a:path w="883" h="2448">
                    <a:moveTo>
                      <a:pt x="0" y="838"/>
                    </a:moveTo>
                    <a:lnTo>
                      <a:pt x="0" y="512"/>
                    </a:lnTo>
                    <a:lnTo>
                      <a:pt x="220" y="512"/>
                    </a:lnTo>
                    <a:lnTo>
                      <a:pt x="220" y="0"/>
                    </a:lnTo>
                    <a:lnTo>
                      <a:pt x="617" y="0"/>
                    </a:lnTo>
                    <a:lnTo>
                      <a:pt x="617" y="512"/>
                    </a:lnTo>
                    <a:lnTo>
                      <a:pt x="883" y="512"/>
                    </a:lnTo>
                    <a:lnTo>
                      <a:pt x="883" y="838"/>
                    </a:lnTo>
                    <a:lnTo>
                      <a:pt x="617" y="838"/>
                    </a:lnTo>
                    <a:lnTo>
                      <a:pt x="617" y="1933"/>
                    </a:lnTo>
                    <a:lnTo>
                      <a:pt x="618" y="1951"/>
                    </a:lnTo>
                    <a:lnTo>
                      <a:pt x="619" y="1968"/>
                    </a:lnTo>
                    <a:lnTo>
                      <a:pt x="622" y="1984"/>
                    </a:lnTo>
                    <a:lnTo>
                      <a:pt x="625" y="1999"/>
                    </a:lnTo>
                    <a:lnTo>
                      <a:pt x="630" y="2012"/>
                    </a:lnTo>
                    <a:lnTo>
                      <a:pt x="635" y="2025"/>
                    </a:lnTo>
                    <a:lnTo>
                      <a:pt x="642" y="2037"/>
                    </a:lnTo>
                    <a:lnTo>
                      <a:pt x="651" y="2047"/>
                    </a:lnTo>
                    <a:lnTo>
                      <a:pt x="660" y="2056"/>
                    </a:lnTo>
                    <a:lnTo>
                      <a:pt x="669" y="2066"/>
                    </a:lnTo>
                    <a:lnTo>
                      <a:pt x="680" y="2073"/>
                    </a:lnTo>
                    <a:lnTo>
                      <a:pt x="693" y="2078"/>
                    </a:lnTo>
                    <a:lnTo>
                      <a:pt x="706" y="2083"/>
                    </a:lnTo>
                    <a:lnTo>
                      <a:pt x="720" y="2086"/>
                    </a:lnTo>
                    <a:lnTo>
                      <a:pt x="735" y="2088"/>
                    </a:lnTo>
                    <a:lnTo>
                      <a:pt x="752" y="2089"/>
                    </a:lnTo>
                    <a:lnTo>
                      <a:pt x="883" y="2089"/>
                    </a:lnTo>
                    <a:lnTo>
                      <a:pt x="883" y="2427"/>
                    </a:lnTo>
                    <a:lnTo>
                      <a:pt x="864" y="2432"/>
                    </a:lnTo>
                    <a:lnTo>
                      <a:pt x="844" y="2436"/>
                    </a:lnTo>
                    <a:lnTo>
                      <a:pt x="824" y="2440"/>
                    </a:lnTo>
                    <a:lnTo>
                      <a:pt x="802" y="2443"/>
                    </a:lnTo>
                    <a:lnTo>
                      <a:pt x="778" y="2445"/>
                    </a:lnTo>
                    <a:lnTo>
                      <a:pt x="750" y="2447"/>
                    </a:lnTo>
                    <a:lnTo>
                      <a:pt x="720" y="2448"/>
                    </a:lnTo>
                    <a:lnTo>
                      <a:pt x="685" y="2448"/>
                    </a:lnTo>
                    <a:lnTo>
                      <a:pt x="658" y="2448"/>
                    </a:lnTo>
                    <a:lnTo>
                      <a:pt x="630" y="2447"/>
                    </a:lnTo>
                    <a:lnTo>
                      <a:pt x="605" y="2445"/>
                    </a:lnTo>
                    <a:lnTo>
                      <a:pt x="580" y="2442"/>
                    </a:lnTo>
                    <a:lnTo>
                      <a:pt x="555" y="2438"/>
                    </a:lnTo>
                    <a:lnTo>
                      <a:pt x="532" y="2434"/>
                    </a:lnTo>
                    <a:lnTo>
                      <a:pt x="508" y="2428"/>
                    </a:lnTo>
                    <a:lnTo>
                      <a:pt x="487" y="2422"/>
                    </a:lnTo>
                    <a:lnTo>
                      <a:pt x="466" y="2415"/>
                    </a:lnTo>
                    <a:lnTo>
                      <a:pt x="445" y="2408"/>
                    </a:lnTo>
                    <a:lnTo>
                      <a:pt x="426" y="2399"/>
                    </a:lnTo>
                    <a:lnTo>
                      <a:pt x="408" y="2390"/>
                    </a:lnTo>
                    <a:lnTo>
                      <a:pt x="389" y="2379"/>
                    </a:lnTo>
                    <a:lnTo>
                      <a:pt x="372" y="2368"/>
                    </a:lnTo>
                    <a:lnTo>
                      <a:pt x="356" y="2356"/>
                    </a:lnTo>
                    <a:lnTo>
                      <a:pt x="341" y="2344"/>
                    </a:lnTo>
                    <a:lnTo>
                      <a:pt x="327" y="2330"/>
                    </a:lnTo>
                    <a:lnTo>
                      <a:pt x="313" y="2316"/>
                    </a:lnTo>
                    <a:lnTo>
                      <a:pt x="301" y="2300"/>
                    </a:lnTo>
                    <a:lnTo>
                      <a:pt x="289" y="2284"/>
                    </a:lnTo>
                    <a:lnTo>
                      <a:pt x="279" y="2266"/>
                    </a:lnTo>
                    <a:lnTo>
                      <a:pt x="268" y="2248"/>
                    </a:lnTo>
                    <a:lnTo>
                      <a:pt x="259" y="2230"/>
                    </a:lnTo>
                    <a:lnTo>
                      <a:pt x="251" y="2210"/>
                    </a:lnTo>
                    <a:lnTo>
                      <a:pt x="244" y="2189"/>
                    </a:lnTo>
                    <a:lnTo>
                      <a:pt x="238" y="2168"/>
                    </a:lnTo>
                    <a:lnTo>
                      <a:pt x="232" y="2146"/>
                    </a:lnTo>
                    <a:lnTo>
                      <a:pt x="228" y="2123"/>
                    </a:lnTo>
                    <a:lnTo>
                      <a:pt x="225" y="2099"/>
                    </a:lnTo>
                    <a:lnTo>
                      <a:pt x="222" y="2074"/>
                    </a:lnTo>
                    <a:lnTo>
                      <a:pt x="221" y="2047"/>
                    </a:lnTo>
                    <a:lnTo>
                      <a:pt x="220" y="2021"/>
                    </a:lnTo>
                    <a:lnTo>
                      <a:pt x="220" y="838"/>
                    </a:lnTo>
                    <a:lnTo>
                      <a:pt x="0" y="838"/>
                    </a:lnTo>
                    <a:close/>
                  </a:path>
                </a:pathLst>
              </a:custGeom>
              <a:solidFill>
                <a:schemeClr val="tx1"/>
              </a:solidFill>
              <a:ln w="9525">
                <a:noFill/>
                <a:round/>
                <a:headEnd/>
                <a:tailEnd/>
              </a:ln>
            </p:spPr>
            <p:txBody>
              <a:bodyPr/>
              <a:lstStyle/>
              <a:p>
                <a:endParaRPr lang="en-US"/>
              </a:p>
            </p:txBody>
          </p:sp>
          <p:sp>
            <p:nvSpPr>
              <p:cNvPr id="107579" name="Freeform 59"/>
              <p:cNvSpPr>
                <a:spLocks noEditPoints="1"/>
              </p:cNvSpPr>
              <p:nvPr/>
            </p:nvSpPr>
            <p:spPr bwMode="invGray">
              <a:xfrm>
                <a:off x="2938" y="2837"/>
                <a:ext cx="59" cy="94"/>
              </a:xfrm>
              <a:custGeom>
                <a:avLst/>
                <a:gdLst/>
                <a:ahLst/>
                <a:cxnLst>
                  <a:cxn ang="0">
                    <a:pos x="4" y="593"/>
                  </a:cxn>
                  <a:cxn ang="0">
                    <a:pos x="24" y="453"/>
                  </a:cxn>
                  <a:cxn ang="0">
                    <a:pos x="62" y="329"/>
                  </a:cxn>
                  <a:cxn ang="0">
                    <a:pos x="121" y="221"/>
                  </a:cxn>
                  <a:cxn ang="0">
                    <a:pos x="199" y="133"/>
                  </a:cxn>
                  <a:cxn ang="0">
                    <a:pos x="300" y="65"/>
                  </a:cxn>
                  <a:cxn ang="0">
                    <a:pos x="425" y="20"/>
                  </a:cxn>
                  <a:cxn ang="0">
                    <a:pos x="575" y="1"/>
                  </a:cxn>
                  <a:cxn ang="0">
                    <a:pos x="737" y="7"/>
                  </a:cxn>
                  <a:cxn ang="0">
                    <a:pos x="874" y="40"/>
                  </a:cxn>
                  <a:cxn ang="0">
                    <a:pos x="987" y="97"/>
                  </a:cxn>
                  <a:cxn ang="0">
                    <a:pos x="1076" y="174"/>
                  </a:cxn>
                  <a:cxn ang="0">
                    <a:pos x="1144" y="272"/>
                  </a:cxn>
                  <a:cxn ang="0">
                    <a:pos x="1192" y="389"/>
                  </a:cxn>
                  <a:cxn ang="0">
                    <a:pos x="1220" y="522"/>
                  </a:cxn>
                  <a:cxn ang="0">
                    <a:pos x="1232" y="668"/>
                  </a:cxn>
                  <a:cxn ang="0">
                    <a:pos x="1231" y="1341"/>
                  </a:cxn>
                  <a:cxn ang="0">
                    <a:pos x="1215" y="1485"/>
                  </a:cxn>
                  <a:cxn ang="0">
                    <a:pos x="1182" y="1614"/>
                  </a:cxn>
                  <a:cxn ang="0">
                    <a:pos x="1129" y="1725"/>
                  </a:cxn>
                  <a:cxn ang="0">
                    <a:pos x="1056" y="1819"/>
                  </a:cxn>
                  <a:cxn ang="0">
                    <a:pos x="960" y="1892"/>
                  </a:cxn>
                  <a:cxn ang="0">
                    <a:pos x="842" y="1942"/>
                  </a:cxn>
                  <a:cxn ang="0">
                    <a:pos x="698" y="1968"/>
                  </a:cxn>
                  <a:cxn ang="0">
                    <a:pos x="535" y="1968"/>
                  </a:cxn>
                  <a:cxn ang="0">
                    <a:pos x="391" y="1942"/>
                  </a:cxn>
                  <a:cxn ang="0">
                    <a:pos x="272" y="1892"/>
                  </a:cxn>
                  <a:cxn ang="0">
                    <a:pos x="177" y="1819"/>
                  </a:cxn>
                  <a:cxn ang="0">
                    <a:pos x="104" y="1725"/>
                  </a:cxn>
                  <a:cxn ang="0">
                    <a:pos x="51" y="1614"/>
                  </a:cxn>
                  <a:cxn ang="0">
                    <a:pos x="18" y="1485"/>
                  </a:cxn>
                  <a:cxn ang="0">
                    <a:pos x="2" y="1341"/>
                  </a:cxn>
                  <a:cxn ang="0">
                    <a:pos x="836" y="636"/>
                  </a:cxn>
                  <a:cxn ang="0">
                    <a:pos x="828" y="526"/>
                  </a:cxn>
                  <a:cxn ang="0">
                    <a:pos x="814" y="467"/>
                  </a:cxn>
                  <a:cxn ang="0">
                    <a:pos x="793" y="418"/>
                  </a:cxn>
                  <a:cxn ang="0">
                    <a:pos x="765" y="381"/>
                  </a:cxn>
                  <a:cxn ang="0">
                    <a:pos x="730" y="353"/>
                  </a:cxn>
                  <a:cxn ang="0">
                    <a:pos x="689" y="335"/>
                  </a:cxn>
                  <a:cxn ang="0">
                    <a:pos x="643" y="326"/>
                  </a:cxn>
                  <a:cxn ang="0">
                    <a:pos x="590" y="326"/>
                  </a:cxn>
                  <a:cxn ang="0">
                    <a:pos x="544" y="335"/>
                  </a:cxn>
                  <a:cxn ang="0">
                    <a:pos x="503" y="353"/>
                  </a:cxn>
                  <a:cxn ang="0">
                    <a:pos x="468" y="381"/>
                  </a:cxn>
                  <a:cxn ang="0">
                    <a:pos x="440" y="418"/>
                  </a:cxn>
                  <a:cxn ang="0">
                    <a:pos x="419" y="467"/>
                  </a:cxn>
                  <a:cxn ang="0">
                    <a:pos x="405" y="526"/>
                  </a:cxn>
                  <a:cxn ang="0">
                    <a:pos x="397" y="636"/>
                  </a:cxn>
                  <a:cxn ang="0">
                    <a:pos x="402" y="1429"/>
                  </a:cxn>
                  <a:cxn ang="0">
                    <a:pos x="415" y="1491"/>
                  </a:cxn>
                  <a:cxn ang="0">
                    <a:pos x="434" y="1542"/>
                  </a:cxn>
                  <a:cxn ang="0">
                    <a:pos x="460" y="1583"/>
                  </a:cxn>
                  <a:cxn ang="0">
                    <a:pos x="494" y="1613"/>
                  </a:cxn>
                  <a:cxn ang="0">
                    <a:pos x="533" y="1633"/>
                  </a:cxn>
                  <a:cxn ang="0">
                    <a:pos x="578" y="1644"/>
                  </a:cxn>
                  <a:cxn ang="0">
                    <a:pos x="630" y="1646"/>
                  </a:cxn>
                  <a:cxn ang="0">
                    <a:pos x="678" y="1640"/>
                  </a:cxn>
                  <a:cxn ang="0">
                    <a:pos x="720" y="1624"/>
                  </a:cxn>
                  <a:cxn ang="0">
                    <a:pos x="757" y="1599"/>
                  </a:cxn>
                  <a:cxn ang="0">
                    <a:pos x="786" y="1563"/>
                  </a:cxn>
                  <a:cxn ang="0">
                    <a:pos x="809" y="1518"/>
                  </a:cxn>
                  <a:cxn ang="0">
                    <a:pos x="825" y="1462"/>
                  </a:cxn>
                  <a:cxn ang="0">
                    <a:pos x="835" y="1376"/>
                  </a:cxn>
                </a:cxnLst>
                <a:rect l="0" t="0" r="r" b="b"/>
                <a:pathLst>
                  <a:path w="1233" h="1971">
                    <a:moveTo>
                      <a:pt x="0" y="706"/>
                    </a:moveTo>
                    <a:lnTo>
                      <a:pt x="0" y="668"/>
                    </a:lnTo>
                    <a:lnTo>
                      <a:pt x="2" y="630"/>
                    </a:lnTo>
                    <a:lnTo>
                      <a:pt x="4" y="593"/>
                    </a:lnTo>
                    <a:lnTo>
                      <a:pt x="8" y="557"/>
                    </a:lnTo>
                    <a:lnTo>
                      <a:pt x="12" y="522"/>
                    </a:lnTo>
                    <a:lnTo>
                      <a:pt x="18" y="486"/>
                    </a:lnTo>
                    <a:lnTo>
                      <a:pt x="24" y="453"/>
                    </a:lnTo>
                    <a:lnTo>
                      <a:pt x="32" y="420"/>
                    </a:lnTo>
                    <a:lnTo>
                      <a:pt x="41" y="389"/>
                    </a:lnTo>
                    <a:lnTo>
                      <a:pt x="51" y="358"/>
                    </a:lnTo>
                    <a:lnTo>
                      <a:pt x="62" y="329"/>
                    </a:lnTo>
                    <a:lnTo>
                      <a:pt x="75" y="300"/>
                    </a:lnTo>
                    <a:lnTo>
                      <a:pt x="89" y="272"/>
                    </a:lnTo>
                    <a:lnTo>
                      <a:pt x="104" y="246"/>
                    </a:lnTo>
                    <a:lnTo>
                      <a:pt x="121" y="221"/>
                    </a:lnTo>
                    <a:lnTo>
                      <a:pt x="138" y="197"/>
                    </a:lnTo>
                    <a:lnTo>
                      <a:pt x="157" y="174"/>
                    </a:lnTo>
                    <a:lnTo>
                      <a:pt x="177" y="153"/>
                    </a:lnTo>
                    <a:lnTo>
                      <a:pt x="199" y="133"/>
                    </a:lnTo>
                    <a:lnTo>
                      <a:pt x="221" y="114"/>
                    </a:lnTo>
                    <a:lnTo>
                      <a:pt x="247" y="97"/>
                    </a:lnTo>
                    <a:lnTo>
                      <a:pt x="272" y="80"/>
                    </a:lnTo>
                    <a:lnTo>
                      <a:pt x="300" y="65"/>
                    </a:lnTo>
                    <a:lnTo>
                      <a:pt x="328" y="51"/>
                    </a:lnTo>
                    <a:lnTo>
                      <a:pt x="360" y="40"/>
                    </a:lnTo>
                    <a:lnTo>
                      <a:pt x="391" y="29"/>
                    </a:lnTo>
                    <a:lnTo>
                      <a:pt x="425" y="20"/>
                    </a:lnTo>
                    <a:lnTo>
                      <a:pt x="459" y="13"/>
                    </a:lnTo>
                    <a:lnTo>
                      <a:pt x="497" y="7"/>
                    </a:lnTo>
                    <a:lnTo>
                      <a:pt x="535" y="3"/>
                    </a:lnTo>
                    <a:lnTo>
                      <a:pt x="575" y="1"/>
                    </a:lnTo>
                    <a:lnTo>
                      <a:pt x="617" y="0"/>
                    </a:lnTo>
                    <a:lnTo>
                      <a:pt x="658" y="1"/>
                    </a:lnTo>
                    <a:lnTo>
                      <a:pt x="698" y="3"/>
                    </a:lnTo>
                    <a:lnTo>
                      <a:pt x="737" y="7"/>
                    </a:lnTo>
                    <a:lnTo>
                      <a:pt x="773" y="13"/>
                    </a:lnTo>
                    <a:lnTo>
                      <a:pt x="808" y="20"/>
                    </a:lnTo>
                    <a:lnTo>
                      <a:pt x="842" y="29"/>
                    </a:lnTo>
                    <a:lnTo>
                      <a:pt x="874" y="40"/>
                    </a:lnTo>
                    <a:lnTo>
                      <a:pt x="904" y="51"/>
                    </a:lnTo>
                    <a:lnTo>
                      <a:pt x="933" y="65"/>
                    </a:lnTo>
                    <a:lnTo>
                      <a:pt x="960" y="80"/>
                    </a:lnTo>
                    <a:lnTo>
                      <a:pt x="987" y="97"/>
                    </a:lnTo>
                    <a:lnTo>
                      <a:pt x="1011" y="114"/>
                    </a:lnTo>
                    <a:lnTo>
                      <a:pt x="1034" y="133"/>
                    </a:lnTo>
                    <a:lnTo>
                      <a:pt x="1056" y="153"/>
                    </a:lnTo>
                    <a:lnTo>
                      <a:pt x="1076" y="174"/>
                    </a:lnTo>
                    <a:lnTo>
                      <a:pt x="1095" y="197"/>
                    </a:lnTo>
                    <a:lnTo>
                      <a:pt x="1113" y="221"/>
                    </a:lnTo>
                    <a:lnTo>
                      <a:pt x="1129" y="246"/>
                    </a:lnTo>
                    <a:lnTo>
                      <a:pt x="1144" y="272"/>
                    </a:lnTo>
                    <a:lnTo>
                      <a:pt x="1158" y="300"/>
                    </a:lnTo>
                    <a:lnTo>
                      <a:pt x="1170" y="329"/>
                    </a:lnTo>
                    <a:lnTo>
                      <a:pt x="1182" y="358"/>
                    </a:lnTo>
                    <a:lnTo>
                      <a:pt x="1192" y="389"/>
                    </a:lnTo>
                    <a:lnTo>
                      <a:pt x="1201" y="420"/>
                    </a:lnTo>
                    <a:lnTo>
                      <a:pt x="1208" y="453"/>
                    </a:lnTo>
                    <a:lnTo>
                      <a:pt x="1215" y="486"/>
                    </a:lnTo>
                    <a:lnTo>
                      <a:pt x="1220" y="522"/>
                    </a:lnTo>
                    <a:lnTo>
                      <a:pt x="1225" y="557"/>
                    </a:lnTo>
                    <a:lnTo>
                      <a:pt x="1228" y="593"/>
                    </a:lnTo>
                    <a:lnTo>
                      <a:pt x="1231" y="630"/>
                    </a:lnTo>
                    <a:lnTo>
                      <a:pt x="1232" y="668"/>
                    </a:lnTo>
                    <a:lnTo>
                      <a:pt x="1233" y="706"/>
                    </a:lnTo>
                    <a:lnTo>
                      <a:pt x="1233" y="1265"/>
                    </a:lnTo>
                    <a:lnTo>
                      <a:pt x="1232" y="1303"/>
                    </a:lnTo>
                    <a:lnTo>
                      <a:pt x="1231" y="1341"/>
                    </a:lnTo>
                    <a:lnTo>
                      <a:pt x="1228" y="1379"/>
                    </a:lnTo>
                    <a:lnTo>
                      <a:pt x="1225" y="1415"/>
                    </a:lnTo>
                    <a:lnTo>
                      <a:pt x="1220" y="1451"/>
                    </a:lnTo>
                    <a:lnTo>
                      <a:pt x="1215" y="1485"/>
                    </a:lnTo>
                    <a:lnTo>
                      <a:pt x="1208" y="1518"/>
                    </a:lnTo>
                    <a:lnTo>
                      <a:pt x="1201" y="1551"/>
                    </a:lnTo>
                    <a:lnTo>
                      <a:pt x="1192" y="1583"/>
                    </a:lnTo>
                    <a:lnTo>
                      <a:pt x="1182" y="1614"/>
                    </a:lnTo>
                    <a:lnTo>
                      <a:pt x="1170" y="1643"/>
                    </a:lnTo>
                    <a:lnTo>
                      <a:pt x="1158" y="1672"/>
                    </a:lnTo>
                    <a:lnTo>
                      <a:pt x="1144" y="1699"/>
                    </a:lnTo>
                    <a:lnTo>
                      <a:pt x="1129" y="1725"/>
                    </a:lnTo>
                    <a:lnTo>
                      <a:pt x="1113" y="1750"/>
                    </a:lnTo>
                    <a:lnTo>
                      <a:pt x="1095" y="1774"/>
                    </a:lnTo>
                    <a:lnTo>
                      <a:pt x="1076" y="1798"/>
                    </a:lnTo>
                    <a:lnTo>
                      <a:pt x="1056" y="1819"/>
                    </a:lnTo>
                    <a:lnTo>
                      <a:pt x="1034" y="1839"/>
                    </a:lnTo>
                    <a:lnTo>
                      <a:pt x="1011" y="1858"/>
                    </a:lnTo>
                    <a:lnTo>
                      <a:pt x="987" y="1876"/>
                    </a:lnTo>
                    <a:lnTo>
                      <a:pt x="960" y="1892"/>
                    </a:lnTo>
                    <a:lnTo>
                      <a:pt x="933" y="1906"/>
                    </a:lnTo>
                    <a:lnTo>
                      <a:pt x="904" y="1920"/>
                    </a:lnTo>
                    <a:lnTo>
                      <a:pt x="874" y="1932"/>
                    </a:lnTo>
                    <a:lnTo>
                      <a:pt x="842" y="1942"/>
                    </a:lnTo>
                    <a:lnTo>
                      <a:pt x="808" y="1951"/>
                    </a:lnTo>
                    <a:lnTo>
                      <a:pt x="773" y="1958"/>
                    </a:lnTo>
                    <a:lnTo>
                      <a:pt x="737" y="1964"/>
                    </a:lnTo>
                    <a:lnTo>
                      <a:pt x="698" y="1968"/>
                    </a:lnTo>
                    <a:lnTo>
                      <a:pt x="658" y="1970"/>
                    </a:lnTo>
                    <a:lnTo>
                      <a:pt x="617" y="1971"/>
                    </a:lnTo>
                    <a:lnTo>
                      <a:pt x="575" y="1970"/>
                    </a:lnTo>
                    <a:lnTo>
                      <a:pt x="535" y="1968"/>
                    </a:lnTo>
                    <a:lnTo>
                      <a:pt x="497" y="1964"/>
                    </a:lnTo>
                    <a:lnTo>
                      <a:pt x="459" y="1958"/>
                    </a:lnTo>
                    <a:lnTo>
                      <a:pt x="425" y="1951"/>
                    </a:lnTo>
                    <a:lnTo>
                      <a:pt x="391" y="1942"/>
                    </a:lnTo>
                    <a:lnTo>
                      <a:pt x="360" y="1932"/>
                    </a:lnTo>
                    <a:lnTo>
                      <a:pt x="328" y="1920"/>
                    </a:lnTo>
                    <a:lnTo>
                      <a:pt x="300" y="1906"/>
                    </a:lnTo>
                    <a:lnTo>
                      <a:pt x="272" y="1892"/>
                    </a:lnTo>
                    <a:lnTo>
                      <a:pt x="247" y="1876"/>
                    </a:lnTo>
                    <a:lnTo>
                      <a:pt x="221" y="1858"/>
                    </a:lnTo>
                    <a:lnTo>
                      <a:pt x="199" y="1839"/>
                    </a:lnTo>
                    <a:lnTo>
                      <a:pt x="177" y="1819"/>
                    </a:lnTo>
                    <a:lnTo>
                      <a:pt x="157" y="1798"/>
                    </a:lnTo>
                    <a:lnTo>
                      <a:pt x="138" y="1774"/>
                    </a:lnTo>
                    <a:lnTo>
                      <a:pt x="121" y="1750"/>
                    </a:lnTo>
                    <a:lnTo>
                      <a:pt x="104" y="1725"/>
                    </a:lnTo>
                    <a:lnTo>
                      <a:pt x="89" y="1699"/>
                    </a:lnTo>
                    <a:lnTo>
                      <a:pt x="75" y="1672"/>
                    </a:lnTo>
                    <a:lnTo>
                      <a:pt x="62" y="1643"/>
                    </a:lnTo>
                    <a:lnTo>
                      <a:pt x="51" y="1614"/>
                    </a:lnTo>
                    <a:lnTo>
                      <a:pt x="41" y="1583"/>
                    </a:lnTo>
                    <a:lnTo>
                      <a:pt x="32" y="1551"/>
                    </a:lnTo>
                    <a:lnTo>
                      <a:pt x="24" y="1518"/>
                    </a:lnTo>
                    <a:lnTo>
                      <a:pt x="18" y="1485"/>
                    </a:lnTo>
                    <a:lnTo>
                      <a:pt x="12" y="1451"/>
                    </a:lnTo>
                    <a:lnTo>
                      <a:pt x="8" y="1415"/>
                    </a:lnTo>
                    <a:lnTo>
                      <a:pt x="4" y="1379"/>
                    </a:lnTo>
                    <a:lnTo>
                      <a:pt x="2" y="1341"/>
                    </a:lnTo>
                    <a:lnTo>
                      <a:pt x="0" y="1303"/>
                    </a:lnTo>
                    <a:lnTo>
                      <a:pt x="0" y="1265"/>
                    </a:lnTo>
                    <a:lnTo>
                      <a:pt x="0" y="706"/>
                    </a:lnTo>
                    <a:close/>
                    <a:moveTo>
                      <a:pt x="836" y="636"/>
                    </a:moveTo>
                    <a:lnTo>
                      <a:pt x="835" y="596"/>
                    </a:lnTo>
                    <a:lnTo>
                      <a:pt x="832" y="560"/>
                    </a:lnTo>
                    <a:lnTo>
                      <a:pt x="830" y="543"/>
                    </a:lnTo>
                    <a:lnTo>
                      <a:pt x="828" y="526"/>
                    </a:lnTo>
                    <a:lnTo>
                      <a:pt x="825" y="511"/>
                    </a:lnTo>
                    <a:lnTo>
                      <a:pt x="822" y="495"/>
                    </a:lnTo>
                    <a:lnTo>
                      <a:pt x="818" y="480"/>
                    </a:lnTo>
                    <a:lnTo>
                      <a:pt x="814" y="467"/>
                    </a:lnTo>
                    <a:lnTo>
                      <a:pt x="809" y="454"/>
                    </a:lnTo>
                    <a:lnTo>
                      <a:pt x="804" y="441"/>
                    </a:lnTo>
                    <a:lnTo>
                      <a:pt x="799" y="429"/>
                    </a:lnTo>
                    <a:lnTo>
                      <a:pt x="793" y="418"/>
                    </a:lnTo>
                    <a:lnTo>
                      <a:pt x="786" y="408"/>
                    </a:lnTo>
                    <a:lnTo>
                      <a:pt x="780" y="398"/>
                    </a:lnTo>
                    <a:lnTo>
                      <a:pt x="773" y="389"/>
                    </a:lnTo>
                    <a:lnTo>
                      <a:pt x="765" y="381"/>
                    </a:lnTo>
                    <a:lnTo>
                      <a:pt x="757" y="373"/>
                    </a:lnTo>
                    <a:lnTo>
                      <a:pt x="749" y="366"/>
                    </a:lnTo>
                    <a:lnTo>
                      <a:pt x="740" y="359"/>
                    </a:lnTo>
                    <a:lnTo>
                      <a:pt x="730" y="353"/>
                    </a:lnTo>
                    <a:lnTo>
                      <a:pt x="720" y="348"/>
                    </a:lnTo>
                    <a:lnTo>
                      <a:pt x="710" y="343"/>
                    </a:lnTo>
                    <a:lnTo>
                      <a:pt x="700" y="339"/>
                    </a:lnTo>
                    <a:lnTo>
                      <a:pt x="689" y="335"/>
                    </a:lnTo>
                    <a:lnTo>
                      <a:pt x="678" y="332"/>
                    </a:lnTo>
                    <a:lnTo>
                      <a:pt x="667" y="330"/>
                    </a:lnTo>
                    <a:lnTo>
                      <a:pt x="655" y="328"/>
                    </a:lnTo>
                    <a:lnTo>
                      <a:pt x="643" y="326"/>
                    </a:lnTo>
                    <a:lnTo>
                      <a:pt x="630" y="326"/>
                    </a:lnTo>
                    <a:lnTo>
                      <a:pt x="617" y="325"/>
                    </a:lnTo>
                    <a:lnTo>
                      <a:pt x="603" y="326"/>
                    </a:lnTo>
                    <a:lnTo>
                      <a:pt x="590" y="326"/>
                    </a:lnTo>
                    <a:lnTo>
                      <a:pt x="578" y="328"/>
                    </a:lnTo>
                    <a:lnTo>
                      <a:pt x="566" y="330"/>
                    </a:lnTo>
                    <a:lnTo>
                      <a:pt x="555" y="332"/>
                    </a:lnTo>
                    <a:lnTo>
                      <a:pt x="544" y="335"/>
                    </a:lnTo>
                    <a:lnTo>
                      <a:pt x="533" y="339"/>
                    </a:lnTo>
                    <a:lnTo>
                      <a:pt x="522" y="343"/>
                    </a:lnTo>
                    <a:lnTo>
                      <a:pt x="513" y="348"/>
                    </a:lnTo>
                    <a:lnTo>
                      <a:pt x="503" y="353"/>
                    </a:lnTo>
                    <a:lnTo>
                      <a:pt x="494" y="359"/>
                    </a:lnTo>
                    <a:lnTo>
                      <a:pt x="485" y="366"/>
                    </a:lnTo>
                    <a:lnTo>
                      <a:pt x="476" y="373"/>
                    </a:lnTo>
                    <a:lnTo>
                      <a:pt x="468" y="381"/>
                    </a:lnTo>
                    <a:lnTo>
                      <a:pt x="460" y="389"/>
                    </a:lnTo>
                    <a:lnTo>
                      <a:pt x="453" y="398"/>
                    </a:lnTo>
                    <a:lnTo>
                      <a:pt x="446" y="408"/>
                    </a:lnTo>
                    <a:lnTo>
                      <a:pt x="440" y="418"/>
                    </a:lnTo>
                    <a:lnTo>
                      <a:pt x="434" y="429"/>
                    </a:lnTo>
                    <a:lnTo>
                      <a:pt x="429" y="441"/>
                    </a:lnTo>
                    <a:lnTo>
                      <a:pt x="424" y="454"/>
                    </a:lnTo>
                    <a:lnTo>
                      <a:pt x="419" y="467"/>
                    </a:lnTo>
                    <a:lnTo>
                      <a:pt x="415" y="480"/>
                    </a:lnTo>
                    <a:lnTo>
                      <a:pt x="411" y="495"/>
                    </a:lnTo>
                    <a:lnTo>
                      <a:pt x="408" y="511"/>
                    </a:lnTo>
                    <a:lnTo>
                      <a:pt x="405" y="526"/>
                    </a:lnTo>
                    <a:lnTo>
                      <a:pt x="402" y="543"/>
                    </a:lnTo>
                    <a:lnTo>
                      <a:pt x="400" y="560"/>
                    </a:lnTo>
                    <a:lnTo>
                      <a:pt x="398" y="596"/>
                    </a:lnTo>
                    <a:lnTo>
                      <a:pt x="397" y="636"/>
                    </a:lnTo>
                    <a:lnTo>
                      <a:pt x="397" y="1335"/>
                    </a:lnTo>
                    <a:lnTo>
                      <a:pt x="398" y="1376"/>
                    </a:lnTo>
                    <a:lnTo>
                      <a:pt x="400" y="1412"/>
                    </a:lnTo>
                    <a:lnTo>
                      <a:pt x="402" y="1429"/>
                    </a:lnTo>
                    <a:lnTo>
                      <a:pt x="405" y="1446"/>
                    </a:lnTo>
                    <a:lnTo>
                      <a:pt x="408" y="1462"/>
                    </a:lnTo>
                    <a:lnTo>
                      <a:pt x="411" y="1477"/>
                    </a:lnTo>
                    <a:lnTo>
                      <a:pt x="415" y="1491"/>
                    </a:lnTo>
                    <a:lnTo>
                      <a:pt x="419" y="1505"/>
                    </a:lnTo>
                    <a:lnTo>
                      <a:pt x="424" y="1518"/>
                    </a:lnTo>
                    <a:lnTo>
                      <a:pt x="429" y="1530"/>
                    </a:lnTo>
                    <a:lnTo>
                      <a:pt x="434" y="1542"/>
                    </a:lnTo>
                    <a:lnTo>
                      <a:pt x="440" y="1553"/>
                    </a:lnTo>
                    <a:lnTo>
                      <a:pt x="446" y="1563"/>
                    </a:lnTo>
                    <a:lnTo>
                      <a:pt x="453" y="1573"/>
                    </a:lnTo>
                    <a:lnTo>
                      <a:pt x="460" y="1583"/>
                    </a:lnTo>
                    <a:lnTo>
                      <a:pt x="468" y="1591"/>
                    </a:lnTo>
                    <a:lnTo>
                      <a:pt x="476" y="1599"/>
                    </a:lnTo>
                    <a:lnTo>
                      <a:pt x="485" y="1606"/>
                    </a:lnTo>
                    <a:lnTo>
                      <a:pt x="494" y="1613"/>
                    </a:lnTo>
                    <a:lnTo>
                      <a:pt x="503" y="1619"/>
                    </a:lnTo>
                    <a:lnTo>
                      <a:pt x="513" y="1624"/>
                    </a:lnTo>
                    <a:lnTo>
                      <a:pt x="522" y="1629"/>
                    </a:lnTo>
                    <a:lnTo>
                      <a:pt x="533" y="1633"/>
                    </a:lnTo>
                    <a:lnTo>
                      <a:pt x="544" y="1637"/>
                    </a:lnTo>
                    <a:lnTo>
                      <a:pt x="555" y="1640"/>
                    </a:lnTo>
                    <a:lnTo>
                      <a:pt x="566" y="1642"/>
                    </a:lnTo>
                    <a:lnTo>
                      <a:pt x="578" y="1644"/>
                    </a:lnTo>
                    <a:lnTo>
                      <a:pt x="590" y="1646"/>
                    </a:lnTo>
                    <a:lnTo>
                      <a:pt x="603" y="1646"/>
                    </a:lnTo>
                    <a:lnTo>
                      <a:pt x="617" y="1647"/>
                    </a:lnTo>
                    <a:lnTo>
                      <a:pt x="630" y="1646"/>
                    </a:lnTo>
                    <a:lnTo>
                      <a:pt x="643" y="1646"/>
                    </a:lnTo>
                    <a:lnTo>
                      <a:pt x="655" y="1644"/>
                    </a:lnTo>
                    <a:lnTo>
                      <a:pt x="667" y="1642"/>
                    </a:lnTo>
                    <a:lnTo>
                      <a:pt x="678" y="1640"/>
                    </a:lnTo>
                    <a:lnTo>
                      <a:pt x="689" y="1637"/>
                    </a:lnTo>
                    <a:lnTo>
                      <a:pt x="700" y="1633"/>
                    </a:lnTo>
                    <a:lnTo>
                      <a:pt x="710" y="1629"/>
                    </a:lnTo>
                    <a:lnTo>
                      <a:pt x="720" y="1624"/>
                    </a:lnTo>
                    <a:lnTo>
                      <a:pt x="730" y="1619"/>
                    </a:lnTo>
                    <a:lnTo>
                      <a:pt x="740" y="1613"/>
                    </a:lnTo>
                    <a:lnTo>
                      <a:pt x="749" y="1606"/>
                    </a:lnTo>
                    <a:lnTo>
                      <a:pt x="757" y="1599"/>
                    </a:lnTo>
                    <a:lnTo>
                      <a:pt x="765" y="1591"/>
                    </a:lnTo>
                    <a:lnTo>
                      <a:pt x="773" y="1583"/>
                    </a:lnTo>
                    <a:lnTo>
                      <a:pt x="780" y="1573"/>
                    </a:lnTo>
                    <a:lnTo>
                      <a:pt x="786" y="1563"/>
                    </a:lnTo>
                    <a:lnTo>
                      <a:pt x="793" y="1553"/>
                    </a:lnTo>
                    <a:lnTo>
                      <a:pt x="799" y="1542"/>
                    </a:lnTo>
                    <a:lnTo>
                      <a:pt x="804" y="1530"/>
                    </a:lnTo>
                    <a:lnTo>
                      <a:pt x="809" y="1518"/>
                    </a:lnTo>
                    <a:lnTo>
                      <a:pt x="814" y="1505"/>
                    </a:lnTo>
                    <a:lnTo>
                      <a:pt x="818" y="1491"/>
                    </a:lnTo>
                    <a:lnTo>
                      <a:pt x="822" y="1477"/>
                    </a:lnTo>
                    <a:lnTo>
                      <a:pt x="825" y="1462"/>
                    </a:lnTo>
                    <a:lnTo>
                      <a:pt x="828" y="1446"/>
                    </a:lnTo>
                    <a:lnTo>
                      <a:pt x="830" y="1429"/>
                    </a:lnTo>
                    <a:lnTo>
                      <a:pt x="832" y="1412"/>
                    </a:lnTo>
                    <a:lnTo>
                      <a:pt x="835" y="1376"/>
                    </a:lnTo>
                    <a:lnTo>
                      <a:pt x="836" y="1335"/>
                    </a:lnTo>
                    <a:lnTo>
                      <a:pt x="836" y="636"/>
                    </a:lnTo>
                    <a:close/>
                  </a:path>
                </a:pathLst>
              </a:custGeom>
              <a:solidFill>
                <a:schemeClr val="tx1"/>
              </a:solidFill>
              <a:ln w="9525">
                <a:noFill/>
                <a:round/>
                <a:headEnd/>
                <a:tailEnd/>
              </a:ln>
            </p:spPr>
            <p:txBody>
              <a:bodyPr/>
              <a:lstStyle/>
              <a:p>
                <a:endParaRPr lang="en-US"/>
              </a:p>
            </p:txBody>
          </p:sp>
          <p:sp>
            <p:nvSpPr>
              <p:cNvPr id="107580" name="Freeform 60"/>
              <p:cNvSpPr>
                <a:spLocks noEditPoints="1"/>
              </p:cNvSpPr>
              <p:nvPr/>
            </p:nvSpPr>
            <p:spPr bwMode="invGray">
              <a:xfrm>
                <a:off x="3007" y="2837"/>
                <a:ext cx="59" cy="94"/>
              </a:xfrm>
              <a:custGeom>
                <a:avLst/>
                <a:gdLst/>
                <a:ahLst/>
                <a:cxnLst>
                  <a:cxn ang="0">
                    <a:pos x="4" y="593"/>
                  </a:cxn>
                  <a:cxn ang="0">
                    <a:pos x="25" y="453"/>
                  </a:cxn>
                  <a:cxn ang="0">
                    <a:pos x="63" y="329"/>
                  </a:cxn>
                  <a:cxn ang="0">
                    <a:pos x="121" y="221"/>
                  </a:cxn>
                  <a:cxn ang="0">
                    <a:pos x="200" y="133"/>
                  </a:cxn>
                  <a:cxn ang="0">
                    <a:pos x="301" y="65"/>
                  </a:cxn>
                  <a:cxn ang="0">
                    <a:pos x="426" y="20"/>
                  </a:cxn>
                  <a:cxn ang="0">
                    <a:pos x="576" y="1"/>
                  </a:cxn>
                  <a:cxn ang="0">
                    <a:pos x="737" y="7"/>
                  </a:cxn>
                  <a:cxn ang="0">
                    <a:pos x="874" y="40"/>
                  </a:cxn>
                  <a:cxn ang="0">
                    <a:pos x="987" y="97"/>
                  </a:cxn>
                  <a:cxn ang="0">
                    <a:pos x="1077" y="174"/>
                  </a:cxn>
                  <a:cxn ang="0">
                    <a:pos x="1144" y="272"/>
                  </a:cxn>
                  <a:cxn ang="0">
                    <a:pos x="1193" y="389"/>
                  </a:cxn>
                  <a:cxn ang="0">
                    <a:pos x="1222" y="522"/>
                  </a:cxn>
                  <a:cxn ang="0">
                    <a:pos x="1233" y="668"/>
                  </a:cxn>
                  <a:cxn ang="0">
                    <a:pos x="1232" y="1341"/>
                  </a:cxn>
                  <a:cxn ang="0">
                    <a:pos x="1216" y="1485"/>
                  </a:cxn>
                  <a:cxn ang="0">
                    <a:pos x="1183" y="1614"/>
                  </a:cxn>
                  <a:cxn ang="0">
                    <a:pos x="1129" y="1725"/>
                  </a:cxn>
                  <a:cxn ang="0">
                    <a:pos x="1057" y="1819"/>
                  </a:cxn>
                  <a:cxn ang="0">
                    <a:pos x="961" y="1892"/>
                  </a:cxn>
                  <a:cxn ang="0">
                    <a:pos x="843" y="1942"/>
                  </a:cxn>
                  <a:cxn ang="0">
                    <a:pos x="699" y="1968"/>
                  </a:cxn>
                  <a:cxn ang="0">
                    <a:pos x="535" y="1968"/>
                  </a:cxn>
                  <a:cxn ang="0">
                    <a:pos x="391" y="1942"/>
                  </a:cxn>
                  <a:cxn ang="0">
                    <a:pos x="273" y="1892"/>
                  </a:cxn>
                  <a:cxn ang="0">
                    <a:pos x="178" y="1819"/>
                  </a:cxn>
                  <a:cxn ang="0">
                    <a:pos x="104" y="1725"/>
                  </a:cxn>
                  <a:cxn ang="0">
                    <a:pos x="52" y="1614"/>
                  </a:cxn>
                  <a:cxn ang="0">
                    <a:pos x="18" y="1485"/>
                  </a:cxn>
                  <a:cxn ang="0">
                    <a:pos x="2" y="1341"/>
                  </a:cxn>
                  <a:cxn ang="0">
                    <a:pos x="837" y="636"/>
                  </a:cxn>
                  <a:cxn ang="0">
                    <a:pos x="829" y="526"/>
                  </a:cxn>
                  <a:cxn ang="0">
                    <a:pos x="815" y="467"/>
                  </a:cxn>
                  <a:cxn ang="0">
                    <a:pos x="793" y="418"/>
                  </a:cxn>
                  <a:cxn ang="0">
                    <a:pos x="765" y="381"/>
                  </a:cxn>
                  <a:cxn ang="0">
                    <a:pos x="731" y="353"/>
                  </a:cxn>
                  <a:cxn ang="0">
                    <a:pos x="690" y="335"/>
                  </a:cxn>
                  <a:cxn ang="0">
                    <a:pos x="643" y="326"/>
                  </a:cxn>
                  <a:cxn ang="0">
                    <a:pos x="591" y="326"/>
                  </a:cxn>
                  <a:cxn ang="0">
                    <a:pos x="544" y="335"/>
                  </a:cxn>
                  <a:cxn ang="0">
                    <a:pos x="503" y="353"/>
                  </a:cxn>
                  <a:cxn ang="0">
                    <a:pos x="469" y="381"/>
                  </a:cxn>
                  <a:cxn ang="0">
                    <a:pos x="441" y="418"/>
                  </a:cxn>
                  <a:cxn ang="0">
                    <a:pos x="420" y="467"/>
                  </a:cxn>
                  <a:cxn ang="0">
                    <a:pos x="405" y="526"/>
                  </a:cxn>
                  <a:cxn ang="0">
                    <a:pos x="397" y="636"/>
                  </a:cxn>
                  <a:cxn ang="0">
                    <a:pos x="402" y="1429"/>
                  </a:cxn>
                  <a:cxn ang="0">
                    <a:pos x="415" y="1491"/>
                  </a:cxn>
                  <a:cxn ang="0">
                    <a:pos x="435" y="1542"/>
                  </a:cxn>
                  <a:cxn ang="0">
                    <a:pos x="461" y="1583"/>
                  </a:cxn>
                  <a:cxn ang="0">
                    <a:pos x="494" y="1613"/>
                  </a:cxn>
                  <a:cxn ang="0">
                    <a:pos x="533" y="1633"/>
                  </a:cxn>
                  <a:cxn ang="0">
                    <a:pos x="579" y="1644"/>
                  </a:cxn>
                  <a:cxn ang="0">
                    <a:pos x="630" y="1646"/>
                  </a:cxn>
                  <a:cxn ang="0">
                    <a:pos x="679" y="1640"/>
                  </a:cxn>
                  <a:cxn ang="0">
                    <a:pos x="721" y="1624"/>
                  </a:cxn>
                  <a:cxn ang="0">
                    <a:pos x="757" y="1599"/>
                  </a:cxn>
                  <a:cxn ang="0">
                    <a:pos x="786" y="1563"/>
                  </a:cxn>
                  <a:cxn ang="0">
                    <a:pos x="810" y="1518"/>
                  </a:cxn>
                  <a:cxn ang="0">
                    <a:pos x="826" y="1462"/>
                  </a:cxn>
                  <a:cxn ang="0">
                    <a:pos x="836" y="1376"/>
                  </a:cxn>
                </a:cxnLst>
                <a:rect l="0" t="0" r="r" b="b"/>
                <a:pathLst>
                  <a:path w="1234" h="1971">
                    <a:moveTo>
                      <a:pt x="0" y="706"/>
                    </a:moveTo>
                    <a:lnTo>
                      <a:pt x="0" y="668"/>
                    </a:lnTo>
                    <a:lnTo>
                      <a:pt x="2" y="630"/>
                    </a:lnTo>
                    <a:lnTo>
                      <a:pt x="4" y="593"/>
                    </a:lnTo>
                    <a:lnTo>
                      <a:pt x="8" y="557"/>
                    </a:lnTo>
                    <a:lnTo>
                      <a:pt x="12" y="522"/>
                    </a:lnTo>
                    <a:lnTo>
                      <a:pt x="18" y="486"/>
                    </a:lnTo>
                    <a:lnTo>
                      <a:pt x="25" y="453"/>
                    </a:lnTo>
                    <a:lnTo>
                      <a:pt x="32" y="420"/>
                    </a:lnTo>
                    <a:lnTo>
                      <a:pt x="42" y="389"/>
                    </a:lnTo>
                    <a:lnTo>
                      <a:pt x="52" y="358"/>
                    </a:lnTo>
                    <a:lnTo>
                      <a:pt x="63" y="329"/>
                    </a:lnTo>
                    <a:lnTo>
                      <a:pt x="76" y="300"/>
                    </a:lnTo>
                    <a:lnTo>
                      <a:pt x="90" y="272"/>
                    </a:lnTo>
                    <a:lnTo>
                      <a:pt x="104" y="246"/>
                    </a:lnTo>
                    <a:lnTo>
                      <a:pt x="121" y="221"/>
                    </a:lnTo>
                    <a:lnTo>
                      <a:pt x="138" y="197"/>
                    </a:lnTo>
                    <a:lnTo>
                      <a:pt x="157" y="174"/>
                    </a:lnTo>
                    <a:lnTo>
                      <a:pt x="178" y="153"/>
                    </a:lnTo>
                    <a:lnTo>
                      <a:pt x="200" y="133"/>
                    </a:lnTo>
                    <a:lnTo>
                      <a:pt x="222" y="114"/>
                    </a:lnTo>
                    <a:lnTo>
                      <a:pt x="247" y="97"/>
                    </a:lnTo>
                    <a:lnTo>
                      <a:pt x="273" y="80"/>
                    </a:lnTo>
                    <a:lnTo>
                      <a:pt x="301" y="65"/>
                    </a:lnTo>
                    <a:lnTo>
                      <a:pt x="329" y="51"/>
                    </a:lnTo>
                    <a:lnTo>
                      <a:pt x="360" y="40"/>
                    </a:lnTo>
                    <a:lnTo>
                      <a:pt x="391" y="29"/>
                    </a:lnTo>
                    <a:lnTo>
                      <a:pt x="426" y="20"/>
                    </a:lnTo>
                    <a:lnTo>
                      <a:pt x="460" y="13"/>
                    </a:lnTo>
                    <a:lnTo>
                      <a:pt x="497" y="7"/>
                    </a:lnTo>
                    <a:lnTo>
                      <a:pt x="535" y="3"/>
                    </a:lnTo>
                    <a:lnTo>
                      <a:pt x="576" y="1"/>
                    </a:lnTo>
                    <a:lnTo>
                      <a:pt x="617" y="0"/>
                    </a:lnTo>
                    <a:lnTo>
                      <a:pt x="658" y="1"/>
                    </a:lnTo>
                    <a:lnTo>
                      <a:pt x="699" y="3"/>
                    </a:lnTo>
                    <a:lnTo>
                      <a:pt x="737" y="7"/>
                    </a:lnTo>
                    <a:lnTo>
                      <a:pt x="773" y="13"/>
                    </a:lnTo>
                    <a:lnTo>
                      <a:pt x="809" y="20"/>
                    </a:lnTo>
                    <a:lnTo>
                      <a:pt x="843" y="29"/>
                    </a:lnTo>
                    <a:lnTo>
                      <a:pt x="874" y="40"/>
                    </a:lnTo>
                    <a:lnTo>
                      <a:pt x="904" y="51"/>
                    </a:lnTo>
                    <a:lnTo>
                      <a:pt x="934" y="65"/>
                    </a:lnTo>
                    <a:lnTo>
                      <a:pt x="961" y="80"/>
                    </a:lnTo>
                    <a:lnTo>
                      <a:pt x="987" y="97"/>
                    </a:lnTo>
                    <a:lnTo>
                      <a:pt x="1011" y="114"/>
                    </a:lnTo>
                    <a:lnTo>
                      <a:pt x="1034" y="133"/>
                    </a:lnTo>
                    <a:lnTo>
                      <a:pt x="1057" y="153"/>
                    </a:lnTo>
                    <a:lnTo>
                      <a:pt x="1077" y="174"/>
                    </a:lnTo>
                    <a:lnTo>
                      <a:pt x="1096" y="197"/>
                    </a:lnTo>
                    <a:lnTo>
                      <a:pt x="1113" y="221"/>
                    </a:lnTo>
                    <a:lnTo>
                      <a:pt x="1129" y="246"/>
                    </a:lnTo>
                    <a:lnTo>
                      <a:pt x="1144" y="272"/>
                    </a:lnTo>
                    <a:lnTo>
                      <a:pt x="1158" y="300"/>
                    </a:lnTo>
                    <a:lnTo>
                      <a:pt x="1170" y="329"/>
                    </a:lnTo>
                    <a:lnTo>
                      <a:pt x="1183" y="358"/>
                    </a:lnTo>
                    <a:lnTo>
                      <a:pt x="1193" y="389"/>
                    </a:lnTo>
                    <a:lnTo>
                      <a:pt x="1202" y="420"/>
                    </a:lnTo>
                    <a:lnTo>
                      <a:pt x="1209" y="453"/>
                    </a:lnTo>
                    <a:lnTo>
                      <a:pt x="1216" y="486"/>
                    </a:lnTo>
                    <a:lnTo>
                      <a:pt x="1222" y="522"/>
                    </a:lnTo>
                    <a:lnTo>
                      <a:pt x="1226" y="557"/>
                    </a:lnTo>
                    <a:lnTo>
                      <a:pt x="1230" y="593"/>
                    </a:lnTo>
                    <a:lnTo>
                      <a:pt x="1232" y="630"/>
                    </a:lnTo>
                    <a:lnTo>
                      <a:pt x="1233" y="668"/>
                    </a:lnTo>
                    <a:lnTo>
                      <a:pt x="1234" y="706"/>
                    </a:lnTo>
                    <a:lnTo>
                      <a:pt x="1234" y="1265"/>
                    </a:lnTo>
                    <a:lnTo>
                      <a:pt x="1233" y="1303"/>
                    </a:lnTo>
                    <a:lnTo>
                      <a:pt x="1232" y="1341"/>
                    </a:lnTo>
                    <a:lnTo>
                      <a:pt x="1230" y="1379"/>
                    </a:lnTo>
                    <a:lnTo>
                      <a:pt x="1226" y="1415"/>
                    </a:lnTo>
                    <a:lnTo>
                      <a:pt x="1222" y="1451"/>
                    </a:lnTo>
                    <a:lnTo>
                      <a:pt x="1216" y="1485"/>
                    </a:lnTo>
                    <a:lnTo>
                      <a:pt x="1209" y="1518"/>
                    </a:lnTo>
                    <a:lnTo>
                      <a:pt x="1202" y="1551"/>
                    </a:lnTo>
                    <a:lnTo>
                      <a:pt x="1193" y="1583"/>
                    </a:lnTo>
                    <a:lnTo>
                      <a:pt x="1183" y="1614"/>
                    </a:lnTo>
                    <a:lnTo>
                      <a:pt x="1170" y="1643"/>
                    </a:lnTo>
                    <a:lnTo>
                      <a:pt x="1158" y="1672"/>
                    </a:lnTo>
                    <a:lnTo>
                      <a:pt x="1144" y="1699"/>
                    </a:lnTo>
                    <a:lnTo>
                      <a:pt x="1129" y="1725"/>
                    </a:lnTo>
                    <a:lnTo>
                      <a:pt x="1113" y="1750"/>
                    </a:lnTo>
                    <a:lnTo>
                      <a:pt x="1096" y="1774"/>
                    </a:lnTo>
                    <a:lnTo>
                      <a:pt x="1077" y="1798"/>
                    </a:lnTo>
                    <a:lnTo>
                      <a:pt x="1057" y="1819"/>
                    </a:lnTo>
                    <a:lnTo>
                      <a:pt x="1034" y="1839"/>
                    </a:lnTo>
                    <a:lnTo>
                      <a:pt x="1011" y="1858"/>
                    </a:lnTo>
                    <a:lnTo>
                      <a:pt x="987" y="1876"/>
                    </a:lnTo>
                    <a:lnTo>
                      <a:pt x="961" y="1892"/>
                    </a:lnTo>
                    <a:lnTo>
                      <a:pt x="934" y="1906"/>
                    </a:lnTo>
                    <a:lnTo>
                      <a:pt x="904" y="1920"/>
                    </a:lnTo>
                    <a:lnTo>
                      <a:pt x="874" y="1932"/>
                    </a:lnTo>
                    <a:lnTo>
                      <a:pt x="843" y="1942"/>
                    </a:lnTo>
                    <a:lnTo>
                      <a:pt x="809" y="1951"/>
                    </a:lnTo>
                    <a:lnTo>
                      <a:pt x="773" y="1958"/>
                    </a:lnTo>
                    <a:lnTo>
                      <a:pt x="737" y="1964"/>
                    </a:lnTo>
                    <a:lnTo>
                      <a:pt x="699" y="1968"/>
                    </a:lnTo>
                    <a:lnTo>
                      <a:pt x="658" y="1970"/>
                    </a:lnTo>
                    <a:lnTo>
                      <a:pt x="617" y="1971"/>
                    </a:lnTo>
                    <a:lnTo>
                      <a:pt x="576" y="1970"/>
                    </a:lnTo>
                    <a:lnTo>
                      <a:pt x="535" y="1968"/>
                    </a:lnTo>
                    <a:lnTo>
                      <a:pt x="497" y="1964"/>
                    </a:lnTo>
                    <a:lnTo>
                      <a:pt x="460" y="1958"/>
                    </a:lnTo>
                    <a:lnTo>
                      <a:pt x="426" y="1951"/>
                    </a:lnTo>
                    <a:lnTo>
                      <a:pt x="391" y="1942"/>
                    </a:lnTo>
                    <a:lnTo>
                      <a:pt x="360" y="1932"/>
                    </a:lnTo>
                    <a:lnTo>
                      <a:pt x="329" y="1920"/>
                    </a:lnTo>
                    <a:lnTo>
                      <a:pt x="301" y="1906"/>
                    </a:lnTo>
                    <a:lnTo>
                      <a:pt x="273" y="1892"/>
                    </a:lnTo>
                    <a:lnTo>
                      <a:pt x="247" y="1876"/>
                    </a:lnTo>
                    <a:lnTo>
                      <a:pt x="222" y="1858"/>
                    </a:lnTo>
                    <a:lnTo>
                      <a:pt x="200" y="1839"/>
                    </a:lnTo>
                    <a:lnTo>
                      <a:pt x="178" y="1819"/>
                    </a:lnTo>
                    <a:lnTo>
                      <a:pt x="157" y="1798"/>
                    </a:lnTo>
                    <a:lnTo>
                      <a:pt x="138" y="1774"/>
                    </a:lnTo>
                    <a:lnTo>
                      <a:pt x="121" y="1750"/>
                    </a:lnTo>
                    <a:lnTo>
                      <a:pt x="104" y="1725"/>
                    </a:lnTo>
                    <a:lnTo>
                      <a:pt x="90" y="1699"/>
                    </a:lnTo>
                    <a:lnTo>
                      <a:pt x="76" y="1672"/>
                    </a:lnTo>
                    <a:lnTo>
                      <a:pt x="63" y="1643"/>
                    </a:lnTo>
                    <a:lnTo>
                      <a:pt x="52" y="1614"/>
                    </a:lnTo>
                    <a:lnTo>
                      <a:pt x="42" y="1583"/>
                    </a:lnTo>
                    <a:lnTo>
                      <a:pt x="32" y="1551"/>
                    </a:lnTo>
                    <a:lnTo>
                      <a:pt x="25" y="1518"/>
                    </a:lnTo>
                    <a:lnTo>
                      <a:pt x="18" y="1485"/>
                    </a:lnTo>
                    <a:lnTo>
                      <a:pt x="12" y="1451"/>
                    </a:lnTo>
                    <a:lnTo>
                      <a:pt x="8" y="1415"/>
                    </a:lnTo>
                    <a:lnTo>
                      <a:pt x="4" y="1379"/>
                    </a:lnTo>
                    <a:lnTo>
                      <a:pt x="2" y="1341"/>
                    </a:lnTo>
                    <a:lnTo>
                      <a:pt x="0" y="1303"/>
                    </a:lnTo>
                    <a:lnTo>
                      <a:pt x="0" y="1265"/>
                    </a:lnTo>
                    <a:lnTo>
                      <a:pt x="0" y="706"/>
                    </a:lnTo>
                    <a:close/>
                    <a:moveTo>
                      <a:pt x="837" y="636"/>
                    </a:moveTo>
                    <a:lnTo>
                      <a:pt x="836" y="596"/>
                    </a:lnTo>
                    <a:lnTo>
                      <a:pt x="833" y="560"/>
                    </a:lnTo>
                    <a:lnTo>
                      <a:pt x="831" y="543"/>
                    </a:lnTo>
                    <a:lnTo>
                      <a:pt x="829" y="526"/>
                    </a:lnTo>
                    <a:lnTo>
                      <a:pt x="826" y="511"/>
                    </a:lnTo>
                    <a:lnTo>
                      <a:pt x="823" y="495"/>
                    </a:lnTo>
                    <a:lnTo>
                      <a:pt x="819" y="480"/>
                    </a:lnTo>
                    <a:lnTo>
                      <a:pt x="815" y="467"/>
                    </a:lnTo>
                    <a:lnTo>
                      <a:pt x="810" y="454"/>
                    </a:lnTo>
                    <a:lnTo>
                      <a:pt x="805" y="441"/>
                    </a:lnTo>
                    <a:lnTo>
                      <a:pt x="800" y="429"/>
                    </a:lnTo>
                    <a:lnTo>
                      <a:pt x="793" y="418"/>
                    </a:lnTo>
                    <a:lnTo>
                      <a:pt x="786" y="408"/>
                    </a:lnTo>
                    <a:lnTo>
                      <a:pt x="780" y="398"/>
                    </a:lnTo>
                    <a:lnTo>
                      <a:pt x="773" y="389"/>
                    </a:lnTo>
                    <a:lnTo>
                      <a:pt x="765" y="381"/>
                    </a:lnTo>
                    <a:lnTo>
                      <a:pt x="757" y="373"/>
                    </a:lnTo>
                    <a:lnTo>
                      <a:pt x="749" y="366"/>
                    </a:lnTo>
                    <a:lnTo>
                      <a:pt x="740" y="359"/>
                    </a:lnTo>
                    <a:lnTo>
                      <a:pt x="731" y="353"/>
                    </a:lnTo>
                    <a:lnTo>
                      <a:pt x="721" y="348"/>
                    </a:lnTo>
                    <a:lnTo>
                      <a:pt x="711" y="343"/>
                    </a:lnTo>
                    <a:lnTo>
                      <a:pt x="701" y="339"/>
                    </a:lnTo>
                    <a:lnTo>
                      <a:pt x="690" y="335"/>
                    </a:lnTo>
                    <a:lnTo>
                      <a:pt x="679" y="332"/>
                    </a:lnTo>
                    <a:lnTo>
                      <a:pt x="667" y="330"/>
                    </a:lnTo>
                    <a:lnTo>
                      <a:pt x="655" y="328"/>
                    </a:lnTo>
                    <a:lnTo>
                      <a:pt x="643" y="326"/>
                    </a:lnTo>
                    <a:lnTo>
                      <a:pt x="630" y="326"/>
                    </a:lnTo>
                    <a:lnTo>
                      <a:pt x="617" y="325"/>
                    </a:lnTo>
                    <a:lnTo>
                      <a:pt x="604" y="326"/>
                    </a:lnTo>
                    <a:lnTo>
                      <a:pt x="591" y="326"/>
                    </a:lnTo>
                    <a:lnTo>
                      <a:pt x="579" y="328"/>
                    </a:lnTo>
                    <a:lnTo>
                      <a:pt x="567" y="330"/>
                    </a:lnTo>
                    <a:lnTo>
                      <a:pt x="556" y="332"/>
                    </a:lnTo>
                    <a:lnTo>
                      <a:pt x="544" y="335"/>
                    </a:lnTo>
                    <a:lnTo>
                      <a:pt x="533" y="339"/>
                    </a:lnTo>
                    <a:lnTo>
                      <a:pt x="523" y="343"/>
                    </a:lnTo>
                    <a:lnTo>
                      <a:pt x="513" y="348"/>
                    </a:lnTo>
                    <a:lnTo>
                      <a:pt x="503" y="353"/>
                    </a:lnTo>
                    <a:lnTo>
                      <a:pt x="494" y="359"/>
                    </a:lnTo>
                    <a:lnTo>
                      <a:pt x="485" y="366"/>
                    </a:lnTo>
                    <a:lnTo>
                      <a:pt x="477" y="373"/>
                    </a:lnTo>
                    <a:lnTo>
                      <a:pt x="469" y="381"/>
                    </a:lnTo>
                    <a:lnTo>
                      <a:pt x="461" y="389"/>
                    </a:lnTo>
                    <a:lnTo>
                      <a:pt x="454" y="398"/>
                    </a:lnTo>
                    <a:lnTo>
                      <a:pt x="447" y="408"/>
                    </a:lnTo>
                    <a:lnTo>
                      <a:pt x="441" y="418"/>
                    </a:lnTo>
                    <a:lnTo>
                      <a:pt x="435" y="429"/>
                    </a:lnTo>
                    <a:lnTo>
                      <a:pt x="430" y="441"/>
                    </a:lnTo>
                    <a:lnTo>
                      <a:pt x="425" y="454"/>
                    </a:lnTo>
                    <a:lnTo>
                      <a:pt x="420" y="467"/>
                    </a:lnTo>
                    <a:lnTo>
                      <a:pt x="415" y="480"/>
                    </a:lnTo>
                    <a:lnTo>
                      <a:pt x="411" y="495"/>
                    </a:lnTo>
                    <a:lnTo>
                      <a:pt x="408" y="511"/>
                    </a:lnTo>
                    <a:lnTo>
                      <a:pt x="405" y="526"/>
                    </a:lnTo>
                    <a:lnTo>
                      <a:pt x="402" y="543"/>
                    </a:lnTo>
                    <a:lnTo>
                      <a:pt x="400" y="560"/>
                    </a:lnTo>
                    <a:lnTo>
                      <a:pt x="398" y="596"/>
                    </a:lnTo>
                    <a:lnTo>
                      <a:pt x="397" y="636"/>
                    </a:lnTo>
                    <a:lnTo>
                      <a:pt x="397" y="1335"/>
                    </a:lnTo>
                    <a:lnTo>
                      <a:pt x="398" y="1376"/>
                    </a:lnTo>
                    <a:lnTo>
                      <a:pt x="400" y="1412"/>
                    </a:lnTo>
                    <a:lnTo>
                      <a:pt x="402" y="1429"/>
                    </a:lnTo>
                    <a:lnTo>
                      <a:pt x="405" y="1446"/>
                    </a:lnTo>
                    <a:lnTo>
                      <a:pt x="408" y="1462"/>
                    </a:lnTo>
                    <a:lnTo>
                      <a:pt x="411" y="1477"/>
                    </a:lnTo>
                    <a:lnTo>
                      <a:pt x="415" y="1491"/>
                    </a:lnTo>
                    <a:lnTo>
                      <a:pt x="420" y="1505"/>
                    </a:lnTo>
                    <a:lnTo>
                      <a:pt x="425" y="1518"/>
                    </a:lnTo>
                    <a:lnTo>
                      <a:pt x="430" y="1530"/>
                    </a:lnTo>
                    <a:lnTo>
                      <a:pt x="435" y="1542"/>
                    </a:lnTo>
                    <a:lnTo>
                      <a:pt x="441" y="1553"/>
                    </a:lnTo>
                    <a:lnTo>
                      <a:pt x="447" y="1563"/>
                    </a:lnTo>
                    <a:lnTo>
                      <a:pt x="454" y="1573"/>
                    </a:lnTo>
                    <a:lnTo>
                      <a:pt x="461" y="1583"/>
                    </a:lnTo>
                    <a:lnTo>
                      <a:pt x="469" y="1591"/>
                    </a:lnTo>
                    <a:lnTo>
                      <a:pt x="477" y="1599"/>
                    </a:lnTo>
                    <a:lnTo>
                      <a:pt x="485" y="1606"/>
                    </a:lnTo>
                    <a:lnTo>
                      <a:pt x="494" y="1613"/>
                    </a:lnTo>
                    <a:lnTo>
                      <a:pt x="503" y="1619"/>
                    </a:lnTo>
                    <a:lnTo>
                      <a:pt x="513" y="1624"/>
                    </a:lnTo>
                    <a:lnTo>
                      <a:pt x="523" y="1629"/>
                    </a:lnTo>
                    <a:lnTo>
                      <a:pt x="533" y="1633"/>
                    </a:lnTo>
                    <a:lnTo>
                      <a:pt x="544" y="1637"/>
                    </a:lnTo>
                    <a:lnTo>
                      <a:pt x="556" y="1640"/>
                    </a:lnTo>
                    <a:lnTo>
                      <a:pt x="567" y="1642"/>
                    </a:lnTo>
                    <a:lnTo>
                      <a:pt x="579" y="1644"/>
                    </a:lnTo>
                    <a:lnTo>
                      <a:pt x="591" y="1646"/>
                    </a:lnTo>
                    <a:lnTo>
                      <a:pt x="604" y="1646"/>
                    </a:lnTo>
                    <a:lnTo>
                      <a:pt x="617" y="1647"/>
                    </a:lnTo>
                    <a:lnTo>
                      <a:pt x="630" y="1646"/>
                    </a:lnTo>
                    <a:lnTo>
                      <a:pt x="643" y="1646"/>
                    </a:lnTo>
                    <a:lnTo>
                      <a:pt x="655" y="1644"/>
                    </a:lnTo>
                    <a:lnTo>
                      <a:pt x="667" y="1642"/>
                    </a:lnTo>
                    <a:lnTo>
                      <a:pt x="679" y="1640"/>
                    </a:lnTo>
                    <a:lnTo>
                      <a:pt x="690" y="1637"/>
                    </a:lnTo>
                    <a:lnTo>
                      <a:pt x="701" y="1633"/>
                    </a:lnTo>
                    <a:lnTo>
                      <a:pt x="711" y="1629"/>
                    </a:lnTo>
                    <a:lnTo>
                      <a:pt x="721" y="1624"/>
                    </a:lnTo>
                    <a:lnTo>
                      <a:pt x="731" y="1619"/>
                    </a:lnTo>
                    <a:lnTo>
                      <a:pt x="740" y="1613"/>
                    </a:lnTo>
                    <a:lnTo>
                      <a:pt x="749" y="1606"/>
                    </a:lnTo>
                    <a:lnTo>
                      <a:pt x="757" y="1599"/>
                    </a:lnTo>
                    <a:lnTo>
                      <a:pt x="765" y="1591"/>
                    </a:lnTo>
                    <a:lnTo>
                      <a:pt x="773" y="1583"/>
                    </a:lnTo>
                    <a:lnTo>
                      <a:pt x="780" y="1573"/>
                    </a:lnTo>
                    <a:lnTo>
                      <a:pt x="786" y="1563"/>
                    </a:lnTo>
                    <a:lnTo>
                      <a:pt x="793" y="1553"/>
                    </a:lnTo>
                    <a:lnTo>
                      <a:pt x="800" y="1542"/>
                    </a:lnTo>
                    <a:lnTo>
                      <a:pt x="805" y="1530"/>
                    </a:lnTo>
                    <a:lnTo>
                      <a:pt x="810" y="1518"/>
                    </a:lnTo>
                    <a:lnTo>
                      <a:pt x="815" y="1505"/>
                    </a:lnTo>
                    <a:lnTo>
                      <a:pt x="819" y="1491"/>
                    </a:lnTo>
                    <a:lnTo>
                      <a:pt x="823" y="1477"/>
                    </a:lnTo>
                    <a:lnTo>
                      <a:pt x="826" y="1462"/>
                    </a:lnTo>
                    <a:lnTo>
                      <a:pt x="829" y="1446"/>
                    </a:lnTo>
                    <a:lnTo>
                      <a:pt x="831" y="1429"/>
                    </a:lnTo>
                    <a:lnTo>
                      <a:pt x="833" y="1412"/>
                    </a:lnTo>
                    <a:lnTo>
                      <a:pt x="836" y="1376"/>
                    </a:lnTo>
                    <a:lnTo>
                      <a:pt x="837" y="1335"/>
                    </a:lnTo>
                    <a:lnTo>
                      <a:pt x="837" y="636"/>
                    </a:lnTo>
                    <a:close/>
                  </a:path>
                </a:pathLst>
              </a:custGeom>
              <a:solidFill>
                <a:schemeClr val="tx1"/>
              </a:solidFill>
              <a:ln w="9525">
                <a:noFill/>
                <a:round/>
                <a:headEnd/>
                <a:tailEnd/>
              </a:ln>
            </p:spPr>
            <p:txBody>
              <a:bodyPr/>
              <a:lstStyle/>
              <a:p>
                <a:endParaRPr lang="en-US"/>
              </a:p>
            </p:txBody>
          </p:sp>
          <p:sp>
            <p:nvSpPr>
              <p:cNvPr id="107581" name="Freeform 61"/>
              <p:cNvSpPr>
                <a:spLocks/>
              </p:cNvSpPr>
              <p:nvPr/>
            </p:nvSpPr>
            <p:spPr bwMode="invGray">
              <a:xfrm>
                <a:off x="3072" y="2814"/>
                <a:ext cx="42" cy="117"/>
              </a:xfrm>
              <a:custGeom>
                <a:avLst/>
                <a:gdLst/>
                <a:ahLst/>
                <a:cxnLst>
                  <a:cxn ang="0">
                    <a:pos x="0" y="512"/>
                  </a:cxn>
                  <a:cxn ang="0">
                    <a:pos x="220" y="0"/>
                  </a:cxn>
                  <a:cxn ang="0">
                    <a:pos x="617" y="512"/>
                  </a:cxn>
                  <a:cxn ang="0">
                    <a:pos x="883" y="838"/>
                  </a:cxn>
                  <a:cxn ang="0">
                    <a:pos x="617" y="1933"/>
                  </a:cxn>
                  <a:cxn ang="0">
                    <a:pos x="619" y="1968"/>
                  </a:cxn>
                  <a:cxn ang="0">
                    <a:pos x="625" y="1999"/>
                  </a:cxn>
                  <a:cxn ang="0">
                    <a:pos x="635" y="2025"/>
                  </a:cxn>
                  <a:cxn ang="0">
                    <a:pos x="650" y="2047"/>
                  </a:cxn>
                  <a:cxn ang="0">
                    <a:pos x="668" y="2066"/>
                  </a:cxn>
                  <a:cxn ang="0">
                    <a:pos x="692" y="2078"/>
                  </a:cxn>
                  <a:cxn ang="0">
                    <a:pos x="720" y="2086"/>
                  </a:cxn>
                  <a:cxn ang="0">
                    <a:pos x="752" y="2089"/>
                  </a:cxn>
                  <a:cxn ang="0">
                    <a:pos x="883" y="2427"/>
                  </a:cxn>
                  <a:cxn ang="0">
                    <a:pos x="844" y="2436"/>
                  </a:cxn>
                  <a:cxn ang="0">
                    <a:pos x="801" y="2443"/>
                  </a:cxn>
                  <a:cxn ang="0">
                    <a:pos x="750" y="2447"/>
                  </a:cxn>
                  <a:cxn ang="0">
                    <a:pos x="684" y="2448"/>
                  </a:cxn>
                  <a:cxn ang="0">
                    <a:pos x="630" y="2447"/>
                  </a:cxn>
                  <a:cxn ang="0">
                    <a:pos x="579" y="2442"/>
                  </a:cxn>
                  <a:cxn ang="0">
                    <a:pos x="531" y="2434"/>
                  </a:cxn>
                  <a:cxn ang="0">
                    <a:pos x="486" y="2422"/>
                  </a:cxn>
                  <a:cxn ang="0">
                    <a:pos x="445" y="2408"/>
                  </a:cxn>
                  <a:cxn ang="0">
                    <a:pos x="406" y="2390"/>
                  </a:cxn>
                  <a:cxn ang="0">
                    <a:pos x="372" y="2368"/>
                  </a:cxn>
                  <a:cxn ang="0">
                    <a:pos x="341" y="2344"/>
                  </a:cxn>
                  <a:cxn ang="0">
                    <a:pos x="313" y="2316"/>
                  </a:cxn>
                  <a:cxn ang="0">
                    <a:pos x="288" y="2284"/>
                  </a:cxn>
                  <a:cxn ang="0">
                    <a:pos x="268" y="2248"/>
                  </a:cxn>
                  <a:cxn ang="0">
                    <a:pos x="251" y="2210"/>
                  </a:cxn>
                  <a:cxn ang="0">
                    <a:pos x="237" y="2168"/>
                  </a:cxn>
                  <a:cxn ang="0">
                    <a:pos x="228" y="2123"/>
                  </a:cxn>
                  <a:cxn ang="0">
                    <a:pos x="222" y="2074"/>
                  </a:cxn>
                  <a:cxn ang="0">
                    <a:pos x="220" y="2021"/>
                  </a:cxn>
                  <a:cxn ang="0">
                    <a:pos x="0" y="838"/>
                  </a:cxn>
                </a:cxnLst>
                <a:rect l="0" t="0" r="r" b="b"/>
                <a:pathLst>
                  <a:path w="883" h="2448">
                    <a:moveTo>
                      <a:pt x="0" y="838"/>
                    </a:moveTo>
                    <a:lnTo>
                      <a:pt x="0" y="512"/>
                    </a:lnTo>
                    <a:lnTo>
                      <a:pt x="220" y="512"/>
                    </a:lnTo>
                    <a:lnTo>
                      <a:pt x="220" y="0"/>
                    </a:lnTo>
                    <a:lnTo>
                      <a:pt x="617" y="0"/>
                    </a:lnTo>
                    <a:lnTo>
                      <a:pt x="617" y="512"/>
                    </a:lnTo>
                    <a:lnTo>
                      <a:pt x="883" y="512"/>
                    </a:lnTo>
                    <a:lnTo>
                      <a:pt x="883" y="838"/>
                    </a:lnTo>
                    <a:lnTo>
                      <a:pt x="617" y="838"/>
                    </a:lnTo>
                    <a:lnTo>
                      <a:pt x="617" y="1933"/>
                    </a:lnTo>
                    <a:lnTo>
                      <a:pt x="618" y="1951"/>
                    </a:lnTo>
                    <a:lnTo>
                      <a:pt x="619" y="1968"/>
                    </a:lnTo>
                    <a:lnTo>
                      <a:pt x="622" y="1984"/>
                    </a:lnTo>
                    <a:lnTo>
                      <a:pt x="625" y="1999"/>
                    </a:lnTo>
                    <a:lnTo>
                      <a:pt x="630" y="2012"/>
                    </a:lnTo>
                    <a:lnTo>
                      <a:pt x="635" y="2025"/>
                    </a:lnTo>
                    <a:lnTo>
                      <a:pt x="642" y="2037"/>
                    </a:lnTo>
                    <a:lnTo>
                      <a:pt x="650" y="2047"/>
                    </a:lnTo>
                    <a:lnTo>
                      <a:pt x="658" y="2056"/>
                    </a:lnTo>
                    <a:lnTo>
                      <a:pt x="668" y="2066"/>
                    </a:lnTo>
                    <a:lnTo>
                      <a:pt x="679" y="2073"/>
                    </a:lnTo>
                    <a:lnTo>
                      <a:pt x="692" y="2078"/>
                    </a:lnTo>
                    <a:lnTo>
                      <a:pt x="706" y="2083"/>
                    </a:lnTo>
                    <a:lnTo>
                      <a:pt x="720" y="2086"/>
                    </a:lnTo>
                    <a:lnTo>
                      <a:pt x="735" y="2088"/>
                    </a:lnTo>
                    <a:lnTo>
                      <a:pt x="752" y="2089"/>
                    </a:lnTo>
                    <a:lnTo>
                      <a:pt x="883" y="2089"/>
                    </a:lnTo>
                    <a:lnTo>
                      <a:pt x="883" y="2427"/>
                    </a:lnTo>
                    <a:lnTo>
                      <a:pt x="863" y="2432"/>
                    </a:lnTo>
                    <a:lnTo>
                      <a:pt x="844" y="2436"/>
                    </a:lnTo>
                    <a:lnTo>
                      <a:pt x="823" y="2440"/>
                    </a:lnTo>
                    <a:lnTo>
                      <a:pt x="801" y="2443"/>
                    </a:lnTo>
                    <a:lnTo>
                      <a:pt x="777" y="2445"/>
                    </a:lnTo>
                    <a:lnTo>
                      <a:pt x="750" y="2447"/>
                    </a:lnTo>
                    <a:lnTo>
                      <a:pt x="720" y="2448"/>
                    </a:lnTo>
                    <a:lnTo>
                      <a:pt x="684" y="2448"/>
                    </a:lnTo>
                    <a:lnTo>
                      <a:pt x="657" y="2448"/>
                    </a:lnTo>
                    <a:lnTo>
                      <a:pt x="630" y="2447"/>
                    </a:lnTo>
                    <a:lnTo>
                      <a:pt x="604" y="2445"/>
                    </a:lnTo>
                    <a:lnTo>
                      <a:pt x="579" y="2442"/>
                    </a:lnTo>
                    <a:lnTo>
                      <a:pt x="554" y="2438"/>
                    </a:lnTo>
                    <a:lnTo>
                      <a:pt x="531" y="2434"/>
                    </a:lnTo>
                    <a:lnTo>
                      <a:pt x="508" y="2428"/>
                    </a:lnTo>
                    <a:lnTo>
                      <a:pt x="486" y="2422"/>
                    </a:lnTo>
                    <a:lnTo>
                      <a:pt x="465" y="2415"/>
                    </a:lnTo>
                    <a:lnTo>
                      <a:pt x="445" y="2408"/>
                    </a:lnTo>
                    <a:lnTo>
                      <a:pt x="425" y="2399"/>
                    </a:lnTo>
                    <a:lnTo>
                      <a:pt x="406" y="2390"/>
                    </a:lnTo>
                    <a:lnTo>
                      <a:pt x="389" y="2379"/>
                    </a:lnTo>
                    <a:lnTo>
                      <a:pt x="372" y="2368"/>
                    </a:lnTo>
                    <a:lnTo>
                      <a:pt x="356" y="2356"/>
                    </a:lnTo>
                    <a:lnTo>
                      <a:pt x="341" y="2344"/>
                    </a:lnTo>
                    <a:lnTo>
                      <a:pt x="327" y="2330"/>
                    </a:lnTo>
                    <a:lnTo>
                      <a:pt x="313" y="2316"/>
                    </a:lnTo>
                    <a:lnTo>
                      <a:pt x="300" y="2300"/>
                    </a:lnTo>
                    <a:lnTo>
                      <a:pt x="288" y="2284"/>
                    </a:lnTo>
                    <a:lnTo>
                      <a:pt x="277" y="2266"/>
                    </a:lnTo>
                    <a:lnTo>
                      <a:pt x="268" y="2248"/>
                    </a:lnTo>
                    <a:lnTo>
                      <a:pt x="259" y="2230"/>
                    </a:lnTo>
                    <a:lnTo>
                      <a:pt x="251" y="2210"/>
                    </a:lnTo>
                    <a:lnTo>
                      <a:pt x="244" y="2189"/>
                    </a:lnTo>
                    <a:lnTo>
                      <a:pt x="237" y="2168"/>
                    </a:lnTo>
                    <a:lnTo>
                      <a:pt x="232" y="2146"/>
                    </a:lnTo>
                    <a:lnTo>
                      <a:pt x="228" y="2123"/>
                    </a:lnTo>
                    <a:lnTo>
                      <a:pt x="225" y="2099"/>
                    </a:lnTo>
                    <a:lnTo>
                      <a:pt x="222" y="2074"/>
                    </a:lnTo>
                    <a:lnTo>
                      <a:pt x="221" y="2047"/>
                    </a:lnTo>
                    <a:lnTo>
                      <a:pt x="220" y="2021"/>
                    </a:lnTo>
                    <a:lnTo>
                      <a:pt x="220" y="838"/>
                    </a:lnTo>
                    <a:lnTo>
                      <a:pt x="0" y="838"/>
                    </a:lnTo>
                    <a:close/>
                  </a:path>
                </a:pathLst>
              </a:custGeom>
              <a:solidFill>
                <a:schemeClr val="tx1"/>
              </a:solidFill>
              <a:ln w="9525">
                <a:noFill/>
                <a:round/>
                <a:headEnd/>
                <a:tailEnd/>
              </a:ln>
            </p:spPr>
            <p:txBody>
              <a:bodyPr/>
              <a:lstStyle/>
              <a:p>
                <a:endParaRPr lang="en-US"/>
              </a:p>
            </p:txBody>
          </p:sp>
          <p:sp>
            <p:nvSpPr>
              <p:cNvPr id="107582" name="Freeform 62"/>
              <p:cNvSpPr>
                <a:spLocks/>
              </p:cNvSpPr>
              <p:nvPr/>
            </p:nvSpPr>
            <p:spPr bwMode="invGray">
              <a:xfrm>
                <a:off x="3126" y="2808"/>
                <a:ext cx="57" cy="121"/>
              </a:xfrm>
              <a:custGeom>
                <a:avLst/>
                <a:gdLst/>
                <a:ahLst/>
                <a:cxnLst>
                  <a:cxn ang="0">
                    <a:pos x="0" y="0"/>
                  </a:cxn>
                  <a:cxn ang="0">
                    <a:pos x="397" y="827"/>
                  </a:cxn>
                  <a:cxn ang="0">
                    <a:pos x="498" y="740"/>
                  </a:cxn>
                  <a:cxn ang="0">
                    <a:pos x="545" y="704"/>
                  </a:cxn>
                  <a:cxn ang="0">
                    <a:pos x="596" y="673"/>
                  </a:cxn>
                  <a:cxn ang="0">
                    <a:pos x="649" y="648"/>
                  </a:cxn>
                  <a:cxn ang="0">
                    <a:pos x="709" y="630"/>
                  </a:cxn>
                  <a:cxn ang="0">
                    <a:pos x="742" y="623"/>
                  </a:cxn>
                  <a:cxn ang="0">
                    <a:pos x="777" y="619"/>
                  </a:cxn>
                  <a:cxn ang="0">
                    <a:pos x="858" y="615"/>
                  </a:cxn>
                  <a:cxn ang="0">
                    <a:pos x="896" y="617"/>
                  </a:cxn>
                  <a:cxn ang="0">
                    <a:pos x="932" y="622"/>
                  </a:cxn>
                  <a:cxn ang="0">
                    <a:pos x="966" y="630"/>
                  </a:cxn>
                  <a:cxn ang="0">
                    <a:pos x="998" y="642"/>
                  </a:cxn>
                  <a:cxn ang="0">
                    <a:pos x="1027" y="657"/>
                  </a:cxn>
                  <a:cxn ang="0">
                    <a:pos x="1055" y="676"/>
                  </a:cxn>
                  <a:cxn ang="0">
                    <a:pos x="1080" y="698"/>
                  </a:cxn>
                  <a:cxn ang="0">
                    <a:pos x="1103" y="722"/>
                  </a:cxn>
                  <a:cxn ang="0">
                    <a:pos x="1123" y="749"/>
                  </a:cxn>
                  <a:cxn ang="0">
                    <a:pos x="1140" y="779"/>
                  </a:cxn>
                  <a:cxn ang="0">
                    <a:pos x="1156" y="812"/>
                  </a:cxn>
                  <a:cxn ang="0">
                    <a:pos x="1168" y="847"/>
                  </a:cxn>
                  <a:cxn ang="0">
                    <a:pos x="1178" y="885"/>
                  </a:cxn>
                  <a:cxn ang="0">
                    <a:pos x="1185" y="927"/>
                  </a:cxn>
                  <a:cxn ang="0">
                    <a:pos x="1189" y="969"/>
                  </a:cxn>
                  <a:cxn ang="0">
                    <a:pos x="1190" y="1014"/>
                  </a:cxn>
                  <a:cxn ang="0">
                    <a:pos x="794" y="2551"/>
                  </a:cxn>
                  <a:cxn ang="0">
                    <a:pos x="793" y="1060"/>
                  </a:cxn>
                  <a:cxn ang="0">
                    <a:pos x="788" y="1030"/>
                  </a:cxn>
                  <a:cxn ang="0">
                    <a:pos x="778" y="1004"/>
                  </a:cxn>
                  <a:cxn ang="0">
                    <a:pos x="764" y="982"/>
                  </a:cxn>
                  <a:cxn ang="0">
                    <a:pos x="745" y="966"/>
                  </a:cxn>
                  <a:cxn ang="0">
                    <a:pos x="723" y="953"/>
                  </a:cxn>
                  <a:cxn ang="0">
                    <a:pos x="697" y="945"/>
                  </a:cxn>
                  <a:cxn ang="0">
                    <a:pos x="667" y="941"/>
                  </a:cxn>
                  <a:cxn ang="0">
                    <a:pos x="636" y="941"/>
                  </a:cxn>
                  <a:cxn ang="0">
                    <a:pos x="605" y="946"/>
                  </a:cxn>
                  <a:cxn ang="0">
                    <a:pos x="574" y="955"/>
                  </a:cxn>
                  <a:cxn ang="0">
                    <a:pos x="542" y="967"/>
                  </a:cxn>
                  <a:cxn ang="0">
                    <a:pos x="496" y="993"/>
                  </a:cxn>
                  <a:cxn ang="0">
                    <a:pos x="430" y="1036"/>
                  </a:cxn>
                  <a:cxn ang="0">
                    <a:pos x="397" y="2551"/>
                  </a:cxn>
                </a:cxnLst>
                <a:rect l="0" t="0" r="r" b="b"/>
                <a:pathLst>
                  <a:path w="1190" h="2551">
                    <a:moveTo>
                      <a:pt x="0" y="2551"/>
                    </a:moveTo>
                    <a:lnTo>
                      <a:pt x="0" y="0"/>
                    </a:lnTo>
                    <a:lnTo>
                      <a:pt x="397" y="0"/>
                    </a:lnTo>
                    <a:lnTo>
                      <a:pt x="397" y="827"/>
                    </a:lnTo>
                    <a:lnTo>
                      <a:pt x="449" y="781"/>
                    </a:lnTo>
                    <a:lnTo>
                      <a:pt x="498" y="740"/>
                    </a:lnTo>
                    <a:lnTo>
                      <a:pt x="521" y="722"/>
                    </a:lnTo>
                    <a:lnTo>
                      <a:pt x="545" y="704"/>
                    </a:lnTo>
                    <a:lnTo>
                      <a:pt x="571" y="687"/>
                    </a:lnTo>
                    <a:lnTo>
                      <a:pt x="596" y="673"/>
                    </a:lnTo>
                    <a:lnTo>
                      <a:pt x="621" y="660"/>
                    </a:lnTo>
                    <a:lnTo>
                      <a:pt x="649" y="648"/>
                    </a:lnTo>
                    <a:lnTo>
                      <a:pt x="677" y="638"/>
                    </a:lnTo>
                    <a:lnTo>
                      <a:pt x="709" y="630"/>
                    </a:lnTo>
                    <a:lnTo>
                      <a:pt x="725" y="627"/>
                    </a:lnTo>
                    <a:lnTo>
                      <a:pt x="742" y="623"/>
                    </a:lnTo>
                    <a:lnTo>
                      <a:pt x="759" y="621"/>
                    </a:lnTo>
                    <a:lnTo>
                      <a:pt x="777" y="619"/>
                    </a:lnTo>
                    <a:lnTo>
                      <a:pt x="816" y="616"/>
                    </a:lnTo>
                    <a:lnTo>
                      <a:pt x="858" y="615"/>
                    </a:lnTo>
                    <a:lnTo>
                      <a:pt x="877" y="615"/>
                    </a:lnTo>
                    <a:lnTo>
                      <a:pt x="896" y="617"/>
                    </a:lnTo>
                    <a:lnTo>
                      <a:pt x="914" y="619"/>
                    </a:lnTo>
                    <a:lnTo>
                      <a:pt x="932" y="622"/>
                    </a:lnTo>
                    <a:lnTo>
                      <a:pt x="950" y="626"/>
                    </a:lnTo>
                    <a:lnTo>
                      <a:pt x="966" y="630"/>
                    </a:lnTo>
                    <a:lnTo>
                      <a:pt x="982" y="636"/>
                    </a:lnTo>
                    <a:lnTo>
                      <a:pt x="998" y="642"/>
                    </a:lnTo>
                    <a:lnTo>
                      <a:pt x="1013" y="649"/>
                    </a:lnTo>
                    <a:lnTo>
                      <a:pt x="1027" y="657"/>
                    </a:lnTo>
                    <a:lnTo>
                      <a:pt x="1041" y="666"/>
                    </a:lnTo>
                    <a:lnTo>
                      <a:pt x="1055" y="676"/>
                    </a:lnTo>
                    <a:lnTo>
                      <a:pt x="1067" y="686"/>
                    </a:lnTo>
                    <a:lnTo>
                      <a:pt x="1080" y="698"/>
                    </a:lnTo>
                    <a:lnTo>
                      <a:pt x="1092" y="710"/>
                    </a:lnTo>
                    <a:lnTo>
                      <a:pt x="1103" y="722"/>
                    </a:lnTo>
                    <a:lnTo>
                      <a:pt x="1113" y="735"/>
                    </a:lnTo>
                    <a:lnTo>
                      <a:pt x="1123" y="749"/>
                    </a:lnTo>
                    <a:lnTo>
                      <a:pt x="1132" y="764"/>
                    </a:lnTo>
                    <a:lnTo>
                      <a:pt x="1140" y="779"/>
                    </a:lnTo>
                    <a:lnTo>
                      <a:pt x="1148" y="795"/>
                    </a:lnTo>
                    <a:lnTo>
                      <a:pt x="1156" y="812"/>
                    </a:lnTo>
                    <a:lnTo>
                      <a:pt x="1162" y="829"/>
                    </a:lnTo>
                    <a:lnTo>
                      <a:pt x="1168" y="847"/>
                    </a:lnTo>
                    <a:lnTo>
                      <a:pt x="1173" y="866"/>
                    </a:lnTo>
                    <a:lnTo>
                      <a:pt x="1178" y="885"/>
                    </a:lnTo>
                    <a:lnTo>
                      <a:pt x="1182" y="906"/>
                    </a:lnTo>
                    <a:lnTo>
                      <a:pt x="1185" y="927"/>
                    </a:lnTo>
                    <a:lnTo>
                      <a:pt x="1187" y="948"/>
                    </a:lnTo>
                    <a:lnTo>
                      <a:pt x="1189" y="969"/>
                    </a:lnTo>
                    <a:lnTo>
                      <a:pt x="1190" y="991"/>
                    </a:lnTo>
                    <a:lnTo>
                      <a:pt x="1190" y="1014"/>
                    </a:lnTo>
                    <a:lnTo>
                      <a:pt x="1190" y="2551"/>
                    </a:lnTo>
                    <a:lnTo>
                      <a:pt x="794" y="2551"/>
                    </a:lnTo>
                    <a:lnTo>
                      <a:pt x="794" y="1078"/>
                    </a:lnTo>
                    <a:lnTo>
                      <a:pt x="793" y="1060"/>
                    </a:lnTo>
                    <a:lnTo>
                      <a:pt x="791" y="1044"/>
                    </a:lnTo>
                    <a:lnTo>
                      <a:pt x="788" y="1030"/>
                    </a:lnTo>
                    <a:lnTo>
                      <a:pt x="783" y="1016"/>
                    </a:lnTo>
                    <a:lnTo>
                      <a:pt x="778" y="1004"/>
                    </a:lnTo>
                    <a:lnTo>
                      <a:pt x="771" y="992"/>
                    </a:lnTo>
                    <a:lnTo>
                      <a:pt x="764" y="982"/>
                    </a:lnTo>
                    <a:lnTo>
                      <a:pt x="755" y="973"/>
                    </a:lnTo>
                    <a:lnTo>
                      <a:pt x="745" y="966"/>
                    </a:lnTo>
                    <a:lnTo>
                      <a:pt x="734" y="959"/>
                    </a:lnTo>
                    <a:lnTo>
                      <a:pt x="723" y="953"/>
                    </a:lnTo>
                    <a:lnTo>
                      <a:pt x="710" y="948"/>
                    </a:lnTo>
                    <a:lnTo>
                      <a:pt x="697" y="945"/>
                    </a:lnTo>
                    <a:lnTo>
                      <a:pt x="682" y="942"/>
                    </a:lnTo>
                    <a:lnTo>
                      <a:pt x="667" y="941"/>
                    </a:lnTo>
                    <a:lnTo>
                      <a:pt x="652" y="940"/>
                    </a:lnTo>
                    <a:lnTo>
                      <a:pt x="636" y="941"/>
                    </a:lnTo>
                    <a:lnTo>
                      <a:pt x="620" y="943"/>
                    </a:lnTo>
                    <a:lnTo>
                      <a:pt x="605" y="946"/>
                    </a:lnTo>
                    <a:lnTo>
                      <a:pt x="590" y="950"/>
                    </a:lnTo>
                    <a:lnTo>
                      <a:pt x="574" y="955"/>
                    </a:lnTo>
                    <a:lnTo>
                      <a:pt x="558" y="961"/>
                    </a:lnTo>
                    <a:lnTo>
                      <a:pt x="542" y="967"/>
                    </a:lnTo>
                    <a:lnTo>
                      <a:pt x="527" y="975"/>
                    </a:lnTo>
                    <a:lnTo>
                      <a:pt x="496" y="993"/>
                    </a:lnTo>
                    <a:lnTo>
                      <a:pt x="464" y="1013"/>
                    </a:lnTo>
                    <a:lnTo>
                      <a:pt x="430" y="1036"/>
                    </a:lnTo>
                    <a:lnTo>
                      <a:pt x="397" y="1060"/>
                    </a:lnTo>
                    <a:lnTo>
                      <a:pt x="397" y="2551"/>
                    </a:lnTo>
                    <a:lnTo>
                      <a:pt x="0" y="2551"/>
                    </a:lnTo>
                    <a:close/>
                  </a:path>
                </a:pathLst>
              </a:custGeom>
              <a:solidFill>
                <a:schemeClr val="tx1"/>
              </a:solidFill>
              <a:ln w="9525">
                <a:noFill/>
                <a:round/>
                <a:headEnd/>
                <a:tailEnd/>
              </a:ln>
            </p:spPr>
            <p:txBody>
              <a:bodyPr/>
              <a:lstStyle/>
              <a:p>
                <a:endParaRPr lang="en-US"/>
              </a:p>
            </p:txBody>
          </p:sp>
          <p:sp>
            <p:nvSpPr>
              <p:cNvPr id="107583" name="Freeform 63"/>
              <p:cNvSpPr>
                <a:spLocks noEditPoints="1"/>
              </p:cNvSpPr>
              <p:nvPr/>
            </p:nvSpPr>
            <p:spPr bwMode="invGray">
              <a:xfrm>
                <a:off x="3193" y="2915"/>
                <a:ext cx="23" cy="14"/>
              </a:xfrm>
              <a:custGeom>
                <a:avLst/>
                <a:gdLst/>
                <a:ahLst/>
                <a:cxnLst>
                  <a:cxn ang="0">
                    <a:pos x="349" y="174"/>
                  </a:cxn>
                  <a:cxn ang="0">
                    <a:pos x="398" y="0"/>
                  </a:cxn>
                  <a:cxn ang="0">
                    <a:pos x="478" y="0"/>
                  </a:cxn>
                  <a:cxn ang="0">
                    <a:pos x="478" y="286"/>
                  </a:cxn>
                  <a:cxn ang="0">
                    <a:pos x="423" y="286"/>
                  </a:cxn>
                  <a:cxn ang="0">
                    <a:pos x="423" y="91"/>
                  </a:cxn>
                  <a:cxn ang="0">
                    <a:pos x="422" y="91"/>
                  </a:cxn>
                  <a:cxn ang="0">
                    <a:pos x="370" y="286"/>
                  </a:cxn>
                  <a:cxn ang="0">
                    <a:pos x="328" y="286"/>
                  </a:cxn>
                  <a:cxn ang="0">
                    <a:pos x="276" y="91"/>
                  </a:cxn>
                  <a:cxn ang="0">
                    <a:pos x="275" y="91"/>
                  </a:cxn>
                  <a:cxn ang="0">
                    <a:pos x="275" y="286"/>
                  </a:cxn>
                  <a:cxn ang="0">
                    <a:pos x="220" y="286"/>
                  </a:cxn>
                  <a:cxn ang="0">
                    <a:pos x="220" y="0"/>
                  </a:cxn>
                  <a:cxn ang="0">
                    <a:pos x="300" y="0"/>
                  </a:cxn>
                  <a:cxn ang="0">
                    <a:pos x="349" y="174"/>
                  </a:cxn>
                  <a:cxn ang="0">
                    <a:pos x="179" y="59"/>
                  </a:cxn>
                  <a:cxn ang="0">
                    <a:pos x="118" y="59"/>
                  </a:cxn>
                  <a:cxn ang="0">
                    <a:pos x="118" y="286"/>
                  </a:cxn>
                  <a:cxn ang="0">
                    <a:pos x="60" y="286"/>
                  </a:cxn>
                  <a:cxn ang="0">
                    <a:pos x="60" y="59"/>
                  </a:cxn>
                  <a:cxn ang="0">
                    <a:pos x="0" y="59"/>
                  </a:cxn>
                  <a:cxn ang="0">
                    <a:pos x="0" y="0"/>
                  </a:cxn>
                  <a:cxn ang="0">
                    <a:pos x="179" y="0"/>
                  </a:cxn>
                  <a:cxn ang="0">
                    <a:pos x="179" y="59"/>
                  </a:cxn>
                </a:cxnLst>
                <a:rect l="0" t="0" r="r" b="b"/>
                <a:pathLst>
                  <a:path w="478" h="286">
                    <a:moveTo>
                      <a:pt x="349" y="174"/>
                    </a:moveTo>
                    <a:lnTo>
                      <a:pt x="398" y="0"/>
                    </a:lnTo>
                    <a:lnTo>
                      <a:pt x="478" y="0"/>
                    </a:lnTo>
                    <a:lnTo>
                      <a:pt x="478" y="286"/>
                    </a:lnTo>
                    <a:lnTo>
                      <a:pt x="423" y="286"/>
                    </a:lnTo>
                    <a:lnTo>
                      <a:pt x="423" y="91"/>
                    </a:lnTo>
                    <a:lnTo>
                      <a:pt x="422" y="91"/>
                    </a:lnTo>
                    <a:lnTo>
                      <a:pt x="370" y="286"/>
                    </a:lnTo>
                    <a:lnTo>
                      <a:pt x="328" y="286"/>
                    </a:lnTo>
                    <a:lnTo>
                      <a:pt x="276" y="91"/>
                    </a:lnTo>
                    <a:lnTo>
                      <a:pt x="275" y="91"/>
                    </a:lnTo>
                    <a:lnTo>
                      <a:pt x="275" y="286"/>
                    </a:lnTo>
                    <a:lnTo>
                      <a:pt x="220" y="286"/>
                    </a:lnTo>
                    <a:lnTo>
                      <a:pt x="220" y="0"/>
                    </a:lnTo>
                    <a:lnTo>
                      <a:pt x="300" y="0"/>
                    </a:lnTo>
                    <a:lnTo>
                      <a:pt x="349" y="174"/>
                    </a:lnTo>
                    <a:close/>
                    <a:moveTo>
                      <a:pt x="179" y="59"/>
                    </a:moveTo>
                    <a:lnTo>
                      <a:pt x="118" y="59"/>
                    </a:lnTo>
                    <a:lnTo>
                      <a:pt x="118" y="286"/>
                    </a:lnTo>
                    <a:lnTo>
                      <a:pt x="60" y="286"/>
                    </a:lnTo>
                    <a:lnTo>
                      <a:pt x="60" y="59"/>
                    </a:lnTo>
                    <a:lnTo>
                      <a:pt x="0" y="59"/>
                    </a:lnTo>
                    <a:lnTo>
                      <a:pt x="0" y="0"/>
                    </a:lnTo>
                    <a:lnTo>
                      <a:pt x="179" y="0"/>
                    </a:lnTo>
                    <a:lnTo>
                      <a:pt x="179" y="59"/>
                    </a:lnTo>
                    <a:close/>
                  </a:path>
                </a:pathLst>
              </a:custGeom>
              <a:solidFill>
                <a:schemeClr val="tx1"/>
              </a:solidFill>
              <a:ln w="9525">
                <a:noFill/>
                <a:round/>
                <a:headEnd/>
                <a:tailEnd/>
              </a:ln>
            </p:spPr>
            <p:txBody>
              <a:bodyPr/>
              <a:lstStyle/>
              <a:p>
                <a:endParaRPr lang="en-US"/>
              </a:p>
            </p:txBody>
          </p:sp>
        </p:grpSp>
        <p:sp>
          <p:nvSpPr>
            <p:cNvPr id="107584" name="Text Box 64"/>
            <p:cNvSpPr txBox="1">
              <a:spLocks noChangeArrowheads="1"/>
            </p:cNvSpPr>
            <p:nvPr/>
          </p:nvSpPr>
          <p:spPr bwMode="auto">
            <a:xfrm>
              <a:off x="4377" y="1404"/>
              <a:ext cx="1293" cy="212"/>
            </a:xfrm>
            <a:prstGeom prst="rect">
              <a:avLst/>
            </a:prstGeom>
            <a:noFill/>
            <a:ln w="9525">
              <a:noFill/>
              <a:miter lim="800000"/>
              <a:headEnd/>
              <a:tailEnd/>
            </a:ln>
            <a:effectLst/>
          </p:spPr>
          <p:txBody>
            <a:bodyPr wrap="none">
              <a:spAutoFit/>
            </a:bodyPr>
            <a:lstStyle/>
            <a:p>
              <a:pPr algn="l" eaLnBrk="0" hangingPunct="0"/>
              <a:r>
                <a:rPr lang="de-DE" sz="1600">
                  <a:latin typeface="Arial" charset="0"/>
                </a:rPr>
                <a:t>(was:                       )</a:t>
              </a: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1676" y="5013176"/>
            <a:ext cx="1131950" cy="1131950"/>
          </a:xfrm>
          <a:prstGeom prst="rect">
            <a:avLst/>
          </a:prstGeom>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5" name="Rectangle 7"/>
          <p:cNvSpPr>
            <a:spLocks noGrp="1" noChangeArrowheads="1"/>
          </p:cNvSpPr>
          <p:nvPr>
            <p:ph type="title"/>
          </p:nvPr>
        </p:nvSpPr>
        <p:spPr/>
        <p:txBody>
          <a:bodyPr/>
          <a:lstStyle/>
          <a:p>
            <a:r>
              <a:rPr lang="en-US"/>
              <a:t>History and hi-tech…</a:t>
            </a:r>
          </a:p>
        </p:txBody>
      </p:sp>
      <p:pic>
        <p:nvPicPr>
          <p:cNvPr id="181254" name="Picture 6" descr="Rainos runsten till Ericsson.jpg (48032 bytes)"/>
          <p:cNvPicPr>
            <a:picLocks noGrp="1" noChangeAspect="1" noChangeArrowheads="1"/>
          </p:cNvPicPr>
          <p:nvPr>
            <p:ph idx="1"/>
          </p:nvPr>
        </p:nvPicPr>
        <p:blipFill>
          <a:blip r:embed="rId4" cstate="print"/>
          <a:srcRect/>
          <a:stretch>
            <a:fillRect/>
          </a:stretch>
        </p:blipFill>
        <p:spPr>
          <a:xfrm>
            <a:off x="2613026" y="1181899"/>
            <a:ext cx="3087688" cy="5181600"/>
          </a:xfrm>
          <a:noFill/>
          <a:ln/>
        </p:spPr>
      </p:pic>
      <p:sp>
        <p:nvSpPr>
          <p:cNvPr id="6" name="Fußzeilenplatzhalter 3"/>
          <p:cNvSpPr>
            <a:spLocks noGrp="1"/>
          </p:cNvSpPr>
          <p:nvPr>
            <p:ph type="ftr" sz="quarter" idx="10"/>
          </p:nvPr>
        </p:nvSpPr>
        <p:spPr/>
        <p:txBody>
          <a:bodyPr/>
          <a:lstStyle/>
          <a:p>
            <a:r>
              <a:rPr lang="en-US"/>
              <a:t>Prof. Dr.-Ing. Jochen H. Schiller    www.jochenschiller.de    Mobile Communications</a:t>
            </a:r>
          </a:p>
        </p:txBody>
      </p:sp>
      <p:graphicFrame>
        <p:nvGraphicFramePr>
          <p:cNvPr id="181259" name="Object 11"/>
          <p:cNvGraphicFramePr>
            <a:graphicFrameLocks noChangeAspect="1"/>
          </p:cNvGraphicFramePr>
          <p:nvPr/>
        </p:nvGraphicFramePr>
        <p:xfrm>
          <a:off x="6851650" y="1127126"/>
          <a:ext cx="3348038" cy="4943475"/>
        </p:xfrm>
        <a:graphic>
          <a:graphicData uri="http://schemas.openxmlformats.org/presentationml/2006/ole">
            <mc:AlternateContent xmlns:mc="http://schemas.openxmlformats.org/markup-compatibility/2006">
              <mc:Choice xmlns:v="urn:schemas-microsoft-com:vml" Requires="v">
                <p:oleObj spid="_x0000_s181313" name="Bitmap Image" r:id="rId5" imgW="2676899" imgH="3952381" progId="PBrush">
                  <p:embed/>
                </p:oleObj>
              </mc:Choice>
              <mc:Fallback>
                <p:oleObj name="Bitmap Image" r:id="rId5" imgW="2676899" imgH="3952381" progId="PBrush">
                  <p:embed/>
                  <p:pic>
                    <p:nvPicPr>
                      <p:cNvPr id="0" name="Picture 11"/>
                      <p:cNvPicPr>
                        <a:picLocks noChangeAspect="1" noChangeArrowheads="1"/>
                      </p:cNvPicPr>
                      <p:nvPr/>
                    </p:nvPicPr>
                    <p:blipFill>
                      <a:blip r:embed="rId6">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6851650" y="1127126"/>
                        <a:ext cx="3348038" cy="4943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257" name="Text Box 9"/>
          <p:cNvSpPr txBox="1">
            <a:spLocks noChangeArrowheads="1"/>
          </p:cNvSpPr>
          <p:nvPr/>
        </p:nvSpPr>
        <p:spPr bwMode="auto">
          <a:xfrm>
            <a:off x="5700714" y="3935413"/>
            <a:ext cx="2179637" cy="2260600"/>
          </a:xfrm>
          <a:prstGeom prst="rect">
            <a:avLst/>
          </a:prstGeom>
          <a:noFill/>
          <a:ln w="9525">
            <a:noFill/>
            <a:miter lim="800000"/>
            <a:headEnd/>
            <a:tailEnd/>
          </a:ln>
          <a:effectLst/>
        </p:spPr>
        <p:txBody>
          <a:bodyPr/>
          <a:lstStyle/>
          <a:p>
            <a:pPr algn="l" eaLnBrk="0" hangingPunct="0"/>
            <a:r>
              <a:rPr lang="de-DE" sz="1600">
                <a:latin typeface="Arial" charset="0"/>
              </a:rPr>
              <a:t>1999:</a:t>
            </a:r>
          </a:p>
          <a:p>
            <a:pPr algn="l" eaLnBrk="0" hangingPunct="0"/>
            <a:r>
              <a:rPr lang="de-DE" sz="1600">
                <a:latin typeface="Arial" charset="0"/>
              </a:rPr>
              <a:t>Ericsson mobile communications AB reste denna sten till minne av Harald Blåtand, som fick ge sitt namn åt en ny teknologi för trådlös, mobil kommunikation. </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r>
              <a:rPr lang="en-US"/>
              <a:t>…and the real rune stone</a:t>
            </a:r>
          </a:p>
        </p:txBody>
      </p:sp>
      <p:pic>
        <p:nvPicPr>
          <p:cNvPr id="184325" name="Picture 5" descr="bluetooth_harald_original"/>
          <p:cNvPicPr>
            <a:picLocks noGrp="1" noChangeAspect="1" noChangeArrowheads="1"/>
          </p:cNvPicPr>
          <p:nvPr>
            <p:ph sz="half" idx="1"/>
          </p:nvPr>
        </p:nvPicPr>
        <p:blipFill>
          <a:blip r:embed="rId3" cstate="print"/>
          <a:srcRect/>
          <a:stretch>
            <a:fillRect/>
          </a:stretch>
        </p:blipFill>
        <p:spPr>
          <a:xfrm>
            <a:off x="1774825" y="1332502"/>
            <a:ext cx="3251200" cy="2438400"/>
          </a:xfrm>
          <a:noFill/>
          <a:ln/>
        </p:spPr>
      </p:pic>
      <p:pic>
        <p:nvPicPr>
          <p:cNvPr id="184327" name="Picture 7" descr="KRIST2"/>
          <p:cNvPicPr>
            <a:picLocks noGrp="1" noChangeAspect="1" noChangeArrowheads="1"/>
          </p:cNvPicPr>
          <p:nvPr>
            <p:ph sz="half" idx="2"/>
          </p:nvPr>
        </p:nvPicPr>
        <p:blipFill>
          <a:blip r:embed="rId4" cstate="print"/>
          <a:srcRect/>
          <a:stretch>
            <a:fillRect/>
          </a:stretch>
        </p:blipFill>
        <p:spPr>
          <a:xfrm>
            <a:off x="8239140" y="2065916"/>
            <a:ext cx="2197100" cy="2752725"/>
          </a:xfrm>
          <a:noFill/>
          <a:ln/>
        </p:spPr>
      </p:pic>
      <p:sp>
        <p:nvSpPr>
          <p:cNvPr id="9" name="Fußzeilenplatzhalter 4"/>
          <p:cNvSpPr>
            <a:spLocks noGrp="1"/>
          </p:cNvSpPr>
          <p:nvPr>
            <p:ph type="ftr" sz="quarter" idx="10"/>
          </p:nvPr>
        </p:nvSpPr>
        <p:spPr/>
        <p:txBody>
          <a:bodyPr/>
          <a:lstStyle/>
          <a:p>
            <a:r>
              <a:rPr lang="en-US"/>
              <a:t>Prof. Dr.-Ing. Jochen H. Schiller    www.jochenschiller.de    Mobile Communications</a:t>
            </a:r>
          </a:p>
        </p:txBody>
      </p:sp>
      <p:sp>
        <p:nvSpPr>
          <p:cNvPr id="184329" name="Text Box 9"/>
          <p:cNvSpPr txBox="1">
            <a:spLocks noChangeArrowheads="1"/>
          </p:cNvSpPr>
          <p:nvPr/>
        </p:nvSpPr>
        <p:spPr bwMode="auto">
          <a:xfrm>
            <a:off x="5087938" y="1259477"/>
            <a:ext cx="3516312" cy="1314450"/>
          </a:xfrm>
          <a:prstGeom prst="rect">
            <a:avLst/>
          </a:prstGeom>
          <a:noFill/>
          <a:ln w="9525">
            <a:noFill/>
            <a:miter lim="800000"/>
            <a:headEnd/>
            <a:tailEnd/>
          </a:ln>
          <a:effectLst/>
        </p:spPr>
        <p:txBody>
          <a:bodyPr wrap="none">
            <a:spAutoFit/>
          </a:bodyPr>
          <a:lstStyle/>
          <a:p>
            <a:pPr algn="l" eaLnBrk="0" hangingPunct="0"/>
            <a:r>
              <a:rPr lang="en-US" sz="1600">
                <a:latin typeface="Arial" charset="0"/>
              </a:rPr>
              <a:t>Located in Jelling, Denmark,</a:t>
            </a:r>
          </a:p>
          <a:p>
            <a:pPr algn="l" eaLnBrk="0" hangingPunct="0"/>
            <a:r>
              <a:rPr lang="en-US" sz="1600">
                <a:latin typeface="Arial" charset="0"/>
              </a:rPr>
              <a:t>erected by King Harald “Bl</a:t>
            </a:r>
            <a:r>
              <a:rPr lang="en-US" sz="1600">
                <a:latin typeface="Arial" charset="0"/>
                <a:cs typeface="Arial" charset="0"/>
              </a:rPr>
              <a:t>åtand”</a:t>
            </a:r>
          </a:p>
          <a:p>
            <a:pPr algn="l" eaLnBrk="0" hangingPunct="0"/>
            <a:r>
              <a:rPr lang="en-US" sz="1600">
                <a:latin typeface="Arial" charset="0"/>
                <a:cs typeface="Arial" charset="0"/>
              </a:rPr>
              <a:t>in memory of his parents.</a:t>
            </a:r>
          </a:p>
          <a:p>
            <a:pPr algn="l" eaLnBrk="0" hangingPunct="0"/>
            <a:r>
              <a:rPr lang="en-US" sz="1600">
                <a:latin typeface="Arial" charset="0"/>
                <a:cs typeface="Arial" charset="0"/>
              </a:rPr>
              <a:t>The stone has three sides – one side</a:t>
            </a:r>
          </a:p>
          <a:p>
            <a:pPr algn="l" eaLnBrk="0" hangingPunct="0"/>
            <a:r>
              <a:rPr lang="en-US" sz="1600">
                <a:latin typeface="Arial" charset="0"/>
                <a:cs typeface="Arial" charset="0"/>
              </a:rPr>
              <a:t>showing a picture of Christ.</a:t>
            </a:r>
          </a:p>
        </p:txBody>
      </p:sp>
      <p:sp>
        <p:nvSpPr>
          <p:cNvPr id="184330" name="Text Box 10"/>
          <p:cNvSpPr txBox="1">
            <a:spLocks noChangeArrowheads="1"/>
          </p:cNvSpPr>
          <p:nvPr/>
        </p:nvSpPr>
        <p:spPr bwMode="auto">
          <a:xfrm>
            <a:off x="6383339" y="5004390"/>
            <a:ext cx="3240087" cy="1314450"/>
          </a:xfrm>
          <a:prstGeom prst="rect">
            <a:avLst/>
          </a:prstGeom>
          <a:noFill/>
          <a:ln w="9525">
            <a:noFill/>
            <a:miter lim="800000"/>
            <a:headEnd/>
            <a:tailEnd/>
          </a:ln>
          <a:effectLst/>
        </p:spPr>
        <p:txBody>
          <a:bodyPr>
            <a:spAutoFit/>
          </a:bodyPr>
          <a:lstStyle/>
          <a:p>
            <a:pPr algn="l" eaLnBrk="0" hangingPunct="0"/>
            <a:r>
              <a:rPr lang="en-US" sz="1600">
                <a:latin typeface="Arial" charset="0"/>
              </a:rPr>
              <a:t>This could be the “original” colors of the stone.</a:t>
            </a:r>
          </a:p>
          <a:p>
            <a:pPr algn="l" eaLnBrk="0" hangingPunct="0"/>
            <a:r>
              <a:rPr lang="en-US" sz="1600">
                <a:latin typeface="Arial" charset="0"/>
              </a:rPr>
              <a:t>Inscription:</a:t>
            </a:r>
          </a:p>
          <a:p>
            <a:pPr algn="l" eaLnBrk="0" hangingPunct="0"/>
            <a:r>
              <a:rPr lang="en-GB" sz="1600">
                <a:latin typeface="Arial" charset="0"/>
              </a:rPr>
              <a:t>“auk tani karthi kristna” (and made the Danes Christians)</a:t>
            </a:r>
            <a:endParaRPr lang="en-US" sz="1600">
              <a:latin typeface="Arial" charset="0"/>
            </a:endParaRPr>
          </a:p>
        </p:txBody>
      </p:sp>
      <p:sp>
        <p:nvSpPr>
          <p:cNvPr id="184331" name="Text Box 11"/>
          <p:cNvSpPr txBox="1">
            <a:spLocks noChangeArrowheads="1"/>
          </p:cNvSpPr>
          <p:nvPr/>
        </p:nvSpPr>
        <p:spPr bwMode="auto">
          <a:xfrm>
            <a:off x="1703389" y="3996328"/>
            <a:ext cx="4105275" cy="1558925"/>
          </a:xfrm>
          <a:prstGeom prst="rect">
            <a:avLst/>
          </a:prstGeom>
          <a:noFill/>
          <a:ln w="9525">
            <a:noFill/>
            <a:miter lim="800000"/>
            <a:headEnd/>
            <a:tailEnd/>
          </a:ln>
          <a:effectLst/>
        </p:spPr>
        <p:txBody>
          <a:bodyPr>
            <a:spAutoFit/>
          </a:bodyPr>
          <a:lstStyle/>
          <a:p>
            <a:pPr algn="l" eaLnBrk="0" hangingPunct="0"/>
            <a:r>
              <a:rPr lang="en-US" sz="1600">
                <a:latin typeface="Arial" charset="0"/>
              </a:rPr>
              <a:t>Inscription:</a:t>
            </a:r>
          </a:p>
          <a:p>
            <a:pPr algn="l" eaLnBrk="0" hangingPunct="0"/>
            <a:r>
              <a:rPr lang="en-US" sz="1600">
                <a:latin typeface="Arial" charset="0"/>
              </a:rPr>
              <a:t>"Harald king executes these sepulchral monuments after Gorm, his father and Thyra, his mother. The Harald who won the whole of Denmark and Norway and turned the Danes to Christianity." </a:t>
            </a:r>
          </a:p>
        </p:txBody>
      </p:sp>
      <p:sp>
        <p:nvSpPr>
          <p:cNvPr id="184332" name="Text Box 12"/>
          <p:cNvSpPr txBox="1">
            <a:spLocks noChangeArrowheads="1"/>
          </p:cNvSpPr>
          <p:nvPr/>
        </p:nvSpPr>
        <p:spPr bwMode="auto">
          <a:xfrm>
            <a:off x="1703389" y="5796553"/>
            <a:ext cx="3025187" cy="584775"/>
          </a:xfrm>
          <a:prstGeom prst="rect">
            <a:avLst/>
          </a:prstGeom>
          <a:noFill/>
          <a:ln w="9525">
            <a:noFill/>
            <a:miter lim="800000"/>
            <a:headEnd/>
            <a:tailEnd/>
          </a:ln>
          <a:effectLst/>
        </p:spPr>
        <p:txBody>
          <a:bodyPr wrap="none">
            <a:spAutoFit/>
          </a:bodyPr>
          <a:lstStyle/>
          <a:p>
            <a:pPr algn="l" eaLnBrk="0" hangingPunct="0"/>
            <a:r>
              <a:rPr lang="en-US" sz="1600" dirty="0">
                <a:latin typeface="Arial" charset="0"/>
              </a:rPr>
              <a:t>Btw: </a:t>
            </a:r>
            <a:r>
              <a:rPr lang="en-US" sz="1600" dirty="0" err="1">
                <a:latin typeface="Arial" charset="0"/>
              </a:rPr>
              <a:t>Blåtand</a:t>
            </a:r>
            <a:r>
              <a:rPr lang="en-US" sz="1600" dirty="0">
                <a:latin typeface="Arial" charset="0"/>
              </a:rPr>
              <a:t> has nothing to do </a:t>
            </a:r>
          </a:p>
          <a:p>
            <a:pPr algn="l" eaLnBrk="0" hangingPunct="0"/>
            <a:r>
              <a:rPr lang="en-US" sz="1600" dirty="0">
                <a:latin typeface="Arial" charset="0"/>
              </a:rPr>
              <a:t>with a blue tooth…</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Bluetooth today - Overview</a:t>
            </a:r>
          </a:p>
        </p:txBody>
      </p:sp>
      <p:sp>
        <p:nvSpPr>
          <p:cNvPr id="7" name="Content Placeholder 6"/>
          <p:cNvSpPr>
            <a:spLocks noGrp="1"/>
          </p:cNvSpPr>
          <p:nvPr>
            <p:ph sz="half" idx="1"/>
          </p:nvPr>
        </p:nvSpPr>
        <p:spPr/>
        <p:txBody>
          <a:bodyPr/>
          <a:lstStyle/>
          <a:p>
            <a:r>
              <a:rPr lang="en-US" dirty="0"/>
              <a:t>Basic Rate (BR) – up to 723.2 </a:t>
            </a:r>
            <a:r>
              <a:rPr lang="en-US" dirty="0" err="1"/>
              <a:t>kbit</a:t>
            </a:r>
            <a:r>
              <a:rPr lang="en-US" dirty="0"/>
              <a:t>/s </a:t>
            </a:r>
          </a:p>
          <a:p>
            <a:pPr lvl="1"/>
            <a:r>
              <a:rPr lang="en-US" dirty="0"/>
              <a:t>Optional EDR (Enhanced Data Rate, 2.1 Mbit/s ), AMP (Alternate MAC and PHY, 54 Mbit/s)</a:t>
            </a:r>
          </a:p>
          <a:p>
            <a:pPr lvl="1"/>
            <a:r>
              <a:rPr lang="en-US" dirty="0"/>
              <a:t>Headsets, keyboards, …</a:t>
            </a:r>
          </a:p>
          <a:p>
            <a:endParaRPr lang="en-US" dirty="0"/>
          </a:p>
          <a:p>
            <a:r>
              <a:rPr lang="en-US" dirty="0"/>
              <a:t>Low Energy (LE) – up to 2 Mbit/s</a:t>
            </a:r>
          </a:p>
          <a:p>
            <a:pPr lvl="1"/>
            <a:r>
              <a:rPr lang="en-US" dirty="0"/>
              <a:t>Lower power, cost, complexity, duty cycles</a:t>
            </a:r>
          </a:p>
          <a:p>
            <a:pPr lvl="1"/>
            <a:r>
              <a:rPr lang="en-US" dirty="0"/>
              <a:t>Smart beacons, home automation, …</a:t>
            </a:r>
          </a:p>
        </p:txBody>
      </p:sp>
      <p:sp>
        <p:nvSpPr>
          <p:cNvPr id="5" name="Footer Placeholder 4"/>
          <p:cNvSpPr>
            <a:spLocks noGrp="1"/>
          </p:cNvSpPr>
          <p:nvPr>
            <p:ph type="ftr" sz="quarter" idx="10"/>
          </p:nvPr>
        </p:nvSpPr>
        <p:spPr/>
        <p:txBody>
          <a:bodyPr/>
          <a:lstStyle/>
          <a:p>
            <a:r>
              <a:rPr lang="en-US"/>
              <a:t>Prof. Dr.-Ing. Jochen H. Schiller    www.jochenschiller.de    Mobile Communications</a:t>
            </a:r>
          </a:p>
        </p:txBody>
      </p:sp>
      <p:pic>
        <p:nvPicPr>
          <p:cNvPr id="8" name="Picture 7"/>
          <p:cNvPicPr>
            <a:picLocks noChangeAspect="1"/>
          </p:cNvPicPr>
          <p:nvPr/>
        </p:nvPicPr>
        <p:blipFill>
          <a:blip r:embed="rId2"/>
          <a:stretch>
            <a:fillRect/>
          </a:stretch>
        </p:blipFill>
        <p:spPr>
          <a:xfrm>
            <a:off x="6193987" y="1837063"/>
            <a:ext cx="5947069" cy="1757089"/>
          </a:xfrm>
          <a:prstGeom prst="rect">
            <a:avLst/>
          </a:prstGeom>
        </p:spPr>
      </p:pic>
      <p:pic>
        <p:nvPicPr>
          <p:cNvPr id="13" name="Picture 12"/>
          <p:cNvPicPr>
            <a:picLocks noChangeAspect="1"/>
          </p:cNvPicPr>
          <p:nvPr/>
        </p:nvPicPr>
        <p:blipFill>
          <a:blip r:embed="rId3"/>
          <a:stretch>
            <a:fillRect/>
          </a:stretch>
        </p:blipFill>
        <p:spPr>
          <a:xfrm>
            <a:off x="6187059" y="4407981"/>
            <a:ext cx="5959990" cy="1434585"/>
          </a:xfrm>
          <a:prstGeom prst="rect">
            <a:avLst/>
          </a:prstGeom>
        </p:spPr>
      </p:pic>
      <p:sp>
        <p:nvSpPr>
          <p:cNvPr id="14" name="TextBox 13"/>
          <p:cNvSpPr txBox="1"/>
          <p:nvPr/>
        </p:nvSpPr>
        <p:spPr>
          <a:xfrm>
            <a:off x="9125820" y="6308079"/>
            <a:ext cx="2879314" cy="261610"/>
          </a:xfrm>
          <a:prstGeom prst="rect">
            <a:avLst/>
          </a:prstGeom>
          <a:noFill/>
        </p:spPr>
        <p:txBody>
          <a:bodyPr wrap="none" rtlCol="0">
            <a:spAutoFit/>
          </a:bodyPr>
          <a:lstStyle/>
          <a:p>
            <a:r>
              <a:rPr lang="en-US" sz="1100" dirty="0">
                <a:solidFill>
                  <a:srgbClr val="002060"/>
                </a:solidFill>
                <a:latin typeface="+mj-lt"/>
              </a:rPr>
              <a:t>Source: </a:t>
            </a:r>
            <a:r>
              <a:rPr lang="en-US" sz="1100" dirty="0">
                <a:solidFill>
                  <a:srgbClr val="002060"/>
                </a:solidFill>
                <a:latin typeface="+mj-lt"/>
                <a:hlinkClick r:id="rId4"/>
              </a:rPr>
              <a:t>www.Bluetooth.org</a:t>
            </a:r>
            <a:r>
              <a:rPr lang="en-US" sz="1100" dirty="0">
                <a:solidFill>
                  <a:srgbClr val="002060"/>
                </a:solidFill>
                <a:latin typeface="+mj-lt"/>
              </a:rPr>
              <a:t>, </a:t>
            </a:r>
            <a:r>
              <a:rPr lang="en-US" sz="1100" dirty="0" err="1">
                <a:solidFill>
                  <a:srgbClr val="002060"/>
                </a:solidFill>
                <a:latin typeface="+mj-lt"/>
              </a:rPr>
              <a:t>BT_Core</a:t>
            </a:r>
            <a:r>
              <a:rPr lang="en-US" sz="1100" dirty="0">
                <a:solidFill>
                  <a:srgbClr val="002060"/>
                </a:solidFill>
                <a:latin typeface="+mj-lt"/>
              </a:rPr>
              <a:t>, v5.2</a:t>
            </a:r>
          </a:p>
        </p:txBody>
      </p:sp>
    </p:spTree>
    <p:extLst>
      <p:ext uri="{BB962C8B-B14F-4D97-AF65-F5344CB8AC3E}">
        <p14:creationId xmlns:p14="http://schemas.microsoft.com/office/powerpoint/2010/main" val="141642373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dirty="0"/>
              <a:t>Characteristics of the classical system – Bluetooth BR</a:t>
            </a:r>
          </a:p>
        </p:txBody>
      </p:sp>
      <p:sp>
        <p:nvSpPr>
          <p:cNvPr id="160771" name="Rectangle 3"/>
          <p:cNvSpPr>
            <a:spLocks noGrp="1" noChangeArrowheads="1"/>
          </p:cNvSpPr>
          <p:nvPr>
            <p:ph idx="1"/>
          </p:nvPr>
        </p:nvSpPr>
        <p:spPr/>
        <p:txBody>
          <a:bodyPr/>
          <a:lstStyle/>
          <a:p>
            <a:r>
              <a:rPr lang="en-US" dirty="0"/>
              <a:t>2.4 GHz ISM band, 79 RF channels, 1 MHz carrier spacing</a:t>
            </a:r>
          </a:p>
          <a:p>
            <a:pPr lvl="1"/>
            <a:r>
              <a:rPr lang="en-US" dirty="0"/>
              <a:t>Channel 0: 2402 MHz … channel 78: 2480 MHz</a:t>
            </a:r>
          </a:p>
          <a:p>
            <a:pPr lvl="1"/>
            <a:r>
              <a:rPr lang="en-US" dirty="0"/>
              <a:t>GFSK modulation, 1-100 </a:t>
            </a:r>
            <a:r>
              <a:rPr lang="en-US" dirty="0" err="1"/>
              <a:t>mW</a:t>
            </a:r>
            <a:r>
              <a:rPr lang="en-US" dirty="0"/>
              <a:t> transmit power</a:t>
            </a:r>
          </a:p>
          <a:p>
            <a:r>
              <a:rPr lang="en-US" dirty="0"/>
              <a:t>FHSS and TDD</a:t>
            </a:r>
          </a:p>
          <a:p>
            <a:pPr lvl="1"/>
            <a:r>
              <a:rPr lang="en-US" dirty="0"/>
              <a:t>Frequency hopping with 1600 hops/s</a:t>
            </a:r>
          </a:p>
          <a:p>
            <a:pPr lvl="1"/>
            <a:r>
              <a:rPr lang="en-US" dirty="0"/>
              <a:t>Hopping sequence in a pseudo random fashion, determined by a master</a:t>
            </a:r>
          </a:p>
          <a:p>
            <a:pPr lvl="1"/>
            <a:r>
              <a:rPr lang="en-US" dirty="0"/>
              <a:t>Time division duplex for send/receive separation</a:t>
            </a:r>
          </a:p>
          <a:p>
            <a:r>
              <a:rPr lang="en-US" dirty="0"/>
              <a:t>Voice link – SCO (Synchronous Connection Oriented)</a:t>
            </a:r>
          </a:p>
          <a:p>
            <a:pPr lvl="1"/>
            <a:r>
              <a:rPr lang="en-US" dirty="0"/>
              <a:t>FEC (forward error correction), no retransmission, 64 </a:t>
            </a:r>
            <a:r>
              <a:rPr lang="en-US" dirty="0" err="1"/>
              <a:t>kbit</a:t>
            </a:r>
            <a:r>
              <a:rPr lang="en-US" dirty="0"/>
              <a:t>/s duplex, point-to-point, circuit switched</a:t>
            </a:r>
          </a:p>
          <a:p>
            <a:r>
              <a:rPr lang="en-US" dirty="0"/>
              <a:t>Data link – ACL (Asynchronous </a:t>
            </a:r>
            <a:r>
              <a:rPr lang="en-US" dirty="0" err="1"/>
              <a:t>ConnectionLess</a:t>
            </a:r>
            <a:r>
              <a:rPr lang="en-US" dirty="0"/>
              <a:t>)</a:t>
            </a:r>
          </a:p>
          <a:p>
            <a:pPr lvl="1"/>
            <a:r>
              <a:rPr lang="en-US" dirty="0"/>
              <a:t>Asynchronous, fast acknowledge, point-to-multipoint, up to 433.9 </a:t>
            </a:r>
            <a:r>
              <a:rPr lang="en-US" dirty="0" err="1"/>
              <a:t>kbit</a:t>
            </a:r>
            <a:r>
              <a:rPr lang="en-US" dirty="0"/>
              <a:t>/s symmetric or 723.2/57.6 </a:t>
            </a:r>
            <a:r>
              <a:rPr lang="en-US" dirty="0" err="1"/>
              <a:t>kbit</a:t>
            </a:r>
            <a:r>
              <a:rPr lang="en-US" dirty="0"/>
              <a:t>/s asymmetric, packet switched</a:t>
            </a:r>
          </a:p>
          <a:p>
            <a:r>
              <a:rPr lang="en-US" dirty="0"/>
              <a:t>Topology</a:t>
            </a:r>
          </a:p>
          <a:p>
            <a:pPr lvl="1"/>
            <a:r>
              <a:rPr lang="en-US" dirty="0"/>
              <a:t>Overlapping </a:t>
            </a:r>
            <a:r>
              <a:rPr lang="en-US" dirty="0" err="1"/>
              <a:t>piconets</a:t>
            </a:r>
            <a:r>
              <a:rPr lang="en-US" dirty="0"/>
              <a:t> (stars) forming a </a:t>
            </a:r>
            <a:r>
              <a:rPr lang="en-US" dirty="0" err="1"/>
              <a:t>scatternet</a:t>
            </a:r>
            <a:endParaRPr lang="en-US" dirty="0"/>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Piconet</a:t>
            </a:r>
          </a:p>
        </p:txBody>
      </p:sp>
      <p:sp>
        <p:nvSpPr>
          <p:cNvPr id="162819" name="Rectangle 3"/>
          <p:cNvSpPr>
            <a:spLocks noGrp="1" noChangeArrowheads="1"/>
          </p:cNvSpPr>
          <p:nvPr>
            <p:ph idx="1"/>
          </p:nvPr>
        </p:nvSpPr>
        <p:spPr>
          <a:xfrm>
            <a:off x="334436" y="1232355"/>
            <a:ext cx="6204477" cy="5249412"/>
          </a:xfrm>
        </p:spPr>
        <p:txBody>
          <a:bodyPr/>
          <a:lstStyle/>
          <a:p>
            <a:r>
              <a:rPr lang="en-US" dirty="0"/>
              <a:t>Collection of devices connected in an ad hoc fashion</a:t>
            </a:r>
          </a:p>
          <a:p>
            <a:endParaRPr lang="en-US" dirty="0"/>
          </a:p>
          <a:p>
            <a:r>
              <a:rPr lang="en-US" dirty="0"/>
              <a:t>One unit acts as master and the others as slaves for the lifetime of the </a:t>
            </a:r>
            <a:r>
              <a:rPr lang="en-US" dirty="0" err="1"/>
              <a:t>piconet</a:t>
            </a:r>
            <a:endParaRPr lang="en-US" dirty="0"/>
          </a:p>
          <a:p>
            <a:endParaRPr lang="en-US" dirty="0"/>
          </a:p>
          <a:p>
            <a:r>
              <a:rPr lang="en-US" dirty="0"/>
              <a:t>Master determines hopping pattern, slaves have to synchronize</a:t>
            </a:r>
          </a:p>
          <a:p>
            <a:endParaRPr lang="en-US" dirty="0"/>
          </a:p>
          <a:p>
            <a:r>
              <a:rPr lang="en-US" dirty="0"/>
              <a:t>Each </a:t>
            </a:r>
            <a:r>
              <a:rPr lang="en-US" dirty="0" err="1"/>
              <a:t>piconet</a:t>
            </a:r>
            <a:r>
              <a:rPr lang="en-US" dirty="0"/>
              <a:t> has a unique hopping pattern</a:t>
            </a:r>
          </a:p>
          <a:p>
            <a:endParaRPr lang="en-US" dirty="0"/>
          </a:p>
          <a:p>
            <a:r>
              <a:rPr lang="en-US" dirty="0"/>
              <a:t>Participation in a </a:t>
            </a:r>
            <a:r>
              <a:rPr lang="en-US" dirty="0" err="1"/>
              <a:t>piconet</a:t>
            </a:r>
            <a:r>
              <a:rPr lang="en-US" dirty="0"/>
              <a:t> = synchronization to hopping sequence</a:t>
            </a:r>
          </a:p>
          <a:p>
            <a:endParaRPr lang="en-US" dirty="0"/>
          </a:p>
          <a:p>
            <a:r>
              <a:rPr lang="en-US" dirty="0"/>
              <a:t>Each </a:t>
            </a:r>
            <a:r>
              <a:rPr lang="en-US" dirty="0" err="1"/>
              <a:t>piconet</a:t>
            </a:r>
            <a:r>
              <a:rPr lang="en-US" dirty="0"/>
              <a:t> has one master and up to 7 simultaneous slaves</a:t>
            </a:r>
          </a:p>
          <a:p>
            <a:endParaRPr lang="en-US" dirty="0"/>
          </a:p>
        </p:txBody>
      </p:sp>
      <p:sp>
        <p:nvSpPr>
          <p:cNvPr id="19" name="Fußzeilenplatzhalter 3"/>
          <p:cNvSpPr>
            <a:spLocks noGrp="1"/>
          </p:cNvSpPr>
          <p:nvPr>
            <p:ph type="ftr" sz="quarter" idx="10"/>
          </p:nvPr>
        </p:nvSpPr>
        <p:spPr/>
        <p:txBody>
          <a:bodyPr/>
          <a:lstStyle/>
          <a:p>
            <a:r>
              <a:rPr lang="en-US"/>
              <a:t>Prof. Dr.-Ing. Jochen H. Schiller    www.jochenschiller.de    Mobile Communications</a:t>
            </a:r>
          </a:p>
        </p:txBody>
      </p:sp>
      <p:sp>
        <p:nvSpPr>
          <p:cNvPr id="162841" name="Oval 25"/>
          <p:cNvSpPr>
            <a:spLocks noChangeArrowheads="1"/>
          </p:cNvSpPr>
          <p:nvPr/>
        </p:nvSpPr>
        <p:spPr bwMode="auto">
          <a:xfrm>
            <a:off x="7104063" y="1125538"/>
            <a:ext cx="3048000" cy="3124200"/>
          </a:xfrm>
          <a:prstGeom prst="ellipse">
            <a:avLst/>
          </a:prstGeom>
          <a:solidFill>
            <a:srgbClr val="DADAF6"/>
          </a:solidFill>
          <a:ln w="9525">
            <a:noFill/>
            <a:round/>
            <a:headEnd/>
            <a:tailEnd/>
          </a:ln>
          <a:effectLst/>
        </p:spPr>
        <p:txBody>
          <a:bodyPr wrap="none" anchor="ctr"/>
          <a:lstStyle/>
          <a:p>
            <a:endParaRPr lang="en-US"/>
          </a:p>
        </p:txBody>
      </p:sp>
      <p:sp>
        <p:nvSpPr>
          <p:cNvPr id="162838" name="Text Box 22"/>
          <p:cNvSpPr txBox="1">
            <a:spLocks noChangeArrowheads="1"/>
          </p:cNvSpPr>
          <p:nvPr/>
        </p:nvSpPr>
        <p:spPr bwMode="auto">
          <a:xfrm>
            <a:off x="7319964" y="4613275"/>
            <a:ext cx="1175117" cy="623466"/>
          </a:xfrm>
          <a:prstGeom prst="rect">
            <a:avLst/>
          </a:prstGeom>
          <a:noFill/>
          <a:ln w="9525">
            <a:noFill/>
            <a:miter lim="800000"/>
            <a:headEnd/>
            <a:tailEnd/>
          </a:ln>
          <a:effectLst/>
        </p:spPr>
        <p:txBody>
          <a:bodyPr wrap="none" lIns="99276" tIns="49638" rIns="99276" bIns="49638">
            <a:spAutoFit/>
          </a:bodyPr>
          <a:lstStyle/>
          <a:p>
            <a:pPr algn="l" defTabSz="992188" eaLnBrk="0" hangingPunct="0"/>
            <a:r>
              <a:rPr lang="en-US" sz="1700">
                <a:latin typeface="Arial" charset="0"/>
              </a:rPr>
              <a:t>M=Master</a:t>
            </a:r>
          </a:p>
          <a:p>
            <a:pPr algn="l" defTabSz="992188" eaLnBrk="0" hangingPunct="0"/>
            <a:r>
              <a:rPr lang="en-US" sz="1700">
                <a:latin typeface="Arial" charset="0"/>
              </a:rPr>
              <a:t>S=Slave</a:t>
            </a:r>
          </a:p>
        </p:txBody>
      </p:sp>
      <p:sp>
        <p:nvSpPr>
          <p:cNvPr id="162839" name="Text Box 23"/>
          <p:cNvSpPr txBox="1">
            <a:spLocks noChangeArrowheads="1"/>
          </p:cNvSpPr>
          <p:nvPr/>
        </p:nvSpPr>
        <p:spPr bwMode="auto">
          <a:xfrm>
            <a:off x="8616951" y="4581525"/>
            <a:ext cx="1421979" cy="361856"/>
          </a:xfrm>
          <a:prstGeom prst="rect">
            <a:avLst/>
          </a:prstGeom>
          <a:noFill/>
          <a:ln w="9525">
            <a:noFill/>
            <a:miter lim="800000"/>
            <a:headEnd/>
            <a:tailEnd/>
          </a:ln>
          <a:effectLst/>
        </p:spPr>
        <p:txBody>
          <a:bodyPr wrap="none" lIns="99276" tIns="49638" rIns="99276" bIns="49638">
            <a:spAutoFit/>
          </a:bodyPr>
          <a:lstStyle/>
          <a:p>
            <a:pPr algn="l" defTabSz="992188" eaLnBrk="0" hangingPunct="0"/>
            <a:r>
              <a:rPr lang="en-US" sz="1700" dirty="0">
                <a:latin typeface="Arial" charset="0"/>
              </a:rPr>
              <a:t>SB=Standby</a:t>
            </a:r>
          </a:p>
        </p:txBody>
      </p:sp>
      <p:sp>
        <p:nvSpPr>
          <p:cNvPr id="162842" name="Oval 26"/>
          <p:cNvSpPr>
            <a:spLocks noChangeArrowheads="1"/>
          </p:cNvSpPr>
          <p:nvPr/>
        </p:nvSpPr>
        <p:spPr bwMode="auto">
          <a:xfrm>
            <a:off x="8475663" y="2344738"/>
            <a:ext cx="304800" cy="304800"/>
          </a:xfrm>
          <a:prstGeom prst="ellipse">
            <a:avLst/>
          </a:prstGeom>
          <a:solidFill>
            <a:srgbClr val="FF5353"/>
          </a:solidFill>
          <a:ln w="9525">
            <a:solidFill>
              <a:schemeClr val="tx1"/>
            </a:solidFill>
            <a:round/>
            <a:headEnd/>
            <a:tailEnd/>
          </a:ln>
          <a:effectLst/>
        </p:spPr>
        <p:txBody>
          <a:bodyPr wrap="none" anchor="ctr"/>
          <a:lstStyle/>
          <a:p>
            <a:pPr eaLnBrk="0" hangingPunct="0"/>
            <a:r>
              <a:rPr lang="en-US" sz="1600">
                <a:latin typeface="Arial" charset="0"/>
              </a:rPr>
              <a:t>M</a:t>
            </a:r>
          </a:p>
        </p:txBody>
      </p:sp>
      <p:sp>
        <p:nvSpPr>
          <p:cNvPr id="162843" name="Oval 27"/>
          <p:cNvSpPr>
            <a:spLocks noChangeArrowheads="1"/>
          </p:cNvSpPr>
          <p:nvPr/>
        </p:nvSpPr>
        <p:spPr bwMode="auto">
          <a:xfrm>
            <a:off x="7485063" y="2039938"/>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62845" name="Oval 29"/>
          <p:cNvSpPr>
            <a:spLocks noChangeArrowheads="1"/>
          </p:cNvSpPr>
          <p:nvPr/>
        </p:nvSpPr>
        <p:spPr bwMode="auto">
          <a:xfrm>
            <a:off x="7408863" y="2954338"/>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sp>
        <p:nvSpPr>
          <p:cNvPr id="162846" name="Oval 30"/>
          <p:cNvSpPr>
            <a:spLocks noChangeArrowheads="1"/>
          </p:cNvSpPr>
          <p:nvPr/>
        </p:nvSpPr>
        <p:spPr bwMode="auto">
          <a:xfrm>
            <a:off x="9161463" y="1582738"/>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62847" name="Oval 31"/>
          <p:cNvSpPr>
            <a:spLocks noChangeArrowheads="1"/>
          </p:cNvSpPr>
          <p:nvPr/>
        </p:nvSpPr>
        <p:spPr bwMode="auto">
          <a:xfrm>
            <a:off x="9237663" y="3030538"/>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62850" name="Oval 34"/>
          <p:cNvSpPr>
            <a:spLocks noChangeArrowheads="1"/>
          </p:cNvSpPr>
          <p:nvPr/>
        </p:nvSpPr>
        <p:spPr bwMode="auto">
          <a:xfrm>
            <a:off x="8856663" y="3487738"/>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cxnSp>
        <p:nvCxnSpPr>
          <p:cNvPr id="162851" name="AutoShape 35"/>
          <p:cNvCxnSpPr>
            <a:cxnSpLocks noChangeShapeType="1"/>
            <a:stCxn id="162842" idx="2"/>
            <a:endCxn id="162843" idx="6"/>
          </p:cNvCxnSpPr>
          <p:nvPr/>
        </p:nvCxnSpPr>
        <p:spPr bwMode="auto">
          <a:xfrm flipH="1" flipV="1">
            <a:off x="7789863" y="2192338"/>
            <a:ext cx="685800" cy="304800"/>
          </a:xfrm>
          <a:prstGeom prst="straightConnector1">
            <a:avLst/>
          </a:prstGeom>
          <a:noFill/>
          <a:ln w="28575">
            <a:solidFill>
              <a:schemeClr val="tx1"/>
            </a:solidFill>
            <a:round/>
            <a:headEnd/>
            <a:tailEnd/>
          </a:ln>
          <a:effectLst/>
        </p:spPr>
      </p:cxnSp>
      <p:cxnSp>
        <p:nvCxnSpPr>
          <p:cNvPr id="162852" name="AutoShape 36"/>
          <p:cNvCxnSpPr>
            <a:cxnSpLocks noChangeShapeType="1"/>
            <a:stCxn id="162842" idx="7"/>
            <a:endCxn id="162846" idx="3"/>
          </p:cNvCxnSpPr>
          <p:nvPr/>
        </p:nvCxnSpPr>
        <p:spPr bwMode="auto">
          <a:xfrm flipV="1">
            <a:off x="8736013" y="1843088"/>
            <a:ext cx="469900" cy="546100"/>
          </a:xfrm>
          <a:prstGeom prst="straightConnector1">
            <a:avLst/>
          </a:prstGeom>
          <a:noFill/>
          <a:ln w="28575">
            <a:solidFill>
              <a:schemeClr val="tx1"/>
            </a:solidFill>
            <a:round/>
            <a:headEnd/>
            <a:tailEnd/>
          </a:ln>
          <a:effectLst/>
        </p:spPr>
      </p:cxnSp>
      <p:cxnSp>
        <p:nvCxnSpPr>
          <p:cNvPr id="162853" name="AutoShape 37"/>
          <p:cNvCxnSpPr>
            <a:cxnSpLocks noChangeShapeType="1"/>
            <a:stCxn id="162847" idx="1"/>
            <a:endCxn id="162842" idx="5"/>
          </p:cNvCxnSpPr>
          <p:nvPr/>
        </p:nvCxnSpPr>
        <p:spPr bwMode="auto">
          <a:xfrm flipH="1" flipV="1">
            <a:off x="8736013" y="2605088"/>
            <a:ext cx="546100" cy="469900"/>
          </a:xfrm>
          <a:prstGeom prst="straightConnector1">
            <a:avLst/>
          </a:prstGeom>
          <a:noFill/>
          <a:ln w="28575">
            <a:solidFill>
              <a:schemeClr val="tx1"/>
            </a:solidFill>
            <a:round/>
            <a:headEnd/>
            <a:tailEnd/>
          </a:ln>
          <a:effectLst/>
        </p:spPr>
      </p:cxn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83" name="Rectangle 767"/>
          <p:cNvSpPr>
            <a:spLocks noGrp="1" noChangeArrowheads="1"/>
          </p:cNvSpPr>
          <p:nvPr>
            <p:ph type="title"/>
          </p:nvPr>
        </p:nvSpPr>
        <p:spPr/>
        <p:txBody>
          <a:bodyPr/>
          <a:lstStyle/>
          <a:p>
            <a:r>
              <a:rPr lang="en-US" dirty="0"/>
              <a:t>802.11 – Classical architecture of an infrastructure network</a:t>
            </a:r>
          </a:p>
        </p:txBody>
      </p:sp>
      <p:sp>
        <p:nvSpPr>
          <p:cNvPr id="86785" name="Rectangle 769"/>
          <p:cNvSpPr>
            <a:spLocks noGrp="1" noChangeArrowheads="1"/>
          </p:cNvSpPr>
          <p:nvPr>
            <p:ph sz="half" idx="1"/>
          </p:nvPr>
        </p:nvSpPr>
        <p:spPr/>
        <p:txBody>
          <a:bodyPr/>
          <a:lstStyle/>
          <a:p>
            <a:r>
              <a:rPr lang="en-US" dirty="0"/>
              <a:t>Station (STA)</a:t>
            </a:r>
          </a:p>
          <a:p>
            <a:pPr lvl="1"/>
            <a:r>
              <a:rPr lang="en-US" dirty="0"/>
              <a:t>terminal with access mechanisms to the wireless medium and radio contact to the access point</a:t>
            </a:r>
          </a:p>
          <a:p>
            <a:r>
              <a:rPr lang="en-US" dirty="0"/>
              <a:t>Basic Service Set (BSS)</a:t>
            </a:r>
          </a:p>
          <a:p>
            <a:pPr lvl="1"/>
            <a:r>
              <a:rPr lang="en-US" dirty="0"/>
              <a:t>group of stations using the same radio frequency</a:t>
            </a:r>
          </a:p>
          <a:p>
            <a:r>
              <a:rPr lang="en-US" dirty="0"/>
              <a:t>Access Point</a:t>
            </a:r>
          </a:p>
          <a:p>
            <a:pPr lvl="1"/>
            <a:r>
              <a:rPr lang="en-US" dirty="0"/>
              <a:t>station integrated into the wireless LAN and the distribution system</a:t>
            </a:r>
          </a:p>
          <a:p>
            <a:r>
              <a:rPr lang="en-US" dirty="0"/>
              <a:t>Portal</a:t>
            </a:r>
          </a:p>
          <a:p>
            <a:pPr lvl="1"/>
            <a:r>
              <a:rPr lang="en-US" dirty="0"/>
              <a:t>bridge to other (wired) networks</a:t>
            </a:r>
          </a:p>
          <a:p>
            <a:r>
              <a:rPr lang="en-US" dirty="0"/>
              <a:t>Distribution System</a:t>
            </a:r>
          </a:p>
          <a:p>
            <a:pPr lvl="1"/>
            <a:r>
              <a:rPr lang="en-US" dirty="0"/>
              <a:t>interconnection network to form one logical network (EES: Extended Service Set) based </a:t>
            </a:r>
            <a:br>
              <a:rPr lang="en-US" dirty="0"/>
            </a:br>
            <a:r>
              <a:rPr lang="en-US" dirty="0"/>
              <a:t>on several BSS</a:t>
            </a:r>
          </a:p>
        </p:txBody>
      </p:sp>
      <p:sp>
        <p:nvSpPr>
          <p:cNvPr id="250" name="Fußzeilenplatzhalter 4"/>
          <p:cNvSpPr>
            <a:spLocks noGrp="1"/>
          </p:cNvSpPr>
          <p:nvPr>
            <p:ph type="ftr" sz="quarter" idx="10"/>
          </p:nvPr>
        </p:nvSpPr>
        <p:spPr/>
        <p:txBody>
          <a:bodyPr/>
          <a:lstStyle/>
          <a:p>
            <a:r>
              <a:rPr lang="en-US"/>
              <a:t>Prof. Dr.-Ing. Jochen H. Schiller    www.jochenschiller.de    Mobile Communications</a:t>
            </a:r>
          </a:p>
        </p:txBody>
      </p:sp>
      <p:sp>
        <p:nvSpPr>
          <p:cNvPr id="86537" name="Freeform 521"/>
          <p:cNvSpPr>
            <a:spLocks/>
          </p:cNvSpPr>
          <p:nvPr/>
        </p:nvSpPr>
        <p:spPr bwMode="auto">
          <a:xfrm>
            <a:off x="6434112" y="1361960"/>
            <a:ext cx="4506913" cy="5024438"/>
          </a:xfrm>
          <a:custGeom>
            <a:avLst/>
            <a:gdLst/>
            <a:ahLst/>
            <a:cxnLst>
              <a:cxn ang="0">
                <a:pos x="668" y="28"/>
              </a:cxn>
              <a:cxn ang="0">
                <a:pos x="1306" y="34"/>
              </a:cxn>
              <a:cxn ang="0">
                <a:pos x="1690" y="226"/>
              </a:cxn>
              <a:cxn ang="0">
                <a:pos x="1738" y="802"/>
              </a:cxn>
              <a:cxn ang="0">
                <a:pos x="1786" y="1138"/>
              </a:cxn>
              <a:cxn ang="0">
                <a:pos x="2122" y="1666"/>
              </a:cxn>
              <a:cxn ang="0">
                <a:pos x="2698" y="2290"/>
              </a:cxn>
              <a:cxn ang="0">
                <a:pos x="2771" y="2885"/>
              </a:cxn>
              <a:cxn ang="0">
                <a:pos x="2291" y="3080"/>
              </a:cxn>
              <a:cxn ang="0">
                <a:pos x="586" y="3058"/>
              </a:cxn>
              <a:cxn ang="0">
                <a:pos x="360" y="2440"/>
              </a:cxn>
              <a:cxn ang="0">
                <a:pos x="463" y="1748"/>
              </a:cxn>
              <a:cxn ang="0">
                <a:pos x="202" y="1090"/>
              </a:cxn>
              <a:cxn ang="0">
                <a:pos x="5" y="628"/>
              </a:cxn>
              <a:cxn ang="0">
                <a:pos x="234" y="200"/>
              </a:cxn>
              <a:cxn ang="0">
                <a:pos x="668" y="28"/>
              </a:cxn>
            </a:cxnLst>
            <a:rect l="0" t="0" r="r" b="b"/>
            <a:pathLst>
              <a:path w="2839" h="3165">
                <a:moveTo>
                  <a:pt x="668" y="28"/>
                </a:moveTo>
                <a:cubicBezTo>
                  <a:pt x="847" y="0"/>
                  <a:pt x="1136" y="1"/>
                  <a:pt x="1306" y="34"/>
                </a:cubicBezTo>
                <a:cubicBezTo>
                  <a:pt x="1476" y="67"/>
                  <a:pt x="1618" y="98"/>
                  <a:pt x="1690" y="226"/>
                </a:cubicBezTo>
                <a:cubicBezTo>
                  <a:pt x="1762" y="354"/>
                  <a:pt x="1722" y="650"/>
                  <a:pt x="1738" y="802"/>
                </a:cubicBezTo>
                <a:cubicBezTo>
                  <a:pt x="1754" y="954"/>
                  <a:pt x="1722" y="994"/>
                  <a:pt x="1786" y="1138"/>
                </a:cubicBezTo>
                <a:cubicBezTo>
                  <a:pt x="1850" y="1282"/>
                  <a:pt x="1970" y="1474"/>
                  <a:pt x="2122" y="1666"/>
                </a:cubicBezTo>
                <a:cubicBezTo>
                  <a:pt x="2274" y="1858"/>
                  <a:pt x="2590" y="2087"/>
                  <a:pt x="2698" y="2290"/>
                </a:cubicBezTo>
                <a:cubicBezTo>
                  <a:pt x="2806" y="2493"/>
                  <a:pt x="2839" y="2753"/>
                  <a:pt x="2771" y="2885"/>
                </a:cubicBezTo>
                <a:cubicBezTo>
                  <a:pt x="2703" y="3017"/>
                  <a:pt x="2655" y="3051"/>
                  <a:pt x="2291" y="3080"/>
                </a:cubicBezTo>
                <a:cubicBezTo>
                  <a:pt x="1927" y="3109"/>
                  <a:pt x="908" y="3165"/>
                  <a:pt x="586" y="3058"/>
                </a:cubicBezTo>
                <a:cubicBezTo>
                  <a:pt x="264" y="2951"/>
                  <a:pt x="380" y="2658"/>
                  <a:pt x="360" y="2440"/>
                </a:cubicBezTo>
                <a:cubicBezTo>
                  <a:pt x="340" y="2222"/>
                  <a:pt x="489" y="1973"/>
                  <a:pt x="463" y="1748"/>
                </a:cubicBezTo>
                <a:cubicBezTo>
                  <a:pt x="437" y="1523"/>
                  <a:pt x="278" y="1277"/>
                  <a:pt x="202" y="1090"/>
                </a:cubicBezTo>
                <a:cubicBezTo>
                  <a:pt x="126" y="903"/>
                  <a:pt x="0" y="776"/>
                  <a:pt x="5" y="628"/>
                </a:cubicBezTo>
                <a:cubicBezTo>
                  <a:pt x="10" y="480"/>
                  <a:pt x="124" y="300"/>
                  <a:pt x="234" y="200"/>
                </a:cubicBezTo>
                <a:cubicBezTo>
                  <a:pt x="344" y="100"/>
                  <a:pt x="489" y="56"/>
                  <a:pt x="668" y="28"/>
                </a:cubicBezTo>
                <a:close/>
              </a:path>
            </a:pathLst>
          </a:custGeom>
          <a:solidFill>
            <a:srgbClr val="CCECFF"/>
          </a:solidFill>
          <a:ln w="9525" cap="flat" cmpd="sng">
            <a:noFill/>
            <a:prstDash val="solid"/>
            <a:round/>
            <a:headEnd/>
            <a:tailEnd/>
          </a:ln>
          <a:effectLst/>
        </p:spPr>
        <p:txBody>
          <a:bodyPr wrap="none" anchor="ctr"/>
          <a:lstStyle/>
          <a:p>
            <a:endParaRPr lang="en-US"/>
          </a:p>
        </p:txBody>
      </p:sp>
      <p:sp>
        <p:nvSpPr>
          <p:cNvPr id="86538" name="Oval 522"/>
          <p:cNvSpPr>
            <a:spLocks noChangeArrowheads="1"/>
          </p:cNvSpPr>
          <p:nvPr/>
        </p:nvSpPr>
        <p:spPr bwMode="auto">
          <a:xfrm>
            <a:off x="9345586" y="2025535"/>
            <a:ext cx="1600200" cy="996950"/>
          </a:xfrm>
          <a:prstGeom prst="ellipse">
            <a:avLst/>
          </a:prstGeom>
          <a:solidFill>
            <a:srgbClr val="FF99FF"/>
          </a:solidFill>
          <a:ln w="9525">
            <a:noFill/>
            <a:round/>
            <a:headEnd/>
            <a:tailEnd/>
          </a:ln>
          <a:effectLst/>
        </p:spPr>
        <p:txBody>
          <a:bodyPr wrap="none" anchor="ctr"/>
          <a:lstStyle/>
          <a:p>
            <a:endParaRPr lang="en-US"/>
          </a:p>
        </p:txBody>
      </p:sp>
      <p:sp>
        <p:nvSpPr>
          <p:cNvPr id="86539" name="Oval 523"/>
          <p:cNvSpPr>
            <a:spLocks noChangeArrowheads="1"/>
          </p:cNvSpPr>
          <p:nvPr/>
        </p:nvSpPr>
        <p:spPr bwMode="auto">
          <a:xfrm>
            <a:off x="7059587" y="1873135"/>
            <a:ext cx="2079625" cy="1212850"/>
          </a:xfrm>
          <a:prstGeom prst="ellipse">
            <a:avLst/>
          </a:prstGeom>
          <a:solidFill>
            <a:srgbClr val="6699FF"/>
          </a:solidFill>
          <a:ln w="9525">
            <a:noFill/>
            <a:round/>
            <a:headEnd/>
            <a:tailEnd/>
          </a:ln>
          <a:effectLst/>
        </p:spPr>
        <p:txBody>
          <a:bodyPr wrap="none" anchor="ctr"/>
          <a:lstStyle/>
          <a:p>
            <a:endParaRPr lang="en-US"/>
          </a:p>
        </p:txBody>
      </p:sp>
      <p:sp>
        <p:nvSpPr>
          <p:cNvPr id="86540" name="Oval 524"/>
          <p:cNvSpPr>
            <a:spLocks noChangeArrowheads="1"/>
          </p:cNvSpPr>
          <p:nvPr/>
        </p:nvSpPr>
        <p:spPr bwMode="auto">
          <a:xfrm>
            <a:off x="7896200" y="4370273"/>
            <a:ext cx="2498725" cy="1357312"/>
          </a:xfrm>
          <a:prstGeom prst="ellipse">
            <a:avLst/>
          </a:prstGeom>
          <a:solidFill>
            <a:srgbClr val="6699FF"/>
          </a:solidFill>
          <a:ln w="9525">
            <a:noFill/>
            <a:round/>
            <a:headEnd/>
            <a:tailEnd/>
          </a:ln>
          <a:effectLst/>
        </p:spPr>
        <p:txBody>
          <a:bodyPr wrap="none" anchor="ctr"/>
          <a:lstStyle/>
          <a:p>
            <a:endParaRPr lang="en-US"/>
          </a:p>
        </p:txBody>
      </p:sp>
      <p:grpSp>
        <p:nvGrpSpPr>
          <p:cNvPr id="86541" name="Group 525"/>
          <p:cNvGrpSpPr>
            <a:grpSpLocks/>
          </p:cNvGrpSpPr>
          <p:nvPr/>
        </p:nvGrpSpPr>
        <p:grpSpPr bwMode="auto">
          <a:xfrm>
            <a:off x="7408836" y="3236798"/>
            <a:ext cx="3473450" cy="925512"/>
            <a:chOff x="970" y="1958"/>
            <a:chExt cx="2371" cy="583"/>
          </a:xfrm>
        </p:grpSpPr>
        <p:sp>
          <p:nvSpPr>
            <p:cNvPr id="86542" name="AutoShape 526"/>
            <p:cNvSpPr>
              <a:spLocks noChangeArrowheads="1"/>
            </p:cNvSpPr>
            <p:nvPr/>
          </p:nvSpPr>
          <p:spPr bwMode="auto">
            <a:xfrm>
              <a:off x="970" y="1958"/>
              <a:ext cx="2371" cy="583"/>
            </a:xfrm>
            <a:prstGeom prst="roundRect">
              <a:avLst>
                <a:gd name="adj" fmla="val 17593"/>
              </a:avLst>
            </a:prstGeom>
            <a:solidFill>
              <a:srgbClr val="F4EE00"/>
            </a:solidFill>
            <a:ln w="12700">
              <a:solidFill>
                <a:schemeClr val="tx1"/>
              </a:solidFill>
              <a:round/>
              <a:headEnd/>
              <a:tailEnd/>
            </a:ln>
            <a:effectLst/>
          </p:spPr>
          <p:txBody>
            <a:bodyPr wrap="none" anchor="ctr"/>
            <a:lstStyle/>
            <a:p>
              <a:endParaRPr lang="en-US"/>
            </a:p>
          </p:txBody>
        </p:sp>
        <p:sp>
          <p:nvSpPr>
            <p:cNvPr id="86543" name="Rectangle 527"/>
            <p:cNvSpPr>
              <a:spLocks noChangeArrowheads="1"/>
            </p:cNvSpPr>
            <p:nvPr/>
          </p:nvSpPr>
          <p:spPr bwMode="auto">
            <a:xfrm>
              <a:off x="1586" y="2145"/>
              <a:ext cx="1331" cy="212"/>
            </a:xfrm>
            <a:prstGeom prst="rect">
              <a:avLst/>
            </a:prstGeom>
            <a:solidFill>
              <a:srgbClr val="F4EE00"/>
            </a:solidFill>
            <a:ln w="12700">
              <a:noFill/>
              <a:miter lim="800000"/>
              <a:headEnd/>
              <a:tailEnd/>
            </a:ln>
            <a:effectLst/>
          </p:spPr>
          <p:txBody>
            <a:bodyPr wrap="none" lIns="90488" tIns="44450" rIns="90488" bIns="44450">
              <a:spAutoFit/>
            </a:bodyPr>
            <a:lstStyle/>
            <a:p>
              <a:pPr algn="l" eaLnBrk="0" hangingPunct="0"/>
              <a:r>
                <a:rPr lang="de-DE" sz="1600">
                  <a:latin typeface="Arial" charset="0"/>
                </a:rPr>
                <a:t>Distribution System</a:t>
              </a:r>
            </a:p>
          </p:txBody>
        </p:sp>
      </p:grpSp>
      <p:grpSp>
        <p:nvGrpSpPr>
          <p:cNvPr id="86544" name="Group 528"/>
          <p:cNvGrpSpPr>
            <a:grpSpLocks/>
          </p:cNvGrpSpPr>
          <p:nvPr/>
        </p:nvGrpSpPr>
        <p:grpSpPr bwMode="auto">
          <a:xfrm>
            <a:off x="9726589" y="2573223"/>
            <a:ext cx="728035" cy="868362"/>
            <a:chOff x="2552" y="1540"/>
            <a:chExt cx="498" cy="547"/>
          </a:xfrm>
        </p:grpSpPr>
        <p:sp>
          <p:nvSpPr>
            <p:cNvPr id="86545" name="Rectangle 529"/>
            <p:cNvSpPr>
              <a:spLocks noChangeArrowheads="1"/>
            </p:cNvSpPr>
            <p:nvPr/>
          </p:nvSpPr>
          <p:spPr bwMode="auto">
            <a:xfrm>
              <a:off x="2552" y="1540"/>
              <a:ext cx="469" cy="547"/>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86546" name="Rectangle 530"/>
            <p:cNvSpPr>
              <a:spLocks noChangeArrowheads="1"/>
            </p:cNvSpPr>
            <p:nvPr/>
          </p:nvSpPr>
          <p:spPr bwMode="auto">
            <a:xfrm>
              <a:off x="2559" y="1706"/>
              <a:ext cx="491" cy="212"/>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a:latin typeface="Arial" charset="0"/>
                </a:rPr>
                <a:t>Portal</a:t>
              </a:r>
            </a:p>
          </p:txBody>
        </p:sp>
      </p:grpSp>
      <p:sp>
        <p:nvSpPr>
          <p:cNvPr id="86547" name="Rectangle 531"/>
          <p:cNvSpPr>
            <a:spLocks noChangeArrowheads="1"/>
          </p:cNvSpPr>
          <p:nvPr/>
        </p:nvSpPr>
        <p:spPr bwMode="auto">
          <a:xfrm>
            <a:off x="9750400" y="1633424"/>
            <a:ext cx="1139737" cy="335989"/>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i="1">
                <a:latin typeface="Arial" charset="0"/>
              </a:rPr>
              <a:t>802.x LAN</a:t>
            </a:r>
          </a:p>
        </p:txBody>
      </p:sp>
      <p:sp>
        <p:nvSpPr>
          <p:cNvPr id="86548" name="Rectangle 532"/>
          <p:cNvSpPr>
            <a:spLocks noChangeArrowheads="1"/>
          </p:cNvSpPr>
          <p:nvPr/>
        </p:nvSpPr>
        <p:spPr bwMode="auto">
          <a:xfrm>
            <a:off x="8842350" y="3959111"/>
            <a:ext cx="693737" cy="504825"/>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600">
                <a:latin typeface="Arial" charset="0"/>
              </a:rPr>
              <a:t>Access</a:t>
            </a:r>
          </a:p>
          <a:p>
            <a:pPr eaLnBrk="0" hangingPunct="0"/>
            <a:r>
              <a:rPr lang="de-DE" sz="1600">
                <a:latin typeface="Arial" charset="0"/>
              </a:rPr>
              <a:t> Point</a:t>
            </a:r>
          </a:p>
        </p:txBody>
      </p:sp>
      <p:sp>
        <p:nvSpPr>
          <p:cNvPr id="86549" name="Rectangle 533"/>
          <p:cNvSpPr>
            <a:spLocks noChangeArrowheads="1"/>
          </p:cNvSpPr>
          <p:nvPr/>
        </p:nvSpPr>
        <p:spPr bwMode="auto">
          <a:xfrm>
            <a:off x="8588350" y="5822836"/>
            <a:ext cx="1252537" cy="333375"/>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i="1">
                <a:latin typeface="Arial" charset="0"/>
              </a:rPr>
              <a:t>802.11 LAN</a:t>
            </a:r>
          </a:p>
        </p:txBody>
      </p:sp>
      <p:sp>
        <p:nvSpPr>
          <p:cNvPr id="86550" name="Rectangle 534"/>
          <p:cNvSpPr>
            <a:spLocks noChangeArrowheads="1"/>
          </p:cNvSpPr>
          <p:nvPr/>
        </p:nvSpPr>
        <p:spPr bwMode="auto">
          <a:xfrm>
            <a:off x="8012087" y="4663961"/>
            <a:ext cx="663575" cy="333375"/>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a:latin typeface="Arial" charset="0"/>
              </a:rPr>
              <a:t>BSS</a:t>
            </a:r>
            <a:r>
              <a:rPr lang="de-DE" sz="1600" baseline="-25000">
                <a:latin typeface="Arial" charset="0"/>
              </a:rPr>
              <a:t>2</a:t>
            </a:r>
            <a:endParaRPr lang="de-DE" sz="1600">
              <a:latin typeface="Arial" charset="0"/>
            </a:endParaRPr>
          </a:p>
        </p:txBody>
      </p:sp>
      <p:sp>
        <p:nvSpPr>
          <p:cNvPr id="86551" name="Rectangle 535"/>
          <p:cNvSpPr>
            <a:spLocks noChangeArrowheads="1"/>
          </p:cNvSpPr>
          <p:nvPr/>
        </p:nvSpPr>
        <p:spPr bwMode="auto">
          <a:xfrm>
            <a:off x="7542186" y="1492136"/>
            <a:ext cx="1252538" cy="333375"/>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i="1">
                <a:latin typeface="Arial" charset="0"/>
              </a:rPr>
              <a:t>802.11 LAN</a:t>
            </a:r>
          </a:p>
        </p:txBody>
      </p:sp>
      <p:sp>
        <p:nvSpPr>
          <p:cNvPr id="86552" name="Rectangle 536"/>
          <p:cNvSpPr>
            <a:spLocks noChangeArrowheads="1"/>
          </p:cNvSpPr>
          <p:nvPr/>
        </p:nvSpPr>
        <p:spPr bwMode="auto">
          <a:xfrm>
            <a:off x="7315175" y="2574811"/>
            <a:ext cx="663575" cy="333375"/>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a:latin typeface="Arial" charset="0"/>
              </a:rPr>
              <a:t>BSS</a:t>
            </a:r>
            <a:r>
              <a:rPr lang="de-DE" sz="1600" baseline="-25000">
                <a:latin typeface="Arial" charset="0"/>
              </a:rPr>
              <a:t>1</a:t>
            </a:r>
            <a:endParaRPr lang="de-DE" sz="1600">
              <a:latin typeface="Arial" charset="0"/>
            </a:endParaRPr>
          </a:p>
        </p:txBody>
      </p:sp>
      <p:sp>
        <p:nvSpPr>
          <p:cNvPr id="86553" name="Rectangle 537"/>
          <p:cNvSpPr>
            <a:spLocks noChangeArrowheads="1"/>
          </p:cNvSpPr>
          <p:nvPr/>
        </p:nvSpPr>
        <p:spPr bwMode="auto">
          <a:xfrm>
            <a:off x="8004149" y="2939935"/>
            <a:ext cx="692150" cy="534988"/>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600">
                <a:latin typeface="Arial" charset="0"/>
              </a:rPr>
              <a:t>Access</a:t>
            </a:r>
          </a:p>
          <a:p>
            <a:pPr eaLnBrk="0" hangingPunct="0"/>
            <a:r>
              <a:rPr lang="de-DE" sz="1600">
                <a:latin typeface="Arial" charset="0"/>
              </a:rPr>
              <a:t> Point</a:t>
            </a:r>
          </a:p>
        </p:txBody>
      </p:sp>
      <p:grpSp>
        <p:nvGrpSpPr>
          <p:cNvPr id="86554" name="Group 538"/>
          <p:cNvGrpSpPr>
            <a:grpSpLocks/>
          </p:cNvGrpSpPr>
          <p:nvPr/>
        </p:nvGrpSpPr>
        <p:grpSpPr bwMode="auto">
          <a:xfrm>
            <a:off x="8583586" y="4844935"/>
            <a:ext cx="381000" cy="304800"/>
            <a:chOff x="1248" y="2736"/>
            <a:chExt cx="240" cy="192"/>
          </a:xfrm>
        </p:grpSpPr>
        <p:sp>
          <p:nvSpPr>
            <p:cNvPr id="86555" name="Line 539"/>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86556" name="Line 540"/>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86557" name="Line 541"/>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86558" name="Text Box 542"/>
          <p:cNvSpPr txBox="1">
            <a:spLocks noChangeArrowheads="1"/>
          </p:cNvSpPr>
          <p:nvPr/>
        </p:nvSpPr>
        <p:spPr bwMode="auto">
          <a:xfrm>
            <a:off x="6848447" y="2054111"/>
            <a:ext cx="655638" cy="336550"/>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STA</a:t>
            </a:r>
            <a:r>
              <a:rPr lang="de-DE" sz="1600" baseline="-25000" dirty="0">
                <a:latin typeface="Arial" charset="0"/>
              </a:rPr>
              <a:t>1</a:t>
            </a:r>
            <a:endParaRPr lang="de-DE" sz="1600" dirty="0">
              <a:latin typeface="Arial" charset="0"/>
            </a:endParaRPr>
          </a:p>
        </p:txBody>
      </p:sp>
      <p:grpSp>
        <p:nvGrpSpPr>
          <p:cNvPr id="86559" name="Group 543"/>
          <p:cNvGrpSpPr>
            <a:grpSpLocks/>
          </p:cNvGrpSpPr>
          <p:nvPr/>
        </p:nvGrpSpPr>
        <p:grpSpPr bwMode="auto">
          <a:xfrm flipH="1">
            <a:off x="8050186" y="2254135"/>
            <a:ext cx="381000" cy="304800"/>
            <a:chOff x="1248" y="2736"/>
            <a:chExt cx="240" cy="192"/>
          </a:xfrm>
        </p:grpSpPr>
        <p:sp>
          <p:nvSpPr>
            <p:cNvPr id="86560" name="Line 544"/>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86561" name="Line 545"/>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86562" name="Line 546"/>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86563" name="Line 547"/>
          <p:cNvSpPr>
            <a:spLocks noChangeShapeType="1"/>
          </p:cNvSpPr>
          <p:nvPr/>
        </p:nvSpPr>
        <p:spPr bwMode="auto">
          <a:xfrm flipV="1">
            <a:off x="8278786" y="2635135"/>
            <a:ext cx="0" cy="304800"/>
          </a:xfrm>
          <a:prstGeom prst="line">
            <a:avLst/>
          </a:prstGeom>
          <a:noFill/>
          <a:ln w="28575">
            <a:solidFill>
              <a:schemeClr val="tx1"/>
            </a:solidFill>
            <a:round/>
            <a:headEnd/>
            <a:tailEnd/>
          </a:ln>
          <a:effectLst/>
        </p:spPr>
        <p:txBody>
          <a:bodyPr wrap="none" anchor="ctr"/>
          <a:lstStyle/>
          <a:p>
            <a:endParaRPr lang="en-US"/>
          </a:p>
        </p:txBody>
      </p:sp>
      <p:sp>
        <p:nvSpPr>
          <p:cNvPr id="86564" name="Line 548"/>
          <p:cNvSpPr>
            <a:spLocks noChangeShapeType="1"/>
          </p:cNvSpPr>
          <p:nvPr/>
        </p:nvSpPr>
        <p:spPr bwMode="auto">
          <a:xfrm flipV="1">
            <a:off x="9193186" y="4463935"/>
            <a:ext cx="0" cy="304800"/>
          </a:xfrm>
          <a:prstGeom prst="line">
            <a:avLst/>
          </a:prstGeom>
          <a:noFill/>
          <a:ln w="28575">
            <a:solidFill>
              <a:schemeClr val="tx1"/>
            </a:solidFill>
            <a:round/>
            <a:headEnd/>
            <a:tailEnd/>
          </a:ln>
          <a:effectLst/>
        </p:spPr>
        <p:txBody>
          <a:bodyPr wrap="none" anchor="ctr"/>
          <a:lstStyle/>
          <a:p>
            <a:endParaRPr lang="en-US"/>
          </a:p>
        </p:txBody>
      </p:sp>
      <p:grpSp>
        <p:nvGrpSpPr>
          <p:cNvPr id="86565" name="Group 549"/>
          <p:cNvGrpSpPr>
            <a:grpSpLocks/>
          </p:cNvGrpSpPr>
          <p:nvPr/>
        </p:nvGrpSpPr>
        <p:grpSpPr bwMode="auto">
          <a:xfrm flipH="1">
            <a:off x="9421786" y="4768735"/>
            <a:ext cx="381000" cy="304800"/>
            <a:chOff x="1248" y="2736"/>
            <a:chExt cx="240" cy="192"/>
          </a:xfrm>
        </p:grpSpPr>
        <p:sp>
          <p:nvSpPr>
            <p:cNvPr id="86566" name="Line 550"/>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86567" name="Line 551"/>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86568" name="Line 552"/>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86569" name="Text Box 553"/>
          <p:cNvSpPr txBox="1">
            <a:spLocks noChangeArrowheads="1"/>
          </p:cNvSpPr>
          <p:nvPr/>
        </p:nvSpPr>
        <p:spPr bwMode="auto">
          <a:xfrm>
            <a:off x="7440586" y="5759335"/>
            <a:ext cx="6556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a:t>
            </a:r>
            <a:r>
              <a:rPr lang="de-DE" sz="1600" baseline="-25000">
                <a:latin typeface="Arial" charset="0"/>
              </a:rPr>
              <a:t>2</a:t>
            </a:r>
            <a:endParaRPr lang="de-DE" sz="1600">
              <a:latin typeface="Arial" charset="0"/>
            </a:endParaRPr>
          </a:p>
        </p:txBody>
      </p:sp>
      <p:sp>
        <p:nvSpPr>
          <p:cNvPr id="86570" name="Text Box 554"/>
          <p:cNvSpPr txBox="1">
            <a:spLocks noChangeArrowheads="1"/>
          </p:cNvSpPr>
          <p:nvPr/>
        </p:nvSpPr>
        <p:spPr bwMode="auto">
          <a:xfrm>
            <a:off x="10031386" y="5759335"/>
            <a:ext cx="6556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a:t>
            </a:r>
            <a:r>
              <a:rPr lang="de-DE" sz="1600" baseline="-25000">
                <a:latin typeface="Arial" charset="0"/>
              </a:rPr>
              <a:t>3</a:t>
            </a:r>
            <a:endParaRPr lang="de-DE" sz="1600">
              <a:latin typeface="Arial" charset="0"/>
            </a:endParaRPr>
          </a:p>
        </p:txBody>
      </p:sp>
      <p:sp>
        <p:nvSpPr>
          <p:cNvPr id="86571" name="Text Box 555"/>
          <p:cNvSpPr txBox="1">
            <a:spLocks noChangeArrowheads="1"/>
          </p:cNvSpPr>
          <p:nvPr/>
        </p:nvSpPr>
        <p:spPr bwMode="auto">
          <a:xfrm>
            <a:off x="6526187" y="4082935"/>
            <a:ext cx="588963"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ESS</a:t>
            </a:r>
          </a:p>
        </p:txBody>
      </p:sp>
      <p:grpSp>
        <p:nvGrpSpPr>
          <p:cNvPr id="86572" name="Group 556"/>
          <p:cNvGrpSpPr>
            <a:grpSpLocks/>
          </p:cNvGrpSpPr>
          <p:nvPr/>
        </p:nvGrpSpPr>
        <p:grpSpPr bwMode="auto">
          <a:xfrm>
            <a:off x="8050186" y="5073535"/>
            <a:ext cx="469900" cy="685800"/>
            <a:chOff x="1104" y="3024"/>
            <a:chExt cx="296" cy="432"/>
          </a:xfrm>
        </p:grpSpPr>
        <p:sp>
          <p:nvSpPr>
            <p:cNvPr id="86573" name="Freeform 557"/>
            <p:cNvSpPr>
              <a:spLocks/>
            </p:cNvSpPr>
            <p:nvPr/>
          </p:nvSpPr>
          <p:spPr bwMode="auto">
            <a:xfrm>
              <a:off x="1138"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86574" name="Freeform 558"/>
            <p:cNvSpPr>
              <a:spLocks/>
            </p:cNvSpPr>
            <p:nvPr/>
          </p:nvSpPr>
          <p:spPr bwMode="auto">
            <a:xfrm>
              <a:off x="1197"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86575" name="Freeform 559"/>
            <p:cNvSpPr>
              <a:spLocks/>
            </p:cNvSpPr>
            <p:nvPr/>
          </p:nvSpPr>
          <p:spPr bwMode="auto">
            <a:xfrm>
              <a:off x="1187"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86576" name="Freeform 560"/>
            <p:cNvSpPr>
              <a:spLocks/>
            </p:cNvSpPr>
            <p:nvPr/>
          </p:nvSpPr>
          <p:spPr bwMode="auto">
            <a:xfrm>
              <a:off x="1138"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86577" name="Freeform 561"/>
            <p:cNvSpPr>
              <a:spLocks/>
            </p:cNvSpPr>
            <p:nvPr/>
          </p:nvSpPr>
          <p:spPr bwMode="auto">
            <a:xfrm>
              <a:off x="1136"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86578" name="Freeform 562"/>
            <p:cNvSpPr>
              <a:spLocks/>
            </p:cNvSpPr>
            <p:nvPr/>
          </p:nvSpPr>
          <p:spPr bwMode="auto">
            <a:xfrm>
              <a:off x="1147"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86579" name="Freeform 563"/>
            <p:cNvSpPr>
              <a:spLocks/>
            </p:cNvSpPr>
            <p:nvPr/>
          </p:nvSpPr>
          <p:spPr bwMode="auto">
            <a:xfrm>
              <a:off x="1129"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86580" name="Freeform 564"/>
            <p:cNvSpPr>
              <a:spLocks/>
            </p:cNvSpPr>
            <p:nvPr/>
          </p:nvSpPr>
          <p:spPr bwMode="auto">
            <a:xfrm>
              <a:off x="1313"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86581" name="Freeform 565"/>
            <p:cNvSpPr>
              <a:spLocks/>
            </p:cNvSpPr>
            <p:nvPr/>
          </p:nvSpPr>
          <p:spPr bwMode="auto">
            <a:xfrm>
              <a:off x="1122"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86582" name="Freeform 566"/>
            <p:cNvSpPr>
              <a:spLocks/>
            </p:cNvSpPr>
            <p:nvPr/>
          </p:nvSpPr>
          <p:spPr bwMode="auto">
            <a:xfrm>
              <a:off x="1104"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86583" name="Freeform 567"/>
            <p:cNvSpPr>
              <a:spLocks/>
            </p:cNvSpPr>
            <p:nvPr/>
          </p:nvSpPr>
          <p:spPr bwMode="auto">
            <a:xfrm>
              <a:off x="1104"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86584" name="Freeform 568"/>
            <p:cNvSpPr>
              <a:spLocks/>
            </p:cNvSpPr>
            <p:nvPr/>
          </p:nvSpPr>
          <p:spPr bwMode="auto">
            <a:xfrm>
              <a:off x="1104"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86585" name="Freeform 569"/>
            <p:cNvSpPr>
              <a:spLocks/>
            </p:cNvSpPr>
            <p:nvPr/>
          </p:nvSpPr>
          <p:spPr bwMode="auto">
            <a:xfrm>
              <a:off x="1104"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86586" name="Freeform 570"/>
            <p:cNvSpPr>
              <a:spLocks/>
            </p:cNvSpPr>
            <p:nvPr/>
          </p:nvSpPr>
          <p:spPr bwMode="auto">
            <a:xfrm>
              <a:off x="1104"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86587" name="Freeform 571"/>
            <p:cNvSpPr>
              <a:spLocks/>
            </p:cNvSpPr>
            <p:nvPr/>
          </p:nvSpPr>
          <p:spPr bwMode="auto">
            <a:xfrm>
              <a:off x="1104"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86588" name="Freeform 572"/>
            <p:cNvSpPr>
              <a:spLocks/>
            </p:cNvSpPr>
            <p:nvPr/>
          </p:nvSpPr>
          <p:spPr bwMode="auto">
            <a:xfrm>
              <a:off x="1104"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86589" name="Freeform 573"/>
            <p:cNvSpPr>
              <a:spLocks/>
            </p:cNvSpPr>
            <p:nvPr/>
          </p:nvSpPr>
          <p:spPr bwMode="auto">
            <a:xfrm>
              <a:off x="1277"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86590" name="Freeform 574"/>
            <p:cNvSpPr>
              <a:spLocks/>
            </p:cNvSpPr>
            <p:nvPr/>
          </p:nvSpPr>
          <p:spPr bwMode="auto">
            <a:xfrm>
              <a:off x="1118"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86591" name="Freeform 575"/>
            <p:cNvSpPr>
              <a:spLocks/>
            </p:cNvSpPr>
            <p:nvPr/>
          </p:nvSpPr>
          <p:spPr bwMode="auto">
            <a:xfrm>
              <a:off x="1117"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86592" name="Freeform 576"/>
            <p:cNvSpPr>
              <a:spLocks/>
            </p:cNvSpPr>
            <p:nvPr/>
          </p:nvSpPr>
          <p:spPr bwMode="auto">
            <a:xfrm>
              <a:off x="1281"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86593" name="Freeform 577"/>
            <p:cNvSpPr>
              <a:spLocks/>
            </p:cNvSpPr>
            <p:nvPr/>
          </p:nvSpPr>
          <p:spPr bwMode="auto">
            <a:xfrm>
              <a:off x="1121"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86594" name="Freeform 578"/>
            <p:cNvSpPr>
              <a:spLocks/>
            </p:cNvSpPr>
            <p:nvPr/>
          </p:nvSpPr>
          <p:spPr bwMode="auto">
            <a:xfrm>
              <a:off x="1120"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86595" name="Freeform 579"/>
            <p:cNvSpPr>
              <a:spLocks/>
            </p:cNvSpPr>
            <p:nvPr/>
          </p:nvSpPr>
          <p:spPr bwMode="auto">
            <a:xfrm>
              <a:off x="1112"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86596" name="Freeform 580"/>
            <p:cNvSpPr>
              <a:spLocks/>
            </p:cNvSpPr>
            <p:nvPr/>
          </p:nvSpPr>
          <p:spPr bwMode="auto">
            <a:xfrm>
              <a:off x="1111"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86597" name="Freeform 581"/>
            <p:cNvSpPr>
              <a:spLocks/>
            </p:cNvSpPr>
            <p:nvPr/>
          </p:nvSpPr>
          <p:spPr bwMode="auto">
            <a:xfrm>
              <a:off x="1288"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86598" name="Freeform 582"/>
            <p:cNvSpPr>
              <a:spLocks/>
            </p:cNvSpPr>
            <p:nvPr/>
          </p:nvSpPr>
          <p:spPr bwMode="auto">
            <a:xfrm>
              <a:off x="1288"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86599" name="Freeform 583"/>
            <p:cNvSpPr>
              <a:spLocks/>
            </p:cNvSpPr>
            <p:nvPr/>
          </p:nvSpPr>
          <p:spPr bwMode="auto">
            <a:xfrm>
              <a:off x="1170"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86600" name="Freeform 584"/>
            <p:cNvSpPr>
              <a:spLocks/>
            </p:cNvSpPr>
            <p:nvPr/>
          </p:nvSpPr>
          <p:spPr bwMode="auto">
            <a:xfrm>
              <a:off x="1170"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86601" name="Freeform 585"/>
            <p:cNvSpPr>
              <a:spLocks/>
            </p:cNvSpPr>
            <p:nvPr/>
          </p:nvSpPr>
          <p:spPr bwMode="auto">
            <a:xfrm>
              <a:off x="1176"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86602" name="Freeform 586"/>
            <p:cNvSpPr>
              <a:spLocks/>
            </p:cNvSpPr>
            <p:nvPr/>
          </p:nvSpPr>
          <p:spPr bwMode="auto">
            <a:xfrm>
              <a:off x="1183"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86603" name="Freeform 587"/>
            <p:cNvSpPr>
              <a:spLocks/>
            </p:cNvSpPr>
            <p:nvPr/>
          </p:nvSpPr>
          <p:spPr bwMode="auto">
            <a:xfrm>
              <a:off x="1186"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86604" name="Freeform 588"/>
            <p:cNvSpPr>
              <a:spLocks/>
            </p:cNvSpPr>
            <p:nvPr/>
          </p:nvSpPr>
          <p:spPr bwMode="auto">
            <a:xfrm>
              <a:off x="1191"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86605" name="Freeform 589"/>
            <p:cNvSpPr>
              <a:spLocks/>
            </p:cNvSpPr>
            <p:nvPr/>
          </p:nvSpPr>
          <p:spPr bwMode="auto">
            <a:xfrm>
              <a:off x="1191"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86606" name="Freeform 590"/>
            <p:cNvSpPr>
              <a:spLocks/>
            </p:cNvSpPr>
            <p:nvPr/>
          </p:nvSpPr>
          <p:spPr bwMode="auto">
            <a:xfrm>
              <a:off x="1194"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86607" name="Freeform 591"/>
            <p:cNvSpPr>
              <a:spLocks/>
            </p:cNvSpPr>
            <p:nvPr/>
          </p:nvSpPr>
          <p:spPr bwMode="auto">
            <a:xfrm>
              <a:off x="1207"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86608" name="Freeform 592"/>
            <p:cNvSpPr>
              <a:spLocks/>
            </p:cNvSpPr>
            <p:nvPr/>
          </p:nvSpPr>
          <p:spPr bwMode="auto">
            <a:xfrm>
              <a:off x="1209"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86609" name="Freeform 593"/>
            <p:cNvSpPr>
              <a:spLocks/>
            </p:cNvSpPr>
            <p:nvPr/>
          </p:nvSpPr>
          <p:spPr bwMode="auto">
            <a:xfrm>
              <a:off x="1209"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86610" name="Freeform 594"/>
            <p:cNvSpPr>
              <a:spLocks/>
            </p:cNvSpPr>
            <p:nvPr/>
          </p:nvSpPr>
          <p:spPr bwMode="auto">
            <a:xfrm>
              <a:off x="1209"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86611" name="Freeform 595"/>
            <p:cNvSpPr>
              <a:spLocks/>
            </p:cNvSpPr>
            <p:nvPr/>
          </p:nvSpPr>
          <p:spPr bwMode="auto">
            <a:xfrm>
              <a:off x="1212"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86612" name="Freeform 596"/>
            <p:cNvSpPr>
              <a:spLocks/>
            </p:cNvSpPr>
            <p:nvPr/>
          </p:nvSpPr>
          <p:spPr bwMode="auto">
            <a:xfrm>
              <a:off x="1232"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86613" name="Freeform 597"/>
            <p:cNvSpPr>
              <a:spLocks/>
            </p:cNvSpPr>
            <p:nvPr/>
          </p:nvSpPr>
          <p:spPr bwMode="auto">
            <a:xfrm>
              <a:off x="1163"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86614" name="Freeform 598"/>
            <p:cNvSpPr>
              <a:spLocks/>
            </p:cNvSpPr>
            <p:nvPr/>
          </p:nvSpPr>
          <p:spPr bwMode="auto">
            <a:xfrm>
              <a:off x="1234"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86615" name="Freeform 599"/>
            <p:cNvSpPr>
              <a:spLocks/>
            </p:cNvSpPr>
            <p:nvPr/>
          </p:nvSpPr>
          <p:spPr bwMode="auto">
            <a:xfrm>
              <a:off x="1165"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86616" name="Freeform 600"/>
            <p:cNvSpPr>
              <a:spLocks/>
            </p:cNvSpPr>
            <p:nvPr/>
          </p:nvSpPr>
          <p:spPr bwMode="auto">
            <a:xfrm>
              <a:off x="1177"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86617" name="Freeform 601"/>
            <p:cNvSpPr>
              <a:spLocks/>
            </p:cNvSpPr>
            <p:nvPr/>
          </p:nvSpPr>
          <p:spPr bwMode="auto">
            <a:xfrm>
              <a:off x="1178"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86618" name="Freeform 602"/>
            <p:cNvSpPr>
              <a:spLocks/>
            </p:cNvSpPr>
            <p:nvPr/>
          </p:nvSpPr>
          <p:spPr bwMode="auto">
            <a:xfrm>
              <a:off x="1178"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86619" name="Freeform 603"/>
            <p:cNvSpPr>
              <a:spLocks/>
            </p:cNvSpPr>
            <p:nvPr/>
          </p:nvSpPr>
          <p:spPr bwMode="auto">
            <a:xfrm>
              <a:off x="1191"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86620" name="Freeform 604"/>
            <p:cNvSpPr>
              <a:spLocks/>
            </p:cNvSpPr>
            <p:nvPr/>
          </p:nvSpPr>
          <p:spPr bwMode="auto">
            <a:xfrm>
              <a:off x="1191"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86621" name="Freeform 605"/>
            <p:cNvSpPr>
              <a:spLocks/>
            </p:cNvSpPr>
            <p:nvPr/>
          </p:nvSpPr>
          <p:spPr bwMode="auto">
            <a:xfrm>
              <a:off x="1192"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86622" name="Freeform 606"/>
            <p:cNvSpPr>
              <a:spLocks/>
            </p:cNvSpPr>
            <p:nvPr/>
          </p:nvSpPr>
          <p:spPr bwMode="auto">
            <a:xfrm>
              <a:off x="1192"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86623" name="Freeform 607"/>
            <p:cNvSpPr>
              <a:spLocks/>
            </p:cNvSpPr>
            <p:nvPr/>
          </p:nvSpPr>
          <p:spPr bwMode="auto">
            <a:xfrm>
              <a:off x="1193"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86624" name="Freeform 608"/>
            <p:cNvSpPr>
              <a:spLocks/>
            </p:cNvSpPr>
            <p:nvPr/>
          </p:nvSpPr>
          <p:spPr bwMode="auto">
            <a:xfrm>
              <a:off x="1193"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86625" name="Freeform 609"/>
            <p:cNvSpPr>
              <a:spLocks/>
            </p:cNvSpPr>
            <p:nvPr/>
          </p:nvSpPr>
          <p:spPr bwMode="auto">
            <a:xfrm>
              <a:off x="1185"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86626" name="Freeform 610"/>
            <p:cNvSpPr>
              <a:spLocks/>
            </p:cNvSpPr>
            <p:nvPr/>
          </p:nvSpPr>
          <p:spPr bwMode="auto">
            <a:xfrm>
              <a:off x="1186"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86627" name="Freeform 611"/>
            <p:cNvSpPr>
              <a:spLocks/>
            </p:cNvSpPr>
            <p:nvPr/>
          </p:nvSpPr>
          <p:spPr bwMode="auto">
            <a:xfrm>
              <a:off x="1184"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86628" name="Freeform 612"/>
            <p:cNvSpPr>
              <a:spLocks/>
            </p:cNvSpPr>
            <p:nvPr/>
          </p:nvSpPr>
          <p:spPr bwMode="auto">
            <a:xfrm>
              <a:off x="1182"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86629" name="Freeform 613"/>
            <p:cNvSpPr>
              <a:spLocks/>
            </p:cNvSpPr>
            <p:nvPr/>
          </p:nvSpPr>
          <p:spPr bwMode="auto">
            <a:xfrm>
              <a:off x="1182"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86630" name="Freeform 614"/>
            <p:cNvSpPr>
              <a:spLocks/>
            </p:cNvSpPr>
            <p:nvPr/>
          </p:nvSpPr>
          <p:spPr bwMode="auto">
            <a:xfrm>
              <a:off x="1187"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86631" name="Freeform 615"/>
            <p:cNvSpPr>
              <a:spLocks/>
            </p:cNvSpPr>
            <p:nvPr/>
          </p:nvSpPr>
          <p:spPr bwMode="auto">
            <a:xfrm>
              <a:off x="1186"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86632" name="Freeform 616"/>
            <p:cNvSpPr>
              <a:spLocks/>
            </p:cNvSpPr>
            <p:nvPr/>
          </p:nvSpPr>
          <p:spPr bwMode="auto">
            <a:xfrm>
              <a:off x="1186"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86633" name="Freeform 617"/>
            <p:cNvSpPr>
              <a:spLocks/>
            </p:cNvSpPr>
            <p:nvPr/>
          </p:nvSpPr>
          <p:spPr bwMode="auto">
            <a:xfrm>
              <a:off x="1186"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86634" name="Freeform 618"/>
            <p:cNvSpPr>
              <a:spLocks/>
            </p:cNvSpPr>
            <p:nvPr/>
          </p:nvSpPr>
          <p:spPr bwMode="auto">
            <a:xfrm>
              <a:off x="1185"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86635" name="Freeform 619"/>
            <p:cNvSpPr>
              <a:spLocks/>
            </p:cNvSpPr>
            <p:nvPr/>
          </p:nvSpPr>
          <p:spPr bwMode="auto">
            <a:xfrm>
              <a:off x="1182"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86636" name="Freeform 620"/>
            <p:cNvSpPr>
              <a:spLocks/>
            </p:cNvSpPr>
            <p:nvPr/>
          </p:nvSpPr>
          <p:spPr bwMode="auto">
            <a:xfrm>
              <a:off x="1183"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86637" name="Freeform 621"/>
            <p:cNvSpPr>
              <a:spLocks/>
            </p:cNvSpPr>
            <p:nvPr/>
          </p:nvSpPr>
          <p:spPr bwMode="auto">
            <a:xfrm>
              <a:off x="1188"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86638" name="Freeform 622"/>
            <p:cNvSpPr>
              <a:spLocks/>
            </p:cNvSpPr>
            <p:nvPr/>
          </p:nvSpPr>
          <p:spPr bwMode="auto">
            <a:xfrm>
              <a:off x="1187"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86639" name="Freeform 623"/>
            <p:cNvSpPr>
              <a:spLocks/>
            </p:cNvSpPr>
            <p:nvPr/>
          </p:nvSpPr>
          <p:spPr bwMode="auto">
            <a:xfrm>
              <a:off x="1142"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86640" name="Freeform 624"/>
            <p:cNvSpPr>
              <a:spLocks/>
            </p:cNvSpPr>
            <p:nvPr/>
          </p:nvSpPr>
          <p:spPr bwMode="auto">
            <a:xfrm>
              <a:off x="1133"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86641" name="Freeform 625"/>
            <p:cNvSpPr>
              <a:spLocks/>
            </p:cNvSpPr>
            <p:nvPr/>
          </p:nvSpPr>
          <p:spPr bwMode="auto">
            <a:xfrm>
              <a:off x="1133"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86642" name="Freeform 626"/>
            <p:cNvSpPr>
              <a:spLocks/>
            </p:cNvSpPr>
            <p:nvPr/>
          </p:nvSpPr>
          <p:spPr bwMode="auto">
            <a:xfrm>
              <a:off x="1133"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86643" name="Freeform 627"/>
            <p:cNvSpPr>
              <a:spLocks/>
            </p:cNvSpPr>
            <p:nvPr/>
          </p:nvSpPr>
          <p:spPr bwMode="auto">
            <a:xfrm>
              <a:off x="1141"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86644" name="Freeform 628"/>
            <p:cNvSpPr>
              <a:spLocks/>
            </p:cNvSpPr>
            <p:nvPr/>
          </p:nvSpPr>
          <p:spPr bwMode="auto">
            <a:xfrm>
              <a:off x="1137"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86645" name="Freeform 629"/>
            <p:cNvSpPr>
              <a:spLocks/>
            </p:cNvSpPr>
            <p:nvPr/>
          </p:nvSpPr>
          <p:spPr bwMode="auto">
            <a:xfrm>
              <a:off x="1137"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86646" name="Freeform 630"/>
            <p:cNvSpPr>
              <a:spLocks/>
            </p:cNvSpPr>
            <p:nvPr/>
          </p:nvSpPr>
          <p:spPr bwMode="auto">
            <a:xfrm>
              <a:off x="1137"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86647" name="Freeform 631"/>
            <p:cNvSpPr>
              <a:spLocks/>
            </p:cNvSpPr>
            <p:nvPr/>
          </p:nvSpPr>
          <p:spPr bwMode="auto">
            <a:xfrm>
              <a:off x="1307"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86648" name="Freeform 632"/>
            <p:cNvSpPr>
              <a:spLocks/>
            </p:cNvSpPr>
            <p:nvPr/>
          </p:nvSpPr>
          <p:spPr bwMode="auto">
            <a:xfrm>
              <a:off x="1307"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86649" name="Freeform 633"/>
            <p:cNvSpPr>
              <a:spLocks/>
            </p:cNvSpPr>
            <p:nvPr/>
          </p:nvSpPr>
          <p:spPr bwMode="auto">
            <a:xfrm>
              <a:off x="1313"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86650" name="Freeform 634"/>
            <p:cNvSpPr>
              <a:spLocks/>
            </p:cNvSpPr>
            <p:nvPr/>
          </p:nvSpPr>
          <p:spPr bwMode="auto">
            <a:xfrm>
              <a:off x="1313"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86651" name="Freeform 635"/>
            <p:cNvSpPr>
              <a:spLocks/>
            </p:cNvSpPr>
            <p:nvPr/>
          </p:nvSpPr>
          <p:spPr bwMode="auto">
            <a:xfrm>
              <a:off x="1307"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86652" name="Freeform 636"/>
            <p:cNvSpPr>
              <a:spLocks/>
            </p:cNvSpPr>
            <p:nvPr/>
          </p:nvSpPr>
          <p:spPr bwMode="auto">
            <a:xfrm>
              <a:off x="1308"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86653" name="Freeform 637"/>
            <p:cNvSpPr>
              <a:spLocks/>
            </p:cNvSpPr>
            <p:nvPr/>
          </p:nvSpPr>
          <p:spPr bwMode="auto">
            <a:xfrm>
              <a:off x="1311"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86654" name="Freeform 638"/>
            <p:cNvSpPr>
              <a:spLocks/>
            </p:cNvSpPr>
            <p:nvPr/>
          </p:nvSpPr>
          <p:spPr bwMode="auto">
            <a:xfrm>
              <a:off x="1311"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86655" name="Freeform 639"/>
            <p:cNvSpPr>
              <a:spLocks/>
            </p:cNvSpPr>
            <p:nvPr/>
          </p:nvSpPr>
          <p:spPr bwMode="auto">
            <a:xfrm>
              <a:off x="1132"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86656" name="Freeform 640"/>
            <p:cNvSpPr>
              <a:spLocks/>
            </p:cNvSpPr>
            <p:nvPr/>
          </p:nvSpPr>
          <p:spPr bwMode="auto">
            <a:xfrm>
              <a:off x="1132"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86657" name="Freeform 641"/>
            <p:cNvSpPr>
              <a:spLocks/>
            </p:cNvSpPr>
            <p:nvPr/>
          </p:nvSpPr>
          <p:spPr bwMode="auto">
            <a:xfrm>
              <a:off x="1133"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86658" name="Freeform 642"/>
            <p:cNvSpPr>
              <a:spLocks/>
            </p:cNvSpPr>
            <p:nvPr/>
          </p:nvSpPr>
          <p:spPr bwMode="auto">
            <a:xfrm>
              <a:off x="1133"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86659" name="Freeform 643"/>
            <p:cNvSpPr>
              <a:spLocks/>
            </p:cNvSpPr>
            <p:nvPr/>
          </p:nvSpPr>
          <p:spPr bwMode="auto">
            <a:xfrm>
              <a:off x="1133"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86660" name="Freeform 644"/>
            <p:cNvSpPr>
              <a:spLocks/>
            </p:cNvSpPr>
            <p:nvPr/>
          </p:nvSpPr>
          <p:spPr bwMode="auto">
            <a:xfrm>
              <a:off x="1133"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86661" name="Freeform 645"/>
            <p:cNvSpPr>
              <a:spLocks/>
            </p:cNvSpPr>
            <p:nvPr/>
          </p:nvSpPr>
          <p:spPr bwMode="auto">
            <a:xfrm>
              <a:off x="1132"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86662" name="Freeform 646"/>
            <p:cNvSpPr>
              <a:spLocks/>
            </p:cNvSpPr>
            <p:nvPr/>
          </p:nvSpPr>
          <p:spPr bwMode="auto">
            <a:xfrm>
              <a:off x="1130"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86663" name="Freeform 647"/>
            <p:cNvSpPr>
              <a:spLocks/>
            </p:cNvSpPr>
            <p:nvPr/>
          </p:nvSpPr>
          <p:spPr bwMode="auto">
            <a:xfrm>
              <a:off x="1130"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86664" name="Freeform 648"/>
            <p:cNvSpPr>
              <a:spLocks/>
            </p:cNvSpPr>
            <p:nvPr/>
          </p:nvSpPr>
          <p:spPr bwMode="auto">
            <a:xfrm>
              <a:off x="1131"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86665" name="Freeform 649"/>
            <p:cNvSpPr>
              <a:spLocks/>
            </p:cNvSpPr>
            <p:nvPr/>
          </p:nvSpPr>
          <p:spPr bwMode="auto">
            <a:xfrm>
              <a:off x="1131"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86666" name="Freeform 650"/>
            <p:cNvSpPr>
              <a:spLocks/>
            </p:cNvSpPr>
            <p:nvPr/>
          </p:nvSpPr>
          <p:spPr bwMode="auto">
            <a:xfrm>
              <a:off x="1131"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86667" name="Freeform 651"/>
            <p:cNvSpPr>
              <a:spLocks/>
            </p:cNvSpPr>
            <p:nvPr/>
          </p:nvSpPr>
          <p:spPr bwMode="auto">
            <a:xfrm>
              <a:off x="1132"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86668" name="Freeform 652"/>
            <p:cNvSpPr>
              <a:spLocks/>
            </p:cNvSpPr>
            <p:nvPr/>
          </p:nvSpPr>
          <p:spPr bwMode="auto">
            <a:xfrm>
              <a:off x="1130"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86669" name="Freeform 653"/>
            <p:cNvSpPr>
              <a:spLocks/>
            </p:cNvSpPr>
            <p:nvPr/>
          </p:nvSpPr>
          <p:spPr bwMode="auto">
            <a:xfrm>
              <a:off x="1176"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86670" name="Freeform 654"/>
            <p:cNvSpPr>
              <a:spLocks/>
            </p:cNvSpPr>
            <p:nvPr/>
          </p:nvSpPr>
          <p:spPr bwMode="auto">
            <a:xfrm>
              <a:off x="1176"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86671" name="Freeform 655"/>
            <p:cNvSpPr>
              <a:spLocks/>
            </p:cNvSpPr>
            <p:nvPr/>
          </p:nvSpPr>
          <p:spPr bwMode="auto">
            <a:xfrm>
              <a:off x="1176"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86672" name="Freeform 656"/>
            <p:cNvSpPr>
              <a:spLocks/>
            </p:cNvSpPr>
            <p:nvPr/>
          </p:nvSpPr>
          <p:spPr bwMode="auto">
            <a:xfrm>
              <a:off x="1177"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86673" name="Freeform 657"/>
            <p:cNvSpPr>
              <a:spLocks/>
            </p:cNvSpPr>
            <p:nvPr/>
          </p:nvSpPr>
          <p:spPr bwMode="auto">
            <a:xfrm>
              <a:off x="1177"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86674" name="Freeform 658"/>
            <p:cNvSpPr>
              <a:spLocks/>
            </p:cNvSpPr>
            <p:nvPr/>
          </p:nvSpPr>
          <p:spPr bwMode="auto">
            <a:xfrm>
              <a:off x="1177"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86675" name="Freeform 659"/>
            <p:cNvSpPr>
              <a:spLocks/>
            </p:cNvSpPr>
            <p:nvPr/>
          </p:nvSpPr>
          <p:spPr bwMode="auto">
            <a:xfrm>
              <a:off x="1178"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86676" name="Freeform 660"/>
            <p:cNvSpPr>
              <a:spLocks/>
            </p:cNvSpPr>
            <p:nvPr/>
          </p:nvSpPr>
          <p:spPr bwMode="auto">
            <a:xfrm>
              <a:off x="1185"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sp>
        <p:nvSpPr>
          <p:cNvPr id="86677" name="Freeform 661"/>
          <p:cNvSpPr>
            <a:spLocks/>
          </p:cNvSpPr>
          <p:nvPr/>
        </p:nvSpPr>
        <p:spPr bwMode="auto">
          <a:xfrm>
            <a:off x="7570761" y="2308110"/>
            <a:ext cx="14288" cy="7938"/>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86678" name="Freeform 662"/>
          <p:cNvSpPr>
            <a:spLocks/>
          </p:cNvSpPr>
          <p:nvPr/>
        </p:nvSpPr>
        <p:spPr bwMode="auto">
          <a:xfrm>
            <a:off x="7664424" y="2549411"/>
            <a:ext cx="4762" cy="9525"/>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86679" name="Freeform 663"/>
          <p:cNvSpPr>
            <a:spLocks/>
          </p:cNvSpPr>
          <p:nvPr/>
        </p:nvSpPr>
        <p:spPr bwMode="auto">
          <a:xfrm>
            <a:off x="7648550" y="2522424"/>
            <a:ext cx="20637" cy="28575"/>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86680" name="Freeform 664"/>
          <p:cNvSpPr>
            <a:spLocks/>
          </p:cNvSpPr>
          <p:nvPr/>
        </p:nvSpPr>
        <p:spPr bwMode="auto">
          <a:xfrm>
            <a:off x="7570761" y="2309698"/>
            <a:ext cx="95250" cy="220662"/>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86681" name="Freeform 665"/>
          <p:cNvSpPr>
            <a:spLocks/>
          </p:cNvSpPr>
          <p:nvPr/>
        </p:nvSpPr>
        <p:spPr bwMode="auto">
          <a:xfrm>
            <a:off x="7567587" y="2298586"/>
            <a:ext cx="17463" cy="15875"/>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86682" name="Freeform 666"/>
          <p:cNvSpPr>
            <a:spLocks/>
          </p:cNvSpPr>
          <p:nvPr/>
        </p:nvSpPr>
        <p:spPr bwMode="auto">
          <a:xfrm>
            <a:off x="7585049" y="1998549"/>
            <a:ext cx="330200" cy="320675"/>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86683" name="Freeform 667"/>
          <p:cNvSpPr>
            <a:spLocks/>
          </p:cNvSpPr>
          <p:nvPr/>
        </p:nvSpPr>
        <p:spPr bwMode="auto">
          <a:xfrm>
            <a:off x="7556474" y="1906474"/>
            <a:ext cx="430212" cy="623887"/>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86684" name="Freeform 668"/>
          <p:cNvSpPr>
            <a:spLocks/>
          </p:cNvSpPr>
          <p:nvPr/>
        </p:nvSpPr>
        <p:spPr bwMode="auto">
          <a:xfrm>
            <a:off x="7848574" y="1987435"/>
            <a:ext cx="80962" cy="192088"/>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86685" name="Freeform 669"/>
          <p:cNvSpPr>
            <a:spLocks/>
          </p:cNvSpPr>
          <p:nvPr/>
        </p:nvSpPr>
        <p:spPr bwMode="auto">
          <a:xfrm>
            <a:off x="7545362" y="1965211"/>
            <a:ext cx="328613" cy="320675"/>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86686" name="Freeform 670"/>
          <p:cNvSpPr>
            <a:spLocks/>
          </p:cNvSpPr>
          <p:nvPr/>
        </p:nvSpPr>
        <p:spPr bwMode="auto">
          <a:xfrm>
            <a:off x="7516787" y="1873135"/>
            <a:ext cx="430213" cy="623888"/>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86687" name="Freeform 671"/>
          <p:cNvSpPr>
            <a:spLocks/>
          </p:cNvSpPr>
          <p:nvPr/>
        </p:nvSpPr>
        <p:spPr bwMode="auto">
          <a:xfrm>
            <a:off x="7516787" y="1873136"/>
            <a:ext cx="257175" cy="157163"/>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86688" name="Freeform 672"/>
          <p:cNvSpPr>
            <a:spLocks/>
          </p:cNvSpPr>
          <p:nvPr/>
        </p:nvSpPr>
        <p:spPr bwMode="auto">
          <a:xfrm>
            <a:off x="7516786" y="1873135"/>
            <a:ext cx="255588" cy="153988"/>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86689" name="Freeform 673"/>
          <p:cNvSpPr>
            <a:spLocks/>
          </p:cNvSpPr>
          <p:nvPr/>
        </p:nvSpPr>
        <p:spPr bwMode="auto">
          <a:xfrm>
            <a:off x="7516786" y="1873135"/>
            <a:ext cx="255588" cy="152400"/>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86690" name="Freeform 674"/>
          <p:cNvSpPr>
            <a:spLocks/>
          </p:cNvSpPr>
          <p:nvPr/>
        </p:nvSpPr>
        <p:spPr bwMode="auto">
          <a:xfrm>
            <a:off x="7516786" y="1873136"/>
            <a:ext cx="254000" cy="149225"/>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86691" name="Freeform 675"/>
          <p:cNvSpPr>
            <a:spLocks/>
          </p:cNvSpPr>
          <p:nvPr/>
        </p:nvSpPr>
        <p:spPr bwMode="auto">
          <a:xfrm>
            <a:off x="7516786" y="1873135"/>
            <a:ext cx="254000" cy="147638"/>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86692" name="Freeform 676"/>
          <p:cNvSpPr>
            <a:spLocks/>
          </p:cNvSpPr>
          <p:nvPr/>
        </p:nvSpPr>
        <p:spPr bwMode="auto">
          <a:xfrm>
            <a:off x="7516787" y="1873135"/>
            <a:ext cx="252413" cy="146050"/>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86693" name="Freeform 677"/>
          <p:cNvSpPr>
            <a:spLocks/>
          </p:cNvSpPr>
          <p:nvPr/>
        </p:nvSpPr>
        <p:spPr bwMode="auto">
          <a:xfrm>
            <a:off x="7791425" y="1936636"/>
            <a:ext cx="3175" cy="476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86694" name="Freeform 678"/>
          <p:cNvSpPr>
            <a:spLocks/>
          </p:cNvSpPr>
          <p:nvPr/>
        </p:nvSpPr>
        <p:spPr bwMode="auto">
          <a:xfrm>
            <a:off x="7539011" y="1936636"/>
            <a:ext cx="254000" cy="142875"/>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86695" name="Freeform 679"/>
          <p:cNvSpPr>
            <a:spLocks/>
          </p:cNvSpPr>
          <p:nvPr/>
        </p:nvSpPr>
        <p:spPr bwMode="auto">
          <a:xfrm>
            <a:off x="7537425" y="2076336"/>
            <a:ext cx="1587" cy="3175"/>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86696" name="Freeform 680"/>
          <p:cNvSpPr>
            <a:spLocks/>
          </p:cNvSpPr>
          <p:nvPr/>
        </p:nvSpPr>
        <p:spPr bwMode="auto">
          <a:xfrm>
            <a:off x="7797775" y="1954099"/>
            <a:ext cx="3175" cy="3175"/>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86697" name="Freeform 681"/>
          <p:cNvSpPr>
            <a:spLocks/>
          </p:cNvSpPr>
          <p:nvPr/>
        </p:nvSpPr>
        <p:spPr bwMode="auto">
          <a:xfrm>
            <a:off x="7543775" y="1954098"/>
            <a:ext cx="255587" cy="144462"/>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86698" name="Freeform 682"/>
          <p:cNvSpPr>
            <a:spLocks/>
          </p:cNvSpPr>
          <p:nvPr/>
        </p:nvSpPr>
        <p:spPr bwMode="auto">
          <a:xfrm>
            <a:off x="7542187" y="2095386"/>
            <a:ext cx="3175" cy="3175"/>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86699" name="Freeform 683"/>
          <p:cNvSpPr>
            <a:spLocks/>
          </p:cNvSpPr>
          <p:nvPr/>
        </p:nvSpPr>
        <p:spPr bwMode="auto">
          <a:xfrm>
            <a:off x="7529487" y="2103324"/>
            <a:ext cx="79375" cy="193675"/>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86700" name="Freeform 684"/>
          <p:cNvSpPr>
            <a:spLocks/>
          </p:cNvSpPr>
          <p:nvPr/>
        </p:nvSpPr>
        <p:spPr bwMode="auto">
          <a:xfrm>
            <a:off x="7527900" y="2103324"/>
            <a:ext cx="79375" cy="193675"/>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86701" name="Freeform 685"/>
          <p:cNvSpPr>
            <a:spLocks/>
          </p:cNvSpPr>
          <p:nvPr/>
        </p:nvSpPr>
        <p:spPr bwMode="auto">
          <a:xfrm>
            <a:off x="7808886" y="1952510"/>
            <a:ext cx="82550" cy="192088"/>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86702" name="Freeform 686"/>
          <p:cNvSpPr>
            <a:spLocks/>
          </p:cNvSpPr>
          <p:nvPr/>
        </p:nvSpPr>
        <p:spPr bwMode="auto">
          <a:xfrm>
            <a:off x="7808887" y="1952511"/>
            <a:ext cx="80963" cy="193675"/>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86703" name="Freeform 687"/>
          <p:cNvSpPr>
            <a:spLocks/>
          </p:cNvSpPr>
          <p:nvPr/>
        </p:nvSpPr>
        <p:spPr bwMode="auto">
          <a:xfrm>
            <a:off x="7621561" y="2063635"/>
            <a:ext cx="260350" cy="361950"/>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86704" name="Freeform 688"/>
          <p:cNvSpPr>
            <a:spLocks/>
          </p:cNvSpPr>
          <p:nvPr/>
        </p:nvSpPr>
        <p:spPr bwMode="auto">
          <a:xfrm>
            <a:off x="7621561" y="2058873"/>
            <a:ext cx="260350" cy="361950"/>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86705" name="Freeform 689"/>
          <p:cNvSpPr>
            <a:spLocks/>
          </p:cNvSpPr>
          <p:nvPr/>
        </p:nvSpPr>
        <p:spPr bwMode="auto">
          <a:xfrm>
            <a:off x="7631086" y="2066811"/>
            <a:ext cx="249238" cy="346075"/>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86706" name="Freeform 690"/>
          <p:cNvSpPr>
            <a:spLocks/>
          </p:cNvSpPr>
          <p:nvPr/>
        </p:nvSpPr>
        <p:spPr bwMode="auto">
          <a:xfrm>
            <a:off x="7642199" y="2008073"/>
            <a:ext cx="30162" cy="30162"/>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86707" name="Freeform 691"/>
          <p:cNvSpPr>
            <a:spLocks/>
          </p:cNvSpPr>
          <p:nvPr/>
        </p:nvSpPr>
        <p:spPr bwMode="auto">
          <a:xfrm>
            <a:off x="7646961" y="2012836"/>
            <a:ext cx="25400" cy="23813"/>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86708" name="Freeform 692"/>
          <p:cNvSpPr>
            <a:spLocks/>
          </p:cNvSpPr>
          <p:nvPr/>
        </p:nvSpPr>
        <p:spPr bwMode="auto">
          <a:xfrm>
            <a:off x="7654900" y="2009660"/>
            <a:ext cx="15875" cy="20638"/>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86709" name="Freeform 693"/>
          <p:cNvSpPr>
            <a:spLocks/>
          </p:cNvSpPr>
          <p:nvPr/>
        </p:nvSpPr>
        <p:spPr bwMode="auto">
          <a:xfrm>
            <a:off x="7654900" y="2011248"/>
            <a:ext cx="15875" cy="17462"/>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86710" name="Freeform 694"/>
          <p:cNvSpPr>
            <a:spLocks/>
          </p:cNvSpPr>
          <p:nvPr/>
        </p:nvSpPr>
        <p:spPr bwMode="auto">
          <a:xfrm>
            <a:off x="7659662" y="2014423"/>
            <a:ext cx="9525" cy="12700"/>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86711" name="Freeform 695"/>
          <p:cNvSpPr>
            <a:spLocks/>
          </p:cNvSpPr>
          <p:nvPr/>
        </p:nvSpPr>
        <p:spPr bwMode="auto">
          <a:xfrm>
            <a:off x="7680300" y="1992198"/>
            <a:ext cx="20637" cy="25400"/>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86712" name="Freeform 696"/>
          <p:cNvSpPr>
            <a:spLocks/>
          </p:cNvSpPr>
          <p:nvPr/>
        </p:nvSpPr>
        <p:spPr bwMode="auto">
          <a:xfrm>
            <a:off x="7683474" y="1996960"/>
            <a:ext cx="17462" cy="19050"/>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86713" name="Freeform 697"/>
          <p:cNvSpPr>
            <a:spLocks/>
          </p:cNvSpPr>
          <p:nvPr/>
        </p:nvSpPr>
        <p:spPr bwMode="auto">
          <a:xfrm>
            <a:off x="7683475" y="1993785"/>
            <a:ext cx="15875" cy="20638"/>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86714" name="Freeform 698"/>
          <p:cNvSpPr>
            <a:spLocks/>
          </p:cNvSpPr>
          <p:nvPr/>
        </p:nvSpPr>
        <p:spPr bwMode="auto">
          <a:xfrm>
            <a:off x="7683475" y="1995373"/>
            <a:ext cx="15875" cy="17462"/>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86715" name="Freeform 699"/>
          <p:cNvSpPr>
            <a:spLocks/>
          </p:cNvSpPr>
          <p:nvPr/>
        </p:nvSpPr>
        <p:spPr bwMode="auto">
          <a:xfrm>
            <a:off x="7688237" y="1998548"/>
            <a:ext cx="9525" cy="12700"/>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86716" name="Freeform 700"/>
          <p:cNvSpPr>
            <a:spLocks/>
          </p:cNvSpPr>
          <p:nvPr/>
        </p:nvSpPr>
        <p:spPr bwMode="auto">
          <a:xfrm>
            <a:off x="7719986" y="1981086"/>
            <a:ext cx="6350" cy="9525"/>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86717" name="Freeform 701"/>
          <p:cNvSpPr>
            <a:spLocks/>
          </p:cNvSpPr>
          <p:nvPr/>
        </p:nvSpPr>
        <p:spPr bwMode="auto">
          <a:xfrm>
            <a:off x="7610450" y="2042999"/>
            <a:ext cx="7937" cy="7937"/>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86718" name="Freeform 702"/>
          <p:cNvSpPr>
            <a:spLocks/>
          </p:cNvSpPr>
          <p:nvPr/>
        </p:nvSpPr>
        <p:spPr bwMode="auto">
          <a:xfrm>
            <a:off x="7723162" y="1984261"/>
            <a:ext cx="3175" cy="476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86719" name="Freeform 703"/>
          <p:cNvSpPr>
            <a:spLocks/>
          </p:cNvSpPr>
          <p:nvPr/>
        </p:nvSpPr>
        <p:spPr bwMode="auto">
          <a:xfrm>
            <a:off x="7613625" y="2046173"/>
            <a:ext cx="3175" cy="4762"/>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86720" name="Freeform 704"/>
          <p:cNvSpPr>
            <a:spLocks/>
          </p:cNvSpPr>
          <p:nvPr/>
        </p:nvSpPr>
        <p:spPr bwMode="auto">
          <a:xfrm>
            <a:off x="7632675" y="1955685"/>
            <a:ext cx="46037" cy="46038"/>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86721" name="Freeform 705"/>
          <p:cNvSpPr>
            <a:spLocks/>
          </p:cNvSpPr>
          <p:nvPr/>
        </p:nvSpPr>
        <p:spPr bwMode="auto">
          <a:xfrm>
            <a:off x="7634262" y="1957273"/>
            <a:ext cx="42863" cy="42862"/>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86722" name="Freeform 706"/>
          <p:cNvSpPr>
            <a:spLocks/>
          </p:cNvSpPr>
          <p:nvPr/>
        </p:nvSpPr>
        <p:spPr bwMode="auto">
          <a:xfrm>
            <a:off x="7634262" y="1958861"/>
            <a:ext cx="42863" cy="41275"/>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86723" name="Freeform 707"/>
          <p:cNvSpPr>
            <a:spLocks/>
          </p:cNvSpPr>
          <p:nvPr/>
        </p:nvSpPr>
        <p:spPr bwMode="auto">
          <a:xfrm>
            <a:off x="7654900" y="1965210"/>
            <a:ext cx="15875" cy="20638"/>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86724" name="Freeform 708"/>
          <p:cNvSpPr>
            <a:spLocks/>
          </p:cNvSpPr>
          <p:nvPr/>
        </p:nvSpPr>
        <p:spPr bwMode="auto">
          <a:xfrm>
            <a:off x="7654900" y="1965210"/>
            <a:ext cx="15875" cy="19050"/>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86725" name="Freeform 709"/>
          <p:cNvSpPr>
            <a:spLocks/>
          </p:cNvSpPr>
          <p:nvPr/>
        </p:nvSpPr>
        <p:spPr bwMode="auto">
          <a:xfrm>
            <a:off x="7656486" y="1966799"/>
            <a:ext cx="12700" cy="15875"/>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86726" name="Freeform 710"/>
          <p:cNvSpPr>
            <a:spLocks/>
          </p:cNvSpPr>
          <p:nvPr/>
        </p:nvSpPr>
        <p:spPr bwMode="auto">
          <a:xfrm>
            <a:off x="7656486" y="1966799"/>
            <a:ext cx="12700" cy="15875"/>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86727" name="Freeform 711"/>
          <p:cNvSpPr>
            <a:spLocks/>
          </p:cNvSpPr>
          <p:nvPr/>
        </p:nvSpPr>
        <p:spPr bwMode="auto">
          <a:xfrm>
            <a:off x="7658074" y="1966799"/>
            <a:ext cx="11112" cy="14287"/>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86728" name="Freeform 712"/>
          <p:cNvSpPr>
            <a:spLocks/>
          </p:cNvSpPr>
          <p:nvPr/>
        </p:nvSpPr>
        <p:spPr bwMode="auto">
          <a:xfrm>
            <a:off x="7658075" y="1966798"/>
            <a:ext cx="9525" cy="12700"/>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86729" name="Freeform 713"/>
          <p:cNvSpPr>
            <a:spLocks/>
          </p:cNvSpPr>
          <p:nvPr/>
        </p:nvSpPr>
        <p:spPr bwMode="auto">
          <a:xfrm>
            <a:off x="7645375" y="1982674"/>
            <a:ext cx="1587" cy="3175"/>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86730" name="Freeform 714"/>
          <p:cNvSpPr>
            <a:spLocks/>
          </p:cNvSpPr>
          <p:nvPr/>
        </p:nvSpPr>
        <p:spPr bwMode="auto">
          <a:xfrm>
            <a:off x="7646962" y="1976324"/>
            <a:ext cx="4763" cy="9525"/>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86731" name="Freeform 715"/>
          <p:cNvSpPr>
            <a:spLocks/>
          </p:cNvSpPr>
          <p:nvPr/>
        </p:nvSpPr>
        <p:spPr bwMode="auto">
          <a:xfrm>
            <a:off x="7643786" y="1973148"/>
            <a:ext cx="7938" cy="4762"/>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86732" name="Freeform 716"/>
          <p:cNvSpPr>
            <a:spLocks/>
          </p:cNvSpPr>
          <p:nvPr/>
        </p:nvSpPr>
        <p:spPr bwMode="auto">
          <a:xfrm>
            <a:off x="7640612" y="1974735"/>
            <a:ext cx="4763" cy="12700"/>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86733" name="Freeform 717"/>
          <p:cNvSpPr>
            <a:spLocks/>
          </p:cNvSpPr>
          <p:nvPr/>
        </p:nvSpPr>
        <p:spPr bwMode="auto">
          <a:xfrm>
            <a:off x="7640611" y="1985848"/>
            <a:ext cx="7938" cy="6350"/>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86734" name="Freeform 718"/>
          <p:cNvSpPr>
            <a:spLocks/>
          </p:cNvSpPr>
          <p:nvPr/>
        </p:nvSpPr>
        <p:spPr bwMode="auto">
          <a:xfrm>
            <a:off x="7648549" y="1984260"/>
            <a:ext cx="6350" cy="7938"/>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86735" name="Freeform 719"/>
          <p:cNvSpPr>
            <a:spLocks/>
          </p:cNvSpPr>
          <p:nvPr/>
        </p:nvSpPr>
        <p:spPr bwMode="auto">
          <a:xfrm>
            <a:off x="7646962" y="1989024"/>
            <a:ext cx="3175" cy="1587"/>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86736" name="Freeform 720"/>
          <p:cNvSpPr>
            <a:spLocks/>
          </p:cNvSpPr>
          <p:nvPr/>
        </p:nvSpPr>
        <p:spPr bwMode="auto">
          <a:xfrm>
            <a:off x="7646961" y="1984261"/>
            <a:ext cx="1588" cy="3175"/>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86737" name="Freeform 721"/>
          <p:cNvSpPr>
            <a:spLocks/>
          </p:cNvSpPr>
          <p:nvPr/>
        </p:nvSpPr>
        <p:spPr bwMode="auto">
          <a:xfrm>
            <a:off x="7646961" y="1977910"/>
            <a:ext cx="6350" cy="7938"/>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86738" name="Freeform 722"/>
          <p:cNvSpPr>
            <a:spLocks/>
          </p:cNvSpPr>
          <p:nvPr/>
        </p:nvSpPr>
        <p:spPr bwMode="auto">
          <a:xfrm>
            <a:off x="7645375" y="1974736"/>
            <a:ext cx="7937" cy="476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86739" name="Freeform 723"/>
          <p:cNvSpPr>
            <a:spLocks/>
          </p:cNvSpPr>
          <p:nvPr/>
        </p:nvSpPr>
        <p:spPr bwMode="auto">
          <a:xfrm>
            <a:off x="7640611" y="1976323"/>
            <a:ext cx="6350" cy="11112"/>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86740" name="Freeform 724"/>
          <p:cNvSpPr>
            <a:spLocks/>
          </p:cNvSpPr>
          <p:nvPr/>
        </p:nvSpPr>
        <p:spPr bwMode="auto">
          <a:xfrm>
            <a:off x="7642200" y="1985848"/>
            <a:ext cx="7937" cy="6350"/>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86741" name="Freeform 725"/>
          <p:cNvSpPr>
            <a:spLocks/>
          </p:cNvSpPr>
          <p:nvPr/>
        </p:nvSpPr>
        <p:spPr bwMode="auto">
          <a:xfrm>
            <a:off x="7650137" y="1984260"/>
            <a:ext cx="4763" cy="7938"/>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86742" name="Freeform 726"/>
          <p:cNvSpPr>
            <a:spLocks/>
          </p:cNvSpPr>
          <p:nvPr/>
        </p:nvSpPr>
        <p:spPr bwMode="auto">
          <a:xfrm>
            <a:off x="7648550" y="1989024"/>
            <a:ext cx="3175" cy="1587"/>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86743" name="Freeform 727"/>
          <p:cNvSpPr>
            <a:spLocks/>
          </p:cNvSpPr>
          <p:nvPr/>
        </p:nvSpPr>
        <p:spPr bwMode="auto">
          <a:xfrm>
            <a:off x="7577111" y="2216035"/>
            <a:ext cx="1588" cy="1588"/>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86744" name="Freeform 728"/>
          <p:cNvSpPr>
            <a:spLocks/>
          </p:cNvSpPr>
          <p:nvPr/>
        </p:nvSpPr>
        <p:spPr bwMode="auto">
          <a:xfrm>
            <a:off x="7562825" y="2185873"/>
            <a:ext cx="15875" cy="3175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86745" name="Freeform 729"/>
          <p:cNvSpPr>
            <a:spLocks/>
          </p:cNvSpPr>
          <p:nvPr/>
        </p:nvSpPr>
        <p:spPr bwMode="auto">
          <a:xfrm>
            <a:off x="7562825" y="2177935"/>
            <a:ext cx="3175" cy="7938"/>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86746" name="Freeform 730"/>
          <p:cNvSpPr>
            <a:spLocks/>
          </p:cNvSpPr>
          <p:nvPr/>
        </p:nvSpPr>
        <p:spPr bwMode="auto">
          <a:xfrm>
            <a:off x="7562825" y="2184285"/>
            <a:ext cx="1587" cy="1588"/>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86747" name="Freeform 731"/>
          <p:cNvSpPr>
            <a:spLocks/>
          </p:cNvSpPr>
          <p:nvPr/>
        </p:nvSpPr>
        <p:spPr bwMode="auto">
          <a:xfrm>
            <a:off x="7575525" y="2204924"/>
            <a:ext cx="1587" cy="3175"/>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86748" name="Freeform 732"/>
          <p:cNvSpPr>
            <a:spLocks/>
          </p:cNvSpPr>
          <p:nvPr/>
        </p:nvSpPr>
        <p:spPr bwMode="auto">
          <a:xfrm>
            <a:off x="7569175" y="2190636"/>
            <a:ext cx="7937" cy="17463"/>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86749" name="Freeform 733"/>
          <p:cNvSpPr>
            <a:spLocks/>
          </p:cNvSpPr>
          <p:nvPr/>
        </p:nvSpPr>
        <p:spPr bwMode="auto">
          <a:xfrm>
            <a:off x="7569175" y="2187461"/>
            <a:ext cx="1587" cy="3175"/>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86750" name="Freeform 734"/>
          <p:cNvSpPr>
            <a:spLocks/>
          </p:cNvSpPr>
          <p:nvPr/>
        </p:nvSpPr>
        <p:spPr bwMode="auto">
          <a:xfrm>
            <a:off x="7569175" y="2190635"/>
            <a:ext cx="1587" cy="1588"/>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86751" name="Freeform 735"/>
          <p:cNvSpPr>
            <a:spLocks/>
          </p:cNvSpPr>
          <p:nvPr/>
        </p:nvSpPr>
        <p:spPr bwMode="auto">
          <a:xfrm>
            <a:off x="7839050" y="2030299"/>
            <a:ext cx="1587" cy="1587"/>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86752" name="Freeform 736"/>
          <p:cNvSpPr>
            <a:spLocks/>
          </p:cNvSpPr>
          <p:nvPr/>
        </p:nvSpPr>
        <p:spPr bwMode="auto">
          <a:xfrm>
            <a:off x="7839049" y="2030298"/>
            <a:ext cx="11112" cy="23812"/>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86753" name="Freeform 737"/>
          <p:cNvSpPr>
            <a:spLocks/>
          </p:cNvSpPr>
          <p:nvPr/>
        </p:nvSpPr>
        <p:spPr bwMode="auto">
          <a:xfrm>
            <a:off x="7848575" y="2054110"/>
            <a:ext cx="1587" cy="6350"/>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86754" name="Freeform 738"/>
          <p:cNvSpPr>
            <a:spLocks/>
          </p:cNvSpPr>
          <p:nvPr/>
        </p:nvSpPr>
        <p:spPr bwMode="auto">
          <a:xfrm>
            <a:off x="7848575" y="2054110"/>
            <a:ext cx="1587" cy="1588"/>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86755" name="Freeform 739"/>
          <p:cNvSpPr>
            <a:spLocks/>
          </p:cNvSpPr>
          <p:nvPr/>
        </p:nvSpPr>
        <p:spPr bwMode="auto">
          <a:xfrm>
            <a:off x="7839050" y="2038235"/>
            <a:ext cx="1587" cy="1588"/>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86756" name="Freeform 740"/>
          <p:cNvSpPr>
            <a:spLocks/>
          </p:cNvSpPr>
          <p:nvPr/>
        </p:nvSpPr>
        <p:spPr bwMode="auto">
          <a:xfrm>
            <a:off x="7840636" y="2038235"/>
            <a:ext cx="6350" cy="12700"/>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86757" name="Freeform 741"/>
          <p:cNvSpPr>
            <a:spLocks/>
          </p:cNvSpPr>
          <p:nvPr/>
        </p:nvSpPr>
        <p:spPr bwMode="auto">
          <a:xfrm>
            <a:off x="7845400" y="2050936"/>
            <a:ext cx="1587" cy="3175"/>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86758" name="Freeform 742"/>
          <p:cNvSpPr>
            <a:spLocks/>
          </p:cNvSpPr>
          <p:nvPr/>
        </p:nvSpPr>
        <p:spPr bwMode="auto">
          <a:xfrm>
            <a:off x="7845400" y="2049349"/>
            <a:ext cx="1587" cy="1587"/>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86759" name="Freeform 743"/>
          <p:cNvSpPr>
            <a:spLocks/>
          </p:cNvSpPr>
          <p:nvPr/>
        </p:nvSpPr>
        <p:spPr bwMode="auto">
          <a:xfrm>
            <a:off x="7561236" y="2311285"/>
            <a:ext cx="84138" cy="217488"/>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86760" name="Freeform 744"/>
          <p:cNvSpPr>
            <a:spLocks/>
          </p:cNvSpPr>
          <p:nvPr/>
        </p:nvSpPr>
        <p:spPr bwMode="auto">
          <a:xfrm>
            <a:off x="7561236" y="2311285"/>
            <a:ext cx="82550" cy="217488"/>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86761" name="Freeform 745"/>
          <p:cNvSpPr>
            <a:spLocks/>
          </p:cNvSpPr>
          <p:nvPr/>
        </p:nvSpPr>
        <p:spPr bwMode="auto">
          <a:xfrm>
            <a:off x="7562825" y="2312873"/>
            <a:ext cx="79375" cy="215900"/>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86762" name="Freeform 746"/>
          <p:cNvSpPr>
            <a:spLocks/>
          </p:cNvSpPr>
          <p:nvPr/>
        </p:nvSpPr>
        <p:spPr bwMode="auto">
          <a:xfrm>
            <a:off x="7562825" y="2312873"/>
            <a:ext cx="77787" cy="215900"/>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86763" name="Freeform 747"/>
          <p:cNvSpPr>
            <a:spLocks/>
          </p:cNvSpPr>
          <p:nvPr/>
        </p:nvSpPr>
        <p:spPr bwMode="auto">
          <a:xfrm>
            <a:off x="7562824" y="2314461"/>
            <a:ext cx="76200" cy="214313"/>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86764" name="Freeform 748"/>
          <p:cNvSpPr>
            <a:spLocks/>
          </p:cNvSpPr>
          <p:nvPr/>
        </p:nvSpPr>
        <p:spPr bwMode="auto">
          <a:xfrm>
            <a:off x="7562825" y="2314461"/>
            <a:ext cx="73025" cy="212725"/>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86765" name="Freeform 749"/>
          <p:cNvSpPr>
            <a:spLocks/>
          </p:cNvSpPr>
          <p:nvPr/>
        </p:nvSpPr>
        <p:spPr bwMode="auto">
          <a:xfrm>
            <a:off x="7561236" y="2308111"/>
            <a:ext cx="12700" cy="9525"/>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86766" name="Freeform 750"/>
          <p:cNvSpPr>
            <a:spLocks/>
          </p:cNvSpPr>
          <p:nvPr/>
        </p:nvSpPr>
        <p:spPr bwMode="auto">
          <a:xfrm>
            <a:off x="7558061" y="2300174"/>
            <a:ext cx="14288" cy="15875"/>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86767" name="Freeform 751"/>
          <p:cNvSpPr>
            <a:spLocks/>
          </p:cNvSpPr>
          <p:nvPr/>
        </p:nvSpPr>
        <p:spPr bwMode="auto">
          <a:xfrm>
            <a:off x="7558061" y="2300174"/>
            <a:ext cx="12700" cy="15875"/>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86768" name="Freeform 752"/>
          <p:cNvSpPr>
            <a:spLocks/>
          </p:cNvSpPr>
          <p:nvPr/>
        </p:nvSpPr>
        <p:spPr bwMode="auto">
          <a:xfrm>
            <a:off x="7559650" y="2300174"/>
            <a:ext cx="9525" cy="14287"/>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86769" name="Freeform 753"/>
          <p:cNvSpPr>
            <a:spLocks/>
          </p:cNvSpPr>
          <p:nvPr/>
        </p:nvSpPr>
        <p:spPr bwMode="auto">
          <a:xfrm>
            <a:off x="7559650" y="2300174"/>
            <a:ext cx="7937" cy="14287"/>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86770" name="Freeform 754"/>
          <p:cNvSpPr>
            <a:spLocks/>
          </p:cNvSpPr>
          <p:nvPr/>
        </p:nvSpPr>
        <p:spPr bwMode="auto">
          <a:xfrm>
            <a:off x="7559649" y="2300174"/>
            <a:ext cx="6350" cy="14287"/>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86771" name="Freeform 755"/>
          <p:cNvSpPr>
            <a:spLocks/>
          </p:cNvSpPr>
          <p:nvPr/>
        </p:nvSpPr>
        <p:spPr bwMode="auto">
          <a:xfrm>
            <a:off x="7561237" y="2300174"/>
            <a:ext cx="3175" cy="14287"/>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86772" name="Freeform 756"/>
          <p:cNvSpPr>
            <a:spLocks/>
          </p:cNvSpPr>
          <p:nvPr/>
        </p:nvSpPr>
        <p:spPr bwMode="auto">
          <a:xfrm>
            <a:off x="7558061" y="2301760"/>
            <a:ext cx="12700" cy="6350"/>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86773" name="Freeform 757"/>
          <p:cNvSpPr>
            <a:spLocks/>
          </p:cNvSpPr>
          <p:nvPr/>
        </p:nvSpPr>
        <p:spPr bwMode="auto">
          <a:xfrm>
            <a:off x="7631087" y="2520836"/>
            <a:ext cx="15875" cy="9525"/>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86774" name="Freeform 758"/>
          <p:cNvSpPr>
            <a:spLocks/>
          </p:cNvSpPr>
          <p:nvPr/>
        </p:nvSpPr>
        <p:spPr bwMode="auto">
          <a:xfrm>
            <a:off x="7631087" y="2522423"/>
            <a:ext cx="17463" cy="25400"/>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86775" name="Freeform 759"/>
          <p:cNvSpPr>
            <a:spLocks/>
          </p:cNvSpPr>
          <p:nvPr/>
        </p:nvSpPr>
        <p:spPr bwMode="auto">
          <a:xfrm>
            <a:off x="7631087" y="2522423"/>
            <a:ext cx="15875" cy="25400"/>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86776" name="Freeform 760"/>
          <p:cNvSpPr>
            <a:spLocks/>
          </p:cNvSpPr>
          <p:nvPr/>
        </p:nvSpPr>
        <p:spPr bwMode="auto">
          <a:xfrm>
            <a:off x="7632675" y="2524011"/>
            <a:ext cx="14287" cy="23813"/>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86777" name="Freeform 761"/>
          <p:cNvSpPr>
            <a:spLocks/>
          </p:cNvSpPr>
          <p:nvPr/>
        </p:nvSpPr>
        <p:spPr bwMode="auto">
          <a:xfrm>
            <a:off x="7632675" y="2525599"/>
            <a:ext cx="14287" cy="22225"/>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86778" name="Freeform 762"/>
          <p:cNvSpPr>
            <a:spLocks/>
          </p:cNvSpPr>
          <p:nvPr/>
        </p:nvSpPr>
        <p:spPr bwMode="auto">
          <a:xfrm>
            <a:off x="7632674" y="2525599"/>
            <a:ext cx="12700" cy="22225"/>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86779" name="Freeform 763"/>
          <p:cNvSpPr>
            <a:spLocks/>
          </p:cNvSpPr>
          <p:nvPr/>
        </p:nvSpPr>
        <p:spPr bwMode="auto">
          <a:xfrm>
            <a:off x="7634262" y="2527185"/>
            <a:ext cx="11113" cy="20638"/>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86780" name="Freeform 764"/>
          <p:cNvSpPr>
            <a:spLocks/>
          </p:cNvSpPr>
          <p:nvPr/>
        </p:nvSpPr>
        <p:spPr bwMode="auto">
          <a:xfrm>
            <a:off x="7645375" y="2547824"/>
            <a:ext cx="3175" cy="7937"/>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pic>
        <p:nvPicPr>
          <p:cNvPr id="86781" name="Picture 765" descr="j0235962"/>
          <p:cNvPicPr>
            <a:picLocks noChangeAspect="1" noChangeArrowheads="1"/>
          </p:cNvPicPr>
          <p:nvPr/>
        </p:nvPicPr>
        <p:blipFill>
          <a:blip r:embed="rId3" cstate="print"/>
          <a:srcRect/>
          <a:stretch>
            <a:fillRect/>
          </a:stretch>
        </p:blipFill>
        <p:spPr bwMode="auto">
          <a:xfrm>
            <a:off x="9861525" y="4709999"/>
            <a:ext cx="904875" cy="911225"/>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idx="1"/>
          </p:nvPr>
        </p:nvSpPr>
        <p:spPr/>
        <p:txBody>
          <a:bodyPr/>
          <a:lstStyle/>
          <a:p>
            <a:r>
              <a:rPr lang="en-US" dirty="0"/>
              <a:t>All devices in a </a:t>
            </a:r>
            <a:r>
              <a:rPr lang="en-US" dirty="0" err="1"/>
              <a:t>piconet</a:t>
            </a:r>
            <a:r>
              <a:rPr lang="en-US" dirty="0"/>
              <a:t> hop together</a:t>
            </a:r>
          </a:p>
          <a:p>
            <a:pPr lvl="1"/>
            <a:r>
              <a:rPr lang="en-US" dirty="0"/>
              <a:t>Master gives slaves its clock and device ID</a:t>
            </a:r>
          </a:p>
          <a:p>
            <a:pPr lvl="2"/>
            <a:r>
              <a:rPr lang="en-US" dirty="0"/>
              <a:t>Hopping pattern: determined by device ID (48 bit, unique worldwide)</a:t>
            </a:r>
          </a:p>
          <a:p>
            <a:pPr lvl="2"/>
            <a:r>
              <a:rPr lang="en-US" dirty="0"/>
              <a:t>Phase in hopping pattern determined by clock</a:t>
            </a:r>
          </a:p>
          <a:p>
            <a:r>
              <a:rPr lang="en-US" dirty="0"/>
              <a:t>Addressing</a:t>
            </a:r>
          </a:p>
          <a:p>
            <a:pPr lvl="1"/>
            <a:r>
              <a:rPr lang="en-US" dirty="0"/>
              <a:t>Logical Transport Address (LT_ADDR, 3 bit)</a:t>
            </a:r>
          </a:p>
        </p:txBody>
      </p:sp>
      <p:sp>
        <p:nvSpPr>
          <p:cNvPr id="163842" name="Rectangle 2"/>
          <p:cNvSpPr>
            <a:spLocks noGrp="1" noChangeArrowheads="1"/>
          </p:cNvSpPr>
          <p:nvPr>
            <p:ph type="title"/>
          </p:nvPr>
        </p:nvSpPr>
        <p:spPr/>
        <p:txBody>
          <a:bodyPr/>
          <a:lstStyle/>
          <a:p>
            <a:r>
              <a:rPr lang="en-US"/>
              <a:t>Forming a piconet</a:t>
            </a:r>
          </a:p>
        </p:txBody>
      </p:sp>
      <p:sp>
        <p:nvSpPr>
          <p:cNvPr id="45" name="Fußzeilenplatzhalter 3"/>
          <p:cNvSpPr>
            <a:spLocks noGrp="1"/>
          </p:cNvSpPr>
          <p:nvPr>
            <p:ph type="ftr" sz="quarter" idx="10"/>
          </p:nvPr>
        </p:nvSpPr>
        <p:spPr/>
        <p:txBody>
          <a:bodyPr/>
          <a:lstStyle/>
          <a:p>
            <a:r>
              <a:rPr lang="en-US"/>
              <a:t>Prof. Dr.-Ing. Jochen H. Schiller    www.jochenschiller.de    Mobile Communications</a:t>
            </a:r>
          </a:p>
        </p:txBody>
      </p:sp>
      <p:sp>
        <p:nvSpPr>
          <p:cNvPr id="163845" name="Oval 5"/>
          <p:cNvSpPr>
            <a:spLocks noChangeArrowheads="1"/>
          </p:cNvSpPr>
          <p:nvPr/>
        </p:nvSpPr>
        <p:spPr bwMode="auto">
          <a:xfrm>
            <a:off x="3790950" y="48609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sp>
        <p:nvSpPr>
          <p:cNvPr id="163846" name="Oval 6"/>
          <p:cNvSpPr>
            <a:spLocks noChangeArrowheads="1"/>
          </p:cNvSpPr>
          <p:nvPr/>
        </p:nvSpPr>
        <p:spPr bwMode="auto">
          <a:xfrm>
            <a:off x="2800350" y="45561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sp>
        <p:nvSpPr>
          <p:cNvPr id="163847" name="Oval 7"/>
          <p:cNvSpPr>
            <a:spLocks noChangeArrowheads="1"/>
          </p:cNvSpPr>
          <p:nvPr/>
        </p:nvSpPr>
        <p:spPr bwMode="auto">
          <a:xfrm>
            <a:off x="3562350" y="59277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sp>
        <p:nvSpPr>
          <p:cNvPr id="163848" name="Oval 8"/>
          <p:cNvSpPr>
            <a:spLocks noChangeArrowheads="1"/>
          </p:cNvSpPr>
          <p:nvPr/>
        </p:nvSpPr>
        <p:spPr bwMode="auto">
          <a:xfrm>
            <a:off x="2724150" y="54705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sp>
        <p:nvSpPr>
          <p:cNvPr id="163849" name="Oval 9"/>
          <p:cNvSpPr>
            <a:spLocks noChangeArrowheads="1"/>
          </p:cNvSpPr>
          <p:nvPr/>
        </p:nvSpPr>
        <p:spPr bwMode="auto">
          <a:xfrm>
            <a:off x="4476750" y="40989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sp>
        <p:nvSpPr>
          <p:cNvPr id="163850" name="Oval 10"/>
          <p:cNvSpPr>
            <a:spLocks noChangeArrowheads="1"/>
          </p:cNvSpPr>
          <p:nvPr/>
        </p:nvSpPr>
        <p:spPr bwMode="auto">
          <a:xfrm>
            <a:off x="4552950" y="55467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dirty="0">
                <a:latin typeface="Arial" charset="0"/>
              </a:rPr>
              <a:t>SB</a:t>
            </a:r>
          </a:p>
        </p:txBody>
      </p:sp>
      <p:sp>
        <p:nvSpPr>
          <p:cNvPr id="163851" name="Oval 11"/>
          <p:cNvSpPr>
            <a:spLocks noChangeArrowheads="1"/>
          </p:cNvSpPr>
          <p:nvPr/>
        </p:nvSpPr>
        <p:spPr bwMode="auto">
          <a:xfrm>
            <a:off x="3714750" y="39465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dirty="0">
                <a:latin typeface="Arial" charset="0"/>
              </a:rPr>
              <a:t>SB</a:t>
            </a:r>
          </a:p>
        </p:txBody>
      </p:sp>
      <p:sp>
        <p:nvSpPr>
          <p:cNvPr id="163852" name="Oval 12"/>
          <p:cNvSpPr>
            <a:spLocks noChangeArrowheads="1"/>
          </p:cNvSpPr>
          <p:nvPr/>
        </p:nvSpPr>
        <p:spPr bwMode="auto">
          <a:xfrm>
            <a:off x="4857750" y="48609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sp>
        <p:nvSpPr>
          <p:cNvPr id="163853" name="Oval 13"/>
          <p:cNvSpPr>
            <a:spLocks noChangeArrowheads="1"/>
          </p:cNvSpPr>
          <p:nvPr/>
        </p:nvSpPr>
        <p:spPr bwMode="auto">
          <a:xfrm>
            <a:off x="4171950" y="60039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sp>
        <p:nvSpPr>
          <p:cNvPr id="163857" name="Oval 17"/>
          <p:cNvSpPr>
            <a:spLocks noChangeArrowheads="1"/>
          </p:cNvSpPr>
          <p:nvPr/>
        </p:nvSpPr>
        <p:spPr bwMode="auto">
          <a:xfrm>
            <a:off x="7296150" y="3184525"/>
            <a:ext cx="3048000" cy="3124200"/>
          </a:xfrm>
          <a:prstGeom prst="ellipse">
            <a:avLst/>
          </a:prstGeom>
          <a:solidFill>
            <a:srgbClr val="DADAF6"/>
          </a:solidFill>
          <a:ln w="9525">
            <a:noFill/>
            <a:round/>
            <a:headEnd/>
            <a:tailEnd/>
          </a:ln>
          <a:effectLst/>
        </p:spPr>
        <p:txBody>
          <a:bodyPr wrap="none" anchor="ctr"/>
          <a:lstStyle/>
          <a:p>
            <a:endParaRPr lang="en-US"/>
          </a:p>
        </p:txBody>
      </p:sp>
      <p:sp>
        <p:nvSpPr>
          <p:cNvPr id="163858" name="Oval 18"/>
          <p:cNvSpPr>
            <a:spLocks noChangeArrowheads="1"/>
          </p:cNvSpPr>
          <p:nvPr/>
        </p:nvSpPr>
        <p:spPr bwMode="auto">
          <a:xfrm>
            <a:off x="8667750" y="4403725"/>
            <a:ext cx="304800" cy="304800"/>
          </a:xfrm>
          <a:prstGeom prst="ellipse">
            <a:avLst/>
          </a:prstGeom>
          <a:solidFill>
            <a:srgbClr val="FF5353"/>
          </a:solidFill>
          <a:ln w="9525">
            <a:solidFill>
              <a:schemeClr val="tx1"/>
            </a:solidFill>
            <a:round/>
            <a:headEnd/>
            <a:tailEnd/>
          </a:ln>
          <a:effectLst/>
        </p:spPr>
        <p:txBody>
          <a:bodyPr wrap="none" anchor="ctr"/>
          <a:lstStyle/>
          <a:p>
            <a:pPr eaLnBrk="0" hangingPunct="0"/>
            <a:r>
              <a:rPr lang="en-US" sz="1600">
                <a:latin typeface="Arial" charset="0"/>
              </a:rPr>
              <a:t>M</a:t>
            </a:r>
          </a:p>
        </p:txBody>
      </p:sp>
      <p:sp>
        <p:nvSpPr>
          <p:cNvPr id="163859" name="Oval 19"/>
          <p:cNvSpPr>
            <a:spLocks noChangeArrowheads="1"/>
          </p:cNvSpPr>
          <p:nvPr/>
        </p:nvSpPr>
        <p:spPr bwMode="auto">
          <a:xfrm>
            <a:off x="7677150" y="4098925"/>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63860" name="Oval 20"/>
          <p:cNvSpPr>
            <a:spLocks noChangeArrowheads="1"/>
          </p:cNvSpPr>
          <p:nvPr/>
        </p:nvSpPr>
        <p:spPr bwMode="auto">
          <a:xfrm>
            <a:off x="8439150" y="54705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dirty="0">
                <a:latin typeface="Arial" charset="0"/>
              </a:rPr>
              <a:t>SB</a:t>
            </a:r>
          </a:p>
        </p:txBody>
      </p:sp>
      <p:sp>
        <p:nvSpPr>
          <p:cNvPr id="163861" name="Oval 21"/>
          <p:cNvSpPr>
            <a:spLocks noChangeArrowheads="1"/>
          </p:cNvSpPr>
          <p:nvPr/>
        </p:nvSpPr>
        <p:spPr bwMode="auto">
          <a:xfrm>
            <a:off x="7600950" y="50133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sp>
        <p:nvSpPr>
          <p:cNvPr id="163862" name="Oval 22"/>
          <p:cNvSpPr>
            <a:spLocks noChangeArrowheads="1"/>
          </p:cNvSpPr>
          <p:nvPr/>
        </p:nvSpPr>
        <p:spPr bwMode="auto">
          <a:xfrm>
            <a:off x="9353550" y="3641725"/>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63863" name="Oval 23"/>
          <p:cNvSpPr>
            <a:spLocks noChangeArrowheads="1"/>
          </p:cNvSpPr>
          <p:nvPr/>
        </p:nvSpPr>
        <p:spPr bwMode="auto">
          <a:xfrm>
            <a:off x="9429750" y="5089525"/>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63864" name="Oval 24"/>
          <p:cNvSpPr>
            <a:spLocks noChangeArrowheads="1"/>
          </p:cNvSpPr>
          <p:nvPr/>
        </p:nvSpPr>
        <p:spPr bwMode="auto">
          <a:xfrm>
            <a:off x="8591550" y="34893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dirty="0">
                <a:latin typeface="Arial" charset="0"/>
              </a:rPr>
              <a:t>SB</a:t>
            </a:r>
          </a:p>
        </p:txBody>
      </p:sp>
      <p:sp>
        <p:nvSpPr>
          <p:cNvPr id="163865" name="Oval 25"/>
          <p:cNvSpPr>
            <a:spLocks noChangeArrowheads="1"/>
          </p:cNvSpPr>
          <p:nvPr/>
        </p:nvSpPr>
        <p:spPr bwMode="auto">
          <a:xfrm>
            <a:off x="9734550" y="44037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dirty="0">
                <a:latin typeface="Arial" charset="0"/>
              </a:rPr>
              <a:t>SB</a:t>
            </a:r>
          </a:p>
        </p:txBody>
      </p:sp>
      <p:sp>
        <p:nvSpPr>
          <p:cNvPr id="163866" name="Oval 26"/>
          <p:cNvSpPr>
            <a:spLocks noChangeArrowheads="1"/>
          </p:cNvSpPr>
          <p:nvPr/>
        </p:nvSpPr>
        <p:spPr bwMode="auto">
          <a:xfrm>
            <a:off x="9048750" y="5546725"/>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dirty="0">
                <a:latin typeface="Arial" charset="0"/>
              </a:rPr>
              <a:t>SB</a:t>
            </a:r>
          </a:p>
        </p:txBody>
      </p:sp>
      <p:cxnSp>
        <p:nvCxnSpPr>
          <p:cNvPr id="163867" name="AutoShape 27"/>
          <p:cNvCxnSpPr>
            <a:cxnSpLocks noChangeShapeType="1"/>
            <a:stCxn id="163858" idx="2"/>
            <a:endCxn id="163859" idx="6"/>
          </p:cNvCxnSpPr>
          <p:nvPr/>
        </p:nvCxnSpPr>
        <p:spPr bwMode="auto">
          <a:xfrm flipH="1" flipV="1">
            <a:off x="7981950" y="4251325"/>
            <a:ext cx="685800" cy="304800"/>
          </a:xfrm>
          <a:prstGeom prst="straightConnector1">
            <a:avLst/>
          </a:prstGeom>
          <a:noFill/>
          <a:ln w="28575">
            <a:solidFill>
              <a:schemeClr val="tx1"/>
            </a:solidFill>
            <a:round/>
            <a:headEnd/>
            <a:tailEnd/>
          </a:ln>
          <a:effectLst/>
        </p:spPr>
      </p:cxnSp>
      <p:cxnSp>
        <p:nvCxnSpPr>
          <p:cNvPr id="163868" name="AutoShape 28"/>
          <p:cNvCxnSpPr>
            <a:cxnSpLocks noChangeShapeType="1"/>
            <a:stCxn id="163858" idx="7"/>
            <a:endCxn id="163862" idx="3"/>
          </p:cNvCxnSpPr>
          <p:nvPr/>
        </p:nvCxnSpPr>
        <p:spPr bwMode="auto">
          <a:xfrm flipV="1">
            <a:off x="8928100" y="3902075"/>
            <a:ext cx="469900" cy="546100"/>
          </a:xfrm>
          <a:prstGeom prst="straightConnector1">
            <a:avLst/>
          </a:prstGeom>
          <a:noFill/>
          <a:ln w="28575">
            <a:solidFill>
              <a:schemeClr val="tx1"/>
            </a:solidFill>
            <a:round/>
            <a:headEnd/>
            <a:tailEnd/>
          </a:ln>
          <a:effectLst/>
        </p:spPr>
      </p:cxnSp>
      <p:cxnSp>
        <p:nvCxnSpPr>
          <p:cNvPr id="163869" name="AutoShape 29"/>
          <p:cNvCxnSpPr>
            <a:cxnSpLocks noChangeShapeType="1"/>
            <a:stCxn id="163863" idx="1"/>
            <a:endCxn id="163858" idx="5"/>
          </p:cNvCxnSpPr>
          <p:nvPr/>
        </p:nvCxnSpPr>
        <p:spPr bwMode="auto">
          <a:xfrm flipH="1" flipV="1">
            <a:off x="8928100" y="4664075"/>
            <a:ext cx="546100" cy="469900"/>
          </a:xfrm>
          <a:prstGeom prst="straightConnector1">
            <a:avLst/>
          </a:prstGeom>
          <a:noFill/>
          <a:ln w="28575">
            <a:solidFill>
              <a:schemeClr val="tx1"/>
            </a:solidFill>
            <a:round/>
            <a:headEnd/>
            <a:tailEnd/>
          </a:ln>
          <a:effectLst/>
        </p:spPr>
      </p:cxnSp>
      <p:sp>
        <p:nvSpPr>
          <p:cNvPr id="163870" name="AutoShape 30"/>
          <p:cNvSpPr>
            <a:spLocks noChangeArrowheads="1"/>
          </p:cNvSpPr>
          <p:nvPr/>
        </p:nvSpPr>
        <p:spPr bwMode="auto">
          <a:xfrm>
            <a:off x="5848350" y="4632325"/>
            <a:ext cx="838200" cy="381000"/>
          </a:xfrm>
          <a:prstGeom prst="rightArrow">
            <a:avLst>
              <a:gd name="adj1" fmla="val 50000"/>
              <a:gd name="adj2" fmla="val 55000"/>
            </a:avLst>
          </a:prstGeom>
          <a:solidFill>
            <a:srgbClr val="DADAF6"/>
          </a:solidFill>
          <a:ln w="9525">
            <a:solidFill>
              <a:schemeClr val="tx1"/>
            </a:solidFill>
            <a:miter lim="800000"/>
            <a:headEnd/>
            <a:tailEnd/>
          </a:ln>
          <a:effectLst/>
        </p:spPr>
        <p:txBody>
          <a:bodyPr wrap="none" anchor="ctr"/>
          <a:lstStyle/>
          <a:p>
            <a:endParaRPr lang="en-US"/>
          </a:p>
        </p:txBody>
      </p:sp>
      <p:sp>
        <p:nvSpPr>
          <p:cNvPr id="163872" name="Text Box 32"/>
          <p:cNvSpPr txBox="1">
            <a:spLocks noChangeArrowheads="1"/>
          </p:cNvSpPr>
          <p:nvPr/>
        </p:nvSpPr>
        <p:spPr bwMode="auto">
          <a:xfrm>
            <a:off x="4552950" y="4556126"/>
            <a:ext cx="501650" cy="519113"/>
          </a:xfrm>
          <a:prstGeom prst="rect">
            <a:avLst/>
          </a:prstGeom>
          <a:noFill/>
          <a:ln w="9525">
            <a:noFill/>
            <a:miter lim="800000"/>
            <a:headEnd/>
            <a:tailEnd/>
          </a:ln>
          <a:effectLst/>
        </p:spPr>
        <p:txBody>
          <a:bodyPr wrap="none">
            <a:spAutoFit/>
          </a:bodyPr>
          <a:lstStyle/>
          <a:p>
            <a:pPr algn="l" eaLnBrk="0" hangingPunct="0"/>
            <a:r>
              <a:rPr lang="en-US" sz="2800" dirty="0">
                <a:latin typeface="Arial" charset="0"/>
                <a:sym typeface="Wingdings" pitchFamily="2" charset="2"/>
              </a:rPr>
              <a:t></a:t>
            </a:r>
            <a:endParaRPr lang="en-US" sz="2800" dirty="0">
              <a:latin typeface="Arial" charset="0"/>
            </a:endParaRPr>
          </a:p>
        </p:txBody>
      </p:sp>
      <p:sp>
        <p:nvSpPr>
          <p:cNvPr id="163873" name="Rectangle 33"/>
          <p:cNvSpPr>
            <a:spLocks noChangeArrowheads="1"/>
          </p:cNvSpPr>
          <p:nvPr/>
        </p:nvSpPr>
        <p:spPr bwMode="auto">
          <a:xfrm>
            <a:off x="4171950" y="37941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74" name="Rectangle 34"/>
          <p:cNvSpPr>
            <a:spLocks noChangeArrowheads="1"/>
          </p:cNvSpPr>
          <p:nvPr/>
        </p:nvSpPr>
        <p:spPr bwMode="auto">
          <a:xfrm>
            <a:off x="4248150" y="52419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75" name="Rectangle 35"/>
          <p:cNvSpPr>
            <a:spLocks noChangeArrowheads="1"/>
          </p:cNvSpPr>
          <p:nvPr/>
        </p:nvSpPr>
        <p:spPr bwMode="auto">
          <a:xfrm>
            <a:off x="3867150" y="56991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76" name="Rectangle 36"/>
          <p:cNvSpPr>
            <a:spLocks noChangeArrowheads="1"/>
          </p:cNvSpPr>
          <p:nvPr/>
        </p:nvSpPr>
        <p:spPr bwMode="auto">
          <a:xfrm>
            <a:off x="3257550" y="5622926"/>
            <a:ext cx="501650" cy="519113"/>
          </a:xfrm>
          <a:prstGeom prst="rect">
            <a:avLst/>
          </a:prstGeom>
          <a:noFill/>
          <a:ln w="9525">
            <a:noFill/>
            <a:miter lim="800000"/>
            <a:headEnd/>
            <a:tailEnd/>
          </a:ln>
          <a:effectLst/>
        </p:spPr>
        <p:txBody>
          <a:bodyPr wrap="none">
            <a:spAutoFit/>
          </a:bodyPr>
          <a:lstStyle/>
          <a:p>
            <a:pPr algn="l" eaLnBrk="0" hangingPunct="0"/>
            <a:r>
              <a:rPr lang="en-US" sz="2800" dirty="0">
                <a:latin typeface="Arial" charset="0"/>
                <a:sym typeface="Wingdings" pitchFamily="2" charset="2"/>
              </a:rPr>
              <a:t></a:t>
            </a:r>
          </a:p>
        </p:txBody>
      </p:sp>
      <p:sp>
        <p:nvSpPr>
          <p:cNvPr id="163877" name="Rectangle 37"/>
          <p:cNvSpPr>
            <a:spLocks noChangeArrowheads="1"/>
          </p:cNvSpPr>
          <p:nvPr/>
        </p:nvSpPr>
        <p:spPr bwMode="auto">
          <a:xfrm>
            <a:off x="3486150" y="45561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78" name="Rectangle 38"/>
          <p:cNvSpPr>
            <a:spLocks noChangeArrowheads="1"/>
          </p:cNvSpPr>
          <p:nvPr/>
        </p:nvSpPr>
        <p:spPr bwMode="auto">
          <a:xfrm>
            <a:off x="3409950" y="3641726"/>
            <a:ext cx="501650" cy="519113"/>
          </a:xfrm>
          <a:prstGeom prst="rect">
            <a:avLst/>
          </a:prstGeom>
          <a:noFill/>
          <a:ln w="9525">
            <a:noFill/>
            <a:miter lim="800000"/>
            <a:headEnd/>
            <a:tailEnd/>
          </a:ln>
          <a:effectLst/>
        </p:spPr>
        <p:txBody>
          <a:bodyPr wrap="none">
            <a:spAutoFit/>
          </a:bodyPr>
          <a:lstStyle/>
          <a:p>
            <a:pPr algn="l" eaLnBrk="0" hangingPunct="0"/>
            <a:r>
              <a:rPr lang="en-US" sz="2800" dirty="0">
                <a:latin typeface="Arial" charset="0"/>
                <a:sym typeface="Wingdings" pitchFamily="2" charset="2"/>
              </a:rPr>
              <a:t></a:t>
            </a:r>
          </a:p>
        </p:txBody>
      </p:sp>
      <p:sp>
        <p:nvSpPr>
          <p:cNvPr id="163879" name="Rectangle 39"/>
          <p:cNvSpPr>
            <a:spLocks noChangeArrowheads="1"/>
          </p:cNvSpPr>
          <p:nvPr/>
        </p:nvSpPr>
        <p:spPr bwMode="auto">
          <a:xfrm>
            <a:off x="2495550" y="42513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80" name="Rectangle 40"/>
          <p:cNvSpPr>
            <a:spLocks noChangeArrowheads="1"/>
          </p:cNvSpPr>
          <p:nvPr/>
        </p:nvSpPr>
        <p:spPr bwMode="auto">
          <a:xfrm>
            <a:off x="2419350" y="51657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82" name="Rectangle 42"/>
          <p:cNvSpPr>
            <a:spLocks noChangeArrowheads="1"/>
          </p:cNvSpPr>
          <p:nvPr/>
        </p:nvSpPr>
        <p:spPr bwMode="auto">
          <a:xfrm>
            <a:off x="9048750" y="33369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83" name="Rectangle 43"/>
          <p:cNvSpPr>
            <a:spLocks noChangeArrowheads="1"/>
          </p:cNvSpPr>
          <p:nvPr/>
        </p:nvSpPr>
        <p:spPr bwMode="auto">
          <a:xfrm>
            <a:off x="9124950" y="47847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84" name="Rectangle 44"/>
          <p:cNvSpPr>
            <a:spLocks noChangeArrowheads="1"/>
          </p:cNvSpPr>
          <p:nvPr/>
        </p:nvSpPr>
        <p:spPr bwMode="auto">
          <a:xfrm>
            <a:off x="8743950" y="52419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86" name="Rectangle 46"/>
          <p:cNvSpPr>
            <a:spLocks noChangeArrowheads="1"/>
          </p:cNvSpPr>
          <p:nvPr/>
        </p:nvSpPr>
        <p:spPr bwMode="auto">
          <a:xfrm>
            <a:off x="8362950" y="40989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88" name="Rectangle 48"/>
          <p:cNvSpPr>
            <a:spLocks noChangeArrowheads="1"/>
          </p:cNvSpPr>
          <p:nvPr/>
        </p:nvSpPr>
        <p:spPr bwMode="auto">
          <a:xfrm>
            <a:off x="7372350" y="37941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163889" name="Rectangle 49"/>
          <p:cNvSpPr>
            <a:spLocks noChangeArrowheads="1"/>
          </p:cNvSpPr>
          <p:nvPr/>
        </p:nvSpPr>
        <p:spPr bwMode="auto">
          <a:xfrm>
            <a:off x="7296150" y="4708526"/>
            <a:ext cx="501650" cy="519113"/>
          </a:xfrm>
          <a:prstGeom prst="rect">
            <a:avLst/>
          </a:prstGeom>
          <a:noFill/>
          <a:ln w="9525">
            <a:noFill/>
            <a:miter lim="800000"/>
            <a:headEnd/>
            <a:tailEnd/>
          </a:ln>
          <a:effectLst/>
        </p:spPr>
        <p:txBody>
          <a:bodyPr wrap="none">
            <a:spAutoFit/>
          </a:bodyPr>
          <a:lstStyle/>
          <a:p>
            <a:pPr algn="l" eaLnBrk="0" hangingPunct="0"/>
            <a:r>
              <a:rPr lang="en-US" sz="2800">
                <a:latin typeface="Arial" charset="0"/>
                <a:sym typeface="Wingdings" pitchFamily="2" charset="2"/>
              </a:rPr>
              <a:t></a:t>
            </a:r>
          </a:p>
        </p:txBody>
      </p:sp>
      <p:sp>
        <p:nvSpPr>
          <p:cNvPr id="48" name="Rectangle 38"/>
          <p:cNvSpPr>
            <a:spLocks noChangeArrowheads="1"/>
          </p:cNvSpPr>
          <p:nvPr/>
        </p:nvSpPr>
        <p:spPr bwMode="auto">
          <a:xfrm>
            <a:off x="8296275" y="3178335"/>
            <a:ext cx="501650" cy="519113"/>
          </a:xfrm>
          <a:prstGeom prst="rect">
            <a:avLst/>
          </a:prstGeom>
          <a:noFill/>
          <a:ln w="9525">
            <a:noFill/>
            <a:miter lim="800000"/>
            <a:headEnd/>
            <a:tailEnd/>
          </a:ln>
          <a:effectLst/>
        </p:spPr>
        <p:txBody>
          <a:bodyPr wrap="none">
            <a:spAutoFit/>
          </a:bodyPr>
          <a:lstStyle/>
          <a:p>
            <a:pPr algn="l" eaLnBrk="0" hangingPunct="0"/>
            <a:r>
              <a:rPr lang="en-US" sz="2800" dirty="0">
                <a:latin typeface="Arial" charset="0"/>
                <a:sym typeface="Wingdings" pitchFamily="2" charset="2"/>
              </a:rPr>
              <a:t></a:t>
            </a:r>
          </a:p>
        </p:txBody>
      </p:sp>
      <p:sp>
        <p:nvSpPr>
          <p:cNvPr id="49" name="Rectangle 36"/>
          <p:cNvSpPr>
            <a:spLocks noChangeArrowheads="1"/>
          </p:cNvSpPr>
          <p:nvPr/>
        </p:nvSpPr>
        <p:spPr bwMode="auto">
          <a:xfrm>
            <a:off x="8113939" y="5172370"/>
            <a:ext cx="501650" cy="519113"/>
          </a:xfrm>
          <a:prstGeom prst="rect">
            <a:avLst/>
          </a:prstGeom>
          <a:noFill/>
          <a:ln w="9525">
            <a:noFill/>
            <a:miter lim="800000"/>
            <a:headEnd/>
            <a:tailEnd/>
          </a:ln>
          <a:effectLst/>
        </p:spPr>
        <p:txBody>
          <a:bodyPr wrap="none">
            <a:spAutoFit/>
          </a:bodyPr>
          <a:lstStyle/>
          <a:p>
            <a:pPr algn="l" eaLnBrk="0" hangingPunct="0"/>
            <a:r>
              <a:rPr lang="en-US" sz="2800" dirty="0">
                <a:latin typeface="Arial" charset="0"/>
                <a:sym typeface="Wingdings" pitchFamily="2" charset="2"/>
              </a:rPr>
              <a:t></a:t>
            </a:r>
          </a:p>
        </p:txBody>
      </p:sp>
      <p:sp>
        <p:nvSpPr>
          <p:cNvPr id="50" name="Text Box 32"/>
          <p:cNvSpPr txBox="1">
            <a:spLocks noChangeArrowheads="1"/>
          </p:cNvSpPr>
          <p:nvPr/>
        </p:nvSpPr>
        <p:spPr bwMode="auto">
          <a:xfrm>
            <a:off x="9416506" y="4137025"/>
            <a:ext cx="501650" cy="519113"/>
          </a:xfrm>
          <a:prstGeom prst="rect">
            <a:avLst/>
          </a:prstGeom>
          <a:noFill/>
          <a:ln w="9525">
            <a:noFill/>
            <a:miter lim="800000"/>
            <a:headEnd/>
            <a:tailEnd/>
          </a:ln>
          <a:effectLst/>
        </p:spPr>
        <p:txBody>
          <a:bodyPr wrap="none">
            <a:spAutoFit/>
          </a:bodyPr>
          <a:lstStyle/>
          <a:p>
            <a:pPr algn="l" eaLnBrk="0" hangingPunct="0"/>
            <a:r>
              <a:rPr lang="en-US" sz="2800" dirty="0">
                <a:latin typeface="Arial" charset="0"/>
                <a:sym typeface="Wingdings" pitchFamily="2" charset="2"/>
              </a:rPr>
              <a:t></a:t>
            </a:r>
            <a:endParaRPr lang="en-US" sz="2800" dirty="0">
              <a:latin typeface="Arial" charset="0"/>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Scatternet</a:t>
            </a:r>
          </a:p>
        </p:txBody>
      </p:sp>
      <p:sp>
        <p:nvSpPr>
          <p:cNvPr id="110652" name="Rectangle 60"/>
          <p:cNvSpPr>
            <a:spLocks noGrp="1" noChangeArrowheads="1"/>
          </p:cNvSpPr>
          <p:nvPr>
            <p:ph idx="1"/>
          </p:nvPr>
        </p:nvSpPr>
        <p:spPr/>
        <p:txBody>
          <a:bodyPr/>
          <a:lstStyle/>
          <a:p>
            <a:r>
              <a:rPr lang="en-US"/>
              <a:t>Linking of multiple co-located piconets through the sharing of common master or slave devices</a:t>
            </a:r>
          </a:p>
          <a:p>
            <a:pPr lvl="1"/>
            <a:r>
              <a:rPr lang="en-US"/>
              <a:t>Devices can be slave in one piconet and master of another</a:t>
            </a:r>
          </a:p>
          <a:p>
            <a:r>
              <a:rPr lang="en-US"/>
              <a:t>Communication between piconets</a:t>
            </a:r>
          </a:p>
          <a:p>
            <a:pPr lvl="1"/>
            <a:r>
              <a:rPr lang="en-US"/>
              <a:t>Devices jumping back and forth between the piconets</a:t>
            </a:r>
          </a:p>
        </p:txBody>
      </p:sp>
      <p:sp>
        <p:nvSpPr>
          <p:cNvPr id="30" name="Fußzeilenplatzhalter 3"/>
          <p:cNvSpPr>
            <a:spLocks noGrp="1"/>
          </p:cNvSpPr>
          <p:nvPr>
            <p:ph type="ftr" sz="quarter" idx="10"/>
          </p:nvPr>
        </p:nvSpPr>
        <p:spPr/>
        <p:txBody>
          <a:bodyPr/>
          <a:lstStyle/>
          <a:p>
            <a:r>
              <a:rPr lang="en-US"/>
              <a:t>Prof. Dr.-Ing. Jochen H. Schiller    www.jochenschiller.de    Mobile Communications</a:t>
            </a:r>
          </a:p>
        </p:txBody>
      </p:sp>
      <p:sp>
        <p:nvSpPr>
          <p:cNvPr id="110653" name="Oval 61"/>
          <p:cNvSpPr>
            <a:spLocks noChangeArrowheads="1"/>
          </p:cNvSpPr>
          <p:nvPr/>
        </p:nvSpPr>
        <p:spPr bwMode="auto">
          <a:xfrm>
            <a:off x="3200400" y="2941638"/>
            <a:ext cx="3048000" cy="3124200"/>
          </a:xfrm>
          <a:prstGeom prst="ellipse">
            <a:avLst/>
          </a:prstGeom>
          <a:noFill/>
          <a:ln w="38100">
            <a:solidFill>
              <a:srgbClr val="CC0099"/>
            </a:solidFill>
            <a:round/>
            <a:headEnd/>
            <a:tailEnd/>
          </a:ln>
          <a:effectLst/>
        </p:spPr>
        <p:txBody>
          <a:bodyPr wrap="none" anchor="ctr"/>
          <a:lstStyle/>
          <a:p>
            <a:endParaRPr lang="en-US"/>
          </a:p>
        </p:txBody>
      </p:sp>
      <p:sp>
        <p:nvSpPr>
          <p:cNvPr id="110668" name="Oval 76"/>
          <p:cNvSpPr>
            <a:spLocks noChangeArrowheads="1"/>
          </p:cNvSpPr>
          <p:nvPr/>
        </p:nvSpPr>
        <p:spPr bwMode="auto">
          <a:xfrm>
            <a:off x="5257800" y="3170238"/>
            <a:ext cx="3048000" cy="3124200"/>
          </a:xfrm>
          <a:prstGeom prst="ellipse">
            <a:avLst/>
          </a:prstGeom>
          <a:noFill/>
          <a:ln w="38100">
            <a:solidFill>
              <a:schemeClr val="hlink"/>
            </a:solidFill>
            <a:round/>
            <a:headEnd/>
            <a:tailEnd/>
          </a:ln>
          <a:effectLst/>
        </p:spPr>
        <p:txBody>
          <a:bodyPr wrap="none" anchor="ctr"/>
          <a:lstStyle/>
          <a:p>
            <a:endParaRPr lang="en-US"/>
          </a:p>
        </p:txBody>
      </p:sp>
      <p:sp>
        <p:nvSpPr>
          <p:cNvPr id="110654" name="Text Box 62"/>
          <p:cNvSpPr txBox="1">
            <a:spLocks noChangeArrowheads="1"/>
          </p:cNvSpPr>
          <p:nvPr/>
        </p:nvSpPr>
        <p:spPr bwMode="auto">
          <a:xfrm>
            <a:off x="1752601" y="5151438"/>
            <a:ext cx="1421979" cy="885076"/>
          </a:xfrm>
          <a:prstGeom prst="rect">
            <a:avLst/>
          </a:prstGeom>
          <a:noFill/>
          <a:ln w="9525">
            <a:noFill/>
            <a:miter lim="800000"/>
            <a:headEnd/>
            <a:tailEnd/>
          </a:ln>
          <a:effectLst/>
        </p:spPr>
        <p:txBody>
          <a:bodyPr wrap="none" lIns="99276" tIns="49638" rIns="99276" bIns="49638">
            <a:spAutoFit/>
          </a:bodyPr>
          <a:lstStyle/>
          <a:p>
            <a:pPr algn="l" defTabSz="992188" eaLnBrk="0" hangingPunct="0"/>
            <a:r>
              <a:rPr lang="en-US" sz="1700" dirty="0">
                <a:latin typeface="Arial" charset="0"/>
              </a:rPr>
              <a:t>M=Master</a:t>
            </a:r>
          </a:p>
          <a:p>
            <a:pPr algn="l" defTabSz="992188" eaLnBrk="0" hangingPunct="0"/>
            <a:r>
              <a:rPr lang="en-US" sz="1700" dirty="0">
                <a:latin typeface="Arial" charset="0"/>
              </a:rPr>
              <a:t>S=Slave</a:t>
            </a:r>
          </a:p>
          <a:p>
            <a:pPr algn="l" defTabSz="992188" eaLnBrk="0" hangingPunct="0"/>
            <a:r>
              <a:rPr lang="en-US" sz="1700" dirty="0">
                <a:latin typeface="Arial" charset="0"/>
              </a:rPr>
              <a:t>SB=Standby</a:t>
            </a:r>
          </a:p>
        </p:txBody>
      </p:sp>
      <p:sp>
        <p:nvSpPr>
          <p:cNvPr id="110656" name="Oval 64"/>
          <p:cNvSpPr>
            <a:spLocks noChangeArrowheads="1"/>
          </p:cNvSpPr>
          <p:nvPr/>
        </p:nvSpPr>
        <p:spPr bwMode="auto">
          <a:xfrm>
            <a:off x="4572000" y="4313238"/>
            <a:ext cx="304800" cy="304800"/>
          </a:xfrm>
          <a:prstGeom prst="ellipse">
            <a:avLst/>
          </a:prstGeom>
          <a:solidFill>
            <a:srgbClr val="FF5353"/>
          </a:solidFill>
          <a:ln w="9525">
            <a:solidFill>
              <a:schemeClr val="tx1"/>
            </a:solidFill>
            <a:round/>
            <a:headEnd/>
            <a:tailEnd/>
          </a:ln>
          <a:effectLst/>
        </p:spPr>
        <p:txBody>
          <a:bodyPr wrap="none" anchor="ctr"/>
          <a:lstStyle/>
          <a:p>
            <a:pPr eaLnBrk="0" hangingPunct="0"/>
            <a:r>
              <a:rPr lang="en-US" sz="1600">
                <a:latin typeface="Arial" charset="0"/>
              </a:rPr>
              <a:t>M</a:t>
            </a:r>
          </a:p>
        </p:txBody>
      </p:sp>
      <p:sp>
        <p:nvSpPr>
          <p:cNvPr id="110657" name="Oval 65"/>
          <p:cNvSpPr>
            <a:spLocks noChangeArrowheads="1"/>
          </p:cNvSpPr>
          <p:nvPr/>
        </p:nvSpPr>
        <p:spPr bwMode="auto">
          <a:xfrm>
            <a:off x="3581400" y="3856038"/>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10659" name="Oval 67"/>
          <p:cNvSpPr>
            <a:spLocks noChangeArrowheads="1"/>
          </p:cNvSpPr>
          <p:nvPr/>
        </p:nvSpPr>
        <p:spPr bwMode="auto">
          <a:xfrm>
            <a:off x="3505200" y="4770438"/>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sp>
        <p:nvSpPr>
          <p:cNvPr id="110660" name="Oval 68"/>
          <p:cNvSpPr>
            <a:spLocks noChangeArrowheads="1"/>
          </p:cNvSpPr>
          <p:nvPr/>
        </p:nvSpPr>
        <p:spPr bwMode="auto">
          <a:xfrm>
            <a:off x="5257800" y="3398838"/>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10661" name="Oval 69"/>
          <p:cNvSpPr>
            <a:spLocks noChangeArrowheads="1"/>
          </p:cNvSpPr>
          <p:nvPr/>
        </p:nvSpPr>
        <p:spPr bwMode="auto">
          <a:xfrm>
            <a:off x="5486400" y="4846638"/>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10664" name="Oval 72"/>
          <p:cNvSpPr>
            <a:spLocks noChangeArrowheads="1"/>
          </p:cNvSpPr>
          <p:nvPr/>
        </p:nvSpPr>
        <p:spPr bwMode="auto">
          <a:xfrm>
            <a:off x="4953000" y="5303838"/>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cxnSp>
        <p:nvCxnSpPr>
          <p:cNvPr id="110665" name="AutoShape 73"/>
          <p:cNvCxnSpPr>
            <a:cxnSpLocks noChangeShapeType="1"/>
            <a:stCxn id="110656" idx="2"/>
            <a:endCxn id="110657" idx="6"/>
          </p:cNvCxnSpPr>
          <p:nvPr/>
        </p:nvCxnSpPr>
        <p:spPr bwMode="auto">
          <a:xfrm flipH="1" flipV="1">
            <a:off x="3886200" y="4008438"/>
            <a:ext cx="685800" cy="457200"/>
          </a:xfrm>
          <a:prstGeom prst="straightConnector1">
            <a:avLst/>
          </a:prstGeom>
          <a:noFill/>
          <a:ln w="28575">
            <a:solidFill>
              <a:schemeClr val="tx1"/>
            </a:solidFill>
            <a:round/>
            <a:headEnd/>
            <a:tailEnd/>
          </a:ln>
          <a:effectLst/>
        </p:spPr>
      </p:cxnSp>
      <p:cxnSp>
        <p:nvCxnSpPr>
          <p:cNvPr id="110666" name="AutoShape 74"/>
          <p:cNvCxnSpPr>
            <a:cxnSpLocks noChangeShapeType="1"/>
            <a:stCxn id="110656" idx="7"/>
            <a:endCxn id="110660" idx="3"/>
          </p:cNvCxnSpPr>
          <p:nvPr/>
        </p:nvCxnSpPr>
        <p:spPr bwMode="auto">
          <a:xfrm flipV="1">
            <a:off x="4832350" y="3659188"/>
            <a:ext cx="469900" cy="698500"/>
          </a:xfrm>
          <a:prstGeom prst="straightConnector1">
            <a:avLst/>
          </a:prstGeom>
          <a:noFill/>
          <a:ln w="28575">
            <a:solidFill>
              <a:schemeClr val="tx1"/>
            </a:solidFill>
            <a:round/>
            <a:headEnd/>
            <a:tailEnd/>
          </a:ln>
          <a:effectLst/>
        </p:spPr>
      </p:cxnSp>
      <p:cxnSp>
        <p:nvCxnSpPr>
          <p:cNvPr id="110667" name="AutoShape 75"/>
          <p:cNvCxnSpPr>
            <a:cxnSpLocks noChangeShapeType="1"/>
            <a:stCxn id="110661" idx="1"/>
            <a:endCxn id="110656" idx="5"/>
          </p:cNvCxnSpPr>
          <p:nvPr/>
        </p:nvCxnSpPr>
        <p:spPr bwMode="auto">
          <a:xfrm flipH="1" flipV="1">
            <a:off x="4832350" y="4573588"/>
            <a:ext cx="698500" cy="317500"/>
          </a:xfrm>
          <a:prstGeom prst="straightConnector1">
            <a:avLst/>
          </a:prstGeom>
          <a:noFill/>
          <a:ln w="28575">
            <a:solidFill>
              <a:schemeClr val="tx1"/>
            </a:solidFill>
            <a:round/>
            <a:headEnd/>
            <a:tailEnd/>
          </a:ln>
          <a:effectLst/>
        </p:spPr>
      </p:cxnSp>
      <p:sp>
        <p:nvSpPr>
          <p:cNvPr id="110669" name="Oval 77"/>
          <p:cNvSpPr>
            <a:spLocks noChangeArrowheads="1"/>
          </p:cNvSpPr>
          <p:nvPr/>
        </p:nvSpPr>
        <p:spPr bwMode="auto">
          <a:xfrm>
            <a:off x="6705600" y="4541838"/>
            <a:ext cx="304800" cy="304800"/>
          </a:xfrm>
          <a:prstGeom prst="ellipse">
            <a:avLst/>
          </a:prstGeom>
          <a:solidFill>
            <a:srgbClr val="FF5353"/>
          </a:solidFill>
          <a:ln w="9525">
            <a:solidFill>
              <a:schemeClr val="tx1"/>
            </a:solidFill>
            <a:round/>
            <a:headEnd/>
            <a:tailEnd/>
          </a:ln>
          <a:effectLst/>
        </p:spPr>
        <p:txBody>
          <a:bodyPr wrap="none" anchor="ctr"/>
          <a:lstStyle/>
          <a:p>
            <a:pPr eaLnBrk="0" hangingPunct="0"/>
            <a:r>
              <a:rPr lang="en-US" sz="1600">
                <a:latin typeface="Arial" charset="0"/>
              </a:rPr>
              <a:t>M</a:t>
            </a:r>
          </a:p>
        </p:txBody>
      </p:sp>
      <p:sp>
        <p:nvSpPr>
          <p:cNvPr id="110670" name="Oval 78"/>
          <p:cNvSpPr>
            <a:spLocks noChangeArrowheads="1"/>
          </p:cNvSpPr>
          <p:nvPr/>
        </p:nvSpPr>
        <p:spPr bwMode="auto">
          <a:xfrm>
            <a:off x="6248400" y="3475038"/>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10671" name="Oval 79"/>
          <p:cNvSpPr>
            <a:spLocks noChangeArrowheads="1"/>
          </p:cNvSpPr>
          <p:nvPr/>
        </p:nvSpPr>
        <p:spPr bwMode="auto">
          <a:xfrm>
            <a:off x="6553200" y="5761038"/>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a:latin typeface="Arial" charset="0"/>
              </a:rPr>
              <a:t>S</a:t>
            </a:r>
          </a:p>
        </p:txBody>
      </p:sp>
      <p:sp>
        <p:nvSpPr>
          <p:cNvPr id="110673" name="Oval 81"/>
          <p:cNvSpPr>
            <a:spLocks noChangeArrowheads="1"/>
          </p:cNvSpPr>
          <p:nvPr/>
        </p:nvSpPr>
        <p:spPr bwMode="auto">
          <a:xfrm>
            <a:off x="7239000" y="5303838"/>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a:latin typeface="Arial" charset="0"/>
              </a:rPr>
              <a:t>SB</a:t>
            </a:r>
          </a:p>
        </p:txBody>
      </p:sp>
      <p:cxnSp>
        <p:nvCxnSpPr>
          <p:cNvPr id="110674" name="AutoShape 82"/>
          <p:cNvCxnSpPr>
            <a:cxnSpLocks noChangeShapeType="1"/>
            <a:stCxn id="110669" idx="0"/>
            <a:endCxn id="110670" idx="5"/>
          </p:cNvCxnSpPr>
          <p:nvPr/>
        </p:nvCxnSpPr>
        <p:spPr bwMode="auto">
          <a:xfrm flipH="1" flipV="1">
            <a:off x="6508750" y="3735388"/>
            <a:ext cx="349250" cy="806450"/>
          </a:xfrm>
          <a:prstGeom prst="straightConnector1">
            <a:avLst/>
          </a:prstGeom>
          <a:noFill/>
          <a:ln w="28575">
            <a:solidFill>
              <a:schemeClr val="tx1"/>
            </a:solidFill>
            <a:round/>
            <a:headEnd/>
            <a:tailEnd/>
          </a:ln>
          <a:effectLst/>
        </p:spPr>
      </p:cxnSp>
      <p:cxnSp>
        <p:nvCxnSpPr>
          <p:cNvPr id="110675" name="AutoShape 83"/>
          <p:cNvCxnSpPr>
            <a:cxnSpLocks noChangeShapeType="1"/>
            <a:stCxn id="110669" idx="2"/>
            <a:endCxn id="110661" idx="6"/>
          </p:cNvCxnSpPr>
          <p:nvPr/>
        </p:nvCxnSpPr>
        <p:spPr bwMode="auto">
          <a:xfrm flipH="1">
            <a:off x="5791200" y="4694238"/>
            <a:ext cx="914400" cy="304800"/>
          </a:xfrm>
          <a:prstGeom prst="straightConnector1">
            <a:avLst/>
          </a:prstGeom>
          <a:noFill/>
          <a:ln w="28575">
            <a:solidFill>
              <a:schemeClr val="tx1"/>
            </a:solidFill>
            <a:round/>
            <a:headEnd/>
            <a:tailEnd/>
          </a:ln>
          <a:effectLst/>
        </p:spPr>
      </p:cxnSp>
      <p:cxnSp>
        <p:nvCxnSpPr>
          <p:cNvPr id="110676" name="AutoShape 84"/>
          <p:cNvCxnSpPr>
            <a:cxnSpLocks noChangeShapeType="1"/>
            <a:stCxn id="110669" idx="4"/>
            <a:endCxn id="110671" idx="0"/>
          </p:cNvCxnSpPr>
          <p:nvPr/>
        </p:nvCxnSpPr>
        <p:spPr bwMode="auto">
          <a:xfrm flipH="1">
            <a:off x="6705600" y="4846638"/>
            <a:ext cx="152400" cy="914400"/>
          </a:xfrm>
          <a:prstGeom prst="straightConnector1">
            <a:avLst/>
          </a:prstGeom>
          <a:noFill/>
          <a:ln w="28575">
            <a:solidFill>
              <a:schemeClr val="tx1"/>
            </a:solidFill>
            <a:round/>
            <a:headEnd/>
            <a:tailEnd/>
          </a:ln>
          <a:effectLst/>
        </p:spPr>
      </p:cxnSp>
      <p:sp>
        <p:nvSpPr>
          <p:cNvPr id="110677" name="Text Box 85"/>
          <p:cNvSpPr txBox="1">
            <a:spLocks noChangeArrowheads="1"/>
          </p:cNvSpPr>
          <p:nvPr/>
        </p:nvSpPr>
        <p:spPr bwMode="auto">
          <a:xfrm>
            <a:off x="8832851" y="2924176"/>
            <a:ext cx="1336675" cy="1069975"/>
          </a:xfrm>
          <a:prstGeom prst="rect">
            <a:avLst/>
          </a:prstGeom>
          <a:noFill/>
          <a:ln w="9525">
            <a:noFill/>
            <a:miter lim="800000"/>
            <a:headEnd/>
            <a:tailEnd/>
          </a:ln>
          <a:effectLst/>
        </p:spPr>
        <p:txBody>
          <a:bodyPr wrap="none">
            <a:spAutoFit/>
          </a:bodyPr>
          <a:lstStyle/>
          <a:p>
            <a:pPr algn="l" eaLnBrk="0" hangingPunct="0"/>
            <a:r>
              <a:rPr lang="en-US" sz="1600">
                <a:latin typeface="Arial" charset="0"/>
              </a:rPr>
              <a:t>Piconets</a:t>
            </a:r>
          </a:p>
          <a:p>
            <a:pPr algn="l" eaLnBrk="0" hangingPunct="0"/>
            <a:r>
              <a:rPr lang="en-US" sz="1600">
                <a:latin typeface="Arial" charset="0"/>
              </a:rPr>
              <a:t>(each with a </a:t>
            </a:r>
          </a:p>
          <a:p>
            <a:pPr algn="l" eaLnBrk="0" hangingPunct="0"/>
            <a:r>
              <a:rPr lang="en-US" sz="1600">
                <a:latin typeface="Arial" charset="0"/>
              </a:rPr>
              <a:t>capacity of </a:t>
            </a:r>
          </a:p>
          <a:p>
            <a:pPr algn="l" eaLnBrk="0" hangingPunct="0"/>
            <a:r>
              <a:rPr lang="en-US" sz="1600">
                <a:latin typeface="Arial" charset="0"/>
              </a:rPr>
              <a:t>720 kbit/s)</a:t>
            </a:r>
          </a:p>
        </p:txBody>
      </p:sp>
      <p:sp>
        <p:nvSpPr>
          <p:cNvPr id="110678" name="Line 86"/>
          <p:cNvSpPr>
            <a:spLocks noChangeShapeType="1"/>
          </p:cNvSpPr>
          <p:nvPr/>
        </p:nvSpPr>
        <p:spPr bwMode="auto">
          <a:xfrm flipH="1" flipV="1">
            <a:off x="5159376" y="2997200"/>
            <a:ext cx="3744913" cy="71438"/>
          </a:xfrm>
          <a:prstGeom prst="line">
            <a:avLst/>
          </a:prstGeom>
          <a:noFill/>
          <a:ln w="9525">
            <a:solidFill>
              <a:schemeClr val="tx1"/>
            </a:solidFill>
            <a:round/>
            <a:headEnd/>
            <a:tailEnd type="triangle" w="med" len="med"/>
          </a:ln>
          <a:effectLst/>
        </p:spPr>
        <p:txBody>
          <a:bodyPr wrap="none" anchor="ctr"/>
          <a:lstStyle/>
          <a:p>
            <a:endParaRPr lang="en-US"/>
          </a:p>
        </p:txBody>
      </p:sp>
      <p:sp>
        <p:nvSpPr>
          <p:cNvPr id="110679" name="Line 87"/>
          <p:cNvSpPr>
            <a:spLocks noChangeShapeType="1"/>
          </p:cNvSpPr>
          <p:nvPr/>
        </p:nvSpPr>
        <p:spPr bwMode="auto">
          <a:xfrm flipH="1">
            <a:off x="7467600" y="3068638"/>
            <a:ext cx="1436688" cy="2540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dirty="0"/>
              <a:t>Bluetooth protocol stack – classical view</a:t>
            </a:r>
            <a:endParaRPr lang="en-US" dirty="0">
              <a:solidFill>
                <a:srgbClr val="FF0000"/>
              </a:solidFill>
            </a:endParaRPr>
          </a:p>
        </p:txBody>
      </p:sp>
      <p:sp>
        <p:nvSpPr>
          <p:cNvPr id="47" name="Fußzeilenplatzhalter 2"/>
          <p:cNvSpPr>
            <a:spLocks noGrp="1"/>
          </p:cNvSpPr>
          <p:nvPr>
            <p:ph type="ftr" sz="quarter" idx="10"/>
          </p:nvPr>
        </p:nvSpPr>
        <p:spPr/>
        <p:txBody>
          <a:bodyPr/>
          <a:lstStyle/>
          <a:p>
            <a:r>
              <a:rPr lang="en-US"/>
              <a:t>Prof. Dr.-Ing. Jochen H. Schiller    www.jochenschiller.de    Mobile Communications</a:t>
            </a:r>
          </a:p>
        </p:txBody>
      </p:sp>
      <p:sp>
        <p:nvSpPr>
          <p:cNvPr id="164895" name="Line 31"/>
          <p:cNvSpPr>
            <a:spLocks noChangeShapeType="1"/>
          </p:cNvSpPr>
          <p:nvPr/>
        </p:nvSpPr>
        <p:spPr bwMode="auto">
          <a:xfrm flipV="1">
            <a:off x="3375273" y="2546244"/>
            <a:ext cx="0" cy="215900"/>
          </a:xfrm>
          <a:prstGeom prst="line">
            <a:avLst/>
          </a:prstGeom>
          <a:noFill/>
          <a:ln w="28575">
            <a:solidFill>
              <a:schemeClr val="tx1"/>
            </a:solidFill>
            <a:round/>
            <a:headEnd/>
            <a:tailEnd/>
          </a:ln>
          <a:effectLst/>
        </p:spPr>
        <p:txBody>
          <a:bodyPr wrap="none" anchor="ctr"/>
          <a:lstStyle/>
          <a:p>
            <a:endParaRPr lang="en-US"/>
          </a:p>
        </p:txBody>
      </p:sp>
      <p:sp>
        <p:nvSpPr>
          <p:cNvPr id="164911" name="Line 47"/>
          <p:cNvSpPr>
            <a:spLocks noChangeShapeType="1"/>
          </p:cNvSpPr>
          <p:nvPr/>
        </p:nvSpPr>
        <p:spPr bwMode="auto">
          <a:xfrm flipV="1">
            <a:off x="4022973" y="3049482"/>
            <a:ext cx="0" cy="144462"/>
          </a:xfrm>
          <a:prstGeom prst="line">
            <a:avLst/>
          </a:prstGeom>
          <a:noFill/>
          <a:ln w="28575">
            <a:solidFill>
              <a:schemeClr val="tx1"/>
            </a:solidFill>
            <a:round/>
            <a:headEnd/>
            <a:tailEnd/>
          </a:ln>
          <a:effectLst/>
        </p:spPr>
        <p:txBody>
          <a:bodyPr wrap="none" anchor="ctr"/>
          <a:lstStyle/>
          <a:p>
            <a:endParaRPr lang="en-US"/>
          </a:p>
        </p:txBody>
      </p:sp>
      <p:sp>
        <p:nvSpPr>
          <p:cNvPr id="164912" name="Line 48"/>
          <p:cNvSpPr>
            <a:spLocks noChangeShapeType="1"/>
          </p:cNvSpPr>
          <p:nvPr/>
        </p:nvSpPr>
        <p:spPr bwMode="auto">
          <a:xfrm flipV="1">
            <a:off x="3375273" y="3049482"/>
            <a:ext cx="0" cy="576262"/>
          </a:xfrm>
          <a:prstGeom prst="line">
            <a:avLst/>
          </a:prstGeom>
          <a:noFill/>
          <a:ln w="28575">
            <a:solidFill>
              <a:schemeClr val="tx1"/>
            </a:solidFill>
            <a:round/>
            <a:headEnd/>
            <a:tailEnd/>
          </a:ln>
          <a:effectLst/>
        </p:spPr>
        <p:txBody>
          <a:bodyPr wrap="none" anchor="ctr"/>
          <a:lstStyle/>
          <a:p>
            <a:endParaRPr lang="en-US"/>
          </a:p>
        </p:txBody>
      </p:sp>
      <p:sp>
        <p:nvSpPr>
          <p:cNvPr id="164867" name="Rectangle 3"/>
          <p:cNvSpPr>
            <a:spLocks noChangeArrowheads="1"/>
          </p:cNvSpPr>
          <p:nvPr/>
        </p:nvSpPr>
        <p:spPr bwMode="auto">
          <a:xfrm>
            <a:off x="1919536" y="5065607"/>
            <a:ext cx="75438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Radio</a:t>
            </a:r>
          </a:p>
        </p:txBody>
      </p:sp>
      <p:sp>
        <p:nvSpPr>
          <p:cNvPr id="164868" name="Rectangle 4"/>
          <p:cNvSpPr>
            <a:spLocks noChangeArrowheads="1"/>
          </p:cNvSpPr>
          <p:nvPr/>
        </p:nvSpPr>
        <p:spPr bwMode="auto">
          <a:xfrm>
            <a:off x="1919536" y="4608407"/>
            <a:ext cx="75438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Baseband</a:t>
            </a:r>
          </a:p>
        </p:txBody>
      </p:sp>
      <p:sp>
        <p:nvSpPr>
          <p:cNvPr id="164869" name="Rectangle 5"/>
          <p:cNvSpPr>
            <a:spLocks noChangeArrowheads="1"/>
          </p:cNvSpPr>
          <p:nvPr/>
        </p:nvSpPr>
        <p:spPr bwMode="auto">
          <a:xfrm>
            <a:off x="7177336" y="4151207"/>
            <a:ext cx="22860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Link Manager</a:t>
            </a:r>
          </a:p>
        </p:txBody>
      </p:sp>
      <p:sp>
        <p:nvSpPr>
          <p:cNvPr id="164870" name="Rectangle 6"/>
          <p:cNvSpPr>
            <a:spLocks noChangeArrowheads="1"/>
          </p:cNvSpPr>
          <p:nvPr/>
        </p:nvSpPr>
        <p:spPr bwMode="auto">
          <a:xfrm>
            <a:off x="8701336" y="1789007"/>
            <a:ext cx="762000" cy="22098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Control</a:t>
            </a:r>
          </a:p>
        </p:txBody>
      </p:sp>
      <p:sp>
        <p:nvSpPr>
          <p:cNvPr id="164872" name="Line 8"/>
          <p:cNvSpPr>
            <a:spLocks noChangeShapeType="1"/>
          </p:cNvSpPr>
          <p:nvPr/>
        </p:nvSpPr>
        <p:spPr bwMode="auto">
          <a:xfrm>
            <a:off x="2529136" y="4075007"/>
            <a:ext cx="7010400" cy="0"/>
          </a:xfrm>
          <a:prstGeom prst="line">
            <a:avLst/>
          </a:prstGeom>
          <a:noFill/>
          <a:ln w="9525">
            <a:solidFill>
              <a:schemeClr val="tx1"/>
            </a:solidFill>
            <a:prstDash val="dash"/>
            <a:round/>
            <a:headEnd/>
            <a:tailEnd/>
          </a:ln>
          <a:effectLst/>
        </p:spPr>
        <p:txBody>
          <a:bodyPr wrap="none" anchor="ctr"/>
          <a:lstStyle/>
          <a:p>
            <a:endParaRPr lang="en-US"/>
          </a:p>
        </p:txBody>
      </p:sp>
      <p:sp>
        <p:nvSpPr>
          <p:cNvPr id="164873" name="Text Box 9"/>
          <p:cNvSpPr txBox="1">
            <a:spLocks noChangeArrowheads="1"/>
          </p:cNvSpPr>
          <p:nvPr/>
        </p:nvSpPr>
        <p:spPr bwMode="auto">
          <a:xfrm>
            <a:off x="9539537" y="3694007"/>
            <a:ext cx="1063625" cy="825500"/>
          </a:xfrm>
          <a:prstGeom prst="rect">
            <a:avLst/>
          </a:prstGeom>
          <a:noFill/>
          <a:ln w="9525">
            <a:noFill/>
            <a:miter lim="800000"/>
            <a:headEnd/>
            <a:tailEnd/>
          </a:ln>
          <a:effectLst/>
        </p:spPr>
        <p:txBody>
          <a:bodyPr wrap="none">
            <a:spAutoFit/>
          </a:bodyPr>
          <a:lstStyle/>
          <a:p>
            <a:pPr algn="l" eaLnBrk="0" hangingPunct="0"/>
            <a:r>
              <a:rPr lang="en-US" sz="1600">
                <a:latin typeface="Arial" charset="0"/>
              </a:rPr>
              <a:t>Host</a:t>
            </a:r>
          </a:p>
          <a:p>
            <a:pPr algn="l" eaLnBrk="0" hangingPunct="0"/>
            <a:r>
              <a:rPr lang="en-US" sz="1600">
                <a:latin typeface="Arial" charset="0"/>
              </a:rPr>
              <a:t>Controller</a:t>
            </a:r>
          </a:p>
          <a:p>
            <a:pPr algn="l" eaLnBrk="0" hangingPunct="0"/>
            <a:r>
              <a:rPr lang="en-US" sz="1600">
                <a:latin typeface="Arial" charset="0"/>
              </a:rPr>
              <a:t>Interface</a:t>
            </a:r>
          </a:p>
        </p:txBody>
      </p:sp>
      <p:sp>
        <p:nvSpPr>
          <p:cNvPr id="164874" name="Rectangle 10"/>
          <p:cNvSpPr>
            <a:spLocks noChangeArrowheads="1"/>
          </p:cNvSpPr>
          <p:nvPr/>
        </p:nvSpPr>
        <p:spPr bwMode="auto">
          <a:xfrm>
            <a:off x="3062536" y="3617807"/>
            <a:ext cx="55626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Logical Link Control and Adaptation Protocol (L2CAP)</a:t>
            </a:r>
          </a:p>
        </p:txBody>
      </p:sp>
      <p:sp>
        <p:nvSpPr>
          <p:cNvPr id="164876" name="Line 12"/>
          <p:cNvSpPr>
            <a:spLocks noChangeShapeType="1"/>
          </p:cNvSpPr>
          <p:nvPr/>
        </p:nvSpPr>
        <p:spPr bwMode="auto">
          <a:xfrm flipV="1">
            <a:off x="5805736" y="4989407"/>
            <a:ext cx="0" cy="76200"/>
          </a:xfrm>
          <a:prstGeom prst="line">
            <a:avLst/>
          </a:prstGeom>
          <a:noFill/>
          <a:ln w="28575">
            <a:solidFill>
              <a:schemeClr val="tx1"/>
            </a:solidFill>
            <a:round/>
            <a:headEnd/>
            <a:tailEnd/>
          </a:ln>
          <a:effectLst/>
        </p:spPr>
        <p:txBody>
          <a:bodyPr wrap="none" anchor="ctr"/>
          <a:lstStyle/>
          <a:p>
            <a:endParaRPr lang="en-US"/>
          </a:p>
        </p:txBody>
      </p:sp>
      <p:sp>
        <p:nvSpPr>
          <p:cNvPr id="164877" name="Line 13"/>
          <p:cNvSpPr>
            <a:spLocks noChangeShapeType="1"/>
          </p:cNvSpPr>
          <p:nvPr/>
        </p:nvSpPr>
        <p:spPr bwMode="auto">
          <a:xfrm flipV="1">
            <a:off x="5577136" y="3998807"/>
            <a:ext cx="0" cy="609600"/>
          </a:xfrm>
          <a:prstGeom prst="line">
            <a:avLst/>
          </a:prstGeom>
          <a:noFill/>
          <a:ln w="28575">
            <a:solidFill>
              <a:schemeClr val="tx1"/>
            </a:solidFill>
            <a:round/>
            <a:headEnd/>
            <a:tailEnd/>
          </a:ln>
          <a:effectLst/>
        </p:spPr>
        <p:txBody>
          <a:bodyPr wrap="none" anchor="ctr"/>
          <a:lstStyle/>
          <a:p>
            <a:endParaRPr lang="en-US"/>
          </a:p>
        </p:txBody>
      </p:sp>
      <p:sp>
        <p:nvSpPr>
          <p:cNvPr id="164878" name="Line 14"/>
          <p:cNvSpPr>
            <a:spLocks noChangeShapeType="1"/>
          </p:cNvSpPr>
          <p:nvPr/>
        </p:nvSpPr>
        <p:spPr bwMode="auto">
          <a:xfrm flipV="1">
            <a:off x="2452936" y="4532207"/>
            <a:ext cx="0" cy="76200"/>
          </a:xfrm>
          <a:prstGeom prst="line">
            <a:avLst/>
          </a:prstGeom>
          <a:noFill/>
          <a:ln w="28575">
            <a:solidFill>
              <a:schemeClr val="tx1"/>
            </a:solidFill>
            <a:round/>
            <a:headEnd/>
            <a:tailEnd/>
          </a:ln>
          <a:effectLst/>
        </p:spPr>
        <p:txBody>
          <a:bodyPr wrap="none" anchor="ctr"/>
          <a:lstStyle/>
          <a:p>
            <a:endParaRPr lang="en-US"/>
          </a:p>
        </p:txBody>
      </p:sp>
      <p:sp>
        <p:nvSpPr>
          <p:cNvPr id="164879" name="Line 15"/>
          <p:cNvSpPr>
            <a:spLocks noChangeShapeType="1"/>
          </p:cNvSpPr>
          <p:nvPr/>
        </p:nvSpPr>
        <p:spPr bwMode="auto">
          <a:xfrm flipV="1">
            <a:off x="8393361" y="4532207"/>
            <a:ext cx="0" cy="76200"/>
          </a:xfrm>
          <a:prstGeom prst="line">
            <a:avLst/>
          </a:prstGeom>
          <a:noFill/>
          <a:ln w="28575">
            <a:solidFill>
              <a:schemeClr val="tx1"/>
            </a:solidFill>
            <a:round/>
            <a:headEnd/>
            <a:tailEnd/>
          </a:ln>
          <a:effectLst/>
        </p:spPr>
        <p:txBody>
          <a:bodyPr wrap="none" anchor="ctr"/>
          <a:lstStyle/>
          <a:p>
            <a:endParaRPr lang="en-US"/>
          </a:p>
        </p:txBody>
      </p:sp>
      <p:sp>
        <p:nvSpPr>
          <p:cNvPr id="164880" name="Line 16"/>
          <p:cNvSpPr>
            <a:spLocks noChangeShapeType="1"/>
          </p:cNvSpPr>
          <p:nvPr/>
        </p:nvSpPr>
        <p:spPr bwMode="auto">
          <a:xfrm flipV="1">
            <a:off x="9082336" y="3998807"/>
            <a:ext cx="0" cy="152400"/>
          </a:xfrm>
          <a:prstGeom prst="line">
            <a:avLst/>
          </a:prstGeom>
          <a:noFill/>
          <a:ln w="28575">
            <a:solidFill>
              <a:schemeClr val="tx1"/>
            </a:solidFill>
            <a:round/>
            <a:headEnd/>
            <a:tailEnd/>
          </a:ln>
          <a:effectLst/>
        </p:spPr>
        <p:txBody>
          <a:bodyPr wrap="none" anchor="ctr"/>
          <a:lstStyle/>
          <a:p>
            <a:endParaRPr lang="en-US"/>
          </a:p>
        </p:txBody>
      </p:sp>
      <p:sp>
        <p:nvSpPr>
          <p:cNvPr id="164871" name="Rectangle 7"/>
          <p:cNvSpPr>
            <a:spLocks noChangeArrowheads="1"/>
          </p:cNvSpPr>
          <p:nvPr/>
        </p:nvSpPr>
        <p:spPr bwMode="auto">
          <a:xfrm>
            <a:off x="1919536" y="3160607"/>
            <a:ext cx="1066800" cy="1371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Audio</a:t>
            </a:r>
          </a:p>
        </p:txBody>
      </p:sp>
      <p:sp>
        <p:nvSpPr>
          <p:cNvPr id="164881" name="Rectangle 17"/>
          <p:cNvSpPr>
            <a:spLocks noChangeArrowheads="1"/>
          </p:cNvSpPr>
          <p:nvPr/>
        </p:nvSpPr>
        <p:spPr bwMode="auto">
          <a:xfrm>
            <a:off x="6948736" y="1789007"/>
            <a:ext cx="914400" cy="17526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TCS BIN</a:t>
            </a:r>
          </a:p>
        </p:txBody>
      </p:sp>
      <p:sp>
        <p:nvSpPr>
          <p:cNvPr id="164882" name="Rectangle 18"/>
          <p:cNvSpPr>
            <a:spLocks noChangeArrowheads="1"/>
          </p:cNvSpPr>
          <p:nvPr/>
        </p:nvSpPr>
        <p:spPr bwMode="auto">
          <a:xfrm>
            <a:off x="7939336" y="1789007"/>
            <a:ext cx="685800" cy="17526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SDP</a:t>
            </a:r>
          </a:p>
        </p:txBody>
      </p:sp>
      <p:sp>
        <p:nvSpPr>
          <p:cNvPr id="164883" name="Rectangle 19"/>
          <p:cNvSpPr>
            <a:spLocks noChangeArrowheads="1"/>
          </p:cNvSpPr>
          <p:nvPr/>
        </p:nvSpPr>
        <p:spPr bwMode="auto">
          <a:xfrm>
            <a:off x="4383336" y="1789007"/>
            <a:ext cx="1219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OBEX</a:t>
            </a:r>
          </a:p>
        </p:txBody>
      </p:sp>
      <p:sp>
        <p:nvSpPr>
          <p:cNvPr id="164884" name="Rectangle 20"/>
          <p:cNvSpPr>
            <a:spLocks noChangeArrowheads="1"/>
          </p:cNvSpPr>
          <p:nvPr/>
        </p:nvSpPr>
        <p:spPr bwMode="auto">
          <a:xfrm>
            <a:off x="4383336" y="1331807"/>
            <a:ext cx="1219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vCal/vCard</a:t>
            </a:r>
          </a:p>
        </p:txBody>
      </p:sp>
      <p:sp>
        <p:nvSpPr>
          <p:cNvPr id="164885" name="Rectangle 21"/>
          <p:cNvSpPr>
            <a:spLocks noChangeArrowheads="1"/>
          </p:cNvSpPr>
          <p:nvPr/>
        </p:nvSpPr>
        <p:spPr bwMode="auto">
          <a:xfrm>
            <a:off x="3092698" y="2246207"/>
            <a:ext cx="1219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IP</a:t>
            </a:r>
          </a:p>
        </p:txBody>
      </p:sp>
      <p:sp>
        <p:nvSpPr>
          <p:cNvPr id="164886" name="Rectangle 22"/>
          <p:cNvSpPr>
            <a:spLocks noChangeArrowheads="1"/>
          </p:cNvSpPr>
          <p:nvPr/>
        </p:nvSpPr>
        <p:spPr bwMode="auto">
          <a:xfrm>
            <a:off x="3092698" y="1331807"/>
            <a:ext cx="1219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NW apps.</a:t>
            </a:r>
          </a:p>
        </p:txBody>
      </p:sp>
      <p:sp>
        <p:nvSpPr>
          <p:cNvPr id="164887" name="Rectangle 23"/>
          <p:cNvSpPr>
            <a:spLocks noChangeArrowheads="1"/>
          </p:cNvSpPr>
          <p:nvPr/>
        </p:nvSpPr>
        <p:spPr bwMode="auto">
          <a:xfrm>
            <a:off x="3092698" y="1789007"/>
            <a:ext cx="1219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TCP/UDP</a:t>
            </a:r>
          </a:p>
        </p:txBody>
      </p:sp>
      <p:sp>
        <p:nvSpPr>
          <p:cNvPr id="164888" name="Rectangle 24"/>
          <p:cNvSpPr>
            <a:spLocks noChangeArrowheads="1"/>
          </p:cNvSpPr>
          <p:nvPr/>
        </p:nvSpPr>
        <p:spPr bwMode="auto">
          <a:xfrm>
            <a:off x="3092699" y="2690707"/>
            <a:ext cx="569913"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BNEP</a:t>
            </a:r>
          </a:p>
        </p:txBody>
      </p:sp>
      <p:sp>
        <p:nvSpPr>
          <p:cNvPr id="164889" name="Rectangle 25"/>
          <p:cNvSpPr>
            <a:spLocks noChangeArrowheads="1"/>
          </p:cNvSpPr>
          <p:nvPr/>
        </p:nvSpPr>
        <p:spPr bwMode="auto">
          <a:xfrm>
            <a:off x="3735636" y="3160607"/>
            <a:ext cx="31369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RFCOMM (serial line interface)</a:t>
            </a:r>
          </a:p>
        </p:txBody>
      </p:sp>
      <p:sp>
        <p:nvSpPr>
          <p:cNvPr id="164890" name="Rectangle 26"/>
          <p:cNvSpPr>
            <a:spLocks noChangeArrowheads="1"/>
          </p:cNvSpPr>
          <p:nvPr/>
        </p:nvSpPr>
        <p:spPr bwMode="auto">
          <a:xfrm>
            <a:off x="5653336" y="1789007"/>
            <a:ext cx="1219200" cy="1295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AT modem</a:t>
            </a:r>
          </a:p>
          <a:p>
            <a:pPr eaLnBrk="0" hangingPunct="0"/>
            <a:r>
              <a:rPr lang="en-US" sz="1600">
                <a:latin typeface="Arial" charset="0"/>
              </a:rPr>
              <a:t>commands</a:t>
            </a:r>
          </a:p>
        </p:txBody>
      </p:sp>
      <p:sp>
        <p:nvSpPr>
          <p:cNvPr id="164891" name="Rectangle 27"/>
          <p:cNvSpPr>
            <a:spLocks noChangeArrowheads="1"/>
          </p:cNvSpPr>
          <p:nvPr/>
        </p:nvSpPr>
        <p:spPr bwMode="auto">
          <a:xfrm>
            <a:off x="5653336" y="1331807"/>
            <a:ext cx="2209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telephony apps.</a:t>
            </a:r>
          </a:p>
        </p:txBody>
      </p:sp>
      <p:sp>
        <p:nvSpPr>
          <p:cNvPr id="164892" name="Line 28"/>
          <p:cNvSpPr>
            <a:spLocks noChangeShapeType="1"/>
          </p:cNvSpPr>
          <p:nvPr/>
        </p:nvSpPr>
        <p:spPr bwMode="auto">
          <a:xfrm flipV="1">
            <a:off x="4992936" y="2170007"/>
            <a:ext cx="0" cy="990600"/>
          </a:xfrm>
          <a:prstGeom prst="line">
            <a:avLst/>
          </a:prstGeom>
          <a:noFill/>
          <a:ln w="28575">
            <a:solidFill>
              <a:schemeClr val="tx1"/>
            </a:solidFill>
            <a:round/>
            <a:headEnd/>
            <a:tailEnd/>
          </a:ln>
          <a:effectLst/>
        </p:spPr>
        <p:txBody>
          <a:bodyPr wrap="none" anchor="ctr"/>
          <a:lstStyle/>
          <a:p>
            <a:endParaRPr lang="en-US"/>
          </a:p>
        </p:txBody>
      </p:sp>
      <p:sp>
        <p:nvSpPr>
          <p:cNvPr id="164893" name="Line 29"/>
          <p:cNvSpPr>
            <a:spLocks noChangeShapeType="1"/>
          </p:cNvSpPr>
          <p:nvPr/>
        </p:nvSpPr>
        <p:spPr bwMode="auto">
          <a:xfrm flipV="1">
            <a:off x="4967536" y="3541607"/>
            <a:ext cx="0" cy="76200"/>
          </a:xfrm>
          <a:prstGeom prst="line">
            <a:avLst/>
          </a:prstGeom>
          <a:noFill/>
          <a:ln w="28575">
            <a:solidFill>
              <a:schemeClr val="tx1"/>
            </a:solidFill>
            <a:round/>
            <a:headEnd/>
            <a:tailEnd/>
          </a:ln>
          <a:effectLst/>
        </p:spPr>
        <p:txBody>
          <a:bodyPr wrap="none" anchor="ctr"/>
          <a:lstStyle/>
          <a:p>
            <a:endParaRPr lang="en-US"/>
          </a:p>
        </p:txBody>
      </p:sp>
      <p:sp>
        <p:nvSpPr>
          <p:cNvPr id="164896" name="Line 32"/>
          <p:cNvSpPr>
            <a:spLocks noChangeShapeType="1"/>
          </p:cNvSpPr>
          <p:nvPr/>
        </p:nvSpPr>
        <p:spPr bwMode="auto">
          <a:xfrm flipV="1">
            <a:off x="3702298" y="2170007"/>
            <a:ext cx="0" cy="76200"/>
          </a:xfrm>
          <a:prstGeom prst="line">
            <a:avLst/>
          </a:prstGeom>
          <a:noFill/>
          <a:ln w="28575">
            <a:solidFill>
              <a:schemeClr val="tx1"/>
            </a:solidFill>
            <a:round/>
            <a:headEnd/>
            <a:tailEnd/>
          </a:ln>
          <a:effectLst/>
        </p:spPr>
        <p:txBody>
          <a:bodyPr wrap="none" anchor="ctr"/>
          <a:lstStyle/>
          <a:p>
            <a:endParaRPr lang="en-US"/>
          </a:p>
        </p:txBody>
      </p:sp>
      <p:sp>
        <p:nvSpPr>
          <p:cNvPr id="164897" name="Rectangle 33"/>
          <p:cNvSpPr>
            <a:spLocks noChangeArrowheads="1"/>
          </p:cNvSpPr>
          <p:nvPr/>
        </p:nvSpPr>
        <p:spPr bwMode="auto">
          <a:xfrm>
            <a:off x="1919536" y="1331807"/>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audio apps.</a:t>
            </a:r>
          </a:p>
        </p:txBody>
      </p:sp>
      <p:sp>
        <p:nvSpPr>
          <p:cNvPr id="164898" name="Line 34"/>
          <p:cNvSpPr>
            <a:spLocks noChangeShapeType="1"/>
          </p:cNvSpPr>
          <p:nvPr/>
        </p:nvSpPr>
        <p:spPr bwMode="auto">
          <a:xfrm flipV="1">
            <a:off x="2452936" y="1712807"/>
            <a:ext cx="0" cy="1447800"/>
          </a:xfrm>
          <a:prstGeom prst="line">
            <a:avLst/>
          </a:prstGeom>
          <a:noFill/>
          <a:ln w="28575">
            <a:solidFill>
              <a:schemeClr val="tx1"/>
            </a:solidFill>
            <a:round/>
            <a:headEnd/>
            <a:tailEnd/>
          </a:ln>
          <a:effectLst/>
        </p:spPr>
        <p:txBody>
          <a:bodyPr wrap="none" anchor="ctr"/>
          <a:lstStyle/>
          <a:p>
            <a:endParaRPr lang="en-US"/>
          </a:p>
        </p:txBody>
      </p:sp>
      <p:sp>
        <p:nvSpPr>
          <p:cNvPr id="164899" name="Line 35"/>
          <p:cNvSpPr>
            <a:spLocks noChangeShapeType="1"/>
          </p:cNvSpPr>
          <p:nvPr/>
        </p:nvSpPr>
        <p:spPr bwMode="auto">
          <a:xfrm flipV="1">
            <a:off x="4992936" y="1712807"/>
            <a:ext cx="0" cy="76200"/>
          </a:xfrm>
          <a:prstGeom prst="line">
            <a:avLst/>
          </a:prstGeom>
          <a:noFill/>
          <a:ln w="28575">
            <a:solidFill>
              <a:schemeClr val="tx1"/>
            </a:solidFill>
            <a:round/>
            <a:headEnd/>
            <a:tailEnd/>
          </a:ln>
          <a:effectLst/>
        </p:spPr>
        <p:txBody>
          <a:bodyPr wrap="none" anchor="ctr"/>
          <a:lstStyle/>
          <a:p>
            <a:endParaRPr lang="en-US"/>
          </a:p>
        </p:txBody>
      </p:sp>
      <p:sp>
        <p:nvSpPr>
          <p:cNvPr id="164900" name="Line 36"/>
          <p:cNvSpPr>
            <a:spLocks noChangeShapeType="1"/>
          </p:cNvSpPr>
          <p:nvPr/>
        </p:nvSpPr>
        <p:spPr bwMode="auto">
          <a:xfrm flipV="1">
            <a:off x="3702298" y="1712807"/>
            <a:ext cx="0" cy="76200"/>
          </a:xfrm>
          <a:prstGeom prst="line">
            <a:avLst/>
          </a:prstGeom>
          <a:noFill/>
          <a:ln w="28575">
            <a:solidFill>
              <a:schemeClr val="tx1"/>
            </a:solidFill>
            <a:round/>
            <a:headEnd/>
            <a:tailEnd/>
          </a:ln>
          <a:effectLst/>
        </p:spPr>
        <p:txBody>
          <a:bodyPr wrap="none" anchor="ctr"/>
          <a:lstStyle/>
          <a:p>
            <a:endParaRPr lang="en-US"/>
          </a:p>
        </p:txBody>
      </p:sp>
      <p:sp>
        <p:nvSpPr>
          <p:cNvPr id="164901" name="Line 37"/>
          <p:cNvSpPr>
            <a:spLocks noChangeShapeType="1"/>
          </p:cNvSpPr>
          <p:nvPr/>
        </p:nvSpPr>
        <p:spPr bwMode="auto">
          <a:xfrm flipV="1">
            <a:off x="6186736" y="1712807"/>
            <a:ext cx="0" cy="76200"/>
          </a:xfrm>
          <a:prstGeom prst="line">
            <a:avLst/>
          </a:prstGeom>
          <a:noFill/>
          <a:ln w="28575">
            <a:solidFill>
              <a:schemeClr val="tx1"/>
            </a:solidFill>
            <a:round/>
            <a:headEnd/>
            <a:tailEnd/>
          </a:ln>
          <a:effectLst/>
        </p:spPr>
        <p:txBody>
          <a:bodyPr wrap="none" anchor="ctr"/>
          <a:lstStyle/>
          <a:p>
            <a:endParaRPr lang="en-US"/>
          </a:p>
        </p:txBody>
      </p:sp>
      <p:sp>
        <p:nvSpPr>
          <p:cNvPr id="164902" name="Line 38"/>
          <p:cNvSpPr>
            <a:spLocks noChangeShapeType="1"/>
          </p:cNvSpPr>
          <p:nvPr/>
        </p:nvSpPr>
        <p:spPr bwMode="auto">
          <a:xfrm flipV="1">
            <a:off x="7329736" y="1712807"/>
            <a:ext cx="0" cy="76200"/>
          </a:xfrm>
          <a:prstGeom prst="line">
            <a:avLst/>
          </a:prstGeom>
          <a:noFill/>
          <a:ln w="28575">
            <a:solidFill>
              <a:schemeClr val="tx1"/>
            </a:solidFill>
            <a:round/>
            <a:headEnd/>
            <a:tailEnd/>
          </a:ln>
          <a:effectLst/>
        </p:spPr>
        <p:txBody>
          <a:bodyPr wrap="none" anchor="ctr"/>
          <a:lstStyle/>
          <a:p>
            <a:endParaRPr lang="en-US"/>
          </a:p>
        </p:txBody>
      </p:sp>
      <p:sp>
        <p:nvSpPr>
          <p:cNvPr id="164903" name="Rectangle 39"/>
          <p:cNvSpPr>
            <a:spLocks noChangeArrowheads="1"/>
          </p:cNvSpPr>
          <p:nvPr/>
        </p:nvSpPr>
        <p:spPr bwMode="auto">
          <a:xfrm>
            <a:off x="7939336" y="1331807"/>
            <a:ext cx="1524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mgmnt. apps.</a:t>
            </a:r>
          </a:p>
        </p:txBody>
      </p:sp>
      <p:sp>
        <p:nvSpPr>
          <p:cNvPr id="164904" name="Line 40"/>
          <p:cNvSpPr>
            <a:spLocks noChangeShapeType="1"/>
          </p:cNvSpPr>
          <p:nvPr/>
        </p:nvSpPr>
        <p:spPr bwMode="auto">
          <a:xfrm flipV="1">
            <a:off x="7405936" y="3541607"/>
            <a:ext cx="0" cy="76200"/>
          </a:xfrm>
          <a:prstGeom prst="line">
            <a:avLst/>
          </a:prstGeom>
          <a:noFill/>
          <a:ln w="28575">
            <a:solidFill>
              <a:schemeClr val="tx1"/>
            </a:solidFill>
            <a:round/>
            <a:headEnd/>
            <a:tailEnd/>
          </a:ln>
          <a:effectLst/>
        </p:spPr>
        <p:txBody>
          <a:bodyPr wrap="none" anchor="ctr"/>
          <a:lstStyle/>
          <a:p>
            <a:endParaRPr lang="en-US"/>
          </a:p>
        </p:txBody>
      </p:sp>
      <p:sp>
        <p:nvSpPr>
          <p:cNvPr id="164905" name="Line 41"/>
          <p:cNvSpPr>
            <a:spLocks noChangeShapeType="1"/>
          </p:cNvSpPr>
          <p:nvPr/>
        </p:nvSpPr>
        <p:spPr bwMode="auto">
          <a:xfrm flipV="1">
            <a:off x="8244136" y="3541607"/>
            <a:ext cx="0" cy="76200"/>
          </a:xfrm>
          <a:prstGeom prst="line">
            <a:avLst/>
          </a:prstGeom>
          <a:noFill/>
          <a:ln w="28575">
            <a:solidFill>
              <a:schemeClr val="tx1"/>
            </a:solidFill>
            <a:round/>
            <a:headEnd/>
            <a:tailEnd/>
          </a:ln>
          <a:effectLst/>
        </p:spPr>
        <p:txBody>
          <a:bodyPr wrap="none" anchor="ctr"/>
          <a:lstStyle/>
          <a:p>
            <a:endParaRPr lang="en-US"/>
          </a:p>
        </p:txBody>
      </p:sp>
      <p:sp>
        <p:nvSpPr>
          <p:cNvPr id="164906" name="Line 42"/>
          <p:cNvSpPr>
            <a:spLocks noChangeShapeType="1"/>
          </p:cNvSpPr>
          <p:nvPr/>
        </p:nvSpPr>
        <p:spPr bwMode="auto">
          <a:xfrm flipV="1">
            <a:off x="6183561" y="3084407"/>
            <a:ext cx="0" cy="76200"/>
          </a:xfrm>
          <a:prstGeom prst="line">
            <a:avLst/>
          </a:prstGeom>
          <a:noFill/>
          <a:ln w="28575">
            <a:solidFill>
              <a:schemeClr val="tx1"/>
            </a:solidFill>
            <a:round/>
            <a:headEnd/>
            <a:tailEnd/>
          </a:ln>
          <a:effectLst/>
        </p:spPr>
        <p:txBody>
          <a:bodyPr wrap="none" anchor="ctr"/>
          <a:lstStyle/>
          <a:p>
            <a:endParaRPr lang="en-US"/>
          </a:p>
        </p:txBody>
      </p:sp>
      <p:sp>
        <p:nvSpPr>
          <p:cNvPr id="164907" name="Text Box 43"/>
          <p:cNvSpPr txBox="1">
            <a:spLocks noChangeArrowheads="1"/>
          </p:cNvSpPr>
          <p:nvPr/>
        </p:nvSpPr>
        <p:spPr bwMode="auto">
          <a:xfrm>
            <a:off x="1900486" y="5533920"/>
            <a:ext cx="4762842" cy="954107"/>
          </a:xfrm>
          <a:prstGeom prst="rect">
            <a:avLst/>
          </a:prstGeom>
          <a:noFill/>
          <a:ln w="9525">
            <a:noFill/>
            <a:miter lim="800000"/>
            <a:headEnd/>
            <a:tailEnd/>
          </a:ln>
          <a:effectLst/>
        </p:spPr>
        <p:txBody>
          <a:bodyPr wrap="none">
            <a:spAutoFit/>
          </a:bodyPr>
          <a:lstStyle/>
          <a:p>
            <a:pPr algn="l" eaLnBrk="0" hangingPunct="0"/>
            <a:r>
              <a:rPr lang="en-US" sz="1400">
                <a:latin typeface="Arial" charset="0"/>
              </a:rPr>
              <a:t>AT: attention sequence</a:t>
            </a:r>
          </a:p>
          <a:p>
            <a:pPr algn="l" eaLnBrk="0" hangingPunct="0"/>
            <a:r>
              <a:rPr lang="en-US" sz="1400">
                <a:latin typeface="Arial" charset="0"/>
              </a:rPr>
              <a:t>OBEX: object exchange</a:t>
            </a:r>
          </a:p>
          <a:p>
            <a:pPr algn="l" eaLnBrk="0" hangingPunct="0"/>
            <a:r>
              <a:rPr lang="en-US" sz="1400">
                <a:latin typeface="Arial" charset="0"/>
              </a:rPr>
              <a:t>TCS BIN: telephony control protocol specification – binary</a:t>
            </a:r>
          </a:p>
          <a:p>
            <a:pPr algn="l" eaLnBrk="0" hangingPunct="0"/>
            <a:r>
              <a:rPr lang="en-US" sz="1400">
                <a:latin typeface="Arial" charset="0"/>
              </a:rPr>
              <a:t>BNEP: Bluetooth network encapsulation protocol</a:t>
            </a:r>
          </a:p>
        </p:txBody>
      </p:sp>
      <p:sp>
        <p:nvSpPr>
          <p:cNvPr id="164908" name="Text Box 44"/>
          <p:cNvSpPr txBox="1">
            <a:spLocks noChangeArrowheads="1"/>
          </p:cNvSpPr>
          <p:nvPr/>
        </p:nvSpPr>
        <p:spPr bwMode="auto">
          <a:xfrm>
            <a:off x="6688387" y="5570432"/>
            <a:ext cx="2909771" cy="523220"/>
          </a:xfrm>
          <a:prstGeom prst="rect">
            <a:avLst/>
          </a:prstGeom>
          <a:noFill/>
          <a:ln w="9525">
            <a:noFill/>
            <a:miter lim="800000"/>
            <a:headEnd/>
            <a:tailEnd/>
          </a:ln>
          <a:effectLst/>
        </p:spPr>
        <p:txBody>
          <a:bodyPr wrap="none">
            <a:spAutoFit/>
          </a:bodyPr>
          <a:lstStyle/>
          <a:p>
            <a:pPr algn="l" eaLnBrk="0" hangingPunct="0"/>
            <a:r>
              <a:rPr lang="en-US" sz="1400">
                <a:latin typeface="Arial" charset="0"/>
              </a:rPr>
              <a:t>SDP: service discovery protocol</a:t>
            </a:r>
          </a:p>
          <a:p>
            <a:pPr algn="l" eaLnBrk="0" hangingPunct="0"/>
            <a:r>
              <a:rPr lang="en-US" sz="1400">
                <a:latin typeface="Arial" charset="0"/>
              </a:rPr>
              <a:t>RFCOMM: radio frequency comm.</a:t>
            </a:r>
          </a:p>
        </p:txBody>
      </p:sp>
      <p:sp>
        <p:nvSpPr>
          <p:cNvPr id="164909" name="Rectangle 45"/>
          <p:cNvSpPr>
            <a:spLocks noChangeArrowheads="1"/>
          </p:cNvSpPr>
          <p:nvPr/>
        </p:nvSpPr>
        <p:spPr bwMode="auto">
          <a:xfrm>
            <a:off x="3735636" y="2690707"/>
            <a:ext cx="569912"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PPP</a:t>
            </a:r>
          </a:p>
        </p:txBody>
      </p:sp>
      <p:sp>
        <p:nvSpPr>
          <p:cNvPr id="164910" name="Line 46"/>
          <p:cNvSpPr>
            <a:spLocks noChangeShapeType="1"/>
          </p:cNvSpPr>
          <p:nvPr/>
        </p:nvSpPr>
        <p:spPr bwMode="auto">
          <a:xfrm flipV="1">
            <a:off x="4022973" y="2617682"/>
            <a:ext cx="0" cy="7620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t>Frequency selection during data transmission</a:t>
            </a:r>
          </a:p>
        </p:txBody>
      </p:sp>
      <p:sp>
        <p:nvSpPr>
          <p:cNvPr id="59" name="Fußzeilenplatzhalter 2"/>
          <p:cNvSpPr>
            <a:spLocks noGrp="1"/>
          </p:cNvSpPr>
          <p:nvPr>
            <p:ph type="ftr" sz="quarter" idx="10"/>
          </p:nvPr>
        </p:nvSpPr>
        <p:spPr/>
        <p:txBody>
          <a:bodyPr/>
          <a:lstStyle/>
          <a:p>
            <a:r>
              <a:rPr lang="en-US"/>
              <a:t>Prof. Dr.-Ing. Jochen H. Schiller    www.jochenschiller.de    Mobile Communications</a:t>
            </a:r>
          </a:p>
        </p:txBody>
      </p:sp>
      <p:sp>
        <p:nvSpPr>
          <p:cNvPr id="328917" name="Rectangle 213"/>
          <p:cNvSpPr>
            <a:spLocks noChangeArrowheads="1"/>
          </p:cNvSpPr>
          <p:nvPr/>
        </p:nvSpPr>
        <p:spPr bwMode="auto">
          <a:xfrm>
            <a:off x="5510064" y="2409800"/>
            <a:ext cx="9144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S</a:t>
            </a:r>
          </a:p>
        </p:txBody>
      </p:sp>
      <p:sp>
        <p:nvSpPr>
          <p:cNvPr id="328838" name="Line 134"/>
          <p:cNvSpPr>
            <a:spLocks noChangeShapeType="1"/>
          </p:cNvSpPr>
          <p:nvPr/>
        </p:nvSpPr>
        <p:spPr bwMode="auto">
          <a:xfrm>
            <a:off x="1852464" y="2019275"/>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43" name="Line 139"/>
          <p:cNvSpPr>
            <a:spLocks noChangeShapeType="1"/>
          </p:cNvSpPr>
          <p:nvPr/>
        </p:nvSpPr>
        <p:spPr bwMode="auto">
          <a:xfrm>
            <a:off x="4290864" y="2019275"/>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44" name="Line 140"/>
          <p:cNvSpPr>
            <a:spLocks noChangeShapeType="1"/>
          </p:cNvSpPr>
          <p:nvPr/>
        </p:nvSpPr>
        <p:spPr bwMode="auto">
          <a:xfrm>
            <a:off x="6653064" y="2019275"/>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45" name="Rectangle 141"/>
          <p:cNvSpPr>
            <a:spLocks noChangeArrowheads="1"/>
          </p:cNvSpPr>
          <p:nvPr/>
        </p:nvSpPr>
        <p:spPr bwMode="auto">
          <a:xfrm>
            <a:off x="2273153" y="1914501"/>
            <a:ext cx="30797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a:t>
            </a:r>
          </a:p>
        </p:txBody>
      </p:sp>
      <p:sp>
        <p:nvSpPr>
          <p:cNvPr id="328846" name="Line 142"/>
          <p:cNvSpPr>
            <a:spLocks noChangeShapeType="1"/>
          </p:cNvSpPr>
          <p:nvPr/>
        </p:nvSpPr>
        <p:spPr bwMode="auto">
          <a:xfrm>
            <a:off x="1852465" y="1708125"/>
            <a:ext cx="1184275" cy="0"/>
          </a:xfrm>
          <a:prstGeom prst="line">
            <a:avLst/>
          </a:prstGeom>
          <a:noFill/>
          <a:ln w="12700">
            <a:solidFill>
              <a:schemeClr val="tx1"/>
            </a:solidFill>
            <a:round/>
            <a:headEnd type="triangle" w="med" len="med"/>
            <a:tailEnd type="triangle" w="med" len="med"/>
          </a:ln>
          <a:effectLst/>
        </p:spPr>
        <p:txBody>
          <a:bodyPr wrap="none" anchor="ctr"/>
          <a:lstStyle/>
          <a:p>
            <a:endParaRPr lang="en-US"/>
          </a:p>
        </p:txBody>
      </p:sp>
      <p:sp>
        <p:nvSpPr>
          <p:cNvPr id="328847" name="Rectangle 143"/>
          <p:cNvSpPr>
            <a:spLocks noChangeArrowheads="1"/>
          </p:cNvSpPr>
          <p:nvPr/>
        </p:nvSpPr>
        <p:spPr bwMode="auto">
          <a:xfrm>
            <a:off x="2081064" y="1381101"/>
            <a:ext cx="796694" cy="335989"/>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625</a:t>
            </a:r>
            <a:r>
              <a:rPr lang="en-US" sz="1600">
                <a:latin typeface="Times New Roman" pitchFamily="18" charset="0"/>
              </a:rPr>
              <a:t> </a:t>
            </a:r>
            <a:r>
              <a:rPr lang="en-US" sz="1600">
                <a:latin typeface="Arial" charset="0"/>
              </a:rPr>
              <a:t>µs</a:t>
            </a:r>
            <a:endParaRPr lang="en-US" sz="1600">
              <a:latin typeface="Times New Roman" pitchFamily="18" charset="0"/>
            </a:endParaRPr>
          </a:p>
        </p:txBody>
      </p:sp>
      <p:sp>
        <p:nvSpPr>
          <p:cNvPr id="328848" name="Line 144"/>
          <p:cNvSpPr>
            <a:spLocks noChangeShapeType="1"/>
          </p:cNvSpPr>
          <p:nvPr/>
        </p:nvSpPr>
        <p:spPr bwMode="auto">
          <a:xfrm>
            <a:off x="3071664" y="2019275"/>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49" name="Line 145"/>
          <p:cNvSpPr>
            <a:spLocks noChangeShapeType="1"/>
          </p:cNvSpPr>
          <p:nvPr/>
        </p:nvSpPr>
        <p:spPr bwMode="auto">
          <a:xfrm>
            <a:off x="5510064" y="2019275"/>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50" name="Line 146"/>
          <p:cNvSpPr>
            <a:spLocks noChangeShapeType="1"/>
          </p:cNvSpPr>
          <p:nvPr/>
        </p:nvSpPr>
        <p:spPr bwMode="auto">
          <a:xfrm>
            <a:off x="7872264" y="2019275"/>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51" name="Line 147"/>
          <p:cNvSpPr>
            <a:spLocks noChangeShapeType="1"/>
          </p:cNvSpPr>
          <p:nvPr/>
        </p:nvSpPr>
        <p:spPr bwMode="auto">
          <a:xfrm>
            <a:off x="9015264" y="2019275"/>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52" name="Rectangle 148"/>
          <p:cNvSpPr>
            <a:spLocks noChangeArrowheads="1"/>
          </p:cNvSpPr>
          <p:nvPr/>
        </p:nvSpPr>
        <p:spPr bwMode="auto">
          <a:xfrm>
            <a:off x="3341540" y="1936726"/>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k+1</a:t>
            </a:r>
          </a:p>
        </p:txBody>
      </p:sp>
      <p:sp>
        <p:nvSpPr>
          <p:cNvPr id="328853" name="Rectangle 149"/>
          <p:cNvSpPr>
            <a:spLocks noChangeArrowheads="1"/>
          </p:cNvSpPr>
          <p:nvPr/>
        </p:nvSpPr>
        <p:spPr bwMode="auto">
          <a:xfrm>
            <a:off x="4536928" y="1936726"/>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k+2</a:t>
            </a:r>
          </a:p>
        </p:txBody>
      </p:sp>
      <p:sp>
        <p:nvSpPr>
          <p:cNvPr id="328854" name="Rectangle 150"/>
          <p:cNvSpPr>
            <a:spLocks noChangeArrowheads="1"/>
          </p:cNvSpPr>
          <p:nvPr/>
        </p:nvSpPr>
        <p:spPr bwMode="auto">
          <a:xfrm>
            <a:off x="5733903" y="1936726"/>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k+3</a:t>
            </a:r>
          </a:p>
        </p:txBody>
      </p:sp>
      <p:sp>
        <p:nvSpPr>
          <p:cNvPr id="328855" name="Rectangle 151"/>
          <p:cNvSpPr>
            <a:spLocks noChangeArrowheads="1"/>
          </p:cNvSpPr>
          <p:nvPr/>
        </p:nvSpPr>
        <p:spPr bwMode="auto">
          <a:xfrm>
            <a:off x="6929290" y="1936726"/>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k+4</a:t>
            </a:r>
          </a:p>
        </p:txBody>
      </p:sp>
      <p:sp>
        <p:nvSpPr>
          <p:cNvPr id="328865" name="Line 161"/>
          <p:cNvSpPr>
            <a:spLocks noChangeShapeType="1"/>
          </p:cNvSpPr>
          <p:nvPr/>
        </p:nvSpPr>
        <p:spPr bwMode="auto">
          <a:xfrm>
            <a:off x="1852464" y="3444850"/>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66" name="Line 162"/>
          <p:cNvSpPr>
            <a:spLocks noChangeShapeType="1"/>
          </p:cNvSpPr>
          <p:nvPr/>
        </p:nvSpPr>
        <p:spPr bwMode="auto">
          <a:xfrm>
            <a:off x="5510064" y="3444850"/>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67" name="Line 163"/>
          <p:cNvSpPr>
            <a:spLocks noChangeShapeType="1"/>
          </p:cNvSpPr>
          <p:nvPr/>
        </p:nvSpPr>
        <p:spPr bwMode="auto">
          <a:xfrm>
            <a:off x="6653064" y="3444850"/>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68" name="Line 164"/>
          <p:cNvSpPr>
            <a:spLocks noChangeShapeType="1"/>
          </p:cNvSpPr>
          <p:nvPr/>
        </p:nvSpPr>
        <p:spPr bwMode="auto">
          <a:xfrm>
            <a:off x="7872264" y="3444850"/>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69" name="Line 165"/>
          <p:cNvSpPr>
            <a:spLocks noChangeShapeType="1"/>
          </p:cNvSpPr>
          <p:nvPr/>
        </p:nvSpPr>
        <p:spPr bwMode="auto">
          <a:xfrm>
            <a:off x="9015264" y="3444850"/>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77" name="Line 173"/>
          <p:cNvSpPr>
            <a:spLocks noChangeShapeType="1"/>
          </p:cNvSpPr>
          <p:nvPr/>
        </p:nvSpPr>
        <p:spPr bwMode="auto">
          <a:xfrm>
            <a:off x="1852464" y="4816450"/>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78" name="Line 174"/>
          <p:cNvSpPr>
            <a:spLocks noChangeShapeType="1"/>
          </p:cNvSpPr>
          <p:nvPr/>
        </p:nvSpPr>
        <p:spPr bwMode="auto">
          <a:xfrm>
            <a:off x="3071664" y="4816450"/>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79" name="Line 175"/>
          <p:cNvSpPr>
            <a:spLocks noChangeShapeType="1"/>
          </p:cNvSpPr>
          <p:nvPr/>
        </p:nvSpPr>
        <p:spPr bwMode="auto">
          <a:xfrm>
            <a:off x="9015264" y="4816450"/>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80" name="Rectangle 176"/>
          <p:cNvSpPr>
            <a:spLocks noChangeArrowheads="1"/>
          </p:cNvSpPr>
          <p:nvPr/>
        </p:nvSpPr>
        <p:spPr bwMode="auto">
          <a:xfrm>
            <a:off x="5692628" y="3362301"/>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k+3</a:t>
            </a:r>
          </a:p>
        </p:txBody>
      </p:sp>
      <p:sp>
        <p:nvSpPr>
          <p:cNvPr id="328881" name="Rectangle 177"/>
          <p:cNvSpPr>
            <a:spLocks noChangeArrowheads="1"/>
          </p:cNvSpPr>
          <p:nvPr/>
        </p:nvSpPr>
        <p:spPr bwMode="auto">
          <a:xfrm>
            <a:off x="6888015" y="3362301"/>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k+4</a:t>
            </a:r>
          </a:p>
        </p:txBody>
      </p:sp>
      <p:sp>
        <p:nvSpPr>
          <p:cNvPr id="328882" name="Rectangle 178"/>
          <p:cNvSpPr>
            <a:spLocks noChangeArrowheads="1"/>
          </p:cNvSpPr>
          <p:nvPr/>
        </p:nvSpPr>
        <p:spPr bwMode="auto">
          <a:xfrm>
            <a:off x="3370115" y="3362301"/>
            <a:ext cx="30797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a:t>
            </a:r>
          </a:p>
        </p:txBody>
      </p:sp>
      <p:sp>
        <p:nvSpPr>
          <p:cNvPr id="328883" name="Rectangle 179"/>
          <p:cNvSpPr>
            <a:spLocks noChangeArrowheads="1"/>
          </p:cNvSpPr>
          <p:nvPr/>
        </p:nvSpPr>
        <p:spPr bwMode="auto">
          <a:xfrm>
            <a:off x="2233465" y="4733901"/>
            <a:ext cx="30797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a:t>
            </a:r>
          </a:p>
        </p:txBody>
      </p:sp>
      <p:sp>
        <p:nvSpPr>
          <p:cNvPr id="328884" name="Rectangle 180"/>
          <p:cNvSpPr>
            <a:spLocks noChangeArrowheads="1"/>
          </p:cNvSpPr>
          <p:nvPr/>
        </p:nvSpPr>
        <p:spPr bwMode="auto">
          <a:xfrm>
            <a:off x="8124678" y="1936726"/>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k+5</a:t>
            </a:r>
          </a:p>
        </p:txBody>
      </p:sp>
      <p:sp>
        <p:nvSpPr>
          <p:cNvPr id="328885" name="Rectangle 181"/>
          <p:cNvSpPr>
            <a:spLocks noChangeArrowheads="1"/>
          </p:cNvSpPr>
          <p:nvPr/>
        </p:nvSpPr>
        <p:spPr bwMode="auto">
          <a:xfrm>
            <a:off x="8083403" y="3362301"/>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k+5</a:t>
            </a:r>
          </a:p>
        </p:txBody>
      </p:sp>
      <p:sp>
        <p:nvSpPr>
          <p:cNvPr id="328886" name="Rectangle 182"/>
          <p:cNvSpPr>
            <a:spLocks noChangeArrowheads="1"/>
          </p:cNvSpPr>
          <p:nvPr/>
        </p:nvSpPr>
        <p:spPr bwMode="auto">
          <a:xfrm>
            <a:off x="5662465" y="4733901"/>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k+1</a:t>
            </a:r>
          </a:p>
        </p:txBody>
      </p:sp>
      <p:sp>
        <p:nvSpPr>
          <p:cNvPr id="328887" name="Line 183"/>
          <p:cNvSpPr>
            <a:spLocks noChangeShapeType="1"/>
          </p:cNvSpPr>
          <p:nvPr/>
        </p:nvSpPr>
        <p:spPr bwMode="auto">
          <a:xfrm>
            <a:off x="10158264" y="4816450"/>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91" name="Rectangle 187"/>
          <p:cNvSpPr>
            <a:spLocks noChangeArrowheads="1"/>
          </p:cNvSpPr>
          <p:nvPr/>
        </p:nvSpPr>
        <p:spPr bwMode="auto">
          <a:xfrm>
            <a:off x="9313715" y="4733901"/>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k+6</a:t>
            </a:r>
          </a:p>
        </p:txBody>
      </p:sp>
      <p:sp>
        <p:nvSpPr>
          <p:cNvPr id="328892" name="Rectangle 188"/>
          <p:cNvSpPr>
            <a:spLocks noChangeArrowheads="1"/>
          </p:cNvSpPr>
          <p:nvPr/>
        </p:nvSpPr>
        <p:spPr bwMode="auto">
          <a:xfrm>
            <a:off x="9243865" y="3362301"/>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k+6</a:t>
            </a:r>
          </a:p>
        </p:txBody>
      </p:sp>
      <p:sp>
        <p:nvSpPr>
          <p:cNvPr id="328893" name="Rectangle 189"/>
          <p:cNvSpPr>
            <a:spLocks noChangeArrowheads="1"/>
          </p:cNvSpPr>
          <p:nvPr/>
        </p:nvSpPr>
        <p:spPr bwMode="auto">
          <a:xfrm>
            <a:off x="9285140" y="1936726"/>
            <a:ext cx="4667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a:latin typeface="Arial" charset="0"/>
              </a:rPr>
              <a:t>f</a:t>
            </a:r>
            <a:r>
              <a:rPr lang="en-US" sz="1600" baseline="-25000">
                <a:latin typeface="Arial" charset="0"/>
              </a:rPr>
              <a:t>k+6</a:t>
            </a:r>
          </a:p>
        </p:txBody>
      </p:sp>
      <p:sp>
        <p:nvSpPr>
          <p:cNvPr id="328894" name="Line 190"/>
          <p:cNvSpPr>
            <a:spLocks noChangeShapeType="1"/>
          </p:cNvSpPr>
          <p:nvPr/>
        </p:nvSpPr>
        <p:spPr bwMode="auto">
          <a:xfrm>
            <a:off x="10150327" y="3444850"/>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895" name="Line 191"/>
          <p:cNvSpPr>
            <a:spLocks noChangeShapeType="1"/>
          </p:cNvSpPr>
          <p:nvPr/>
        </p:nvSpPr>
        <p:spPr bwMode="auto">
          <a:xfrm>
            <a:off x="10158264" y="2019275"/>
            <a:ext cx="0" cy="977900"/>
          </a:xfrm>
          <a:prstGeom prst="line">
            <a:avLst/>
          </a:prstGeom>
          <a:noFill/>
          <a:ln w="12700">
            <a:solidFill>
              <a:schemeClr val="tx1"/>
            </a:solidFill>
            <a:prstDash val="dash"/>
            <a:round/>
            <a:headEnd/>
            <a:tailEnd/>
          </a:ln>
          <a:effectLst/>
        </p:spPr>
        <p:txBody>
          <a:bodyPr wrap="none" anchor="ctr"/>
          <a:lstStyle/>
          <a:p>
            <a:endParaRPr lang="en-US"/>
          </a:p>
        </p:txBody>
      </p:sp>
      <p:sp>
        <p:nvSpPr>
          <p:cNvPr id="328904" name="Rectangle 200"/>
          <p:cNvSpPr>
            <a:spLocks noChangeArrowheads="1"/>
          </p:cNvSpPr>
          <p:nvPr/>
        </p:nvSpPr>
        <p:spPr bwMode="auto">
          <a:xfrm>
            <a:off x="4290864" y="2409800"/>
            <a:ext cx="91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a:t>
            </a:r>
          </a:p>
        </p:txBody>
      </p:sp>
      <p:sp>
        <p:nvSpPr>
          <p:cNvPr id="328905" name="Rectangle 201"/>
          <p:cNvSpPr>
            <a:spLocks noChangeArrowheads="1"/>
          </p:cNvSpPr>
          <p:nvPr/>
        </p:nvSpPr>
        <p:spPr bwMode="auto">
          <a:xfrm>
            <a:off x="1852464" y="2409800"/>
            <a:ext cx="91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a:t>
            </a:r>
          </a:p>
        </p:txBody>
      </p:sp>
      <p:sp>
        <p:nvSpPr>
          <p:cNvPr id="328906" name="Rectangle 202"/>
          <p:cNvSpPr>
            <a:spLocks noChangeArrowheads="1"/>
          </p:cNvSpPr>
          <p:nvPr/>
        </p:nvSpPr>
        <p:spPr bwMode="auto">
          <a:xfrm>
            <a:off x="6653064" y="2409800"/>
            <a:ext cx="91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a:t>
            </a:r>
          </a:p>
        </p:txBody>
      </p:sp>
      <p:sp>
        <p:nvSpPr>
          <p:cNvPr id="328907" name="Rectangle 203"/>
          <p:cNvSpPr>
            <a:spLocks noChangeArrowheads="1"/>
          </p:cNvSpPr>
          <p:nvPr/>
        </p:nvSpPr>
        <p:spPr bwMode="auto">
          <a:xfrm>
            <a:off x="9015264" y="2409800"/>
            <a:ext cx="91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a:t>
            </a:r>
          </a:p>
        </p:txBody>
      </p:sp>
      <p:sp>
        <p:nvSpPr>
          <p:cNvPr id="328908" name="Rectangle 204"/>
          <p:cNvSpPr>
            <a:spLocks noChangeArrowheads="1"/>
          </p:cNvSpPr>
          <p:nvPr/>
        </p:nvSpPr>
        <p:spPr bwMode="auto">
          <a:xfrm>
            <a:off x="1852464" y="3857600"/>
            <a:ext cx="3352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a:t>
            </a:r>
          </a:p>
        </p:txBody>
      </p:sp>
      <p:sp>
        <p:nvSpPr>
          <p:cNvPr id="328909" name="Rectangle 205"/>
          <p:cNvSpPr>
            <a:spLocks noChangeArrowheads="1"/>
          </p:cNvSpPr>
          <p:nvPr/>
        </p:nvSpPr>
        <p:spPr bwMode="auto">
          <a:xfrm>
            <a:off x="1852464" y="5229200"/>
            <a:ext cx="990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a:t>
            </a:r>
          </a:p>
        </p:txBody>
      </p:sp>
      <p:sp>
        <p:nvSpPr>
          <p:cNvPr id="328910" name="Rectangle 206"/>
          <p:cNvSpPr>
            <a:spLocks noChangeArrowheads="1"/>
          </p:cNvSpPr>
          <p:nvPr/>
        </p:nvSpPr>
        <p:spPr bwMode="auto">
          <a:xfrm>
            <a:off x="9015264" y="5229200"/>
            <a:ext cx="91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a:t>
            </a:r>
          </a:p>
        </p:txBody>
      </p:sp>
      <p:sp>
        <p:nvSpPr>
          <p:cNvPr id="328911" name="Rectangle 207"/>
          <p:cNvSpPr>
            <a:spLocks noChangeArrowheads="1"/>
          </p:cNvSpPr>
          <p:nvPr/>
        </p:nvSpPr>
        <p:spPr bwMode="auto">
          <a:xfrm>
            <a:off x="6653064" y="3857600"/>
            <a:ext cx="91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a:t>
            </a:r>
          </a:p>
        </p:txBody>
      </p:sp>
      <p:sp>
        <p:nvSpPr>
          <p:cNvPr id="328912" name="Rectangle 208"/>
          <p:cNvSpPr>
            <a:spLocks noChangeArrowheads="1"/>
          </p:cNvSpPr>
          <p:nvPr/>
        </p:nvSpPr>
        <p:spPr bwMode="auto">
          <a:xfrm>
            <a:off x="9015264" y="3857600"/>
            <a:ext cx="91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M</a:t>
            </a:r>
          </a:p>
        </p:txBody>
      </p:sp>
      <p:sp>
        <p:nvSpPr>
          <p:cNvPr id="328913" name="Text Box 209"/>
          <p:cNvSpPr txBox="1">
            <a:spLocks noChangeArrowheads="1"/>
          </p:cNvSpPr>
          <p:nvPr/>
        </p:nvSpPr>
        <p:spPr bwMode="auto">
          <a:xfrm>
            <a:off x="10158264" y="2781275"/>
            <a:ext cx="2413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t</a:t>
            </a:r>
          </a:p>
        </p:txBody>
      </p:sp>
      <p:sp>
        <p:nvSpPr>
          <p:cNvPr id="328914" name="Text Box 210"/>
          <p:cNvSpPr txBox="1">
            <a:spLocks noChangeArrowheads="1"/>
          </p:cNvSpPr>
          <p:nvPr/>
        </p:nvSpPr>
        <p:spPr bwMode="auto">
          <a:xfrm>
            <a:off x="10158264" y="4206850"/>
            <a:ext cx="2413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t</a:t>
            </a:r>
          </a:p>
        </p:txBody>
      </p:sp>
      <p:sp>
        <p:nvSpPr>
          <p:cNvPr id="328915" name="Text Box 211"/>
          <p:cNvSpPr txBox="1">
            <a:spLocks noChangeArrowheads="1"/>
          </p:cNvSpPr>
          <p:nvPr/>
        </p:nvSpPr>
        <p:spPr bwMode="auto">
          <a:xfrm>
            <a:off x="10158264" y="5578450"/>
            <a:ext cx="24130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t</a:t>
            </a:r>
          </a:p>
        </p:txBody>
      </p:sp>
      <p:sp>
        <p:nvSpPr>
          <p:cNvPr id="328916" name="Rectangle 212"/>
          <p:cNvSpPr>
            <a:spLocks noChangeArrowheads="1"/>
          </p:cNvSpPr>
          <p:nvPr/>
        </p:nvSpPr>
        <p:spPr bwMode="auto">
          <a:xfrm>
            <a:off x="3071664" y="2409800"/>
            <a:ext cx="9144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S</a:t>
            </a:r>
          </a:p>
        </p:txBody>
      </p:sp>
      <p:sp>
        <p:nvSpPr>
          <p:cNvPr id="328918" name="Rectangle 214"/>
          <p:cNvSpPr>
            <a:spLocks noChangeArrowheads="1"/>
          </p:cNvSpPr>
          <p:nvPr/>
        </p:nvSpPr>
        <p:spPr bwMode="auto">
          <a:xfrm>
            <a:off x="7872264" y="2409800"/>
            <a:ext cx="9144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S</a:t>
            </a:r>
          </a:p>
        </p:txBody>
      </p:sp>
      <p:sp>
        <p:nvSpPr>
          <p:cNvPr id="328842" name="Line 138"/>
          <p:cNvSpPr>
            <a:spLocks noChangeShapeType="1"/>
          </p:cNvSpPr>
          <p:nvPr/>
        </p:nvSpPr>
        <p:spPr bwMode="auto">
          <a:xfrm>
            <a:off x="1741340" y="2790800"/>
            <a:ext cx="8721725"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28919" name="Rectangle 215"/>
          <p:cNvSpPr>
            <a:spLocks noChangeArrowheads="1"/>
          </p:cNvSpPr>
          <p:nvPr/>
        </p:nvSpPr>
        <p:spPr bwMode="auto">
          <a:xfrm>
            <a:off x="5510064" y="3857600"/>
            <a:ext cx="9144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S</a:t>
            </a:r>
          </a:p>
        </p:txBody>
      </p:sp>
      <p:sp>
        <p:nvSpPr>
          <p:cNvPr id="328920" name="Rectangle 216"/>
          <p:cNvSpPr>
            <a:spLocks noChangeArrowheads="1"/>
          </p:cNvSpPr>
          <p:nvPr/>
        </p:nvSpPr>
        <p:spPr bwMode="auto">
          <a:xfrm>
            <a:off x="7872264" y="3857600"/>
            <a:ext cx="9144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S</a:t>
            </a:r>
          </a:p>
        </p:txBody>
      </p:sp>
      <p:sp>
        <p:nvSpPr>
          <p:cNvPr id="328921" name="Rectangle 217"/>
          <p:cNvSpPr>
            <a:spLocks noChangeArrowheads="1"/>
          </p:cNvSpPr>
          <p:nvPr/>
        </p:nvSpPr>
        <p:spPr bwMode="auto">
          <a:xfrm>
            <a:off x="3071664" y="5229200"/>
            <a:ext cx="57150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S</a:t>
            </a:r>
          </a:p>
        </p:txBody>
      </p:sp>
      <p:sp>
        <p:nvSpPr>
          <p:cNvPr id="328873" name="Line 169"/>
          <p:cNvSpPr>
            <a:spLocks noChangeShapeType="1"/>
          </p:cNvSpPr>
          <p:nvPr/>
        </p:nvSpPr>
        <p:spPr bwMode="auto">
          <a:xfrm>
            <a:off x="1700064" y="5610200"/>
            <a:ext cx="87630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328837" name="Line 133"/>
          <p:cNvSpPr>
            <a:spLocks noChangeShapeType="1"/>
          </p:cNvSpPr>
          <p:nvPr/>
        </p:nvSpPr>
        <p:spPr bwMode="auto">
          <a:xfrm>
            <a:off x="1700064" y="4238600"/>
            <a:ext cx="8763000" cy="0"/>
          </a:xfrm>
          <a:prstGeom prst="line">
            <a:avLst/>
          </a:prstGeom>
          <a:noFill/>
          <a:ln w="12700">
            <a:solidFill>
              <a:schemeClr val="tx1"/>
            </a:solidFill>
            <a:round/>
            <a:headEnd/>
            <a:tailEnd type="triangle" w="med" len="med"/>
          </a:ln>
          <a:effectLst/>
        </p:spPr>
        <p:txBody>
          <a:bodyPr wrap="none" anchor="ctr"/>
          <a:lstStyle/>
          <a:p>
            <a:endParaRPr lang="en-US"/>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dirty="0"/>
              <a:t>Baseband</a:t>
            </a:r>
            <a:endParaRPr lang="en-US" dirty="0">
              <a:solidFill>
                <a:srgbClr val="FF0000"/>
              </a:solidFill>
            </a:endParaRPr>
          </a:p>
        </p:txBody>
      </p:sp>
      <p:sp>
        <p:nvSpPr>
          <p:cNvPr id="165891" name="Rectangle 3"/>
          <p:cNvSpPr>
            <a:spLocks noGrp="1" noChangeArrowheads="1"/>
          </p:cNvSpPr>
          <p:nvPr>
            <p:ph idx="1"/>
          </p:nvPr>
        </p:nvSpPr>
        <p:spPr/>
        <p:txBody>
          <a:bodyPr/>
          <a:lstStyle/>
          <a:p>
            <a:r>
              <a:rPr lang="en-US" dirty="0" err="1"/>
              <a:t>Piconet</a:t>
            </a:r>
            <a:r>
              <a:rPr lang="en-US" dirty="0"/>
              <a:t>/channel definition</a:t>
            </a:r>
          </a:p>
          <a:p>
            <a:r>
              <a:rPr lang="en-US" dirty="0"/>
              <a:t>Low-level packet definition</a:t>
            </a:r>
          </a:p>
          <a:p>
            <a:pPr lvl="1"/>
            <a:r>
              <a:rPr lang="en-US" dirty="0"/>
              <a:t>Access code</a:t>
            </a:r>
          </a:p>
          <a:p>
            <a:pPr lvl="2"/>
            <a:r>
              <a:rPr lang="en-US" dirty="0"/>
              <a:t>Channel, device access, e.g., derived from master</a:t>
            </a:r>
          </a:p>
          <a:p>
            <a:pPr lvl="1"/>
            <a:r>
              <a:rPr lang="en-US" dirty="0"/>
              <a:t>Packet header</a:t>
            </a:r>
          </a:p>
          <a:p>
            <a:pPr lvl="2"/>
            <a:r>
              <a:rPr lang="en-US" dirty="0"/>
              <a:t>1/3-FEC, Logical Transport Address (broadcast + 7 slaves), link type, alternating bit ARQ/SEQ, checksum </a:t>
            </a:r>
          </a:p>
          <a:p>
            <a:endParaRPr lang="en-US" dirty="0"/>
          </a:p>
        </p:txBody>
      </p:sp>
      <p:sp>
        <p:nvSpPr>
          <p:cNvPr id="33" name="Fußzeilenplatzhalter 3"/>
          <p:cNvSpPr>
            <a:spLocks noGrp="1"/>
          </p:cNvSpPr>
          <p:nvPr>
            <p:ph type="ftr" sz="quarter" idx="10"/>
          </p:nvPr>
        </p:nvSpPr>
        <p:spPr/>
        <p:txBody>
          <a:bodyPr/>
          <a:lstStyle/>
          <a:p>
            <a:r>
              <a:rPr lang="en-US"/>
              <a:t>Prof. Dr.-Ing. Jochen H. Schiller    www.jochenschiller.de    Mobile Communications</a:t>
            </a:r>
          </a:p>
        </p:txBody>
      </p:sp>
      <p:sp>
        <p:nvSpPr>
          <p:cNvPr id="165893" name="Rectangle 5"/>
          <p:cNvSpPr>
            <a:spLocks noChangeArrowheads="1"/>
          </p:cNvSpPr>
          <p:nvPr/>
        </p:nvSpPr>
        <p:spPr bwMode="auto">
          <a:xfrm>
            <a:off x="3560440" y="4730080"/>
            <a:ext cx="1219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err="1">
                <a:latin typeface="Arial" charset="0"/>
              </a:rPr>
              <a:t>access</a:t>
            </a:r>
            <a:r>
              <a:rPr lang="de-DE" sz="1600" dirty="0">
                <a:latin typeface="Arial" charset="0"/>
              </a:rPr>
              <a:t> </a:t>
            </a:r>
            <a:r>
              <a:rPr lang="de-DE" sz="1600" dirty="0" err="1">
                <a:latin typeface="Arial" charset="0"/>
              </a:rPr>
              <a:t>code</a:t>
            </a:r>
            <a:endParaRPr lang="de-DE" sz="1600" dirty="0">
              <a:latin typeface="Arial" charset="0"/>
            </a:endParaRPr>
          </a:p>
        </p:txBody>
      </p:sp>
      <p:sp>
        <p:nvSpPr>
          <p:cNvPr id="165894" name="Rectangle 6"/>
          <p:cNvSpPr>
            <a:spLocks noChangeArrowheads="1"/>
          </p:cNvSpPr>
          <p:nvPr/>
        </p:nvSpPr>
        <p:spPr bwMode="auto">
          <a:xfrm>
            <a:off x="4779640" y="4730080"/>
            <a:ext cx="1447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packet header</a:t>
            </a:r>
          </a:p>
        </p:txBody>
      </p:sp>
      <p:sp>
        <p:nvSpPr>
          <p:cNvPr id="165895" name="Rectangle 7"/>
          <p:cNvSpPr>
            <a:spLocks noChangeArrowheads="1"/>
          </p:cNvSpPr>
          <p:nvPr/>
        </p:nvSpPr>
        <p:spPr bwMode="auto">
          <a:xfrm>
            <a:off x="7172002" y="4730080"/>
            <a:ext cx="1447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payload</a:t>
            </a:r>
          </a:p>
        </p:txBody>
      </p:sp>
      <p:sp>
        <p:nvSpPr>
          <p:cNvPr id="165896" name="Text Box 8"/>
          <p:cNvSpPr txBox="1">
            <a:spLocks noChangeArrowheads="1"/>
          </p:cNvSpPr>
          <p:nvPr/>
        </p:nvSpPr>
        <p:spPr bwMode="auto">
          <a:xfrm>
            <a:off x="3941441" y="4425280"/>
            <a:ext cx="771525" cy="336550"/>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68(72)</a:t>
            </a:r>
          </a:p>
        </p:txBody>
      </p:sp>
      <p:sp>
        <p:nvSpPr>
          <p:cNvPr id="165897" name="Text Box 9"/>
          <p:cNvSpPr txBox="1">
            <a:spLocks noChangeArrowheads="1"/>
          </p:cNvSpPr>
          <p:nvPr/>
        </p:nvSpPr>
        <p:spPr bwMode="auto">
          <a:xfrm>
            <a:off x="5313041" y="4425280"/>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54</a:t>
            </a:r>
          </a:p>
        </p:txBody>
      </p:sp>
      <p:sp>
        <p:nvSpPr>
          <p:cNvPr id="165898" name="Text Box 10"/>
          <p:cNvSpPr txBox="1">
            <a:spLocks noChangeArrowheads="1"/>
          </p:cNvSpPr>
          <p:nvPr/>
        </p:nvSpPr>
        <p:spPr bwMode="auto">
          <a:xfrm>
            <a:off x="7324403" y="4425280"/>
            <a:ext cx="815975" cy="336550"/>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0-2745</a:t>
            </a:r>
          </a:p>
        </p:txBody>
      </p:sp>
      <p:sp>
        <p:nvSpPr>
          <p:cNvPr id="165899" name="Text Box 11"/>
          <p:cNvSpPr txBox="1">
            <a:spLocks noChangeArrowheads="1"/>
          </p:cNvSpPr>
          <p:nvPr/>
        </p:nvSpPr>
        <p:spPr bwMode="auto">
          <a:xfrm>
            <a:off x="8696002" y="4425280"/>
            <a:ext cx="5000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bits</a:t>
            </a:r>
          </a:p>
        </p:txBody>
      </p:sp>
      <p:sp>
        <p:nvSpPr>
          <p:cNvPr id="165900" name="Rectangle 12"/>
          <p:cNvSpPr>
            <a:spLocks noChangeArrowheads="1"/>
          </p:cNvSpPr>
          <p:nvPr/>
        </p:nvSpPr>
        <p:spPr bwMode="auto">
          <a:xfrm>
            <a:off x="4246240" y="5949280"/>
            <a:ext cx="1371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a:latin typeface="Arial" charset="0"/>
              </a:rPr>
              <a:t>LT_ADDR</a:t>
            </a:r>
          </a:p>
        </p:txBody>
      </p:sp>
      <p:sp>
        <p:nvSpPr>
          <p:cNvPr id="165901" name="Rectangle 13"/>
          <p:cNvSpPr>
            <a:spLocks noChangeArrowheads="1"/>
          </p:cNvSpPr>
          <p:nvPr/>
        </p:nvSpPr>
        <p:spPr bwMode="auto">
          <a:xfrm>
            <a:off x="5617840" y="594928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type</a:t>
            </a:r>
          </a:p>
        </p:txBody>
      </p:sp>
      <p:sp>
        <p:nvSpPr>
          <p:cNvPr id="165902" name="Rectangle 14"/>
          <p:cNvSpPr>
            <a:spLocks noChangeArrowheads="1"/>
          </p:cNvSpPr>
          <p:nvPr/>
        </p:nvSpPr>
        <p:spPr bwMode="auto">
          <a:xfrm>
            <a:off x="6456040" y="594928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flow</a:t>
            </a:r>
          </a:p>
        </p:txBody>
      </p:sp>
      <p:sp>
        <p:nvSpPr>
          <p:cNvPr id="165903" name="Rectangle 15"/>
          <p:cNvSpPr>
            <a:spLocks noChangeArrowheads="1"/>
          </p:cNvSpPr>
          <p:nvPr/>
        </p:nvSpPr>
        <p:spPr bwMode="auto">
          <a:xfrm>
            <a:off x="7294240" y="594928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ARQN</a:t>
            </a:r>
          </a:p>
        </p:txBody>
      </p:sp>
      <p:sp>
        <p:nvSpPr>
          <p:cNvPr id="165904" name="Rectangle 16"/>
          <p:cNvSpPr>
            <a:spLocks noChangeArrowheads="1"/>
          </p:cNvSpPr>
          <p:nvPr/>
        </p:nvSpPr>
        <p:spPr bwMode="auto">
          <a:xfrm>
            <a:off x="8132440" y="594928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SEQN</a:t>
            </a:r>
          </a:p>
        </p:txBody>
      </p:sp>
      <p:sp>
        <p:nvSpPr>
          <p:cNvPr id="165905" name="Rectangle 17"/>
          <p:cNvSpPr>
            <a:spLocks noChangeArrowheads="1"/>
          </p:cNvSpPr>
          <p:nvPr/>
        </p:nvSpPr>
        <p:spPr bwMode="auto">
          <a:xfrm>
            <a:off x="8970640" y="594928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HEC</a:t>
            </a:r>
          </a:p>
        </p:txBody>
      </p:sp>
      <p:sp>
        <p:nvSpPr>
          <p:cNvPr id="165906" name="Text Box 18"/>
          <p:cNvSpPr txBox="1">
            <a:spLocks noChangeArrowheads="1"/>
          </p:cNvSpPr>
          <p:nvPr/>
        </p:nvSpPr>
        <p:spPr bwMode="auto">
          <a:xfrm>
            <a:off x="4855840" y="5644480"/>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3</a:t>
            </a:r>
          </a:p>
        </p:txBody>
      </p:sp>
      <p:sp>
        <p:nvSpPr>
          <p:cNvPr id="165907" name="Text Box 19"/>
          <p:cNvSpPr txBox="1">
            <a:spLocks noChangeArrowheads="1"/>
          </p:cNvSpPr>
          <p:nvPr/>
        </p:nvSpPr>
        <p:spPr bwMode="auto">
          <a:xfrm>
            <a:off x="5922640" y="5644480"/>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a:t>
            </a:r>
          </a:p>
        </p:txBody>
      </p:sp>
      <p:sp>
        <p:nvSpPr>
          <p:cNvPr id="165908" name="Text Box 20"/>
          <p:cNvSpPr txBox="1">
            <a:spLocks noChangeArrowheads="1"/>
          </p:cNvSpPr>
          <p:nvPr/>
        </p:nvSpPr>
        <p:spPr bwMode="auto">
          <a:xfrm>
            <a:off x="6760840" y="5644480"/>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165909" name="Text Box 21"/>
          <p:cNvSpPr txBox="1">
            <a:spLocks noChangeArrowheads="1"/>
          </p:cNvSpPr>
          <p:nvPr/>
        </p:nvSpPr>
        <p:spPr bwMode="auto">
          <a:xfrm>
            <a:off x="7599040" y="5644480"/>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165910" name="Text Box 22"/>
          <p:cNvSpPr txBox="1">
            <a:spLocks noChangeArrowheads="1"/>
          </p:cNvSpPr>
          <p:nvPr/>
        </p:nvSpPr>
        <p:spPr bwMode="auto">
          <a:xfrm>
            <a:off x="8437240" y="5644480"/>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1</a:t>
            </a:r>
          </a:p>
        </p:txBody>
      </p:sp>
      <p:sp>
        <p:nvSpPr>
          <p:cNvPr id="165911" name="Text Box 23"/>
          <p:cNvSpPr txBox="1">
            <a:spLocks noChangeArrowheads="1"/>
          </p:cNvSpPr>
          <p:nvPr/>
        </p:nvSpPr>
        <p:spPr bwMode="auto">
          <a:xfrm>
            <a:off x="9275440" y="5644480"/>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8</a:t>
            </a:r>
          </a:p>
        </p:txBody>
      </p:sp>
      <p:sp>
        <p:nvSpPr>
          <p:cNvPr id="165912" name="Text Box 24"/>
          <p:cNvSpPr txBox="1">
            <a:spLocks noChangeArrowheads="1"/>
          </p:cNvSpPr>
          <p:nvPr/>
        </p:nvSpPr>
        <p:spPr bwMode="auto">
          <a:xfrm>
            <a:off x="9885040" y="5644480"/>
            <a:ext cx="5000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bits</a:t>
            </a:r>
          </a:p>
        </p:txBody>
      </p:sp>
      <p:sp>
        <p:nvSpPr>
          <p:cNvPr id="165913" name="Line 25"/>
          <p:cNvSpPr>
            <a:spLocks noChangeShapeType="1"/>
          </p:cNvSpPr>
          <p:nvPr/>
        </p:nvSpPr>
        <p:spPr bwMode="auto">
          <a:xfrm flipV="1">
            <a:off x="1731640" y="5111080"/>
            <a:ext cx="1828800" cy="838200"/>
          </a:xfrm>
          <a:prstGeom prst="line">
            <a:avLst/>
          </a:prstGeom>
          <a:noFill/>
          <a:ln w="9525">
            <a:solidFill>
              <a:schemeClr val="tx1"/>
            </a:solidFill>
            <a:prstDash val="dash"/>
            <a:round/>
            <a:headEnd/>
            <a:tailEnd/>
          </a:ln>
          <a:effectLst/>
        </p:spPr>
        <p:txBody>
          <a:bodyPr wrap="none" anchor="ctr"/>
          <a:lstStyle/>
          <a:p>
            <a:endParaRPr lang="en-US"/>
          </a:p>
        </p:txBody>
      </p:sp>
      <p:sp>
        <p:nvSpPr>
          <p:cNvPr id="165914" name="Line 26"/>
          <p:cNvSpPr>
            <a:spLocks noChangeShapeType="1"/>
          </p:cNvSpPr>
          <p:nvPr/>
        </p:nvSpPr>
        <p:spPr bwMode="auto">
          <a:xfrm flipH="1" flipV="1">
            <a:off x="6227440" y="5111080"/>
            <a:ext cx="3581400" cy="838200"/>
          </a:xfrm>
          <a:prstGeom prst="line">
            <a:avLst/>
          </a:prstGeom>
          <a:noFill/>
          <a:ln w="9525">
            <a:solidFill>
              <a:schemeClr val="tx1"/>
            </a:solidFill>
            <a:prstDash val="dash"/>
            <a:round/>
            <a:headEnd/>
            <a:tailEnd/>
          </a:ln>
          <a:effectLst/>
        </p:spPr>
        <p:txBody>
          <a:bodyPr wrap="none" anchor="ctr"/>
          <a:lstStyle/>
          <a:p>
            <a:endParaRPr lang="en-US"/>
          </a:p>
        </p:txBody>
      </p:sp>
      <p:sp>
        <p:nvSpPr>
          <p:cNvPr id="165915" name="Rectangle 27"/>
          <p:cNvSpPr>
            <a:spLocks noChangeArrowheads="1"/>
          </p:cNvSpPr>
          <p:nvPr/>
        </p:nvSpPr>
        <p:spPr bwMode="auto">
          <a:xfrm>
            <a:off x="1731640" y="5949280"/>
            <a:ext cx="990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preamble</a:t>
            </a:r>
          </a:p>
        </p:txBody>
      </p:sp>
      <p:sp>
        <p:nvSpPr>
          <p:cNvPr id="165916" name="Rectangle 28"/>
          <p:cNvSpPr>
            <a:spLocks noChangeArrowheads="1"/>
          </p:cNvSpPr>
          <p:nvPr/>
        </p:nvSpPr>
        <p:spPr bwMode="auto">
          <a:xfrm>
            <a:off x="2722240" y="5949280"/>
            <a:ext cx="83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sync.</a:t>
            </a:r>
          </a:p>
        </p:txBody>
      </p:sp>
      <p:sp>
        <p:nvSpPr>
          <p:cNvPr id="165917" name="Rectangle 29"/>
          <p:cNvSpPr>
            <a:spLocks noChangeArrowheads="1"/>
          </p:cNvSpPr>
          <p:nvPr/>
        </p:nvSpPr>
        <p:spPr bwMode="auto">
          <a:xfrm>
            <a:off x="3560440" y="5949280"/>
            <a:ext cx="685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(trailer)</a:t>
            </a:r>
          </a:p>
        </p:txBody>
      </p:sp>
      <p:sp>
        <p:nvSpPr>
          <p:cNvPr id="165918" name="Line 30"/>
          <p:cNvSpPr>
            <a:spLocks noChangeShapeType="1"/>
          </p:cNvSpPr>
          <p:nvPr/>
        </p:nvSpPr>
        <p:spPr bwMode="auto">
          <a:xfrm flipV="1">
            <a:off x="4246240" y="5111080"/>
            <a:ext cx="533400" cy="838200"/>
          </a:xfrm>
          <a:prstGeom prst="line">
            <a:avLst/>
          </a:prstGeom>
          <a:noFill/>
          <a:ln w="9525">
            <a:solidFill>
              <a:schemeClr val="tx1"/>
            </a:solidFill>
            <a:prstDash val="dash"/>
            <a:round/>
            <a:headEnd/>
            <a:tailEnd/>
          </a:ln>
          <a:effectLst/>
        </p:spPr>
        <p:txBody>
          <a:bodyPr wrap="none" anchor="ctr"/>
          <a:lstStyle/>
          <a:p>
            <a:endParaRPr lang="en-US"/>
          </a:p>
        </p:txBody>
      </p:sp>
      <p:sp>
        <p:nvSpPr>
          <p:cNvPr id="165919" name="Text Box 31"/>
          <p:cNvSpPr txBox="1">
            <a:spLocks noChangeArrowheads="1"/>
          </p:cNvSpPr>
          <p:nvPr/>
        </p:nvSpPr>
        <p:spPr bwMode="auto">
          <a:xfrm>
            <a:off x="2188840" y="5568280"/>
            <a:ext cx="2968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a:t>
            </a:r>
          </a:p>
        </p:txBody>
      </p:sp>
      <p:sp>
        <p:nvSpPr>
          <p:cNvPr id="165920" name="Text Box 32"/>
          <p:cNvSpPr txBox="1">
            <a:spLocks noChangeArrowheads="1"/>
          </p:cNvSpPr>
          <p:nvPr/>
        </p:nvSpPr>
        <p:spPr bwMode="auto">
          <a:xfrm>
            <a:off x="3027041" y="5568280"/>
            <a:ext cx="4095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64</a:t>
            </a:r>
          </a:p>
        </p:txBody>
      </p:sp>
      <p:sp>
        <p:nvSpPr>
          <p:cNvPr id="165921" name="Text Box 33"/>
          <p:cNvSpPr txBox="1">
            <a:spLocks noChangeArrowheads="1"/>
          </p:cNvSpPr>
          <p:nvPr/>
        </p:nvSpPr>
        <p:spPr bwMode="auto">
          <a:xfrm>
            <a:off x="3789041" y="5568280"/>
            <a:ext cx="43338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(4)</a:t>
            </a:r>
          </a:p>
        </p:txBody>
      </p:sp>
      <p:sp>
        <p:nvSpPr>
          <p:cNvPr id="34" name="Rectangle 7"/>
          <p:cNvSpPr>
            <a:spLocks noChangeArrowheads="1"/>
          </p:cNvSpPr>
          <p:nvPr/>
        </p:nvSpPr>
        <p:spPr bwMode="auto">
          <a:xfrm>
            <a:off x="6215577" y="4730080"/>
            <a:ext cx="947762" cy="381000"/>
          </a:xfrm>
          <a:prstGeom prst="rect">
            <a:avLst/>
          </a:prstGeom>
          <a:solidFill>
            <a:srgbClr val="FFCC66"/>
          </a:solidFill>
          <a:ln w="9525">
            <a:solidFill>
              <a:schemeClr val="tx1"/>
            </a:solidFill>
            <a:prstDash val="dash"/>
            <a:miter lim="800000"/>
            <a:headEnd/>
            <a:tailEnd/>
          </a:ln>
          <a:effectLst/>
        </p:spPr>
        <p:txBody>
          <a:bodyPr wrap="none" anchor="ctr"/>
          <a:lstStyle/>
          <a:p>
            <a:pPr eaLnBrk="0" hangingPunct="0"/>
            <a:r>
              <a:rPr lang="de-DE" sz="1200" dirty="0" err="1">
                <a:latin typeface="Arial" charset="0"/>
              </a:rPr>
              <a:t>Guard</a:t>
            </a:r>
            <a:r>
              <a:rPr lang="de-DE" sz="1200" dirty="0">
                <a:latin typeface="Arial" charset="0"/>
              </a:rPr>
              <a:t>/</a:t>
            </a:r>
            <a:r>
              <a:rPr lang="de-DE" sz="1200" dirty="0" err="1">
                <a:latin typeface="Arial" charset="0"/>
              </a:rPr>
              <a:t>sync</a:t>
            </a:r>
            <a:endParaRPr lang="de-DE" sz="1200" dirty="0">
              <a:latin typeface="Arial" charset="0"/>
            </a:endParaRPr>
          </a:p>
          <a:p>
            <a:pPr eaLnBrk="0" hangingPunct="0"/>
            <a:r>
              <a:rPr lang="de-DE" sz="1200" dirty="0">
                <a:latin typeface="Arial" charset="0"/>
              </a:rPr>
              <a:t>(EDR </a:t>
            </a:r>
            <a:r>
              <a:rPr lang="de-DE" sz="1200" dirty="0" err="1">
                <a:latin typeface="Arial" charset="0"/>
              </a:rPr>
              <a:t>only</a:t>
            </a:r>
            <a:r>
              <a:rPr lang="de-DE" sz="1200" dirty="0">
                <a:latin typeface="Arial" charset="0"/>
              </a:rPr>
              <a:t>)</a:t>
            </a:r>
          </a:p>
        </p:txBody>
      </p:sp>
      <p:sp>
        <p:nvSpPr>
          <p:cNvPr id="3" name="TextBox 2"/>
          <p:cNvSpPr txBox="1"/>
          <p:nvPr/>
        </p:nvSpPr>
        <p:spPr>
          <a:xfrm>
            <a:off x="1489553" y="4031749"/>
            <a:ext cx="2070887" cy="338554"/>
          </a:xfrm>
          <a:prstGeom prst="rect">
            <a:avLst/>
          </a:prstGeom>
          <a:noFill/>
        </p:spPr>
        <p:txBody>
          <a:bodyPr wrap="none" rtlCol="0">
            <a:spAutoFit/>
          </a:bodyPr>
          <a:lstStyle/>
          <a:p>
            <a:r>
              <a:rPr lang="en-US" sz="1600" dirty="0">
                <a:latin typeface="+mj-lt"/>
              </a:rPr>
              <a:t>PHY channel access</a:t>
            </a:r>
          </a:p>
        </p:txBody>
      </p:sp>
      <p:sp>
        <p:nvSpPr>
          <p:cNvPr id="37" name="TextBox 36"/>
          <p:cNvSpPr txBox="1"/>
          <p:nvPr/>
        </p:nvSpPr>
        <p:spPr>
          <a:xfrm>
            <a:off x="3141340" y="3590437"/>
            <a:ext cx="2533066" cy="338554"/>
          </a:xfrm>
          <a:prstGeom prst="rect">
            <a:avLst/>
          </a:prstGeom>
          <a:noFill/>
        </p:spPr>
        <p:txBody>
          <a:bodyPr wrap="none" rtlCol="0">
            <a:spAutoFit/>
          </a:bodyPr>
          <a:lstStyle/>
          <a:p>
            <a:r>
              <a:rPr lang="en-US" sz="1600" dirty="0">
                <a:latin typeface="+mj-lt"/>
              </a:rPr>
              <a:t>Logical transport identifier</a:t>
            </a:r>
          </a:p>
        </p:txBody>
      </p:sp>
      <p:sp>
        <p:nvSpPr>
          <p:cNvPr id="38" name="TextBox 37"/>
          <p:cNvSpPr txBox="1"/>
          <p:nvPr/>
        </p:nvSpPr>
        <p:spPr>
          <a:xfrm>
            <a:off x="6227440" y="3498349"/>
            <a:ext cx="3986476" cy="338554"/>
          </a:xfrm>
          <a:prstGeom prst="rect">
            <a:avLst/>
          </a:prstGeom>
          <a:noFill/>
        </p:spPr>
        <p:txBody>
          <a:bodyPr wrap="none" rtlCol="0">
            <a:spAutoFit/>
          </a:bodyPr>
          <a:lstStyle/>
          <a:p>
            <a:r>
              <a:rPr lang="en-US" sz="1600" dirty="0">
                <a:latin typeface="+mj-lt"/>
              </a:rPr>
              <a:t>EDR PHY mode change (GFSK to DPSK)</a:t>
            </a:r>
          </a:p>
        </p:txBody>
      </p:sp>
      <p:cxnSp>
        <p:nvCxnSpPr>
          <p:cNvPr id="5" name="Curved Connector 4"/>
          <p:cNvCxnSpPr>
            <a:stCxn id="3" idx="3"/>
            <a:endCxn id="165896" idx="0"/>
          </p:cNvCxnSpPr>
          <p:nvPr/>
        </p:nvCxnSpPr>
        <p:spPr bwMode="auto">
          <a:xfrm>
            <a:off x="3560440" y="4201026"/>
            <a:ext cx="766764" cy="224254"/>
          </a:xfrm>
          <a:prstGeom prst="curvedConnector2">
            <a:avLst/>
          </a:prstGeom>
          <a:solidFill>
            <a:schemeClr val="accent1"/>
          </a:solidFill>
          <a:ln w="9525" cap="flat" cmpd="sng" algn="ctr">
            <a:solidFill>
              <a:schemeClr val="tx1"/>
            </a:solidFill>
            <a:prstDash val="solid"/>
            <a:round/>
            <a:headEnd type="none" w="med" len="med"/>
            <a:tailEnd type="triangle"/>
          </a:ln>
          <a:effectLst/>
        </p:spPr>
      </p:cxnSp>
      <p:cxnSp>
        <p:nvCxnSpPr>
          <p:cNvPr id="7" name="Straight Arrow Connector 6"/>
          <p:cNvCxnSpPr>
            <a:stCxn id="37" idx="2"/>
            <a:endCxn id="165897" idx="0"/>
          </p:cNvCxnSpPr>
          <p:nvPr/>
        </p:nvCxnSpPr>
        <p:spPr bwMode="auto">
          <a:xfrm>
            <a:off x="4407873" y="3928991"/>
            <a:ext cx="1109956" cy="4962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p:cNvCxnSpPr>
            <a:stCxn id="38" idx="2"/>
            <a:endCxn id="34" idx="0"/>
          </p:cNvCxnSpPr>
          <p:nvPr/>
        </p:nvCxnSpPr>
        <p:spPr bwMode="auto">
          <a:xfrm flipH="1">
            <a:off x="6689458" y="3836903"/>
            <a:ext cx="1531220" cy="8931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dirty="0"/>
              <a:t>Classical SCO payload types</a:t>
            </a:r>
          </a:p>
        </p:txBody>
      </p:sp>
      <p:sp>
        <p:nvSpPr>
          <p:cNvPr id="19" name="Fußzeilenplatzhalter 2"/>
          <p:cNvSpPr>
            <a:spLocks noGrp="1"/>
          </p:cNvSpPr>
          <p:nvPr>
            <p:ph type="ftr" sz="quarter" idx="10"/>
          </p:nvPr>
        </p:nvSpPr>
        <p:spPr/>
        <p:txBody>
          <a:bodyPr/>
          <a:lstStyle/>
          <a:p>
            <a:r>
              <a:rPr lang="en-US"/>
              <a:t>Prof. Dr.-Ing. Jochen H. Schiller    www.jochenschiller.de    Mobile Communications</a:t>
            </a:r>
          </a:p>
        </p:txBody>
      </p:sp>
      <p:sp>
        <p:nvSpPr>
          <p:cNvPr id="331779" name="Rectangle 3"/>
          <p:cNvSpPr>
            <a:spLocks noChangeArrowheads="1"/>
          </p:cNvSpPr>
          <p:nvPr/>
        </p:nvSpPr>
        <p:spPr bwMode="auto">
          <a:xfrm>
            <a:off x="2594992" y="1990328"/>
            <a:ext cx="7086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(30)</a:t>
            </a:r>
          </a:p>
        </p:txBody>
      </p:sp>
      <p:sp>
        <p:nvSpPr>
          <p:cNvPr id="331780" name="Rectangle 4"/>
          <p:cNvSpPr>
            <a:spLocks noChangeArrowheads="1"/>
          </p:cNvSpPr>
          <p:nvPr/>
        </p:nvSpPr>
        <p:spPr bwMode="auto">
          <a:xfrm>
            <a:off x="2594992" y="3819128"/>
            <a:ext cx="7086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audio (30)</a:t>
            </a:r>
          </a:p>
        </p:txBody>
      </p:sp>
      <p:sp>
        <p:nvSpPr>
          <p:cNvPr id="331782" name="Rectangle 6"/>
          <p:cNvSpPr>
            <a:spLocks noChangeArrowheads="1"/>
          </p:cNvSpPr>
          <p:nvPr/>
        </p:nvSpPr>
        <p:spPr bwMode="auto">
          <a:xfrm>
            <a:off x="2594992" y="2599928"/>
            <a:ext cx="2362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audio (10)</a:t>
            </a:r>
          </a:p>
        </p:txBody>
      </p:sp>
      <p:sp>
        <p:nvSpPr>
          <p:cNvPr id="331783" name="Rectangle 7"/>
          <p:cNvSpPr>
            <a:spLocks noChangeArrowheads="1"/>
          </p:cNvSpPr>
          <p:nvPr/>
        </p:nvSpPr>
        <p:spPr bwMode="auto">
          <a:xfrm>
            <a:off x="2594992" y="4581128"/>
            <a:ext cx="2362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audio (10)</a:t>
            </a:r>
          </a:p>
        </p:txBody>
      </p:sp>
      <p:sp>
        <p:nvSpPr>
          <p:cNvPr id="331784" name="Text Box 8"/>
          <p:cNvSpPr txBox="1">
            <a:spLocks noChangeArrowheads="1"/>
          </p:cNvSpPr>
          <p:nvPr/>
        </p:nvSpPr>
        <p:spPr bwMode="auto">
          <a:xfrm>
            <a:off x="1985392" y="3819128"/>
            <a:ext cx="5778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HV3</a:t>
            </a:r>
          </a:p>
        </p:txBody>
      </p:sp>
      <p:sp>
        <p:nvSpPr>
          <p:cNvPr id="331785" name="Text Box 9"/>
          <p:cNvSpPr txBox="1">
            <a:spLocks noChangeArrowheads="1"/>
          </p:cNvSpPr>
          <p:nvPr/>
        </p:nvSpPr>
        <p:spPr bwMode="auto">
          <a:xfrm>
            <a:off x="1985392" y="3209528"/>
            <a:ext cx="5778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HV2</a:t>
            </a:r>
          </a:p>
        </p:txBody>
      </p:sp>
      <p:sp>
        <p:nvSpPr>
          <p:cNvPr id="331786" name="Text Box 10"/>
          <p:cNvSpPr txBox="1">
            <a:spLocks noChangeArrowheads="1"/>
          </p:cNvSpPr>
          <p:nvPr/>
        </p:nvSpPr>
        <p:spPr bwMode="auto">
          <a:xfrm>
            <a:off x="1985392" y="2599928"/>
            <a:ext cx="5778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HV1</a:t>
            </a:r>
          </a:p>
        </p:txBody>
      </p:sp>
      <p:sp>
        <p:nvSpPr>
          <p:cNvPr id="331787" name="Text Box 11"/>
          <p:cNvSpPr txBox="1">
            <a:spLocks noChangeArrowheads="1"/>
          </p:cNvSpPr>
          <p:nvPr/>
        </p:nvSpPr>
        <p:spPr bwMode="auto">
          <a:xfrm>
            <a:off x="1985392" y="4581128"/>
            <a:ext cx="46513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DV</a:t>
            </a:r>
          </a:p>
        </p:txBody>
      </p:sp>
      <p:sp>
        <p:nvSpPr>
          <p:cNvPr id="331789" name="Rectangle 13"/>
          <p:cNvSpPr>
            <a:spLocks noChangeArrowheads="1"/>
          </p:cNvSpPr>
          <p:nvPr/>
        </p:nvSpPr>
        <p:spPr bwMode="auto">
          <a:xfrm>
            <a:off x="4957192" y="2599928"/>
            <a:ext cx="472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FEC (20)</a:t>
            </a:r>
          </a:p>
        </p:txBody>
      </p:sp>
      <p:sp>
        <p:nvSpPr>
          <p:cNvPr id="331790" name="Rectangle 14"/>
          <p:cNvSpPr>
            <a:spLocks noChangeArrowheads="1"/>
          </p:cNvSpPr>
          <p:nvPr/>
        </p:nvSpPr>
        <p:spPr bwMode="auto">
          <a:xfrm>
            <a:off x="2594992" y="3209528"/>
            <a:ext cx="472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audio (20)</a:t>
            </a:r>
          </a:p>
        </p:txBody>
      </p:sp>
      <p:sp>
        <p:nvSpPr>
          <p:cNvPr id="331791" name="Rectangle 15"/>
          <p:cNvSpPr>
            <a:spLocks noChangeArrowheads="1"/>
          </p:cNvSpPr>
          <p:nvPr/>
        </p:nvSpPr>
        <p:spPr bwMode="auto">
          <a:xfrm>
            <a:off x="7319392" y="3209528"/>
            <a:ext cx="2362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FEC (10)</a:t>
            </a:r>
          </a:p>
        </p:txBody>
      </p:sp>
      <p:sp>
        <p:nvSpPr>
          <p:cNvPr id="331792" name="Rectangle 16"/>
          <p:cNvSpPr>
            <a:spLocks noChangeArrowheads="1"/>
          </p:cNvSpPr>
          <p:nvPr/>
        </p:nvSpPr>
        <p:spPr bwMode="auto">
          <a:xfrm>
            <a:off x="4957192" y="4581128"/>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header (1)</a:t>
            </a:r>
          </a:p>
        </p:txBody>
      </p:sp>
      <p:sp>
        <p:nvSpPr>
          <p:cNvPr id="331793" name="Rectangle 17"/>
          <p:cNvSpPr>
            <a:spLocks noChangeArrowheads="1"/>
          </p:cNvSpPr>
          <p:nvPr/>
        </p:nvSpPr>
        <p:spPr bwMode="auto">
          <a:xfrm>
            <a:off x="6023992" y="4581128"/>
            <a:ext cx="1524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(0-9)</a:t>
            </a:r>
          </a:p>
        </p:txBody>
      </p:sp>
      <p:sp>
        <p:nvSpPr>
          <p:cNvPr id="331794" name="Rectangle 18"/>
          <p:cNvSpPr>
            <a:spLocks noChangeArrowheads="1"/>
          </p:cNvSpPr>
          <p:nvPr/>
        </p:nvSpPr>
        <p:spPr bwMode="auto">
          <a:xfrm>
            <a:off x="7547992" y="4581128"/>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2/3 FEC</a:t>
            </a:r>
          </a:p>
        </p:txBody>
      </p:sp>
      <p:sp>
        <p:nvSpPr>
          <p:cNvPr id="331795" name="Rectangle 19"/>
          <p:cNvSpPr>
            <a:spLocks noChangeArrowheads="1"/>
          </p:cNvSpPr>
          <p:nvPr/>
        </p:nvSpPr>
        <p:spPr bwMode="auto">
          <a:xfrm>
            <a:off x="8614792" y="4581128"/>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CRC (2)</a:t>
            </a:r>
          </a:p>
        </p:txBody>
      </p:sp>
      <p:sp>
        <p:nvSpPr>
          <p:cNvPr id="331796" name="Text Box 20"/>
          <p:cNvSpPr txBox="1">
            <a:spLocks noChangeArrowheads="1"/>
          </p:cNvSpPr>
          <p:nvPr/>
        </p:nvSpPr>
        <p:spPr bwMode="auto">
          <a:xfrm>
            <a:off x="9033892" y="5076428"/>
            <a:ext cx="8064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(bytes)</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dirty="0"/>
              <a:t>Classical ACL Payload types</a:t>
            </a:r>
          </a:p>
        </p:txBody>
      </p:sp>
      <p:sp>
        <p:nvSpPr>
          <p:cNvPr id="57" name="Fußzeilenplatzhalter 2"/>
          <p:cNvSpPr>
            <a:spLocks noGrp="1"/>
          </p:cNvSpPr>
          <p:nvPr>
            <p:ph type="ftr" sz="quarter" idx="10"/>
          </p:nvPr>
        </p:nvSpPr>
        <p:spPr/>
        <p:txBody>
          <a:bodyPr/>
          <a:lstStyle/>
          <a:p>
            <a:r>
              <a:rPr lang="en-US"/>
              <a:t>Prof. Dr.-Ing. Jochen H. Schiller    www.jochenschiller.de    Mobile Communications</a:t>
            </a:r>
          </a:p>
        </p:txBody>
      </p:sp>
      <p:sp>
        <p:nvSpPr>
          <p:cNvPr id="329732" name="Rectangle 4"/>
          <p:cNvSpPr>
            <a:spLocks noChangeArrowheads="1"/>
          </p:cNvSpPr>
          <p:nvPr/>
        </p:nvSpPr>
        <p:spPr bwMode="auto">
          <a:xfrm>
            <a:off x="2683024" y="1266800"/>
            <a:ext cx="7162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(0-343)</a:t>
            </a:r>
          </a:p>
        </p:txBody>
      </p:sp>
      <p:sp>
        <p:nvSpPr>
          <p:cNvPr id="329733" name="Rectangle 5"/>
          <p:cNvSpPr>
            <a:spLocks noChangeArrowheads="1"/>
          </p:cNvSpPr>
          <p:nvPr/>
        </p:nvSpPr>
        <p:spPr bwMode="auto">
          <a:xfrm>
            <a:off x="2683024" y="1952600"/>
            <a:ext cx="1828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header (1/2)</a:t>
            </a:r>
          </a:p>
        </p:txBody>
      </p:sp>
      <p:sp>
        <p:nvSpPr>
          <p:cNvPr id="329734" name="Rectangle 6"/>
          <p:cNvSpPr>
            <a:spLocks noChangeArrowheads="1"/>
          </p:cNvSpPr>
          <p:nvPr/>
        </p:nvSpPr>
        <p:spPr bwMode="auto">
          <a:xfrm>
            <a:off x="4511824" y="1952600"/>
            <a:ext cx="4267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(0-339)</a:t>
            </a:r>
          </a:p>
        </p:txBody>
      </p:sp>
      <p:sp>
        <p:nvSpPr>
          <p:cNvPr id="329735" name="Rectangle 7"/>
          <p:cNvSpPr>
            <a:spLocks noChangeArrowheads="1"/>
          </p:cNvSpPr>
          <p:nvPr/>
        </p:nvSpPr>
        <p:spPr bwMode="auto">
          <a:xfrm>
            <a:off x="8779024" y="195260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CRC (2)</a:t>
            </a:r>
          </a:p>
        </p:txBody>
      </p:sp>
      <p:sp>
        <p:nvSpPr>
          <p:cNvPr id="329736" name="Rectangle 8"/>
          <p:cNvSpPr>
            <a:spLocks noChangeArrowheads="1"/>
          </p:cNvSpPr>
          <p:nvPr/>
        </p:nvSpPr>
        <p:spPr bwMode="auto">
          <a:xfrm>
            <a:off x="2683024" y="263840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header (1)</a:t>
            </a:r>
          </a:p>
        </p:txBody>
      </p:sp>
      <p:sp>
        <p:nvSpPr>
          <p:cNvPr id="329737" name="Rectangle 9"/>
          <p:cNvSpPr>
            <a:spLocks noChangeArrowheads="1"/>
          </p:cNvSpPr>
          <p:nvPr/>
        </p:nvSpPr>
        <p:spPr bwMode="auto">
          <a:xfrm>
            <a:off x="3749824" y="2638400"/>
            <a:ext cx="2286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(0-17)</a:t>
            </a:r>
          </a:p>
        </p:txBody>
      </p:sp>
      <p:sp>
        <p:nvSpPr>
          <p:cNvPr id="329738" name="Rectangle 10"/>
          <p:cNvSpPr>
            <a:spLocks noChangeArrowheads="1"/>
          </p:cNvSpPr>
          <p:nvPr/>
        </p:nvSpPr>
        <p:spPr bwMode="auto">
          <a:xfrm>
            <a:off x="6035824" y="2638400"/>
            <a:ext cx="91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2/3 FEC</a:t>
            </a:r>
          </a:p>
        </p:txBody>
      </p:sp>
      <p:sp>
        <p:nvSpPr>
          <p:cNvPr id="329739" name="Rectangle 11"/>
          <p:cNvSpPr>
            <a:spLocks noChangeArrowheads="1"/>
          </p:cNvSpPr>
          <p:nvPr/>
        </p:nvSpPr>
        <p:spPr bwMode="auto">
          <a:xfrm>
            <a:off x="2683024" y="309560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header (1)</a:t>
            </a:r>
          </a:p>
        </p:txBody>
      </p:sp>
      <p:sp>
        <p:nvSpPr>
          <p:cNvPr id="329740" name="Rectangle 12"/>
          <p:cNvSpPr>
            <a:spLocks noChangeArrowheads="1"/>
          </p:cNvSpPr>
          <p:nvPr/>
        </p:nvSpPr>
        <p:spPr bwMode="auto">
          <a:xfrm>
            <a:off x="3749824" y="3095600"/>
            <a:ext cx="3200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(0-27)</a:t>
            </a:r>
          </a:p>
        </p:txBody>
      </p:sp>
      <p:sp>
        <p:nvSpPr>
          <p:cNvPr id="329742" name="Rectangle 14"/>
          <p:cNvSpPr>
            <a:spLocks noChangeArrowheads="1"/>
          </p:cNvSpPr>
          <p:nvPr/>
        </p:nvSpPr>
        <p:spPr bwMode="auto">
          <a:xfrm>
            <a:off x="2683024" y="3705200"/>
            <a:ext cx="1828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header (2)</a:t>
            </a:r>
          </a:p>
        </p:txBody>
      </p:sp>
      <p:sp>
        <p:nvSpPr>
          <p:cNvPr id="329743" name="Rectangle 15"/>
          <p:cNvSpPr>
            <a:spLocks noChangeArrowheads="1"/>
          </p:cNvSpPr>
          <p:nvPr/>
        </p:nvSpPr>
        <p:spPr bwMode="auto">
          <a:xfrm>
            <a:off x="4511824" y="3705200"/>
            <a:ext cx="2057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(0-121)</a:t>
            </a:r>
          </a:p>
        </p:txBody>
      </p:sp>
      <p:sp>
        <p:nvSpPr>
          <p:cNvPr id="329744" name="Rectangle 16"/>
          <p:cNvSpPr>
            <a:spLocks noChangeArrowheads="1"/>
          </p:cNvSpPr>
          <p:nvPr/>
        </p:nvSpPr>
        <p:spPr bwMode="auto">
          <a:xfrm>
            <a:off x="6569224" y="3705200"/>
            <a:ext cx="11430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2/3 FEC</a:t>
            </a:r>
          </a:p>
        </p:txBody>
      </p:sp>
      <p:sp>
        <p:nvSpPr>
          <p:cNvPr id="329745" name="Rectangle 17"/>
          <p:cNvSpPr>
            <a:spLocks noChangeArrowheads="1"/>
          </p:cNvSpPr>
          <p:nvPr/>
        </p:nvSpPr>
        <p:spPr bwMode="auto">
          <a:xfrm>
            <a:off x="2683024" y="4162400"/>
            <a:ext cx="1828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header (2)</a:t>
            </a:r>
          </a:p>
        </p:txBody>
      </p:sp>
      <p:sp>
        <p:nvSpPr>
          <p:cNvPr id="329746" name="Rectangle 18"/>
          <p:cNvSpPr>
            <a:spLocks noChangeArrowheads="1"/>
          </p:cNvSpPr>
          <p:nvPr/>
        </p:nvSpPr>
        <p:spPr bwMode="auto">
          <a:xfrm>
            <a:off x="4511824" y="4162400"/>
            <a:ext cx="3200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(0-183)</a:t>
            </a:r>
          </a:p>
        </p:txBody>
      </p:sp>
      <p:sp>
        <p:nvSpPr>
          <p:cNvPr id="329747" name="Rectangle 19"/>
          <p:cNvSpPr>
            <a:spLocks noChangeArrowheads="1"/>
          </p:cNvSpPr>
          <p:nvPr/>
        </p:nvSpPr>
        <p:spPr bwMode="auto">
          <a:xfrm>
            <a:off x="2683024" y="4772000"/>
            <a:ext cx="1828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header (2)</a:t>
            </a:r>
          </a:p>
        </p:txBody>
      </p:sp>
      <p:sp>
        <p:nvSpPr>
          <p:cNvPr id="329748" name="Rectangle 20"/>
          <p:cNvSpPr>
            <a:spLocks noChangeArrowheads="1"/>
          </p:cNvSpPr>
          <p:nvPr/>
        </p:nvSpPr>
        <p:spPr bwMode="auto">
          <a:xfrm>
            <a:off x="4511824" y="4772000"/>
            <a:ext cx="2590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(0-224)</a:t>
            </a:r>
          </a:p>
        </p:txBody>
      </p:sp>
      <p:sp>
        <p:nvSpPr>
          <p:cNvPr id="329749" name="Rectangle 21"/>
          <p:cNvSpPr>
            <a:spLocks noChangeArrowheads="1"/>
          </p:cNvSpPr>
          <p:nvPr/>
        </p:nvSpPr>
        <p:spPr bwMode="auto">
          <a:xfrm>
            <a:off x="7102624" y="4772000"/>
            <a:ext cx="1676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2/3 FEC</a:t>
            </a:r>
          </a:p>
        </p:txBody>
      </p:sp>
      <p:sp>
        <p:nvSpPr>
          <p:cNvPr id="329750" name="Rectangle 22"/>
          <p:cNvSpPr>
            <a:spLocks noChangeArrowheads="1"/>
          </p:cNvSpPr>
          <p:nvPr/>
        </p:nvSpPr>
        <p:spPr bwMode="auto">
          <a:xfrm>
            <a:off x="2683024" y="5229200"/>
            <a:ext cx="1828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header (2)</a:t>
            </a:r>
          </a:p>
        </p:txBody>
      </p:sp>
      <p:sp>
        <p:nvSpPr>
          <p:cNvPr id="329751" name="Rectangle 23"/>
          <p:cNvSpPr>
            <a:spLocks noChangeArrowheads="1"/>
          </p:cNvSpPr>
          <p:nvPr/>
        </p:nvSpPr>
        <p:spPr bwMode="auto">
          <a:xfrm>
            <a:off x="4511824" y="5229200"/>
            <a:ext cx="4267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(0-339)</a:t>
            </a:r>
          </a:p>
        </p:txBody>
      </p:sp>
      <p:sp>
        <p:nvSpPr>
          <p:cNvPr id="329752" name="Text Box 24"/>
          <p:cNvSpPr txBox="1">
            <a:spLocks noChangeArrowheads="1"/>
          </p:cNvSpPr>
          <p:nvPr/>
        </p:nvSpPr>
        <p:spPr bwMode="auto">
          <a:xfrm>
            <a:off x="2073425" y="5229200"/>
            <a:ext cx="5889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DH5</a:t>
            </a:r>
          </a:p>
        </p:txBody>
      </p:sp>
      <p:sp>
        <p:nvSpPr>
          <p:cNvPr id="329753" name="Text Box 25"/>
          <p:cNvSpPr txBox="1">
            <a:spLocks noChangeArrowheads="1"/>
          </p:cNvSpPr>
          <p:nvPr/>
        </p:nvSpPr>
        <p:spPr bwMode="auto">
          <a:xfrm>
            <a:off x="2073425" y="4772000"/>
            <a:ext cx="6127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DM5</a:t>
            </a:r>
          </a:p>
        </p:txBody>
      </p:sp>
      <p:sp>
        <p:nvSpPr>
          <p:cNvPr id="329754" name="Text Box 26"/>
          <p:cNvSpPr txBox="1">
            <a:spLocks noChangeArrowheads="1"/>
          </p:cNvSpPr>
          <p:nvPr/>
        </p:nvSpPr>
        <p:spPr bwMode="auto">
          <a:xfrm>
            <a:off x="2073425" y="4162400"/>
            <a:ext cx="5889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DH3</a:t>
            </a:r>
          </a:p>
        </p:txBody>
      </p:sp>
      <p:sp>
        <p:nvSpPr>
          <p:cNvPr id="329755" name="Text Box 27"/>
          <p:cNvSpPr txBox="1">
            <a:spLocks noChangeArrowheads="1"/>
          </p:cNvSpPr>
          <p:nvPr/>
        </p:nvSpPr>
        <p:spPr bwMode="auto">
          <a:xfrm>
            <a:off x="2073425" y="3705200"/>
            <a:ext cx="6127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DM3</a:t>
            </a:r>
          </a:p>
        </p:txBody>
      </p:sp>
      <p:sp>
        <p:nvSpPr>
          <p:cNvPr id="329756" name="Text Box 28"/>
          <p:cNvSpPr txBox="1">
            <a:spLocks noChangeArrowheads="1"/>
          </p:cNvSpPr>
          <p:nvPr/>
        </p:nvSpPr>
        <p:spPr bwMode="auto">
          <a:xfrm>
            <a:off x="2073425" y="3095600"/>
            <a:ext cx="5889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DH1</a:t>
            </a:r>
          </a:p>
        </p:txBody>
      </p:sp>
      <p:sp>
        <p:nvSpPr>
          <p:cNvPr id="329757" name="Text Box 29"/>
          <p:cNvSpPr txBox="1">
            <a:spLocks noChangeArrowheads="1"/>
          </p:cNvSpPr>
          <p:nvPr/>
        </p:nvSpPr>
        <p:spPr bwMode="auto">
          <a:xfrm>
            <a:off x="2073425" y="2638400"/>
            <a:ext cx="6127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DM1</a:t>
            </a:r>
          </a:p>
        </p:txBody>
      </p:sp>
      <p:sp>
        <p:nvSpPr>
          <p:cNvPr id="329760" name="Line 32"/>
          <p:cNvSpPr>
            <a:spLocks noChangeShapeType="1"/>
          </p:cNvSpPr>
          <p:nvPr/>
        </p:nvSpPr>
        <p:spPr bwMode="auto">
          <a:xfrm flipV="1">
            <a:off x="6874024" y="2333600"/>
            <a:ext cx="1905000" cy="304800"/>
          </a:xfrm>
          <a:prstGeom prst="line">
            <a:avLst/>
          </a:prstGeom>
          <a:noFill/>
          <a:ln w="9525">
            <a:solidFill>
              <a:schemeClr val="tx1"/>
            </a:solidFill>
            <a:prstDash val="sysDot"/>
            <a:round/>
            <a:headEnd/>
            <a:tailEnd/>
          </a:ln>
          <a:effectLst/>
        </p:spPr>
        <p:txBody>
          <a:bodyPr wrap="none" anchor="ctr"/>
          <a:lstStyle/>
          <a:p>
            <a:endParaRPr lang="en-US"/>
          </a:p>
        </p:txBody>
      </p:sp>
      <p:sp>
        <p:nvSpPr>
          <p:cNvPr id="329761" name="Line 33"/>
          <p:cNvSpPr>
            <a:spLocks noChangeShapeType="1"/>
          </p:cNvSpPr>
          <p:nvPr/>
        </p:nvSpPr>
        <p:spPr bwMode="auto">
          <a:xfrm flipV="1">
            <a:off x="2683024" y="2333600"/>
            <a:ext cx="0" cy="2895600"/>
          </a:xfrm>
          <a:prstGeom prst="line">
            <a:avLst/>
          </a:prstGeom>
          <a:noFill/>
          <a:ln w="9525">
            <a:solidFill>
              <a:schemeClr val="tx1"/>
            </a:solidFill>
            <a:prstDash val="sysDot"/>
            <a:round/>
            <a:headEnd/>
            <a:tailEnd/>
          </a:ln>
          <a:effectLst/>
        </p:spPr>
        <p:txBody>
          <a:bodyPr wrap="none" anchor="ctr"/>
          <a:lstStyle/>
          <a:p>
            <a:endParaRPr lang="en-US"/>
          </a:p>
        </p:txBody>
      </p:sp>
      <p:sp>
        <p:nvSpPr>
          <p:cNvPr id="329762" name="Line 34"/>
          <p:cNvSpPr>
            <a:spLocks noChangeShapeType="1"/>
          </p:cNvSpPr>
          <p:nvPr/>
        </p:nvSpPr>
        <p:spPr bwMode="auto">
          <a:xfrm flipV="1">
            <a:off x="9845824" y="1647800"/>
            <a:ext cx="0" cy="304800"/>
          </a:xfrm>
          <a:prstGeom prst="line">
            <a:avLst/>
          </a:prstGeom>
          <a:noFill/>
          <a:ln w="9525">
            <a:solidFill>
              <a:schemeClr val="tx1"/>
            </a:solidFill>
            <a:prstDash val="sysDot"/>
            <a:round/>
            <a:headEnd/>
            <a:tailEnd/>
          </a:ln>
          <a:effectLst/>
        </p:spPr>
        <p:txBody>
          <a:bodyPr wrap="none" anchor="ctr"/>
          <a:lstStyle/>
          <a:p>
            <a:endParaRPr lang="en-US"/>
          </a:p>
        </p:txBody>
      </p:sp>
      <p:sp>
        <p:nvSpPr>
          <p:cNvPr id="329763" name="Line 35"/>
          <p:cNvSpPr>
            <a:spLocks noChangeShapeType="1"/>
          </p:cNvSpPr>
          <p:nvPr/>
        </p:nvSpPr>
        <p:spPr bwMode="auto">
          <a:xfrm flipV="1">
            <a:off x="2683024" y="1647800"/>
            <a:ext cx="0" cy="304800"/>
          </a:xfrm>
          <a:prstGeom prst="line">
            <a:avLst/>
          </a:prstGeom>
          <a:noFill/>
          <a:ln w="9525">
            <a:solidFill>
              <a:schemeClr val="tx1"/>
            </a:solidFill>
            <a:prstDash val="sysDot"/>
            <a:round/>
            <a:headEnd/>
            <a:tailEnd/>
          </a:ln>
          <a:effectLst/>
        </p:spPr>
        <p:txBody>
          <a:bodyPr wrap="none" anchor="ctr"/>
          <a:lstStyle/>
          <a:p>
            <a:endParaRPr lang="en-US"/>
          </a:p>
        </p:txBody>
      </p:sp>
      <p:sp>
        <p:nvSpPr>
          <p:cNvPr id="329764" name="Line 36"/>
          <p:cNvSpPr>
            <a:spLocks noChangeShapeType="1"/>
          </p:cNvSpPr>
          <p:nvPr/>
        </p:nvSpPr>
        <p:spPr bwMode="auto">
          <a:xfrm flipV="1">
            <a:off x="3749824" y="2333600"/>
            <a:ext cx="762000" cy="304800"/>
          </a:xfrm>
          <a:prstGeom prst="line">
            <a:avLst/>
          </a:prstGeom>
          <a:noFill/>
          <a:ln w="9525">
            <a:solidFill>
              <a:schemeClr val="tx1"/>
            </a:solidFill>
            <a:prstDash val="sysDot"/>
            <a:round/>
            <a:headEnd/>
            <a:tailEnd/>
          </a:ln>
          <a:effectLst/>
        </p:spPr>
        <p:txBody>
          <a:bodyPr wrap="none" anchor="ctr"/>
          <a:lstStyle/>
          <a:p>
            <a:endParaRPr lang="en-US"/>
          </a:p>
        </p:txBody>
      </p:sp>
      <p:sp>
        <p:nvSpPr>
          <p:cNvPr id="329765" name="Line 37"/>
          <p:cNvSpPr>
            <a:spLocks noChangeShapeType="1"/>
          </p:cNvSpPr>
          <p:nvPr/>
        </p:nvSpPr>
        <p:spPr bwMode="auto">
          <a:xfrm flipH="1" flipV="1">
            <a:off x="3749824" y="3476600"/>
            <a:ext cx="762000" cy="228600"/>
          </a:xfrm>
          <a:prstGeom prst="line">
            <a:avLst/>
          </a:prstGeom>
          <a:noFill/>
          <a:ln w="9525">
            <a:solidFill>
              <a:schemeClr val="tx1"/>
            </a:solidFill>
            <a:prstDash val="sysDot"/>
            <a:round/>
            <a:headEnd/>
            <a:tailEnd/>
          </a:ln>
          <a:effectLst/>
        </p:spPr>
        <p:txBody>
          <a:bodyPr wrap="none" anchor="ctr"/>
          <a:lstStyle/>
          <a:p>
            <a:endParaRPr lang="en-US"/>
          </a:p>
        </p:txBody>
      </p:sp>
      <p:sp>
        <p:nvSpPr>
          <p:cNvPr id="329766" name="Line 38"/>
          <p:cNvSpPr>
            <a:spLocks noChangeShapeType="1"/>
          </p:cNvSpPr>
          <p:nvPr/>
        </p:nvSpPr>
        <p:spPr bwMode="auto">
          <a:xfrm flipH="1" flipV="1">
            <a:off x="4511824" y="4086200"/>
            <a:ext cx="0" cy="1295400"/>
          </a:xfrm>
          <a:prstGeom prst="line">
            <a:avLst/>
          </a:prstGeom>
          <a:noFill/>
          <a:ln w="9525">
            <a:solidFill>
              <a:schemeClr val="tx1"/>
            </a:solidFill>
            <a:prstDash val="sysDot"/>
            <a:round/>
            <a:headEnd/>
            <a:tailEnd/>
          </a:ln>
          <a:effectLst/>
        </p:spPr>
        <p:txBody>
          <a:bodyPr wrap="none" anchor="ctr"/>
          <a:lstStyle/>
          <a:p>
            <a:endParaRPr lang="en-US"/>
          </a:p>
        </p:txBody>
      </p:sp>
      <p:sp>
        <p:nvSpPr>
          <p:cNvPr id="329767" name="Line 39"/>
          <p:cNvSpPr>
            <a:spLocks noChangeShapeType="1"/>
          </p:cNvSpPr>
          <p:nvPr/>
        </p:nvSpPr>
        <p:spPr bwMode="auto">
          <a:xfrm flipV="1">
            <a:off x="3749824" y="2867000"/>
            <a:ext cx="0" cy="304800"/>
          </a:xfrm>
          <a:prstGeom prst="line">
            <a:avLst/>
          </a:prstGeom>
          <a:noFill/>
          <a:ln w="9525">
            <a:solidFill>
              <a:schemeClr val="tx1"/>
            </a:solidFill>
            <a:prstDash val="sysDot"/>
            <a:round/>
            <a:headEnd/>
            <a:tailEnd/>
          </a:ln>
          <a:effectLst/>
        </p:spPr>
        <p:txBody>
          <a:bodyPr wrap="none" anchor="ctr"/>
          <a:lstStyle/>
          <a:p>
            <a:endParaRPr lang="en-US"/>
          </a:p>
        </p:txBody>
      </p:sp>
      <p:sp>
        <p:nvSpPr>
          <p:cNvPr id="329768" name="Line 40"/>
          <p:cNvSpPr>
            <a:spLocks noChangeShapeType="1"/>
          </p:cNvSpPr>
          <p:nvPr/>
        </p:nvSpPr>
        <p:spPr bwMode="auto">
          <a:xfrm flipV="1">
            <a:off x="6950224" y="2867000"/>
            <a:ext cx="0" cy="304800"/>
          </a:xfrm>
          <a:prstGeom prst="line">
            <a:avLst/>
          </a:prstGeom>
          <a:noFill/>
          <a:ln w="9525">
            <a:solidFill>
              <a:schemeClr val="tx1"/>
            </a:solidFill>
            <a:prstDash val="sysDot"/>
            <a:round/>
            <a:headEnd/>
            <a:tailEnd/>
          </a:ln>
          <a:effectLst/>
        </p:spPr>
        <p:txBody>
          <a:bodyPr wrap="none" anchor="ctr"/>
          <a:lstStyle/>
          <a:p>
            <a:endParaRPr lang="en-US"/>
          </a:p>
        </p:txBody>
      </p:sp>
      <p:sp>
        <p:nvSpPr>
          <p:cNvPr id="329769" name="Line 41"/>
          <p:cNvSpPr>
            <a:spLocks noChangeShapeType="1"/>
          </p:cNvSpPr>
          <p:nvPr/>
        </p:nvSpPr>
        <p:spPr bwMode="auto">
          <a:xfrm flipV="1">
            <a:off x="7712224" y="3933800"/>
            <a:ext cx="0" cy="304800"/>
          </a:xfrm>
          <a:prstGeom prst="line">
            <a:avLst/>
          </a:prstGeom>
          <a:noFill/>
          <a:ln w="9525">
            <a:solidFill>
              <a:schemeClr val="tx1"/>
            </a:solidFill>
            <a:prstDash val="sysDot"/>
            <a:round/>
            <a:headEnd/>
            <a:tailEnd/>
          </a:ln>
          <a:effectLst/>
        </p:spPr>
        <p:txBody>
          <a:bodyPr wrap="none" anchor="ctr"/>
          <a:lstStyle/>
          <a:p>
            <a:endParaRPr lang="en-US"/>
          </a:p>
        </p:txBody>
      </p:sp>
      <p:sp>
        <p:nvSpPr>
          <p:cNvPr id="329770" name="Line 42"/>
          <p:cNvSpPr>
            <a:spLocks noChangeShapeType="1"/>
          </p:cNvSpPr>
          <p:nvPr/>
        </p:nvSpPr>
        <p:spPr bwMode="auto">
          <a:xfrm flipV="1">
            <a:off x="8779024" y="5000600"/>
            <a:ext cx="0" cy="304800"/>
          </a:xfrm>
          <a:prstGeom prst="line">
            <a:avLst/>
          </a:prstGeom>
          <a:noFill/>
          <a:ln w="9525">
            <a:solidFill>
              <a:schemeClr val="tx1"/>
            </a:solidFill>
            <a:prstDash val="sysDot"/>
            <a:round/>
            <a:headEnd/>
            <a:tailEnd/>
          </a:ln>
          <a:effectLst/>
        </p:spPr>
        <p:txBody>
          <a:bodyPr wrap="none" anchor="ctr"/>
          <a:lstStyle/>
          <a:p>
            <a:endParaRPr lang="en-US"/>
          </a:p>
        </p:txBody>
      </p:sp>
      <p:sp>
        <p:nvSpPr>
          <p:cNvPr id="329771" name="Line 43"/>
          <p:cNvSpPr>
            <a:spLocks noChangeShapeType="1"/>
          </p:cNvSpPr>
          <p:nvPr/>
        </p:nvSpPr>
        <p:spPr bwMode="auto">
          <a:xfrm>
            <a:off x="6950224" y="3476600"/>
            <a:ext cx="762000" cy="228600"/>
          </a:xfrm>
          <a:prstGeom prst="line">
            <a:avLst/>
          </a:prstGeom>
          <a:noFill/>
          <a:ln w="9525">
            <a:solidFill>
              <a:schemeClr val="tx1"/>
            </a:solidFill>
            <a:prstDash val="sysDot"/>
            <a:round/>
            <a:headEnd/>
            <a:tailEnd/>
          </a:ln>
          <a:effectLst/>
        </p:spPr>
        <p:txBody>
          <a:bodyPr wrap="none" anchor="ctr"/>
          <a:lstStyle/>
          <a:p>
            <a:endParaRPr lang="en-US"/>
          </a:p>
        </p:txBody>
      </p:sp>
      <p:sp>
        <p:nvSpPr>
          <p:cNvPr id="329772" name="Line 44"/>
          <p:cNvSpPr>
            <a:spLocks noChangeShapeType="1"/>
          </p:cNvSpPr>
          <p:nvPr/>
        </p:nvSpPr>
        <p:spPr bwMode="auto">
          <a:xfrm>
            <a:off x="7712224" y="4543400"/>
            <a:ext cx="1066800" cy="228600"/>
          </a:xfrm>
          <a:prstGeom prst="line">
            <a:avLst/>
          </a:prstGeom>
          <a:noFill/>
          <a:ln w="9525">
            <a:solidFill>
              <a:schemeClr val="tx1"/>
            </a:solidFill>
            <a:prstDash val="sysDot"/>
            <a:round/>
            <a:headEnd/>
            <a:tailEnd/>
          </a:ln>
          <a:effectLst/>
        </p:spPr>
        <p:txBody>
          <a:bodyPr wrap="none" anchor="ctr"/>
          <a:lstStyle/>
          <a:p>
            <a:endParaRPr lang="en-US"/>
          </a:p>
        </p:txBody>
      </p:sp>
      <p:sp>
        <p:nvSpPr>
          <p:cNvPr id="329773" name="Rectangle 45"/>
          <p:cNvSpPr>
            <a:spLocks noChangeArrowheads="1"/>
          </p:cNvSpPr>
          <p:nvPr/>
        </p:nvSpPr>
        <p:spPr bwMode="auto">
          <a:xfrm>
            <a:off x="2683024" y="583880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header (1)</a:t>
            </a:r>
          </a:p>
        </p:txBody>
      </p:sp>
      <p:sp>
        <p:nvSpPr>
          <p:cNvPr id="329774" name="Rectangle 46"/>
          <p:cNvSpPr>
            <a:spLocks noChangeArrowheads="1"/>
          </p:cNvSpPr>
          <p:nvPr/>
        </p:nvSpPr>
        <p:spPr bwMode="auto">
          <a:xfrm>
            <a:off x="3749824" y="5838800"/>
            <a:ext cx="3200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 (0-29)</a:t>
            </a:r>
          </a:p>
        </p:txBody>
      </p:sp>
      <p:sp>
        <p:nvSpPr>
          <p:cNvPr id="329775" name="Text Box 47"/>
          <p:cNvSpPr txBox="1">
            <a:spLocks noChangeArrowheads="1"/>
          </p:cNvSpPr>
          <p:nvPr/>
        </p:nvSpPr>
        <p:spPr bwMode="auto">
          <a:xfrm>
            <a:off x="1997224" y="5838800"/>
            <a:ext cx="71278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AUX1</a:t>
            </a:r>
          </a:p>
        </p:txBody>
      </p:sp>
      <p:sp>
        <p:nvSpPr>
          <p:cNvPr id="329776" name="Rectangle 48"/>
          <p:cNvSpPr>
            <a:spLocks noChangeArrowheads="1"/>
          </p:cNvSpPr>
          <p:nvPr/>
        </p:nvSpPr>
        <p:spPr bwMode="auto">
          <a:xfrm>
            <a:off x="6950224" y="263840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CRC (2)</a:t>
            </a:r>
          </a:p>
        </p:txBody>
      </p:sp>
      <p:sp>
        <p:nvSpPr>
          <p:cNvPr id="329777" name="Rectangle 49"/>
          <p:cNvSpPr>
            <a:spLocks noChangeArrowheads="1"/>
          </p:cNvSpPr>
          <p:nvPr/>
        </p:nvSpPr>
        <p:spPr bwMode="auto">
          <a:xfrm>
            <a:off x="6950224" y="309560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CRC (2)</a:t>
            </a:r>
          </a:p>
        </p:txBody>
      </p:sp>
      <p:sp>
        <p:nvSpPr>
          <p:cNvPr id="329778" name="Rectangle 50"/>
          <p:cNvSpPr>
            <a:spLocks noChangeArrowheads="1"/>
          </p:cNvSpPr>
          <p:nvPr/>
        </p:nvSpPr>
        <p:spPr bwMode="auto">
          <a:xfrm>
            <a:off x="7712224" y="370520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CRC (2)</a:t>
            </a:r>
          </a:p>
        </p:txBody>
      </p:sp>
      <p:sp>
        <p:nvSpPr>
          <p:cNvPr id="329779" name="Rectangle 51"/>
          <p:cNvSpPr>
            <a:spLocks noChangeArrowheads="1"/>
          </p:cNvSpPr>
          <p:nvPr/>
        </p:nvSpPr>
        <p:spPr bwMode="auto">
          <a:xfrm>
            <a:off x="7712224" y="416240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CRC (2)</a:t>
            </a:r>
          </a:p>
        </p:txBody>
      </p:sp>
      <p:sp>
        <p:nvSpPr>
          <p:cNvPr id="329780" name="Rectangle 52"/>
          <p:cNvSpPr>
            <a:spLocks noChangeArrowheads="1"/>
          </p:cNvSpPr>
          <p:nvPr/>
        </p:nvSpPr>
        <p:spPr bwMode="auto">
          <a:xfrm>
            <a:off x="8779024" y="477200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CRC (2)</a:t>
            </a:r>
          </a:p>
        </p:txBody>
      </p:sp>
      <p:sp>
        <p:nvSpPr>
          <p:cNvPr id="329781" name="Rectangle 53"/>
          <p:cNvSpPr>
            <a:spLocks noChangeArrowheads="1"/>
          </p:cNvSpPr>
          <p:nvPr/>
        </p:nvSpPr>
        <p:spPr bwMode="auto">
          <a:xfrm>
            <a:off x="8779024" y="522920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CRC (2)</a:t>
            </a:r>
          </a:p>
        </p:txBody>
      </p:sp>
      <p:sp>
        <p:nvSpPr>
          <p:cNvPr id="329782" name="Line 54"/>
          <p:cNvSpPr>
            <a:spLocks noChangeShapeType="1"/>
          </p:cNvSpPr>
          <p:nvPr/>
        </p:nvSpPr>
        <p:spPr bwMode="auto">
          <a:xfrm flipV="1">
            <a:off x="8017024" y="2333600"/>
            <a:ext cx="1828800" cy="304800"/>
          </a:xfrm>
          <a:prstGeom prst="line">
            <a:avLst/>
          </a:prstGeom>
          <a:noFill/>
          <a:ln w="9525">
            <a:solidFill>
              <a:schemeClr val="tx1"/>
            </a:solidFill>
            <a:prstDash val="sysDot"/>
            <a:round/>
            <a:headEnd/>
            <a:tailEnd/>
          </a:ln>
          <a:effectLst/>
        </p:spPr>
        <p:txBody>
          <a:bodyPr wrap="none" anchor="ctr"/>
          <a:lstStyle/>
          <a:p>
            <a:endParaRPr lang="en-US"/>
          </a:p>
        </p:txBody>
      </p:sp>
      <p:sp>
        <p:nvSpPr>
          <p:cNvPr id="329783" name="Line 55"/>
          <p:cNvSpPr>
            <a:spLocks noChangeShapeType="1"/>
          </p:cNvSpPr>
          <p:nvPr/>
        </p:nvSpPr>
        <p:spPr bwMode="auto">
          <a:xfrm>
            <a:off x="8017024" y="3476600"/>
            <a:ext cx="762000" cy="228600"/>
          </a:xfrm>
          <a:prstGeom prst="line">
            <a:avLst/>
          </a:prstGeom>
          <a:noFill/>
          <a:ln w="9525">
            <a:solidFill>
              <a:schemeClr val="tx1"/>
            </a:solidFill>
            <a:prstDash val="sysDot"/>
            <a:round/>
            <a:headEnd/>
            <a:tailEnd/>
          </a:ln>
          <a:effectLst/>
        </p:spPr>
        <p:txBody>
          <a:bodyPr wrap="none" anchor="ctr"/>
          <a:lstStyle/>
          <a:p>
            <a:endParaRPr lang="en-US"/>
          </a:p>
        </p:txBody>
      </p:sp>
      <p:sp>
        <p:nvSpPr>
          <p:cNvPr id="329784" name="Line 56"/>
          <p:cNvSpPr>
            <a:spLocks noChangeShapeType="1"/>
          </p:cNvSpPr>
          <p:nvPr/>
        </p:nvSpPr>
        <p:spPr bwMode="auto">
          <a:xfrm flipV="1">
            <a:off x="8017024" y="3019400"/>
            <a:ext cx="0" cy="76200"/>
          </a:xfrm>
          <a:prstGeom prst="line">
            <a:avLst/>
          </a:prstGeom>
          <a:noFill/>
          <a:ln w="9525">
            <a:solidFill>
              <a:schemeClr val="tx1"/>
            </a:solidFill>
            <a:prstDash val="sysDot"/>
            <a:round/>
            <a:headEnd/>
            <a:tailEnd/>
          </a:ln>
          <a:effectLst/>
        </p:spPr>
        <p:txBody>
          <a:bodyPr wrap="none" anchor="ctr"/>
          <a:lstStyle/>
          <a:p>
            <a:endParaRPr lang="en-US"/>
          </a:p>
        </p:txBody>
      </p:sp>
      <p:sp>
        <p:nvSpPr>
          <p:cNvPr id="329785" name="Line 57"/>
          <p:cNvSpPr>
            <a:spLocks noChangeShapeType="1"/>
          </p:cNvSpPr>
          <p:nvPr/>
        </p:nvSpPr>
        <p:spPr bwMode="auto">
          <a:xfrm flipV="1">
            <a:off x="8779024" y="4086200"/>
            <a:ext cx="0" cy="76200"/>
          </a:xfrm>
          <a:prstGeom prst="line">
            <a:avLst/>
          </a:prstGeom>
          <a:noFill/>
          <a:ln w="9525">
            <a:solidFill>
              <a:schemeClr val="tx1"/>
            </a:solidFill>
            <a:prstDash val="sysDot"/>
            <a:round/>
            <a:headEnd/>
            <a:tailEnd/>
          </a:ln>
          <a:effectLst/>
        </p:spPr>
        <p:txBody>
          <a:bodyPr wrap="none" anchor="ctr"/>
          <a:lstStyle/>
          <a:p>
            <a:endParaRPr lang="en-US"/>
          </a:p>
        </p:txBody>
      </p:sp>
      <p:sp>
        <p:nvSpPr>
          <p:cNvPr id="329786" name="Line 58"/>
          <p:cNvSpPr>
            <a:spLocks noChangeShapeType="1"/>
          </p:cNvSpPr>
          <p:nvPr/>
        </p:nvSpPr>
        <p:spPr bwMode="auto">
          <a:xfrm>
            <a:off x="8779024" y="4543400"/>
            <a:ext cx="1066800" cy="228600"/>
          </a:xfrm>
          <a:prstGeom prst="line">
            <a:avLst/>
          </a:prstGeom>
          <a:noFill/>
          <a:ln w="9525">
            <a:solidFill>
              <a:schemeClr val="tx1"/>
            </a:solidFill>
            <a:prstDash val="sysDot"/>
            <a:round/>
            <a:headEnd/>
            <a:tailEnd/>
          </a:ln>
          <a:effectLst/>
        </p:spPr>
        <p:txBody>
          <a:bodyPr wrap="none" anchor="ctr"/>
          <a:lstStyle/>
          <a:p>
            <a:endParaRPr lang="en-US"/>
          </a:p>
        </p:txBody>
      </p:sp>
      <p:sp>
        <p:nvSpPr>
          <p:cNvPr id="329787" name="Line 59"/>
          <p:cNvSpPr>
            <a:spLocks noChangeShapeType="1"/>
          </p:cNvSpPr>
          <p:nvPr/>
        </p:nvSpPr>
        <p:spPr bwMode="auto">
          <a:xfrm flipV="1">
            <a:off x="9845824" y="5153000"/>
            <a:ext cx="0" cy="76200"/>
          </a:xfrm>
          <a:prstGeom prst="line">
            <a:avLst/>
          </a:prstGeom>
          <a:noFill/>
          <a:ln w="9525">
            <a:solidFill>
              <a:schemeClr val="tx1"/>
            </a:solidFill>
            <a:prstDash val="sysDot"/>
            <a:round/>
            <a:headEnd/>
            <a:tailEnd/>
          </a:ln>
          <a:effectLst/>
        </p:spPr>
        <p:txBody>
          <a:bodyPr wrap="none" anchor="ctr"/>
          <a:lstStyle/>
          <a:p>
            <a:endParaRPr lang="en-US"/>
          </a:p>
        </p:txBody>
      </p:sp>
      <p:sp>
        <p:nvSpPr>
          <p:cNvPr id="329788" name="Text Box 60"/>
          <p:cNvSpPr txBox="1">
            <a:spLocks noChangeArrowheads="1"/>
          </p:cNvSpPr>
          <p:nvPr/>
        </p:nvSpPr>
        <p:spPr bwMode="auto">
          <a:xfrm>
            <a:off x="9160024" y="3095600"/>
            <a:ext cx="8064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(bytes)</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dirty="0"/>
              <a:t>Baseband data rates (examples)</a:t>
            </a:r>
          </a:p>
        </p:txBody>
      </p:sp>
      <p:sp>
        <p:nvSpPr>
          <p:cNvPr id="4" name="Content Placeholder 3"/>
          <p:cNvSpPr>
            <a:spLocks noGrp="1"/>
          </p:cNvSpPr>
          <p:nvPr>
            <p:ph sz="half" idx="1"/>
          </p:nvPr>
        </p:nvSpPr>
        <p:spPr/>
        <p:txBody>
          <a:bodyPr/>
          <a:lstStyle/>
          <a:p>
            <a:r>
              <a:rPr lang="en-US" dirty="0"/>
              <a:t>ACL packets</a:t>
            </a:r>
          </a:p>
        </p:txBody>
      </p:sp>
      <p:sp>
        <p:nvSpPr>
          <p:cNvPr id="5" name="Content Placeholder 4"/>
          <p:cNvSpPr>
            <a:spLocks noGrp="1"/>
          </p:cNvSpPr>
          <p:nvPr>
            <p:ph sz="half" idx="2"/>
          </p:nvPr>
        </p:nvSpPr>
        <p:spPr/>
        <p:txBody>
          <a:bodyPr/>
          <a:lstStyle/>
          <a:p>
            <a:r>
              <a:rPr lang="en-US" dirty="0"/>
              <a:t>SCO packets</a:t>
            </a:r>
          </a:p>
        </p:txBody>
      </p:sp>
      <p:sp>
        <p:nvSpPr>
          <p:cNvPr id="14" name="Fußzeilenplatzhalter 2"/>
          <p:cNvSpPr>
            <a:spLocks noGrp="1"/>
          </p:cNvSpPr>
          <p:nvPr>
            <p:ph type="ftr" sz="quarter" idx="10"/>
          </p:nvPr>
        </p:nvSpPr>
        <p:spPr/>
        <p:txBody>
          <a:bodyPr/>
          <a:lstStyle/>
          <a:p>
            <a:r>
              <a:rPr lang="en-US"/>
              <a:t>Prof. Dr.-Ing. Jochen H. Schiller    www.jochenschiller.de    Mobile Communications</a:t>
            </a:r>
          </a:p>
        </p:txBody>
      </p:sp>
      <p:pic>
        <p:nvPicPr>
          <p:cNvPr id="2" name="Picture 1"/>
          <p:cNvPicPr>
            <a:picLocks noChangeAspect="1"/>
          </p:cNvPicPr>
          <p:nvPr/>
        </p:nvPicPr>
        <p:blipFill>
          <a:blip r:embed="rId3"/>
          <a:stretch>
            <a:fillRect/>
          </a:stretch>
        </p:blipFill>
        <p:spPr>
          <a:xfrm>
            <a:off x="314158" y="2241839"/>
            <a:ext cx="5688631" cy="4089807"/>
          </a:xfrm>
          <a:prstGeom prst="rect">
            <a:avLst/>
          </a:prstGeom>
        </p:spPr>
      </p:pic>
      <p:pic>
        <p:nvPicPr>
          <p:cNvPr id="3" name="Picture 2"/>
          <p:cNvPicPr>
            <a:picLocks noChangeAspect="1"/>
          </p:cNvPicPr>
          <p:nvPr/>
        </p:nvPicPr>
        <p:blipFill>
          <a:blip r:embed="rId4"/>
          <a:stretch>
            <a:fillRect/>
          </a:stretch>
        </p:blipFill>
        <p:spPr>
          <a:xfrm>
            <a:off x="6197603" y="2241839"/>
            <a:ext cx="5596052" cy="1224136"/>
          </a:xfrm>
          <a:prstGeom prst="rect">
            <a:avLst/>
          </a:prstGeom>
        </p:spPr>
      </p:pic>
      <p:pic>
        <p:nvPicPr>
          <p:cNvPr id="6" name="Picture 5"/>
          <p:cNvPicPr>
            <a:picLocks noChangeAspect="1"/>
          </p:cNvPicPr>
          <p:nvPr/>
        </p:nvPicPr>
        <p:blipFill rotWithShape="1">
          <a:blip r:embed="rId5"/>
          <a:srcRect r="418"/>
          <a:stretch/>
        </p:blipFill>
        <p:spPr>
          <a:xfrm>
            <a:off x="6216470" y="3431418"/>
            <a:ext cx="5577185" cy="2450270"/>
          </a:xfrm>
          <a:prstGeom prst="rect">
            <a:avLst/>
          </a:prstGeom>
        </p:spPr>
      </p:pic>
      <p:sp>
        <p:nvSpPr>
          <p:cNvPr id="7" name="TextBox 6"/>
          <p:cNvSpPr txBox="1"/>
          <p:nvPr/>
        </p:nvSpPr>
        <p:spPr>
          <a:xfrm>
            <a:off x="9080889" y="6178163"/>
            <a:ext cx="2736197" cy="276999"/>
          </a:xfrm>
          <a:prstGeom prst="rect">
            <a:avLst/>
          </a:prstGeom>
          <a:noFill/>
        </p:spPr>
        <p:txBody>
          <a:bodyPr wrap="none" rtlCol="0">
            <a:spAutoFit/>
          </a:bodyPr>
          <a:lstStyle/>
          <a:p>
            <a:r>
              <a:rPr lang="en-US" sz="1200" dirty="0">
                <a:solidFill>
                  <a:srgbClr val="0070C0"/>
                </a:solidFill>
                <a:latin typeface="+mj-lt"/>
              </a:rPr>
              <a:t>Source: </a:t>
            </a:r>
            <a:r>
              <a:rPr lang="en-US" sz="1200" dirty="0">
                <a:solidFill>
                  <a:srgbClr val="0070C0"/>
                </a:solidFill>
                <a:latin typeface="+mj-lt"/>
                <a:hlinkClick r:id="rId6"/>
              </a:rPr>
              <a:t>www.Bluetooth.org</a:t>
            </a:r>
            <a:r>
              <a:rPr lang="en-US" sz="1200" dirty="0">
                <a:solidFill>
                  <a:srgbClr val="0070C0"/>
                </a:solidFill>
                <a:latin typeface="+mj-lt"/>
              </a:rPr>
              <a:t>, </a:t>
            </a:r>
            <a:r>
              <a:rPr lang="en-US" sz="1200" dirty="0" err="1">
                <a:solidFill>
                  <a:srgbClr val="0070C0"/>
                </a:solidFill>
                <a:latin typeface="+mj-lt"/>
              </a:rPr>
              <a:t>BT_Core</a:t>
            </a:r>
            <a:endParaRPr lang="en-US" sz="1200" dirty="0">
              <a:solidFill>
                <a:srgbClr val="0070C0"/>
              </a:solidFill>
              <a:latin typeface="+mj-lt"/>
            </a:endParaRP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What were in the beginning, what are today the goals of Bluetooth?</a:t>
            </a:r>
          </a:p>
          <a:p>
            <a:pPr lvl="1"/>
            <a:r>
              <a:rPr lang="en-US" dirty="0"/>
              <a:t>What are basic differences between WLAN and Bluetooth BR/EDR?</a:t>
            </a:r>
          </a:p>
          <a:p>
            <a:pPr lvl="1"/>
            <a:r>
              <a:rPr lang="en-US" dirty="0"/>
              <a:t>What is a </a:t>
            </a:r>
            <a:r>
              <a:rPr lang="en-US" dirty="0" err="1"/>
              <a:t>piconet</a:t>
            </a:r>
            <a:r>
              <a:rPr lang="en-US" dirty="0"/>
              <a:t>?</a:t>
            </a:r>
          </a:p>
          <a:p>
            <a:pPr lvl="1"/>
            <a:r>
              <a:rPr lang="en-US" dirty="0"/>
              <a:t>Why is there no collision in a </a:t>
            </a:r>
            <a:r>
              <a:rPr lang="en-US" dirty="0" err="1"/>
              <a:t>piconet</a:t>
            </a:r>
            <a:r>
              <a:rPr lang="en-US" dirty="0"/>
              <a:t>? How can collisions occur?</a:t>
            </a:r>
          </a:p>
          <a:p>
            <a:pPr lvl="1"/>
            <a:r>
              <a:rPr lang="en-US" dirty="0"/>
              <a:t>How does EDR achieve higher data rates?</a:t>
            </a:r>
          </a:p>
          <a:p>
            <a:pPr lvl="1"/>
            <a:endParaRPr lang="en-US" dirty="0"/>
          </a:p>
          <a:p>
            <a:pPr lvl="1"/>
            <a:endParaRPr lang="en-US" dirty="0"/>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3428648786"/>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56" name="Rectangle 144"/>
          <p:cNvSpPr>
            <a:spLocks noGrp="1" noChangeArrowheads="1"/>
          </p:cNvSpPr>
          <p:nvPr>
            <p:ph type="title"/>
          </p:nvPr>
        </p:nvSpPr>
        <p:spPr/>
        <p:txBody>
          <a:bodyPr/>
          <a:lstStyle/>
          <a:p>
            <a:r>
              <a:rPr lang="en-US"/>
              <a:t>Baseband link types</a:t>
            </a:r>
          </a:p>
        </p:txBody>
      </p:sp>
      <p:sp>
        <p:nvSpPr>
          <p:cNvPr id="167057" name="Rectangle 145"/>
          <p:cNvSpPr>
            <a:spLocks noGrp="1" noChangeArrowheads="1"/>
          </p:cNvSpPr>
          <p:nvPr>
            <p:ph idx="1"/>
          </p:nvPr>
        </p:nvSpPr>
        <p:spPr/>
        <p:txBody>
          <a:bodyPr/>
          <a:lstStyle/>
          <a:p>
            <a:pPr>
              <a:lnSpc>
                <a:spcPct val="90000"/>
              </a:lnSpc>
            </a:pPr>
            <a:r>
              <a:rPr lang="en-US" sz="2000"/>
              <a:t>Polling-based TDD packet transmission</a:t>
            </a:r>
          </a:p>
          <a:p>
            <a:pPr lvl="1">
              <a:lnSpc>
                <a:spcPct val="90000"/>
              </a:lnSpc>
            </a:pPr>
            <a:r>
              <a:rPr lang="en-US"/>
              <a:t>625µs slots, master polls slaves</a:t>
            </a:r>
          </a:p>
          <a:p>
            <a:pPr>
              <a:lnSpc>
                <a:spcPct val="90000"/>
              </a:lnSpc>
            </a:pPr>
            <a:r>
              <a:rPr lang="en-US" sz="2000"/>
              <a:t>SCO (Synchronous Connection Oriented) – Voice </a:t>
            </a:r>
          </a:p>
          <a:p>
            <a:pPr lvl="1">
              <a:lnSpc>
                <a:spcPct val="90000"/>
              </a:lnSpc>
            </a:pPr>
            <a:r>
              <a:rPr lang="en-US"/>
              <a:t>Periodic single slot packet assignment, 64 kbit/s full-duplex, point-to-point</a:t>
            </a:r>
          </a:p>
          <a:p>
            <a:pPr>
              <a:lnSpc>
                <a:spcPct val="90000"/>
              </a:lnSpc>
            </a:pPr>
            <a:r>
              <a:rPr lang="en-US" sz="2000"/>
              <a:t>ACL (Asynchronous ConnectionLess) – Data </a:t>
            </a:r>
          </a:p>
          <a:p>
            <a:pPr lvl="1">
              <a:lnSpc>
                <a:spcPct val="90000"/>
              </a:lnSpc>
            </a:pPr>
            <a:r>
              <a:rPr lang="en-US"/>
              <a:t>Variable packet size (1, 3, 5 slots), asymmetric bandwidth, point-to-multipoint</a:t>
            </a:r>
          </a:p>
        </p:txBody>
      </p:sp>
      <p:sp>
        <p:nvSpPr>
          <p:cNvPr id="129" name="Fußzeilenplatzhalter 4"/>
          <p:cNvSpPr>
            <a:spLocks noGrp="1"/>
          </p:cNvSpPr>
          <p:nvPr>
            <p:ph type="ftr" sz="quarter" idx="10"/>
          </p:nvPr>
        </p:nvSpPr>
        <p:spPr/>
        <p:txBody>
          <a:bodyPr/>
          <a:lstStyle/>
          <a:p>
            <a:r>
              <a:rPr lang="en-US"/>
              <a:t>Prof. Dr.-Ing. Jochen H. Schiller    www.jochenschiller.de    Mobile Communications</a:t>
            </a:r>
          </a:p>
        </p:txBody>
      </p:sp>
      <p:sp>
        <p:nvSpPr>
          <p:cNvPr id="166916" name="Rectangle 4"/>
          <p:cNvSpPr>
            <a:spLocks noChangeArrowheads="1"/>
          </p:cNvSpPr>
          <p:nvPr/>
        </p:nvSpPr>
        <p:spPr bwMode="auto">
          <a:xfrm>
            <a:off x="1644650" y="3738564"/>
            <a:ext cx="1079500" cy="333375"/>
          </a:xfrm>
          <a:prstGeom prst="rect">
            <a:avLst/>
          </a:prstGeom>
          <a:noFill/>
          <a:ln w="12700">
            <a:noFill/>
            <a:miter lim="800000"/>
            <a:headEnd/>
            <a:tailEnd/>
          </a:ln>
          <a:effectLst/>
        </p:spPr>
        <p:txBody>
          <a:bodyPr lIns="90488" tIns="44450" rIns="90488" bIns="44450">
            <a:spAutoFit/>
          </a:bodyPr>
          <a:lstStyle/>
          <a:p>
            <a:pPr algn="l" defTabSz="762000" eaLnBrk="0" hangingPunct="0"/>
            <a:r>
              <a:rPr lang="en-US" sz="1600" b="1">
                <a:latin typeface="Arial" charset="0"/>
              </a:rPr>
              <a:t>MASTER</a:t>
            </a:r>
          </a:p>
        </p:txBody>
      </p:sp>
      <p:sp>
        <p:nvSpPr>
          <p:cNvPr id="166917" name="Rectangle 5"/>
          <p:cNvSpPr>
            <a:spLocks noChangeArrowheads="1"/>
          </p:cNvSpPr>
          <p:nvPr/>
        </p:nvSpPr>
        <p:spPr bwMode="auto">
          <a:xfrm>
            <a:off x="1644651" y="4957764"/>
            <a:ext cx="10255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b="1">
                <a:solidFill>
                  <a:schemeClr val="accent2"/>
                </a:solidFill>
                <a:latin typeface="Arial" charset="0"/>
              </a:rPr>
              <a:t>SLAVE 1</a:t>
            </a:r>
          </a:p>
        </p:txBody>
      </p:sp>
      <p:sp>
        <p:nvSpPr>
          <p:cNvPr id="166918" name="Rectangle 6"/>
          <p:cNvSpPr>
            <a:spLocks noChangeArrowheads="1"/>
          </p:cNvSpPr>
          <p:nvPr/>
        </p:nvSpPr>
        <p:spPr bwMode="auto">
          <a:xfrm>
            <a:off x="1644651" y="5699126"/>
            <a:ext cx="1025525" cy="333375"/>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600" b="1">
                <a:solidFill>
                  <a:srgbClr val="00FF00"/>
                </a:solidFill>
                <a:latin typeface="Arial" charset="0"/>
              </a:rPr>
              <a:t>SLAVE 2</a:t>
            </a:r>
          </a:p>
        </p:txBody>
      </p:sp>
      <p:sp>
        <p:nvSpPr>
          <p:cNvPr id="166920" name="Line 8"/>
          <p:cNvSpPr>
            <a:spLocks noChangeShapeType="1"/>
          </p:cNvSpPr>
          <p:nvPr/>
        </p:nvSpPr>
        <p:spPr bwMode="auto">
          <a:xfrm>
            <a:off x="2713039" y="6165850"/>
            <a:ext cx="7775575" cy="0"/>
          </a:xfrm>
          <a:prstGeom prst="line">
            <a:avLst/>
          </a:prstGeom>
          <a:noFill/>
          <a:ln w="25400">
            <a:solidFill>
              <a:schemeClr val="tx1"/>
            </a:solidFill>
            <a:round/>
            <a:headEnd/>
            <a:tailEnd/>
          </a:ln>
          <a:effectLst/>
        </p:spPr>
        <p:txBody>
          <a:bodyPr wrap="none" anchor="ctr"/>
          <a:lstStyle/>
          <a:p>
            <a:endParaRPr lang="en-US"/>
          </a:p>
        </p:txBody>
      </p:sp>
      <p:sp>
        <p:nvSpPr>
          <p:cNvPr id="166921" name="Line 9"/>
          <p:cNvSpPr>
            <a:spLocks noChangeShapeType="1"/>
          </p:cNvSpPr>
          <p:nvPr/>
        </p:nvSpPr>
        <p:spPr bwMode="auto">
          <a:xfrm>
            <a:off x="28051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22" name="Line 10"/>
          <p:cNvSpPr>
            <a:spLocks noChangeShapeType="1"/>
          </p:cNvSpPr>
          <p:nvPr/>
        </p:nvSpPr>
        <p:spPr bwMode="auto">
          <a:xfrm>
            <a:off x="31099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23" name="Line 11"/>
          <p:cNvSpPr>
            <a:spLocks noChangeShapeType="1"/>
          </p:cNvSpPr>
          <p:nvPr/>
        </p:nvSpPr>
        <p:spPr bwMode="auto">
          <a:xfrm>
            <a:off x="34147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24" name="Line 12"/>
          <p:cNvSpPr>
            <a:spLocks noChangeShapeType="1"/>
          </p:cNvSpPr>
          <p:nvPr/>
        </p:nvSpPr>
        <p:spPr bwMode="auto">
          <a:xfrm>
            <a:off x="37195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25" name="Line 13"/>
          <p:cNvSpPr>
            <a:spLocks noChangeShapeType="1"/>
          </p:cNvSpPr>
          <p:nvPr/>
        </p:nvSpPr>
        <p:spPr bwMode="auto">
          <a:xfrm>
            <a:off x="40243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26" name="Line 14"/>
          <p:cNvSpPr>
            <a:spLocks noChangeShapeType="1"/>
          </p:cNvSpPr>
          <p:nvPr/>
        </p:nvSpPr>
        <p:spPr bwMode="auto">
          <a:xfrm>
            <a:off x="43291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27" name="Line 15"/>
          <p:cNvSpPr>
            <a:spLocks noChangeShapeType="1"/>
          </p:cNvSpPr>
          <p:nvPr/>
        </p:nvSpPr>
        <p:spPr bwMode="auto">
          <a:xfrm>
            <a:off x="46339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28" name="Line 16"/>
          <p:cNvSpPr>
            <a:spLocks noChangeShapeType="1"/>
          </p:cNvSpPr>
          <p:nvPr/>
        </p:nvSpPr>
        <p:spPr bwMode="auto">
          <a:xfrm>
            <a:off x="49387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29" name="Line 17"/>
          <p:cNvSpPr>
            <a:spLocks noChangeShapeType="1"/>
          </p:cNvSpPr>
          <p:nvPr/>
        </p:nvSpPr>
        <p:spPr bwMode="auto">
          <a:xfrm>
            <a:off x="52435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30" name="Line 18"/>
          <p:cNvSpPr>
            <a:spLocks noChangeShapeType="1"/>
          </p:cNvSpPr>
          <p:nvPr/>
        </p:nvSpPr>
        <p:spPr bwMode="auto">
          <a:xfrm>
            <a:off x="55483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31" name="Line 19"/>
          <p:cNvSpPr>
            <a:spLocks noChangeShapeType="1"/>
          </p:cNvSpPr>
          <p:nvPr/>
        </p:nvSpPr>
        <p:spPr bwMode="auto">
          <a:xfrm>
            <a:off x="58531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32" name="Line 20"/>
          <p:cNvSpPr>
            <a:spLocks noChangeShapeType="1"/>
          </p:cNvSpPr>
          <p:nvPr/>
        </p:nvSpPr>
        <p:spPr bwMode="auto">
          <a:xfrm>
            <a:off x="61579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33" name="Line 21"/>
          <p:cNvSpPr>
            <a:spLocks noChangeShapeType="1"/>
          </p:cNvSpPr>
          <p:nvPr/>
        </p:nvSpPr>
        <p:spPr bwMode="auto">
          <a:xfrm>
            <a:off x="64627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34" name="Line 22"/>
          <p:cNvSpPr>
            <a:spLocks noChangeShapeType="1"/>
          </p:cNvSpPr>
          <p:nvPr/>
        </p:nvSpPr>
        <p:spPr bwMode="auto">
          <a:xfrm>
            <a:off x="67675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35" name="Line 23"/>
          <p:cNvSpPr>
            <a:spLocks noChangeShapeType="1"/>
          </p:cNvSpPr>
          <p:nvPr/>
        </p:nvSpPr>
        <p:spPr bwMode="auto">
          <a:xfrm>
            <a:off x="70723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36" name="Line 24"/>
          <p:cNvSpPr>
            <a:spLocks noChangeShapeType="1"/>
          </p:cNvSpPr>
          <p:nvPr/>
        </p:nvSpPr>
        <p:spPr bwMode="auto">
          <a:xfrm>
            <a:off x="73771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37" name="Line 25"/>
          <p:cNvSpPr>
            <a:spLocks noChangeShapeType="1"/>
          </p:cNvSpPr>
          <p:nvPr/>
        </p:nvSpPr>
        <p:spPr bwMode="auto">
          <a:xfrm>
            <a:off x="76819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38" name="Line 26"/>
          <p:cNvSpPr>
            <a:spLocks noChangeShapeType="1"/>
          </p:cNvSpPr>
          <p:nvPr/>
        </p:nvSpPr>
        <p:spPr bwMode="auto">
          <a:xfrm>
            <a:off x="79867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39" name="Line 27"/>
          <p:cNvSpPr>
            <a:spLocks noChangeShapeType="1"/>
          </p:cNvSpPr>
          <p:nvPr/>
        </p:nvSpPr>
        <p:spPr bwMode="auto">
          <a:xfrm>
            <a:off x="82915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40" name="Line 28"/>
          <p:cNvSpPr>
            <a:spLocks noChangeShapeType="1"/>
          </p:cNvSpPr>
          <p:nvPr/>
        </p:nvSpPr>
        <p:spPr bwMode="auto">
          <a:xfrm>
            <a:off x="85963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41" name="Line 29"/>
          <p:cNvSpPr>
            <a:spLocks noChangeShapeType="1"/>
          </p:cNvSpPr>
          <p:nvPr/>
        </p:nvSpPr>
        <p:spPr bwMode="auto">
          <a:xfrm>
            <a:off x="89011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42" name="Line 30"/>
          <p:cNvSpPr>
            <a:spLocks noChangeShapeType="1"/>
          </p:cNvSpPr>
          <p:nvPr/>
        </p:nvSpPr>
        <p:spPr bwMode="auto">
          <a:xfrm>
            <a:off x="92059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43" name="Line 31"/>
          <p:cNvSpPr>
            <a:spLocks noChangeShapeType="1"/>
          </p:cNvSpPr>
          <p:nvPr/>
        </p:nvSpPr>
        <p:spPr bwMode="auto">
          <a:xfrm>
            <a:off x="95107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44" name="Line 32"/>
          <p:cNvSpPr>
            <a:spLocks noChangeShapeType="1"/>
          </p:cNvSpPr>
          <p:nvPr/>
        </p:nvSpPr>
        <p:spPr bwMode="auto">
          <a:xfrm>
            <a:off x="98155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45" name="Line 33"/>
          <p:cNvSpPr>
            <a:spLocks noChangeShapeType="1"/>
          </p:cNvSpPr>
          <p:nvPr/>
        </p:nvSpPr>
        <p:spPr bwMode="auto">
          <a:xfrm>
            <a:off x="101203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46" name="Line 34"/>
          <p:cNvSpPr>
            <a:spLocks noChangeShapeType="1"/>
          </p:cNvSpPr>
          <p:nvPr/>
        </p:nvSpPr>
        <p:spPr bwMode="auto">
          <a:xfrm>
            <a:off x="10425113" y="6092825"/>
            <a:ext cx="0" cy="127000"/>
          </a:xfrm>
          <a:prstGeom prst="line">
            <a:avLst/>
          </a:prstGeom>
          <a:noFill/>
          <a:ln w="25400">
            <a:solidFill>
              <a:schemeClr val="tx1"/>
            </a:solidFill>
            <a:round/>
            <a:headEnd/>
            <a:tailEnd/>
          </a:ln>
          <a:effectLst/>
        </p:spPr>
        <p:txBody>
          <a:bodyPr wrap="none" anchor="ctr"/>
          <a:lstStyle/>
          <a:p>
            <a:endParaRPr lang="en-US"/>
          </a:p>
        </p:txBody>
      </p:sp>
      <p:sp>
        <p:nvSpPr>
          <p:cNvPr id="166948" name="Line 36"/>
          <p:cNvSpPr>
            <a:spLocks noChangeShapeType="1"/>
          </p:cNvSpPr>
          <p:nvPr/>
        </p:nvSpPr>
        <p:spPr bwMode="auto">
          <a:xfrm>
            <a:off x="3262313" y="4362450"/>
            <a:ext cx="0" cy="596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6949" name="Line 37"/>
          <p:cNvSpPr>
            <a:spLocks noChangeShapeType="1"/>
          </p:cNvSpPr>
          <p:nvPr/>
        </p:nvSpPr>
        <p:spPr bwMode="auto">
          <a:xfrm>
            <a:off x="3567113" y="4362450"/>
            <a:ext cx="0" cy="5969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6951" name="Line 39"/>
          <p:cNvSpPr>
            <a:spLocks noChangeShapeType="1"/>
          </p:cNvSpPr>
          <p:nvPr/>
        </p:nvSpPr>
        <p:spPr bwMode="auto">
          <a:xfrm>
            <a:off x="5091113" y="4362450"/>
            <a:ext cx="0" cy="596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6952" name="Line 40"/>
          <p:cNvSpPr>
            <a:spLocks noChangeShapeType="1"/>
          </p:cNvSpPr>
          <p:nvPr/>
        </p:nvSpPr>
        <p:spPr bwMode="auto">
          <a:xfrm>
            <a:off x="5395913" y="4362450"/>
            <a:ext cx="0" cy="5969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6953" name="Line 41"/>
          <p:cNvSpPr>
            <a:spLocks noChangeShapeType="1"/>
          </p:cNvSpPr>
          <p:nvPr/>
        </p:nvSpPr>
        <p:spPr bwMode="auto">
          <a:xfrm>
            <a:off x="6919913" y="4362450"/>
            <a:ext cx="0" cy="596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6954" name="Line 42"/>
          <p:cNvSpPr>
            <a:spLocks noChangeShapeType="1"/>
          </p:cNvSpPr>
          <p:nvPr/>
        </p:nvSpPr>
        <p:spPr bwMode="auto">
          <a:xfrm>
            <a:off x="7224713" y="4362450"/>
            <a:ext cx="0" cy="5969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6955" name="Line 43"/>
          <p:cNvSpPr>
            <a:spLocks noChangeShapeType="1"/>
          </p:cNvSpPr>
          <p:nvPr/>
        </p:nvSpPr>
        <p:spPr bwMode="auto">
          <a:xfrm>
            <a:off x="8748713" y="4362450"/>
            <a:ext cx="0" cy="596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6956" name="Line 44"/>
          <p:cNvSpPr>
            <a:spLocks noChangeShapeType="1"/>
          </p:cNvSpPr>
          <p:nvPr/>
        </p:nvSpPr>
        <p:spPr bwMode="auto">
          <a:xfrm>
            <a:off x="9053513" y="4362450"/>
            <a:ext cx="0" cy="5969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6957" name="Rectangle 45"/>
          <p:cNvSpPr>
            <a:spLocks noChangeArrowheads="1"/>
          </p:cNvSpPr>
          <p:nvPr/>
        </p:nvSpPr>
        <p:spPr bwMode="auto">
          <a:xfrm>
            <a:off x="4945063" y="3829050"/>
            <a:ext cx="215900" cy="292100"/>
          </a:xfrm>
          <a:prstGeom prst="rect">
            <a:avLst/>
          </a:prstGeom>
          <a:solidFill>
            <a:srgbClr val="FF5353"/>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6</a:t>
            </a:r>
            <a:endParaRPr lang="en-US" sz="1400">
              <a:latin typeface="Arial" charset="0"/>
            </a:endParaRPr>
          </a:p>
        </p:txBody>
      </p:sp>
      <p:sp>
        <p:nvSpPr>
          <p:cNvPr id="166958" name="Rectangle 46"/>
          <p:cNvSpPr>
            <a:spLocks noChangeArrowheads="1"/>
          </p:cNvSpPr>
          <p:nvPr/>
        </p:nvSpPr>
        <p:spPr bwMode="auto">
          <a:xfrm>
            <a:off x="3116263" y="3829050"/>
            <a:ext cx="215900" cy="292100"/>
          </a:xfrm>
          <a:prstGeom prst="rect">
            <a:avLst/>
          </a:prstGeom>
          <a:solidFill>
            <a:srgbClr val="FF5353"/>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0</a:t>
            </a:r>
            <a:endParaRPr lang="en-US" sz="1400">
              <a:latin typeface="Arial" charset="0"/>
            </a:endParaRPr>
          </a:p>
        </p:txBody>
      </p:sp>
      <p:sp>
        <p:nvSpPr>
          <p:cNvPr id="166959" name="Rectangle 47"/>
          <p:cNvSpPr>
            <a:spLocks noChangeArrowheads="1"/>
          </p:cNvSpPr>
          <p:nvPr/>
        </p:nvSpPr>
        <p:spPr bwMode="auto">
          <a:xfrm>
            <a:off x="3421063" y="5124450"/>
            <a:ext cx="215900" cy="292100"/>
          </a:xfrm>
          <a:prstGeom prst="rect">
            <a:avLst/>
          </a:prstGeom>
          <a:solidFill>
            <a:srgbClr val="FF5353"/>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1</a:t>
            </a:r>
            <a:endParaRPr lang="en-US" sz="1400">
              <a:latin typeface="Arial" charset="0"/>
            </a:endParaRPr>
          </a:p>
        </p:txBody>
      </p:sp>
      <p:sp>
        <p:nvSpPr>
          <p:cNvPr id="166960" name="Rectangle 48"/>
          <p:cNvSpPr>
            <a:spLocks noChangeArrowheads="1"/>
          </p:cNvSpPr>
          <p:nvPr/>
        </p:nvSpPr>
        <p:spPr bwMode="auto">
          <a:xfrm>
            <a:off x="5249863" y="5124450"/>
            <a:ext cx="215900" cy="292100"/>
          </a:xfrm>
          <a:prstGeom prst="rect">
            <a:avLst/>
          </a:prstGeom>
          <a:solidFill>
            <a:srgbClr val="FF5353"/>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7</a:t>
            </a:r>
            <a:endParaRPr lang="en-US" sz="1400">
              <a:latin typeface="Arial" charset="0"/>
            </a:endParaRPr>
          </a:p>
        </p:txBody>
      </p:sp>
      <p:sp>
        <p:nvSpPr>
          <p:cNvPr id="166961" name="Rectangle 49"/>
          <p:cNvSpPr>
            <a:spLocks noChangeArrowheads="1"/>
          </p:cNvSpPr>
          <p:nvPr/>
        </p:nvSpPr>
        <p:spPr bwMode="auto">
          <a:xfrm>
            <a:off x="6773863" y="3829050"/>
            <a:ext cx="215900" cy="292100"/>
          </a:xfrm>
          <a:prstGeom prst="rect">
            <a:avLst/>
          </a:prstGeom>
          <a:solidFill>
            <a:srgbClr val="FF5353"/>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12</a:t>
            </a:r>
            <a:endParaRPr lang="en-US" sz="1400">
              <a:latin typeface="Arial" charset="0"/>
            </a:endParaRPr>
          </a:p>
        </p:txBody>
      </p:sp>
      <p:sp>
        <p:nvSpPr>
          <p:cNvPr id="166962" name="Rectangle 50"/>
          <p:cNvSpPr>
            <a:spLocks noChangeArrowheads="1"/>
          </p:cNvSpPr>
          <p:nvPr/>
        </p:nvSpPr>
        <p:spPr bwMode="auto">
          <a:xfrm>
            <a:off x="7078663" y="5124450"/>
            <a:ext cx="215900" cy="292100"/>
          </a:xfrm>
          <a:prstGeom prst="rect">
            <a:avLst/>
          </a:prstGeom>
          <a:solidFill>
            <a:srgbClr val="FF5353"/>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13</a:t>
            </a:r>
            <a:endParaRPr lang="en-US" sz="1400">
              <a:latin typeface="Arial" charset="0"/>
            </a:endParaRPr>
          </a:p>
        </p:txBody>
      </p:sp>
      <p:sp>
        <p:nvSpPr>
          <p:cNvPr id="166963" name="Rectangle 51"/>
          <p:cNvSpPr>
            <a:spLocks noChangeArrowheads="1"/>
          </p:cNvSpPr>
          <p:nvPr/>
        </p:nvSpPr>
        <p:spPr bwMode="auto">
          <a:xfrm>
            <a:off x="8907463" y="5124450"/>
            <a:ext cx="215900" cy="292100"/>
          </a:xfrm>
          <a:prstGeom prst="rect">
            <a:avLst/>
          </a:prstGeom>
          <a:solidFill>
            <a:srgbClr val="FF5353"/>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19</a:t>
            </a:r>
            <a:endParaRPr lang="en-US" sz="1400">
              <a:latin typeface="Arial" charset="0"/>
            </a:endParaRPr>
          </a:p>
        </p:txBody>
      </p:sp>
      <p:sp>
        <p:nvSpPr>
          <p:cNvPr id="166964" name="Rectangle 52"/>
          <p:cNvSpPr>
            <a:spLocks noChangeArrowheads="1"/>
          </p:cNvSpPr>
          <p:nvPr/>
        </p:nvSpPr>
        <p:spPr bwMode="auto">
          <a:xfrm>
            <a:off x="8602663" y="3829050"/>
            <a:ext cx="215900" cy="292100"/>
          </a:xfrm>
          <a:prstGeom prst="rect">
            <a:avLst/>
          </a:prstGeom>
          <a:solidFill>
            <a:srgbClr val="FF5353"/>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18</a:t>
            </a:r>
            <a:endParaRPr lang="en-US" sz="1400">
              <a:latin typeface="Arial" charset="0"/>
            </a:endParaRPr>
          </a:p>
        </p:txBody>
      </p:sp>
      <p:sp>
        <p:nvSpPr>
          <p:cNvPr id="166965" name="Rectangle 53"/>
          <p:cNvSpPr>
            <a:spLocks noChangeArrowheads="1"/>
          </p:cNvSpPr>
          <p:nvPr/>
        </p:nvSpPr>
        <p:spPr bwMode="auto">
          <a:xfrm>
            <a:off x="2940050" y="3573463"/>
            <a:ext cx="572274" cy="305212"/>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400">
                <a:latin typeface="Arial" charset="0"/>
              </a:rPr>
              <a:t>SCO</a:t>
            </a:r>
          </a:p>
        </p:txBody>
      </p:sp>
      <p:sp>
        <p:nvSpPr>
          <p:cNvPr id="166966" name="Rectangle 54"/>
          <p:cNvSpPr>
            <a:spLocks noChangeArrowheads="1"/>
          </p:cNvSpPr>
          <p:nvPr/>
        </p:nvSpPr>
        <p:spPr bwMode="auto">
          <a:xfrm>
            <a:off x="4768850" y="3573463"/>
            <a:ext cx="572274" cy="305212"/>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400">
                <a:latin typeface="Arial" charset="0"/>
              </a:rPr>
              <a:t>SCO</a:t>
            </a:r>
          </a:p>
        </p:txBody>
      </p:sp>
      <p:sp>
        <p:nvSpPr>
          <p:cNvPr id="166967" name="Rectangle 55"/>
          <p:cNvSpPr>
            <a:spLocks noChangeArrowheads="1"/>
          </p:cNvSpPr>
          <p:nvPr/>
        </p:nvSpPr>
        <p:spPr bwMode="auto">
          <a:xfrm>
            <a:off x="6597650" y="3573463"/>
            <a:ext cx="572274" cy="305212"/>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400">
                <a:latin typeface="Arial" charset="0"/>
              </a:rPr>
              <a:t>SCO</a:t>
            </a:r>
          </a:p>
        </p:txBody>
      </p:sp>
      <p:sp>
        <p:nvSpPr>
          <p:cNvPr id="166968" name="Rectangle 56"/>
          <p:cNvSpPr>
            <a:spLocks noChangeArrowheads="1"/>
          </p:cNvSpPr>
          <p:nvPr/>
        </p:nvSpPr>
        <p:spPr bwMode="auto">
          <a:xfrm>
            <a:off x="8426450" y="3573463"/>
            <a:ext cx="572274" cy="305212"/>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400">
                <a:latin typeface="Arial" charset="0"/>
              </a:rPr>
              <a:t>SCO</a:t>
            </a:r>
          </a:p>
        </p:txBody>
      </p:sp>
      <p:sp>
        <p:nvSpPr>
          <p:cNvPr id="166971" name="Rectangle 59"/>
          <p:cNvSpPr>
            <a:spLocks noChangeArrowheads="1"/>
          </p:cNvSpPr>
          <p:nvPr/>
        </p:nvSpPr>
        <p:spPr bwMode="auto">
          <a:xfrm>
            <a:off x="4237038" y="3573463"/>
            <a:ext cx="532198" cy="305212"/>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400">
                <a:latin typeface="Arial" charset="0"/>
              </a:rPr>
              <a:t>ACL</a:t>
            </a:r>
          </a:p>
        </p:txBody>
      </p:sp>
      <p:sp>
        <p:nvSpPr>
          <p:cNvPr id="166972" name="Rectangle 60"/>
          <p:cNvSpPr>
            <a:spLocks noChangeArrowheads="1"/>
          </p:cNvSpPr>
          <p:nvPr/>
        </p:nvSpPr>
        <p:spPr bwMode="auto">
          <a:xfrm>
            <a:off x="4640263" y="5857875"/>
            <a:ext cx="215900" cy="292100"/>
          </a:xfrm>
          <a:prstGeom prst="rect">
            <a:avLst/>
          </a:prstGeom>
          <a:solidFill>
            <a:srgbClr val="99FF66"/>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5</a:t>
            </a:r>
            <a:endParaRPr lang="en-US" sz="1400">
              <a:latin typeface="Arial" charset="0"/>
            </a:endParaRPr>
          </a:p>
        </p:txBody>
      </p:sp>
      <p:sp>
        <p:nvSpPr>
          <p:cNvPr id="166973" name="Line 61"/>
          <p:cNvSpPr>
            <a:spLocks noChangeShapeType="1"/>
          </p:cNvSpPr>
          <p:nvPr/>
        </p:nvSpPr>
        <p:spPr bwMode="auto">
          <a:xfrm>
            <a:off x="4710113" y="4354514"/>
            <a:ext cx="0" cy="1450975"/>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6974" name="Rectangle 62"/>
          <p:cNvSpPr>
            <a:spLocks noChangeArrowheads="1"/>
          </p:cNvSpPr>
          <p:nvPr/>
        </p:nvSpPr>
        <p:spPr bwMode="auto">
          <a:xfrm>
            <a:off x="9517064" y="5857875"/>
            <a:ext cx="866775" cy="292100"/>
          </a:xfrm>
          <a:prstGeom prst="rect">
            <a:avLst/>
          </a:prstGeom>
          <a:solidFill>
            <a:srgbClr val="99FF66"/>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21</a:t>
            </a:r>
            <a:endParaRPr lang="en-US" sz="1400">
              <a:latin typeface="Arial" charset="0"/>
            </a:endParaRPr>
          </a:p>
        </p:txBody>
      </p:sp>
      <p:sp>
        <p:nvSpPr>
          <p:cNvPr id="166975" name="Line 63"/>
          <p:cNvSpPr>
            <a:spLocks noChangeShapeType="1"/>
          </p:cNvSpPr>
          <p:nvPr/>
        </p:nvSpPr>
        <p:spPr bwMode="auto">
          <a:xfrm>
            <a:off x="9950450" y="4357689"/>
            <a:ext cx="0" cy="1450975"/>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6976" name="Rectangle 64"/>
          <p:cNvSpPr>
            <a:spLocks noChangeArrowheads="1"/>
          </p:cNvSpPr>
          <p:nvPr/>
        </p:nvSpPr>
        <p:spPr bwMode="auto">
          <a:xfrm>
            <a:off x="4344988" y="3836988"/>
            <a:ext cx="228600" cy="292100"/>
          </a:xfrm>
          <a:prstGeom prst="rect">
            <a:avLst/>
          </a:prstGeom>
          <a:solidFill>
            <a:srgbClr val="99FF66"/>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4</a:t>
            </a:r>
            <a:endParaRPr lang="en-US" sz="1400">
              <a:latin typeface="Arial" charset="0"/>
            </a:endParaRPr>
          </a:p>
        </p:txBody>
      </p:sp>
      <p:sp>
        <p:nvSpPr>
          <p:cNvPr id="166977" name="Line 65"/>
          <p:cNvSpPr>
            <a:spLocks noChangeShapeType="1"/>
          </p:cNvSpPr>
          <p:nvPr/>
        </p:nvSpPr>
        <p:spPr bwMode="auto">
          <a:xfrm>
            <a:off x="4465638" y="4370388"/>
            <a:ext cx="0" cy="1435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6978" name="Rectangle 66"/>
          <p:cNvSpPr>
            <a:spLocks noChangeArrowheads="1"/>
          </p:cNvSpPr>
          <p:nvPr/>
        </p:nvSpPr>
        <p:spPr bwMode="auto">
          <a:xfrm>
            <a:off x="9220200" y="3836988"/>
            <a:ext cx="215900" cy="292100"/>
          </a:xfrm>
          <a:prstGeom prst="rect">
            <a:avLst/>
          </a:prstGeom>
          <a:solidFill>
            <a:srgbClr val="99FF66"/>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20</a:t>
            </a:r>
            <a:endParaRPr lang="en-US" sz="1400">
              <a:latin typeface="Arial" charset="0"/>
            </a:endParaRPr>
          </a:p>
        </p:txBody>
      </p:sp>
      <p:sp>
        <p:nvSpPr>
          <p:cNvPr id="166979" name="Line 67"/>
          <p:cNvSpPr>
            <a:spLocks noChangeShapeType="1"/>
          </p:cNvSpPr>
          <p:nvPr/>
        </p:nvSpPr>
        <p:spPr bwMode="auto">
          <a:xfrm>
            <a:off x="9366250" y="4370388"/>
            <a:ext cx="0" cy="15113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6980" name="Rectangle 68"/>
          <p:cNvSpPr>
            <a:spLocks noChangeArrowheads="1"/>
          </p:cNvSpPr>
          <p:nvPr/>
        </p:nvSpPr>
        <p:spPr bwMode="auto">
          <a:xfrm>
            <a:off x="9112250" y="3573463"/>
            <a:ext cx="532198" cy="305212"/>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400">
                <a:latin typeface="Arial" charset="0"/>
              </a:rPr>
              <a:t>ACL</a:t>
            </a:r>
          </a:p>
        </p:txBody>
      </p:sp>
      <p:sp>
        <p:nvSpPr>
          <p:cNvPr id="166981" name="Rectangle 69"/>
          <p:cNvSpPr>
            <a:spLocks noChangeArrowheads="1"/>
          </p:cNvSpPr>
          <p:nvPr/>
        </p:nvSpPr>
        <p:spPr bwMode="auto">
          <a:xfrm>
            <a:off x="5457825" y="3573463"/>
            <a:ext cx="532198" cy="305212"/>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400">
                <a:latin typeface="Arial" charset="0"/>
              </a:rPr>
              <a:t>ACL</a:t>
            </a:r>
          </a:p>
        </p:txBody>
      </p:sp>
      <p:sp>
        <p:nvSpPr>
          <p:cNvPr id="166982" name="Rectangle 70"/>
          <p:cNvSpPr>
            <a:spLocks noChangeArrowheads="1"/>
          </p:cNvSpPr>
          <p:nvPr/>
        </p:nvSpPr>
        <p:spPr bwMode="auto">
          <a:xfrm>
            <a:off x="5554663" y="3833813"/>
            <a:ext cx="215900" cy="292100"/>
          </a:xfrm>
          <a:prstGeom prst="rect">
            <a:avLst/>
          </a:prstGeom>
          <a:solidFill>
            <a:srgbClr val="ADADEB"/>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8</a:t>
            </a:r>
            <a:endParaRPr lang="en-US" sz="1400">
              <a:latin typeface="Arial" charset="0"/>
            </a:endParaRPr>
          </a:p>
        </p:txBody>
      </p:sp>
      <p:sp>
        <p:nvSpPr>
          <p:cNvPr id="166983" name="Line 71"/>
          <p:cNvSpPr>
            <a:spLocks noChangeShapeType="1"/>
          </p:cNvSpPr>
          <p:nvPr/>
        </p:nvSpPr>
        <p:spPr bwMode="auto">
          <a:xfrm>
            <a:off x="5700713" y="4367213"/>
            <a:ext cx="0" cy="596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6984" name="Rectangle 72"/>
          <p:cNvSpPr>
            <a:spLocks noChangeArrowheads="1"/>
          </p:cNvSpPr>
          <p:nvPr/>
        </p:nvSpPr>
        <p:spPr bwMode="auto">
          <a:xfrm>
            <a:off x="5859463" y="5126038"/>
            <a:ext cx="215900" cy="292100"/>
          </a:xfrm>
          <a:prstGeom prst="rect">
            <a:avLst/>
          </a:prstGeom>
          <a:solidFill>
            <a:srgbClr val="ADADEB"/>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9</a:t>
            </a:r>
            <a:endParaRPr lang="en-US" sz="1400">
              <a:latin typeface="Arial" charset="0"/>
            </a:endParaRPr>
          </a:p>
        </p:txBody>
      </p:sp>
      <p:sp>
        <p:nvSpPr>
          <p:cNvPr id="166985" name="Line 73"/>
          <p:cNvSpPr>
            <a:spLocks noChangeShapeType="1"/>
          </p:cNvSpPr>
          <p:nvPr/>
        </p:nvSpPr>
        <p:spPr bwMode="auto">
          <a:xfrm>
            <a:off x="6005513" y="4364038"/>
            <a:ext cx="0" cy="5969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6987" name="Line 75"/>
          <p:cNvSpPr>
            <a:spLocks noChangeShapeType="1"/>
          </p:cNvSpPr>
          <p:nvPr/>
        </p:nvSpPr>
        <p:spPr bwMode="auto">
          <a:xfrm>
            <a:off x="2713039" y="4129088"/>
            <a:ext cx="7775575" cy="0"/>
          </a:xfrm>
          <a:prstGeom prst="line">
            <a:avLst/>
          </a:prstGeom>
          <a:noFill/>
          <a:ln w="25400">
            <a:solidFill>
              <a:schemeClr val="tx1"/>
            </a:solidFill>
            <a:round/>
            <a:headEnd/>
            <a:tailEnd/>
          </a:ln>
          <a:effectLst/>
        </p:spPr>
        <p:txBody>
          <a:bodyPr wrap="none" anchor="ctr"/>
          <a:lstStyle/>
          <a:p>
            <a:endParaRPr lang="en-US"/>
          </a:p>
        </p:txBody>
      </p:sp>
      <p:sp>
        <p:nvSpPr>
          <p:cNvPr id="166988" name="Line 76"/>
          <p:cNvSpPr>
            <a:spLocks noChangeShapeType="1"/>
          </p:cNvSpPr>
          <p:nvPr/>
        </p:nvSpPr>
        <p:spPr bwMode="auto">
          <a:xfrm>
            <a:off x="28051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89" name="Line 77"/>
          <p:cNvSpPr>
            <a:spLocks noChangeShapeType="1"/>
          </p:cNvSpPr>
          <p:nvPr/>
        </p:nvSpPr>
        <p:spPr bwMode="auto">
          <a:xfrm>
            <a:off x="31099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90" name="Line 78"/>
          <p:cNvSpPr>
            <a:spLocks noChangeShapeType="1"/>
          </p:cNvSpPr>
          <p:nvPr/>
        </p:nvSpPr>
        <p:spPr bwMode="auto">
          <a:xfrm>
            <a:off x="34147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91" name="Line 79"/>
          <p:cNvSpPr>
            <a:spLocks noChangeShapeType="1"/>
          </p:cNvSpPr>
          <p:nvPr/>
        </p:nvSpPr>
        <p:spPr bwMode="auto">
          <a:xfrm>
            <a:off x="37195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92" name="Line 80"/>
          <p:cNvSpPr>
            <a:spLocks noChangeShapeType="1"/>
          </p:cNvSpPr>
          <p:nvPr/>
        </p:nvSpPr>
        <p:spPr bwMode="auto">
          <a:xfrm>
            <a:off x="40243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93" name="Line 81"/>
          <p:cNvSpPr>
            <a:spLocks noChangeShapeType="1"/>
          </p:cNvSpPr>
          <p:nvPr/>
        </p:nvSpPr>
        <p:spPr bwMode="auto">
          <a:xfrm>
            <a:off x="43291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94" name="Line 82"/>
          <p:cNvSpPr>
            <a:spLocks noChangeShapeType="1"/>
          </p:cNvSpPr>
          <p:nvPr/>
        </p:nvSpPr>
        <p:spPr bwMode="auto">
          <a:xfrm>
            <a:off x="46339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95" name="Line 83"/>
          <p:cNvSpPr>
            <a:spLocks noChangeShapeType="1"/>
          </p:cNvSpPr>
          <p:nvPr/>
        </p:nvSpPr>
        <p:spPr bwMode="auto">
          <a:xfrm>
            <a:off x="49387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96" name="Line 84"/>
          <p:cNvSpPr>
            <a:spLocks noChangeShapeType="1"/>
          </p:cNvSpPr>
          <p:nvPr/>
        </p:nvSpPr>
        <p:spPr bwMode="auto">
          <a:xfrm>
            <a:off x="52435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97" name="Line 85"/>
          <p:cNvSpPr>
            <a:spLocks noChangeShapeType="1"/>
          </p:cNvSpPr>
          <p:nvPr/>
        </p:nvSpPr>
        <p:spPr bwMode="auto">
          <a:xfrm>
            <a:off x="55483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98" name="Line 86"/>
          <p:cNvSpPr>
            <a:spLocks noChangeShapeType="1"/>
          </p:cNvSpPr>
          <p:nvPr/>
        </p:nvSpPr>
        <p:spPr bwMode="auto">
          <a:xfrm>
            <a:off x="58531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6999" name="Line 87"/>
          <p:cNvSpPr>
            <a:spLocks noChangeShapeType="1"/>
          </p:cNvSpPr>
          <p:nvPr/>
        </p:nvSpPr>
        <p:spPr bwMode="auto">
          <a:xfrm>
            <a:off x="61579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00" name="Line 88"/>
          <p:cNvSpPr>
            <a:spLocks noChangeShapeType="1"/>
          </p:cNvSpPr>
          <p:nvPr/>
        </p:nvSpPr>
        <p:spPr bwMode="auto">
          <a:xfrm>
            <a:off x="64627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01" name="Line 89"/>
          <p:cNvSpPr>
            <a:spLocks noChangeShapeType="1"/>
          </p:cNvSpPr>
          <p:nvPr/>
        </p:nvSpPr>
        <p:spPr bwMode="auto">
          <a:xfrm>
            <a:off x="67675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02" name="Line 90"/>
          <p:cNvSpPr>
            <a:spLocks noChangeShapeType="1"/>
          </p:cNvSpPr>
          <p:nvPr/>
        </p:nvSpPr>
        <p:spPr bwMode="auto">
          <a:xfrm>
            <a:off x="70723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03" name="Line 91"/>
          <p:cNvSpPr>
            <a:spLocks noChangeShapeType="1"/>
          </p:cNvSpPr>
          <p:nvPr/>
        </p:nvSpPr>
        <p:spPr bwMode="auto">
          <a:xfrm>
            <a:off x="73771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04" name="Line 92"/>
          <p:cNvSpPr>
            <a:spLocks noChangeShapeType="1"/>
          </p:cNvSpPr>
          <p:nvPr/>
        </p:nvSpPr>
        <p:spPr bwMode="auto">
          <a:xfrm>
            <a:off x="76819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05" name="Line 93"/>
          <p:cNvSpPr>
            <a:spLocks noChangeShapeType="1"/>
          </p:cNvSpPr>
          <p:nvPr/>
        </p:nvSpPr>
        <p:spPr bwMode="auto">
          <a:xfrm>
            <a:off x="79867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06" name="Line 94"/>
          <p:cNvSpPr>
            <a:spLocks noChangeShapeType="1"/>
          </p:cNvSpPr>
          <p:nvPr/>
        </p:nvSpPr>
        <p:spPr bwMode="auto">
          <a:xfrm>
            <a:off x="82915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07" name="Line 95"/>
          <p:cNvSpPr>
            <a:spLocks noChangeShapeType="1"/>
          </p:cNvSpPr>
          <p:nvPr/>
        </p:nvSpPr>
        <p:spPr bwMode="auto">
          <a:xfrm>
            <a:off x="85963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08" name="Line 96"/>
          <p:cNvSpPr>
            <a:spLocks noChangeShapeType="1"/>
          </p:cNvSpPr>
          <p:nvPr/>
        </p:nvSpPr>
        <p:spPr bwMode="auto">
          <a:xfrm>
            <a:off x="89011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09" name="Line 97"/>
          <p:cNvSpPr>
            <a:spLocks noChangeShapeType="1"/>
          </p:cNvSpPr>
          <p:nvPr/>
        </p:nvSpPr>
        <p:spPr bwMode="auto">
          <a:xfrm>
            <a:off x="92059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10" name="Line 98"/>
          <p:cNvSpPr>
            <a:spLocks noChangeShapeType="1"/>
          </p:cNvSpPr>
          <p:nvPr/>
        </p:nvSpPr>
        <p:spPr bwMode="auto">
          <a:xfrm>
            <a:off x="95107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11" name="Line 99"/>
          <p:cNvSpPr>
            <a:spLocks noChangeShapeType="1"/>
          </p:cNvSpPr>
          <p:nvPr/>
        </p:nvSpPr>
        <p:spPr bwMode="auto">
          <a:xfrm>
            <a:off x="98155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12" name="Line 100"/>
          <p:cNvSpPr>
            <a:spLocks noChangeShapeType="1"/>
          </p:cNvSpPr>
          <p:nvPr/>
        </p:nvSpPr>
        <p:spPr bwMode="auto">
          <a:xfrm>
            <a:off x="101203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13" name="Line 101"/>
          <p:cNvSpPr>
            <a:spLocks noChangeShapeType="1"/>
          </p:cNvSpPr>
          <p:nvPr/>
        </p:nvSpPr>
        <p:spPr bwMode="auto">
          <a:xfrm>
            <a:off x="10425113" y="4056063"/>
            <a:ext cx="0" cy="127000"/>
          </a:xfrm>
          <a:prstGeom prst="line">
            <a:avLst/>
          </a:prstGeom>
          <a:noFill/>
          <a:ln w="25400">
            <a:solidFill>
              <a:schemeClr val="tx1"/>
            </a:solidFill>
            <a:round/>
            <a:headEnd/>
            <a:tailEnd/>
          </a:ln>
          <a:effectLst/>
        </p:spPr>
        <p:txBody>
          <a:bodyPr wrap="none" anchor="ctr"/>
          <a:lstStyle/>
          <a:p>
            <a:endParaRPr lang="en-US"/>
          </a:p>
        </p:txBody>
      </p:sp>
      <p:sp>
        <p:nvSpPr>
          <p:cNvPr id="167015" name="Line 103"/>
          <p:cNvSpPr>
            <a:spLocks noChangeShapeType="1"/>
          </p:cNvSpPr>
          <p:nvPr/>
        </p:nvSpPr>
        <p:spPr bwMode="auto">
          <a:xfrm>
            <a:off x="2713039" y="5424488"/>
            <a:ext cx="7775575" cy="0"/>
          </a:xfrm>
          <a:prstGeom prst="line">
            <a:avLst/>
          </a:prstGeom>
          <a:noFill/>
          <a:ln w="25400">
            <a:solidFill>
              <a:schemeClr val="tx1"/>
            </a:solidFill>
            <a:round/>
            <a:headEnd/>
            <a:tailEnd/>
          </a:ln>
          <a:effectLst/>
        </p:spPr>
        <p:txBody>
          <a:bodyPr wrap="none" anchor="ctr"/>
          <a:lstStyle/>
          <a:p>
            <a:endParaRPr lang="en-US"/>
          </a:p>
        </p:txBody>
      </p:sp>
      <p:sp>
        <p:nvSpPr>
          <p:cNvPr id="167016" name="Line 104"/>
          <p:cNvSpPr>
            <a:spLocks noChangeShapeType="1"/>
          </p:cNvSpPr>
          <p:nvPr/>
        </p:nvSpPr>
        <p:spPr bwMode="auto">
          <a:xfrm>
            <a:off x="28051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17" name="Line 105"/>
          <p:cNvSpPr>
            <a:spLocks noChangeShapeType="1"/>
          </p:cNvSpPr>
          <p:nvPr/>
        </p:nvSpPr>
        <p:spPr bwMode="auto">
          <a:xfrm>
            <a:off x="31099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18" name="Line 106"/>
          <p:cNvSpPr>
            <a:spLocks noChangeShapeType="1"/>
          </p:cNvSpPr>
          <p:nvPr/>
        </p:nvSpPr>
        <p:spPr bwMode="auto">
          <a:xfrm>
            <a:off x="34147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19" name="Line 107"/>
          <p:cNvSpPr>
            <a:spLocks noChangeShapeType="1"/>
          </p:cNvSpPr>
          <p:nvPr/>
        </p:nvSpPr>
        <p:spPr bwMode="auto">
          <a:xfrm>
            <a:off x="37195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20" name="Line 108"/>
          <p:cNvSpPr>
            <a:spLocks noChangeShapeType="1"/>
          </p:cNvSpPr>
          <p:nvPr/>
        </p:nvSpPr>
        <p:spPr bwMode="auto">
          <a:xfrm>
            <a:off x="40243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21" name="Line 109"/>
          <p:cNvSpPr>
            <a:spLocks noChangeShapeType="1"/>
          </p:cNvSpPr>
          <p:nvPr/>
        </p:nvSpPr>
        <p:spPr bwMode="auto">
          <a:xfrm>
            <a:off x="43291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22" name="Line 110"/>
          <p:cNvSpPr>
            <a:spLocks noChangeShapeType="1"/>
          </p:cNvSpPr>
          <p:nvPr/>
        </p:nvSpPr>
        <p:spPr bwMode="auto">
          <a:xfrm>
            <a:off x="46339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23" name="Line 111"/>
          <p:cNvSpPr>
            <a:spLocks noChangeShapeType="1"/>
          </p:cNvSpPr>
          <p:nvPr/>
        </p:nvSpPr>
        <p:spPr bwMode="auto">
          <a:xfrm>
            <a:off x="49387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24" name="Line 112"/>
          <p:cNvSpPr>
            <a:spLocks noChangeShapeType="1"/>
          </p:cNvSpPr>
          <p:nvPr/>
        </p:nvSpPr>
        <p:spPr bwMode="auto">
          <a:xfrm>
            <a:off x="52435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25" name="Line 113"/>
          <p:cNvSpPr>
            <a:spLocks noChangeShapeType="1"/>
          </p:cNvSpPr>
          <p:nvPr/>
        </p:nvSpPr>
        <p:spPr bwMode="auto">
          <a:xfrm>
            <a:off x="55483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26" name="Line 114"/>
          <p:cNvSpPr>
            <a:spLocks noChangeShapeType="1"/>
          </p:cNvSpPr>
          <p:nvPr/>
        </p:nvSpPr>
        <p:spPr bwMode="auto">
          <a:xfrm>
            <a:off x="58531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27" name="Line 115"/>
          <p:cNvSpPr>
            <a:spLocks noChangeShapeType="1"/>
          </p:cNvSpPr>
          <p:nvPr/>
        </p:nvSpPr>
        <p:spPr bwMode="auto">
          <a:xfrm>
            <a:off x="61579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28" name="Line 116"/>
          <p:cNvSpPr>
            <a:spLocks noChangeShapeType="1"/>
          </p:cNvSpPr>
          <p:nvPr/>
        </p:nvSpPr>
        <p:spPr bwMode="auto">
          <a:xfrm>
            <a:off x="64627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29" name="Line 117"/>
          <p:cNvSpPr>
            <a:spLocks noChangeShapeType="1"/>
          </p:cNvSpPr>
          <p:nvPr/>
        </p:nvSpPr>
        <p:spPr bwMode="auto">
          <a:xfrm>
            <a:off x="67675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30" name="Line 118"/>
          <p:cNvSpPr>
            <a:spLocks noChangeShapeType="1"/>
          </p:cNvSpPr>
          <p:nvPr/>
        </p:nvSpPr>
        <p:spPr bwMode="auto">
          <a:xfrm>
            <a:off x="70723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31" name="Line 119"/>
          <p:cNvSpPr>
            <a:spLocks noChangeShapeType="1"/>
          </p:cNvSpPr>
          <p:nvPr/>
        </p:nvSpPr>
        <p:spPr bwMode="auto">
          <a:xfrm>
            <a:off x="73771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32" name="Line 120"/>
          <p:cNvSpPr>
            <a:spLocks noChangeShapeType="1"/>
          </p:cNvSpPr>
          <p:nvPr/>
        </p:nvSpPr>
        <p:spPr bwMode="auto">
          <a:xfrm>
            <a:off x="76819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33" name="Line 121"/>
          <p:cNvSpPr>
            <a:spLocks noChangeShapeType="1"/>
          </p:cNvSpPr>
          <p:nvPr/>
        </p:nvSpPr>
        <p:spPr bwMode="auto">
          <a:xfrm>
            <a:off x="79867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34" name="Line 122"/>
          <p:cNvSpPr>
            <a:spLocks noChangeShapeType="1"/>
          </p:cNvSpPr>
          <p:nvPr/>
        </p:nvSpPr>
        <p:spPr bwMode="auto">
          <a:xfrm>
            <a:off x="82915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35" name="Line 123"/>
          <p:cNvSpPr>
            <a:spLocks noChangeShapeType="1"/>
          </p:cNvSpPr>
          <p:nvPr/>
        </p:nvSpPr>
        <p:spPr bwMode="auto">
          <a:xfrm>
            <a:off x="85963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36" name="Line 124"/>
          <p:cNvSpPr>
            <a:spLocks noChangeShapeType="1"/>
          </p:cNvSpPr>
          <p:nvPr/>
        </p:nvSpPr>
        <p:spPr bwMode="auto">
          <a:xfrm>
            <a:off x="89011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37" name="Line 125"/>
          <p:cNvSpPr>
            <a:spLocks noChangeShapeType="1"/>
          </p:cNvSpPr>
          <p:nvPr/>
        </p:nvSpPr>
        <p:spPr bwMode="auto">
          <a:xfrm>
            <a:off x="92059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38" name="Line 126"/>
          <p:cNvSpPr>
            <a:spLocks noChangeShapeType="1"/>
          </p:cNvSpPr>
          <p:nvPr/>
        </p:nvSpPr>
        <p:spPr bwMode="auto">
          <a:xfrm>
            <a:off x="95107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39" name="Line 127"/>
          <p:cNvSpPr>
            <a:spLocks noChangeShapeType="1"/>
          </p:cNvSpPr>
          <p:nvPr/>
        </p:nvSpPr>
        <p:spPr bwMode="auto">
          <a:xfrm>
            <a:off x="98155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40" name="Line 128"/>
          <p:cNvSpPr>
            <a:spLocks noChangeShapeType="1"/>
          </p:cNvSpPr>
          <p:nvPr/>
        </p:nvSpPr>
        <p:spPr bwMode="auto">
          <a:xfrm>
            <a:off x="101203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41" name="Line 129"/>
          <p:cNvSpPr>
            <a:spLocks noChangeShapeType="1"/>
          </p:cNvSpPr>
          <p:nvPr/>
        </p:nvSpPr>
        <p:spPr bwMode="auto">
          <a:xfrm>
            <a:off x="10425113" y="5351463"/>
            <a:ext cx="0" cy="127000"/>
          </a:xfrm>
          <a:prstGeom prst="line">
            <a:avLst/>
          </a:prstGeom>
          <a:noFill/>
          <a:ln w="25400">
            <a:solidFill>
              <a:schemeClr val="tx1"/>
            </a:solidFill>
            <a:round/>
            <a:headEnd/>
            <a:tailEnd/>
          </a:ln>
          <a:effectLst/>
        </p:spPr>
        <p:txBody>
          <a:bodyPr wrap="none" anchor="ctr"/>
          <a:lstStyle/>
          <a:p>
            <a:endParaRPr lang="en-US"/>
          </a:p>
        </p:txBody>
      </p:sp>
      <p:sp>
        <p:nvSpPr>
          <p:cNvPr id="167045" name="Rectangle 133"/>
          <p:cNvSpPr>
            <a:spLocks noChangeArrowheads="1"/>
          </p:cNvSpPr>
          <p:nvPr/>
        </p:nvSpPr>
        <p:spPr bwMode="auto">
          <a:xfrm>
            <a:off x="8299451" y="5854700"/>
            <a:ext cx="206375" cy="292100"/>
          </a:xfrm>
          <a:prstGeom prst="rect">
            <a:avLst/>
          </a:prstGeom>
          <a:solidFill>
            <a:srgbClr val="99FF66"/>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17</a:t>
            </a:r>
            <a:endParaRPr lang="en-US" sz="1400">
              <a:latin typeface="Arial" charset="0"/>
            </a:endParaRPr>
          </a:p>
        </p:txBody>
      </p:sp>
      <p:sp>
        <p:nvSpPr>
          <p:cNvPr id="167046" name="Line 134"/>
          <p:cNvSpPr>
            <a:spLocks noChangeShapeType="1"/>
          </p:cNvSpPr>
          <p:nvPr/>
        </p:nvSpPr>
        <p:spPr bwMode="auto">
          <a:xfrm>
            <a:off x="8426450" y="4281489"/>
            <a:ext cx="0" cy="1450975"/>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7047" name="Rectangle 135"/>
          <p:cNvSpPr>
            <a:spLocks noChangeArrowheads="1"/>
          </p:cNvSpPr>
          <p:nvPr/>
        </p:nvSpPr>
        <p:spPr bwMode="auto">
          <a:xfrm>
            <a:off x="7391400" y="3824288"/>
            <a:ext cx="850900" cy="292100"/>
          </a:xfrm>
          <a:prstGeom prst="rect">
            <a:avLst/>
          </a:prstGeom>
          <a:solidFill>
            <a:srgbClr val="99FF66"/>
          </a:solidFill>
          <a:ln w="12700">
            <a:solidFill>
              <a:schemeClr val="tx1"/>
            </a:solidFill>
            <a:miter lim="800000"/>
            <a:headEnd/>
            <a:tailEnd/>
          </a:ln>
          <a:effectLst/>
        </p:spPr>
        <p:txBody>
          <a:bodyPr wrap="none" anchor="ctr"/>
          <a:lstStyle/>
          <a:p>
            <a:pPr eaLnBrk="0" hangingPunct="0"/>
            <a:r>
              <a:rPr lang="en-US" sz="1400">
                <a:latin typeface="Arial" charset="0"/>
              </a:rPr>
              <a:t>f</a:t>
            </a:r>
            <a:r>
              <a:rPr lang="en-US" sz="1400" baseline="-25000">
                <a:latin typeface="Arial" charset="0"/>
              </a:rPr>
              <a:t>14</a:t>
            </a:r>
            <a:endParaRPr lang="en-US" sz="1400">
              <a:latin typeface="Arial" charset="0"/>
            </a:endParaRPr>
          </a:p>
        </p:txBody>
      </p:sp>
      <p:sp>
        <p:nvSpPr>
          <p:cNvPr id="167048" name="Line 136"/>
          <p:cNvSpPr>
            <a:spLocks noChangeShapeType="1"/>
          </p:cNvSpPr>
          <p:nvPr/>
        </p:nvSpPr>
        <p:spPr bwMode="auto">
          <a:xfrm>
            <a:off x="7816850" y="4281488"/>
            <a:ext cx="0" cy="15113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7055" name="Rectangle 143"/>
          <p:cNvSpPr>
            <a:spLocks noChangeArrowheads="1"/>
          </p:cNvSpPr>
          <p:nvPr/>
        </p:nvSpPr>
        <p:spPr bwMode="auto">
          <a:xfrm>
            <a:off x="7594600" y="3573463"/>
            <a:ext cx="532198" cy="305212"/>
          </a:xfrm>
          <a:prstGeom prst="rect">
            <a:avLst/>
          </a:prstGeom>
          <a:noFill/>
          <a:ln w="12700">
            <a:noFill/>
            <a:miter lim="800000"/>
            <a:headEnd/>
            <a:tailEnd/>
          </a:ln>
          <a:effectLst/>
        </p:spPr>
        <p:txBody>
          <a:bodyPr wrap="none" lIns="90488" tIns="44450" rIns="90488" bIns="44450">
            <a:spAutoFit/>
          </a:bodyPr>
          <a:lstStyle/>
          <a:p>
            <a:pPr algn="l" defTabSz="762000" eaLnBrk="0" hangingPunct="0"/>
            <a:r>
              <a:rPr lang="en-US" sz="1400">
                <a:latin typeface="Arial" charset="0"/>
              </a:rPr>
              <a:t>ACL</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802.11 - Architecture of an ad-hoc network</a:t>
            </a:r>
          </a:p>
        </p:txBody>
      </p:sp>
      <p:sp>
        <p:nvSpPr>
          <p:cNvPr id="92164" name="Rectangle 4"/>
          <p:cNvSpPr>
            <a:spLocks noGrp="1" noChangeArrowheads="1"/>
          </p:cNvSpPr>
          <p:nvPr>
            <p:ph sz="half" idx="1"/>
          </p:nvPr>
        </p:nvSpPr>
        <p:spPr/>
        <p:txBody>
          <a:bodyPr/>
          <a:lstStyle/>
          <a:p>
            <a:r>
              <a:rPr lang="en-US" sz="2000" dirty="0"/>
              <a:t>Direct communication within a limited range</a:t>
            </a:r>
          </a:p>
          <a:p>
            <a:pPr lvl="1"/>
            <a:r>
              <a:rPr lang="en-US" dirty="0"/>
              <a:t>Station (STA):</a:t>
            </a:r>
            <a:br>
              <a:rPr lang="en-US" dirty="0"/>
            </a:br>
            <a:r>
              <a:rPr lang="en-US" dirty="0"/>
              <a:t>terminal with access mechanisms to the wireless medium</a:t>
            </a:r>
          </a:p>
          <a:p>
            <a:pPr lvl="1"/>
            <a:r>
              <a:rPr lang="en-US" dirty="0"/>
              <a:t>Independent Basic Service Set (IBSS):</a:t>
            </a:r>
            <a:br>
              <a:rPr lang="en-US" dirty="0"/>
            </a:br>
            <a:r>
              <a:rPr lang="en-US" dirty="0"/>
              <a:t>group of stations using the same radio frequency</a:t>
            </a:r>
          </a:p>
        </p:txBody>
      </p:sp>
      <p:sp>
        <p:nvSpPr>
          <p:cNvPr id="349" name="Fußzeilenplatzhalter 4"/>
          <p:cNvSpPr>
            <a:spLocks noGrp="1"/>
          </p:cNvSpPr>
          <p:nvPr>
            <p:ph type="ftr" sz="quarter" idx="10"/>
          </p:nvPr>
        </p:nvSpPr>
        <p:spPr/>
        <p:txBody>
          <a:bodyPr/>
          <a:lstStyle/>
          <a:p>
            <a:r>
              <a:rPr lang="en-US"/>
              <a:t>Prof. Dr.-Ing. Jochen H. Schiller    www.jochenschiller.de    Mobile Communications</a:t>
            </a:r>
          </a:p>
        </p:txBody>
      </p:sp>
      <p:sp>
        <p:nvSpPr>
          <p:cNvPr id="92165" name="Oval 5"/>
          <p:cNvSpPr>
            <a:spLocks noChangeArrowheads="1"/>
          </p:cNvSpPr>
          <p:nvPr/>
        </p:nvSpPr>
        <p:spPr bwMode="auto">
          <a:xfrm>
            <a:off x="7175970" y="1731172"/>
            <a:ext cx="2971800" cy="1600200"/>
          </a:xfrm>
          <a:prstGeom prst="ellipse">
            <a:avLst/>
          </a:prstGeom>
          <a:solidFill>
            <a:srgbClr val="DDDDDD"/>
          </a:solidFill>
          <a:ln w="9525">
            <a:noFill/>
            <a:round/>
            <a:headEnd/>
            <a:tailEnd/>
          </a:ln>
          <a:effectLst/>
        </p:spPr>
        <p:txBody>
          <a:bodyPr wrap="none" anchor="ctr"/>
          <a:lstStyle/>
          <a:p>
            <a:endParaRPr lang="en-US"/>
          </a:p>
        </p:txBody>
      </p:sp>
      <p:sp>
        <p:nvSpPr>
          <p:cNvPr id="92166" name="Oval 6"/>
          <p:cNvSpPr>
            <a:spLocks noChangeArrowheads="1"/>
          </p:cNvSpPr>
          <p:nvPr/>
        </p:nvSpPr>
        <p:spPr bwMode="auto">
          <a:xfrm>
            <a:off x="8760296" y="4179098"/>
            <a:ext cx="2498725" cy="1357313"/>
          </a:xfrm>
          <a:prstGeom prst="ellipse">
            <a:avLst/>
          </a:prstGeom>
          <a:solidFill>
            <a:srgbClr val="DDDDDD"/>
          </a:solidFill>
          <a:ln w="9525">
            <a:noFill/>
            <a:round/>
            <a:headEnd/>
            <a:tailEnd/>
          </a:ln>
          <a:effectLst/>
        </p:spPr>
        <p:txBody>
          <a:bodyPr wrap="none" anchor="ctr"/>
          <a:lstStyle/>
          <a:p>
            <a:endParaRPr lang="en-US"/>
          </a:p>
        </p:txBody>
      </p:sp>
      <p:sp>
        <p:nvSpPr>
          <p:cNvPr id="92171" name="Rectangle 11"/>
          <p:cNvSpPr>
            <a:spLocks noChangeArrowheads="1"/>
          </p:cNvSpPr>
          <p:nvPr/>
        </p:nvSpPr>
        <p:spPr bwMode="auto">
          <a:xfrm>
            <a:off x="9452446" y="5631661"/>
            <a:ext cx="1252537" cy="333375"/>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i="1">
                <a:latin typeface="Arial" charset="0"/>
              </a:rPr>
              <a:t>802.11 LAN</a:t>
            </a:r>
          </a:p>
        </p:txBody>
      </p:sp>
      <p:sp>
        <p:nvSpPr>
          <p:cNvPr id="92172" name="Rectangle 12"/>
          <p:cNvSpPr>
            <a:spLocks noChangeArrowheads="1"/>
          </p:cNvSpPr>
          <p:nvPr/>
        </p:nvSpPr>
        <p:spPr bwMode="auto">
          <a:xfrm>
            <a:off x="8876183" y="4472786"/>
            <a:ext cx="720725" cy="333375"/>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a:latin typeface="Arial" charset="0"/>
              </a:rPr>
              <a:t>IBSS</a:t>
            </a:r>
            <a:r>
              <a:rPr lang="de-DE" sz="1600" baseline="-25000">
                <a:latin typeface="Arial" charset="0"/>
              </a:rPr>
              <a:t>2</a:t>
            </a:r>
            <a:endParaRPr lang="de-DE" sz="1600">
              <a:latin typeface="Arial" charset="0"/>
            </a:endParaRPr>
          </a:p>
        </p:txBody>
      </p:sp>
      <p:sp>
        <p:nvSpPr>
          <p:cNvPr id="92173" name="Rectangle 13"/>
          <p:cNvSpPr>
            <a:spLocks noChangeArrowheads="1"/>
          </p:cNvSpPr>
          <p:nvPr/>
        </p:nvSpPr>
        <p:spPr bwMode="auto">
          <a:xfrm>
            <a:off x="7658571" y="1350173"/>
            <a:ext cx="1252537" cy="333375"/>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i="1">
                <a:latin typeface="Arial" charset="0"/>
              </a:rPr>
              <a:t>802.11 LAN</a:t>
            </a:r>
          </a:p>
        </p:txBody>
      </p:sp>
      <p:sp>
        <p:nvSpPr>
          <p:cNvPr id="92174" name="Rectangle 14"/>
          <p:cNvSpPr>
            <a:spLocks noChangeArrowheads="1"/>
          </p:cNvSpPr>
          <p:nvPr/>
        </p:nvSpPr>
        <p:spPr bwMode="auto">
          <a:xfrm>
            <a:off x="7431558" y="2432848"/>
            <a:ext cx="720725" cy="333375"/>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a:latin typeface="Arial" charset="0"/>
              </a:rPr>
              <a:t>IBSS</a:t>
            </a:r>
            <a:r>
              <a:rPr lang="de-DE" sz="1600" baseline="-25000">
                <a:latin typeface="Arial" charset="0"/>
              </a:rPr>
              <a:t>1</a:t>
            </a:r>
            <a:endParaRPr lang="de-DE" sz="1600">
              <a:latin typeface="Arial" charset="0"/>
            </a:endParaRPr>
          </a:p>
        </p:txBody>
      </p:sp>
      <p:grpSp>
        <p:nvGrpSpPr>
          <p:cNvPr id="92182" name="Group 22"/>
          <p:cNvGrpSpPr>
            <a:grpSpLocks/>
          </p:cNvGrpSpPr>
          <p:nvPr/>
        </p:nvGrpSpPr>
        <p:grpSpPr bwMode="auto">
          <a:xfrm>
            <a:off x="9752482" y="4806160"/>
            <a:ext cx="381000" cy="304800"/>
            <a:chOff x="1248" y="2736"/>
            <a:chExt cx="240" cy="192"/>
          </a:xfrm>
        </p:grpSpPr>
        <p:sp>
          <p:nvSpPr>
            <p:cNvPr id="92183" name="Line 23"/>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92184" name="Line 24"/>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92185" name="Line 25"/>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92186" name="Text Box 26"/>
          <p:cNvSpPr txBox="1">
            <a:spLocks noChangeArrowheads="1"/>
          </p:cNvSpPr>
          <p:nvPr/>
        </p:nvSpPr>
        <p:spPr bwMode="auto">
          <a:xfrm>
            <a:off x="6718771" y="2188372"/>
            <a:ext cx="65563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a:t>
            </a:r>
            <a:r>
              <a:rPr lang="de-DE" sz="1600" baseline="-25000">
                <a:latin typeface="Arial" charset="0"/>
              </a:rPr>
              <a:t>1</a:t>
            </a:r>
            <a:endParaRPr lang="de-DE" sz="1600">
              <a:latin typeface="Arial" charset="0"/>
            </a:endParaRPr>
          </a:p>
        </p:txBody>
      </p:sp>
      <p:grpSp>
        <p:nvGrpSpPr>
          <p:cNvPr id="92187" name="Group 27"/>
          <p:cNvGrpSpPr>
            <a:grpSpLocks/>
          </p:cNvGrpSpPr>
          <p:nvPr/>
        </p:nvGrpSpPr>
        <p:grpSpPr bwMode="auto">
          <a:xfrm flipH="1">
            <a:off x="8166570" y="2112172"/>
            <a:ext cx="381000" cy="304800"/>
            <a:chOff x="1248" y="2736"/>
            <a:chExt cx="240" cy="192"/>
          </a:xfrm>
        </p:grpSpPr>
        <p:sp>
          <p:nvSpPr>
            <p:cNvPr id="92188" name="Line 28"/>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92189" name="Line 29"/>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92190" name="Line 30"/>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92200" name="Text Box 40"/>
          <p:cNvSpPr txBox="1">
            <a:spLocks noChangeArrowheads="1"/>
          </p:cNvSpPr>
          <p:nvPr/>
        </p:nvSpPr>
        <p:spPr bwMode="auto">
          <a:xfrm>
            <a:off x="8304682" y="5568160"/>
            <a:ext cx="6556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a:t>
            </a:r>
            <a:r>
              <a:rPr lang="de-DE" sz="1600" baseline="-25000">
                <a:latin typeface="Arial" charset="0"/>
              </a:rPr>
              <a:t>4</a:t>
            </a:r>
            <a:endParaRPr lang="de-DE" sz="1600">
              <a:latin typeface="Arial" charset="0"/>
            </a:endParaRPr>
          </a:p>
        </p:txBody>
      </p:sp>
      <p:sp>
        <p:nvSpPr>
          <p:cNvPr id="92201" name="Text Box 41"/>
          <p:cNvSpPr txBox="1">
            <a:spLocks noChangeArrowheads="1"/>
          </p:cNvSpPr>
          <p:nvPr/>
        </p:nvSpPr>
        <p:spPr bwMode="auto">
          <a:xfrm>
            <a:off x="10666882" y="5034760"/>
            <a:ext cx="655638"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a:t>
            </a:r>
            <a:r>
              <a:rPr lang="de-DE" sz="1600" baseline="-25000">
                <a:latin typeface="Arial" charset="0"/>
              </a:rPr>
              <a:t>5</a:t>
            </a:r>
            <a:endParaRPr lang="de-DE" sz="1600">
              <a:latin typeface="Arial" charset="0"/>
            </a:endParaRPr>
          </a:p>
        </p:txBody>
      </p:sp>
      <p:sp>
        <p:nvSpPr>
          <p:cNvPr id="92208" name="Text Box 48"/>
          <p:cNvSpPr txBox="1">
            <a:spLocks noChangeArrowheads="1"/>
          </p:cNvSpPr>
          <p:nvPr/>
        </p:nvSpPr>
        <p:spPr bwMode="auto">
          <a:xfrm>
            <a:off x="7785571" y="3407572"/>
            <a:ext cx="65563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a:t>
            </a:r>
            <a:r>
              <a:rPr lang="de-DE" sz="1600" baseline="-25000">
                <a:latin typeface="Arial" charset="0"/>
              </a:rPr>
              <a:t>2</a:t>
            </a:r>
            <a:endParaRPr lang="de-DE" sz="1600">
              <a:latin typeface="Arial" charset="0"/>
            </a:endParaRPr>
          </a:p>
        </p:txBody>
      </p:sp>
      <p:sp>
        <p:nvSpPr>
          <p:cNvPr id="92209" name="Text Box 49"/>
          <p:cNvSpPr txBox="1">
            <a:spLocks noChangeArrowheads="1"/>
          </p:cNvSpPr>
          <p:nvPr/>
        </p:nvSpPr>
        <p:spPr bwMode="auto">
          <a:xfrm>
            <a:off x="9538171" y="2416972"/>
            <a:ext cx="655637"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STA</a:t>
            </a:r>
            <a:r>
              <a:rPr lang="de-DE" sz="1600" baseline="-25000">
                <a:latin typeface="Arial" charset="0"/>
              </a:rPr>
              <a:t>3</a:t>
            </a:r>
            <a:endParaRPr lang="de-DE" sz="1600">
              <a:latin typeface="Arial" charset="0"/>
            </a:endParaRPr>
          </a:p>
        </p:txBody>
      </p:sp>
      <p:grpSp>
        <p:nvGrpSpPr>
          <p:cNvPr id="92210" name="Group 50"/>
          <p:cNvGrpSpPr>
            <a:grpSpLocks/>
          </p:cNvGrpSpPr>
          <p:nvPr/>
        </p:nvGrpSpPr>
        <p:grpSpPr bwMode="auto">
          <a:xfrm>
            <a:off x="9080970" y="2416972"/>
            <a:ext cx="381000" cy="304800"/>
            <a:chOff x="1248" y="2736"/>
            <a:chExt cx="240" cy="192"/>
          </a:xfrm>
        </p:grpSpPr>
        <p:sp>
          <p:nvSpPr>
            <p:cNvPr id="92211" name="Line 51"/>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92212" name="Line 52"/>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92213" name="Line 53"/>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92216" name="Group 56"/>
          <p:cNvGrpSpPr>
            <a:grpSpLocks/>
          </p:cNvGrpSpPr>
          <p:nvPr/>
        </p:nvGrpSpPr>
        <p:grpSpPr bwMode="auto">
          <a:xfrm>
            <a:off x="9219082" y="4958560"/>
            <a:ext cx="469900" cy="685800"/>
            <a:chOff x="1104" y="3024"/>
            <a:chExt cx="296" cy="432"/>
          </a:xfrm>
        </p:grpSpPr>
        <p:sp>
          <p:nvSpPr>
            <p:cNvPr id="92217" name="Freeform 57"/>
            <p:cNvSpPr>
              <a:spLocks/>
            </p:cNvSpPr>
            <p:nvPr/>
          </p:nvSpPr>
          <p:spPr bwMode="auto">
            <a:xfrm>
              <a:off x="1138"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92218" name="Freeform 58"/>
            <p:cNvSpPr>
              <a:spLocks/>
            </p:cNvSpPr>
            <p:nvPr/>
          </p:nvSpPr>
          <p:spPr bwMode="auto">
            <a:xfrm>
              <a:off x="1197"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92219" name="Freeform 59"/>
            <p:cNvSpPr>
              <a:spLocks/>
            </p:cNvSpPr>
            <p:nvPr/>
          </p:nvSpPr>
          <p:spPr bwMode="auto">
            <a:xfrm>
              <a:off x="1187"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92220" name="Freeform 60"/>
            <p:cNvSpPr>
              <a:spLocks/>
            </p:cNvSpPr>
            <p:nvPr/>
          </p:nvSpPr>
          <p:spPr bwMode="auto">
            <a:xfrm>
              <a:off x="1138"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92221" name="Freeform 61"/>
            <p:cNvSpPr>
              <a:spLocks/>
            </p:cNvSpPr>
            <p:nvPr/>
          </p:nvSpPr>
          <p:spPr bwMode="auto">
            <a:xfrm>
              <a:off x="1136"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92222" name="Freeform 62"/>
            <p:cNvSpPr>
              <a:spLocks/>
            </p:cNvSpPr>
            <p:nvPr/>
          </p:nvSpPr>
          <p:spPr bwMode="auto">
            <a:xfrm>
              <a:off x="1147"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92223" name="Freeform 63"/>
            <p:cNvSpPr>
              <a:spLocks/>
            </p:cNvSpPr>
            <p:nvPr/>
          </p:nvSpPr>
          <p:spPr bwMode="auto">
            <a:xfrm>
              <a:off x="1129"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92224" name="Freeform 64"/>
            <p:cNvSpPr>
              <a:spLocks/>
            </p:cNvSpPr>
            <p:nvPr/>
          </p:nvSpPr>
          <p:spPr bwMode="auto">
            <a:xfrm>
              <a:off x="1313"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92225" name="Freeform 65"/>
            <p:cNvSpPr>
              <a:spLocks/>
            </p:cNvSpPr>
            <p:nvPr/>
          </p:nvSpPr>
          <p:spPr bwMode="auto">
            <a:xfrm>
              <a:off x="1122"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92226" name="Freeform 66"/>
            <p:cNvSpPr>
              <a:spLocks/>
            </p:cNvSpPr>
            <p:nvPr/>
          </p:nvSpPr>
          <p:spPr bwMode="auto">
            <a:xfrm>
              <a:off x="1104"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92227" name="Freeform 67"/>
            <p:cNvSpPr>
              <a:spLocks/>
            </p:cNvSpPr>
            <p:nvPr/>
          </p:nvSpPr>
          <p:spPr bwMode="auto">
            <a:xfrm>
              <a:off x="1104"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92228" name="Freeform 68"/>
            <p:cNvSpPr>
              <a:spLocks/>
            </p:cNvSpPr>
            <p:nvPr/>
          </p:nvSpPr>
          <p:spPr bwMode="auto">
            <a:xfrm>
              <a:off x="1104"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92229" name="Freeform 69"/>
            <p:cNvSpPr>
              <a:spLocks/>
            </p:cNvSpPr>
            <p:nvPr/>
          </p:nvSpPr>
          <p:spPr bwMode="auto">
            <a:xfrm>
              <a:off x="1104"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92230" name="Freeform 70"/>
            <p:cNvSpPr>
              <a:spLocks/>
            </p:cNvSpPr>
            <p:nvPr/>
          </p:nvSpPr>
          <p:spPr bwMode="auto">
            <a:xfrm>
              <a:off x="1104"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92231" name="Freeform 71"/>
            <p:cNvSpPr>
              <a:spLocks/>
            </p:cNvSpPr>
            <p:nvPr/>
          </p:nvSpPr>
          <p:spPr bwMode="auto">
            <a:xfrm>
              <a:off x="1104"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92232" name="Freeform 72"/>
            <p:cNvSpPr>
              <a:spLocks/>
            </p:cNvSpPr>
            <p:nvPr/>
          </p:nvSpPr>
          <p:spPr bwMode="auto">
            <a:xfrm>
              <a:off x="1104"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92233" name="Freeform 73"/>
            <p:cNvSpPr>
              <a:spLocks/>
            </p:cNvSpPr>
            <p:nvPr/>
          </p:nvSpPr>
          <p:spPr bwMode="auto">
            <a:xfrm>
              <a:off x="1277"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92234" name="Freeform 74"/>
            <p:cNvSpPr>
              <a:spLocks/>
            </p:cNvSpPr>
            <p:nvPr/>
          </p:nvSpPr>
          <p:spPr bwMode="auto">
            <a:xfrm>
              <a:off x="1118"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92235" name="Freeform 75"/>
            <p:cNvSpPr>
              <a:spLocks/>
            </p:cNvSpPr>
            <p:nvPr/>
          </p:nvSpPr>
          <p:spPr bwMode="auto">
            <a:xfrm>
              <a:off x="1117"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92236" name="Freeform 76"/>
            <p:cNvSpPr>
              <a:spLocks/>
            </p:cNvSpPr>
            <p:nvPr/>
          </p:nvSpPr>
          <p:spPr bwMode="auto">
            <a:xfrm>
              <a:off x="1281"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92237" name="Freeform 77"/>
            <p:cNvSpPr>
              <a:spLocks/>
            </p:cNvSpPr>
            <p:nvPr/>
          </p:nvSpPr>
          <p:spPr bwMode="auto">
            <a:xfrm>
              <a:off x="1121"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92238" name="Freeform 78"/>
            <p:cNvSpPr>
              <a:spLocks/>
            </p:cNvSpPr>
            <p:nvPr/>
          </p:nvSpPr>
          <p:spPr bwMode="auto">
            <a:xfrm>
              <a:off x="1120"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92239" name="Freeform 79"/>
            <p:cNvSpPr>
              <a:spLocks/>
            </p:cNvSpPr>
            <p:nvPr/>
          </p:nvSpPr>
          <p:spPr bwMode="auto">
            <a:xfrm>
              <a:off x="1112"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92240" name="Freeform 80"/>
            <p:cNvSpPr>
              <a:spLocks/>
            </p:cNvSpPr>
            <p:nvPr/>
          </p:nvSpPr>
          <p:spPr bwMode="auto">
            <a:xfrm>
              <a:off x="1111"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92241" name="Freeform 81"/>
            <p:cNvSpPr>
              <a:spLocks/>
            </p:cNvSpPr>
            <p:nvPr/>
          </p:nvSpPr>
          <p:spPr bwMode="auto">
            <a:xfrm>
              <a:off x="1288"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92242" name="Freeform 82"/>
            <p:cNvSpPr>
              <a:spLocks/>
            </p:cNvSpPr>
            <p:nvPr/>
          </p:nvSpPr>
          <p:spPr bwMode="auto">
            <a:xfrm>
              <a:off x="1288"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92243" name="Freeform 83"/>
            <p:cNvSpPr>
              <a:spLocks/>
            </p:cNvSpPr>
            <p:nvPr/>
          </p:nvSpPr>
          <p:spPr bwMode="auto">
            <a:xfrm>
              <a:off x="1170"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92244" name="Freeform 84"/>
            <p:cNvSpPr>
              <a:spLocks/>
            </p:cNvSpPr>
            <p:nvPr/>
          </p:nvSpPr>
          <p:spPr bwMode="auto">
            <a:xfrm>
              <a:off x="1170"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92245" name="Freeform 85"/>
            <p:cNvSpPr>
              <a:spLocks/>
            </p:cNvSpPr>
            <p:nvPr/>
          </p:nvSpPr>
          <p:spPr bwMode="auto">
            <a:xfrm>
              <a:off x="1176"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92246" name="Freeform 86"/>
            <p:cNvSpPr>
              <a:spLocks/>
            </p:cNvSpPr>
            <p:nvPr/>
          </p:nvSpPr>
          <p:spPr bwMode="auto">
            <a:xfrm>
              <a:off x="1183"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92247" name="Freeform 87"/>
            <p:cNvSpPr>
              <a:spLocks/>
            </p:cNvSpPr>
            <p:nvPr/>
          </p:nvSpPr>
          <p:spPr bwMode="auto">
            <a:xfrm>
              <a:off x="1186"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92248" name="Freeform 88"/>
            <p:cNvSpPr>
              <a:spLocks/>
            </p:cNvSpPr>
            <p:nvPr/>
          </p:nvSpPr>
          <p:spPr bwMode="auto">
            <a:xfrm>
              <a:off x="1191"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92249" name="Freeform 89"/>
            <p:cNvSpPr>
              <a:spLocks/>
            </p:cNvSpPr>
            <p:nvPr/>
          </p:nvSpPr>
          <p:spPr bwMode="auto">
            <a:xfrm>
              <a:off x="1191"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92250" name="Freeform 90"/>
            <p:cNvSpPr>
              <a:spLocks/>
            </p:cNvSpPr>
            <p:nvPr/>
          </p:nvSpPr>
          <p:spPr bwMode="auto">
            <a:xfrm>
              <a:off x="1194"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92251" name="Freeform 91"/>
            <p:cNvSpPr>
              <a:spLocks/>
            </p:cNvSpPr>
            <p:nvPr/>
          </p:nvSpPr>
          <p:spPr bwMode="auto">
            <a:xfrm>
              <a:off x="1207"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92252" name="Freeform 92"/>
            <p:cNvSpPr>
              <a:spLocks/>
            </p:cNvSpPr>
            <p:nvPr/>
          </p:nvSpPr>
          <p:spPr bwMode="auto">
            <a:xfrm>
              <a:off x="1209"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92253" name="Freeform 93"/>
            <p:cNvSpPr>
              <a:spLocks/>
            </p:cNvSpPr>
            <p:nvPr/>
          </p:nvSpPr>
          <p:spPr bwMode="auto">
            <a:xfrm>
              <a:off x="1209"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92254" name="Freeform 94"/>
            <p:cNvSpPr>
              <a:spLocks/>
            </p:cNvSpPr>
            <p:nvPr/>
          </p:nvSpPr>
          <p:spPr bwMode="auto">
            <a:xfrm>
              <a:off x="1209"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92255" name="Freeform 95"/>
            <p:cNvSpPr>
              <a:spLocks/>
            </p:cNvSpPr>
            <p:nvPr/>
          </p:nvSpPr>
          <p:spPr bwMode="auto">
            <a:xfrm>
              <a:off x="1212"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92256" name="Freeform 96"/>
            <p:cNvSpPr>
              <a:spLocks/>
            </p:cNvSpPr>
            <p:nvPr/>
          </p:nvSpPr>
          <p:spPr bwMode="auto">
            <a:xfrm>
              <a:off x="1232"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92257" name="Freeform 97"/>
            <p:cNvSpPr>
              <a:spLocks/>
            </p:cNvSpPr>
            <p:nvPr/>
          </p:nvSpPr>
          <p:spPr bwMode="auto">
            <a:xfrm>
              <a:off x="1163"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92258" name="Freeform 98"/>
            <p:cNvSpPr>
              <a:spLocks/>
            </p:cNvSpPr>
            <p:nvPr/>
          </p:nvSpPr>
          <p:spPr bwMode="auto">
            <a:xfrm>
              <a:off x="1234"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92259" name="Freeform 99"/>
            <p:cNvSpPr>
              <a:spLocks/>
            </p:cNvSpPr>
            <p:nvPr/>
          </p:nvSpPr>
          <p:spPr bwMode="auto">
            <a:xfrm>
              <a:off x="1165"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92260" name="Freeform 100"/>
            <p:cNvSpPr>
              <a:spLocks/>
            </p:cNvSpPr>
            <p:nvPr/>
          </p:nvSpPr>
          <p:spPr bwMode="auto">
            <a:xfrm>
              <a:off x="1177"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92261" name="Freeform 101"/>
            <p:cNvSpPr>
              <a:spLocks/>
            </p:cNvSpPr>
            <p:nvPr/>
          </p:nvSpPr>
          <p:spPr bwMode="auto">
            <a:xfrm>
              <a:off x="1178"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92262" name="Freeform 102"/>
            <p:cNvSpPr>
              <a:spLocks/>
            </p:cNvSpPr>
            <p:nvPr/>
          </p:nvSpPr>
          <p:spPr bwMode="auto">
            <a:xfrm>
              <a:off x="1178"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92263" name="Freeform 103"/>
            <p:cNvSpPr>
              <a:spLocks/>
            </p:cNvSpPr>
            <p:nvPr/>
          </p:nvSpPr>
          <p:spPr bwMode="auto">
            <a:xfrm>
              <a:off x="1191"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92264" name="Freeform 104"/>
            <p:cNvSpPr>
              <a:spLocks/>
            </p:cNvSpPr>
            <p:nvPr/>
          </p:nvSpPr>
          <p:spPr bwMode="auto">
            <a:xfrm>
              <a:off x="1191"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92265" name="Freeform 105"/>
            <p:cNvSpPr>
              <a:spLocks/>
            </p:cNvSpPr>
            <p:nvPr/>
          </p:nvSpPr>
          <p:spPr bwMode="auto">
            <a:xfrm>
              <a:off x="1192"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92266" name="Freeform 106"/>
            <p:cNvSpPr>
              <a:spLocks/>
            </p:cNvSpPr>
            <p:nvPr/>
          </p:nvSpPr>
          <p:spPr bwMode="auto">
            <a:xfrm>
              <a:off x="1192"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92267" name="Freeform 107"/>
            <p:cNvSpPr>
              <a:spLocks/>
            </p:cNvSpPr>
            <p:nvPr/>
          </p:nvSpPr>
          <p:spPr bwMode="auto">
            <a:xfrm>
              <a:off x="1193"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92268" name="Freeform 108"/>
            <p:cNvSpPr>
              <a:spLocks/>
            </p:cNvSpPr>
            <p:nvPr/>
          </p:nvSpPr>
          <p:spPr bwMode="auto">
            <a:xfrm>
              <a:off x="1193"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92269" name="Freeform 109"/>
            <p:cNvSpPr>
              <a:spLocks/>
            </p:cNvSpPr>
            <p:nvPr/>
          </p:nvSpPr>
          <p:spPr bwMode="auto">
            <a:xfrm>
              <a:off x="1185"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92270" name="Freeform 110"/>
            <p:cNvSpPr>
              <a:spLocks/>
            </p:cNvSpPr>
            <p:nvPr/>
          </p:nvSpPr>
          <p:spPr bwMode="auto">
            <a:xfrm>
              <a:off x="1186"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92271" name="Freeform 111"/>
            <p:cNvSpPr>
              <a:spLocks/>
            </p:cNvSpPr>
            <p:nvPr/>
          </p:nvSpPr>
          <p:spPr bwMode="auto">
            <a:xfrm>
              <a:off x="1184"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92272" name="Freeform 112"/>
            <p:cNvSpPr>
              <a:spLocks/>
            </p:cNvSpPr>
            <p:nvPr/>
          </p:nvSpPr>
          <p:spPr bwMode="auto">
            <a:xfrm>
              <a:off x="1182"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92273" name="Freeform 113"/>
            <p:cNvSpPr>
              <a:spLocks/>
            </p:cNvSpPr>
            <p:nvPr/>
          </p:nvSpPr>
          <p:spPr bwMode="auto">
            <a:xfrm>
              <a:off x="1182"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92274" name="Freeform 114"/>
            <p:cNvSpPr>
              <a:spLocks/>
            </p:cNvSpPr>
            <p:nvPr/>
          </p:nvSpPr>
          <p:spPr bwMode="auto">
            <a:xfrm>
              <a:off x="1187"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92275" name="Freeform 115"/>
            <p:cNvSpPr>
              <a:spLocks/>
            </p:cNvSpPr>
            <p:nvPr/>
          </p:nvSpPr>
          <p:spPr bwMode="auto">
            <a:xfrm>
              <a:off x="1186"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92276" name="Freeform 116"/>
            <p:cNvSpPr>
              <a:spLocks/>
            </p:cNvSpPr>
            <p:nvPr/>
          </p:nvSpPr>
          <p:spPr bwMode="auto">
            <a:xfrm>
              <a:off x="1186"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92277" name="Freeform 117"/>
            <p:cNvSpPr>
              <a:spLocks/>
            </p:cNvSpPr>
            <p:nvPr/>
          </p:nvSpPr>
          <p:spPr bwMode="auto">
            <a:xfrm>
              <a:off x="1186"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92278" name="Freeform 118"/>
            <p:cNvSpPr>
              <a:spLocks/>
            </p:cNvSpPr>
            <p:nvPr/>
          </p:nvSpPr>
          <p:spPr bwMode="auto">
            <a:xfrm>
              <a:off x="1185"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92279" name="Freeform 119"/>
            <p:cNvSpPr>
              <a:spLocks/>
            </p:cNvSpPr>
            <p:nvPr/>
          </p:nvSpPr>
          <p:spPr bwMode="auto">
            <a:xfrm>
              <a:off x="1182"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92280" name="Freeform 120"/>
            <p:cNvSpPr>
              <a:spLocks/>
            </p:cNvSpPr>
            <p:nvPr/>
          </p:nvSpPr>
          <p:spPr bwMode="auto">
            <a:xfrm>
              <a:off x="1183"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92281" name="Freeform 121"/>
            <p:cNvSpPr>
              <a:spLocks/>
            </p:cNvSpPr>
            <p:nvPr/>
          </p:nvSpPr>
          <p:spPr bwMode="auto">
            <a:xfrm>
              <a:off x="1188"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92282" name="Freeform 122"/>
            <p:cNvSpPr>
              <a:spLocks/>
            </p:cNvSpPr>
            <p:nvPr/>
          </p:nvSpPr>
          <p:spPr bwMode="auto">
            <a:xfrm>
              <a:off x="1187"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92283" name="Freeform 123"/>
            <p:cNvSpPr>
              <a:spLocks/>
            </p:cNvSpPr>
            <p:nvPr/>
          </p:nvSpPr>
          <p:spPr bwMode="auto">
            <a:xfrm>
              <a:off x="1142"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92284" name="Freeform 124"/>
            <p:cNvSpPr>
              <a:spLocks/>
            </p:cNvSpPr>
            <p:nvPr/>
          </p:nvSpPr>
          <p:spPr bwMode="auto">
            <a:xfrm>
              <a:off x="1133"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92285" name="Freeform 125"/>
            <p:cNvSpPr>
              <a:spLocks/>
            </p:cNvSpPr>
            <p:nvPr/>
          </p:nvSpPr>
          <p:spPr bwMode="auto">
            <a:xfrm>
              <a:off x="1133"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92286" name="Freeform 126"/>
            <p:cNvSpPr>
              <a:spLocks/>
            </p:cNvSpPr>
            <p:nvPr/>
          </p:nvSpPr>
          <p:spPr bwMode="auto">
            <a:xfrm>
              <a:off x="1133"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92287" name="Freeform 127"/>
            <p:cNvSpPr>
              <a:spLocks/>
            </p:cNvSpPr>
            <p:nvPr/>
          </p:nvSpPr>
          <p:spPr bwMode="auto">
            <a:xfrm>
              <a:off x="1141"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92288" name="Freeform 128"/>
            <p:cNvSpPr>
              <a:spLocks/>
            </p:cNvSpPr>
            <p:nvPr/>
          </p:nvSpPr>
          <p:spPr bwMode="auto">
            <a:xfrm>
              <a:off x="1137"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92289" name="Freeform 129"/>
            <p:cNvSpPr>
              <a:spLocks/>
            </p:cNvSpPr>
            <p:nvPr/>
          </p:nvSpPr>
          <p:spPr bwMode="auto">
            <a:xfrm>
              <a:off x="1137"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92290" name="Freeform 130"/>
            <p:cNvSpPr>
              <a:spLocks/>
            </p:cNvSpPr>
            <p:nvPr/>
          </p:nvSpPr>
          <p:spPr bwMode="auto">
            <a:xfrm>
              <a:off x="1137"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92291" name="Freeform 131"/>
            <p:cNvSpPr>
              <a:spLocks/>
            </p:cNvSpPr>
            <p:nvPr/>
          </p:nvSpPr>
          <p:spPr bwMode="auto">
            <a:xfrm>
              <a:off x="1307"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92292" name="Freeform 132"/>
            <p:cNvSpPr>
              <a:spLocks/>
            </p:cNvSpPr>
            <p:nvPr/>
          </p:nvSpPr>
          <p:spPr bwMode="auto">
            <a:xfrm>
              <a:off x="1307"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92293" name="Freeform 133"/>
            <p:cNvSpPr>
              <a:spLocks/>
            </p:cNvSpPr>
            <p:nvPr/>
          </p:nvSpPr>
          <p:spPr bwMode="auto">
            <a:xfrm>
              <a:off x="1313"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92294" name="Freeform 134"/>
            <p:cNvSpPr>
              <a:spLocks/>
            </p:cNvSpPr>
            <p:nvPr/>
          </p:nvSpPr>
          <p:spPr bwMode="auto">
            <a:xfrm>
              <a:off x="1313"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92295" name="Freeform 135"/>
            <p:cNvSpPr>
              <a:spLocks/>
            </p:cNvSpPr>
            <p:nvPr/>
          </p:nvSpPr>
          <p:spPr bwMode="auto">
            <a:xfrm>
              <a:off x="1307"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92296" name="Freeform 136"/>
            <p:cNvSpPr>
              <a:spLocks/>
            </p:cNvSpPr>
            <p:nvPr/>
          </p:nvSpPr>
          <p:spPr bwMode="auto">
            <a:xfrm>
              <a:off x="1308"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92297" name="Freeform 137"/>
            <p:cNvSpPr>
              <a:spLocks/>
            </p:cNvSpPr>
            <p:nvPr/>
          </p:nvSpPr>
          <p:spPr bwMode="auto">
            <a:xfrm>
              <a:off x="1311"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92298" name="Freeform 138"/>
            <p:cNvSpPr>
              <a:spLocks/>
            </p:cNvSpPr>
            <p:nvPr/>
          </p:nvSpPr>
          <p:spPr bwMode="auto">
            <a:xfrm>
              <a:off x="1311"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92299" name="Freeform 139"/>
            <p:cNvSpPr>
              <a:spLocks/>
            </p:cNvSpPr>
            <p:nvPr/>
          </p:nvSpPr>
          <p:spPr bwMode="auto">
            <a:xfrm>
              <a:off x="1132"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92300" name="Freeform 140"/>
            <p:cNvSpPr>
              <a:spLocks/>
            </p:cNvSpPr>
            <p:nvPr/>
          </p:nvSpPr>
          <p:spPr bwMode="auto">
            <a:xfrm>
              <a:off x="1132"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92301" name="Freeform 141"/>
            <p:cNvSpPr>
              <a:spLocks/>
            </p:cNvSpPr>
            <p:nvPr/>
          </p:nvSpPr>
          <p:spPr bwMode="auto">
            <a:xfrm>
              <a:off x="1133"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92302" name="Freeform 142"/>
            <p:cNvSpPr>
              <a:spLocks/>
            </p:cNvSpPr>
            <p:nvPr/>
          </p:nvSpPr>
          <p:spPr bwMode="auto">
            <a:xfrm>
              <a:off x="1133"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92303" name="Freeform 143"/>
            <p:cNvSpPr>
              <a:spLocks/>
            </p:cNvSpPr>
            <p:nvPr/>
          </p:nvSpPr>
          <p:spPr bwMode="auto">
            <a:xfrm>
              <a:off x="1133"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92304" name="Freeform 144"/>
            <p:cNvSpPr>
              <a:spLocks/>
            </p:cNvSpPr>
            <p:nvPr/>
          </p:nvSpPr>
          <p:spPr bwMode="auto">
            <a:xfrm>
              <a:off x="1133"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92305" name="Freeform 145"/>
            <p:cNvSpPr>
              <a:spLocks/>
            </p:cNvSpPr>
            <p:nvPr/>
          </p:nvSpPr>
          <p:spPr bwMode="auto">
            <a:xfrm>
              <a:off x="1132"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92306" name="Freeform 146"/>
            <p:cNvSpPr>
              <a:spLocks/>
            </p:cNvSpPr>
            <p:nvPr/>
          </p:nvSpPr>
          <p:spPr bwMode="auto">
            <a:xfrm>
              <a:off x="1130"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92307" name="Freeform 147"/>
            <p:cNvSpPr>
              <a:spLocks/>
            </p:cNvSpPr>
            <p:nvPr/>
          </p:nvSpPr>
          <p:spPr bwMode="auto">
            <a:xfrm>
              <a:off x="1130"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92308" name="Freeform 148"/>
            <p:cNvSpPr>
              <a:spLocks/>
            </p:cNvSpPr>
            <p:nvPr/>
          </p:nvSpPr>
          <p:spPr bwMode="auto">
            <a:xfrm>
              <a:off x="1131"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92309" name="Freeform 149"/>
            <p:cNvSpPr>
              <a:spLocks/>
            </p:cNvSpPr>
            <p:nvPr/>
          </p:nvSpPr>
          <p:spPr bwMode="auto">
            <a:xfrm>
              <a:off x="1131"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92310" name="Freeform 150"/>
            <p:cNvSpPr>
              <a:spLocks/>
            </p:cNvSpPr>
            <p:nvPr/>
          </p:nvSpPr>
          <p:spPr bwMode="auto">
            <a:xfrm>
              <a:off x="1131"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92311" name="Freeform 151"/>
            <p:cNvSpPr>
              <a:spLocks/>
            </p:cNvSpPr>
            <p:nvPr/>
          </p:nvSpPr>
          <p:spPr bwMode="auto">
            <a:xfrm>
              <a:off x="1132"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92312" name="Freeform 152"/>
            <p:cNvSpPr>
              <a:spLocks/>
            </p:cNvSpPr>
            <p:nvPr/>
          </p:nvSpPr>
          <p:spPr bwMode="auto">
            <a:xfrm>
              <a:off x="1130"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92313" name="Freeform 153"/>
            <p:cNvSpPr>
              <a:spLocks/>
            </p:cNvSpPr>
            <p:nvPr/>
          </p:nvSpPr>
          <p:spPr bwMode="auto">
            <a:xfrm>
              <a:off x="1176"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92314" name="Freeform 154"/>
            <p:cNvSpPr>
              <a:spLocks/>
            </p:cNvSpPr>
            <p:nvPr/>
          </p:nvSpPr>
          <p:spPr bwMode="auto">
            <a:xfrm>
              <a:off x="1176"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92315" name="Freeform 155"/>
            <p:cNvSpPr>
              <a:spLocks/>
            </p:cNvSpPr>
            <p:nvPr/>
          </p:nvSpPr>
          <p:spPr bwMode="auto">
            <a:xfrm>
              <a:off x="1176"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92316" name="Freeform 156"/>
            <p:cNvSpPr>
              <a:spLocks/>
            </p:cNvSpPr>
            <p:nvPr/>
          </p:nvSpPr>
          <p:spPr bwMode="auto">
            <a:xfrm>
              <a:off x="1177"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92317" name="Freeform 157"/>
            <p:cNvSpPr>
              <a:spLocks/>
            </p:cNvSpPr>
            <p:nvPr/>
          </p:nvSpPr>
          <p:spPr bwMode="auto">
            <a:xfrm>
              <a:off x="1177"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92318" name="Freeform 158"/>
            <p:cNvSpPr>
              <a:spLocks/>
            </p:cNvSpPr>
            <p:nvPr/>
          </p:nvSpPr>
          <p:spPr bwMode="auto">
            <a:xfrm>
              <a:off x="1177"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92319" name="Freeform 159"/>
            <p:cNvSpPr>
              <a:spLocks/>
            </p:cNvSpPr>
            <p:nvPr/>
          </p:nvSpPr>
          <p:spPr bwMode="auto">
            <a:xfrm>
              <a:off x="1178"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92320" name="Freeform 160"/>
            <p:cNvSpPr>
              <a:spLocks/>
            </p:cNvSpPr>
            <p:nvPr/>
          </p:nvSpPr>
          <p:spPr bwMode="auto">
            <a:xfrm>
              <a:off x="1185"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92552" name="Group 392"/>
          <p:cNvGrpSpPr>
            <a:grpSpLocks/>
          </p:cNvGrpSpPr>
          <p:nvPr/>
        </p:nvGrpSpPr>
        <p:grpSpPr bwMode="auto">
          <a:xfrm>
            <a:off x="7556970" y="1654972"/>
            <a:ext cx="469900" cy="685800"/>
            <a:chOff x="1104" y="3024"/>
            <a:chExt cx="296" cy="432"/>
          </a:xfrm>
        </p:grpSpPr>
        <p:sp>
          <p:nvSpPr>
            <p:cNvPr id="92553" name="Freeform 393"/>
            <p:cNvSpPr>
              <a:spLocks/>
            </p:cNvSpPr>
            <p:nvPr/>
          </p:nvSpPr>
          <p:spPr bwMode="auto">
            <a:xfrm>
              <a:off x="1138"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92554" name="Freeform 394"/>
            <p:cNvSpPr>
              <a:spLocks/>
            </p:cNvSpPr>
            <p:nvPr/>
          </p:nvSpPr>
          <p:spPr bwMode="auto">
            <a:xfrm>
              <a:off x="1197"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92555" name="Freeform 395"/>
            <p:cNvSpPr>
              <a:spLocks/>
            </p:cNvSpPr>
            <p:nvPr/>
          </p:nvSpPr>
          <p:spPr bwMode="auto">
            <a:xfrm>
              <a:off x="1187"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92556" name="Freeform 396"/>
            <p:cNvSpPr>
              <a:spLocks/>
            </p:cNvSpPr>
            <p:nvPr/>
          </p:nvSpPr>
          <p:spPr bwMode="auto">
            <a:xfrm>
              <a:off x="1138"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92557" name="Freeform 397"/>
            <p:cNvSpPr>
              <a:spLocks/>
            </p:cNvSpPr>
            <p:nvPr/>
          </p:nvSpPr>
          <p:spPr bwMode="auto">
            <a:xfrm>
              <a:off x="1136"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92558" name="Freeform 398"/>
            <p:cNvSpPr>
              <a:spLocks/>
            </p:cNvSpPr>
            <p:nvPr/>
          </p:nvSpPr>
          <p:spPr bwMode="auto">
            <a:xfrm>
              <a:off x="1147"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92559" name="Freeform 399"/>
            <p:cNvSpPr>
              <a:spLocks/>
            </p:cNvSpPr>
            <p:nvPr/>
          </p:nvSpPr>
          <p:spPr bwMode="auto">
            <a:xfrm>
              <a:off x="1129"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92560" name="Freeform 400"/>
            <p:cNvSpPr>
              <a:spLocks/>
            </p:cNvSpPr>
            <p:nvPr/>
          </p:nvSpPr>
          <p:spPr bwMode="auto">
            <a:xfrm>
              <a:off x="1313"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92561" name="Freeform 401"/>
            <p:cNvSpPr>
              <a:spLocks/>
            </p:cNvSpPr>
            <p:nvPr/>
          </p:nvSpPr>
          <p:spPr bwMode="auto">
            <a:xfrm>
              <a:off x="1122"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92562" name="Freeform 402"/>
            <p:cNvSpPr>
              <a:spLocks/>
            </p:cNvSpPr>
            <p:nvPr/>
          </p:nvSpPr>
          <p:spPr bwMode="auto">
            <a:xfrm>
              <a:off x="1104"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92563" name="Freeform 403"/>
            <p:cNvSpPr>
              <a:spLocks/>
            </p:cNvSpPr>
            <p:nvPr/>
          </p:nvSpPr>
          <p:spPr bwMode="auto">
            <a:xfrm>
              <a:off x="1104"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92564" name="Freeform 404"/>
            <p:cNvSpPr>
              <a:spLocks/>
            </p:cNvSpPr>
            <p:nvPr/>
          </p:nvSpPr>
          <p:spPr bwMode="auto">
            <a:xfrm>
              <a:off x="1104"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92565" name="Freeform 405"/>
            <p:cNvSpPr>
              <a:spLocks/>
            </p:cNvSpPr>
            <p:nvPr/>
          </p:nvSpPr>
          <p:spPr bwMode="auto">
            <a:xfrm>
              <a:off x="1104"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92566" name="Freeform 406"/>
            <p:cNvSpPr>
              <a:spLocks/>
            </p:cNvSpPr>
            <p:nvPr/>
          </p:nvSpPr>
          <p:spPr bwMode="auto">
            <a:xfrm>
              <a:off x="1104"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92567" name="Freeform 407"/>
            <p:cNvSpPr>
              <a:spLocks/>
            </p:cNvSpPr>
            <p:nvPr/>
          </p:nvSpPr>
          <p:spPr bwMode="auto">
            <a:xfrm>
              <a:off x="1104"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92568" name="Freeform 408"/>
            <p:cNvSpPr>
              <a:spLocks/>
            </p:cNvSpPr>
            <p:nvPr/>
          </p:nvSpPr>
          <p:spPr bwMode="auto">
            <a:xfrm>
              <a:off x="1104"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92569" name="Freeform 409"/>
            <p:cNvSpPr>
              <a:spLocks/>
            </p:cNvSpPr>
            <p:nvPr/>
          </p:nvSpPr>
          <p:spPr bwMode="auto">
            <a:xfrm>
              <a:off x="1277"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92570" name="Freeform 410"/>
            <p:cNvSpPr>
              <a:spLocks/>
            </p:cNvSpPr>
            <p:nvPr/>
          </p:nvSpPr>
          <p:spPr bwMode="auto">
            <a:xfrm>
              <a:off x="1118"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92571" name="Freeform 411"/>
            <p:cNvSpPr>
              <a:spLocks/>
            </p:cNvSpPr>
            <p:nvPr/>
          </p:nvSpPr>
          <p:spPr bwMode="auto">
            <a:xfrm>
              <a:off x="1117"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92572" name="Freeform 412"/>
            <p:cNvSpPr>
              <a:spLocks/>
            </p:cNvSpPr>
            <p:nvPr/>
          </p:nvSpPr>
          <p:spPr bwMode="auto">
            <a:xfrm>
              <a:off x="1281"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92573" name="Freeform 413"/>
            <p:cNvSpPr>
              <a:spLocks/>
            </p:cNvSpPr>
            <p:nvPr/>
          </p:nvSpPr>
          <p:spPr bwMode="auto">
            <a:xfrm>
              <a:off x="1121"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92574" name="Freeform 414"/>
            <p:cNvSpPr>
              <a:spLocks/>
            </p:cNvSpPr>
            <p:nvPr/>
          </p:nvSpPr>
          <p:spPr bwMode="auto">
            <a:xfrm>
              <a:off x="1120"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92575" name="Freeform 415"/>
            <p:cNvSpPr>
              <a:spLocks/>
            </p:cNvSpPr>
            <p:nvPr/>
          </p:nvSpPr>
          <p:spPr bwMode="auto">
            <a:xfrm>
              <a:off x="1112"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92576" name="Freeform 416"/>
            <p:cNvSpPr>
              <a:spLocks/>
            </p:cNvSpPr>
            <p:nvPr/>
          </p:nvSpPr>
          <p:spPr bwMode="auto">
            <a:xfrm>
              <a:off x="1111"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92577" name="Freeform 417"/>
            <p:cNvSpPr>
              <a:spLocks/>
            </p:cNvSpPr>
            <p:nvPr/>
          </p:nvSpPr>
          <p:spPr bwMode="auto">
            <a:xfrm>
              <a:off x="1288"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92578" name="Freeform 418"/>
            <p:cNvSpPr>
              <a:spLocks/>
            </p:cNvSpPr>
            <p:nvPr/>
          </p:nvSpPr>
          <p:spPr bwMode="auto">
            <a:xfrm>
              <a:off x="1288"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92579" name="Freeform 419"/>
            <p:cNvSpPr>
              <a:spLocks/>
            </p:cNvSpPr>
            <p:nvPr/>
          </p:nvSpPr>
          <p:spPr bwMode="auto">
            <a:xfrm>
              <a:off x="1170"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92580" name="Freeform 420"/>
            <p:cNvSpPr>
              <a:spLocks/>
            </p:cNvSpPr>
            <p:nvPr/>
          </p:nvSpPr>
          <p:spPr bwMode="auto">
            <a:xfrm>
              <a:off x="1170"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92581" name="Freeform 421"/>
            <p:cNvSpPr>
              <a:spLocks/>
            </p:cNvSpPr>
            <p:nvPr/>
          </p:nvSpPr>
          <p:spPr bwMode="auto">
            <a:xfrm>
              <a:off x="1176"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92582" name="Freeform 422"/>
            <p:cNvSpPr>
              <a:spLocks/>
            </p:cNvSpPr>
            <p:nvPr/>
          </p:nvSpPr>
          <p:spPr bwMode="auto">
            <a:xfrm>
              <a:off x="1183"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92583" name="Freeform 423"/>
            <p:cNvSpPr>
              <a:spLocks/>
            </p:cNvSpPr>
            <p:nvPr/>
          </p:nvSpPr>
          <p:spPr bwMode="auto">
            <a:xfrm>
              <a:off x="1186"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92584" name="Freeform 424"/>
            <p:cNvSpPr>
              <a:spLocks/>
            </p:cNvSpPr>
            <p:nvPr/>
          </p:nvSpPr>
          <p:spPr bwMode="auto">
            <a:xfrm>
              <a:off x="1191"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92585" name="Freeform 425"/>
            <p:cNvSpPr>
              <a:spLocks/>
            </p:cNvSpPr>
            <p:nvPr/>
          </p:nvSpPr>
          <p:spPr bwMode="auto">
            <a:xfrm>
              <a:off x="1191"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92586" name="Freeform 426"/>
            <p:cNvSpPr>
              <a:spLocks/>
            </p:cNvSpPr>
            <p:nvPr/>
          </p:nvSpPr>
          <p:spPr bwMode="auto">
            <a:xfrm>
              <a:off x="1194"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92587" name="Freeform 427"/>
            <p:cNvSpPr>
              <a:spLocks/>
            </p:cNvSpPr>
            <p:nvPr/>
          </p:nvSpPr>
          <p:spPr bwMode="auto">
            <a:xfrm>
              <a:off x="1207"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92588" name="Freeform 428"/>
            <p:cNvSpPr>
              <a:spLocks/>
            </p:cNvSpPr>
            <p:nvPr/>
          </p:nvSpPr>
          <p:spPr bwMode="auto">
            <a:xfrm>
              <a:off x="1209"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92589" name="Freeform 429"/>
            <p:cNvSpPr>
              <a:spLocks/>
            </p:cNvSpPr>
            <p:nvPr/>
          </p:nvSpPr>
          <p:spPr bwMode="auto">
            <a:xfrm>
              <a:off x="1209"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92590" name="Freeform 430"/>
            <p:cNvSpPr>
              <a:spLocks/>
            </p:cNvSpPr>
            <p:nvPr/>
          </p:nvSpPr>
          <p:spPr bwMode="auto">
            <a:xfrm>
              <a:off x="1209"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92591" name="Freeform 431"/>
            <p:cNvSpPr>
              <a:spLocks/>
            </p:cNvSpPr>
            <p:nvPr/>
          </p:nvSpPr>
          <p:spPr bwMode="auto">
            <a:xfrm>
              <a:off x="1212"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92592" name="Freeform 432"/>
            <p:cNvSpPr>
              <a:spLocks/>
            </p:cNvSpPr>
            <p:nvPr/>
          </p:nvSpPr>
          <p:spPr bwMode="auto">
            <a:xfrm>
              <a:off x="1232"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92593" name="Freeform 433"/>
            <p:cNvSpPr>
              <a:spLocks/>
            </p:cNvSpPr>
            <p:nvPr/>
          </p:nvSpPr>
          <p:spPr bwMode="auto">
            <a:xfrm>
              <a:off x="1163"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92594" name="Freeform 434"/>
            <p:cNvSpPr>
              <a:spLocks/>
            </p:cNvSpPr>
            <p:nvPr/>
          </p:nvSpPr>
          <p:spPr bwMode="auto">
            <a:xfrm>
              <a:off x="1234"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92595" name="Freeform 435"/>
            <p:cNvSpPr>
              <a:spLocks/>
            </p:cNvSpPr>
            <p:nvPr/>
          </p:nvSpPr>
          <p:spPr bwMode="auto">
            <a:xfrm>
              <a:off x="1165"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92596" name="Freeform 436"/>
            <p:cNvSpPr>
              <a:spLocks/>
            </p:cNvSpPr>
            <p:nvPr/>
          </p:nvSpPr>
          <p:spPr bwMode="auto">
            <a:xfrm>
              <a:off x="1177"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92597" name="Freeform 437"/>
            <p:cNvSpPr>
              <a:spLocks/>
            </p:cNvSpPr>
            <p:nvPr/>
          </p:nvSpPr>
          <p:spPr bwMode="auto">
            <a:xfrm>
              <a:off x="1178"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92598" name="Freeform 438"/>
            <p:cNvSpPr>
              <a:spLocks/>
            </p:cNvSpPr>
            <p:nvPr/>
          </p:nvSpPr>
          <p:spPr bwMode="auto">
            <a:xfrm>
              <a:off x="1178"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92599" name="Freeform 439"/>
            <p:cNvSpPr>
              <a:spLocks/>
            </p:cNvSpPr>
            <p:nvPr/>
          </p:nvSpPr>
          <p:spPr bwMode="auto">
            <a:xfrm>
              <a:off x="1191"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92600" name="Freeform 440"/>
            <p:cNvSpPr>
              <a:spLocks/>
            </p:cNvSpPr>
            <p:nvPr/>
          </p:nvSpPr>
          <p:spPr bwMode="auto">
            <a:xfrm>
              <a:off x="1191"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92601" name="Freeform 441"/>
            <p:cNvSpPr>
              <a:spLocks/>
            </p:cNvSpPr>
            <p:nvPr/>
          </p:nvSpPr>
          <p:spPr bwMode="auto">
            <a:xfrm>
              <a:off x="1192"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92602" name="Freeform 442"/>
            <p:cNvSpPr>
              <a:spLocks/>
            </p:cNvSpPr>
            <p:nvPr/>
          </p:nvSpPr>
          <p:spPr bwMode="auto">
            <a:xfrm>
              <a:off x="1192"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92603" name="Freeform 443"/>
            <p:cNvSpPr>
              <a:spLocks/>
            </p:cNvSpPr>
            <p:nvPr/>
          </p:nvSpPr>
          <p:spPr bwMode="auto">
            <a:xfrm>
              <a:off x="1193"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92604" name="Freeform 444"/>
            <p:cNvSpPr>
              <a:spLocks/>
            </p:cNvSpPr>
            <p:nvPr/>
          </p:nvSpPr>
          <p:spPr bwMode="auto">
            <a:xfrm>
              <a:off x="1193"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92605" name="Freeform 445"/>
            <p:cNvSpPr>
              <a:spLocks/>
            </p:cNvSpPr>
            <p:nvPr/>
          </p:nvSpPr>
          <p:spPr bwMode="auto">
            <a:xfrm>
              <a:off x="1185"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92606" name="Freeform 446"/>
            <p:cNvSpPr>
              <a:spLocks/>
            </p:cNvSpPr>
            <p:nvPr/>
          </p:nvSpPr>
          <p:spPr bwMode="auto">
            <a:xfrm>
              <a:off x="1186"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92607" name="Freeform 447"/>
            <p:cNvSpPr>
              <a:spLocks/>
            </p:cNvSpPr>
            <p:nvPr/>
          </p:nvSpPr>
          <p:spPr bwMode="auto">
            <a:xfrm>
              <a:off x="1184"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92608" name="Freeform 448"/>
            <p:cNvSpPr>
              <a:spLocks/>
            </p:cNvSpPr>
            <p:nvPr/>
          </p:nvSpPr>
          <p:spPr bwMode="auto">
            <a:xfrm>
              <a:off x="1182"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92609" name="Freeform 449"/>
            <p:cNvSpPr>
              <a:spLocks/>
            </p:cNvSpPr>
            <p:nvPr/>
          </p:nvSpPr>
          <p:spPr bwMode="auto">
            <a:xfrm>
              <a:off x="1182"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92610" name="Freeform 450"/>
            <p:cNvSpPr>
              <a:spLocks/>
            </p:cNvSpPr>
            <p:nvPr/>
          </p:nvSpPr>
          <p:spPr bwMode="auto">
            <a:xfrm>
              <a:off x="1187"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92611" name="Freeform 451"/>
            <p:cNvSpPr>
              <a:spLocks/>
            </p:cNvSpPr>
            <p:nvPr/>
          </p:nvSpPr>
          <p:spPr bwMode="auto">
            <a:xfrm>
              <a:off x="1186"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92612" name="Freeform 452"/>
            <p:cNvSpPr>
              <a:spLocks/>
            </p:cNvSpPr>
            <p:nvPr/>
          </p:nvSpPr>
          <p:spPr bwMode="auto">
            <a:xfrm>
              <a:off x="1186"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92613" name="Freeform 453"/>
            <p:cNvSpPr>
              <a:spLocks/>
            </p:cNvSpPr>
            <p:nvPr/>
          </p:nvSpPr>
          <p:spPr bwMode="auto">
            <a:xfrm>
              <a:off x="1186"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92614" name="Freeform 454"/>
            <p:cNvSpPr>
              <a:spLocks/>
            </p:cNvSpPr>
            <p:nvPr/>
          </p:nvSpPr>
          <p:spPr bwMode="auto">
            <a:xfrm>
              <a:off x="1185"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92615" name="Freeform 455"/>
            <p:cNvSpPr>
              <a:spLocks/>
            </p:cNvSpPr>
            <p:nvPr/>
          </p:nvSpPr>
          <p:spPr bwMode="auto">
            <a:xfrm>
              <a:off x="1182"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92616" name="Freeform 456"/>
            <p:cNvSpPr>
              <a:spLocks/>
            </p:cNvSpPr>
            <p:nvPr/>
          </p:nvSpPr>
          <p:spPr bwMode="auto">
            <a:xfrm>
              <a:off x="1183"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92617" name="Freeform 457"/>
            <p:cNvSpPr>
              <a:spLocks/>
            </p:cNvSpPr>
            <p:nvPr/>
          </p:nvSpPr>
          <p:spPr bwMode="auto">
            <a:xfrm>
              <a:off x="1188"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92618" name="Freeform 458"/>
            <p:cNvSpPr>
              <a:spLocks/>
            </p:cNvSpPr>
            <p:nvPr/>
          </p:nvSpPr>
          <p:spPr bwMode="auto">
            <a:xfrm>
              <a:off x="1187"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92619" name="Freeform 459"/>
            <p:cNvSpPr>
              <a:spLocks/>
            </p:cNvSpPr>
            <p:nvPr/>
          </p:nvSpPr>
          <p:spPr bwMode="auto">
            <a:xfrm>
              <a:off x="1142"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92620" name="Freeform 460"/>
            <p:cNvSpPr>
              <a:spLocks/>
            </p:cNvSpPr>
            <p:nvPr/>
          </p:nvSpPr>
          <p:spPr bwMode="auto">
            <a:xfrm>
              <a:off x="1133"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92621" name="Freeform 461"/>
            <p:cNvSpPr>
              <a:spLocks/>
            </p:cNvSpPr>
            <p:nvPr/>
          </p:nvSpPr>
          <p:spPr bwMode="auto">
            <a:xfrm>
              <a:off x="1133"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92622" name="Freeform 462"/>
            <p:cNvSpPr>
              <a:spLocks/>
            </p:cNvSpPr>
            <p:nvPr/>
          </p:nvSpPr>
          <p:spPr bwMode="auto">
            <a:xfrm>
              <a:off x="1133"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92623" name="Freeform 463"/>
            <p:cNvSpPr>
              <a:spLocks/>
            </p:cNvSpPr>
            <p:nvPr/>
          </p:nvSpPr>
          <p:spPr bwMode="auto">
            <a:xfrm>
              <a:off x="1141"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92624" name="Freeform 464"/>
            <p:cNvSpPr>
              <a:spLocks/>
            </p:cNvSpPr>
            <p:nvPr/>
          </p:nvSpPr>
          <p:spPr bwMode="auto">
            <a:xfrm>
              <a:off x="1137"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92625" name="Freeform 465"/>
            <p:cNvSpPr>
              <a:spLocks/>
            </p:cNvSpPr>
            <p:nvPr/>
          </p:nvSpPr>
          <p:spPr bwMode="auto">
            <a:xfrm>
              <a:off x="1137"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92626" name="Freeform 466"/>
            <p:cNvSpPr>
              <a:spLocks/>
            </p:cNvSpPr>
            <p:nvPr/>
          </p:nvSpPr>
          <p:spPr bwMode="auto">
            <a:xfrm>
              <a:off x="1137"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92627" name="Freeform 467"/>
            <p:cNvSpPr>
              <a:spLocks/>
            </p:cNvSpPr>
            <p:nvPr/>
          </p:nvSpPr>
          <p:spPr bwMode="auto">
            <a:xfrm>
              <a:off x="1307"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92628" name="Freeform 468"/>
            <p:cNvSpPr>
              <a:spLocks/>
            </p:cNvSpPr>
            <p:nvPr/>
          </p:nvSpPr>
          <p:spPr bwMode="auto">
            <a:xfrm>
              <a:off x="1307"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92629" name="Freeform 469"/>
            <p:cNvSpPr>
              <a:spLocks/>
            </p:cNvSpPr>
            <p:nvPr/>
          </p:nvSpPr>
          <p:spPr bwMode="auto">
            <a:xfrm>
              <a:off x="1313"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92630" name="Freeform 470"/>
            <p:cNvSpPr>
              <a:spLocks/>
            </p:cNvSpPr>
            <p:nvPr/>
          </p:nvSpPr>
          <p:spPr bwMode="auto">
            <a:xfrm>
              <a:off x="1313"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92631" name="Freeform 471"/>
            <p:cNvSpPr>
              <a:spLocks/>
            </p:cNvSpPr>
            <p:nvPr/>
          </p:nvSpPr>
          <p:spPr bwMode="auto">
            <a:xfrm>
              <a:off x="1307"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92632" name="Freeform 472"/>
            <p:cNvSpPr>
              <a:spLocks/>
            </p:cNvSpPr>
            <p:nvPr/>
          </p:nvSpPr>
          <p:spPr bwMode="auto">
            <a:xfrm>
              <a:off x="1308"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92633" name="Freeform 473"/>
            <p:cNvSpPr>
              <a:spLocks/>
            </p:cNvSpPr>
            <p:nvPr/>
          </p:nvSpPr>
          <p:spPr bwMode="auto">
            <a:xfrm>
              <a:off x="1311"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92634" name="Freeform 474"/>
            <p:cNvSpPr>
              <a:spLocks/>
            </p:cNvSpPr>
            <p:nvPr/>
          </p:nvSpPr>
          <p:spPr bwMode="auto">
            <a:xfrm>
              <a:off x="1311"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92635" name="Freeform 475"/>
            <p:cNvSpPr>
              <a:spLocks/>
            </p:cNvSpPr>
            <p:nvPr/>
          </p:nvSpPr>
          <p:spPr bwMode="auto">
            <a:xfrm>
              <a:off x="1132"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92636" name="Freeform 476"/>
            <p:cNvSpPr>
              <a:spLocks/>
            </p:cNvSpPr>
            <p:nvPr/>
          </p:nvSpPr>
          <p:spPr bwMode="auto">
            <a:xfrm>
              <a:off x="1132"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92637" name="Freeform 477"/>
            <p:cNvSpPr>
              <a:spLocks/>
            </p:cNvSpPr>
            <p:nvPr/>
          </p:nvSpPr>
          <p:spPr bwMode="auto">
            <a:xfrm>
              <a:off x="1133"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92638" name="Freeform 478"/>
            <p:cNvSpPr>
              <a:spLocks/>
            </p:cNvSpPr>
            <p:nvPr/>
          </p:nvSpPr>
          <p:spPr bwMode="auto">
            <a:xfrm>
              <a:off x="1133"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92639" name="Freeform 479"/>
            <p:cNvSpPr>
              <a:spLocks/>
            </p:cNvSpPr>
            <p:nvPr/>
          </p:nvSpPr>
          <p:spPr bwMode="auto">
            <a:xfrm>
              <a:off x="1133"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92640" name="Freeform 480"/>
            <p:cNvSpPr>
              <a:spLocks/>
            </p:cNvSpPr>
            <p:nvPr/>
          </p:nvSpPr>
          <p:spPr bwMode="auto">
            <a:xfrm>
              <a:off x="1133"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92641" name="Freeform 481"/>
            <p:cNvSpPr>
              <a:spLocks/>
            </p:cNvSpPr>
            <p:nvPr/>
          </p:nvSpPr>
          <p:spPr bwMode="auto">
            <a:xfrm>
              <a:off x="1132"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92642" name="Freeform 482"/>
            <p:cNvSpPr>
              <a:spLocks/>
            </p:cNvSpPr>
            <p:nvPr/>
          </p:nvSpPr>
          <p:spPr bwMode="auto">
            <a:xfrm>
              <a:off x="1130"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92643" name="Freeform 483"/>
            <p:cNvSpPr>
              <a:spLocks/>
            </p:cNvSpPr>
            <p:nvPr/>
          </p:nvSpPr>
          <p:spPr bwMode="auto">
            <a:xfrm>
              <a:off x="1130"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92644" name="Freeform 484"/>
            <p:cNvSpPr>
              <a:spLocks/>
            </p:cNvSpPr>
            <p:nvPr/>
          </p:nvSpPr>
          <p:spPr bwMode="auto">
            <a:xfrm>
              <a:off x="1131"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92645" name="Freeform 485"/>
            <p:cNvSpPr>
              <a:spLocks/>
            </p:cNvSpPr>
            <p:nvPr/>
          </p:nvSpPr>
          <p:spPr bwMode="auto">
            <a:xfrm>
              <a:off x="1131"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92646" name="Freeform 486"/>
            <p:cNvSpPr>
              <a:spLocks/>
            </p:cNvSpPr>
            <p:nvPr/>
          </p:nvSpPr>
          <p:spPr bwMode="auto">
            <a:xfrm>
              <a:off x="1131"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92647" name="Freeform 487"/>
            <p:cNvSpPr>
              <a:spLocks/>
            </p:cNvSpPr>
            <p:nvPr/>
          </p:nvSpPr>
          <p:spPr bwMode="auto">
            <a:xfrm>
              <a:off x="1132"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92648" name="Freeform 488"/>
            <p:cNvSpPr>
              <a:spLocks/>
            </p:cNvSpPr>
            <p:nvPr/>
          </p:nvSpPr>
          <p:spPr bwMode="auto">
            <a:xfrm>
              <a:off x="1130"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92649" name="Freeform 489"/>
            <p:cNvSpPr>
              <a:spLocks/>
            </p:cNvSpPr>
            <p:nvPr/>
          </p:nvSpPr>
          <p:spPr bwMode="auto">
            <a:xfrm>
              <a:off x="1176"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92650" name="Freeform 490"/>
            <p:cNvSpPr>
              <a:spLocks/>
            </p:cNvSpPr>
            <p:nvPr/>
          </p:nvSpPr>
          <p:spPr bwMode="auto">
            <a:xfrm>
              <a:off x="1176"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92651" name="Freeform 491"/>
            <p:cNvSpPr>
              <a:spLocks/>
            </p:cNvSpPr>
            <p:nvPr/>
          </p:nvSpPr>
          <p:spPr bwMode="auto">
            <a:xfrm>
              <a:off x="1176"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92652" name="Freeform 492"/>
            <p:cNvSpPr>
              <a:spLocks/>
            </p:cNvSpPr>
            <p:nvPr/>
          </p:nvSpPr>
          <p:spPr bwMode="auto">
            <a:xfrm>
              <a:off x="1177"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92653" name="Freeform 493"/>
            <p:cNvSpPr>
              <a:spLocks/>
            </p:cNvSpPr>
            <p:nvPr/>
          </p:nvSpPr>
          <p:spPr bwMode="auto">
            <a:xfrm>
              <a:off x="1177"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92654" name="Freeform 494"/>
            <p:cNvSpPr>
              <a:spLocks/>
            </p:cNvSpPr>
            <p:nvPr/>
          </p:nvSpPr>
          <p:spPr bwMode="auto">
            <a:xfrm>
              <a:off x="1177"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92655" name="Freeform 495"/>
            <p:cNvSpPr>
              <a:spLocks/>
            </p:cNvSpPr>
            <p:nvPr/>
          </p:nvSpPr>
          <p:spPr bwMode="auto">
            <a:xfrm>
              <a:off x="1178"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92656" name="Freeform 496"/>
            <p:cNvSpPr>
              <a:spLocks/>
            </p:cNvSpPr>
            <p:nvPr/>
          </p:nvSpPr>
          <p:spPr bwMode="auto">
            <a:xfrm>
              <a:off x="1185"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92657" name="Group 497"/>
          <p:cNvGrpSpPr>
            <a:grpSpLocks/>
          </p:cNvGrpSpPr>
          <p:nvPr/>
        </p:nvGrpSpPr>
        <p:grpSpPr bwMode="auto">
          <a:xfrm>
            <a:off x="9461970" y="1654972"/>
            <a:ext cx="469900" cy="685800"/>
            <a:chOff x="1104" y="3024"/>
            <a:chExt cx="296" cy="432"/>
          </a:xfrm>
        </p:grpSpPr>
        <p:sp>
          <p:nvSpPr>
            <p:cNvPr id="92658" name="Freeform 498"/>
            <p:cNvSpPr>
              <a:spLocks/>
            </p:cNvSpPr>
            <p:nvPr/>
          </p:nvSpPr>
          <p:spPr bwMode="auto">
            <a:xfrm>
              <a:off x="1138"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92659" name="Freeform 499"/>
            <p:cNvSpPr>
              <a:spLocks/>
            </p:cNvSpPr>
            <p:nvPr/>
          </p:nvSpPr>
          <p:spPr bwMode="auto">
            <a:xfrm>
              <a:off x="1197"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92660" name="Freeform 500"/>
            <p:cNvSpPr>
              <a:spLocks/>
            </p:cNvSpPr>
            <p:nvPr/>
          </p:nvSpPr>
          <p:spPr bwMode="auto">
            <a:xfrm>
              <a:off x="1187"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92661" name="Freeform 501"/>
            <p:cNvSpPr>
              <a:spLocks/>
            </p:cNvSpPr>
            <p:nvPr/>
          </p:nvSpPr>
          <p:spPr bwMode="auto">
            <a:xfrm>
              <a:off x="1138"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92662" name="Freeform 502"/>
            <p:cNvSpPr>
              <a:spLocks/>
            </p:cNvSpPr>
            <p:nvPr/>
          </p:nvSpPr>
          <p:spPr bwMode="auto">
            <a:xfrm>
              <a:off x="1136"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92663" name="Freeform 503"/>
            <p:cNvSpPr>
              <a:spLocks/>
            </p:cNvSpPr>
            <p:nvPr/>
          </p:nvSpPr>
          <p:spPr bwMode="auto">
            <a:xfrm>
              <a:off x="1147"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92664" name="Freeform 504"/>
            <p:cNvSpPr>
              <a:spLocks/>
            </p:cNvSpPr>
            <p:nvPr/>
          </p:nvSpPr>
          <p:spPr bwMode="auto">
            <a:xfrm>
              <a:off x="1129"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92665" name="Freeform 505"/>
            <p:cNvSpPr>
              <a:spLocks/>
            </p:cNvSpPr>
            <p:nvPr/>
          </p:nvSpPr>
          <p:spPr bwMode="auto">
            <a:xfrm>
              <a:off x="1313"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92666" name="Freeform 506"/>
            <p:cNvSpPr>
              <a:spLocks/>
            </p:cNvSpPr>
            <p:nvPr/>
          </p:nvSpPr>
          <p:spPr bwMode="auto">
            <a:xfrm>
              <a:off x="1122"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92667" name="Freeform 507"/>
            <p:cNvSpPr>
              <a:spLocks/>
            </p:cNvSpPr>
            <p:nvPr/>
          </p:nvSpPr>
          <p:spPr bwMode="auto">
            <a:xfrm>
              <a:off x="1104"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92668" name="Freeform 508"/>
            <p:cNvSpPr>
              <a:spLocks/>
            </p:cNvSpPr>
            <p:nvPr/>
          </p:nvSpPr>
          <p:spPr bwMode="auto">
            <a:xfrm>
              <a:off x="1104"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92669" name="Freeform 509"/>
            <p:cNvSpPr>
              <a:spLocks/>
            </p:cNvSpPr>
            <p:nvPr/>
          </p:nvSpPr>
          <p:spPr bwMode="auto">
            <a:xfrm>
              <a:off x="1104"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92670" name="Freeform 510"/>
            <p:cNvSpPr>
              <a:spLocks/>
            </p:cNvSpPr>
            <p:nvPr/>
          </p:nvSpPr>
          <p:spPr bwMode="auto">
            <a:xfrm>
              <a:off x="1104"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92671" name="Freeform 511"/>
            <p:cNvSpPr>
              <a:spLocks/>
            </p:cNvSpPr>
            <p:nvPr/>
          </p:nvSpPr>
          <p:spPr bwMode="auto">
            <a:xfrm>
              <a:off x="1104"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92672" name="Freeform 512"/>
            <p:cNvSpPr>
              <a:spLocks/>
            </p:cNvSpPr>
            <p:nvPr/>
          </p:nvSpPr>
          <p:spPr bwMode="auto">
            <a:xfrm>
              <a:off x="1104"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92673" name="Freeform 513"/>
            <p:cNvSpPr>
              <a:spLocks/>
            </p:cNvSpPr>
            <p:nvPr/>
          </p:nvSpPr>
          <p:spPr bwMode="auto">
            <a:xfrm>
              <a:off x="1104"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92674" name="Freeform 514"/>
            <p:cNvSpPr>
              <a:spLocks/>
            </p:cNvSpPr>
            <p:nvPr/>
          </p:nvSpPr>
          <p:spPr bwMode="auto">
            <a:xfrm>
              <a:off x="1277"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92675" name="Freeform 515"/>
            <p:cNvSpPr>
              <a:spLocks/>
            </p:cNvSpPr>
            <p:nvPr/>
          </p:nvSpPr>
          <p:spPr bwMode="auto">
            <a:xfrm>
              <a:off x="1118"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92676" name="Freeform 516"/>
            <p:cNvSpPr>
              <a:spLocks/>
            </p:cNvSpPr>
            <p:nvPr/>
          </p:nvSpPr>
          <p:spPr bwMode="auto">
            <a:xfrm>
              <a:off x="1117"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92677" name="Freeform 517"/>
            <p:cNvSpPr>
              <a:spLocks/>
            </p:cNvSpPr>
            <p:nvPr/>
          </p:nvSpPr>
          <p:spPr bwMode="auto">
            <a:xfrm>
              <a:off x="1281"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92678" name="Freeform 518"/>
            <p:cNvSpPr>
              <a:spLocks/>
            </p:cNvSpPr>
            <p:nvPr/>
          </p:nvSpPr>
          <p:spPr bwMode="auto">
            <a:xfrm>
              <a:off x="1121"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92679" name="Freeform 519"/>
            <p:cNvSpPr>
              <a:spLocks/>
            </p:cNvSpPr>
            <p:nvPr/>
          </p:nvSpPr>
          <p:spPr bwMode="auto">
            <a:xfrm>
              <a:off x="1120"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92680" name="Freeform 520"/>
            <p:cNvSpPr>
              <a:spLocks/>
            </p:cNvSpPr>
            <p:nvPr/>
          </p:nvSpPr>
          <p:spPr bwMode="auto">
            <a:xfrm>
              <a:off x="1112"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92681" name="Freeform 521"/>
            <p:cNvSpPr>
              <a:spLocks/>
            </p:cNvSpPr>
            <p:nvPr/>
          </p:nvSpPr>
          <p:spPr bwMode="auto">
            <a:xfrm>
              <a:off x="1111"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92682" name="Freeform 522"/>
            <p:cNvSpPr>
              <a:spLocks/>
            </p:cNvSpPr>
            <p:nvPr/>
          </p:nvSpPr>
          <p:spPr bwMode="auto">
            <a:xfrm>
              <a:off x="1288"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92683" name="Freeform 523"/>
            <p:cNvSpPr>
              <a:spLocks/>
            </p:cNvSpPr>
            <p:nvPr/>
          </p:nvSpPr>
          <p:spPr bwMode="auto">
            <a:xfrm>
              <a:off x="1288"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92684" name="Freeform 524"/>
            <p:cNvSpPr>
              <a:spLocks/>
            </p:cNvSpPr>
            <p:nvPr/>
          </p:nvSpPr>
          <p:spPr bwMode="auto">
            <a:xfrm>
              <a:off x="1170"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92685" name="Freeform 525"/>
            <p:cNvSpPr>
              <a:spLocks/>
            </p:cNvSpPr>
            <p:nvPr/>
          </p:nvSpPr>
          <p:spPr bwMode="auto">
            <a:xfrm>
              <a:off x="1170"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92686" name="Freeform 526"/>
            <p:cNvSpPr>
              <a:spLocks/>
            </p:cNvSpPr>
            <p:nvPr/>
          </p:nvSpPr>
          <p:spPr bwMode="auto">
            <a:xfrm>
              <a:off x="1176"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92687" name="Freeform 527"/>
            <p:cNvSpPr>
              <a:spLocks/>
            </p:cNvSpPr>
            <p:nvPr/>
          </p:nvSpPr>
          <p:spPr bwMode="auto">
            <a:xfrm>
              <a:off x="1183"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92688" name="Freeform 528"/>
            <p:cNvSpPr>
              <a:spLocks/>
            </p:cNvSpPr>
            <p:nvPr/>
          </p:nvSpPr>
          <p:spPr bwMode="auto">
            <a:xfrm>
              <a:off x="1186"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92689" name="Freeform 529"/>
            <p:cNvSpPr>
              <a:spLocks/>
            </p:cNvSpPr>
            <p:nvPr/>
          </p:nvSpPr>
          <p:spPr bwMode="auto">
            <a:xfrm>
              <a:off x="1191"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92690" name="Freeform 530"/>
            <p:cNvSpPr>
              <a:spLocks/>
            </p:cNvSpPr>
            <p:nvPr/>
          </p:nvSpPr>
          <p:spPr bwMode="auto">
            <a:xfrm>
              <a:off x="1191"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92691" name="Freeform 531"/>
            <p:cNvSpPr>
              <a:spLocks/>
            </p:cNvSpPr>
            <p:nvPr/>
          </p:nvSpPr>
          <p:spPr bwMode="auto">
            <a:xfrm>
              <a:off x="1194"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92692" name="Freeform 532"/>
            <p:cNvSpPr>
              <a:spLocks/>
            </p:cNvSpPr>
            <p:nvPr/>
          </p:nvSpPr>
          <p:spPr bwMode="auto">
            <a:xfrm>
              <a:off x="1207"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92693" name="Freeform 533"/>
            <p:cNvSpPr>
              <a:spLocks/>
            </p:cNvSpPr>
            <p:nvPr/>
          </p:nvSpPr>
          <p:spPr bwMode="auto">
            <a:xfrm>
              <a:off x="1209"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92694" name="Freeform 534"/>
            <p:cNvSpPr>
              <a:spLocks/>
            </p:cNvSpPr>
            <p:nvPr/>
          </p:nvSpPr>
          <p:spPr bwMode="auto">
            <a:xfrm>
              <a:off x="1209"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92695" name="Freeform 535"/>
            <p:cNvSpPr>
              <a:spLocks/>
            </p:cNvSpPr>
            <p:nvPr/>
          </p:nvSpPr>
          <p:spPr bwMode="auto">
            <a:xfrm>
              <a:off x="1209"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92696" name="Freeform 536"/>
            <p:cNvSpPr>
              <a:spLocks/>
            </p:cNvSpPr>
            <p:nvPr/>
          </p:nvSpPr>
          <p:spPr bwMode="auto">
            <a:xfrm>
              <a:off x="1212"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92697" name="Freeform 537"/>
            <p:cNvSpPr>
              <a:spLocks/>
            </p:cNvSpPr>
            <p:nvPr/>
          </p:nvSpPr>
          <p:spPr bwMode="auto">
            <a:xfrm>
              <a:off x="1232"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92698" name="Freeform 538"/>
            <p:cNvSpPr>
              <a:spLocks/>
            </p:cNvSpPr>
            <p:nvPr/>
          </p:nvSpPr>
          <p:spPr bwMode="auto">
            <a:xfrm>
              <a:off x="1163"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92699" name="Freeform 539"/>
            <p:cNvSpPr>
              <a:spLocks/>
            </p:cNvSpPr>
            <p:nvPr/>
          </p:nvSpPr>
          <p:spPr bwMode="auto">
            <a:xfrm>
              <a:off x="1234"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92700" name="Freeform 540"/>
            <p:cNvSpPr>
              <a:spLocks/>
            </p:cNvSpPr>
            <p:nvPr/>
          </p:nvSpPr>
          <p:spPr bwMode="auto">
            <a:xfrm>
              <a:off x="1165"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92701" name="Freeform 541"/>
            <p:cNvSpPr>
              <a:spLocks/>
            </p:cNvSpPr>
            <p:nvPr/>
          </p:nvSpPr>
          <p:spPr bwMode="auto">
            <a:xfrm>
              <a:off x="1177"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92702" name="Freeform 542"/>
            <p:cNvSpPr>
              <a:spLocks/>
            </p:cNvSpPr>
            <p:nvPr/>
          </p:nvSpPr>
          <p:spPr bwMode="auto">
            <a:xfrm>
              <a:off x="1178"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92703" name="Freeform 543"/>
            <p:cNvSpPr>
              <a:spLocks/>
            </p:cNvSpPr>
            <p:nvPr/>
          </p:nvSpPr>
          <p:spPr bwMode="auto">
            <a:xfrm>
              <a:off x="1178"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92704" name="Freeform 544"/>
            <p:cNvSpPr>
              <a:spLocks/>
            </p:cNvSpPr>
            <p:nvPr/>
          </p:nvSpPr>
          <p:spPr bwMode="auto">
            <a:xfrm>
              <a:off x="1191"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92705" name="Freeform 545"/>
            <p:cNvSpPr>
              <a:spLocks/>
            </p:cNvSpPr>
            <p:nvPr/>
          </p:nvSpPr>
          <p:spPr bwMode="auto">
            <a:xfrm>
              <a:off x="1191"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92706" name="Freeform 546"/>
            <p:cNvSpPr>
              <a:spLocks/>
            </p:cNvSpPr>
            <p:nvPr/>
          </p:nvSpPr>
          <p:spPr bwMode="auto">
            <a:xfrm>
              <a:off x="1192"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92707" name="Freeform 547"/>
            <p:cNvSpPr>
              <a:spLocks/>
            </p:cNvSpPr>
            <p:nvPr/>
          </p:nvSpPr>
          <p:spPr bwMode="auto">
            <a:xfrm>
              <a:off x="1192"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92708" name="Freeform 548"/>
            <p:cNvSpPr>
              <a:spLocks/>
            </p:cNvSpPr>
            <p:nvPr/>
          </p:nvSpPr>
          <p:spPr bwMode="auto">
            <a:xfrm>
              <a:off x="1193"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92709" name="Freeform 549"/>
            <p:cNvSpPr>
              <a:spLocks/>
            </p:cNvSpPr>
            <p:nvPr/>
          </p:nvSpPr>
          <p:spPr bwMode="auto">
            <a:xfrm>
              <a:off x="1193"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92710" name="Freeform 550"/>
            <p:cNvSpPr>
              <a:spLocks/>
            </p:cNvSpPr>
            <p:nvPr/>
          </p:nvSpPr>
          <p:spPr bwMode="auto">
            <a:xfrm>
              <a:off x="1185"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92711" name="Freeform 551"/>
            <p:cNvSpPr>
              <a:spLocks/>
            </p:cNvSpPr>
            <p:nvPr/>
          </p:nvSpPr>
          <p:spPr bwMode="auto">
            <a:xfrm>
              <a:off x="1186"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92712" name="Freeform 552"/>
            <p:cNvSpPr>
              <a:spLocks/>
            </p:cNvSpPr>
            <p:nvPr/>
          </p:nvSpPr>
          <p:spPr bwMode="auto">
            <a:xfrm>
              <a:off x="1184"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92713" name="Freeform 553"/>
            <p:cNvSpPr>
              <a:spLocks/>
            </p:cNvSpPr>
            <p:nvPr/>
          </p:nvSpPr>
          <p:spPr bwMode="auto">
            <a:xfrm>
              <a:off x="1182"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92714" name="Freeform 554"/>
            <p:cNvSpPr>
              <a:spLocks/>
            </p:cNvSpPr>
            <p:nvPr/>
          </p:nvSpPr>
          <p:spPr bwMode="auto">
            <a:xfrm>
              <a:off x="1182"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92715" name="Freeform 555"/>
            <p:cNvSpPr>
              <a:spLocks/>
            </p:cNvSpPr>
            <p:nvPr/>
          </p:nvSpPr>
          <p:spPr bwMode="auto">
            <a:xfrm>
              <a:off x="1187"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92716" name="Freeform 556"/>
            <p:cNvSpPr>
              <a:spLocks/>
            </p:cNvSpPr>
            <p:nvPr/>
          </p:nvSpPr>
          <p:spPr bwMode="auto">
            <a:xfrm>
              <a:off x="1186"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92717" name="Freeform 557"/>
            <p:cNvSpPr>
              <a:spLocks/>
            </p:cNvSpPr>
            <p:nvPr/>
          </p:nvSpPr>
          <p:spPr bwMode="auto">
            <a:xfrm>
              <a:off x="1186"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92718" name="Freeform 558"/>
            <p:cNvSpPr>
              <a:spLocks/>
            </p:cNvSpPr>
            <p:nvPr/>
          </p:nvSpPr>
          <p:spPr bwMode="auto">
            <a:xfrm>
              <a:off x="1186"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92719" name="Freeform 559"/>
            <p:cNvSpPr>
              <a:spLocks/>
            </p:cNvSpPr>
            <p:nvPr/>
          </p:nvSpPr>
          <p:spPr bwMode="auto">
            <a:xfrm>
              <a:off x="1185"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92720" name="Freeform 560"/>
            <p:cNvSpPr>
              <a:spLocks/>
            </p:cNvSpPr>
            <p:nvPr/>
          </p:nvSpPr>
          <p:spPr bwMode="auto">
            <a:xfrm>
              <a:off x="1182"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92721" name="Freeform 561"/>
            <p:cNvSpPr>
              <a:spLocks/>
            </p:cNvSpPr>
            <p:nvPr/>
          </p:nvSpPr>
          <p:spPr bwMode="auto">
            <a:xfrm>
              <a:off x="1183"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92722" name="Freeform 562"/>
            <p:cNvSpPr>
              <a:spLocks/>
            </p:cNvSpPr>
            <p:nvPr/>
          </p:nvSpPr>
          <p:spPr bwMode="auto">
            <a:xfrm>
              <a:off x="1188"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92723" name="Freeform 563"/>
            <p:cNvSpPr>
              <a:spLocks/>
            </p:cNvSpPr>
            <p:nvPr/>
          </p:nvSpPr>
          <p:spPr bwMode="auto">
            <a:xfrm>
              <a:off x="1187"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92724" name="Freeform 564"/>
            <p:cNvSpPr>
              <a:spLocks/>
            </p:cNvSpPr>
            <p:nvPr/>
          </p:nvSpPr>
          <p:spPr bwMode="auto">
            <a:xfrm>
              <a:off x="1142"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92725" name="Freeform 565"/>
            <p:cNvSpPr>
              <a:spLocks/>
            </p:cNvSpPr>
            <p:nvPr/>
          </p:nvSpPr>
          <p:spPr bwMode="auto">
            <a:xfrm>
              <a:off x="1133"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92726" name="Freeform 566"/>
            <p:cNvSpPr>
              <a:spLocks/>
            </p:cNvSpPr>
            <p:nvPr/>
          </p:nvSpPr>
          <p:spPr bwMode="auto">
            <a:xfrm>
              <a:off x="1133"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92727" name="Freeform 567"/>
            <p:cNvSpPr>
              <a:spLocks/>
            </p:cNvSpPr>
            <p:nvPr/>
          </p:nvSpPr>
          <p:spPr bwMode="auto">
            <a:xfrm>
              <a:off x="1133"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92728" name="Freeform 568"/>
            <p:cNvSpPr>
              <a:spLocks/>
            </p:cNvSpPr>
            <p:nvPr/>
          </p:nvSpPr>
          <p:spPr bwMode="auto">
            <a:xfrm>
              <a:off x="1141"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92729" name="Freeform 569"/>
            <p:cNvSpPr>
              <a:spLocks/>
            </p:cNvSpPr>
            <p:nvPr/>
          </p:nvSpPr>
          <p:spPr bwMode="auto">
            <a:xfrm>
              <a:off x="1137"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92730" name="Freeform 570"/>
            <p:cNvSpPr>
              <a:spLocks/>
            </p:cNvSpPr>
            <p:nvPr/>
          </p:nvSpPr>
          <p:spPr bwMode="auto">
            <a:xfrm>
              <a:off x="1137"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92731" name="Freeform 571"/>
            <p:cNvSpPr>
              <a:spLocks/>
            </p:cNvSpPr>
            <p:nvPr/>
          </p:nvSpPr>
          <p:spPr bwMode="auto">
            <a:xfrm>
              <a:off x="1137"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92732" name="Freeform 572"/>
            <p:cNvSpPr>
              <a:spLocks/>
            </p:cNvSpPr>
            <p:nvPr/>
          </p:nvSpPr>
          <p:spPr bwMode="auto">
            <a:xfrm>
              <a:off x="1307"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92733" name="Freeform 573"/>
            <p:cNvSpPr>
              <a:spLocks/>
            </p:cNvSpPr>
            <p:nvPr/>
          </p:nvSpPr>
          <p:spPr bwMode="auto">
            <a:xfrm>
              <a:off x="1307"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92734" name="Freeform 574"/>
            <p:cNvSpPr>
              <a:spLocks/>
            </p:cNvSpPr>
            <p:nvPr/>
          </p:nvSpPr>
          <p:spPr bwMode="auto">
            <a:xfrm>
              <a:off x="1313"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92735" name="Freeform 575"/>
            <p:cNvSpPr>
              <a:spLocks/>
            </p:cNvSpPr>
            <p:nvPr/>
          </p:nvSpPr>
          <p:spPr bwMode="auto">
            <a:xfrm>
              <a:off x="1313"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92736" name="Freeform 576"/>
            <p:cNvSpPr>
              <a:spLocks/>
            </p:cNvSpPr>
            <p:nvPr/>
          </p:nvSpPr>
          <p:spPr bwMode="auto">
            <a:xfrm>
              <a:off x="1307"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92737" name="Freeform 577"/>
            <p:cNvSpPr>
              <a:spLocks/>
            </p:cNvSpPr>
            <p:nvPr/>
          </p:nvSpPr>
          <p:spPr bwMode="auto">
            <a:xfrm>
              <a:off x="1308"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92738" name="Freeform 578"/>
            <p:cNvSpPr>
              <a:spLocks/>
            </p:cNvSpPr>
            <p:nvPr/>
          </p:nvSpPr>
          <p:spPr bwMode="auto">
            <a:xfrm>
              <a:off x="1311"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92739" name="Freeform 579"/>
            <p:cNvSpPr>
              <a:spLocks/>
            </p:cNvSpPr>
            <p:nvPr/>
          </p:nvSpPr>
          <p:spPr bwMode="auto">
            <a:xfrm>
              <a:off x="1311"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92740" name="Freeform 580"/>
            <p:cNvSpPr>
              <a:spLocks/>
            </p:cNvSpPr>
            <p:nvPr/>
          </p:nvSpPr>
          <p:spPr bwMode="auto">
            <a:xfrm>
              <a:off x="1132"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92741" name="Freeform 581"/>
            <p:cNvSpPr>
              <a:spLocks/>
            </p:cNvSpPr>
            <p:nvPr/>
          </p:nvSpPr>
          <p:spPr bwMode="auto">
            <a:xfrm>
              <a:off x="1132"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92742" name="Freeform 582"/>
            <p:cNvSpPr>
              <a:spLocks/>
            </p:cNvSpPr>
            <p:nvPr/>
          </p:nvSpPr>
          <p:spPr bwMode="auto">
            <a:xfrm>
              <a:off x="1133"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92743" name="Freeform 583"/>
            <p:cNvSpPr>
              <a:spLocks/>
            </p:cNvSpPr>
            <p:nvPr/>
          </p:nvSpPr>
          <p:spPr bwMode="auto">
            <a:xfrm>
              <a:off x="1133"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92744" name="Freeform 584"/>
            <p:cNvSpPr>
              <a:spLocks/>
            </p:cNvSpPr>
            <p:nvPr/>
          </p:nvSpPr>
          <p:spPr bwMode="auto">
            <a:xfrm>
              <a:off x="1133"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92745" name="Freeform 585"/>
            <p:cNvSpPr>
              <a:spLocks/>
            </p:cNvSpPr>
            <p:nvPr/>
          </p:nvSpPr>
          <p:spPr bwMode="auto">
            <a:xfrm>
              <a:off x="1133"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92746" name="Freeform 586"/>
            <p:cNvSpPr>
              <a:spLocks/>
            </p:cNvSpPr>
            <p:nvPr/>
          </p:nvSpPr>
          <p:spPr bwMode="auto">
            <a:xfrm>
              <a:off x="1132"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92747" name="Freeform 587"/>
            <p:cNvSpPr>
              <a:spLocks/>
            </p:cNvSpPr>
            <p:nvPr/>
          </p:nvSpPr>
          <p:spPr bwMode="auto">
            <a:xfrm>
              <a:off x="1130"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92748" name="Freeform 588"/>
            <p:cNvSpPr>
              <a:spLocks/>
            </p:cNvSpPr>
            <p:nvPr/>
          </p:nvSpPr>
          <p:spPr bwMode="auto">
            <a:xfrm>
              <a:off x="1130"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92749" name="Freeform 589"/>
            <p:cNvSpPr>
              <a:spLocks/>
            </p:cNvSpPr>
            <p:nvPr/>
          </p:nvSpPr>
          <p:spPr bwMode="auto">
            <a:xfrm>
              <a:off x="1131"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92750" name="Freeform 590"/>
            <p:cNvSpPr>
              <a:spLocks/>
            </p:cNvSpPr>
            <p:nvPr/>
          </p:nvSpPr>
          <p:spPr bwMode="auto">
            <a:xfrm>
              <a:off x="1131"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92751" name="Freeform 591"/>
            <p:cNvSpPr>
              <a:spLocks/>
            </p:cNvSpPr>
            <p:nvPr/>
          </p:nvSpPr>
          <p:spPr bwMode="auto">
            <a:xfrm>
              <a:off x="1131"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92752" name="Freeform 592"/>
            <p:cNvSpPr>
              <a:spLocks/>
            </p:cNvSpPr>
            <p:nvPr/>
          </p:nvSpPr>
          <p:spPr bwMode="auto">
            <a:xfrm>
              <a:off x="1132"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92753" name="Freeform 593"/>
            <p:cNvSpPr>
              <a:spLocks/>
            </p:cNvSpPr>
            <p:nvPr/>
          </p:nvSpPr>
          <p:spPr bwMode="auto">
            <a:xfrm>
              <a:off x="1130"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92754" name="Freeform 594"/>
            <p:cNvSpPr>
              <a:spLocks/>
            </p:cNvSpPr>
            <p:nvPr/>
          </p:nvSpPr>
          <p:spPr bwMode="auto">
            <a:xfrm>
              <a:off x="1176"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92755" name="Freeform 595"/>
            <p:cNvSpPr>
              <a:spLocks/>
            </p:cNvSpPr>
            <p:nvPr/>
          </p:nvSpPr>
          <p:spPr bwMode="auto">
            <a:xfrm>
              <a:off x="1176"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92756" name="Freeform 596"/>
            <p:cNvSpPr>
              <a:spLocks/>
            </p:cNvSpPr>
            <p:nvPr/>
          </p:nvSpPr>
          <p:spPr bwMode="auto">
            <a:xfrm>
              <a:off x="1176"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92757" name="Freeform 597"/>
            <p:cNvSpPr>
              <a:spLocks/>
            </p:cNvSpPr>
            <p:nvPr/>
          </p:nvSpPr>
          <p:spPr bwMode="auto">
            <a:xfrm>
              <a:off x="1177"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92758" name="Freeform 598"/>
            <p:cNvSpPr>
              <a:spLocks/>
            </p:cNvSpPr>
            <p:nvPr/>
          </p:nvSpPr>
          <p:spPr bwMode="auto">
            <a:xfrm>
              <a:off x="1177"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92759" name="Freeform 599"/>
            <p:cNvSpPr>
              <a:spLocks/>
            </p:cNvSpPr>
            <p:nvPr/>
          </p:nvSpPr>
          <p:spPr bwMode="auto">
            <a:xfrm>
              <a:off x="1177"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92760" name="Freeform 600"/>
            <p:cNvSpPr>
              <a:spLocks/>
            </p:cNvSpPr>
            <p:nvPr/>
          </p:nvSpPr>
          <p:spPr bwMode="auto">
            <a:xfrm>
              <a:off x="1178"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92761" name="Freeform 601"/>
            <p:cNvSpPr>
              <a:spLocks/>
            </p:cNvSpPr>
            <p:nvPr/>
          </p:nvSpPr>
          <p:spPr bwMode="auto">
            <a:xfrm>
              <a:off x="1185"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pic>
        <p:nvPicPr>
          <p:cNvPr id="92993" name="Picture 833" descr="j0235962"/>
          <p:cNvPicPr>
            <a:picLocks noChangeAspect="1" noChangeArrowheads="1"/>
          </p:cNvPicPr>
          <p:nvPr/>
        </p:nvPicPr>
        <p:blipFill>
          <a:blip r:embed="rId3" cstate="print"/>
          <a:srcRect/>
          <a:stretch>
            <a:fillRect/>
          </a:stretch>
        </p:blipFill>
        <p:spPr bwMode="auto">
          <a:xfrm>
            <a:off x="10220796" y="4015586"/>
            <a:ext cx="904875" cy="911225"/>
          </a:xfrm>
          <a:prstGeom prst="rect">
            <a:avLst/>
          </a:prstGeom>
          <a:noFill/>
          <a:ln w="9525">
            <a:noFill/>
            <a:miter lim="800000"/>
            <a:headEnd/>
            <a:tailEnd/>
          </a:ln>
        </p:spPr>
      </p:pic>
      <p:pic>
        <p:nvPicPr>
          <p:cNvPr id="92994" name="Picture 834" descr="j0235962"/>
          <p:cNvPicPr>
            <a:picLocks noChangeAspect="1" noChangeArrowheads="1"/>
          </p:cNvPicPr>
          <p:nvPr/>
        </p:nvPicPr>
        <p:blipFill>
          <a:blip r:embed="rId3" cstate="print"/>
          <a:srcRect/>
          <a:stretch>
            <a:fillRect/>
          </a:stretch>
        </p:blipFill>
        <p:spPr bwMode="auto">
          <a:xfrm>
            <a:off x="8131646" y="2480473"/>
            <a:ext cx="904875" cy="911225"/>
          </a:xfrm>
          <a:prstGeom prst="rect">
            <a:avLst/>
          </a:prstGeom>
          <a:noFill/>
          <a:ln w="9525">
            <a:noFill/>
            <a:miter lim="800000"/>
            <a:headEnd/>
            <a:tailEnd/>
          </a:ln>
        </p:spPr>
      </p:pic>
      <p:grpSp>
        <p:nvGrpSpPr>
          <p:cNvPr id="92995" name="Group 835"/>
          <p:cNvGrpSpPr>
            <a:grpSpLocks/>
          </p:cNvGrpSpPr>
          <p:nvPr/>
        </p:nvGrpSpPr>
        <p:grpSpPr bwMode="auto">
          <a:xfrm rot="20450558" flipH="1">
            <a:off x="8682507" y="1904210"/>
            <a:ext cx="381000" cy="304800"/>
            <a:chOff x="1248" y="2736"/>
            <a:chExt cx="240" cy="192"/>
          </a:xfrm>
        </p:grpSpPr>
        <p:sp>
          <p:nvSpPr>
            <p:cNvPr id="92996" name="Line 836"/>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92997" name="Line 837"/>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92998" name="Line 838"/>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51" name="Rectangle 115"/>
          <p:cNvSpPr>
            <a:spLocks noGrp="1" noChangeArrowheads="1"/>
          </p:cNvSpPr>
          <p:nvPr>
            <p:ph type="title"/>
          </p:nvPr>
        </p:nvSpPr>
        <p:spPr/>
        <p:txBody>
          <a:bodyPr/>
          <a:lstStyle/>
          <a:p>
            <a:r>
              <a:rPr lang="en-US"/>
              <a:t>Robustness</a:t>
            </a:r>
          </a:p>
        </p:txBody>
      </p:sp>
      <p:sp>
        <p:nvSpPr>
          <p:cNvPr id="168052" name="Rectangle 116"/>
          <p:cNvSpPr>
            <a:spLocks noGrp="1" noChangeArrowheads="1"/>
          </p:cNvSpPr>
          <p:nvPr>
            <p:ph idx="1"/>
          </p:nvPr>
        </p:nvSpPr>
        <p:spPr/>
        <p:txBody>
          <a:bodyPr/>
          <a:lstStyle/>
          <a:p>
            <a:r>
              <a:rPr lang="en-US" sz="2000" dirty="0"/>
              <a:t>Slow frequency hopping with hopping patterns determined by a master</a:t>
            </a:r>
          </a:p>
          <a:p>
            <a:pPr lvl="1"/>
            <a:r>
              <a:rPr lang="en-US" dirty="0"/>
              <a:t>Protection from interference on certain frequencies</a:t>
            </a:r>
          </a:p>
          <a:p>
            <a:pPr lvl="1"/>
            <a:r>
              <a:rPr lang="en-US" dirty="0"/>
              <a:t>Separation from other </a:t>
            </a:r>
            <a:r>
              <a:rPr lang="en-US" dirty="0" err="1"/>
              <a:t>piconets</a:t>
            </a:r>
            <a:r>
              <a:rPr lang="en-US" dirty="0"/>
              <a:t> (FH-CDMA)</a:t>
            </a:r>
          </a:p>
          <a:p>
            <a:r>
              <a:rPr lang="en-US" sz="2000" dirty="0"/>
              <a:t>Retransmission</a:t>
            </a:r>
          </a:p>
          <a:p>
            <a:pPr lvl="1"/>
            <a:r>
              <a:rPr lang="en-US" dirty="0"/>
              <a:t>ACL only, very fast</a:t>
            </a:r>
          </a:p>
          <a:p>
            <a:r>
              <a:rPr lang="en-US" sz="2000" dirty="0"/>
              <a:t>Forward Error Correction</a:t>
            </a:r>
          </a:p>
          <a:p>
            <a:pPr lvl="1"/>
            <a:r>
              <a:rPr lang="en-US" dirty="0"/>
              <a:t>SCO and ACL</a:t>
            </a:r>
          </a:p>
        </p:txBody>
      </p:sp>
      <p:sp>
        <p:nvSpPr>
          <p:cNvPr id="115" name="Fußzeilenplatzhalter 4"/>
          <p:cNvSpPr>
            <a:spLocks noGrp="1"/>
          </p:cNvSpPr>
          <p:nvPr>
            <p:ph type="ftr" sz="quarter" idx="10"/>
          </p:nvPr>
        </p:nvSpPr>
        <p:spPr/>
        <p:txBody>
          <a:bodyPr/>
          <a:lstStyle/>
          <a:p>
            <a:r>
              <a:rPr lang="en-US"/>
              <a:t>Prof. Dr.-Ing. Jochen H. Schiller    www.jochenschiller.de    Mobile Communications</a:t>
            </a:r>
          </a:p>
        </p:txBody>
      </p:sp>
      <p:sp>
        <p:nvSpPr>
          <p:cNvPr id="167940" name="Rectangle 4"/>
          <p:cNvSpPr>
            <a:spLocks noChangeArrowheads="1"/>
          </p:cNvSpPr>
          <p:nvPr/>
        </p:nvSpPr>
        <p:spPr bwMode="auto">
          <a:xfrm>
            <a:off x="1733550" y="3840164"/>
            <a:ext cx="1106488" cy="333375"/>
          </a:xfrm>
          <a:prstGeom prst="rect">
            <a:avLst/>
          </a:prstGeom>
          <a:solidFill>
            <a:schemeClr val="bg1"/>
          </a:solidFill>
          <a:ln w="12700">
            <a:noFill/>
            <a:miter lim="800000"/>
            <a:headEnd/>
            <a:tailEnd/>
          </a:ln>
          <a:effectLst/>
        </p:spPr>
        <p:txBody>
          <a:bodyPr lIns="90488" tIns="44450" rIns="90488" bIns="44450">
            <a:spAutoFit/>
          </a:bodyPr>
          <a:lstStyle/>
          <a:p>
            <a:pPr algn="l" defTabSz="762000" eaLnBrk="0" hangingPunct="0"/>
            <a:r>
              <a:rPr lang="en-US" sz="1600" b="1">
                <a:latin typeface="Arial" charset="0"/>
              </a:rPr>
              <a:t>MASTER</a:t>
            </a:r>
          </a:p>
        </p:txBody>
      </p:sp>
      <p:sp>
        <p:nvSpPr>
          <p:cNvPr id="167941" name="Rectangle 5"/>
          <p:cNvSpPr>
            <a:spLocks noChangeArrowheads="1"/>
          </p:cNvSpPr>
          <p:nvPr/>
        </p:nvSpPr>
        <p:spPr bwMode="auto">
          <a:xfrm>
            <a:off x="1730375" y="5059364"/>
            <a:ext cx="1138238" cy="333375"/>
          </a:xfrm>
          <a:prstGeom prst="rect">
            <a:avLst/>
          </a:prstGeom>
          <a:noFill/>
          <a:ln w="12700">
            <a:noFill/>
            <a:miter lim="800000"/>
            <a:headEnd/>
            <a:tailEnd/>
          </a:ln>
          <a:effectLst/>
        </p:spPr>
        <p:txBody>
          <a:bodyPr lIns="90488" tIns="44450" rIns="90488" bIns="44450">
            <a:spAutoFit/>
          </a:bodyPr>
          <a:lstStyle/>
          <a:p>
            <a:pPr algn="l" defTabSz="762000" eaLnBrk="0" hangingPunct="0"/>
            <a:r>
              <a:rPr lang="en-US" sz="1600" b="1">
                <a:solidFill>
                  <a:schemeClr val="accent2"/>
                </a:solidFill>
                <a:latin typeface="Arial" charset="0"/>
              </a:rPr>
              <a:t>SLAVE 1</a:t>
            </a:r>
          </a:p>
        </p:txBody>
      </p:sp>
      <p:sp>
        <p:nvSpPr>
          <p:cNvPr id="167942" name="Rectangle 6"/>
          <p:cNvSpPr>
            <a:spLocks noChangeArrowheads="1"/>
          </p:cNvSpPr>
          <p:nvPr/>
        </p:nvSpPr>
        <p:spPr bwMode="auto">
          <a:xfrm>
            <a:off x="8397875" y="5100638"/>
            <a:ext cx="139700" cy="304800"/>
          </a:xfrm>
          <a:prstGeom prst="rect">
            <a:avLst/>
          </a:prstGeom>
          <a:solidFill>
            <a:srgbClr val="F4EE00"/>
          </a:solidFill>
          <a:ln w="12700">
            <a:solidFill>
              <a:schemeClr val="tx1"/>
            </a:solidFill>
            <a:miter lim="800000"/>
            <a:headEnd/>
            <a:tailEnd/>
          </a:ln>
          <a:effectLst/>
        </p:spPr>
        <p:txBody>
          <a:bodyPr wrap="none" anchor="ctr"/>
          <a:lstStyle/>
          <a:p>
            <a:endParaRPr lang="en-US"/>
          </a:p>
        </p:txBody>
      </p:sp>
      <p:sp>
        <p:nvSpPr>
          <p:cNvPr id="167943" name="Line 7"/>
          <p:cNvSpPr>
            <a:spLocks noChangeShapeType="1"/>
          </p:cNvSpPr>
          <p:nvPr/>
        </p:nvSpPr>
        <p:spPr bwMode="auto">
          <a:xfrm>
            <a:off x="8397875" y="4338638"/>
            <a:ext cx="0" cy="5969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7944" name="Rectangle 8"/>
          <p:cNvSpPr>
            <a:spLocks noChangeArrowheads="1"/>
          </p:cNvSpPr>
          <p:nvPr/>
        </p:nvSpPr>
        <p:spPr bwMode="auto">
          <a:xfrm>
            <a:off x="1730375" y="5897564"/>
            <a:ext cx="1138238" cy="333375"/>
          </a:xfrm>
          <a:prstGeom prst="rect">
            <a:avLst/>
          </a:prstGeom>
          <a:noFill/>
          <a:ln w="12700">
            <a:noFill/>
            <a:miter lim="800000"/>
            <a:headEnd/>
            <a:tailEnd/>
          </a:ln>
          <a:effectLst/>
        </p:spPr>
        <p:txBody>
          <a:bodyPr lIns="90488" tIns="44450" rIns="90488" bIns="44450">
            <a:spAutoFit/>
          </a:bodyPr>
          <a:lstStyle/>
          <a:p>
            <a:pPr algn="l" defTabSz="762000" eaLnBrk="0" hangingPunct="0"/>
            <a:r>
              <a:rPr lang="en-US" sz="1600" b="1">
                <a:solidFill>
                  <a:srgbClr val="00FF00"/>
                </a:solidFill>
                <a:latin typeface="Arial" charset="0"/>
              </a:rPr>
              <a:t>SLAVE 2</a:t>
            </a:r>
          </a:p>
        </p:txBody>
      </p:sp>
      <p:sp>
        <p:nvSpPr>
          <p:cNvPr id="167945" name="Rectangle 9"/>
          <p:cNvSpPr>
            <a:spLocks noChangeArrowheads="1"/>
          </p:cNvSpPr>
          <p:nvPr/>
        </p:nvSpPr>
        <p:spPr bwMode="auto">
          <a:xfrm>
            <a:off x="8959850" y="3805238"/>
            <a:ext cx="141288" cy="304800"/>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67946" name="Line 10"/>
          <p:cNvSpPr>
            <a:spLocks noChangeShapeType="1"/>
          </p:cNvSpPr>
          <p:nvPr/>
        </p:nvSpPr>
        <p:spPr bwMode="auto">
          <a:xfrm>
            <a:off x="9029700" y="4338638"/>
            <a:ext cx="0" cy="15113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7947" name="Line 11"/>
          <p:cNvSpPr>
            <a:spLocks noChangeShapeType="1"/>
          </p:cNvSpPr>
          <p:nvPr/>
        </p:nvSpPr>
        <p:spPr bwMode="auto">
          <a:xfrm>
            <a:off x="3473450" y="4338638"/>
            <a:ext cx="0" cy="596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7948" name="Rectangle 12"/>
          <p:cNvSpPr>
            <a:spLocks noChangeArrowheads="1"/>
          </p:cNvSpPr>
          <p:nvPr/>
        </p:nvSpPr>
        <p:spPr bwMode="auto">
          <a:xfrm>
            <a:off x="3473451" y="3805238"/>
            <a:ext cx="282575" cy="292100"/>
          </a:xfrm>
          <a:prstGeom prst="rect">
            <a:avLst/>
          </a:prstGeom>
          <a:solidFill>
            <a:srgbClr val="ADADEB"/>
          </a:solidFill>
          <a:ln w="12700">
            <a:solidFill>
              <a:schemeClr val="tx1"/>
            </a:solidFill>
            <a:miter lim="800000"/>
            <a:headEnd/>
            <a:tailEnd/>
          </a:ln>
          <a:effectLst/>
        </p:spPr>
        <p:txBody>
          <a:bodyPr wrap="none" anchor="ctr"/>
          <a:lstStyle/>
          <a:p>
            <a:pPr eaLnBrk="0" hangingPunct="0"/>
            <a:r>
              <a:rPr lang="en-US" sz="1400">
                <a:latin typeface="Arial" charset="0"/>
              </a:rPr>
              <a:t>A</a:t>
            </a:r>
          </a:p>
        </p:txBody>
      </p:sp>
      <p:sp>
        <p:nvSpPr>
          <p:cNvPr id="167949" name="Rectangle 13"/>
          <p:cNvSpPr>
            <a:spLocks noChangeArrowheads="1"/>
          </p:cNvSpPr>
          <p:nvPr/>
        </p:nvSpPr>
        <p:spPr bwMode="auto">
          <a:xfrm>
            <a:off x="3333750" y="3805238"/>
            <a:ext cx="139700" cy="3048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67950" name="Line 14"/>
          <p:cNvSpPr>
            <a:spLocks noChangeShapeType="1"/>
          </p:cNvSpPr>
          <p:nvPr/>
        </p:nvSpPr>
        <p:spPr bwMode="auto">
          <a:xfrm>
            <a:off x="4598988" y="4338638"/>
            <a:ext cx="0" cy="596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7951" name="Rectangle 15"/>
          <p:cNvSpPr>
            <a:spLocks noChangeArrowheads="1"/>
          </p:cNvSpPr>
          <p:nvPr/>
        </p:nvSpPr>
        <p:spPr bwMode="auto">
          <a:xfrm>
            <a:off x="4598989" y="3805238"/>
            <a:ext cx="280987" cy="292100"/>
          </a:xfrm>
          <a:prstGeom prst="rect">
            <a:avLst/>
          </a:prstGeom>
          <a:solidFill>
            <a:srgbClr val="ADADEB"/>
          </a:solidFill>
          <a:ln w="12700">
            <a:solidFill>
              <a:schemeClr val="tx1"/>
            </a:solidFill>
            <a:miter lim="800000"/>
            <a:headEnd/>
            <a:tailEnd/>
          </a:ln>
          <a:effectLst/>
        </p:spPr>
        <p:txBody>
          <a:bodyPr wrap="none" anchor="ctr"/>
          <a:lstStyle/>
          <a:p>
            <a:pPr eaLnBrk="0" hangingPunct="0"/>
            <a:r>
              <a:rPr lang="en-US" sz="1400">
                <a:latin typeface="Arial" charset="0"/>
              </a:rPr>
              <a:t>C</a:t>
            </a:r>
          </a:p>
        </p:txBody>
      </p:sp>
      <p:sp>
        <p:nvSpPr>
          <p:cNvPr id="167952" name="Rectangle 16"/>
          <p:cNvSpPr>
            <a:spLocks noChangeArrowheads="1"/>
          </p:cNvSpPr>
          <p:nvPr/>
        </p:nvSpPr>
        <p:spPr bwMode="auto">
          <a:xfrm>
            <a:off x="4459288" y="3805238"/>
            <a:ext cx="139700" cy="304800"/>
          </a:xfrm>
          <a:prstGeom prst="rect">
            <a:avLst/>
          </a:prstGeom>
          <a:solidFill>
            <a:srgbClr val="F4EE00"/>
          </a:solidFill>
          <a:ln w="12700">
            <a:solidFill>
              <a:schemeClr val="tx1"/>
            </a:solidFill>
            <a:miter lim="800000"/>
            <a:headEnd/>
            <a:tailEnd/>
          </a:ln>
          <a:effectLst/>
        </p:spPr>
        <p:txBody>
          <a:bodyPr wrap="none" anchor="ctr"/>
          <a:lstStyle/>
          <a:p>
            <a:endParaRPr lang="en-US"/>
          </a:p>
        </p:txBody>
      </p:sp>
      <p:sp>
        <p:nvSpPr>
          <p:cNvPr id="167953" name="Line 17"/>
          <p:cNvSpPr>
            <a:spLocks noChangeShapeType="1"/>
          </p:cNvSpPr>
          <p:nvPr/>
        </p:nvSpPr>
        <p:spPr bwMode="auto">
          <a:xfrm>
            <a:off x="5724525" y="4338638"/>
            <a:ext cx="0" cy="596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7954" name="Rectangle 18"/>
          <p:cNvSpPr>
            <a:spLocks noChangeArrowheads="1"/>
          </p:cNvSpPr>
          <p:nvPr/>
        </p:nvSpPr>
        <p:spPr bwMode="auto">
          <a:xfrm>
            <a:off x="5724525" y="3805238"/>
            <a:ext cx="280988" cy="292100"/>
          </a:xfrm>
          <a:prstGeom prst="rect">
            <a:avLst/>
          </a:prstGeom>
          <a:solidFill>
            <a:srgbClr val="ADADEB"/>
          </a:solidFill>
          <a:ln w="12700">
            <a:solidFill>
              <a:schemeClr val="tx1"/>
            </a:solidFill>
            <a:miter lim="800000"/>
            <a:headEnd/>
            <a:tailEnd/>
          </a:ln>
          <a:effectLst/>
        </p:spPr>
        <p:txBody>
          <a:bodyPr wrap="none" anchor="ctr"/>
          <a:lstStyle/>
          <a:p>
            <a:pPr eaLnBrk="0" hangingPunct="0"/>
            <a:r>
              <a:rPr lang="en-US" sz="1400">
                <a:latin typeface="Arial" charset="0"/>
              </a:rPr>
              <a:t>C</a:t>
            </a:r>
          </a:p>
        </p:txBody>
      </p:sp>
      <p:sp>
        <p:nvSpPr>
          <p:cNvPr id="167955" name="Rectangle 19"/>
          <p:cNvSpPr>
            <a:spLocks noChangeArrowheads="1"/>
          </p:cNvSpPr>
          <p:nvPr/>
        </p:nvSpPr>
        <p:spPr bwMode="auto">
          <a:xfrm>
            <a:off x="5584825" y="3805238"/>
            <a:ext cx="139700" cy="304800"/>
          </a:xfrm>
          <a:prstGeom prst="rect">
            <a:avLst/>
          </a:prstGeom>
          <a:solidFill>
            <a:srgbClr val="F4EE00"/>
          </a:solidFill>
          <a:ln w="12700">
            <a:solidFill>
              <a:schemeClr val="tx1"/>
            </a:solidFill>
            <a:miter lim="800000"/>
            <a:headEnd/>
            <a:tailEnd/>
          </a:ln>
          <a:effectLst/>
        </p:spPr>
        <p:txBody>
          <a:bodyPr wrap="none" anchor="ctr"/>
          <a:lstStyle/>
          <a:p>
            <a:endParaRPr lang="en-US"/>
          </a:p>
        </p:txBody>
      </p:sp>
      <p:sp>
        <p:nvSpPr>
          <p:cNvPr id="167956" name="Rectangle 20"/>
          <p:cNvSpPr>
            <a:spLocks noChangeArrowheads="1"/>
          </p:cNvSpPr>
          <p:nvPr/>
        </p:nvSpPr>
        <p:spPr bwMode="auto">
          <a:xfrm>
            <a:off x="7975600" y="3805238"/>
            <a:ext cx="280988" cy="292100"/>
          </a:xfrm>
          <a:prstGeom prst="rect">
            <a:avLst/>
          </a:prstGeom>
          <a:solidFill>
            <a:srgbClr val="ADADEB"/>
          </a:solidFill>
          <a:ln w="12700">
            <a:solidFill>
              <a:schemeClr val="tx1"/>
            </a:solidFill>
            <a:miter lim="800000"/>
            <a:headEnd/>
            <a:tailEnd/>
          </a:ln>
          <a:effectLst/>
        </p:spPr>
        <p:txBody>
          <a:bodyPr wrap="none" anchor="ctr"/>
          <a:lstStyle/>
          <a:p>
            <a:pPr eaLnBrk="0" hangingPunct="0"/>
            <a:r>
              <a:rPr lang="en-US" sz="1400">
                <a:latin typeface="Arial" charset="0"/>
              </a:rPr>
              <a:t>H</a:t>
            </a:r>
          </a:p>
        </p:txBody>
      </p:sp>
      <p:sp>
        <p:nvSpPr>
          <p:cNvPr id="167957" name="Rectangle 21"/>
          <p:cNvSpPr>
            <a:spLocks noChangeArrowheads="1"/>
          </p:cNvSpPr>
          <p:nvPr/>
        </p:nvSpPr>
        <p:spPr bwMode="auto">
          <a:xfrm>
            <a:off x="7834314" y="3805238"/>
            <a:ext cx="141287" cy="304800"/>
          </a:xfrm>
          <a:prstGeom prst="rect">
            <a:avLst/>
          </a:prstGeom>
          <a:solidFill>
            <a:srgbClr val="F4EE00"/>
          </a:solidFill>
          <a:ln w="12700">
            <a:solidFill>
              <a:schemeClr val="tx1"/>
            </a:solidFill>
            <a:miter lim="800000"/>
            <a:headEnd/>
            <a:tailEnd/>
          </a:ln>
          <a:effectLst/>
        </p:spPr>
        <p:txBody>
          <a:bodyPr wrap="none" anchor="ctr"/>
          <a:lstStyle/>
          <a:p>
            <a:endParaRPr lang="en-US"/>
          </a:p>
        </p:txBody>
      </p:sp>
      <p:sp>
        <p:nvSpPr>
          <p:cNvPr id="167958" name="Line 22"/>
          <p:cNvSpPr>
            <a:spLocks noChangeShapeType="1"/>
          </p:cNvSpPr>
          <p:nvPr/>
        </p:nvSpPr>
        <p:spPr bwMode="auto">
          <a:xfrm>
            <a:off x="7975600" y="4338638"/>
            <a:ext cx="0" cy="596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7959" name="Rectangle 23"/>
          <p:cNvSpPr>
            <a:spLocks noChangeArrowheads="1"/>
          </p:cNvSpPr>
          <p:nvPr/>
        </p:nvSpPr>
        <p:spPr bwMode="auto">
          <a:xfrm>
            <a:off x="6850064" y="3805238"/>
            <a:ext cx="280987" cy="292100"/>
          </a:xfrm>
          <a:prstGeom prst="rect">
            <a:avLst/>
          </a:prstGeom>
          <a:solidFill>
            <a:srgbClr val="99FF66"/>
          </a:solidFill>
          <a:ln w="12700">
            <a:solidFill>
              <a:schemeClr val="tx1"/>
            </a:solidFill>
            <a:miter lim="800000"/>
            <a:headEnd/>
            <a:tailEnd/>
          </a:ln>
          <a:effectLst/>
        </p:spPr>
        <p:txBody>
          <a:bodyPr wrap="none" anchor="ctr"/>
          <a:lstStyle/>
          <a:p>
            <a:pPr eaLnBrk="0" hangingPunct="0"/>
            <a:r>
              <a:rPr lang="en-US" sz="1400">
                <a:latin typeface="Arial" charset="0"/>
              </a:rPr>
              <a:t>F</a:t>
            </a:r>
          </a:p>
        </p:txBody>
      </p:sp>
      <p:sp>
        <p:nvSpPr>
          <p:cNvPr id="167960" name="Rectangle 24"/>
          <p:cNvSpPr>
            <a:spLocks noChangeArrowheads="1"/>
          </p:cNvSpPr>
          <p:nvPr/>
        </p:nvSpPr>
        <p:spPr bwMode="auto">
          <a:xfrm>
            <a:off x="6708775" y="3805238"/>
            <a:ext cx="141288" cy="3048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67961" name="Line 25"/>
          <p:cNvSpPr>
            <a:spLocks noChangeShapeType="1"/>
          </p:cNvSpPr>
          <p:nvPr/>
        </p:nvSpPr>
        <p:spPr bwMode="auto">
          <a:xfrm>
            <a:off x="6850063" y="4338638"/>
            <a:ext cx="0" cy="15113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7962" name="Rectangle 26"/>
          <p:cNvSpPr>
            <a:spLocks noChangeArrowheads="1"/>
          </p:cNvSpPr>
          <p:nvPr/>
        </p:nvSpPr>
        <p:spPr bwMode="auto">
          <a:xfrm>
            <a:off x="7412039" y="5926138"/>
            <a:ext cx="282575" cy="292100"/>
          </a:xfrm>
          <a:prstGeom prst="rect">
            <a:avLst/>
          </a:prstGeom>
          <a:solidFill>
            <a:srgbClr val="99FF66"/>
          </a:solidFill>
          <a:ln w="12700">
            <a:solidFill>
              <a:schemeClr val="tx1"/>
            </a:solidFill>
            <a:miter lim="800000"/>
            <a:headEnd/>
            <a:tailEnd/>
          </a:ln>
          <a:effectLst/>
        </p:spPr>
        <p:txBody>
          <a:bodyPr wrap="none" anchor="ctr"/>
          <a:lstStyle/>
          <a:p>
            <a:pPr eaLnBrk="0" hangingPunct="0"/>
            <a:r>
              <a:rPr lang="en-US" sz="1400">
                <a:latin typeface="Arial" charset="0"/>
              </a:rPr>
              <a:t>G</a:t>
            </a:r>
          </a:p>
        </p:txBody>
      </p:sp>
      <p:sp>
        <p:nvSpPr>
          <p:cNvPr id="167963" name="Rectangle 27"/>
          <p:cNvSpPr>
            <a:spLocks noChangeArrowheads="1"/>
          </p:cNvSpPr>
          <p:nvPr/>
        </p:nvSpPr>
        <p:spPr bwMode="auto">
          <a:xfrm>
            <a:off x="7272338" y="5926138"/>
            <a:ext cx="139700" cy="304800"/>
          </a:xfrm>
          <a:prstGeom prst="rect">
            <a:avLst/>
          </a:prstGeom>
          <a:solidFill>
            <a:srgbClr val="F4EE00"/>
          </a:solidFill>
          <a:ln w="12700">
            <a:solidFill>
              <a:schemeClr val="tx1"/>
            </a:solidFill>
            <a:miter lim="800000"/>
            <a:headEnd/>
            <a:tailEnd/>
          </a:ln>
          <a:effectLst/>
        </p:spPr>
        <p:txBody>
          <a:bodyPr wrap="none" anchor="ctr"/>
          <a:lstStyle/>
          <a:p>
            <a:endParaRPr lang="en-US"/>
          </a:p>
        </p:txBody>
      </p:sp>
      <p:sp>
        <p:nvSpPr>
          <p:cNvPr id="167964" name="Line 28"/>
          <p:cNvSpPr>
            <a:spLocks noChangeShapeType="1"/>
          </p:cNvSpPr>
          <p:nvPr/>
        </p:nvSpPr>
        <p:spPr bwMode="auto">
          <a:xfrm>
            <a:off x="7412038" y="4338638"/>
            <a:ext cx="0" cy="15113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7965" name="Rectangle 29"/>
          <p:cNvSpPr>
            <a:spLocks noChangeArrowheads="1"/>
          </p:cNvSpPr>
          <p:nvPr/>
        </p:nvSpPr>
        <p:spPr bwMode="auto">
          <a:xfrm>
            <a:off x="9663114" y="5926138"/>
            <a:ext cx="280987" cy="292100"/>
          </a:xfrm>
          <a:prstGeom prst="rect">
            <a:avLst/>
          </a:prstGeom>
          <a:solidFill>
            <a:srgbClr val="99FF66"/>
          </a:solidFill>
          <a:ln w="12700">
            <a:solidFill>
              <a:schemeClr val="tx1"/>
            </a:solidFill>
            <a:miter lim="800000"/>
            <a:headEnd/>
            <a:tailEnd/>
          </a:ln>
          <a:effectLst/>
        </p:spPr>
        <p:txBody>
          <a:bodyPr wrap="none" anchor="ctr"/>
          <a:lstStyle/>
          <a:p>
            <a:pPr eaLnBrk="0" hangingPunct="0"/>
            <a:r>
              <a:rPr lang="en-US" sz="1400">
                <a:latin typeface="Arial" charset="0"/>
              </a:rPr>
              <a:t>G</a:t>
            </a:r>
          </a:p>
        </p:txBody>
      </p:sp>
      <p:sp>
        <p:nvSpPr>
          <p:cNvPr id="167966" name="Rectangle 30"/>
          <p:cNvSpPr>
            <a:spLocks noChangeArrowheads="1"/>
          </p:cNvSpPr>
          <p:nvPr/>
        </p:nvSpPr>
        <p:spPr bwMode="auto">
          <a:xfrm>
            <a:off x="9523413" y="5926138"/>
            <a:ext cx="139700" cy="304800"/>
          </a:xfrm>
          <a:prstGeom prst="rect">
            <a:avLst/>
          </a:prstGeom>
          <a:solidFill>
            <a:srgbClr val="F4EE00"/>
          </a:solidFill>
          <a:ln w="12700">
            <a:solidFill>
              <a:schemeClr val="tx1"/>
            </a:solidFill>
            <a:miter lim="800000"/>
            <a:headEnd/>
            <a:tailEnd/>
          </a:ln>
          <a:effectLst/>
        </p:spPr>
        <p:txBody>
          <a:bodyPr wrap="none" anchor="ctr"/>
          <a:lstStyle/>
          <a:p>
            <a:endParaRPr lang="en-US"/>
          </a:p>
        </p:txBody>
      </p:sp>
      <p:sp>
        <p:nvSpPr>
          <p:cNvPr id="167967" name="Line 31"/>
          <p:cNvSpPr>
            <a:spLocks noChangeShapeType="1"/>
          </p:cNvSpPr>
          <p:nvPr/>
        </p:nvSpPr>
        <p:spPr bwMode="auto">
          <a:xfrm>
            <a:off x="9663113" y="4338638"/>
            <a:ext cx="0" cy="15113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7968" name="Line 32"/>
          <p:cNvSpPr>
            <a:spLocks noChangeShapeType="1"/>
          </p:cNvSpPr>
          <p:nvPr/>
        </p:nvSpPr>
        <p:spPr bwMode="auto">
          <a:xfrm>
            <a:off x="4037013" y="4338638"/>
            <a:ext cx="0" cy="5969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7969" name="Rectangle 33"/>
          <p:cNvSpPr>
            <a:spLocks noChangeArrowheads="1"/>
          </p:cNvSpPr>
          <p:nvPr/>
        </p:nvSpPr>
        <p:spPr bwMode="auto">
          <a:xfrm>
            <a:off x="4037014" y="5100638"/>
            <a:ext cx="280987" cy="292100"/>
          </a:xfrm>
          <a:prstGeom prst="rect">
            <a:avLst/>
          </a:prstGeom>
          <a:solidFill>
            <a:srgbClr val="ADADEB"/>
          </a:solidFill>
          <a:ln w="12700">
            <a:solidFill>
              <a:schemeClr val="tx1"/>
            </a:solidFill>
            <a:miter lim="800000"/>
            <a:headEnd/>
            <a:tailEnd/>
          </a:ln>
          <a:effectLst/>
        </p:spPr>
        <p:txBody>
          <a:bodyPr wrap="none" anchor="ctr"/>
          <a:lstStyle/>
          <a:p>
            <a:pPr eaLnBrk="0" hangingPunct="0"/>
            <a:r>
              <a:rPr lang="en-US" sz="1400">
                <a:latin typeface="Arial" charset="0"/>
              </a:rPr>
              <a:t>B</a:t>
            </a:r>
          </a:p>
        </p:txBody>
      </p:sp>
      <p:sp>
        <p:nvSpPr>
          <p:cNvPr id="167970" name="Rectangle 34"/>
          <p:cNvSpPr>
            <a:spLocks noChangeArrowheads="1"/>
          </p:cNvSpPr>
          <p:nvPr/>
        </p:nvSpPr>
        <p:spPr bwMode="auto">
          <a:xfrm>
            <a:off x="3895725" y="5100638"/>
            <a:ext cx="141288" cy="304800"/>
          </a:xfrm>
          <a:prstGeom prst="rect">
            <a:avLst/>
          </a:prstGeom>
          <a:solidFill>
            <a:srgbClr val="F4EE00"/>
          </a:solidFill>
          <a:ln w="12700">
            <a:solidFill>
              <a:schemeClr val="tx1"/>
            </a:solidFill>
            <a:miter lim="800000"/>
            <a:headEnd/>
            <a:tailEnd/>
          </a:ln>
          <a:effectLst/>
        </p:spPr>
        <p:txBody>
          <a:bodyPr wrap="none" anchor="ctr"/>
          <a:lstStyle/>
          <a:p>
            <a:endParaRPr lang="en-US"/>
          </a:p>
        </p:txBody>
      </p:sp>
      <p:sp>
        <p:nvSpPr>
          <p:cNvPr id="167971" name="Line 35"/>
          <p:cNvSpPr>
            <a:spLocks noChangeShapeType="1"/>
          </p:cNvSpPr>
          <p:nvPr/>
        </p:nvSpPr>
        <p:spPr bwMode="auto">
          <a:xfrm>
            <a:off x="5162550" y="4338638"/>
            <a:ext cx="0" cy="5969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7972" name="Rectangle 36"/>
          <p:cNvSpPr>
            <a:spLocks noChangeArrowheads="1"/>
          </p:cNvSpPr>
          <p:nvPr/>
        </p:nvSpPr>
        <p:spPr bwMode="auto">
          <a:xfrm>
            <a:off x="5162550" y="5100638"/>
            <a:ext cx="280988" cy="292100"/>
          </a:xfrm>
          <a:prstGeom prst="rect">
            <a:avLst/>
          </a:prstGeom>
          <a:solidFill>
            <a:srgbClr val="ADADEB"/>
          </a:solidFill>
          <a:ln w="12700">
            <a:solidFill>
              <a:schemeClr val="tx1"/>
            </a:solidFill>
            <a:miter lim="800000"/>
            <a:headEnd/>
            <a:tailEnd/>
          </a:ln>
          <a:effectLst/>
        </p:spPr>
        <p:txBody>
          <a:bodyPr wrap="none" anchor="ctr"/>
          <a:lstStyle/>
          <a:p>
            <a:pPr eaLnBrk="0" hangingPunct="0"/>
            <a:r>
              <a:rPr lang="en-US" sz="1400">
                <a:latin typeface="Arial" charset="0"/>
              </a:rPr>
              <a:t>D</a:t>
            </a:r>
          </a:p>
        </p:txBody>
      </p:sp>
      <p:sp>
        <p:nvSpPr>
          <p:cNvPr id="167973" name="Rectangle 37"/>
          <p:cNvSpPr>
            <a:spLocks noChangeArrowheads="1"/>
          </p:cNvSpPr>
          <p:nvPr/>
        </p:nvSpPr>
        <p:spPr bwMode="auto">
          <a:xfrm>
            <a:off x="5021264" y="5100638"/>
            <a:ext cx="141287" cy="304800"/>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67974" name="Line 38"/>
          <p:cNvSpPr>
            <a:spLocks noChangeShapeType="1"/>
          </p:cNvSpPr>
          <p:nvPr/>
        </p:nvSpPr>
        <p:spPr bwMode="auto">
          <a:xfrm>
            <a:off x="6288088" y="4338638"/>
            <a:ext cx="0" cy="5969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67975" name="Rectangle 39"/>
          <p:cNvSpPr>
            <a:spLocks noChangeArrowheads="1"/>
          </p:cNvSpPr>
          <p:nvPr/>
        </p:nvSpPr>
        <p:spPr bwMode="auto">
          <a:xfrm>
            <a:off x="6288089" y="5100638"/>
            <a:ext cx="280987" cy="292100"/>
          </a:xfrm>
          <a:prstGeom prst="rect">
            <a:avLst/>
          </a:prstGeom>
          <a:solidFill>
            <a:srgbClr val="ADADEB"/>
          </a:solidFill>
          <a:ln w="12700">
            <a:solidFill>
              <a:schemeClr val="tx1"/>
            </a:solidFill>
            <a:miter lim="800000"/>
            <a:headEnd/>
            <a:tailEnd/>
          </a:ln>
          <a:effectLst/>
        </p:spPr>
        <p:txBody>
          <a:bodyPr wrap="none" anchor="ctr"/>
          <a:lstStyle/>
          <a:p>
            <a:pPr eaLnBrk="0" hangingPunct="0"/>
            <a:r>
              <a:rPr lang="en-US" sz="1400">
                <a:latin typeface="Arial" charset="0"/>
              </a:rPr>
              <a:t>E</a:t>
            </a:r>
          </a:p>
        </p:txBody>
      </p:sp>
      <p:sp>
        <p:nvSpPr>
          <p:cNvPr id="167976" name="Rectangle 40"/>
          <p:cNvSpPr>
            <a:spLocks noChangeArrowheads="1"/>
          </p:cNvSpPr>
          <p:nvPr/>
        </p:nvSpPr>
        <p:spPr bwMode="auto">
          <a:xfrm>
            <a:off x="6146800" y="5100638"/>
            <a:ext cx="141288" cy="304800"/>
          </a:xfrm>
          <a:prstGeom prst="rect">
            <a:avLst/>
          </a:prstGeom>
          <a:solidFill>
            <a:srgbClr val="F4EE00"/>
          </a:solidFill>
          <a:ln w="12700">
            <a:solidFill>
              <a:schemeClr val="tx1"/>
            </a:solidFill>
            <a:miter lim="800000"/>
            <a:headEnd/>
            <a:tailEnd/>
          </a:ln>
          <a:effectLst/>
        </p:spPr>
        <p:txBody>
          <a:bodyPr wrap="none" anchor="ctr"/>
          <a:lstStyle/>
          <a:p>
            <a:endParaRPr lang="en-US"/>
          </a:p>
        </p:txBody>
      </p:sp>
      <p:sp>
        <p:nvSpPr>
          <p:cNvPr id="167977" name="Rectangle 41"/>
          <p:cNvSpPr>
            <a:spLocks noChangeArrowheads="1"/>
          </p:cNvSpPr>
          <p:nvPr/>
        </p:nvSpPr>
        <p:spPr bwMode="auto">
          <a:xfrm>
            <a:off x="8836025" y="3209925"/>
            <a:ext cx="139700" cy="304800"/>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167978" name="Text Box 42"/>
          <p:cNvSpPr txBox="1">
            <a:spLocks noChangeArrowheads="1"/>
          </p:cNvSpPr>
          <p:nvPr/>
        </p:nvSpPr>
        <p:spPr bwMode="auto">
          <a:xfrm>
            <a:off x="8975726" y="3182938"/>
            <a:ext cx="600075" cy="336550"/>
          </a:xfrm>
          <a:prstGeom prst="rect">
            <a:avLst/>
          </a:prstGeom>
          <a:noFill/>
          <a:ln w="12700">
            <a:noFill/>
            <a:miter lim="800000"/>
            <a:headEnd/>
            <a:tailEnd/>
          </a:ln>
          <a:effectLst/>
        </p:spPr>
        <p:txBody>
          <a:bodyPr wrap="none">
            <a:spAutoFit/>
          </a:bodyPr>
          <a:lstStyle/>
          <a:p>
            <a:pPr algn="l" defTabSz="762000" eaLnBrk="0" hangingPunct="0"/>
            <a:r>
              <a:rPr lang="en-US" sz="1600">
                <a:latin typeface="Arial" charset="0"/>
              </a:rPr>
              <a:t>NAK</a:t>
            </a:r>
          </a:p>
        </p:txBody>
      </p:sp>
      <p:sp>
        <p:nvSpPr>
          <p:cNvPr id="167979" name="Rectangle 43"/>
          <p:cNvSpPr>
            <a:spLocks noChangeArrowheads="1"/>
          </p:cNvSpPr>
          <p:nvPr/>
        </p:nvSpPr>
        <p:spPr bwMode="auto">
          <a:xfrm>
            <a:off x="9820275" y="3209925"/>
            <a:ext cx="139700" cy="304800"/>
          </a:xfrm>
          <a:prstGeom prst="rect">
            <a:avLst/>
          </a:prstGeom>
          <a:solidFill>
            <a:srgbClr val="F4EE00"/>
          </a:solidFill>
          <a:ln w="12700">
            <a:solidFill>
              <a:schemeClr val="tx1"/>
            </a:solidFill>
            <a:miter lim="800000"/>
            <a:headEnd/>
            <a:tailEnd/>
          </a:ln>
          <a:effectLst/>
        </p:spPr>
        <p:txBody>
          <a:bodyPr wrap="none" anchor="ctr"/>
          <a:lstStyle/>
          <a:p>
            <a:endParaRPr lang="en-US"/>
          </a:p>
        </p:txBody>
      </p:sp>
      <p:sp>
        <p:nvSpPr>
          <p:cNvPr id="167980" name="Text Box 44"/>
          <p:cNvSpPr txBox="1">
            <a:spLocks noChangeArrowheads="1"/>
          </p:cNvSpPr>
          <p:nvPr/>
        </p:nvSpPr>
        <p:spPr bwMode="auto">
          <a:xfrm>
            <a:off x="9959976" y="3182938"/>
            <a:ext cx="600075" cy="336550"/>
          </a:xfrm>
          <a:prstGeom prst="rect">
            <a:avLst/>
          </a:prstGeom>
          <a:noFill/>
          <a:ln w="12700">
            <a:noFill/>
            <a:miter lim="800000"/>
            <a:headEnd/>
            <a:tailEnd/>
          </a:ln>
          <a:effectLst/>
        </p:spPr>
        <p:txBody>
          <a:bodyPr wrap="none">
            <a:spAutoFit/>
          </a:bodyPr>
          <a:lstStyle/>
          <a:p>
            <a:pPr algn="l" defTabSz="762000" eaLnBrk="0" hangingPunct="0"/>
            <a:r>
              <a:rPr lang="en-US" sz="1600">
                <a:latin typeface="Arial" charset="0"/>
              </a:rPr>
              <a:t>ACK</a:t>
            </a:r>
          </a:p>
        </p:txBody>
      </p:sp>
      <p:sp>
        <p:nvSpPr>
          <p:cNvPr id="167981" name="Line 45"/>
          <p:cNvSpPr>
            <a:spLocks noChangeShapeType="1"/>
          </p:cNvSpPr>
          <p:nvPr/>
        </p:nvSpPr>
        <p:spPr bwMode="auto">
          <a:xfrm>
            <a:off x="3333750"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82" name="Line 46"/>
          <p:cNvSpPr>
            <a:spLocks noChangeShapeType="1"/>
          </p:cNvSpPr>
          <p:nvPr/>
        </p:nvSpPr>
        <p:spPr bwMode="auto">
          <a:xfrm>
            <a:off x="3895725"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83" name="Line 47"/>
          <p:cNvSpPr>
            <a:spLocks noChangeShapeType="1"/>
          </p:cNvSpPr>
          <p:nvPr/>
        </p:nvSpPr>
        <p:spPr bwMode="auto">
          <a:xfrm>
            <a:off x="4459288"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84" name="Line 48"/>
          <p:cNvSpPr>
            <a:spLocks noChangeShapeType="1"/>
          </p:cNvSpPr>
          <p:nvPr/>
        </p:nvSpPr>
        <p:spPr bwMode="auto">
          <a:xfrm>
            <a:off x="5021263"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85" name="Line 49"/>
          <p:cNvSpPr>
            <a:spLocks noChangeShapeType="1"/>
          </p:cNvSpPr>
          <p:nvPr/>
        </p:nvSpPr>
        <p:spPr bwMode="auto">
          <a:xfrm>
            <a:off x="5584825"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86" name="Line 50"/>
          <p:cNvSpPr>
            <a:spLocks noChangeShapeType="1"/>
          </p:cNvSpPr>
          <p:nvPr/>
        </p:nvSpPr>
        <p:spPr bwMode="auto">
          <a:xfrm>
            <a:off x="6146800"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87" name="Line 51"/>
          <p:cNvSpPr>
            <a:spLocks noChangeShapeType="1"/>
          </p:cNvSpPr>
          <p:nvPr/>
        </p:nvSpPr>
        <p:spPr bwMode="auto">
          <a:xfrm>
            <a:off x="6708775"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88" name="Line 52"/>
          <p:cNvSpPr>
            <a:spLocks noChangeShapeType="1"/>
          </p:cNvSpPr>
          <p:nvPr/>
        </p:nvSpPr>
        <p:spPr bwMode="auto">
          <a:xfrm>
            <a:off x="7272338"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89" name="Line 53"/>
          <p:cNvSpPr>
            <a:spLocks noChangeShapeType="1"/>
          </p:cNvSpPr>
          <p:nvPr/>
        </p:nvSpPr>
        <p:spPr bwMode="auto">
          <a:xfrm>
            <a:off x="7834313"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90" name="Line 54"/>
          <p:cNvSpPr>
            <a:spLocks noChangeShapeType="1"/>
          </p:cNvSpPr>
          <p:nvPr/>
        </p:nvSpPr>
        <p:spPr bwMode="auto">
          <a:xfrm>
            <a:off x="8397875"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91" name="Line 55"/>
          <p:cNvSpPr>
            <a:spLocks noChangeShapeType="1"/>
          </p:cNvSpPr>
          <p:nvPr/>
        </p:nvSpPr>
        <p:spPr bwMode="auto">
          <a:xfrm>
            <a:off x="8959850"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92" name="Line 56"/>
          <p:cNvSpPr>
            <a:spLocks noChangeShapeType="1"/>
          </p:cNvSpPr>
          <p:nvPr/>
        </p:nvSpPr>
        <p:spPr bwMode="auto">
          <a:xfrm>
            <a:off x="9523413"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93" name="Line 57"/>
          <p:cNvSpPr>
            <a:spLocks noChangeShapeType="1"/>
          </p:cNvSpPr>
          <p:nvPr/>
        </p:nvSpPr>
        <p:spPr bwMode="auto">
          <a:xfrm>
            <a:off x="10085388"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94" name="Line 58"/>
          <p:cNvSpPr>
            <a:spLocks noChangeShapeType="1"/>
          </p:cNvSpPr>
          <p:nvPr/>
        </p:nvSpPr>
        <p:spPr bwMode="auto">
          <a:xfrm>
            <a:off x="3895725"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95" name="Line 59"/>
          <p:cNvSpPr>
            <a:spLocks noChangeShapeType="1"/>
          </p:cNvSpPr>
          <p:nvPr/>
        </p:nvSpPr>
        <p:spPr bwMode="auto">
          <a:xfrm>
            <a:off x="6146800"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96" name="Line 60"/>
          <p:cNvSpPr>
            <a:spLocks noChangeShapeType="1"/>
          </p:cNvSpPr>
          <p:nvPr/>
        </p:nvSpPr>
        <p:spPr bwMode="auto">
          <a:xfrm>
            <a:off x="8397875"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97" name="Line 61"/>
          <p:cNvSpPr>
            <a:spLocks noChangeShapeType="1"/>
          </p:cNvSpPr>
          <p:nvPr/>
        </p:nvSpPr>
        <p:spPr bwMode="auto">
          <a:xfrm>
            <a:off x="8397875"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98" name="Line 62"/>
          <p:cNvSpPr>
            <a:spLocks noChangeShapeType="1"/>
          </p:cNvSpPr>
          <p:nvPr/>
        </p:nvSpPr>
        <p:spPr bwMode="auto">
          <a:xfrm>
            <a:off x="7272338"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7999" name="Line 63"/>
          <p:cNvSpPr>
            <a:spLocks noChangeShapeType="1"/>
          </p:cNvSpPr>
          <p:nvPr/>
        </p:nvSpPr>
        <p:spPr bwMode="auto">
          <a:xfrm>
            <a:off x="7834313"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8000" name="Line 64"/>
          <p:cNvSpPr>
            <a:spLocks noChangeShapeType="1"/>
          </p:cNvSpPr>
          <p:nvPr/>
        </p:nvSpPr>
        <p:spPr bwMode="auto">
          <a:xfrm>
            <a:off x="9523413"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8001" name="Line 65"/>
          <p:cNvSpPr>
            <a:spLocks noChangeShapeType="1"/>
          </p:cNvSpPr>
          <p:nvPr/>
        </p:nvSpPr>
        <p:spPr bwMode="auto">
          <a:xfrm>
            <a:off x="9523413" y="6157913"/>
            <a:ext cx="0" cy="127000"/>
          </a:xfrm>
          <a:prstGeom prst="line">
            <a:avLst/>
          </a:prstGeom>
          <a:noFill/>
          <a:ln w="25400">
            <a:solidFill>
              <a:schemeClr val="tx1"/>
            </a:solidFill>
            <a:round/>
            <a:headEnd/>
            <a:tailEnd/>
          </a:ln>
          <a:effectLst/>
        </p:spPr>
        <p:txBody>
          <a:bodyPr wrap="none" anchor="ctr"/>
          <a:lstStyle/>
          <a:p>
            <a:endParaRPr lang="en-US"/>
          </a:p>
        </p:txBody>
      </p:sp>
      <p:sp>
        <p:nvSpPr>
          <p:cNvPr id="168002" name="Line 66"/>
          <p:cNvSpPr>
            <a:spLocks noChangeShapeType="1"/>
          </p:cNvSpPr>
          <p:nvPr/>
        </p:nvSpPr>
        <p:spPr bwMode="auto">
          <a:xfrm>
            <a:off x="2967039" y="6230938"/>
            <a:ext cx="7177087" cy="0"/>
          </a:xfrm>
          <a:prstGeom prst="line">
            <a:avLst/>
          </a:prstGeom>
          <a:noFill/>
          <a:ln w="25400">
            <a:solidFill>
              <a:schemeClr val="tx1"/>
            </a:solidFill>
            <a:round/>
            <a:headEnd/>
            <a:tailEnd/>
          </a:ln>
          <a:effectLst/>
        </p:spPr>
        <p:txBody>
          <a:bodyPr wrap="none" anchor="ctr"/>
          <a:lstStyle/>
          <a:p>
            <a:endParaRPr lang="en-US"/>
          </a:p>
        </p:txBody>
      </p:sp>
      <p:sp>
        <p:nvSpPr>
          <p:cNvPr id="168003" name="Line 67"/>
          <p:cNvSpPr>
            <a:spLocks noChangeShapeType="1"/>
          </p:cNvSpPr>
          <p:nvPr/>
        </p:nvSpPr>
        <p:spPr bwMode="auto">
          <a:xfrm>
            <a:off x="3333750"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04" name="Line 68"/>
          <p:cNvSpPr>
            <a:spLocks noChangeShapeType="1"/>
          </p:cNvSpPr>
          <p:nvPr/>
        </p:nvSpPr>
        <p:spPr bwMode="auto">
          <a:xfrm>
            <a:off x="3895725"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05" name="Line 69"/>
          <p:cNvSpPr>
            <a:spLocks noChangeShapeType="1"/>
          </p:cNvSpPr>
          <p:nvPr/>
        </p:nvSpPr>
        <p:spPr bwMode="auto">
          <a:xfrm>
            <a:off x="4459288"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06" name="Line 70"/>
          <p:cNvSpPr>
            <a:spLocks noChangeShapeType="1"/>
          </p:cNvSpPr>
          <p:nvPr/>
        </p:nvSpPr>
        <p:spPr bwMode="auto">
          <a:xfrm>
            <a:off x="5021263"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07" name="Line 71"/>
          <p:cNvSpPr>
            <a:spLocks noChangeShapeType="1"/>
          </p:cNvSpPr>
          <p:nvPr/>
        </p:nvSpPr>
        <p:spPr bwMode="auto">
          <a:xfrm>
            <a:off x="5584825"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08" name="Line 72"/>
          <p:cNvSpPr>
            <a:spLocks noChangeShapeType="1"/>
          </p:cNvSpPr>
          <p:nvPr/>
        </p:nvSpPr>
        <p:spPr bwMode="auto">
          <a:xfrm>
            <a:off x="6146800"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09" name="Line 73"/>
          <p:cNvSpPr>
            <a:spLocks noChangeShapeType="1"/>
          </p:cNvSpPr>
          <p:nvPr/>
        </p:nvSpPr>
        <p:spPr bwMode="auto">
          <a:xfrm>
            <a:off x="6708775"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10" name="Line 74"/>
          <p:cNvSpPr>
            <a:spLocks noChangeShapeType="1"/>
          </p:cNvSpPr>
          <p:nvPr/>
        </p:nvSpPr>
        <p:spPr bwMode="auto">
          <a:xfrm>
            <a:off x="7272338"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11" name="Line 75"/>
          <p:cNvSpPr>
            <a:spLocks noChangeShapeType="1"/>
          </p:cNvSpPr>
          <p:nvPr/>
        </p:nvSpPr>
        <p:spPr bwMode="auto">
          <a:xfrm>
            <a:off x="7834313"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12" name="Line 76"/>
          <p:cNvSpPr>
            <a:spLocks noChangeShapeType="1"/>
          </p:cNvSpPr>
          <p:nvPr/>
        </p:nvSpPr>
        <p:spPr bwMode="auto">
          <a:xfrm>
            <a:off x="8397875"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13" name="Line 77"/>
          <p:cNvSpPr>
            <a:spLocks noChangeShapeType="1"/>
          </p:cNvSpPr>
          <p:nvPr/>
        </p:nvSpPr>
        <p:spPr bwMode="auto">
          <a:xfrm>
            <a:off x="8959850"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14" name="Line 78"/>
          <p:cNvSpPr>
            <a:spLocks noChangeShapeType="1"/>
          </p:cNvSpPr>
          <p:nvPr/>
        </p:nvSpPr>
        <p:spPr bwMode="auto">
          <a:xfrm>
            <a:off x="9523413"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15" name="Line 79"/>
          <p:cNvSpPr>
            <a:spLocks noChangeShapeType="1"/>
          </p:cNvSpPr>
          <p:nvPr/>
        </p:nvSpPr>
        <p:spPr bwMode="auto">
          <a:xfrm>
            <a:off x="10085388"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16" name="Line 80"/>
          <p:cNvSpPr>
            <a:spLocks noChangeShapeType="1"/>
          </p:cNvSpPr>
          <p:nvPr/>
        </p:nvSpPr>
        <p:spPr bwMode="auto">
          <a:xfrm>
            <a:off x="4459288"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17" name="Line 81"/>
          <p:cNvSpPr>
            <a:spLocks noChangeShapeType="1"/>
          </p:cNvSpPr>
          <p:nvPr/>
        </p:nvSpPr>
        <p:spPr bwMode="auto">
          <a:xfrm>
            <a:off x="5584825"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18" name="Line 82"/>
          <p:cNvSpPr>
            <a:spLocks noChangeShapeType="1"/>
          </p:cNvSpPr>
          <p:nvPr/>
        </p:nvSpPr>
        <p:spPr bwMode="auto">
          <a:xfrm>
            <a:off x="5584825"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19" name="Line 83"/>
          <p:cNvSpPr>
            <a:spLocks noChangeShapeType="1"/>
          </p:cNvSpPr>
          <p:nvPr/>
        </p:nvSpPr>
        <p:spPr bwMode="auto">
          <a:xfrm>
            <a:off x="7834313"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20" name="Line 84"/>
          <p:cNvSpPr>
            <a:spLocks noChangeShapeType="1"/>
          </p:cNvSpPr>
          <p:nvPr/>
        </p:nvSpPr>
        <p:spPr bwMode="auto">
          <a:xfrm>
            <a:off x="7834313"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21" name="Line 85"/>
          <p:cNvSpPr>
            <a:spLocks noChangeShapeType="1"/>
          </p:cNvSpPr>
          <p:nvPr/>
        </p:nvSpPr>
        <p:spPr bwMode="auto">
          <a:xfrm>
            <a:off x="7834313"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22" name="Line 86"/>
          <p:cNvSpPr>
            <a:spLocks noChangeShapeType="1"/>
          </p:cNvSpPr>
          <p:nvPr/>
        </p:nvSpPr>
        <p:spPr bwMode="auto">
          <a:xfrm>
            <a:off x="6708775"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23" name="Line 87"/>
          <p:cNvSpPr>
            <a:spLocks noChangeShapeType="1"/>
          </p:cNvSpPr>
          <p:nvPr/>
        </p:nvSpPr>
        <p:spPr bwMode="auto">
          <a:xfrm>
            <a:off x="6708775"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24" name="Line 88"/>
          <p:cNvSpPr>
            <a:spLocks noChangeShapeType="1"/>
          </p:cNvSpPr>
          <p:nvPr/>
        </p:nvSpPr>
        <p:spPr bwMode="auto">
          <a:xfrm>
            <a:off x="6708775"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25" name="Line 89"/>
          <p:cNvSpPr>
            <a:spLocks noChangeShapeType="1"/>
          </p:cNvSpPr>
          <p:nvPr/>
        </p:nvSpPr>
        <p:spPr bwMode="auto">
          <a:xfrm>
            <a:off x="6708775" y="4037013"/>
            <a:ext cx="0" cy="127000"/>
          </a:xfrm>
          <a:prstGeom prst="line">
            <a:avLst/>
          </a:prstGeom>
          <a:noFill/>
          <a:ln w="25400">
            <a:solidFill>
              <a:schemeClr val="tx1"/>
            </a:solidFill>
            <a:round/>
            <a:headEnd/>
            <a:tailEnd/>
          </a:ln>
          <a:effectLst/>
        </p:spPr>
        <p:txBody>
          <a:bodyPr wrap="none" anchor="ctr"/>
          <a:lstStyle/>
          <a:p>
            <a:endParaRPr lang="en-US"/>
          </a:p>
        </p:txBody>
      </p:sp>
      <p:sp>
        <p:nvSpPr>
          <p:cNvPr id="168026" name="Line 90"/>
          <p:cNvSpPr>
            <a:spLocks noChangeShapeType="1"/>
          </p:cNvSpPr>
          <p:nvPr/>
        </p:nvSpPr>
        <p:spPr bwMode="auto">
          <a:xfrm>
            <a:off x="2967039" y="4110038"/>
            <a:ext cx="7177087" cy="0"/>
          </a:xfrm>
          <a:prstGeom prst="line">
            <a:avLst/>
          </a:prstGeom>
          <a:noFill/>
          <a:ln w="25400">
            <a:solidFill>
              <a:schemeClr val="tx1"/>
            </a:solidFill>
            <a:round/>
            <a:headEnd/>
            <a:tailEnd/>
          </a:ln>
          <a:effectLst/>
        </p:spPr>
        <p:txBody>
          <a:bodyPr wrap="none" anchor="ctr"/>
          <a:lstStyle/>
          <a:p>
            <a:endParaRPr lang="en-US"/>
          </a:p>
        </p:txBody>
      </p:sp>
      <p:sp>
        <p:nvSpPr>
          <p:cNvPr id="168027" name="Line 91"/>
          <p:cNvSpPr>
            <a:spLocks noChangeShapeType="1"/>
          </p:cNvSpPr>
          <p:nvPr/>
        </p:nvSpPr>
        <p:spPr bwMode="auto">
          <a:xfrm>
            <a:off x="3333750"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28" name="Line 92"/>
          <p:cNvSpPr>
            <a:spLocks noChangeShapeType="1"/>
          </p:cNvSpPr>
          <p:nvPr/>
        </p:nvSpPr>
        <p:spPr bwMode="auto">
          <a:xfrm>
            <a:off x="3895725"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29" name="Line 93"/>
          <p:cNvSpPr>
            <a:spLocks noChangeShapeType="1"/>
          </p:cNvSpPr>
          <p:nvPr/>
        </p:nvSpPr>
        <p:spPr bwMode="auto">
          <a:xfrm>
            <a:off x="4459288"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30" name="Line 94"/>
          <p:cNvSpPr>
            <a:spLocks noChangeShapeType="1"/>
          </p:cNvSpPr>
          <p:nvPr/>
        </p:nvSpPr>
        <p:spPr bwMode="auto">
          <a:xfrm>
            <a:off x="5021263"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31" name="Line 95"/>
          <p:cNvSpPr>
            <a:spLocks noChangeShapeType="1"/>
          </p:cNvSpPr>
          <p:nvPr/>
        </p:nvSpPr>
        <p:spPr bwMode="auto">
          <a:xfrm>
            <a:off x="5584825"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32" name="Line 96"/>
          <p:cNvSpPr>
            <a:spLocks noChangeShapeType="1"/>
          </p:cNvSpPr>
          <p:nvPr/>
        </p:nvSpPr>
        <p:spPr bwMode="auto">
          <a:xfrm>
            <a:off x="6146800"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33" name="Line 97"/>
          <p:cNvSpPr>
            <a:spLocks noChangeShapeType="1"/>
          </p:cNvSpPr>
          <p:nvPr/>
        </p:nvSpPr>
        <p:spPr bwMode="auto">
          <a:xfrm>
            <a:off x="6708775"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34" name="Line 98"/>
          <p:cNvSpPr>
            <a:spLocks noChangeShapeType="1"/>
          </p:cNvSpPr>
          <p:nvPr/>
        </p:nvSpPr>
        <p:spPr bwMode="auto">
          <a:xfrm>
            <a:off x="7272338"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35" name="Line 99"/>
          <p:cNvSpPr>
            <a:spLocks noChangeShapeType="1"/>
          </p:cNvSpPr>
          <p:nvPr/>
        </p:nvSpPr>
        <p:spPr bwMode="auto">
          <a:xfrm>
            <a:off x="7834313"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36" name="Line 100"/>
          <p:cNvSpPr>
            <a:spLocks noChangeShapeType="1"/>
          </p:cNvSpPr>
          <p:nvPr/>
        </p:nvSpPr>
        <p:spPr bwMode="auto">
          <a:xfrm>
            <a:off x="8397875"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37" name="Line 101"/>
          <p:cNvSpPr>
            <a:spLocks noChangeShapeType="1"/>
          </p:cNvSpPr>
          <p:nvPr/>
        </p:nvSpPr>
        <p:spPr bwMode="auto">
          <a:xfrm>
            <a:off x="8959850"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38" name="Line 102"/>
          <p:cNvSpPr>
            <a:spLocks noChangeShapeType="1"/>
          </p:cNvSpPr>
          <p:nvPr/>
        </p:nvSpPr>
        <p:spPr bwMode="auto">
          <a:xfrm>
            <a:off x="9523413"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39" name="Line 103"/>
          <p:cNvSpPr>
            <a:spLocks noChangeShapeType="1"/>
          </p:cNvSpPr>
          <p:nvPr/>
        </p:nvSpPr>
        <p:spPr bwMode="auto">
          <a:xfrm>
            <a:off x="10085388"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40" name="Line 104"/>
          <p:cNvSpPr>
            <a:spLocks noChangeShapeType="1"/>
          </p:cNvSpPr>
          <p:nvPr/>
        </p:nvSpPr>
        <p:spPr bwMode="auto">
          <a:xfrm>
            <a:off x="3895725"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41" name="Line 105"/>
          <p:cNvSpPr>
            <a:spLocks noChangeShapeType="1"/>
          </p:cNvSpPr>
          <p:nvPr/>
        </p:nvSpPr>
        <p:spPr bwMode="auto">
          <a:xfrm>
            <a:off x="6146800"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42" name="Line 106"/>
          <p:cNvSpPr>
            <a:spLocks noChangeShapeType="1"/>
          </p:cNvSpPr>
          <p:nvPr/>
        </p:nvSpPr>
        <p:spPr bwMode="auto">
          <a:xfrm>
            <a:off x="8397875"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43" name="Line 107"/>
          <p:cNvSpPr>
            <a:spLocks noChangeShapeType="1"/>
          </p:cNvSpPr>
          <p:nvPr/>
        </p:nvSpPr>
        <p:spPr bwMode="auto">
          <a:xfrm>
            <a:off x="8397875" y="5332413"/>
            <a:ext cx="0" cy="127000"/>
          </a:xfrm>
          <a:prstGeom prst="line">
            <a:avLst/>
          </a:prstGeom>
          <a:noFill/>
          <a:ln w="25400">
            <a:solidFill>
              <a:schemeClr val="tx1"/>
            </a:solidFill>
            <a:round/>
            <a:headEnd/>
            <a:tailEnd/>
          </a:ln>
          <a:effectLst/>
        </p:spPr>
        <p:txBody>
          <a:bodyPr wrap="none" anchor="ctr"/>
          <a:lstStyle/>
          <a:p>
            <a:endParaRPr lang="en-US"/>
          </a:p>
        </p:txBody>
      </p:sp>
      <p:sp>
        <p:nvSpPr>
          <p:cNvPr id="168044" name="Line 108"/>
          <p:cNvSpPr>
            <a:spLocks noChangeShapeType="1"/>
          </p:cNvSpPr>
          <p:nvPr/>
        </p:nvSpPr>
        <p:spPr bwMode="auto">
          <a:xfrm>
            <a:off x="2967039" y="5405438"/>
            <a:ext cx="7177087" cy="0"/>
          </a:xfrm>
          <a:prstGeom prst="line">
            <a:avLst/>
          </a:prstGeom>
          <a:noFill/>
          <a:ln w="25400">
            <a:solidFill>
              <a:schemeClr val="tx1"/>
            </a:solidFill>
            <a:round/>
            <a:headEnd/>
            <a:tailEnd/>
          </a:ln>
          <a:effectLst/>
        </p:spPr>
        <p:txBody>
          <a:bodyPr wrap="none" anchor="ctr"/>
          <a:lstStyle/>
          <a:p>
            <a:endParaRPr lang="en-US"/>
          </a:p>
        </p:txBody>
      </p:sp>
      <p:sp>
        <p:nvSpPr>
          <p:cNvPr id="168045" name="AutoShape 109"/>
          <p:cNvSpPr>
            <a:spLocks noChangeArrowheads="1"/>
          </p:cNvSpPr>
          <p:nvPr/>
        </p:nvSpPr>
        <p:spPr bwMode="auto">
          <a:xfrm>
            <a:off x="4400550" y="4402138"/>
            <a:ext cx="457200" cy="381000"/>
          </a:xfrm>
          <a:prstGeom prst="lightningBolt">
            <a:avLst/>
          </a:prstGeom>
          <a:solidFill>
            <a:srgbClr val="FF0000"/>
          </a:solidFill>
          <a:ln w="12700">
            <a:solidFill>
              <a:srgbClr val="FF0000"/>
            </a:solidFill>
            <a:miter lim="800000"/>
            <a:headEnd/>
            <a:tailEnd/>
          </a:ln>
          <a:effectLst/>
        </p:spPr>
        <p:txBody>
          <a:bodyPr wrap="none" anchor="ctr"/>
          <a:lstStyle/>
          <a:p>
            <a:endParaRPr lang="en-US"/>
          </a:p>
        </p:txBody>
      </p:sp>
      <p:sp>
        <p:nvSpPr>
          <p:cNvPr id="168046" name="AutoShape 110"/>
          <p:cNvSpPr>
            <a:spLocks noChangeArrowheads="1"/>
          </p:cNvSpPr>
          <p:nvPr/>
        </p:nvSpPr>
        <p:spPr bwMode="auto">
          <a:xfrm>
            <a:off x="7219950" y="4554538"/>
            <a:ext cx="457200" cy="381000"/>
          </a:xfrm>
          <a:prstGeom prst="lightningBolt">
            <a:avLst/>
          </a:prstGeom>
          <a:solidFill>
            <a:srgbClr val="FF0000"/>
          </a:solidFill>
          <a:ln w="12700">
            <a:solidFill>
              <a:srgbClr val="FF0000"/>
            </a:solidFill>
            <a:miter lim="800000"/>
            <a:headEnd/>
            <a:tailEnd/>
          </a:ln>
          <a:effectLst/>
        </p:spPr>
        <p:txBody>
          <a:bodyPr wrap="none" anchor="ctr"/>
          <a:lstStyle/>
          <a:p>
            <a:endParaRPr lang="en-US"/>
          </a:p>
        </p:txBody>
      </p:sp>
      <p:sp>
        <p:nvSpPr>
          <p:cNvPr id="168047" name="Text Box 111"/>
          <p:cNvSpPr txBox="1">
            <a:spLocks noChangeArrowheads="1"/>
          </p:cNvSpPr>
          <p:nvPr/>
        </p:nvSpPr>
        <p:spPr bwMode="auto">
          <a:xfrm>
            <a:off x="6086476" y="2492376"/>
            <a:ext cx="1617663" cy="581025"/>
          </a:xfrm>
          <a:prstGeom prst="rect">
            <a:avLst/>
          </a:prstGeom>
          <a:noFill/>
          <a:ln w="9525">
            <a:noFill/>
            <a:miter lim="800000"/>
            <a:headEnd/>
            <a:tailEnd/>
          </a:ln>
          <a:effectLst/>
        </p:spPr>
        <p:txBody>
          <a:bodyPr wrap="none">
            <a:spAutoFit/>
          </a:bodyPr>
          <a:lstStyle/>
          <a:p>
            <a:pPr algn="l" eaLnBrk="0" hangingPunct="0"/>
            <a:r>
              <a:rPr lang="en-US" sz="1600">
                <a:solidFill>
                  <a:srgbClr val="FF0000"/>
                </a:solidFill>
                <a:latin typeface="Arial" charset="0"/>
              </a:rPr>
              <a:t>Error in payload</a:t>
            </a:r>
          </a:p>
          <a:p>
            <a:pPr algn="l" eaLnBrk="0" hangingPunct="0"/>
            <a:r>
              <a:rPr lang="en-US" sz="1600">
                <a:solidFill>
                  <a:srgbClr val="FF0000"/>
                </a:solidFill>
                <a:latin typeface="Arial" charset="0"/>
              </a:rPr>
              <a:t>(not header!)</a:t>
            </a:r>
          </a:p>
        </p:txBody>
      </p:sp>
      <p:cxnSp>
        <p:nvCxnSpPr>
          <p:cNvPr id="168048" name="AutoShape 112"/>
          <p:cNvCxnSpPr>
            <a:cxnSpLocks noChangeShapeType="1"/>
            <a:stCxn id="168047" idx="2"/>
            <a:endCxn id="168045" idx="6"/>
          </p:cNvCxnSpPr>
          <p:nvPr/>
        </p:nvCxnSpPr>
        <p:spPr bwMode="auto">
          <a:xfrm flipH="1">
            <a:off x="4672014" y="3073400"/>
            <a:ext cx="2224087" cy="1436688"/>
          </a:xfrm>
          <a:prstGeom prst="straightConnector1">
            <a:avLst/>
          </a:prstGeom>
          <a:noFill/>
          <a:ln w="9525">
            <a:solidFill>
              <a:srgbClr val="FF0000"/>
            </a:solidFill>
            <a:round/>
            <a:headEnd/>
            <a:tailEnd type="triangle" w="med" len="med"/>
          </a:ln>
          <a:effectLst/>
        </p:spPr>
      </p:cxnSp>
      <p:cxnSp>
        <p:nvCxnSpPr>
          <p:cNvPr id="168049" name="AutoShape 113"/>
          <p:cNvCxnSpPr>
            <a:cxnSpLocks noChangeShapeType="1"/>
            <a:stCxn id="168047" idx="2"/>
            <a:endCxn id="168046" idx="0"/>
          </p:cNvCxnSpPr>
          <p:nvPr/>
        </p:nvCxnSpPr>
        <p:spPr bwMode="auto">
          <a:xfrm>
            <a:off x="6896100" y="3073400"/>
            <a:ext cx="503238" cy="1481138"/>
          </a:xfrm>
          <a:prstGeom prst="straightConnector1">
            <a:avLst/>
          </a:prstGeom>
          <a:noFill/>
          <a:ln w="9525">
            <a:solidFill>
              <a:srgbClr val="FF0000"/>
            </a:solidFill>
            <a:round/>
            <a:headEnd/>
            <a:tailEnd type="triangle" w="med" len="med"/>
          </a:ln>
          <a:effectLst/>
        </p:spPr>
      </p:cxn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Baseband states of a Bluetooth device</a:t>
            </a:r>
          </a:p>
        </p:txBody>
      </p:sp>
      <p:sp>
        <p:nvSpPr>
          <p:cNvPr id="27" name="Fußzeilenplatzhalter 2"/>
          <p:cNvSpPr>
            <a:spLocks noGrp="1"/>
          </p:cNvSpPr>
          <p:nvPr>
            <p:ph type="ftr" sz="quarter" idx="10"/>
          </p:nvPr>
        </p:nvSpPr>
        <p:spPr/>
        <p:txBody>
          <a:bodyPr/>
          <a:lstStyle/>
          <a:p>
            <a:r>
              <a:rPr lang="en-US"/>
              <a:t>Prof. Dr.-Ing. Jochen H. Schiller    www.jochenschiller.de    Mobile Communications</a:t>
            </a:r>
          </a:p>
        </p:txBody>
      </p:sp>
      <p:sp>
        <p:nvSpPr>
          <p:cNvPr id="109571" name="Rectangle 3"/>
          <p:cNvSpPr>
            <a:spLocks noChangeArrowheads="1"/>
          </p:cNvSpPr>
          <p:nvPr/>
        </p:nvSpPr>
        <p:spPr bwMode="auto">
          <a:xfrm>
            <a:off x="3278188" y="1281113"/>
            <a:ext cx="10668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standby</a:t>
            </a:r>
          </a:p>
        </p:txBody>
      </p:sp>
      <p:sp>
        <p:nvSpPr>
          <p:cNvPr id="109572" name="Rectangle 4"/>
          <p:cNvSpPr>
            <a:spLocks noChangeArrowheads="1"/>
          </p:cNvSpPr>
          <p:nvPr/>
        </p:nvSpPr>
        <p:spPr bwMode="auto">
          <a:xfrm>
            <a:off x="4116388" y="2271713"/>
            <a:ext cx="10668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inquiry</a:t>
            </a:r>
          </a:p>
        </p:txBody>
      </p:sp>
      <p:sp>
        <p:nvSpPr>
          <p:cNvPr id="109573" name="Rectangle 5"/>
          <p:cNvSpPr>
            <a:spLocks noChangeArrowheads="1"/>
          </p:cNvSpPr>
          <p:nvPr/>
        </p:nvSpPr>
        <p:spPr bwMode="auto">
          <a:xfrm>
            <a:off x="5945188" y="2271713"/>
            <a:ext cx="1066800" cy="4572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a:latin typeface="Arial" charset="0"/>
              </a:rPr>
              <a:t>page</a:t>
            </a:r>
          </a:p>
        </p:txBody>
      </p:sp>
      <p:sp>
        <p:nvSpPr>
          <p:cNvPr id="109574" name="Rectangle 6"/>
          <p:cNvSpPr>
            <a:spLocks noChangeArrowheads="1"/>
          </p:cNvSpPr>
          <p:nvPr/>
        </p:nvSpPr>
        <p:spPr bwMode="auto">
          <a:xfrm>
            <a:off x="5945188" y="3186113"/>
            <a:ext cx="10668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err="1">
                <a:latin typeface="Arial" charset="0"/>
              </a:rPr>
              <a:t>connected</a:t>
            </a:r>
            <a:endParaRPr lang="de-DE" sz="1600" dirty="0">
              <a:latin typeface="Arial" charset="0"/>
            </a:endParaRPr>
          </a:p>
        </p:txBody>
      </p:sp>
      <p:sp>
        <p:nvSpPr>
          <p:cNvPr id="109575" name="Rectangle 7"/>
          <p:cNvSpPr>
            <a:spLocks noChangeArrowheads="1"/>
          </p:cNvSpPr>
          <p:nvPr/>
        </p:nvSpPr>
        <p:spPr bwMode="auto">
          <a:xfrm>
            <a:off x="3278188" y="3186113"/>
            <a:ext cx="10668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err="1">
                <a:latin typeface="Arial" charset="0"/>
              </a:rPr>
              <a:t>transmit</a:t>
            </a:r>
            <a:endParaRPr lang="de-DE" sz="1600" dirty="0">
              <a:latin typeface="Arial" charset="0"/>
            </a:endParaRPr>
          </a:p>
        </p:txBody>
      </p:sp>
      <p:sp>
        <p:nvSpPr>
          <p:cNvPr id="109577" name="Rectangle 9"/>
          <p:cNvSpPr>
            <a:spLocks noChangeArrowheads="1"/>
          </p:cNvSpPr>
          <p:nvPr/>
        </p:nvSpPr>
        <p:spPr bwMode="auto">
          <a:xfrm>
            <a:off x="4573588" y="4176713"/>
            <a:ext cx="10668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a:latin typeface="Arial" charset="0"/>
              </a:rPr>
              <a:t>hold</a:t>
            </a:r>
          </a:p>
        </p:txBody>
      </p:sp>
      <p:sp>
        <p:nvSpPr>
          <p:cNvPr id="109578" name="Rectangle 10"/>
          <p:cNvSpPr>
            <a:spLocks noChangeArrowheads="1"/>
          </p:cNvSpPr>
          <p:nvPr/>
        </p:nvSpPr>
        <p:spPr bwMode="auto">
          <a:xfrm>
            <a:off x="5945188" y="4176713"/>
            <a:ext cx="1066800" cy="5334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de-DE" sz="1600" dirty="0">
                <a:latin typeface="Arial" charset="0"/>
              </a:rPr>
              <a:t>sniff</a:t>
            </a:r>
          </a:p>
        </p:txBody>
      </p:sp>
      <p:sp>
        <p:nvSpPr>
          <p:cNvPr id="109579" name="Text Box 11"/>
          <p:cNvSpPr txBox="1">
            <a:spLocks noChangeArrowheads="1"/>
          </p:cNvSpPr>
          <p:nvPr/>
        </p:nvSpPr>
        <p:spPr bwMode="auto">
          <a:xfrm>
            <a:off x="7300913" y="1341438"/>
            <a:ext cx="1346200"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unconnected</a:t>
            </a:r>
          </a:p>
        </p:txBody>
      </p:sp>
      <p:sp>
        <p:nvSpPr>
          <p:cNvPr id="109580" name="Text Box 12"/>
          <p:cNvSpPr txBox="1">
            <a:spLocks noChangeArrowheads="1"/>
          </p:cNvSpPr>
          <p:nvPr/>
        </p:nvSpPr>
        <p:spPr bwMode="auto">
          <a:xfrm>
            <a:off x="7300914" y="2271713"/>
            <a:ext cx="116522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connecting</a:t>
            </a:r>
          </a:p>
        </p:txBody>
      </p:sp>
      <p:sp>
        <p:nvSpPr>
          <p:cNvPr id="109581" name="Text Box 13"/>
          <p:cNvSpPr txBox="1">
            <a:spLocks noChangeArrowheads="1"/>
          </p:cNvSpPr>
          <p:nvPr/>
        </p:nvSpPr>
        <p:spPr bwMode="auto">
          <a:xfrm>
            <a:off x="7300914" y="3262313"/>
            <a:ext cx="714375"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active</a:t>
            </a:r>
          </a:p>
        </p:txBody>
      </p:sp>
      <p:sp>
        <p:nvSpPr>
          <p:cNvPr id="109582" name="Text Box 14"/>
          <p:cNvSpPr txBox="1">
            <a:spLocks noChangeArrowheads="1"/>
          </p:cNvSpPr>
          <p:nvPr/>
        </p:nvSpPr>
        <p:spPr bwMode="auto">
          <a:xfrm>
            <a:off x="7300913" y="4252913"/>
            <a:ext cx="1096962" cy="336550"/>
          </a:xfrm>
          <a:prstGeom prst="rect">
            <a:avLst/>
          </a:prstGeom>
          <a:noFill/>
          <a:ln w="9525">
            <a:noFill/>
            <a:miter lim="800000"/>
            <a:headEnd/>
            <a:tailEnd/>
          </a:ln>
          <a:effectLst/>
        </p:spPr>
        <p:txBody>
          <a:bodyPr wrap="none">
            <a:spAutoFit/>
          </a:bodyPr>
          <a:lstStyle/>
          <a:p>
            <a:pPr algn="l" eaLnBrk="0" hangingPunct="0"/>
            <a:r>
              <a:rPr lang="de-DE" sz="1600">
                <a:latin typeface="Arial" charset="0"/>
              </a:rPr>
              <a:t>low power</a:t>
            </a:r>
          </a:p>
        </p:txBody>
      </p:sp>
      <p:cxnSp>
        <p:nvCxnSpPr>
          <p:cNvPr id="109584" name="AutoShape 16"/>
          <p:cNvCxnSpPr>
            <a:cxnSpLocks noChangeShapeType="1"/>
            <a:stCxn id="109571" idx="3"/>
            <a:endCxn id="109572" idx="0"/>
          </p:cNvCxnSpPr>
          <p:nvPr/>
        </p:nvCxnSpPr>
        <p:spPr bwMode="auto">
          <a:xfrm>
            <a:off x="4344988" y="1509713"/>
            <a:ext cx="304800" cy="762000"/>
          </a:xfrm>
          <a:prstGeom prst="straightConnector1">
            <a:avLst/>
          </a:prstGeom>
          <a:noFill/>
          <a:ln w="9525">
            <a:solidFill>
              <a:schemeClr val="tx1"/>
            </a:solidFill>
            <a:round/>
            <a:headEnd/>
            <a:tailEnd type="triangle" w="med" len="med"/>
          </a:ln>
          <a:effectLst/>
        </p:spPr>
      </p:cxnSp>
      <p:cxnSp>
        <p:nvCxnSpPr>
          <p:cNvPr id="109585" name="AutoShape 17"/>
          <p:cNvCxnSpPr>
            <a:cxnSpLocks noChangeShapeType="1"/>
            <a:stCxn id="109572" idx="3"/>
            <a:endCxn id="109573" idx="1"/>
          </p:cNvCxnSpPr>
          <p:nvPr/>
        </p:nvCxnSpPr>
        <p:spPr bwMode="auto">
          <a:xfrm>
            <a:off x="5183188" y="2500313"/>
            <a:ext cx="762000" cy="0"/>
          </a:xfrm>
          <a:prstGeom prst="straightConnector1">
            <a:avLst/>
          </a:prstGeom>
          <a:noFill/>
          <a:ln w="9525">
            <a:solidFill>
              <a:schemeClr val="tx1"/>
            </a:solidFill>
            <a:round/>
            <a:headEnd/>
            <a:tailEnd type="triangle" w="med" len="med"/>
          </a:ln>
          <a:effectLst/>
        </p:spPr>
      </p:cxnSp>
      <p:cxnSp>
        <p:nvCxnSpPr>
          <p:cNvPr id="109586" name="AutoShape 18"/>
          <p:cNvCxnSpPr>
            <a:cxnSpLocks noChangeShapeType="1"/>
            <a:stCxn id="109573" idx="2"/>
            <a:endCxn id="109574" idx="0"/>
          </p:cNvCxnSpPr>
          <p:nvPr/>
        </p:nvCxnSpPr>
        <p:spPr bwMode="auto">
          <a:xfrm>
            <a:off x="6478588" y="2728913"/>
            <a:ext cx="0" cy="457200"/>
          </a:xfrm>
          <a:prstGeom prst="straightConnector1">
            <a:avLst/>
          </a:prstGeom>
          <a:noFill/>
          <a:ln w="9525">
            <a:solidFill>
              <a:schemeClr val="tx1"/>
            </a:solidFill>
            <a:round/>
            <a:headEnd/>
            <a:tailEnd type="triangle" w="med" len="med"/>
          </a:ln>
          <a:effectLst/>
        </p:spPr>
      </p:cxnSp>
      <p:cxnSp>
        <p:nvCxnSpPr>
          <p:cNvPr id="109587" name="AutoShape 19"/>
          <p:cNvCxnSpPr>
            <a:cxnSpLocks noChangeShapeType="1"/>
            <a:stCxn id="109575" idx="0"/>
            <a:endCxn id="109571" idx="2"/>
          </p:cNvCxnSpPr>
          <p:nvPr/>
        </p:nvCxnSpPr>
        <p:spPr bwMode="auto">
          <a:xfrm flipV="1">
            <a:off x="3811588" y="1738313"/>
            <a:ext cx="0" cy="1447800"/>
          </a:xfrm>
          <a:prstGeom prst="straightConnector1">
            <a:avLst/>
          </a:prstGeom>
          <a:noFill/>
          <a:ln w="9525">
            <a:solidFill>
              <a:schemeClr val="tx1"/>
            </a:solidFill>
            <a:round/>
            <a:headEnd/>
            <a:tailEnd type="triangle" w="med" len="med"/>
          </a:ln>
          <a:effectLst/>
        </p:spPr>
      </p:cxnSp>
      <p:cxnSp>
        <p:nvCxnSpPr>
          <p:cNvPr id="109589" name="AutoShape 21"/>
          <p:cNvCxnSpPr>
            <a:cxnSpLocks noChangeShapeType="1"/>
            <a:stCxn id="109577" idx="0"/>
            <a:endCxn id="109574" idx="2"/>
          </p:cNvCxnSpPr>
          <p:nvPr/>
        </p:nvCxnSpPr>
        <p:spPr bwMode="auto">
          <a:xfrm flipV="1">
            <a:off x="5106988" y="3719513"/>
            <a:ext cx="1371600" cy="457200"/>
          </a:xfrm>
          <a:prstGeom prst="straightConnector1">
            <a:avLst/>
          </a:prstGeom>
          <a:noFill/>
          <a:ln w="9525">
            <a:solidFill>
              <a:schemeClr val="tx1"/>
            </a:solidFill>
            <a:round/>
            <a:headEnd type="triangle" w="med" len="med"/>
            <a:tailEnd type="triangle" w="med" len="med"/>
          </a:ln>
          <a:effectLst/>
        </p:spPr>
      </p:cxnSp>
      <p:cxnSp>
        <p:nvCxnSpPr>
          <p:cNvPr id="109590" name="AutoShape 22"/>
          <p:cNvCxnSpPr>
            <a:cxnSpLocks noChangeShapeType="1"/>
            <a:stCxn id="109578" idx="0"/>
            <a:endCxn id="109574" idx="2"/>
          </p:cNvCxnSpPr>
          <p:nvPr/>
        </p:nvCxnSpPr>
        <p:spPr bwMode="auto">
          <a:xfrm flipV="1">
            <a:off x="6478588" y="3719513"/>
            <a:ext cx="0" cy="457200"/>
          </a:xfrm>
          <a:prstGeom prst="straightConnector1">
            <a:avLst/>
          </a:prstGeom>
          <a:noFill/>
          <a:ln w="9525">
            <a:solidFill>
              <a:schemeClr val="tx1"/>
            </a:solidFill>
            <a:round/>
            <a:headEnd type="triangle" w="med" len="med"/>
            <a:tailEnd type="triangle" w="med" len="med"/>
          </a:ln>
          <a:effectLst/>
        </p:spPr>
      </p:cxnSp>
      <p:cxnSp>
        <p:nvCxnSpPr>
          <p:cNvPr id="109591" name="AutoShape 23"/>
          <p:cNvCxnSpPr>
            <a:cxnSpLocks noChangeShapeType="1"/>
            <a:stCxn id="109575" idx="3"/>
            <a:endCxn id="109574" idx="1"/>
          </p:cNvCxnSpPr>
          <p:nvPr/>
        </p:nvCxnSpPr>
        <p:spPr bwMode="auto">
          <a:xfrm>
            <a:off x="4344988" y="3452813"/>
            <a:ext cx="1600200" cy="0"/>
          </a:xfrm>
          <a:prstGeom prst="straightConnector1">
            <a:avLst/>
          </a:prstGeom>
          <a:noFill/>
          <a:ln w="9525">
            <a:solidFill>
              <a:schemeClr val="tx1"/>
            </a:solidFill>
            <a:round/>
            <a:headEnd type="triangle" w="med" len="med"/>
            <a:tailEnd type="triangle" w="med" len="med"/>
          </a:ln>
          <a:effectLst/>
        </p:spPr>
      </p:cxnSp>
      <p:sp>
        <p:nvSpPr>
          <p:cNvPr id="109593" name="Text Box 25"/>
          <p:cNvSpPr txBox="1">
            <a:spLocks noChangeArrowheads="1"/>
          </p:cNvSpPr>
          <p:nvPr/>
        </p:nvSpPr>
        <p:spPr bwMode="auto">
          <a:xfrm>
            <a:off x="1941514" y="5167314"/>
            <a:ext cx="3311525" cy="1069975"/>
          </a:xfrm>
          <a:prstGeom prst="rect">
            <a:avLst/>
          </a:prstGeom>
          <a:noFill/>
          <a:ln w="9525">
            <a:noFill/>
            <a:miter lim="800000"/>
            <a:headEnd/>
            <a:tailEnd/>
          </a:ln>
          <a:effectLst/>
        </p:spPr>
        <p:txBody>
          <a:bodyPr wrap="none">
            <a:spAutoFit/>
          </a:bodyPr>
          <a:lstStyle/>
          <a:p>
            <a:pPr algn="l" eaLnBrk="0" hangingPunct="0"/>
            <a:r>
              <a:rPr lang="en-US" sz="1600" dirty="0">
                <a:latin typeface="Arial" charset="0"/>
              </a:rPr>
              <a:t>Standby: do nothing</a:t>
            </a:r>
          </a:p>
          <a:p>
            <a:pPr algn="l" eaLnBrk="0" hangingPunct="0"/>
            <a:r>
              <a:rPr lang="en-US" sz="1600" dirty="0">
                <a:latin typeface="Arial" charset="0"/>
              </a:rPr>
              <a:t>Inquire: search for other devices</a:t>
            </a:r>
          </a:p>
          <a:p>
            <a:pPr algn="l" eaLnBrk="0" hangingPunct="0"/>
            <a:r>
              <a:rPr lang="en-US" sz="1600" dirty="0">
                <a:latin typeface="Arial" charset="0"/>
              </a:rPr>
              <a:t>Page: connect to a specific device</a:t>
            </a:r>
          </a:p>
          <a:p>
            <a:pPr algn="l" eaLnBrk="0" hangingPunct="0"/>
            <a:r>
              <a:rPr lang="en-US" sz="1600" dirty="0">
                <a:latin typeface="Arial" charset="0"/>
              </a:rPr>
              <a:t>Connected: participate in a </a:t>
            </a:r>
            <a:r>
              <a:rPr lang="en-US" sz="1600" dirty="0" err="1">
                <a:latin typeface="Arial" charset="0"/>
              </a:rPr>
              <a:t>piconet</a:t>
            </a:r>
            <a:endParaRPr lang="en-US" sz="1600" dirty="0">
              <a:latin typeface="Arial" charset="0"/>
            </a:endParaRPr>
          </a:p>
        </p:txBody>
      </p:sp>
      <p:sp>
        <p:nvSpPr>
          <p:cNvPr id="109594" name="Text Box 26"/>
          <p:cNvSpPr txBox="1">
            <a:spLocks noChangeArrowheads="1"/>
          </p:cNvSpPr>
          <p:nvPr/>
        </p:nvSpPr>
        <p:spPr bwMode="auto">
          <a:xfrm>
            <a:off x="2973388" y="2347913"/>
            <a:ext cx="7937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detach</a:t>
            </a:r>
          </a:p>
        </p:txBody>
      </p:sp>
      <p:sp>
        <p:nvSpPr>
          <p:cNvPr id="109598" name="Text Box 30"/>
          <p:cNvSpPr txBox="1">
            <a:spLocks noChangeArrowheads="1"/>
          </p:cNvSpPr>
          <p:nvPr/>
        </p:nvSpPr>
        <p:spPr bwMode="auto">
          <a:xfrm>
            <a:off x="5684839" y="5167314"/>
            <a:ext cx="4184031" cy="1077218"/>
          </a:xfrm>
          <a:prstGeom prst="rect">
            <a:avLst/>
          </a:prstGeom>
          <a:noFill/>
          <a:ln w="9525">
            <a:noFill/>
            <a:miter lim="800000"/>
            <a:headEnd/>
            <a:tailEnd/>
          </a:ln>
          <a:effectLst/>
        </p:spPr>
        <p:txBody>
          <a:bodyPr wrap="none">
            <a:spAutoFit/>
          </a:bodyPr>
          <a:lstStyle/>
          <a:p>
            <a:pPr algn="l" eaLnBrk="0" hangingPunct="0"/>
            <a:r>
              <a:rPr lang="en-US" sz="1600" dirty="0">
                <a:latin typeface="Arial" charset="0"/>
              </a:rPr>
              <a:t>Sniff: listen periodically, not each slot</a:t>
            </a:r>
          </a:p>
          <a:p>
            <a:pPr algn="l" eaLnBrk="0" hangingPunct="0"/>
            <a:r>
              <a:rPr lang="en-US" sz="1600" dirty="0">
                <a:latin typeface="Arial" charset="0"/>
              </a:rPr>
              <a:t>Hold: stop ACL, SCO still possible, possibly </a:t>
            </a:r>
            <a:br>
              <a:rPr lang="en-US" sz="1600" dirty="0">
                <a:latin typeface="Arial" charset="0"/>
              </a:rPr>
            </a:br>
            <a:r>
              <a:rPr lang="en-US" sz="1600" dirty="0">
                <a:latin typeface="Arial" charset="0"/>
              </a:rPr>
              <a:t>	participate in another </a:t>
            </a:r>
            <a:r>
              <a:rPr lang="en-US" sz="1600" dirty="0" err="1">
                <a:latin typeface="Arial" charset="0"/>
              </a:rPr>
              <a:t>piconet</a:t>
            </a:r>
            <a:endParaRPr lang="en-US" sz="1600" dirty="0">
              <a:latin typeface="Arial" charset="0"/>
            </a:endParaRPr>
          </a:p>
          <a:p>
            <a:pPr algn="l" eaLnBrk="0" hangingPunct="0"/>
            <a:r>
              <a:rPr lang="en-US" sz="1600" dirty="0">
                <a:latin typeface="Arial" charset="0"/>
              </a:rPr>
              <a:t>Some more defined: role swapping, EDR, …</a:t>
            </a:r>
          </a:p>
        </p:txBody>
      </p:sp>
      <p:cxnSp>
        <p:nvCxnSpPr>
          <p:cNvPr id="109599" name="AutoShape 31"/>
          <p:cNvCxnSpPr>
            <a:cxnSpLocks noChangeShapeType="1"/>
            <a:stCxn id="109571" idx="3"/>
            <a:endCxn id="109573" idx="0"/>
          </p:cNvCxnSpPr>
          <p:nvPr/>
        </p:nvCxnSpPr>
        <p:spPr bwMode="auto">
          <a:xfrm>
            <a:off x="4344988" y="1509713"/>
            <a:ext cx="2133600" cy="762000"/>
          </a:xfrm>
          <a:prstGeom prst="straightConnector1">
            <a:avLst/>
          </a:prstGeom>
          <a:noFill/>
          <a:ln w="9525">
            <a:solidFill>
              <a:schemeClr val="tx1"/>
            </a:solidFill>
            <a:round/>
            <a:headEnd/>
            <a:tailEnd type="triangle" w="med" len="med"/>
          </a:ln>
          <a:effectLst/>
        </p:spPr>
      </p:cxn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2" name="Rectangle 6"/>
          <p:cNvSpPr>
            <a:spLocks noGrp="1" noChangeArrowheads="1"/>
          </p:cNvSpPr>
          <p:nvPr>
            <p:ph type="title"/>
          </p:nvPr>
        </p:nvSpPr>
        <p:spPr/>
        <p:txBody>
          <a:bodyPr/>
          <a:lstStyle/>
          <a:p>
            <a:r>
              <a:rPr lang="en-US" dirty="0"/>
              <a:t>Classical Example: Power consumption/CSR BlueCore2</a:t>
            </a:r>
          </a:p>
        </p:txBody>
      </p:sp>
      <p:sp>
        <p:nvSpPr>
          <p:cNvPr id="178185" name="Rectangle 9"/>
          <p:cNvSpPr>
            <a:spLocks noGrp="1" noChangeArrowheads="1"/>
          </p:cNvSpPr>
          <p:nvPr>
            <p:ph idx="1"/>
          </p:nvPr>
        </p:nvSpPr>
        <p:spPr/>
        <p:txBody>
          <a:bodyPr/>
          <a:lstStyle/>
          <a:p>
            <a:pPr>
              <a:lnSpc>
                <a:spcPct val="80000"/>
              </a:lnSpc>
              <a:tabLst>
                <a:tab pos="7893050" algn="dec"/>
              </a:tabLst>
            </a:pPr>
            <a:r>
              <a:rPr lang="en-US" b="1"/>
              <a:t>Typical Average Current Consumption</a:t>
            </a:r>
            <a:r>
              <a:rPr lang="en-US" b="1" baseline="30000"/>
              <a:t>1</a:t>
            </a:r>
            <a:endParaRPr lang="en-US" b="1"/>
          </a:p>
          <a:p>
            <a:pPr lvl="1">
              <a:lnSpc>
                <a:spcPct val="80000"/>
              </a:lnSpc>
              <a:tabLst>
                <a:tab pos="7893050" algn="dec"/>
              </a:tabLst>
            </a:pPr>
            <a:r>
              <a:rPr lang="en-US"/>
              <a:t>VDD=1.8V  Temperature = 20°C</a:t>
            </a:r>
          </a:p>
          <a:p>
            <a:pPr lvl="1">
              <a:lnSpc>
                <a:spcPct val="80000"/>
              </a:lnSpc>
              <a:tabLst>
                <a:tab pos="7893050" algn="dec"/>
              </a:tabLst>
            </a:pPr>
            <a:r>
              <a:rPr lang="en-US" b="1"/>
              <a:t>Mode </a:t>
            </a:r>
          </a:p>
          <a:p>
            <a:pPr lvl="2">
              <a:lnSpc>
                <a:spcPct val="80000"/>
              </a:lnSpc>
              <a:tabLst>
                <a:tab pos="7893050" algn="dec"/>
              </a:tabLst>
            </a:pPr>
            <a:r>
              <a:rPr lang="en-US" sz="1600"/>
              <a:t>SCO connection HV3 (1s interval Sniff Mode) (Slave) 	26.0 mA</a:t>
            </a:r>
          </a:p>
          <a:p>
            <a:pPr lvl="2">
              <a:lnSpc>
                <a:spcPct val="80000"/>
              </a:lnSpc>
              <a:tabLst>
                <a:tab pos="7893050" algn="dec"/>
              </a:tabLst>
            </a:pPr>
            <a:r>
              <a:rPr lang="en-US" sz="1600"/>
              <a:t>SCO connection HV3 (1s interval Sniff Mode) (Master)	26.0 mA</a:t>
            </a:r>
          </a:p>
          <a:p>
            <a:pPr lvl="2">
              <a:lnSpc>
                <a:spcPct val="80000"/>
              </a:lnSpc>
              <a:tabLst>
                <a:tab pos="7893050" algn="dec"/>
              </a:tabLst>
            </a:pPr>
            <a:r>
              <a:rPr lang="en-US" sz="1600"/>
              <a:t>SCO connection HV1 (Slave) 	53.0 mA</a:t>
            </a:r>
          </a:p>
          <a:p>
            <a:pPr lvl="2">
              <a:lnSpc>
                <a:spcPct val="80000"/>
              </a:lnSpc>
              <a:tabLst>
                <a:tab pos="7893050" algn="dec"/>
              </a:tabLst>
            </a:pPr>
            <a:r>
              <a:rPr lang="en-US" sz="1600"/>
              <a:t>SCO connection HV1 (Master) 	53.0 mA</a:t>
            </a:r>
          </a:p>
          <a:p>
            <a:pPr lvl="2">
              <a:lnSpc>
                <a:spcPct val="80000"/>
              </a:lnSpc>
              <a:tabLst>
                <a:tab pos="7893050" algn="dec"/>
              </a:tabLst>
            </a:pPr>
            <a:r>
              <a:rPr lang="en-US" sz="1600"/>
              <a:t>ACL data transfer 115.2kbps UART (Master) 	15.5 mA</a:t>
            </a:r>
          </a:p>
          <a:p>
            <a:pPr lvl="2">
              <a:lnSpc>
                <a:spcPct val="80000"/>
              </a:lnSpc>
              <a:tabLst>
                <a:tab pos="7893050" algn="dec"/>
              </a:tabLst>
            </a:pPr>
            <a:r>
              <a:rPr lang="en-US" sz="1600"/>
              <a:t>ACL data transfer 720kbps USB (Slave) 	53.0 mA</a:t>
            </a:r>
          </a:p>
          <a:p>
            <a:pPr lvl="2">
              <a:lnSpc>
                <a:spcPct val="80000"/>
              </a:lnSpc>
              <a:tabLst>
                <a:tab pos="7893050" algn="dec"/>
              </a:tabLst>
            </a:pPr>
            <a:r>
              <a:rPr lang="en-US" sz="1600"/>
              <a:t>ACL data transfer 720kbps USB (Master) 	53.0 mA</a:t>
            </a:r>
          </a:p>
          <a:p>
            <a:pPr lvl="2">
              <a:lnSpc>
                <a:spcPct val="80000"/>
              </a:lnSpc>
              <a:tabLst>
                <a:tab pos="7893050" algn="dec"/>
              </a:tabLst>
            </a:pPr>
            <a:r>
              <a:rPr lang="en-US" sz="1600"/>
              <a:t>ACL connection, Sniff Mode 40ms interval, 38.4kbps UART 	4.0 mA</a:t>
            </a:r>
          </a:p>
          <a:p>
            <a:pPr lvl="2">
              <a:lnSpc>
                <a:spcPct val="80000"/>
              </a:lnSpc>
              <a:tabLst>
                <a:tab pos="7893050" algn="dec"/>
              </a:tabLst>
            </a:pPr>
            <a:r>
              <a:rPr lang="en-US" sz="1600"/>
              <a:t>ACL connection, Sniff Mode 1.28s interval, 38.4kbps UART 	0.5 mA</a:t>
            </a:r>
          </a:p>
          <a:p>
            <a:pPr lvl="2">
              <a:lnSpc>
                <a:spcPct val="80000"/>
              </a:lnSpc>
              <a:tabLst>
                <a:tab pos="7893050" algn="dec"/>
              </a:tabLst>
            </a:pPr>
            <a:r>
              <a:rPr lang="en-US" sz="1600"/>
              <a:t>Parked Slave, 1.28s beacon interval, 38.4kbps UART 	0.6 mA</a:t>
            </a:r>
          </a:p>
          <a:p>
            <a:pPr lvl="2">
              <a:lnSpc>
                <a:spcPct val="80000"/>
              </a:lnSpc>
              <a:tabLst>
                <a:tab pos="7893050" algn="dec"/>
              </a:tabLst>
            </a:pPr>
            <a:r>
              <a:rPr lang="en-US" sz="1600"/>
              <a:t>Standby Mode (Connected to host, no RF activity)	47.0 </a:t>
            </a:r>
            <a:r>
              <a:rPr lang="en-US" sz="1600">
                <a:latin typeface="Arial"/>
              </a:rPr>
              <a:t>µ</a:t>
            </a:r>
            <a:r>
              <a:rPr lang="en-US" sz="1600"/>
              <a:t>A</a:t>
            </a:r>
          </a:p>
          <a:p>
            <a:pPr lvl="2">
              <a:lnSpc>
                <a:spcPct val="80000"/>
              </a:lnSpc>
              <a:tabLst>
                <a:tab pos="7893050" algn="dec"/>
              </a:tabLst>
            </a:pPr>
            <a:r>
              <a:rPr lang="en-US" sz="1600"/>
              <a:t>Deep Sleep Mode</a:t>
            </a:r>
            <a:r>
              <a:rPr lang="en-US" sz="1600" baseline="30000"/>
              <a:t>2</a:t>
            </a:r>
            <a:r>
              <a:rPr lang="en-US" sz="1600"/>
              <a:t> 	20.0 </a:t>
            </a:r>
            <a:r>
              <a:rPr lang="en-US" sz="1600">
                <a:latin typeface="Arial"/>
              </a:rPr>
              <a:t>µ</a:t>
            </a:r>
            <a:r>
              <a:rPr lang="en-US" sz="1600"/>
              <a:t>A</a:t>
            </a:r>
          </a:p>
          <a:p>
            <a:pPr>
              <a:lnSpc>
                <a:spcPct val="80000"/>
              </a:lnSpc>
              <a:tabLst>
                <a:tab pos="7893050" algn="dec"/>
              </a:tabLst>
            </a:pPr>
            <a:r>
              <a:rPr lang="en-US" b="1"/>
              <a:t>Notes:</a:t>
            </a:r>
          </a:p>
          <a:p>
            <a:pPr lvl="1">
              <a:lnSpc>
                <a:spcPct val="80000"/>
              </a:lnSpc>
              <a:tabLst>
                <a:tab pos="7893050" algn="dec"/>
              </a:tabLst>
            </a:pPr>
            <a:r>
              <a:rPr lang="en-US" baseline="30000"/>
              <a:t>1</a:t>
            </a:r>
            <a:r>
              <a:rPr lang="en-US"/>
              <a:t> Current consumption is the sum of both BC212015A and the flash.</a:t>
            </a:r>
          </a:p>
          <a:p>
            <a:pPr lvl="1">
              <a:lnSpc>
                <a:spcPct val="80000"/>
              </a:lnSpc>
              <a:tabLst>
                <a:tab pos="7893050" algn="dec"/>
              </a:tabLst>
            </a:pPr>
            <a:r>
              <a:rPr lang="en-US" baseline="30000"/>
              <a:t>2</a:t>
            </a:r>
            <a:r>
              <a:rPr lang="en-US"/>
              <a:t> Current consumption is for the BC212015A device only.</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z="2000"/>
              <a:t>Example: Bluetooth/USB adapter (2002: 50€, today: some cents if integrated)</a:t>
            </a:r>
          </a:p>
        </p:txBody>
      </p:sp>
      <p:pic>
        <p:nvPicPr>
          <p:cNvPr id="275460" name="Picture 4" descr="USB_Bluetooth 005"/>
          <p:cNvPicPr>
            <a:picLocks noGrp="1" noChangeAspect="1" noChangeArrowheads="1"/>
          </p:cNvPicPr>
          <p:nvPr>
            <p:ph sz="half" idx="1"/>
          </p:nvPr>
        </p:nvPicPr>
        <p:blipFill>
          <a:blip r:embed="rId3" cstate="print"/>
          <a:srcRect l="16682" t="15257" r="22864" b="16637"/>
          <a:stretch>
            <a:fillRect/>
          </a:stretch>
        </p:blipFill>
        <p:spPr>
          <a:xfrm>
            <a:off x="1703512" y="1435664"/>
            <a:ext cx="4314825" cy="3244850"/>
          </a:xfrm>
          <a:noFill/>
          <a:ln/>
        </p:spPr>
      </p:pic>
      <p:pic>
        <p:nvPicPr>
          <p:cNvPr id="275462" name="Picture 6" descr="USB_Bluetooth 007"/>
          <p:cNvPicPr>
            <a:picLocks noGrp="1" noChangeAspect="1" noChangeArrowheads="1"/>
          </p:cNvPicPr>
          <p:nvPr>
            <p:ph sz="half" idx="2"/>
          </p:nvPr>
        </p:nvPicPr>
        <p:blipFill>
          <a:blip r:embed="rId4" cstate="print"/>
          <a:srcRect l="18788" t="27071" r="21060" b="27071"/>
          <a:stretch>
            <a:fillRect/>
          </a:stretch>
        </p:blipFill>
        <p:spPr>
          <a:xfrm>
            <a:off x="6150099" y="1359465"/>
            <a:ext cx="3559175" cy="2041525"/>
          </a:xfrm>
          <a:noFill/>
          <a:ln/>
        </p:spPr>
      </p:pic>
      <p:sp>
        <p:nvSpPr>
          <p:cNvPr id="7" name="Fußzeilenplatzhalter 4"/>
          <p:cNvSpPr>
            <a:spLocks noGrp="1"/>
          </p:cNvSpPr>
          <p:nvPr>
            <p:ph type="ftr" sz="quarter" idx="10"/>
          </p:nvPr>
        </p:nvSpPr>
        <p:spPr/>
        <p:txBody>
          <a:bodyPr/>
          <a:lstStyle/>
          <a:p>
            <a:r>
              <a:rPr lang="en-US"/>
              <a:t>Prof. Dr.-Ing. Jochen H. Schiller    www.jochenschiller.de    Mobile Communications</a:t>
            </a:r>
          </a:p>
        </p:txBody>
      </p:sp>
      <p:pic>
        <p:nvPicPr>
          <p:cNvPr id="275464" name="Picture 8" descr="USB_Bluetooth 002"/>
          <p:cNvPicPr>
            <a:picLocks noChangeAspect="1" noChangeArrowheads="1"/>
          </p:cNvPicPr>
          <p:nvPr/>
        </p:nvPicPr>
        <p:blipFill>
          <a:blip r:embed="rId5" cstate="print"/>
          <a:srcRect l="20000" t="14113" r="27055" b="19994"/>
          <a:stretch>
            <a:fillRect/>
          </a:stretch>
        </p:blipFill>
        <p:spPr bwMode="auto">
          <a:xfrm>
            <a:off x="6148512" y="3231126"/>
            <a:ext cx="3240087" cy="3024188"/>
          </a:xfrm>
          <a:prstGeom prst="rect">
            <a:avLst/>
          </a:prstGeom>
          <a:noFill/>
        </p:spPr>
      </p:pic>
      <p:pic>
        <p:nvPicPr>
          <p:cNvPr id="275466" name="Picture 10" descr="USB_Bluetooth 010"/>
          <p:cNvPicPr>
            <a:picLocks noChangeAspect="1" noChangeArrowheads="1"/>
          </p:cNvPicPr>
          <p:nvPr/>
        </p:nvPicPr>
        <p:blipFill>
          <a:blip r:embed="rId6" cstate="print"/>
          <a:srcRect l="19055" t="29356" r="27376" b="38873"/>
          <a:stretch>
            <a:fillRect/>
          </a:stretch>
        </p:blipFill>
        <p:spPr bwMode="auto">
          <a:xfrm>
            <a:off x="1828924" y="4528115"/>
            <a:ext cx="3960813" cy="1760537"/>
          </a:xfrm>
          <a:prstGeom prst="rect">
            <a:avLst/>
          </a:prstGeom>
          <a:noFill/>
        </p:spPr>
      </p:pic>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L2CAP - Logical Link Control and Adaptation Protocol</a:t>
            </a:r>
            <a:r>
              <a:rPr lang="en-US" sz="1600">
                <a:solidFill>
                  <a:schemeClr val="tx1"/>
                </a:solidFill>
              </a:rPr>
              <a:t> </a:t>
            </a:r>
          </a:p>
        </p:txBody>
      </p:sp>
      <p:sp>
        <p:nvSpPr>
          <p:cNvPr id="171011" name="Rectangle 3"/>
          <p:cNvSpPr>
            <a:spLocks noGrp="1" noChangeArrowheads="1"/>
          </p:cNvSpPr>
          <p:nvPr>
            <p:ph idx="1"/>
          </p:nvPr>
        </p:nvSpPr>
        <p:spPr/>
        <p:txBody>
          <a:bodyPr/>
          <a:lstStyle/>
          <a:p>
            <a:r>
              <a:rPr lang="en-US" sz="2000"/>
              <a:t>Simple data link protocol on top of baseband</a:t>
            </a:r>
          </a:p>
          <a:p>
            <a:pPr lvl="1"/>
            <a:endParaRPr lang="en-US"/>
          </a:p>
          <a:p>
            <a:r>
              <a:rPr lang="en-US" sz="2000"/>
              <a:t>Connection oriented, connectionless, and signaling channels</a:t>
            </a:r>
          </a:p>
          <a:p>
            <a:pPr lvl="1"/>
            <a:endParaRPr lang="en-US"/>
          </a:p>
          <a:p>
            <a:r>
              <a:rPr lang="en-US" sz="2000"/>
              <a:t>Protocol multiplexing</a:t>
            </a:r>
          </a:p>
          <a:p>
            <a:pPr lvl="1"/>
            <a:r>
              <a:rPr lang="en-US"/>
              <a:t>RFCOMM, SDP, telephony control</a:t>
            </a:r>
          </a:p>
          <a:p>
            <a:pPr lvl="1"/>
            <a:endParaRPr lang="en-US"/>
          </a:p>
          <a:p>
            <a:r>
              <a:rPr lang="en-US" sz="2000"/>
              <a:t>Segmentation &amp; reassembly</a:t>
            </a:r>
          </a:p>
          <a:p>
            <a:pPr lvl="1"/>
            <a:r>
              <a:rPr lang="en-US"/>
              <a:t>Up to 64kbyte user data, 16 bit CRC used from baseband</a:t>
            </a:r>
          </a:p>
          <a:p>
            <a:pPr lvl="1"/>
            <a:endParaRPr lang="en-US"/>
          </a:p>
          <a:p>
            <a:r>
              <a:rPr lang="en-US" sz="2000"/>
              <a:t>QoS flow specification per channel</a:t>
            </a:r>
          </a:p>
          <a:p>
            <a:pPr lvl="1"/>
            <a:r>
              <a:rPr lang="en-US"/>
              <a:t>Follows RFC 1363, specifies delay, jitter, bursts, bandwidth</a:t>
            </a:r>
          </a:p>
          <a:p>
            <a:pPr lvl="1"/>
            <a:endParaRPr lang="en-US"/>
          </a:p>
          <a:p>
            <a:r>
              <a:rPr lang="en-US" sz="2000"/>
              <a:t>Group abstraction</a:t>
            </a:r>
          </a:p>
          <a:p>
            <a:pPr lvl="1"/>
            <a:r>
              <a:rPr lang="en-US"/>
              <a:t>Create/close group, add/remove member</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L2CAP logical channels</a:t>
            </a:r>
          </a:p>
        </p:txBody>
      </p:sp>
      <p:sp>
        <p:nvSpPr>
          <p:cNvPr id="46" name="Fußzeilenplatzhalter 2"/>
          <p:cNvSpPr>
            <a:spLocks noGrp="1"/>
          </p:cNvSpPr>
          <p:nvPr>
            <p:ph type="ftr" sz="quarter" idx="10"/>
          </p:nvPr>
        </p:nvSpPr>
        <p:spPr/>
        <p:txBody>
          <a:bodyPr/>
          <a:lstStyle/>
          <a:p>
            <a:r>
              <a:rPr lang="en-US"/>
              <a:t>Prof. Dr.-Ing. Jochen H. Schiller    www.jochenschiller.de    Mobile Communications</a:t>
            </a:r>
          </a:p>
        </p:txBody>
      </p:sp>
      <p:sp>
        <p:nvSpPr>
          <p:cNvPr id="332803" name="Rectangle 3"/>
          <p:cNvSpPr>
            <a:spLocks noChangeArrowheads="1"/>
          </p:cNvSpPr>
          <p:nvPr/>
        </p:nvSpPr>
        <p:spPr bwMode="auto">
          <a:xfrm>
            <a:off x="1981200" y="3124200"/>
            <a:ext cx="2514600" cy="5334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en-US" sz="1600">
                <a:latin typeface="Arial" charset="0"/>
              </a:rPr>
              <a:t>baseband</a:t>
            </a:r>
          </a:p>
        </p:txBody>
      </p:sp>
      <p:sp>
        <p:nvSpPr>
          <p:cNvPr id="332804" name="Rectangle 4"/>
          <p:cNvSpPr>
            <a:spLocks noChangeArrowheads="1"/>
          </p:cNvSpPr>
          <p:nvPr/>
        </p:nvSpPr>
        <p:spPr bwMode="auto">
          <a:xfrm>
            <a:off x="1981200" y="2590800"/>
            <a:ext cx="2514600" cy="5334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en-US" sz="1600">
                <a:latin typeface="Arial" charset="0"/>
              </a:rPr>
              <a:t>L2CAP</a:t>
            </a:r>
          </a:p>
        </p:txBody>
      </p:sp>
      <p:sp>
        <p:nvSpPr>
          <p:cNvPr id="332805" name="Rectangle 5"/>
          <p:cNvSpPr>
            <a:spLocks noChangeArrowheads="1"/>
          </p:cNvSpPr>
          <p:nvPr/>
        </p:nvSpPr>
        <p:spPr bwMode="auto">
          <a:xfrm>
            <a:off x="4800600" y="3124200"/>
            <a:ext cx="2514600" cy="5334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en-US" sz="1600">
                <a:latin typeface="Arial" charset="0"/>
              </a:rPr>
              <a:t>baseband</a:t>
            </a:r>
          </a:p>
        </p:txBody>
      </p:sp>
      <p:sp>
        <p:nvSpPr>
          <p:cNvPr id="332806" name="Rectangle 6"/>
          <p:cNvSpPr>
            <a:spLocks noChangeArrowheads="1"/>
          </p:cNvSpPr>
          <p:nvPr/>
        </p:nvSpPr>
        <p:spPr bwMode="auto">
          <a:xfrm>
            <a:off x="4800600" y="2590800"/>
            <a:ext cx="2514600" cy="5334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en-US" sz="1600">
                <a:latin typeface="Arial" charset="0"/>
              </a:rPr>
              <a:t>L2CAP</a:t>
            </a:r>
          </a:p>
        </p:txBody>
      </p:sp>
      <p:sp>
        <p:nvSpPr>
          <p:cNvPr id="332807" name="Rectangle 7"/>
          <p:cNvSpPr>
            <a:spLocks noChangeArrowheads="1"/>
          </p:cNvSpPr>
          <p:nvPr/>
        </p:nvSpPr>
        <p:spPr bwMode="auto">
          <a:xfrm>
            <a:off x="7620000" y="3124200"/>
            <a:ext cx="2514600" cy="5334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en-US" sz="1600">
                <a:latin typeface="Arial" charset="0"/>
              </a:rPr>
              <a:t>baseband</a:t>
            </a:r>
          </a:p>
        </p:txBody>
      </p:sp>
      <p:sp>
        <p:nvSpPr>
          <p:cNvPr id="332808" name="Rectangle 8"/>
          <p:cNvSpPr>
            <a:spLocks noChangeArrowheads="1"/>
          </p:cNvSpPr>
          <p:nvPr/>
        </p:nvSpPr>
        <p:spPr bwMode="auto">
          <a:xfrm>
            <a:off x="7620000" y="2590800"/>
            <a:ext cx="2514600" cy="533400"/>
          </a:xfrm>
          <a:prstGeom prst="rect">
            <a:avLst/>
          </a:prstGeom>
          <a:solidFill>
            <a:srgbClr val="DADAF6"/>
          </a:solidFill>
          <a:ln w="9525">
            <a:solidFill>
              <a:schemeClr val="tx1"/>
            </a:solidFill>
            <a:miter lim="800000"/>
            <a:headEnd/>
            <a:tailEnd/>
          </a:ln>
          <a:effectLst/>
        </p:spPr>
        <p:txBody>
          <a:bodyPr wrap="none" anchor="ctr"/>
          <a:lstStyle/>
          <a:p>
            <a:pPr algn="l" eaLnBrk="0" hangingPunct="0"/>
            <a:r>
              <a:rPr lang="en-US" sz="1600">
                <a:latin typeface="Arial" charset="0"/>
              </a:rPr>
              <a:t>L2CAP</a:t>
            </a:r>
          </a:p>
        </p:txBody>
      </p:sp>
      <p:sp>
        <p:nvSpPr>
          <p:cNvPr id="332809" name="Text Box 9"/>
          <p:cNvSpPr txBox="1">
            <a:spLocks noChangeArrowheads="1"/>
          </p:cNvSpPr>
          <p:nvPr/>
        </p:nvSpPr>
        <p:spPr bwMode="auto">
          <a:xfrm>
            <a:off x="2727326" y="2270125"/>
            <a:ext cx="6905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Slave</a:t>
            </a:r>
          </a:p>
        </p:txBody>
      </p:sp>
      <p:sp>
        <p:nvSpPr>
          <p:cNvPr id="332810" name="Text Box 10"/>
          <p:cNvSpPr txBox="1">
            <a:spLocks noChangeArrowheads="1"/>
          </p:cNvSpPr>
          <p:nvPr/>
        </p:nvSpPr>
        <p:spPr bwMode="auto">
          <a:xfrm>
            <a:off x="8458201" y="2209800"/>
            <a:ext cx="6905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Slave</a:t>
            </a:r>
          </a:p>
        </p:txBody>
      </p:sp>
      <p:sp>
        <p:nvSpPr>
          <p:cNvPr id="332811" name="Text Box 11"/>
          <p:cNvSpPr txBox="1">
            <a:spLocks noChangeArrowheads="1"/>
          </p:cNvSpPr>
          <p:nvPr/>
        </p:nvSpPr>
        <p:spPr bwMode="auto">
          <a:xfrm>
            <a:off x="5638800" y="2209800"/>
            <a:ext cx="8064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Master</a:t>
            </a:r>
          </a:p>
        </p:txBody>
      </p:sp>
      <p:sp>
        <p:nvSpPr>
          <p:cNvPr id="332812" name="Oval 12"/>
          <p:cNvSpPr>
            <a:spLocks noChangeArrowheads="1"/>
          </p:cNvSpPr>
          <p:nvPr/>
        </p:nvSpPr>
        <p:spPr bwMode="auto">
          <a:xfrm>
            <a:off x="3352800" y="3581400"/>
            <a:ext cx="685800" cy="1524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332813" name="Oval 13"/>
          <p:cNvSpPr>
            <a:spLocks noChangeArrowheads="1"/>
          </p:cNvSpPr>
          <p:nvPr/>
        </p:nvSpPr>
        <p:spPr bwMode="auto">
          <a:xfrm>
            <a:off x="6553200" y="3581400"/>
            <a:ext cx="685800" cy="1524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332814" name="Oval 14"/>
          <p:cNvSpPr>
            <a:spLocks noChangeArrowheads="1"/>
          </p:cNvSpPr>
          <p:nvPr/>
        </p:nvSpPr>
        <p:spPr bwMode="auto">
          <a:xfrm>
            <a:off x="9067800" y="3581400"/>
            <a:ext cx="685800" cy="152400"/>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332815" name="Oval 15"/>
          <p:cNvSpPr>
            <a:spLocks noChangeArrowheads="1"/>
          </p:cNvSpPr>
          <p:nvPr/>
        </p:nvSpPr>
        <p:spPr bwMode="auto">
          <a:xfrm>
            <a:off x="5715000" y="3581400"/>
            <a:ext cx="685800" cy="152400"/>
          </a:xfrm>
          <a:prstGeom prst="ellipse">
            <a:avLst/>
          </a:prstGeom>
          <a:solidFill>
            <a:schemeClr val="bg1"/>
          </a:solidFill>
          <a:ln w="9525">
            <a:solidFill>
              <a:schemeClr val="tx1"/>
            </a:solidFill>
            <a:round/>
            <a:headEnd/>
            <a:tailEnd/>
          </a:ln>
          <a:effectLst/>
        </p:spPr>
        <p:txBody>
          <a:bodyPr wrap="none" anchor="ctr"/>
          <a:lstStyle/>
          <a:p>
            <a:endParaRPr lang="en-US"/>
          </a:p>
        </p:txBody>
      </p:sp>
      <p:cxnSp>
        <p:nvCxnSpPr>
          <p:cNvPr id="332816" name="AutoShape 16"/>
          <p:cNvCxnSpPr>
            <a:cxnSpLocks noChangeShapeType="1"/>
            <a:stCxn id="332812" idx="4"/>
            <a:endCxn id="332815" idx="4"/>
          </p:cNvCxnSpPr>
          <p:nvPr/>
        </p:nvCxnSpPr>
        <p:spPr bwMode="auto">
          <a:xfrm rot="16200000" flipH="1">
            <a:off x="4876006" y="2553494"/>
            <a:ext cx="1588" cy="2362200"/>
          </a:xfrm>
          <a:prstGeom prst="bentConnector3">
            <a:avLst>
              <a:gd name="adj1" fmla="val 30899995"/>
            </a:avLst>
          </a:prstGeom>
          <a:noFill/>
          <a:ln w="38100">
            <a:solidFill>
              <a:schemeClr val="tx1"/>
            </a:solidFill>
            <a:miter lim="800000"/>
            <a:headEnd type="triangle" w="med" len="med"/>
            <a:tailEnd type="triangle" w="med" len="med"/>
          </a:ln>
          <a:effectLst/>
        </p:spPr>
      </p:cxnSp>
      <p:cxnSp>
        <p:nvCxnSpPr>
          <p:cNvPr id="332817" name="AutoShape 17"/>
          <p:cNvCxnSpPr>
            <a:cxnSpLocks noChangeShapeType="1"/>
            <a:stCxn id="332813" idx="4"/>
            <a:endCxn id="332814" idx="4"/>
          </p:cNvCxnSpPr>
          <p:nvPr/>
        </p:nvCxnSpPr>
        <p:spPr bwMode="auto">
          <a:xfrm rot="16200000" flipH="1">
            <a:off x="8152606" y="2477294"/>
            <a:ext cx="1588" cy="2514600"/>
          </a:xfrm>
          <a:prstGeom prst="bentConnector3">
            <a:avLst>
              <a:gd name="adj1" fmla="val 31699995"/>
            </a:avLst>
          </a:prstGeom>
          <a:noFill/>
          <a:ln w="38100">
            <a:solidFill>
              <a:schemeClr val="tx1"/>
            </a:solidFill>
            <a:miter lim="800000"/>
            <a:headEnd type="triangle" w="med" len="med"/>
            <a:tailEnd type="triangle" w="med" len="med"/>
          </a:ln>
          <a:effectLst/>
        </p:spPr>
      </p:cxnSp>
      <p:sp>
        <p:nvSpPr>
          <p:cNvPr id="332818" name="Text Box 18"/>
          <p:cNvSpPr txBox="1">
            <a:spLocks noChangeArrowheads="1"/>
          </p:cNvSpPr>
          <p:nvPr/>
        </p:nvSpPr>
        <p:spPr bwMode="auto">
          <a:xfrm>
            <a:off x="4191000" y="4876800"/>
            <a:ext cx="5778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ACL</a:t>
            </a:r>
          </a:p>
        </p:txBody>
      </p:sp>
      <p:sp>
        <p:nvSpPr>
          <p:cNvPr id="332820" name="Oval 20"/>
          <p:cNvSpPr>
            <a:spLocks noChangeArrowheads="1"/>
          </p:cNvSpPr>
          <p:nvPr/>
        </p:nvSpPr>
        <p:spPr bwMode="auto">
          <a:xfrm>
            <a:off x="31242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2</a:t>
            </a:r>
          </a:p>
        </p:txBody>
      </p:sp>
      <p:sp>
        <p:nvSpPr>
          <p:cNvPr id="332821" name="Oval 21"/>
          <p:cNvSpPr>
            <a:spLocks noChangeArrowheads="1"/>
          </p:cNvSpPr>
          <p:nvPr/>
        </p:nvSpPr>
        <p:spPr bwMode="auto">
          <a:xfrm>
            <a:off x="35814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d</a:t>
            </a:r>
          </a:p>
        </p:txBody>
      </p:sp>
      <p:sp>
        <p:nvSpPr>
          <p:cNvPr id="332822" name="Oval 22"/>
          <p:cNvSpPr>
            <a:spLocks noChangeArrowheads="1"/>
          </p:cNvSpPr>
          <p:nvPr/>
        </p:nvSpPr>
        <p:spPr bwMode="auto">
          <a:xfrm>
            <a:off x="40386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1</a:t>
            </a:r>
          </a:p>
        </p:txBody>
      </p:sp>
      <p:sp>
        <p:nvSpPr>
          <p:cNvPr id="332823" name="Oval 23"/>
          <p:cNvSpPr>
            <a:spLocks noChangeArrowheads="1"/>
          </p:cNvSpPr>
          <p:nvPr/>
        </p:nvSpPr>
        <p:spPr bwMode="auto">
          <a:xfrm>
            <a:off x="60960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d</a:t>
            </a:r>
          </a:p>
        </p:txBody>
      </p:sp>
      <p:sp>
        <p:nvSpPr>
          <p:cNvPr id="332824" name="Oval 24"/>
          <p:cNvSpPr>
            <a:spLocks noChangeArrowheads="1"/>
          </p:cNvSpPr>
          <p:nvPr/>
        </p:nvSpPr>
        <p:spPr bwMode="auto">
          <a:xfrm>
            <a:off x="63246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d</a:t>
            </a:r>
          </a:p>
        </p:txBody>
      </p:sp>
      <p:sp>
        <p:nvSpPr>
          <p:cNvPr id="332825" name="Oval 25"/>
          <p:cNvSpPr>
            <a:spLocks noChangeArrowheads="1"/>
          </p:cNvSpPr>
          <p:nvPr/>
        </p:nvSpPr>
        <p:spPr bwMode="auto">
          <a:xfrm>
            <a:off x="70104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1</a:t>
            </a:r>
          </a:p>
        </p:txBody>
      </p:sp>
      <p:sp>
        <p:nvSpPr>
          <p:cNvPr id="332826" name="Oval 26"/>
          <p:cNvSpPr>
            <a:spLocks noChangeArrowheads="1"/>
          </p:cNvSpPr>
          <p:nvPr/>
        </p:nvSpPr>
        <p:spPr bwMode="auto">
          <a:xfrm>
            <a:off x="87630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1</a:t>
            </a:r>
          </a:p>
        </p:txBody>
      </p:sp>
      <p:sp>
        <p:nvSpPr>
          <p:cNvPr id="332827" name="Oval 27"/>
          <p:cNvSpPr>
            <a:spLocks noChangeArrowheads="1"/>
          </p:cNvSpPr>
          <p:nvPr/>
        </p:nvSpPr>
        <p:spPr bwMode="auto">
          <a:xfrm>
            <a:off x="91440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d</a:t>
            </a:r>
          </a:p>
        </p:txBody>
      </p:sp>
      <p:sp>
        <p:nvSpPr>
          <p:cNvPr id="332828" name="Oval 28"/>
          <p:cNvSpPr>
            <a:spLocks noChangeArrowheads="1"/>
          </p:cNvSpPr>
          <p:nvPr/>
        </p:nvSpPr>
        <p:spPr bwMode="auto">
          <a:xfrm>
            <a:off x="98298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2</a:t>
            </a:r>
          </a:p>
        </p:txBody>
      </p:sp>
      <p:sp>
        <p:nvSpPr>
          <p:cNvPr id="332829" name="Oval 29"/>
          <p:cNvSpPr>
            <a:spLocks noChangeArrowheads="1"/>
          </p:cNvSpPr>
          <p:nvPr/>
        </p:nvSpPr>
        <p:spPr bwMode="auto">
          <a:xfrm>
            <a:off x="58674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1</a:t>
            </a:r>
          </a:p>
        </p:txBody>
      </p:sp>
      <p:sp>
        <p:nvSpPr>
          <p:cNvPr id="332831" name="Freeform 31"/>
          <p:cNvSpPr>
            <a:spLocks/>
          </p:cNvSpPr>
          <p:nvPr/>
        </p:nvSpPr>
        <p:spPr bwMode="auto">
          <a:xfrm>
            <a:off x="6850063" y="3208339"/>
            <a:ext cx="2495550" cy="1031875"/>
          </a:xfrm>
          <a:custGeom>
            <a:avLst/>
            <a:gdLst/>
            <a:ahLst/>
            <a:cxnLst>
              <a:cxn ang="0">
                <a:pos x="168" y="0"/>
              </a:cxn>
              <a:cxn ang="0">
                <a:pos x="197" y="557"/>
              </a:cxn>
              <a:cxn ang="0">
                <a:pos x="1349" y="557"/>
              </a:cxn>
              <a:cxn ang="0">
                <a:pos x="1536" y="293"/>
              </a:cxn>
              <a:cxn ang="0">
                <a:pos x="1306" y="0"/>
              </a:cxn>
            </a:cxnLst>
            <a:rect l="0" t="0" r="r" b="b"/>
            <a:pathLst>
              <a:path w="1572" h="650">
                <a:moveTo>
                  <a:pt x="168" y="0"/>
                </a:moveTo>
                <a:cubicBezTo>
                  <a:pt x="173" y="94"/>
                  <a:pt x="0" y="464"/>
                  <a:pt x="197" y="557"/>
                </a:cubicBezTo>
                <a:cubicBezTo>
                  <a:pt x="394" y="650"/>
                  <a:pt x="1126" y="601"/>
                  <a:pt x="1349" y="557"/>
                </a:cubicBezTo>
                <a:cubicBezTo>
                  <a:pt x="1572" y="513"/>
                  <a:pt x="1543" y="386"/>
                  <a:pt x="1536" y="293"/>
                </a:cubicBezTo>
                <a:cubicBezTo>
                  <a:pt x="1529" y="200"/>
                  <a:pt x="1354" y="61"/>
                  <a:pt x="1306" y="0"/>
                </a:cubicBezTo>
              </a:path>
            </a:pathLst>
          </a:custGeom>
          <a:noFill/>
          <a:ln w="19050" cap="flat" cmpd="sng">
            <a:solidFill>
              <a:schemeClr val="tx1"/>
            </a:solidFill>
            <a:prstDash val="dash"/>
            <a:round/>
            <a:headEnd type="triangle" w="med" len="med"/>
            <a:tailEnd type="triangle" w="med" len="med"/>
          </a:ln>
          <a:effectLst/>
        </p:spPr>
        <p:txBody>
          <a:bodyPr wrap="none" anchor="ctr"/>
          <a:lstStyle/>
          <a:p>
            <a:endParaRPr lang="en-US"/>
          </a:p>
        </p:txBody>
      </p:sp>
      <p:sp>
        <p:nvSpPr>
          <p:cNvPr id="332832" name="Line 32"/>
          <p:cNvSpPr>
            <a:spLocks noChangeShapeType="1"/>
          </p:cNvSpPr>
          <p:nvPr/>
        </p:nvSpPr>
        <p:spPr bwMode="auto">
          <a:xfrm>
            <a:off x="2133600" y="4876800"/>
            <a:ext cx="1295400" cy="0"/>
          </a:xfrm>
          <a:prstGeom prst="line">
            <a:avLst/>
          </a:prstGeom>
          <a:noFill/>
          <a:ln w="19050">
            <a:solidFill>
              <a:schemeClr val="tx1"/>
            </a:solidFill>
            <a:prstDash val="dash"/>
            <a:round/>
            <a:headEnd type="triangle" w="med" len="med"/>
            <a:tailEnd type="triangle" w="med" len="med"/>
          </a:ln>
          <a:effectLst/>
        </p:spPr>
        <p:txBody>
          <a:bodyPr wrap="none" anchor="ctr"/>
          <a:lstStyle/>
          <a:p>
            <a:endParaRPr lang="en-US"/>
          </a:p>
        </p:txBody>
      </p:sp>
      <p:sp>
        <p:nvSpPr>
          <p:cNvPr id="332833" name="Text Box 33"/>
          <p:cNvSpPr txBox="1">
            <a:spLocks noChangeArrowheads="1"/>
          </p:cNvSpPr>
          <p:nvPr/>
        </p:nvSpPr>
        <p:spPr bwMode="auto">
          <a:xfrm>
            <a:off x="2286001" y="4876800"/>
            <a:ext cx="102711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signalling</a:t>
            </a:r>
          </a:p>
        </p:txBody>
      </p:sp>
      <p:sp>
        <p:nvSpPr>
          <p:cNvPr id="332834" name="Freeform 34"/>
          <p:cNvSpPr>
            <a:spLocks/>
          </p:cNvSpPr>
          <p:nvPr/>
        </p:nvSpPr>
        <p:spPr bwMode="auto">
          <a:xfrm>
            <a:off x="3629025" y="3200401"/>
            <a:ext cx="2376488" cy="1039813"/>
          </a:xfrm>
          <a:custGeom>
            <a:avLst/>
            <a:gdLst/>
            <a:ahLst/>
            <a:cxnLst>
              <a:cxn ang="0">
                <a:pos x="326" y="5"/>
              </a:cxn>
              <a:cxn ang="0">
                <a:pos x="157" y="562"/>
              </a:cxn>
              <a:cxn ang="0">
                <a:pos x="1271" y="562"/>
              </a:cxn>
              <a:cxn ang="0">
                <a:pos x="1463" y="298"/>
              </a:cxn>
              <a:cxn ang="0">
                <a:pos x="1477" y="0"/>
              </a:cxn>
            </a:cxnLst>
            <a:rect l="0" t="0" r="r" b="b"/>
            <a:pathLst>
              <a:path w="1497" h="655">
                <a:moveTo>
                  <a:pt x="326" y="5"/>
                </a:moveTo>
                <a:cubicBezTo>
                  <a:pt x="298" y="98"/>
                  <a:pt x="0" y="469"/>
                  <a:pt x="157" y="562"/>
                </a:cubicBezTo>
                <a:cubicBezTo>
                  <a:pt x="314" y="655"/>
                  <a:pt x="1053" y="606"/>
                  <a:pt x="1271" y="562"/>
                </a:cubicBezTo>
                <a:cubicBezTo>
                  <a:pt x="1489" y="518"/>
                  <a:pt x="1429" y="392"/>
                  <a:pt x="1463" y="298"/>
                </a:cubicBezTo>
                <a:cubicBezTo>
                  <a:pt x="1497" y="204"/>
                  <a:pt x="1474" y="62"/>
                  <a:pt x="1477" y="0"/>
                </a:cubicBezTo>
              </a:path>
            </a:pathLst>
          </a:custGeom>
          <a:noFill/>
          <a:ln w="19050" cap="flat" cmpd="sng">
            <a:solidFill>
              <a:schemeClr val="tx1"/>
            </a:solidFill>
            <a:prstDash val="dash"/>
            <a:round/>
            <a:headEnd type="triangle" w="med" len="med"/>
            <a:tailEnd type="triangle" w="med" len="med"/>
          </a:ln>
          <a:effectLst/>
        </p:spPr>
        <p:txBody>
          <a:bodyPr wrap="none" anchor="ctr"/>
          <a:lstStyle/>
          <a:p>
            <a:endParaRPr lang="en-US"/>
          </a:p>
        </p:txBody>
      </p:sp>
      <p:sp>
        <p:nvSpPr>
          <p:cNvPr id="332835" name="Line 35"/>
          <p:cNvSpPr>
            <a:spLocks noChangeShapeType="1"/>
          </p:cNvSpPr>
          <p:nvPr/>
        </p:nvSpPr>
        <p:spPr bwMode="auto">
          <a:xfrm>
            <a:off x="3886200" y="4876800"/>
            <a:ext cx="1219200" cy="0"/>
          </a:xfrm>
          <a:prstGeom prst="line">
            <a:avLst/>
          </a:prstGeom>
          <a:noFill/>
          <a:ln w="38100">
            <a:solidFill>
              <a:schemeClr val="tx1"/>
            </a:solidFill>
            <a:round/>
            <a:headEnd type="triangle" w="med" len="med"/>
            <a:tailEnd type="triangle" w="med" len="med"/>
          </a:ln>
          <a:effectLst/>
        </p:spPr>
        <p:txBody>
          <a:bodyPr wrap="none" anchor="ctr"/>
          <a:lstStyle/>
          <a:p>
            <a:endParaRPr lang="en-US"/>
          </a:p>
        </p:txBody>
      </p:sp>
      <p:sp>
        <p:nvSpPr>
          <p:cNvPr id="332836" name="Line 36"/>
          <p:cNvSpPr>
            <a:spLocks noChangeShapeType="1"/>
          </p:cNvSpPr>
          <p:nvPr/>
        </p:nvSpPr>
        <p:spPr bwMode="auto">
          <a:xfrm>
            <a:off x="5484813" y="4876800"/>
            <a:ext cx="1524000" cy="0"/>
          </a:xfrm>
          <a:prstGeom prst="line">
            <a:avLst/>
          </a:prstGeom>
          <a:noFill/>
          <a:ln w="19050">
            <a:solidFill>
              <a:schemeClr val="tx1"/>
            </a:solidFill>
            <a:prstDash val="dashDot"/>
            <a:round/>
            <a:headEnd/>
            <a:tailEnd type="triangle" w="med" len="med"/>
          </a:ln>
          <a:effectLst/>
        </p:spPr>
        <p:txBody>
          <a:bodyPr wrap="none" anchor="ctr"/>
          <a:lstStyle/>
          <a:p>
            <a:endParaRPr lang="en-US"/>
          </a:p>
        </p:txBody>
      </p:sp>
      <p:sp>
        <p:nvSpPr>
          <p:cNvPr id="332837" name="Text Box 37"/>
          <p:cNvSpPr txBox="1">
            <a:spLocks noChangeArrowheads="1"/>
          </p:cNvSpPr>
          <p:nvPr/>
        </p:nvSpPr>
        <p:spPr bwMode="auto">
          <a:xfrm>
            <a:off x="5484814" y="4876800"/>
            <a:ext cx="1525587"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connectionless</a:t>
            </a:r>
          </a:p>
        </p:txBody>
      </p:sp>
      <p:sp>
        <p:nvSpPr>
          <p:cNvPr id="332838" name="Freeform 38"/>
          <p:cNvSpPr>
            <a:spLocks/>
          </p:cNvSpPr>
          <p:nvPr/>
        </p:nvSpPr>
        <p:spPr bwMode="auto">
          <a:xfrm>
            <a:off x="6353176" y="3192464"/>
            <a:ext cx="3611563" cy="1443037"/>
          </a:xfrm>
          <a:custGeom>
            <a:avLst/>
            <a:gdLst/>
            <a:ahLst/>
            <a:cxnLst>
              <a:cxn ang="0">
                <a:pos x="59" y="10"/>
              </a:cxn>
              <a:cxn ang="0">
                <a:pos x="217" y="298"/>
              </a:cxn>
              <a:cxn ang="0">
                <a:pos x="294" y="826"/>
              </a:cxn>
              <a:cxn ang="0">
                <a:pos x="1979" y="797"/>
              </a:cxn>
              <a:cxn ang="0">
                <a:pos x="2070" y="298"/>
              </a:cxn>
              <a:cxn ang="0">
                <a:pos x="2257" y="0"/>
              </a:cxn>
            </a:cxnLst>
            <a:rect l="0" t="0" r="r" b="b"/>
            <a:pathLst>
              <a:path w="2275" h="909">
                <a:moveTo>
                  <a:pt x="59" y="10"/>
                </a:moveTo>
                <a:cubicBezTo>
                  <a:pt x="86" y="58"/>
                  <a:pt x="178" y="162"/>
                  <a:pt x="217" y="298"/>
                </a:cubicBezTo>
                <a:cubicBezTo>
                  <a:pt x="256" y="434"/>
                  <a:pt x="0" y="743"/>
                  <a:pt x="294" y="826"/>
                </a:cubicBezTo>
                <a:cubicBezTo>
                  <a:pt x="588" y="909"/>
                  <a:pt x="1683" y="885"/>
                  <a:pt x="1979" y="797"/>
                </a:cubicBezTo>
                <a:cubicBezTo>
                  <a:pt x="2275" y="709"/>
                  <a:pt x="2024" y="431"/>
                  <a:pt x="2070" y="298"/>
                </a:cubicBezTo>
                <a:cubicBezTo>
                  <a:pt x="2116" y="165"/>
                  <a:pt x="2218" y="62"/>
                  <a:pt x="2257" y="0"/>
                </a:cubicBezTo>
              </a:path>
            </a:pathLst>
          </a:custGeom>
          <a:noFill/>
          <a:ln w="19050" cap="flat" cmpd="sng">
            <a:solidFill>
              <a:schemeClr val="tx1"/>
            </a:solidFill>
            <a:prstDash val="dashDot"/>
            <a:round/>
            <a:headEnd type="none" w="med" len="med"/>
            <a:tailEnd type="triangle" w="med" len="med"/>
          </a:ln>
          <a:effectLst/>
        </p:spPr>
        <p:txBody>
          <a:bodyPr wrap="none" anchor="ctr"/>
          <a:lstStyle/>
          <a:p>
            <a:endParaRPr lang="en-US"/>
          </a:p>
        </p:txBody>
      </p:sp>
      <p:sp>
        <p:nvSpPr>
          <p:cNvPr id="332839" name="Freeform 39"/>
          <p:cNvSpPr>
            <a:spLocks/>
          </p:cNvSpPr>
          <p:nvPr/>
        </p:nvSpPr>
        <p:spPr bwMode="auto">
          <a:xfrm>
            <a:off x="3194051" y="3200400"/>
            <a:ext cx="3351213" cy="1320800"/>
          </a:xfrm>
          <a:custGeom>
            <a:avLst/>
            <a:gdLst/>
            <a:ahLst/>
            <a:cxnLst>
              <a:cxn ang="0">
                <a:pos x="2034" y="0"/>
              </a:cxn>
              <a:cxn ang="0">
                <a:pos x="1938" y="307"/>
              </a:cxn>
              <a:cxn ang="0">
                <a:pos x="1833" y="744"/>
              </a:cxn>
              <a:cxn ang="0">
                <a:pos x="268" y="758"/>
              </a:cxn>
              <a:cxn ang="0">
                <a:pos x="225" y="298"/>
              </a:cxn>
              <a:cxn ang="0">
                <a:pos x="62" y="10"/>
              </a:cxn>
            </a:cxnLst>
            <a:rect l="0" t="0" r="r" b="b"/>
            <a:pathLst>
              <a:path w="2111" h="832">
                <a:moveTo>
                  <a:pt x="2034" y="0"/>
                </a:moveTo>
                <a:cubicBezTo>
                  <a:pt x="2018" y="50"/>
                  <a:pt x="1971" y="183"/>
                  <a:pt x="1938" y="307"/>
                </a:cubicBezTo>
                <a:cubicBezTo>
                  <a:pt x="1905" y="431"/>
                  <a:pt x="2111" y="669"/>
                  <a:pt x="1833" y="744"/>
                </a:cubicBezTo>
                <a:cubicBezTo>
                  <a:pt x="1555" y="819"/>
                  <a:pt x="536" y="832"/>
                  <a:pt x="268" y="758"/>
                </a:cubicBezTo>
                <a:cubicBezTo>
                  <a:pt x="0" y="684"/>
                  <a:pt x="259" y="423"/>
                  <a:pt x="225" y="298"/>
                </a:cubicBezTo>
                <a:cubicBezTo>
                  <a:pt x="191" y="173"/>
                  <a:pt x="96" y="70"/>
                  <a:pt x="62" y="10"/>
                </a:cubicBezTo>
              </a:path>
            </a:pathLst>
          </a:custGeom>
          <a:noFill/>
          <a:ln w="19050" cap="flat" cmpd="sng">
            <a:solidFill>
              <a:schemeClr val="tx1"/>
            </a:solidFill>
            <a:prstDash val="dashDot"/>
            <a:round/>
            <a:headEnd type="none" w="med" len="med"/>
            <a:tailEnd type="triangle" w="med" len="med"/>
          </a:ln>
          <a:effectLst/>
        </p:spPr>
        <p:txBody>
          <a:bodyPr wrap="none" anchor="ctr"/>
          <a:lstStyle/>
          <a:p>
            <a:endParaRPr lang="en-US"/>
          </a:p>
        </p:txBody>
      </p:sp>
      <p:sp>
        <p:nvSpPr>
          <p:cNvPr id="332840" name="Line 40"/>
          <p:cNvSpPr>
            <a:spLocks noChangeShapeType="1"/>
          </p:cNvSpPr>
          <p:nvPr/>
        </p:nvSpPr>
        <p:spPr bwMode="auto">
          <a:xfrm>
            <a:off x="7264400" y="4876800"/>
            <a:ext cx="1905000" cy="0"/>
          </a:xfrm>
          <a:prstGeom prst="line">
            <a:avLst/>
          </a:prstGeom>
          <a:noFill/>
          <a:ln w="19050">
            <a:solidFill>
              <a:schemeClr val="tx1"/>
            </a:solidFill>
            <a:round/>
            <a:headEnd type="triangle" w="med" len="med"/>
            <a:tailEnd type="triangle" w="med" len="med"/>
          </a:ln>
          <a:effectLst/>
        </p:spPr>
        <p:txBody>
          <a:bodyPr wrap="none" anchor="ctr"/>
          <a:lstStyle/>
          <a:p>
            <a:endParaRPr lang="en-US"/>
          </a:p>
        </p:txBody>
      </p:sp>
      <p:sp>
        <p:nvSpPr>
          <p:cNvPr id="332841" name="Text Box 41"/>
          <p:cNvSpPr txBox="1">
            <a:spLocks noChangeArrowheads="1"/>
          </p:cNvSpPr>
          <p:nvPr/>
        </p:nvSpPr>
        <p:spPr bwMode="auto">
          <a:xfrm>
            <a:off x="7264401" y="4876800"/>
            <a:ext cx="196691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connection-oriented</a:t>
            </a:r>
          </a:p>
        </p:txBody>
      </p:sp>
      <p:sp>
        <p:nvSpPr>
          <p:cNvPr id="332842" name="Freeform 42"/>
          <p:cNvSpPr>
            <a:spLocks/>
          </p:cNvSpPr>
          <p:nvPr/>
        </p:nvSpPr>
        <p:spPr bwMode="auto">
          <a:xfrm>
            <a:off x="3287714" y="3200400"/>
            <a:ext cx="3197225" cy="1239838"/>
          </a:xfrm>
          <a:custGeom>
            <a:avLst/>
            <a:gdLst/>
            <a:ahLst/>
            <a:cxnLst>
              <a:cxn ang="0">
                <a:pos x="1836" y="0"/>
              </a:cxn>
              <a:cxn ang="0">
                <a:pos x="1788" y="293"/>
              </a:cxn>
              <a:cxn ang="0">
                <a:pos x="1759" y="686"/>
              </a:cxn>
              <a:cxn ang="0">
                <a:pos x="257" y="715"/>
              </a:cxn>
              <a:cxn ang="0">
                <a:pos x="219" y="288"/>
              </a:cxn>
              <a:cxn ang="0">
                <a:pos x="252" y="0"/>
              </a:cxn>
            </a:cxnLst>
            <a:rect l="0" t="0" r="r" b="b"/>
            <a:pathLst>
              <a:path w="2014" h="781">
                <a:moveTo>
                  <a:pt x="1836" y="0"/>
                </a:moveTo>
                <a:cubicBezTo>
                  <a:pt x="1828" y="49"/>
                  <a:pt x="1801" y="179"/>
                  <a:pt x="1788" y="293"/>
                </a:cubicBezTo>
                <a:cubicBezTo>
                  <a:pt x="1775" y="407"/>
                  <a:pt x="2014" y="616"/>
                  <a:pt x="1759" y="686"/>
                </a:cubicBezTo>
                <a:cubicBezTo>
                  <a:pt x="1504" y="756"/>
                  <a:pt x="514" y="781"/>
                  <a:pt x="257" y="715"/>
                </a:cubicBezTo>
                <a:cubicBezTo>
                  <a:pt x="0" y="649"/>
                  <a:pt x="220" y="407"/>
                  <a:pt x="219" y="288"/>
                </a:cubicBezTo>
                <a:cubicBezTo>
                  <a:pt x="218" y="169"/>
                  <a:pt x="245" y="60"/>
                  <a:pt x="252" y="0"/>
                </a:cubicBezTo>
              </a:path>
            </a:pathLst>
          </a:custGeom>
          <a:noFill/>
          <a:ln w="19050" cap="flat" cmpd="sng">
            <a:solidFill>
              <a:schemeClr val="tx1"/>
            </a:solidFill>
            <a:prstDash val="solid"/>
            <a:round/>
            <a:headEnd type="triangle" w="med" len="med"/>
            <a:tailEnd type="triangle" w="med" len="med"/>
          </a:ln>
          <a:effectLst/>
        </p:spPr>
        <p:txBody>
          <a:bodyPr wrap="none" anchor="ctr"/>
          <a:lstStyle/>
          <a:p>
            <a:endParaRPr lang="en-US"/>
          </a:p>
        </p:txBody>
      </p:sp>
      <p:sp>
        <p:nvSpPr>
          <p:cNvPr id="332843" name="Oval 43"/>
          <p:cNvSpPr>
            <a:spLocks noChangeArrowheads="1"/>
          </p:cNvSpPr>
          <p:nvPr/>
        </p:nvSpPr>
        <p:spPr bwMode="auto">
          <a:xfrm>
            <a:off x="65532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d</a:t>
            </a:r>
          </a:p>
        </p:txBody>
      </p:sp>
      <p:sp>
        <p:nvSpPr>
          <p:cNvPr id="332844" name="Oval 44"/>
          <p:cNvSpPr>
            <a:spLocks noChangeArrowheads="1"/>
          </p:cNvSpPr>
          <p:nvPr/>
        </p:nvSpPr>
        <p:spPr bwMode="auto">
          <a:xfrm>
            <a:off x="67818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d</a:t>
            </a:r>
          </a:p>
        </p:txBody>
      </p:sp>
      <p:sp>
        <p:nvSpPr>
          <p:cNvPr id="332845" name="Freeform 45"/>
          <p:cNvSpPr>
            <a:spLocks/>
          </p:cNvSpPr>
          <p:nvPr/>
        </p:nvSpPr>
        <p:spPr bwMode="auto">
          <a:xfrm>
            <a:off x="6408739" y="3200401"/>
            <a:ext cx="3438525" cy="1357313"/>
          </a:xfrm>
          <a:custGeom>
            <a:avLst/>
            <a:gdLst/>
            <a:ahLst/>
            <a:cxnLst>
              <a:cxn ang="0">
                <a:pos x="1997" y="0"/>
              </a:cxn>
              <a:cxn ang="0">
                <a:pos x="1982" y="264"/>
              </a:cxn>
              <a:cxn ang="0">
                <a:pos x="1881" y="758"/>
              </a:cxn>
              <a:cxn ang="0">
                <a:pos x="273" y="778"/>
              </a:cxn>
              <a:cxn ang="0">
                <a:pos x="245" y="298"/>
              </a:cxn>
              <a:cxn ang="0">
                <a:pos x="168" y="0"/>
              </a:cxn>
            </a:cxnLst>
            <a:rect l="0" t="0" r="r" b="b"/>
            <a:pathLst>
              <a:path w="2166" h="855">
                <a:moveTo>
                  <a:pt x="1997" y="0"/>
                </a:moveTo>
                <a:cubicBezTo>
                  <a:pt x="1995" y="44"/>
                  <a:pt x="2001" y="138"/>
                  <a:pt x="1982" y="264"/>
                </a:cubicBezTo>
                <a:cubicBezTo>
                  <a:pt x="1963" y="390"/>
                  <a:pt x="2166" y="672"/>
                  <a:pt x="1881" y="758"/>
                </a:cubicBezTo>
                <a:cubicBezTo>
                  <a:pt x="1596" y="844"/>
                  <a:pt x="546" y="855"/>
                  <a:pt x="273" y="778"/>
                </a:cubicBezTo>
                <a:cubicBezTo>
                  <a:pt x="0" y="701"/>
                  <a:pt x="262" y="428"/>
                  <a:pt x="245" y="298"/>
                </a:cubicBezTo>
                <a:cubicBezTo>
                  <a:pt x="228" y="168"/>
                  <a:pt x="184" y="62"/>
                  <a:pt x="168" y="0"/>
                </a:cubicBezTo>
              </a:path>
            </a:pathLst>
          </a:custGeom>
          <a:noFill/>
          <a:ln w="19050" cap="flat" cmpd="sng">
            <a:solidFill>
              <a:schemeClr val="tx1"/>
            </a:solidFill>
            <a:prstDash val="solid"/>
            <a:round/>
            <a:headEnd type="triangle" w="med" len="med"/>
            <a:tailEnd type="triangle" w="med" len="med"/>
          </a:ln>
          <a:effectLst/>
        </p:spPr>
        <p:txBody>
          <a:bodyPr wrap="none" anchor="ctr"/>
          <a:lstStyle/>
          <a:p>
            <a:endParaRPr lang="en-US"/>
          </a:p>
        </p:txBody>
      </p:sp>
      <p:sp>
        <p:nvSpPr>
          <p:cNvPr id="332846" name="Freeform 46"/>
          <p:cNvSpPr>
            <a:spLocks/>
          </p:cNvSpPr>
          <p:nvPr/>
        </p:nvSpPr>
        <p:spPr bwMode="auto">
          <a:xfrm>
            <a:off x="6502400" y="3192463"/>
            <a:ext cx="3270250" cy="1270000"/>
          </a:xfrm>
          <a:custGeom>
            <a:avLst/>
            <a:gdLst/>
            <a:ahLst/>
            <a:cxnLst>
              <a:cxn ang="0">
                <a:pos x="1746" y="5"/>
              </a:cxn>
              <a:cxn ang="0">
                <a:pos x="1856" y="298"/>
              </a:cxn>
              <a:cxn ang="0">
                <a:pos x="1794" y="715"/>
              </a:cxn>
              <a:cxn ang="0">
                <a:pos x="258" y="730"/>
              </a:cxn>
              <a:cxn ang="0">
                <a:pos x="243" y="293"/>
              </a:cxn>
              <a:cxn ang="0">
                <a:pos x="253" y="0"/>
              </a:cxn>
            </a:cxnLst>
            <a:rect l="0" t="0" r="r" b="b"/>
            <a:pathLst>
              <a:path w="2060" h="800">
                <a:moveTo>
                  <a:pt x="1746" y="5"/>
                </a:moveTo>
                <a:cubicBezTo>
                  <a:pt x="1764" y="54"/>
                  <a:pt x="1848" y="180"/>
                  <a:pt x="1856" y="298"/>
                </a:cubicBezTo>
                <a:cubicBezTo>
                  <a:pt x="1864" y="416"/>
                  <a:pt x="2060" y="643"/>
                  <a:pt x="1794" y="715"/>
                </a:cubicBezTo>
                <a:cubicBezTo>
                  <a:pt x="1528" y="787"/>
                  <a:pt x="516" y="800"/>
                  <a:pt x="258" y="730"/>
                </a:cubicBezTo>
                <a:cubicBezTo>
                  <a:pt x="0" y="660"/>
                  <a:pt x="244" y="415"/>
                  <a:pt x="243" y="293"/>
                </a:cubicBezTo>
                <a:cubicBezTo>
                  <a:pt x="242" y="171"/>
                  <a:pt x="251" y="61"/>
                  <a:pt x="253" y="0"/>
                </a:cubicBezTo>
              </a:path>
            </a:pathLst>
          </a:custGeom>
          <a:noFill/>
          <a:ln w="19050" cap="flat" cmpd="sng">
            <a:solidFill>
              <a:schemeClr val="tx1"/>
            </a:solidFill>
            <a:prstDash val="solid"/>
            <a:round/>
            <a:headEnd type="triangle" w="med" len="med"/>
            <a:tailEnd type="triangle" w="med" len="med"/>
          </a:ln>
          <a:effectLst/>
        </p:spPr>
        <p:txBody>
          <a:bodyPr wrap="none" anchor="ctr"/>
          <a:lstStyle/>
          <a:p>
            <a:endParaRPr lang="en-US"/>
          </a:p>
        </p:txBody>
      </p:sp>
      <p:sp>
        <p:nvSpPr>
          <p:cNvPr id="332847" name="Oval 47"/>
          <p:cNvSpPr>
            <a:spLocks noChangeArrowheads="1"/>
          </p:cNvSpPr>
          <p:nvPr/>
        </p:nvSpPr>
        <p:spPr bwMode="auto">
          <a:xfrm>
            <a:off x="9448800" y="3048000"/>
            <a:ext cx="228600" cy="152400"/>
          </a:xfrm>
          <a:prstGeom prst="ellipse">
            <a:avLst/>
          </a:prstGeom>
          <a:solidFill>
            <a:schemeClr val="bg1"/>
          </a:solidFill>
          <a:ln w="9525">
            <a:solidFill>
              <a:schemeClr val="tx1"/>
            </a:solidFill>
            <a:round/>
            <a:headEnd/>
            <a:tailEnd/>
          </a:ln>
          <a:effectLst/>
        </p:spPr>
        <p:txBody>
          <a:bodyPr wrap="none" anchor="ctr"/>
          <a:lstStyle/>
          <a:p>
            <a:pPr eaLnBrk="0" hangingPunct="0"/>
            <a:r>
              <a:rPr lang="en-US" sz="1400">
                <a:latin typeface="Arial" charset="0"/>
              </a:rPr>
              <a:t>d</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t>L2CAP packet formats</a:t>
            </a:r>
          </a:p>
        </p:txBody>
      </p:sp>
      <p:sp>
        <p:nvSpPr>
          <p:cNvPr id="38" name="Fußzeilenplatzhalter 2"/>
          <p:cNvSpPr>
            <a:spLocks noGrp="1"/>
          </p:cNvSpPr>
          <p:nvPr>
            <p:ph type="ftr" sz="quarter" idx="10"/>
          </p:nvPr>
        </p:nvSpPr>
        <p:spPr/>
        <p:txBody>
          <a:bodyPr/>
          <a:lstStyle/>
          <a:p>
            <a:r>
              <a:rPr lang="en-US"/>
              <a:t>Prof. Dr.-Ing. Jochen H. Schiller    www.jochenschiller.de    Mobile Communications</a:t>
            </a:r>
          </a:p>
        </p:txBody>
      </p:sp>
      <p:sp>
        <p:nvSpPr>
          <p:cNvPr id="333833" name="Rectangle 9"/>
          <p:cNvSpPr>
            <a:spLocks noChangeArrowheads="1"/>
          </p:cNvSpPr>
          <p:nvPr/>
        </p:nvSpPr>
        <p:spPr bwMode="auto">
          <a:xfrm>
            <a:off x="2450232" y="20497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length</a:t>
            </a:r>
          </a:p>
        </p:txBody>
      </p:sp>
      <p:sp>
        <p:nvSpPr>
          <p:cNvPr id="333834" name="Text Box 10"/>
          <p:cNvSpPr txBox="1">
            <a:spLocks noChangeArrowheads="1"/>
          </p:cNvSpPr>
          <p:nvPr/>
        </p:nvSpPr>
        <p:spPr bwMode="auto">
          <a:xfrm>
            <a:off x="2839170" y="1744960"/>
            <a:ext cx="296862"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a:t>
            </a:r>
          </a:p>
        </p:txBody>
      </p:sp>
      <p:sp>
        <p:nvSpPr>
          <p:cNvPr id="333835" name="Text Box 11"/>
          <p:cNvSpPr txBox="1">
            <a:spLocks noChangeArrowheads="1"/>
          </p:cNvSpPr>
          <p:nvPr/>
        </p:nvSpPr>
        <p:spPr bwMode="auto">
          <a:xfrm>
            <a:off x="9232033" y="1744960"/>
            <a:ext cx="66992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bytes</a:t>
            </a:r>
          </a:p>
        </p:txBody>
      </p:sp>
      <p:sp>
        <p:nvSpPr>
          <p:cNvPr id="333836" name="Rectangle 12"/>
          <p:cNvSpPr>
            <a:spLocks noChangeArrowheads="1"/>
          </p:cNvSpPr>
          <p:nvPr/>
        </p:nvSpPr>
        <p:spPr bwMode="auto">
          <a:xfrm>
            <a:off x="3517032" y="20497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CID=2</a:t>
            </a:r>
          </a:p>
        </p:txBody>
      </p:sp>
      <p:sp>
        <p:nvSpPr>
          <p:cNvPr id="333837" name="Text Box 13"/>
          <p:cNvSpPr txBox="1">
            <a:spLocks noChangeArrowheads="1"/>
          </p:cNvSpPr>
          <p:nvPr/>
        </p:nvSpPr>
        <p:spPr bwMode="auto">
          <a:xfrm>
            <a:off x="3905970" y="1744960"/>
            <a:ext cx="296862"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a:t>
            </a:r>
          </a:p>
        </p:txBody>
      </p:sp>
      <p:sp>
        <p:nvSpPr>
          <p:cNvPr id="333838" name="Rectangle 14"/>
          <p:cNvSpPr>
            <a:spLocks noChangeArrowheads="1"/>
          </p:cNvSpPr>
          <p:nvPr/>
        </p:nvSpPr>
        <p:spPr bwMode="auto">
          <a:xfrm>
            <a:off x="4583832" y="20497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PSM</a:t>
            </a:r>
          </a:p>
        </p:txBody>
      </p:sp>
      <p:sp>
        <p:nvSpPr>
          <p:cNvPr id="333839" name="Text Box 15"/>
          <p:cNvSpPr txBox="1">
            <a:spLocks noChangeArrowheads="1"/>
          </p:cNvSpPr>
          <p:nvPr/>
        </p:nvSpPr>
        <p:spPr bwMode="auto">
          <a:xfrm>
            <a:off x="4972771" y="1741785"/>
            <a:ext cx="407987"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sym typeface="Symbol" pitchFamily="18" charset="2"/>
              </a:rPr>
              <a:t></a:t>
            </a:r>
            <a:r>
              <a:rPr lang="en-US" sz="1600">
                <a:latin typeface="Arial" charset="0"/>
              </a:rPr>
              <a:t>2</a:t>
            </a:r>
          </a:p>
        </p:txBody>
      </p:sp>
      <p:sp>
        <p:nvSpPr>
          <p:cNvPr id="333840" name="Rectangle 16"/>
          <p:cNvSpPr>
            <a:spLocks noChangeArrowheads="1"/>
          </p:cNvSpPr>
          <p:nvPr/>
        </p:nvSpPr>
        <p:spPr bwMode="auto">
          <a:xfrm>
            <a:off x="5650632" y="2049760"/>
            <a:ext cx="3581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a:t>
            </a:r>
          </a:p>
        </p:txBody>
      </p:sp>
      <p:sp>
        <p:nvSpPr>
          <p:cNvPr id="333841" name="Text Box 17"/>
          <p:cNvSpPr txBox="1">
            <a:spLocks noChangeArrowheads="1"/>
          </p:cNvSpPr>
          <p:nvPr/>
        </p:nvSpPr>
        <p:spPr bwMode="auto">
          <a:xfrm>
            <a:off x="6946032" y="1744960"/>
            <a:ext cx="92868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sym typeface="Symbol" pitchFamily="18" charset="2"/>
              </a:rPr>
              <a:t>0-65533</a:t>
            </a:r>
            <a:endParaRPr lang="en-US" sz="1600">
              <a:latin typeface="Arial" charset="0"/>
            </a:endParaRPr>
          </a:p>
        </p:txBody>
      </p:sp>
      <p:sp>
        <p:nvSpPr>
          <p:cNvPr id="333842" name="Rectangle 18"/>
          <p:cNvSpPr>
            <a:spLocks noChangeArrowheads="1"/>
          </p:cNvSpPr>
          <p:nvPr/>
        </p:nvSpPr>
        <p:spPr bwMode="auto">
          <a:xfrm>
            <a:off x="2450232" y="34213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length</a:t>
            </a:r>
          </a:p>
        </p:txBody>
      </p:sp>
      <p:sp>
        <p:nvSpPr>
          <p:cNvPr id="333843" name="Text Box 19"/>
          <p:cNvSpPr txBox="1">
            <a:spLocks noChangeArrowheads="1"/>
          </p:cNvSpPr>
          <p:nvPr/>
        </p:nvSpPr>
        <p:spPr bwMode="auto">
          <a:xfrm>
            <a:off x="2839170" y="3116560"/>
            <a:ext cx="296862"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a:t>
            </a:r>
          </a:p>
        </p:txBody>
      </p:sp>
      <p:sp>
        <p:nvSpPr>
          <p:cNvPr id="333844" name="Text Box 20"/>
          <p:cNvSpPr txBox="1">
            <a:spLocks noChangeArrowheads="1"/>
          </p:cNvSpPr>
          <p:nvPr/>
        </p:nvSpPr>
        <p:spPr bwMode="auto">
          <a:xfrm>
            <a:off x="9232033" y="3116560"/>
            <a:ext cx="66992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bytes</a:t>
            </a:r>
          </a:p>
        </p:txBody>
      </p:sp>
      <p:sp>
        <p:nvSpPr>
          <p:cNvPr id="333845" name="Rectangle 21"/>
          <p:cNvSpPr>
            <a:spLocks noChangeArrowheads="1"/>
          </p:cNvSpPr>
          <p:nvPr/>
        </p:nvSpPr>
        <p:spPr bwMode="auto">
          <a:xfrm>
            <a:off x="3517032" y="34213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CID</a:t>
            </a:r>
          </a:p>
        </p:txBody>
      </p:sp>
      <p:sp>
        <p:nvSpPr>
          <p:cNvPr id="333846" name="Text Box 22"/>
          <p:cNvSpPr txBox="1">
            <a:spLocks noChangeArrowheads="1"/>
          </p:cNvSpPr>
          <p:nvPr/>
        </p:nvSpPr>
        <p:spPr bwMode="auto">
          <a:xfrm>
            <a:off x="3905970" y="3116560"/>
            <a:ext cx="296862"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a:t>
            </a:r>
          </a:p>
        </p:txBody>
      </p:sp>
      <p:sp>
        <p:nvSpPr>
          <p:cNvPr id="333849" name="Rectangle 25"/>
          <p:cNvSpPr>
            <a:spLocks noChangeArrowheads="1"/>
          </p:cNvSpPr>
          <p:nvPr/>
        </p:nvSpPr>
        <p:spPr bwMode="auto">
          <a:xfrm>
            <a:off x="4507632" y="3421360"/>
            <a:ext cx="4724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payload</a:t>
            </a:r>
          </a:p>
        </p:txBody>
      </p:sp>
      <p:sp>
        <p:nvSpPr>
          <p:cNvPr id="333850" name="Text Box 26"/>
          <p:cNvSpPr txBox="1">
            <a:spLocks noChangeArrowheads="1"/>
          </p:cNvSpPr>
          <p:nvPr/>
        </p:nvSpPr>
        <p:spPr bwMode="auto">
          <a:xfrm>
            <a:off x="6412632" y="3116560"/>
            <a:ext cx="92868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sym typeface="Symbol" pitchFamily="18" charset="2"/>
              </a:rPr>
              <a:t>0-65535</a:t>
            </a:r>
            <a:endParaRPr lang="en-US" sz="1600">
              <a:latin typeface="Arial" charset="0"/>
            </a:endParaRPr>
          </a:p>
        </p:txBody>
      </p:sp>
      <p:sp>
        <p:nvSpPr>
          <p:cNvPr id="333851" name="Rectangle 27"/>
          <p:cNvSpPr>
            <a:spLocks noChangeArrowheads="1"/>
          </p:cNvSpPr>
          <p:nvPr/>
        </p:nvSpPr>
        <p:spPr bwMode="auto">
          <a:xfrm>
            <a:off x="2450232" y="48691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length</a:t>
            </a:r>
          </a:p>
        </p:txBody>
      </p:sp>
      <p:sp>
        <p:nvSpPr>
          <p:cNvPr id="333852" name="Text Box 28"/>
          <p:cNvSpPr txBox="1">
            <a:spLocks noChangeArrowheads="1"/>
          </p:cNvSpPr>
          <p:nvPr/>
        </p:nvSpPr>
        <p:spPr bwMode="auto">
          <a:xfrm>
            <a:off x="2839170" y="4564360"/>
            <a:ext cx="296862"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a:t>
            </a:r>
          </a:p>
        </p:txBody>
      </p:sp>
      <p:sp>
        <p:nvSpPr>
          <p:cNvPr id="333853" name="Text Box 29"/>
          <p:cNvSpPr txBox="1">
            <a:spLocks noChangeArrowheads="1"/>
          </p:cNvSpPr>
          <p:nvPr/>
        </p:nvSpPr>
        <p:spPr bwMode="auto">
          <a:xfrm>
            <a:off x="9232033" y="4564360"/>
            <a:ext cx="66992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bytes</a:t>
            </a:r>
          </a:p>
        </p:txBody>
      </p:sp>
      <p:sp>
        <p:nvSpPr>
          <p:cNvPr id="333854" name="Rectangle 30"/>
          <p:cNvSpPr>
            <a:spLocks noChangeArrowheads="1"/>
          </p:cNvSpPr>
          <p:nvPr/>
        </p:nvSpPr>
        <p:spPr bwMode="auto">
          <a:xfrm>
            <a:off x="3517032" y="48691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dirty="0">
                <a:latin typeface="Arial" charset="0"/>
              </a:rPr>
              <a:t>CID=1</a:t>
            </a:r>
          </a:p>
        </p:txBody>
      </p:sp>
      <p:sp>
        <p:nvSpPr>
          <p:cNvPr id="333855" name="Text Box 31"/>
          <p:cNvSpPr txBox="1">
            <a:spLocks noChangeArrowheads="1"/>
          </p:cNvSpPr>
          <p:nvPr/>
        </p:nvSpPr>
        <p:spPr bwMode="auto">
          <a:xfrm>
            <a:off x="3905970" y="4564360"/>
            <a:ext cx="296862"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a:t>
            </a:r>
          </a:p>
        </p:txBody>
      </p:sp>
      <p:sp>
        <p:nvSpPr>
          <p:cNvPr id="333858" name="Rectangle 34"/>
          <p:cNvSpPr>
            <a:spLocks noChangeArrowheads="1"/>
          </p:cNvSpPr>
          <p:nvPr/>
        </p:nvSpPr>
        <p:spPr bwMode="auto">
          <a:xfrm>
            <a:off x="4583832" y="4869160"/>
            <a:ext cx="46482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One or more commands</a:t>
            </a:r>
          </a:p>
        </p:txBody>
      </p:sp>
      <p:sp>
        <p:nvSpPr>
          <p:cNvPr id="333860" name="Text Box 36"/>
          <p:cNvSpPr txBox="1">
            <a:spLocks noChangeArrowheads="1"/>
          </p:cNvSpPr>
          <p:nvPr/>
        </p:nvSpPr>
        <p:spPr bwMode="auto">
          <a:xfrm>
            <a:off x="2450233" y="1440160"/>
            <a:ext cx="205422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Connectionless PDU</a:t>
            </a:r>
          </a:p>
        </p:txBody>
      </p:sp>
      <p:sp>
        <p:nvSpPr>
          <p:cNvPr id="333861" name="Text Box 37"/>
          <p:cNvSpPr txBox="1">
            <a:spLocks noChangeArrowheads="1"/>
          </p:cNvSpPr>
          <p:nvPr/>
        </p:nvSpPr>
        <p:spPr bwMode="auto">
          <a:xfrm>
            <a:off x="2450232" y="2811760"/>
            <a:ext cx="2495550"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Connection-oriented PDU</a:t>
            </a:r>
          </a:p>
        </p:txBody>
      </p:sp>
      <p:sp>
        <p:nvSpPr>
          <p:cNvPr id="333862" name="Text Box 38"/>
          <p:cNvSpPr txBox="1">
            <a:spLocks noChangeArrowheads="1"/>
          </p:cNvSpPr>
          <p:nvPr/>
        </p:nvSpPr>
        <p:spPr bwMode="auto">
          <a:xfrm>
            <a:off x="2450233" y="4259560"/>
            <a:ext cx="24939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Signalling command PDU</a:t>
            </a:r>
          </a:p>
        </p:txBody>
      </p:sp>
      <p:sp>
        <p:nvSpPr>
          <p:cNvPr id="333863" name="Rectangle 39"/>
          <p:cNvSpPr>
            <a:spLocks noChangeArrowheads="1"/>
          </p:cNvSpPr>
          <p:nvPr/>
        </p:nvSpPr>
        <p:spPr bwMode="auto">
          <a:xfrm>
            <a:off x="4279032" y="58597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code</a:t>
            </a:r>
          </a:p>
        </p:txBody>
      </p:sp>
      <p:sp>
        <p:nvSpPr>
          <p:cNvPr id="333864" name="Rectangle 40"/>
          <p:cNvSpPr>
            <a:spLocks noChangeArrowheads="1"/>
          </p:cNvSpPr>
          <p:nvPr/>
        </p:nvSpPr>
        <p:spPr bwMode="auto">
          <a:xfrm>
            <a:off x="5345832" y="58597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ID</a:t>
            </a:r>
          </a:p>
        </p:txBody>
      </p:sp>
      <p:sp>
        <p:nvSpPr>
          <p:cNvPr id="333865" name="Rectangle 41"/>
          <p:cNvSpPr>
            <a:spLocks noChangeArrowheads="1"/>
          </p:cNvSpPr>
          <p:nvPr/>
        </p:nvSpPr>
        <p:spPr bwMode="auto">
          <a:xfrm>
            <a:off x="6412632" y="58597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length</a:t>
            </a:r>
          </a:p>
        </p:txBody>
      </p:sp>
      <p:sp>
        <p:nvSpPr>
          <p:cNvPr id="333866" name="Rectangle 42"/>
          <p:cNvSpPr>
            <a:spLocks noChangeArrowheads="1"/>
          </p:cNvSpPr>
          <p:nvPr/>
        </p:nvSpPr>
        <p:spPr bwMode="auto">
          <a:xfrm>
            <a:off x="7479432" y="5859760"/>
            <a:ext cx="10668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data</a:t>
            </a:r>
          </a:p>
        </p:txBody>
      </p:sp>
      <p:sp>
        <p:nvSpPr>
          <p:cNvPr id="333867" name="Text Box 43"/>
          <p:cNvSpPr txBox="1">
            <a:spLocks noChangeArrowheads="1"/>
          </p:cNvSpPr>
          <p:nvPr/>
        </p:nvSpPr>
        <p:spPr bwMode="auto">
          <a:xfrm>
            <a:off x="4660033" y="5554960"/>
            <a:ext cx="2968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a:t>
            </a:r>
          </a:p>
        </p:txBody>
      </p:sp>
      <p:sp>
        <p:nvSpPr>
          <p:cNvPr id="333868" name="Text Box 44"/>
          <p:cNvSpPr txBox="1">
            <a:spLocks noChangeArrowheads="1"/>
          </p:cNvSpPr>
          <p:nvPr/>
        </p:nvSpPr>
        <p:spPr bwMode="auto">
          <a:xfrm>
            <a:off x="5726833" y="5554960"/>
            <a:ext cx="2968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1</a:t>
            </a:r>
          </a:p>
        </p:txBody>
      </p:sp>
      <p:sp>
        <p:nvSpPr>
          <p:cNvPr id="333869" name="Text Box 45"/>
          <p:cNvSpPr txBox="1">
            <a:spLocks noChangeArrowheads="1"/>
          </p:cNvSpPr>
          <p:nvPr/>
        </p:nvSpPr>
        <p:spPr bwMode="auto">
          <a:xfrm>
            <a:off x="6793633" y="5554960"/>
            <a:ext cx="2968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2</a:t>
            </a:r>
          </a:p>
        </p:txBody>
      </p:sp>
      <p:sp>
        <p:nvSpPr>
          <p:cNvPr id="333870" name="Text Box 46"/>
          <p:cNvSpPr txBox="1">
            <a:spLocks noChangeArrowheads="1"/>
          </p:cNvSpPr>
          <p:nvPr/>
        </p:nvSpPr>
        <p:spPr bwMode="auto">
          <a:xfrm>
            <a:off x="7784232" y="5554960"/>
            <a:ext cx="407988"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sym typeface="Symbol" pitchFamily="18" charset="2"/>
              </a:rPr>
              <a:t></a:t>
            </a:r>
            <a:r>
              <a:rPr lang="en-US" sz="1600">
                <a:latin typeface="Arial" charset="0"/>
              </a:rPr>
              <a:t>0</a:t>
            </a:r>
          </a:p>
        </p:txBody>
      </p:sp>
      <p:sp>
        <p:nvSpPr>
          <p:cNvPr id="333871" name="Line 47"/>
          <p:cNvSpPr>
            <a:spLocks noChangeShapeType="1"/>
          </p:cNvSpPr>
          <p:nvPr/>
        </p:nvSpPr>
        <p:spPr bwMode="auto">
          <a:xfrm flipV="1">
            <a:off x="4279032" y="5250160"/>
            <a:ext cx="990600" cy="609600"/>
          </a:xfrm>
          <a:prstGeom prst="line">
            <a:avLst/>
          </a:prstGeom>
          <a:noFill/>
          <a:ln w="9525">
            <a:solidFill>
              <a:schemeClr val="tx1"/>
            </a:solidFill>
            <a:prstDash val="dash"/>
            <a:round/>
            <a:headEnd/>
            <a:tailEnd/>
          </a:ln>
          <a:effectLst/>
        </p:spPr>
        <p:txBody>
          <a:bodyPr wrap="none" anchor="ctr"/>
          <a:lstStyle/>
          <a:p>
            <a:endParaRPr lang="en-US"/>
          </a:p>
        </p:txBody>
      </p:sp>
      <p:sp>
        <p:nvSpPr>
          <p:cNvPr id="333872" name="Line 48"/>
          <p:cNvSpPr>
            <a:spLocks noChangeShapeType="1"/>
          </p:cNvSpPr>
          <p:nvPr/>
        </p:nvSpPr>
        <p:spPr bwMode="auto">
          <a:xfrm flipH="1" flipV="1">
            <a:off x="7708032" y="5250160"/>
            <a:ext cx="838200" cy="609600"/>
          </a:xfrm>
          <a:prstGeom prst="line">
            <a:avLst/>
          </a:prstGeom>
          <a:noFill/>
          <a:ln w="9525">
            <a:solidFill>
              <a:schemeClr val="tx1"/>
            </a:solidFill>
            <a:prstDash val="dash"/>
            <a:round/>
            <a:headEnd/>
            <a:tailEnd/>
          </a:ln>
          <a:effectLst/>
        </p:spPr>
        <p:txBody>
          <a:bodyPr wrap="none" anchor="ctr"/>
          <a:lstStyle/>
          <a:p>
            <a:endParaRPr lang="en-US"/>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dirty="0"/>
              <a:t>Security - simplified</a:t>
            </a:r>
          </a:p>
        </p:txBody>
      </p:sp>
      <p:sp>
        <p:nvSpPr>
          <p:cNvPr id="52" name="Fußzeilenplatzhalter 2"/>
          <p:cNvSpPr>
            <a:spLocks noGrp="1"/>
          </p:cNvSpPr>
          <p:nvPr>
            <p:ph type="ftr" sz="quarter" idx="10"/>
          </p:nvPr>
        </p:nvSpPr>
        <p:spPr/>
        <p:txBody>
          <a:bodyPr/>
          <a:lstStyle/>
          <a:p>
            <a:r>
              <a:rPr lang="en-US"/>
              <a:t>Prof. Dr.-Ing. Jochen H. Schiller    www.jochenschiller.de    Mobile Communications</a:t>
            </a:r>
          </a:p>
        </p:txBody>
      </p:sp>
      <p:sp>
        <p:nvSpPr>
          <p:cNvPr id="169987" name="Rectangle 3"/>
          <p:cNvSpPr>
            <a:spLocks noChangeArrowheads="1"/>
          </p:cNvSpPr>
          <p:nvPr/>
        </p:nvSpPr>
        <p:spPr bwMode="auto">
          <a:xfrm>
            <a:off x="2949575" y="3219450"/>
            <a:ext cx="990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E</a:t>
            </a:r>
            <a:r>
              <a:rPr lang="en-US" sz="1600" baseline="-25000">
                <a:latin typeface="Arial" charset="0"/>
              </a:rPr>
              <a:t>3</a:t>
            </a:r>
            <a:endParaRPr lang="en-US" sz="1600">
              <a:latin typeface="Arial" charset="0"/>
            </a:endParaRPr>
          </a:p>
        </p:txBody>
      </p:sp>
      <p:sp>
        <p:nvSpPr>
          <p:cNvPr id="169988" name="Rectangle 4"/>
          <p:cNvSpPr>
            <a:spLocks noChangeArrowheads="1"/>
          </p:cNvSpPr>
          <p:nvPr/>
        </p:nvSpPr>
        <p:spPr bwMode="auto">
          <a:xfrm>
            <a:off x="2949575" y="1870075"/>
            <a:ext cx="990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E</a:t>
            </a:r>
            <a:r>
              <a:rPr lang="en-US" sz="1600" baseline="-25000">
                <a:latin typeface="Arial" charset="0"/>
              </a:rPr>
              <a:t>2</a:t>
            </a:r>
            <a:endParaRPr lang="en-US" sz="1600">
              <a:latin typeface="Arial" charset="0"/>
            </a:endParaRPr>
          </a:p>
        </p:txBody>
      </p:sp>
      <p:sp>
        <p:nvSpPr>
          <p:cNvPr id="169991" name="Rectangle 7"/>
          <p:cNvSpPr>
            <a:spLocks noChangeArrowheads="1"/>
          </p:cNvSpPr>
          <p:nvPr/>
        </p:nvSpPr>
        <p:spPr bwMode="auto">
          <a:xfrm>
            <a:off x="2644775" y="2544763"/>
            <a:ext cx="16002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link key (128 bit)</a:t>
            </a:r>
          </a:p>
        </p:txBody>
      </p:sp>
      <p:sp>
        <p:nvSpPr>
          <p:cNvPr id="169992" name="Rectangle 8"/>
          <p:cNvSpPr>
            <a:spLocks noChangeArrowheads="1"/>
          </p:cNvSpPr>
          <p:nvPr/>
        </p:nvSpPr>
        <p:spPr bwMode="auto">
          <a:xfrm>
            <a:off x="2339975" y="3894138"/>
            <a:ext cx="22098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encryption key (128 bit)</a:t>
            </a:r>
          </a:p>
        </p:txBody>
      </p:sp>
      <p:sp>
        <p:nvSpPr>
          <p:cNvPr id="169993" name="Rectangle 9"/>
          <p:cNvSpPr>
            <a:spLocks noChangeArrowheads="1"/>
          </p:cNvSpPr>
          <p:nvPr/>
        </p:nvSpPr>
        <p:spPr bwMode="auto">
          <a:xfrm>
            <a:off x="2720975" y="5243513"/>
            <a:ext cx="14478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payload key</a:t>
            </a:r>
          </a:p>
        </p:txBody>
      </p:sp>
      <p:sp>
        <p:nvSpPr>
          <p:cNvPr id="169994" name="Rectangle 10"/>
          <p:cNvSpPr>
            <a:spLocks noChangeArrowheads="1"/>
          </p:cNvSpPr>
          <p:nvPr/>
        </p:nvSpPr>
        <p:spPr bwMode="auto">
          <a:xfrm>
            <a:off x="2416175" y="4568825"/>
            <a:ext cx="2057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Keystream generator</a:t>
            </a:r>
          </a:p>
        </p:txBody>
      </p:sp>
      <p:sp>
        <p:nvSpPr>
          <p:cNvPr id="169995" name="Text Box 11"/>
          <p:cNvSpPr txBox="1">
            <a:spLocks noChangeArrowheads="1"/>
          </p:cNvSpPr>
          <p:nvPr/>
        </p:nvSpPr>
        <p:spPr bwMode="auto">
          <a:xfrm>
            <a:off x="2124076" y="5900738"/>
            <a:ext cx="6127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Data</a:t>
            </a:r>
          </a:p>
        </p:txBody>
      </p:sp>
      <p:sp>
        <p:nvSpPr>
          <p:cNvPr id="169996" name="Text Box 12"/>
          <p:cNvSpPr txBox="1">
            <a:spLocks noChangeArrowheads="1"/>
          </p:cNvSpPr>
          <p:nvPr/>
        </p:nvSpPr>
        <p:spPr bwMode="auto">
          <a:xfrm>
            <a:off x="9299576" y="5894388"/>
            <a:ext cx="612775"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Data</a:t>
            </a:r>
          </a:p>
        </p:txBody>
      </p:sp>
      <p:sp>
        <p:nvSpPr>
          <p:cNvPr id="169997" name="Text Box 13"/>
          <p:cNvSpPr txBox="1">
            <a:spLocks noChangeArrowheads="1"/>
          </p:cNvSpPr>
          <p:nvPr/>
        </p:nvSpPr>
        <p:spPr bwMode="auto">
          <a:xfrm>
            <a:off x="5411789" y="5614988"/>
            <a:ext cx="1233487"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Cipher data</a:t>
            </a:r>
          </a:p>
        </p:txBody>
      </p:sp>
      <p:sp>
        <p:nvSpPr>
          <p:cNvPr id="169998" name="Text Box 14"/>
          <p:cNvSpPr txBox="1">
            <a:spLocks noChangeArrowheads="1"/>
          </p:cNvSpPr>
          <p:nvPr/>
        </p:nvSpPr>
        <p:spPr bwMode="auto">
          <a:xfrm>
            <a:off x="4598989" y="1757364"/>
            <a:ext cx="2859087" cy="581025"/>
          </a:xfrm>
          <a:prstGeom prst="rect">
            <a:avLst/>
          </a:prstGeom>
          <a:noFill/>
          <a:ln w="9525">
            <a:noFill/>
            <a:miter lim="800000"/>
            <a:headEnd/>
            <a:tailEnd/>
          </a:ln>
          <a:effectLst/>
        </p:spPr>
        <p:txBody>
          <a:bodyPr>
            <a:spAutoFit/>
          </a:bodyPr>
          <a:lstStyle/>
          <a:p>
            <a:pPr algn="l" eaLnBrk="0" hangingPunct="0"/>
            <a:r>
              <a:rPr lang="en-US" sz="1600">
                <a:latin typeface="Arial" charset="0"/>
              </a:rPr>
              <a:t>Authentication key generation</a:t>
            </a:r>
          </a:p>
          <a:p>
            <a:pPr algn="l" eaLnBrk="0" hangingPunct="0"/>
            <a:r>
              <a:rPr lang="en-US" sz="1600">
                <a:latin typeface="Arial" charset="0"/>
              </a:rPr>
              <a:t>(possibly permanent storage)</a:t>
            </a:r>
          </a:p>
        </p:txBody>
      </p:sp>
      <p:cxnSp>
        <p:nvCxnSpPr>
          <p:cNvPr id="169999" name="AutoShape 15"/>
          <p:cNvCxnSpPr>
            <a:cxnSpLocks noChangeShapeType="1"/>
            <a:stCxn id="169988" idx="2"/>
            <a:endCxn id="169991" idx="0"/>
          </p:cNvCxnSpPr>
          <p:nvPr/>
        </p:nvCxnSpPr>
        <p:spPr bwMode="auto">
          <a:xfrm>
            <a:off x="3444875" y="2251075"/>
            <a:ext cx="0" cy="293688"/>
          </a:xfrm>
          <a:prstGeom prst="straightConnector1">
            <a:avLst/>
          </a:prstGeom>
          <a:noFill/>
          <a:ln w="9525">
            <a:solidFill>
              <a:schemeClr val="tx1"/>
            </a:solidFill>
            <a:round/>
            <a:headEnd/>
            <a:tailEnd type="triangle" w="med" len="med"/>
          </a:ln>
          <a:effectLst/>
        </p:spPr>
      </p:cxnSp>
      <p:cxnSp>
        <p:nvCxnSpPr>
          <p:cNvPr id="170000" name="AutoShape 16"/>
          <p:cNvCxnSpPr>
            <a:cxnSpLocks noChangeShapeType="1"/>
            <a:stCxn id="169991" idx="2"/>
            <a:endCxn id="169987" idx="0"/>
          </p:cNvCxnSpPr>
          <p:nvPr/>
        </p:nvCxnSpPr>
        <p:spPr bwMode="auto">
          <a:xfrm>
            <a:off x="3444875" y="2925764"/>
            <a:ext cx="0" cy="293687"/>
          </a:xfrm>
          <a:prstGeom prst="straightConnector1">
            <a:avLst/>
          </a:prstGeom>
          <a:noFill/>
          <a:ln w="9525">
            <a:solidFill>
              <a:schemeClr val="tx1"/>
            </a:solidFill>
            <a:round/>
            <a:headEnd/>
            <a:tailEnd type="triangle" w="med" len="med"/>
          </a:ln>
          <a:effectLst/>
        </p:spPr>
      </p:cxnSp>
      <p:sp>
        <p:nvSpPr>
          <p:cNvPr id="170001" name="Text Box 17"/>
          <p:cNvSpPr txBox="1">
            <a:spLocks noChangeArrowheads="1"/>
          </p:cNvSpPr>
          <p:nvPr/>
        </p:nvSpPr>
        <p:spPr bwMode="auto">
          <a:xfrm>
            <a:off x="4762501" y="3100389"/>
            <a:ext cx="2532063" cy="581025"/>
          </a:xfrm>
          <a:prstGeom prst="rect">
            <a:avLst/>
          </a:prstGeom>
          <a:noFill/>
          <a:ln w="9525">
            <a:noFill/>
            <a:miter lim="800000"/>
            <a:headEnd/>
            <a:tailEnd/>
          </a:ln>
          <a:effectLst/>
        </p:spPr>
        <p:txBody>
          <a:bodyPr>
            <a:spAutoFit/>
          </a:bodyPr>
          <a:lstStyle/>
          <a:p>
            <a:pPr algn="l" eaLnBrk="0" hangingPunct="0"/>
            <a:r>
              <a:rPr lang="en-US" sz="1600">
                <a:latin typeface="Arial" charset="0"/>
              </a:rPr>
              <a:t>Encryption key generation</a:t>
            </a:r>
          </a:p>
          <a:p>
            <a:pPr algn="l" eaLnBrk="0" hangingPunct="0"/>
            <a:r>
              <a:rPr lang="en-US" sz="1600">
                <a:latin typeface="Arial" charset="0"/>
              </a:rPr>
              <a:t>(temporary storage)</a:t>
            </a:r>
          </a:p>
        </p:txBody>
      </p:sp>
      <p:cxnSp>
        <p:nvCxnSpPr>
          <p:cNvPr id="170002" name="AutoShape 18"/>
          <p:cNvCxnSpPr>
            <a:cxnSpLocks noChangeShapeType="1"/>
            <a:stCxn id="169987" idx="2"/>
            <a:endCxn id="169992" idx="0"/>
          </p:cNvCxnSpPr>
          <p:nvPr/>
        </p:nvCxnSpPr>
        <p:spPr bwMode="auto">
          <a:xfrm>
            <a:off x="3444875" y="3600450"/>
            <a:ext cx="0" cy="293688"/>
          </a:xfrm>
          <a:prstGeom prst="straightConnector1">
            <a:avLst/>
          </a:prstGeom>
          <a:noFill/>
          <a:ln w="9525">
            <a:solidFill>
              <a:schemeClr val="tx1"/>
            </a:solidFill>
            <a:round/>
            <a:headEnd/>
            <a:tailEnd type="triangle" w="med" len="med"/>
          </a:ln>
          <a:effectLst/>
        </p:spPr>
      </p:cxnSp>
      <p:cxnSp>
        <p:nvCxnSpPr>
          <p:cNvPr id="170003" name="AutoShape 19"/>
          <p:cNvCxnSpPr>
            <a:cxnSpLocks noChangeShapeType="1"/>
            <a:stCxn id="169992" idx="2"/>
            <a:endCxn id="169994" idx="0"/>
          </p:cNvCxnSpPr>
          <p:nvPr/>
        </p:nvCxnSpPr>
        <p:spPr bwMode="auto">
          <a:xfrm>
            <a:off x="3444875" y="4275139"/>
            <a:ext cx="0" cy="293687"/>
          </a:xfrm>
          <a:prstGeom prst="straightConnector1">
            <a:avLst/>
          </a:prstGeom>
          <a:noFill/>
          <a:ln w="9525">
            <a:solidFill>
              <a:schemeClr val="tx1"/>
            </a:solidFill>
            <a:round/>
            <a:headEnd/>
            <a:tailEnd type="triangle" w="med" len="med"/>
          </a:ln>
          <a:effectLst/>
        </p:spPr>
      </p:cxnSp>
      <p:cxnSp>
        <p:nvCxnSpPr>
          <p:cNvPr id="170004" name="AutoShape 20"/>
          <p:cNvCxnSpPr>
            <a:cxnSpLocks noChangeShapeType="1"/>
            <a:stCxn id="169994" idx="2"/>
            <a:endCxn id="169993" idx="0"/>
          </p:cNvCxnSpPr>
          <p:nvPr/>
        </p:nvCxnSpPr>
        <p:spPr bwMode="auto">
          <a:xfrm>
            <a:off x="3444875" y="4949825"/>
            <a:ext cx="0" cy="293688"/>
          </a:xfrm>
          <a:prstGeom prst="straightConnector1">
            <a:avLst/>
          </a:prstGeom>
          <a:noFill/>
          <a:ln w="9525">
            <a:solidFill>
              <a:schemeClr val="tx1"/>
            </a:solidFill>
            <a:round/>
            <a:headEnd/>
            <a:tailEnd type="triangle" w="med" len="med"/>
          </a:ln>
          <a:effectLst/>
        </p:spPr>
      </p:cxnSp>
      <p:sp>
        <p:nvSpPr>
          <p:cNvPr id="170006" name="Rectangle 22"/>
          <p:cNvSpPr>
            <a:spLocks noChangeArrowheads="1"/>
          </p:cNvSpPr>
          <p:nvPr/>
        </p:nvSpPr>
        <p:spPr bwMode="auto">
          <a:xfrm>
            <a:off x="2720975" y="1195388"/>
            <a:ext cx="14478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PIN (1-16 byte)</a:t>
            </a:r>
          </a:p>
        </p:txBody>
      </p:sp>
      <p:cxnSp>
        <p:nvCxnSpPr>
          <p:cNvPr id="170007" name="AutoShape 23"/>
          <p:cNvCxnSpPr>
            <a:cxnSpLocks noChangeShapeType="1"/>
            <a:stCxn id="170006" idx="2"/>
            <a:endCxn id="169988" idx="0"/>
          </p:cNvCxnSpPr>
          <p:nvPr/>
        </p:nvCxnSpPr>
        <p:spPr bwMode="auto">
          <a:xfrm>
            <a:off x="3444875" y="1576389"/>
            <a:ext cx="0" cy="293687"/>
          </a:xfrm>
          <a:prstGeom prst="straightConnector1">
            <a:avLst/>
          </a:prstGeom>
          <a:noFill/>
          <a:ln w="9525">
            <a:solidFill>
              <a:schemeClr val="tx1"/>
            </a:solidFill>
            <a:round/>
            <a:headEnd/>
            <a:tailEnd type="triangle" w="med" len="med"/>
          </a:ln>
          <a:effectLst/>
        </p:spPr>
      </p:cxnSp>
      <p:sp>
        <p:nvSpPr>
          <p:cNvPr id="170008" name="Text Box 24"/>
          <p:cNvSpPr txBox="1">
            <a:spLocks noChangeArrowheads="1"/>
          </p:cNvSpPr>
          <p:nvPr/>
        </p:nvSpPr>
        <p:spPr bwMode="auto">
          <a:xfrm>
            <a:off x="4854575" y="935038"/>
            <a:ext cx="2349500" cy="336550"/>
          </a:xfrm>
          <a:prstGeom prst="rect">
            <a:avLst/>
          </a:prstGeom>
          <a:noFill/>
          <a:ln w="9525">
            <a:noFill/>
            <a:miter lim="800000"/>
            <a:headEnd/>
            <a:tailEnd/>
          </a:ln>
          <a:effectLst/>
        </p:spPr>
        <p:txBody>
          <a:bodyPr>
            <a:spAutoFit/>
          </a:bodyPr>
          <a:lstStyle/>
          <a:p>
            <a:pPr algn="l" eaLnBrk="0" hangingPunct="0"/>
            <a:r>
              <a:rPr lang="en-US" sz="1600">
                <a:latin typeface="Arial" charset="0"/>
              </a:rPr>
              <a:t>User input (initialization)</a:t>
            </a:r>
          </a:p>
        </p:txBody>
      </p:sp>
      <p:grpSp>
        <p:nvGrpSpPr>
          <p:cNvPr id="170012" name="Group 28"/>
          <p:cNvGrpSpPr>
            <a:grpSpLocks/>
          </p:cNvGrpSpPr>
          <p:nvPr/>
        </p:nvGrpSpPr>
        <p:grpSpPr bwMode="auto">
          <a:xfrm>
            <a:off x="3292475" y="5919788"/>
            <a:ext cx="304800" cy="304800"/>
            <a:chOff x="960" y="3504"/>
            <a:chExt cx="192" cy="192"/>
          </a:xfrm>
        </p:grpSpPr>
        <p:sp>
          <p:nvSpPr>
            <p:cNvPr id="170009" name="Oval 25"/>
            <p:cNvSpPr>
              <a:spLocks noChangeArrowheads="1"/>
            </p:cNvSpPr>
            <p:nvPr/>
          </p:nvSpPr>
          <p:spPr bwMode="auto">
            <a:xfrm>
              <a:off x="960" y="3504"/>
              <a:ext cx="192" cy="192"/>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170010" name="Line 26"/>
            <p:cNvSpPr>
              <a:spLocks noChangeShapeType="1"/>
            </p:cNvSpPr>
            <p:nvPr/>
          </p:nvSpPr>
          <p:spPr bwMode="auto">
            <a:xfrm>
              <a:off x="960" y="3600"/>
              <a:ext cx="192" cy="0"/>
            </a:xfrm>
            <a:prstGeom prst="line">
              <a:avLst/>
            </a:prstGeom>
            <a:noFill/>
            <a:ln w="9525">
              <a:solidFill>
                <a:schemeClr val="tx1"/>
              </a:solidFill>
              <a:round/>
              <a:headEnd/>
              <a:tailEnd/>
            </a:ln>
            <a:effectLst/>
          </p:spPr>
          <p:txBody>
            <a:bodyPr wrap="none" anchor="ctr"/>
            <a:lstStyle/>
            <a:p>
              <a:endParaRPr lang="en-US"/>
            </a:p>
          </p:txBody>
        </p:sp>
        <p:sp>
          <p:nvSpPr>
            <p:cNvPr id="170011" name="Line 27"/>
            <p:cNvSpPr>
              <a:spLocks noChangeShapeType="1"/>
            </p:cNvSpPr>
            <p:nvPr/>
          </p:nvSpPr>
          <p:spPr bwMode="auto">
            <a:xfrm>
              <a:off x="1056" y="3504"/>
              <a:ext cx="0" cy="192"/>
            </a:xfrm>
            <a:prstGeom prst="line">
              <a:avLst/>
            </a:prstGeom>
            <a:noFill/>
            <a:ln w="9525">
              <a:solidFill>
                <a:schemeClr val="tx1"/>
              </a:solidFill>
              <a:round/>
              <a:headEnd/>
              <a:tailEnd/>
            </a:ln>
            <a:effectLst/>
          </p:spPr>
          <p:txBody>
            <a:bodyPr wrap="none" anchor="ctr"/>
            <a:lstStyle/>
            <a:p>
              <a:endParaRPr lang="en-US"/>
            </a:p>
          </p:txBody>
        </p:sp>
      </p:grpSp>
      <p:cxnSp>
        <p:nvCxnSpPr>
          <p:cNvPr id="170013" name="AutoShape 29"/>
          <p:cNvCxnSpPr>
            <a:cxnSpLocks noChangeShapeType="1"/>
            <a:stCxn id="169993" idx="2"/>
            <a:endCxn id="170011" idx="0"/>
          </p:cNvCxnSpPr>
          <p:nvPr/>
        </p:nvCxnSpPr>
        <p:spPr bwMode="auto">
          <a:xfrm>
            <a:off x="3444875" y="5624514"/>
            <a:ext cx="0" cy="295275"/>
          </a:xfrm>
          <a:prstGeom prst="straightConnector1">
            <a:avLst/>
          </a:prstGeom>
          <a:noFill/>
          <a:ln w="9525">
            <a:solidFill>
              <a:schemeClr val="tx1"/>
            </a:solidFill>
            <a:round/>
            <a:headEnd/>
            <a:tailEnd type="triangle" w="med" len="med"/>
          </a:ln>
          <a:effectLst/>
        </p:spPr>
      </p:cxnSp>
      <p:cxnSp>
        <p:nvCxnSpPr>
          <p:cNvPr id="170014" name="AutoShape 30"/>
          <p:cNvCxnSpPr>
            <a:cxnSpLocks noChangeShapeType="1"/>
            <a:stCxn id="169995" idx="3"/>
            <a:endCxn id="170009" idx="2"/>
          </p:cNvCxnSpPr>
          <p:nvPr/>
        </p:nvCxnSpPr>
        <p:spPr bwMode="auto">
          <a:xfrm>
            <a:off x="2736851" y="6069014"/>
            <a:ext cx="555625" cy="3175"/>
          </a:xfrm>
          <a:prstGeom prst="straightConnector1">
            <a:avLst/>
          </a:prstGeom>
          <a:noFill/>
          <a:ln w="9525">
            <a:solidFill>
              <a:schemeClr val="tx1"/>
            </a:solidFill>
            <a:round/>
            <a:headEnd type="triangle" w="med" len="med"/>
            <a:tailEnd type="triangle" w="med" len="med"/>
          </a:ln>
          <a:effectLst/>
        </p:spPr>
      </p:cxnSp>
      <p:sp>
        <p:nvSpPr>
          <p:cNvPr id="170015" name="AutoShape 31"/>
          <p:cNvSpPr>
            <a:spLocks noChangeArrowheads="1"/>
          </p:cNvSpPr>
          <p:nvPr/>
        </p:nvSpPr>
        <p:spPr bwMode="auto">
          <a:xfrm>
            <a:off x="4770438" y="1195388"/>
            <a:ext cx="2514600" cy="457200"/>
          </a:xfrm>
          <a:prstGeom prst="leftRightArrow">
            <a:avLst>
              <a:gd name="adj1" fmla="val 50000"/>
              <a:gd name="adj2" fmla="val 110000"/>
            </a:avLst>
          </a:prstGeom>
          <a:solidFill>
            <a:srgbClr val="99FF99"/>
          </a:solidFill>
          <a:ln w="9525">
            <a:solidFill>
              <a:schemeClr val="tx1"/>
            </a:solidFill>
            <a:miter lim="800000"/>
            <a:headEnd/>
            <a:tailEnd/>
          </a:ln>
          <a:effectLst/>
        </p:spPr>
        <p:txBody>
          <a:bodyPr wrap="none" anchor="ctr"/>
          <a:lstStyle/>
          <a:p>
            <a:pPr eaLnBrk="0" hangingPunct="0"/>
            <a:r>
              <a:rPr lang="en-US" sz="1600">
                <a:latin typeface="Arial" charset="0"/>
              </a:rPr>
              <a:t>Pairing</a:t>
            </a:r>
          </a:p>
        </p:txBody>
      </p:sp>
      <p:sp>
        <p:nvSpPr>
          <p:cNvPr id="170016" name="AutoShape 32"/>
          <p:cNvSpPr>
            <a:spLocks noChangeArrowheads="1"/>
          </p:cNvSpPr>
          <p:nvPr/>
        </p:nvSpPr>
        <p:spPr bwMode="auto">
          <a:xfrm>
            <a:off x="4770438" y="2490788"/>
            <a:ext cx="2514600" cy="457200"/>
          </a:xfrm>
          <a:prstGeom prst="leftRightArrow">
            <a:avLst>
              <a:gd name="adj1" fmla="val 50000"/>
              <a:gd name="adj2" fmla="val 110000"/>
            </a:avLst>
          </a:prstGeom>
          <a:solidFill>
            <a:srgbClr val="99FF99"/>
          </a:solidFill>
          <a:ln w="9525">
            <a:solidFill>
              <a:schemeClr val="tx1"/>
            </a:solidFill>
            <a:miter lim="800000"/>
            <a:headEnd/>
            <a:tailEnd/>
          </a:ln>
          <a:effectLst/>
        </p:spPr>
        <p:txBody>
          <a:bodyPr wrap="none" anchor="ctr"/>
          <a:lstStyle/>
          <a:p>
            <a:pPr eaLnBrk="0" hangingPunct="0"/>
            <a:r>
              <a:rPr lang="en-US" sz="1600">
                <a:latin typeface="Arial" charset="0"/>
              </a:rPr>
              <a:t>Authentication</a:t>
            </a:r>
          </a:p>
        </p:txBody>
      </p:sp>
      <p:sp>
        <p:nvSpPr>
          <p:cNvPr id="170017" name="AutoShape 33"/>
          <p:cNvSpPr>
            <a:spLocks noChangeArrowheads="1"/>
          </p:cNvSpPr>
          <p:nvPr/>
        </p:nvSpPr>
        <p:spPr bwMode="auto">
          <a:xfrm>
            <a:off x="4772025" y="3862388"/>
            <a:ext cx="2514600" cy="457200"/>
          </a:xfrm>
          <a:prstGeom prst="leftRightArrow">
            <a:avLst>
              <a:gd name="adj1" fmla="val 50000"/>
              <a:gd name="adj2" fmla="val 110000"/>
            </a:avLst>
          </a:prstGeom>
          <a:solidFill>
            <a:srgbClr val="99FF99"/>
          </a:solidFill>
          <a:ln w="9525">
            <a:solidFill>
              <a:schemeClr val="tx1"/>
            </a:solidFill>
            <a:miter lim="800000"/>
            <a:headEnd/>
            <a:tailEnd/>
          </a:ln>
          <a:effectLst/>
        </p:spPr>
        <p:txBody>
          <a:bodyPr wrap="none" anchor="ctr"/>
          <a:lstStyle/>
          <a:p>
            <a:pPr eaLnBrk="0" hangingPunct="0"/>
            <a:r>
              <a:rPr lang="en-US" sz="1600">
                <a:latin typeface="Arial" charset="0"/>
              </a:rPr>
              <a:t>Encryption</a:t>
            </a:r>
          </a:p>
        </p:txBody>
      </p:sp>
      <p:sp>
        <p:nvSpPr>
          <p:cNvPr id="170019" name="AutoShape 35"/>
          <p:cNvSpPr>
            <a:spLocks noChangeArrowheads="1"/>
          </p:cNvSpPr>
          <p:nvPr/>
        </p:nvSpPr>
        <p:spPr bwMode="auto">
          <a:xfrm>
            <a:off x="4772025" y="5157788"/>
            <a:ext cx="2514600" cy="457200"/>
          </a:xfrm>
          <a:prstGeom prst="leftRightArrow">
            <a:avLst>
              <a:gd name="adj1" fmla="val 50000"/>
              <a:gd name="adj2" fmla="val 110000"/>
            </a:avLst>
          </a:prstGeom>
          <a:solidFill>
            <a:srgbClr val="99FF99"/>
          </a:solidFill>
          <a:ln w="9525">
            <a:solidFill>
              <a:schemeClr val="tx1"/>
            </a:solidFill>
            <a:miter lim="800000"/>
            <a:headEnd/>
            <a:tailEnd/>
          </a:ln>
          <a:effectLst/>
        </p:spPr>
        <p:txBody>
          <a:bodyPr wrap="none" anchor="ctr"/>
          <a:lstStyle/>
          <a:p>
            <a:pPr eaLnBrk="0" hangingPunct="0"/>
            <a:r>
              <a:rPr lang="en-US" sz="1600">
                <a:latin typeface="Arial" charset="0"/>
              </a:rPr>
              <a:t>Ciphering</a:t>
            </a:r>
          </a:p>
        </p:txBody>
      </p:sp>
      <p:sp>
        <p:nvSpPr>
          <p:cNvPr id="170020" name="Rectangle 36"/>
          <p:cNvSpPr>
            <a:spLocks noChangeArrowheads="1"/>
          </p:cNvSpPr>
          <p:nvPr/>
        </p:nvSpPr>
        <p:spPr bwMode="auto">
          <a:xfrm>
            <a:off x="8067675" y="3209925"/>
            <a:ext cx="990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E</a:t>
            </a:r>
            <a:r>
              <a:rPr lang="en-US" sz="1600" baseline="-25000">
                <a:latin typeface="Arial" charset="0"/>
              </a:rPr>
              <a:t>3</a:t>
            </a:r>
            <a:endParaRPr lang="en-US" sz="1600">
              <a:latin typeface="Arial" charset="0"/>
            </a:endParaRPr>
          </a:p>
        </p:txBody>
      </p:sp>
      <p:sp>
        <p:nvSpPr>
          <p:cNvPr id="170021" name="Rectangle 37"/>
          <p:cNvSpPr>
            <a:spLocks noChangeArrowheads="1"/>
          </p:cNvSpPr>
          <p:nvPr/>
        </p:nvSpPr>
        <p:spPr bwMode="auto">
          <a:xfrm>
            <a:off x="8067675" y="1860550"/>
            <a:ext cx="9906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E</a:t>
            </a:r>
            <a:r>
              <a:rPr lang="en-US" sz="1600" baseline="-25000">
                <a:latin typeface="Arial" charset="0"/>
              </a:rPr>
              <a:t>2</a:t>
            </a:r>
            <a:endParaRPr lang="en-US" sz="1600">
              <a:latin typeface="Arial" charset="0"/>
            </a:endParaRPr>
          </a:p>
        </p:txBody>
      </p:sp>
      <p:sp>
        <p:nvSpPr>
          <p:cNvPr id="170022" name="Rectangle 38"/>
          <p:cNvSpPr>
            <a:spLocks noChangeArrowheads="1"/>
          </p:cNvSpPr>
          <p:nvPr/>
        </p:nvSpPr>
        <p:spPr bwMode="auto">
          <a:xfrm>
            <a:off x="7762875" y="2535238"/>
            <a:ext cx="16002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link key (128 bit)</a:t>
            </a:r>
          </a:p>
        </p:txBody>
      </p:sp>
      <p:sp>
        <p:nvSpPr>
          <p:cNvPr id="170023" name="Rectangle 39"/>
          <p:cNvSpPr>
            <a:spLocks noChangeArrowheads="1"/>
          </p:cNvSpPr>
          <p:nvPr/>
        </p:nvSpPr>
        <p:spPr bwMode="auto">
          <a:xfrm>
            <a:off x="7458075" y="3884613"/>
            <a:ext cx="22098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encryption key (128 bit)</a:t>
            </a:r>
          </a:p>
        </p:txBody>
      </p:sp>
      <p:sp>
        <p:nvSpPr>
          <p:cNvPr id="170024" name="Rectangle 40"/>
          <p:cNvSpPr>
            <a:spLocks noChangeArrowheads="1"/>
          </p:cNvSpPr>
          <p:nvPr/>
        </p:nvSpPr>
        <p:spPr bwMode="auto">
          <a:xfrm>
            <a:off x="7839075" y="5233988"/>
            <a:ext cx="14478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a:latin typeface="Arial" charset="0"/>
              </a:rPr>
              <a:t>payload key</a:t>
            </a:r>
          </a:p>
        </p:txBody>
      </p:sp>
      <p:sp>
        <p:nvSpPr>
          <p:cNvPr id="170025" name="Rectangle 41"/>
          <p:cNvSpPr>
            <a:spLocks noChangeArrowheads="1"/>
          </p:cNvSpPr>
          <p:nvPr/>
        </p:nvSpPr>
        <p:spPr bwMode="auto">
          <a:xfrm>
            <a:off x="7534275" y="4559300"/>
            <a:ext cx="2057400" cy="381000"/>
          </a:xfrm>
          <a:prstGeom prst="rect">
            <a:avLst/>
          </a:prstGeom>
          <a:solidFill>
            <a:srgbClr val="DADAF6"/>
          </a:solidFill>
          <a:ln w="9525">
            <a:solidFill>
              <a:schemeClr val="tx1"/>
            </a:solidFill>
            <a:miter lim="800000"/>
            <a:headEnd/>
            <a:tailEnd/>
          </a:ln>
          <a:effectLst/>
        </p:spPr>
        <p:txBody>
          <a:bodyPr wrap="none" anchor="ctr"/>
          <a:lstStyle/>
          <a:p>
            <a:pPr eaLnBrk="0" hangingPunct="0"/>
            <a:r>
              <a:rPr lang="en-US" sz="1600">
                <a:latin typeface="Arial" charset="0"/>
              </a:rPr>
              <a:t>Keystream generator</a:t>
            </a:r>
          </a:p>
        </p:txBody>
      </p:sp>
      <p:cxnSp>
        <p:nvCxnSpPr>
          <p:cNvPr id="170027" name="AutoShape 43"/>
          <p:cNvCxnSpPr>
            <a:cxnSpLocks noChangeShapeType="1"/>
            <a:stCxn id="170021" idx="2"/>
            <a:endCxn id="170022" idx="0"/>
          </p:cNvCxnSpPr>
          <p:nvPr/>
        </p:nvCxnSpPr>
        <p:spPr bwMode="auto">
          <a:xfrm>
            <a:off x="8562975" y="2241550"/>
            <a:ext cx="0" cy="293688"/>
          </a:xfrm>
          <a:prstGeom prst="straightConnector1">
            <a:avLst/>
          </a:prstGeom>
          <a:noFill/>
          <a:ln w="9525">
            <a:solidFill>
              <a:schemeClr val="tx1"/>
            </a:solidFill>
            <a:round/>
            <a:headEnd/>
            <a:tailEnd type="triangle" w="med" len="med"/>
          </a:ln>
          <a:effectLst/>
        </p:spPr>
      </p:cxnSp>
      <p:cxnSp>
        <p:nvCxnSpPr>
          <p:cNvPr id="170028" name="AutoShape 44"/>
          <p:cNvCxnSpPr>
            <a:cxnSpLocks noChangeShapeType="1"/>
            <a:stCxn id="170022" idx="2"/>
            <a:endCxn id="170020" idx="0"/>
          </p:cNvCxnSpPr>
          <p:nvPr/>
        </p:nvCxnSpPr>
        <p:spPr bwMode="auto">
          <a:xfrm>
            <a:off x="8562975" y="2916239"/>
            <a:ext cx="0" cy="293687"/>
          </a:xfrm>
          <a:prstGeom prst="straightConnector1">
            <a:avLst/>
          </a:prstGeom>
          <a:noFill/>
          <a:ln w="9525">
            <a:solidFill>
              <a:schemeClr val="tx1"/>
            </a:solidFill>
            <a:round/>
            <a:headEnd/>
            <a:tailEnd type="triangle" w="med" len="med"/>
          </a:ln>
          <a:effectLst/>
        </p:spPr>
      </p:cxnSp>
      <p:cxnSp>
        <p:nvCxnSpPr>
          <p:cNvPr id="170029" name="AutoShape 45"/>
          <p:cNvCxnSpPr>
            <a:cxnSpLocks noChangeShapeType="1"/>
            <a:stCxn id="170020" idx="2"/>
            <a:endCxn id="170023" idx="0"/>
          </p:cNvCxnSpPr>
          <p:nvPr/>
        </p:nvCxnSpPr>
        <p:spPr bwMode="auto">
          <a:xfrm>
            <a:off x="8562975" y="3590925"/>
            <a:ext cx="0" cy="293688"/>
          </a:xfrm>
          <a:prstGeom prst="straightConnector1">
            <a:avLst/>
          </a:prstGeom>
          <a:noFill/>
          <a:ln w="9525">
            <a:solidFill>
              <a:schemeClr val="tx1"/>
            </a:solidFill>
            <a:round/>
            <a:headEnd/>
            <a:tailEnd type="triangle" w="med" len="med"/>
          </a:ln>
          <a:effectLst/>
        </p:spPr>
      </p:cxnSp>
      <p:cxnSp>
        <p:nvCxnSpPr>
          <p:cNvPr id="170030" name="AutoShape 46"/>
          <p:cNvCxnSpPr>
            <a:cxnSpLocks noChangeShapeType="1"/>
            <a:stCxn id="170023" idx="2"/>
            <a:endCxn id="170025" idx="0"/>
          </p:cNvCxnSpPr>
          <p:nvPr/>
        </p:nvCxnSpPr>
        <p:spPr bwMode="auto">
          <a:xfrm>
            <a:off x="8562975" y="4265614"/>
            <a:ext cx="0" cy="293687"/>
          </a:xfrm>
          <a:prstGeom prst="straightConnector1">
            <a:avLst/>
          </a:prstGeom>
          <a:noFill/>
          <a:ln w="9525">
            <a:solidFill>
              <a:schemeClr val="tx1"/>
            </a:solidFill>
            <a:round/>
            <a:headEnd/>
            <a:tailEnd type="triangle" w="med" len="med"/>
          </a:ln>
          <a:effectLst/>
        </p:spPr>
      </p:cxnSp>
      <p:cxnSp>
        <p:nvCxnSpPr>
          <p:cNvPr id="170031" name="AutoShape 47"/>
          <p:cNvCxnSpPr>
            <a:cxnSpLocks noChangeShapeType="1"/>
            <a:stCxn id="170025" idx="2"/>
            <a:endCxn id="170024" idx="0"/>
          </p:cNvCxnSpPr>
          <p:nvPr/>
        </p:nvCxnSpPr>
        <p:spPr bwMode="auto">
          <a:xfrm>
            <a:off x="8562975" y="4940300"/>
            <a:ext cx="0" cy="293688"/>
          </a:xfrm>
          <a:prstGeom prst="straightConnector1">
            <a:avLst/>
          </a:prstGeom>
          <a:noFill/>
          <a:ln w="9525">
            <a:solidFill>
              <a:schemeClr val="tx1"/>
            </a:solidFill>
            <a:round/>
            <a:headEnd/>
            <a:tailEnd type="triangle" w="med" len="med"/>
          </a:ln>
          <a:effectLst/>
        </p:spPr>
      </p:cxnSp>
      <p:sp>
        <p:nvSpPr>
          <p:cNvPr id="170032" name="Rectangle 48"/>
          <p:cNvSpPr>
            <a:spLocks noChangeArrowheads="1"/>
          </p:cNvSpPr>
          <p:nvPr/>
        </p:nvSpPr>
        <p:spPr bwMode="auto">
          <a:xfrm>
            <a:off x="7839075" y="1185863"/>
            <a:ext cx="1447800" cy="381000"/>
          </a:xfrm>
          <a:prstGeom prst="rect">
            <a:avLst/>
          </a:prstGeom>
          <a:solidFill>
            <a:srgbClr val="FF9933"/>
          </a:solidFill>
          <a:ln w="9525">
            <a:solidFill>
              <a:schemeClr val="tx1"/>
            </a:solidFill>
            <a:miter lim="800000"/>
            <a:headEnd/>
            <a:tailEnd/>
          </a:ln>
          <a:effectLst/>
        </p:spPr>
        <p:txBody>
          <a:bodyPr wrap="none" anchor="ctr"/>
          <a:lstStyle/>
          <a:p>
            <a:pPr eaLnBrk="0" hangingPunct="0"/>
            <a:r>
              <a:rPr lang="en-US" sz="1600" dirty="0">
                <a:latin typeface="Arial" charset="0"/>
              </a:rPr>
              <a:t>PIN (1-16 byte)</a:t>
            </a:r>
          </a:p>
        </p:txBody>
      </p:sp>
      <p:cxnSp>
        <p:nvCxnSpPr>
          <p:cNvPr id="170033" name="AutoShape 49"/>
          <p:cNvCxnSpPr>
            <a:cxnSpLocks noChangeShapeType="1"/>
            <a:stCxn id="170032" idx="2"/>
            <a:endCxn id="170021" idx="0"/>
          </p:cNvCxnSpPr>
          <p:nvPr/>
        </p:nvCxnSpPr>
        <p:spPr bwMode="auto">
          <a:xfrm>
            <a:off x="8562975" y="1566864"/>
            <a:ext cx="0" cy="293687"/>
          </a:xfrm>
          <a:prstGeom prst="straightConnector1">
            <a:avLst/>
          </a:prstGeom>
          <a:noFill/>
          <a:ln w="9525">
            <a:solidFill>
              <a:schemeClr val="tx1"/>
            </a:solidFill>
            <a:round/>
            <a:headEnd/>
            <a:tailEnd type="triangle" w="med" len="med"/>
          </a:ln>
          <a:effectLst/>
        </p:spPr>
      </p:cxnSp>
      <p:grpSp>
        <p:nvGrpSpPr>
          <p:cNvPr id="170034" name="Group 50"/>
          <p:cNvGrpSpPr>
            <a:grpSpLocks/>
          </p:cNvGrpSpPr>
          <p:nvPr/>
        </p:nvGrpSpPr>
        <p:grpSpPr bwMode="auto">
          <a:xfrm>
            <a:off x="8410575" y="5910263"/>
            <a:ext cx="304800" cy="304800"/>
            <a:chOff x="960" y="3504"/>
            <a:chExt cx="192" cy="192"/>
          </a:xfrm>
        </p:grpSpPr>
        <p:sp>
          <p:nvSpPr>
            <p:cNvPr id="170035" name="Oval 51"/>
            <p:cNvSpPr>
              <a:spLocks noChangeArrowheads="1"/>
            </p:cNvSpPr>
            <p:nvPr/>
          </p:nvSpPr>
          <p:spPr bwMode="auto">
            <a:xfrm>
              <a:off x="960" y="3504"/>
              <a:ext cx="192" cy="192"/>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170036" name="Line 52"/>
            <p:cNvSpPr>
              <a:spLocks noChangeShapeType="1"/>
            </p:cNvSpPr>
            <p:nvPr/>
          </p:nvSpPr>
          <p:spPr bwMode="auto">
            <a:xfrm>
              <a:off x="960" y="3600"/>
              <a:ext cx="192" cy="0"/>
            </a:xfrm>
            <a:prstGeom prst="line">
              <a:avLst/>
            </a:prstGeom>
            <a:noFill/>
            <a:ln w="9525">
              <a:solidFill>
                <a:schemeClr val="tx1"/>
              </a:solidFill>
              <a:round/>
              <a:headEnd/>
              <a:tailEnd/>
            </a:ln>
            <a:effectLst/>
          </p:spPr>
          <p:txBody>
            <a:bodyPr wrap="none" anchor="ctr"/>
            <a:lstStyle/>
            <a:p>
              <a:endParaRPr lang="en-US"/>
            </a:p>
          </p:txBody>
        </p:sp>
        <p:sp>
          <p:nvSpPr>
            <p:cNvPr id="170037" name="Line 53"/>
            <p:cNvSpPr>
              <a:spLocks noChangeShapeType="1"/>
            </p:cNvSpPr>
            <p:nvPr/>
          </p:nvSpPr>
          <p:spPr bwMode="auto">
            <a:xfrm>
              <a:off x="1056" y="3504"/>
              <a:ext cx="0" cy="192"/>
            </a:xfrm>
            <a:prstGeom prst="line">
              <a:avLst/>
            </a:prstGeom>
            <a:noFill/>
            <a:ln w="9525">
              <a:solidFill>
                <a:schemeClr val="tx1"/>
              </a:solidFill>
              <a:round/>
              <a:headEnd/>
              <a:tailEnd/>
            </a:ln>
            <a:effectLst/>
          </p:spPr>
          <p:txBody>
            <a:bodyPr wrap="none" anchor="ctr"/>
            <a:lstStyle/>
            <a:p>
              <a:endParaRPr lang="en-US"/>
            </a:p>
          </p:txBody>
        </p:sp>
      </p:grpSp>
      <p:cxnSp>
        <p:nvCxnSpPr>
          <p:cNvPr id="170038" name="AutoShape 54"/>
          <p:cNvCxnSpPr>
            <a:cxnSpLocks noChangeShapeType="1"/>
            <a:stCxn id="170024" idx="2"/>
            <a:endCxn id="170037" idx="0"/>
          </p:cNvCxnSpPr>
          <p:nvPr/>
        </p:nvCxnSpPr>
        <p:spPr bwMode="auto">
          <a:xfrm>
            <a:off x="8562975" y="5614989"/>
            <a:ext cx="0" cy="295275"/>
          </a:xfrm>
          <a:prstGeom prst="straightConnector1">
            <a:avLst/>
          </a:prstGeom>
          <a:noFill/>
          <a:ln w="9525">
            <a:solidFill>
              <a:schemeClr val="tx1"/>
            </a:solidFill>
            <a:round/>
            <a:headEnd/>
            <a:tailEnd type="triangle" w="med" len="med"/>
          </a:ln>
          <a:effectLst/>
        </p:spPr>
      </p:cxnSp>
      <p:cxnSp>
        <p:nvCxnSpPr>
          <p:cNvPr id="170039" name="AutoShape 55"/>
          <p:cNvCxnSpPr>
            <a:cxnSpLocks noChangeShapeType="1"/>
            <a:stCxn id="170010" idx="1"/>
            <a:endCxn id="170035" idx="2"/>
          </p:cNvCxnSpPr>
          <p:nvPr/>
        </p:nvCxnSpPr>
        <p:spPr bwMode="auto">
          <a:xfrm flipV="1">
            <a:off x="3597275" y="6062664"/>
            <a:ext cx="4813300" cy="9525"/>
          </a:xfrm>
          <a:prstGeom prst="straightConnector1">
            <a:avLst/>
          </a:prstGeom>
          <a:noFill/>
          <a:ln w="9525">
            <a:solidFill>
              <a:schemeClr val="tx1"/>
            </a:solidFill>
            <a:round/>
            <a:headEnd type="triangle" w="med" len="med"/>
            <a:tailEnd type="triangle" w="med" len="med"/>
          </a:ln>
          <a:effectLst/>
        </p:spPr>
      </p:cxnSp>
      <p:cxnSp>
        <p:nvCxnSpPr>
          <p:cNvPr id="170040" name="AutoShape 56"/>
          <p:cNvCxnSpPr>
            <a:cxnSpLocks noChangeShapeType="1"/>
            <a:stCxn id="170036" idx="1"/>
            <a:endCxn id="169996" idx="1"/>
          </p:cNvCxnSpPr>
          <p:nvPr/>
        </p:nvCxnSpPr>
        <p:spPr bwMode="auto">
          <a:xfrm>
            <a:off x="8715375" y="6062663"/>
            <a:ext cx="584200" cy="0"/>
          </a:xfrm>
          <a:prstGeom prst="straightConnector1">
            <a:avLst/>
          </a:prstGeom>
          <a:noFill/>
          <a:ln w="9525">
            <a:solidFill>
              <a:schemeClr val="tx1"/>
            </a:solidFill>
            <a:round/>
            <a:headEnd type="triangle" w="med" len="med"/>
            <a:tailEnd type="triangle" w="med" len="med"/>
          </a:ln>
          <a:effectLst/>
        </p:spPr>
      </p:cxnSp>
      <p:sp>
        <p:nvSpPr>
          <p:cNvPr id="2" name="TextBox 1"/>
          <p:cNvSpPr txBox="1"/>
          <p:nvPr/>
        </p:nvSpPr>
        <p:spPr>
          <a:xfrm>
            <a:off x="9716423" y="991727"/>
            <a:ext cx="2319866" cy="1323439"/>
          </a:xfrm>
          <a:prstGeom prst="rect">
            <a:avLst/>
          </a:prstGeom>
          <a:noFill/>
        </p:spPr>
        <p:txBody>
          <a:bodyPr wrap="none" rtlCol="0">
            <a:spAutoFit/>
          </a:bodyPr>
          <a:lstStyle/>
          <a:p>
            <a:pPr algn="l"/>
            <a:r>
              <a:rPr lang="en-US" sz="1600" dirty="0">
                <a:latin typeface="+mj-lt"/>
              </a:rPr>
              <a:t>newer:</a:t>
            </a:r>
          </a:p>
          <a:p>
            <a:pPr marL="285750" indent="-285750" algn="l">
              <a:buFont typeface="Arial" panose="020B0604020202020204" pitchFamily="34" charset="0"/>
              <a:buChar char="•"/>
            </a:pPr>
            <a:r>
              <a:rPr lang="en-US" sz="1600" dirty="0">
                <a:latin typeface="+mj-lt"/>
              </a:rPr>
              <a:t>numeric comparison</a:t>
            </a:r>
          </a:p>
          <a:p>
            <a:pPr marL="285750" indent="-285750" algn="l">
              <a:buFont typeface="Arial" panose="020B0604020202020204" pitchFamily="34" charset="0"/>
              <a:buChar char="•"/>
            </a:pPr>
            <a:r>
              <a:rPr lang="en-US" sz="1600" dirty="0">
                <a:latin typeface="+mj-lt"/>
              </a:rPr>
              <a:t>just works</a:t>
            </a:r>
          </a:p>
          <a:p>
            <a:pPr marL="285750" indent="-285750" algn="l">
              <a:buFont typeface="Arial" panose="020B0604020202020204" pitchFamily="34" charset="0"/>
              <a:buChar char="•"/>
            </a:pPr>
            <a:r>
              <a:rPr lang="en-US" sz="1600" dirty="0">
                <a:latin typeface="+mj-lt"/>
              </a:rPr>
              <a:t>out-of-band</a:t>
            </a:r>
          </a:p>
          <a:p>
            <a:pPr marL="285750" indent="-285750" algn="l">
              <a:buFont typeface="Arial" panose="020B0604020202020204" pitchFamily="34" charset="0"/>
              <a:buChar char="•"/>
            </a:pPr>
            <a:r>
              <a:rPr lang="en-US" sz="1600" dirty="0">
                <a:latin typeface="+mj-lt"/>
              </a:rPr>
              <a:t>passkey entry</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SDP – Service Discovery Protocol</a:t>
            </a:r>
          </a:p>
        </p:txBody>
      </p:sp>
      <p:sp>
        <p:nvSpPr>
          <p:cNvPr id="172035" name="Rectangle 3"/>
          <p:cNvSpPr>
            <a:spLocks noGrp="1" noChangeArrowheads="1"/>
          </p:cNvSpPr>
          <p:nvPr>
            <p:ph idx="1"/>
          </p:nvPr>
        </p:nvSpPr>
        <p:spPr/>
        <p:txBody>
          <a:bodyPr/>
          <a:lstStyle/>
          <a:p>
            <a:r>
              <a:rPr lang="en-US"/>
              <a:t>Inquiry/response protocol for discovering services</a:t>
            </a:r>
          </a:p>
          <a:p>
            <a:pPr lvl="1"/>
            <a:r>
              <a:rPr lang="en-US"/>
              <a:t>Searching for and browsing services in radio proximity</a:t>
            </a:r>
          </a:p>
          <a:p>
            <a:pPr lvl="1"/>
            <a:r>
              <a:rPr lang="en-US"/>
              <a:t>Adapted to the highly dynamic environment</a:t>
            </a:r>
          </a:p>
          <a:p>
            <a:pPr lvl="1"/>
            <a:r>
              <a:rPr lang="en-US"/>
              <a:t>Can be complemented by others like SLP, Jini, Salutation, …</a:t>
            </a:r>
          </a:p>
          <a:p>
            <a:pPr lvl="1"/>
            <a:r>
              <a:rPr lang="en-US"/>
              <a:t>Defines discovery only, not the usage of services</a:t>
            </a:r>
          </a:p>
          <a:p>
            <a:pPr lvl="1"/>
            <a:r>
              <a:rPr lang="en-US"/>
              <a:t>Caching of discovered services</a:t>
            </a:r>
          </a:p>
          <a:p>
            <a:pPr lvl="1"/>
            <a:r>
              <a:rPr lang="en-US"/>
              <a:t>Gradual discovery</a:t>
            </a:r>
          </a:p>
          <a:p>
            <a:endParaRPr lang="en-US"/>
          </a:p>
          <a:p>
            <a:r>
              <a:rPr lang="en-US"/>
              <a:t>Service record format</a:t>
            </a:r>
          </a:p>
          <a:p>
            <a:pPr lvl="1"/>
            <a:r>
              <a:rPr lang="en-US"/>
              <a:t>Information about services provided by attributes</a:t>
            </a:r>
          </a:p>
          <a:p>
            <a:pPr lvl="1"/>
            <a:r>
              <a:rPr lang="en-US"/>
              <a:t>Attributes are composed of an 16 bit ID (name) and a value</a:t>
            </a:r>
          </a:p>
          <a:p>
            <a:pPr lvl="1"/>
            <a:r>
              <a:rPr lang="en-US"/>
              <a:t>values may be derived from 128 bit Universally Unique Identifiers (UUID)</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Additional protocols to support legacy protocols/apps.</a:t>
            </a:r>
          </a:p>
        </p:txBody>
      </p:sp>
      <p:sp>
        <p:nvSpPr>
          <p:cNvPr id="173059" name="Rectangle 3"/>
          <p:cNvSpPr>
            <a:spLocks noGrp="1" noChangeArrowheads="1"/>
          </p:cNvSpPr>
          <p:nvPr>
            <p:ph idx="1"/>
          </p:nvPr>
        </p:nvSpPr>
        <p:spPr/>
        <p:txBody>
          <a:bodyPr/>
          <a:lstStyle/>
          <a:p>
            <a:r>
              <a:rPr lang="en-US"/>
              <a:t>RFCOMM</a:t>
            </a:r>
          </a:p>
          <a:p>
            <a:pPr lvl="1"/>
            <a:r>
              <a:rPr lang="en-US"/>
              <a:t>Emulation of a serial port (supports a large base of legacy applications)</a:t>
            </a:r>
          </a:p>
          <a:p>
            <a:pPr lvl="1"/>
            <a:r>
              <a:rPr lang="en-US"/>
              <a:t>Allows multiple ports over a single physical channel</a:t>
            </a:r>
          </a:p>
          <a:p>
            <a:endParaRPr lang="en-US"/>
          </a:p>
          <a:p>
            <a:r>
              <a:rPr lang="en-US"/>
              <a:t>Telephony Control Protocol Specification (TCS)</a:t>
            </a:r>
          </a:p>
          <a:p>
            <a:pPr lvl="1"/>
            <a:r>
              <a:rPr lang="en-US"/>
              <a:t>Call control (setup, release)</a:t>
            </a:r>
          </a:p>
          <a:p>
            <a:pPr lvl="1"/>
            <a:r>
              <a:rPr lang="en-US"/>
              <a:t>Group management</a:t>
            </a:r>
          </a:p>
          <a:p>
            <a:endParaRPr lang="en-US"/>
          </a:p>
          <a:p>
            <a:r>
              <a:rPr lang="en-US"/>
              <a:t>OBEX</a:t>
            </a:r>
          </a:p>
          <a:p>
            <a:pPr lvl="1"/>
            <a:r>
              <a:rPr lang="en-US"/>
              <a:t>Exchange of objects, IrDA replacement</a:t>
            </a:r>
          </a:p>
          <a:p>
            <a:endParaRPr lang="en-US"/>
          </a:p>
          <a:p>
            <a:r>
              <a:rPr lang="en-US"/>
              <a:t>WAP</a:t>
            </a:r>
          </a:p>
          <a:p>
            <a:pPr lvl="1"/>
            <a:r>
              <a:rPr lang="en-US"/>
              <a:t>Interacting with applications on cellular phones</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7" name="Group 525"/>
          <p:cNvGrpSpPr>
            <a:grpSpLocks/>
          </p:cNvGrpSpPr>
          <p:nvPr/>
        </p:nvGrpSpPr>
        <p:grpSpPr bwMode="auto">
          <a:xfrm>
            <a:off x="4618631" y="4332197"/>
            <a:ext cx="1639878" cy="615670"/>
            <a:chOff x="970" y="1952"/>
            <a:chExt cx="2371" cy="589"/>
          </a:xfrm>
        </p:grpSpPr>
        <p:sp>
          <p:nvSpPr>
            <p:cNvPr id="488" name="AutoShape 526"/>
            <p:cNvSpPr>
              <a:spLocks noChangeArrowheads="1"/>
            </p:cNvSpPr>
            <p:nvPr/>
          </p:nvSpPr>
          <p:spPr bwMode="auto">
            <a:xfrm>
              <a:off x="970" y="1958"/>
              <a:ext cx="2371" cy="583"/>
            </a:xfrm>
            <a:prstGeom prst="roundRect">
              <a:avLst>
                <a:gd name="adj" fmla="val 17593"/>
              </a:avLst>
            </a:prstGeom>
            <a:solidFill>
              <a:srgbClr val="F4EE00"/>
            </a:solidFill>
            <a:ln w="12700">
              <a:solidFill>
                <a:schemeClr val="tx1"/>
              </a:solidFill>
              <a:round/>
              <a:headEnd/>
              <a:tailEnd/>
            </a:ln>
            <a:effectLst/>
          </p:spPr>
          <p:txBody>
            <a:bodyPr wrap="none" anchor="ctr"/>
            <a:lstStyle/>
            <a:p>
              <a:endParaRPr lang="en-US" sz="1600"/>
            </a:p>
          </p:txBody>
        </p:sp>
        <p:sp>
          <p:nvSpPr>
            <p:cNvPr id="489" name="Rectangle 527"/>
            <p:cNvSpPr>
              <a:spLocks noChangeArrowheads="1"/>
            </p:cNvSpPr>
            <p:nvPr/>
          </p:nvSpPr>
          <p:spPr bwMode="auto">
            <a:xfrm>
              <a:off x="1652" y="1952"/>
              <a:ext cx="913" cy="537"/>
            </a:xfrm>
            <a:prstGeom prst="rect">
              <a:avLst/>
            </a:prstGeom>
            <a:noFill/>
            <a:ln w="12700">
              <a:noFill/>
              <a:miter lim="800000"/>
              <a:headEnd/>
              <a:tailEnd/>
            </a:ln>
            <a:effectLst/>
          </p:spPr>
          <p:txBody>
            <a:bodyPr wrap="none" lIns="90488" tIns="44450" rIns="90488" bIns="44450">
              <a:spAutoFit/>
            </a:bodyPr>
            <a:lstStyle/>
            <a:p>
              <a:pPr algn="l" eaLnBrk="0" hangingPunct="0"/>
              <a:r>
                <a:rPr lang="de-DE" sz="1400" dirty="0">
                  <a:latin typeface="Arial" charset="0"/>
                </a:rPr>
                <a:t>Distribution</a:t>
              </a:r>
            </a:p>
            <a:p>
              <a:pPr algn="l" eaLnBrk="0" hangingPunct="0"/>
              <a:r>
                <a:rPr lang="de-DE" sz="1400" dirty="0">
                  <a:latin typeface="Arial" charset="0"/>
                </a:rPr>
                <a:t>System</a:t>
              </a:r>
            </a:p>
          </p:txBody>
        </p:sp>
      </p:grpSp>
      <p:sp>
        <p:nvSpPr>
          <p:cNvPr id="2" name="Title 1"/>
          <p:cNvSpPr>
            <a:spLocks noGrp="1"/>
          </p:cNvSpPr>
          <p:nvPr>
            <p:ph type="title"/>
          </p:nvPr>
        </p:nvSpPr>
        <p:spPr/>
        <p:txBody>
          <a:bodyPr/>
          <a:lstStyle/>
          <a:p>
            <a:r>
              <a:rPr lang="en-US" dirty="0"/>
              <a:t>802.11 - Architecture of a mesh network</a:t>
            </a:r>
            <a:endParaRPr lang="de-DE" dirty="0"/>
          </a:p>
        </p:txBody>
      </p:sp>
      <p:sp>
        <p:nvSpPr>
          <p:cNvPr id="3" name="Content Placeholder 2"/>
          <p:cNvSpPr>
            <a:spLocks noGrp="1"/>
          </p:cNvSpPr>
          <p:nvPr>
            <p:ph sz="half" idx="1"/>
          </p:nvPr>
        </p:nvSpPr>
        <p:spPr/>
        <p:txBody>
          <a:bodyPr/>
          <a:lstStyle/>
          <a:p>
            <a:r>
              <a:rPr lang="en-US" dirty="0"/>
              <a:t>Mesh BSS forming a meshed network with possibly redundant paths using the Hybrid Wireless Mesh Protocol (HWMP)</a:t>
            </a:r>
          </a:p>
          <a:p>
            <a:endParaRPr lang="en-US" dirty="0"/>
          </a:p>
          <a:p>
            <a:r>
              <a:rPr lang="en-US" dirty="0"/>
              <a:t>Mesh Gate, AP and</a:t>
            </a:r>
            <a:br>
              <a:rPr lang="en-US" dirty="0"/>
            </a:br>
            <a:r>
              <a:rPr lang="en-US" dirty="0"/>
              <a:t>DS can be </a:t>
            </a:r>
            <a:br>
              <a:rPr lang="en-US" dirty="0"/>
            </a:br>
            <a:r>
              <a:rPr lang="en-US" dirty="0"/>
              <a:t>co-located in </a:t>
            </a:r>
            <a:br>
              <a:rPr lang="en-US" dirty="0"/>
            </a:br>
            <a:r>
              <a:rPr lang="en-US" dirty="0"/>
              <a:t>one device</a:t>
            </a:r>
          </a:p>
        </p:txBody>
      </p:sp>
      <p:sp>
        <p:nvSpPr>
          <p:cNvPr id="5" name="Footer Placeholder 4"/>
          <p:cNvSpPr>
            <a:spLocks noGrp="1"/>
          </p:cNvSpPr>
          <p:nvPr>
            <p:ph type="ftr" sz="quarter" idx="10"/>
          </p:nvPr>
        </p:nvSpPr>
        <p:spPr/>
        <p:txBody>
          <a:bodyPr/>
          <a:lstStyle/>
          <a:p>
            <a:r>
              <a:rPr lang="en-US"/>
              <a:t>Prof. Dr.-Ing. Jochen H. Schiller    www.jochenschiller.de    Mobile Communications</a:t>
            </a:r>
          </a:p>
        </p:txBody>
      </p:sp>
      <p:sp>
        <p:nvSpPr>
          <p:cNvPr id="7" name="Oval 522"/>
          <p:cNvSpPr>
            <a:spLocks noChangeArrowheads="1"/>
          </p:cNvSpPr>
          <p:nvPr/>
        </p:nvSpPr>
        <p:spPr bwMode="auto">
          <a:xfrm>
            <a:off x="9549870" y="1143356"/>
            <a:ext cx="1600200" cy="996950"/>
          </a:xfrm>
          <a:prstGeom prst="ellipse">
            <a:avLst/>
          </a:prstGeom>
          <a:solidFill>
            <a:srgbClr val="FF99FF"/>
          </a:solidFill>
          <a:ln w="9525">
            <a:noFill/>
            <a:round/>
            <a:headEnd/>
            <a:tailEnd/>
          </a:ln>
          <a:effectLst/>
        </p:spPr>
        <p:txBody>
          <a:bodyPr wrap="none" anchor="ctr"/>
          <a:lstStyle/>
          <a:p>
            <a:endParaRPr lang="en-US"/>
          </a:p>
        </p:txBody>
      </p:sp>
      <p:sp>
        <p:nvSpPr>
          <p:cNvPr id="8" name="Oval 523"/>
          <p:cNvSpPr>
            <a:spLocks noChangeArrowheads="1"/>
          </p:cNvSpPr>
          <p:nvPr/>
        </p:nvSpPr>
        <p:spPr bwMode="auto">
          <a:xfrm>
            <a:off x="7263871" y="990956"/>
            <a:ext cx="2079625" cy="1212850"/>
          </a:xfrm>
          <a:prstGeom prst="ellipse">
            <a:avLst/>
          </a:prstGeom>
          <a:solidFill>
            <a:srgbClr val="6699FF"/>
          </a:solidFill>
          <a:ln w="9525">
            <a:noFill/>
            <a:round/>
            <a:headEnd/>
            <a:tailEnd/>
          </a:ln>
          <a:effectLst/>
        </p:spPr>
        <p:txBody>
          <a:bodyPr wrap="none" anchor="ctr"/>
          <a:lstStyle/>
          <a:p>
            <a:endParaRPr lang="en-US"/>
          </a:p>
        </p:txBody>
      </p:sp>
      <p:sp>
        <p:nvSpPr>
          <p:cNvPr id="9" name="Oval 524"/>
          <p:cNvSpPr>
            <a:spLocks noChangeArrowheads="1"/>
          </p:cNvSpPr>
          <p:nvPr/>
        </p:nvSpPr>
        <p:spPr bwMode="auto">
          <a:xfrm>
            <a:off x="6831106" y="3106331"/>
            <a:ext cx="5360894" cy="3001533"/>
          </a:xfrm>
          <a:prstGeom prst="ellipse">
            <a:avLst/>
          </a:prstGeom>
          <a:solidFill>
            <a:srgbClr val="99FF99"/>
          </a:solidFill>
          <a:ln w="9525">
            <a:noFill/>
            <a:round/>
            <a:headEnd/>
            <a:tailEnd/>
          </a:ln>
          <a:effectLst/>
        </p:spPr>
        <p:txBody>
          <a:bodyPr wrap="none" anchor="ctr"/>
          <a:lstStyle/>
          <a:p>
            <a:endParaRPr lang="en-US"/>
          </a:p>
        </p:txBody>
      </p:sp>
      <p:grpSp>
        <p:nvGrpSpPr>
          <p:cNvPr id="10" name="Group 525"/>
          <p:cNvGrpSpPr>
            <a:grpSpLocks/>
          </p:cNvGrpSpPr>
          <p:nvPr/>
        </p:nvGrpSpPr>
        <p:grpSpPr bwMode="auto">
          <a:xfrm>
            <a:off x="8094134" y="2348803"/>
            <a:ext cx="2802384" cy="570967"/>
            <a:chOff x="970" y="1952"/>
            <a:chExt cx="2371" cy="589"/>
          </a:xfrm>
        </p:grpSpPr>
        <p:sp>
          <p:nvSpPr>
            <p:cNvPr id="11" name="AutoShape 526"/>
            <p:cNvSpPr>
              <a:spLocks noChangeArrowheads="1"/>
            </p:cNvSpPr>
            <p:nvPr/>
          </p:nvSpPr>
          <p:spPr bwMode="auto">
            <a:xfrm>
              <a:off x="970" y="1958"/>
              <a:ext cx="2371" cy="583"/>
            </a:xfrm>
            <a:prstGeom prst="roundRect">
              <a:avLst>
                <a:gd name="adj" fmla="val 17593"/>
              </a:avLst>
            </a:prstGeom>
            <a:solidFill>
              <a:srgbClr val="F4EE00"/>
            </a:solidFill>
            <a:ln w="12700">
              <a:solidFill>
                <a:schemeClr val="tx1"/>
              </a:solidFill>
              <a:round/>
              <a:headEnd/>
              <a:tailEnd/>
            </a:ln>
            <a:effectLst/>
          </p:spPr>
          <p:txBody>
            <a:bodyPr wrap="none" anchor="ctr"/>
            <a:lstStyle/>
            <a:p>
              <a:endParaRPr lang="en-US" sz="1600"/>
            </a:p>
          </p:txBody>
        </p:sp>
        <p:sp>
          <p:nvSpPr>
            <p:cNvPr id="12" name="Rectangle 527"/>
            <p:cNvSpPr>
              <a:spLocks noChangeArrowheads="1"/>
            </p:cNvSpPr>
            <p:nvPr/>
          </p:nvSpPr>
          <p:spPr bwMode="auto">
            <a:xfrm>
              <a:off x="1652" y="1952"/>
              <a:ext cx="913" cy="537"/>
            </a:xfrm>
            <a:prstGeom prst="rect">
              <a:avLst/>
            </a:prstGeom>
            <a:noFill/>
            <a:ln w="12700">
              <a:noFill/>
              <a:miter lim="800000"/>
              <a:headEnd/>
              <a:tailEnd/>
            </a:ln>
            <a:effectLst/>
          </p:spPr>
          <p:txBody>
            <a:bodyPr wrap="none" lIns="90488" tIns="44450" rIns="90488" bIns="44450">
              <a:spAutoFit/>
            </a:bodyPr>
            <a:lstStyle/>
            <a:p>
              <a:pPr algn="l" eaLnBrk="0" hangingPunct="0"/>
              <a:r>
                <a:rPr lang="de-DE" sz="1400" dirty="0">
                  <a:latin typeface="Arial" charset="0"/>
                </a:rPr>
                <a:t>Distribution</a:t>
              </a:r>
            </a:p>
            <a:p>
              <a:pPr algn="l" eaLnBrk="0" hangingPunct="0"/>
              <a:r>
                <a:rPr lang="de-DE" sz="1400" dirty="0">
                  <a:latin typeface="Arial" charset="0"/>
                </a:rPr>
                <a:t>System</a:t>
              </a:r>
            </a:p>
          </p:txBody>
        </p:sp>
      </p:grpSp>
      <p:grpSp>
        <p:nvGrpSpPr>
          <p:cNvPr id="13" name="Group 528"/>
          <p:cNvGrpSpPr>
            <a:grpSpLocks/>
          </p:cNvGrpSpPr>
          <p:nvPr/>
        </p:nvGrpSpPr>
        <p:grpSpPr bwMode="auto">
          <a:xfrm>
            <a:off x="9930873" y="1691044"/>
            <a:ext cx="728035" cy="868362"/>
            <a:chOff x="2552" y="1540"/>
            <a:chExt cx="498" cy="547"/>
          </a:xfrm>
        </p:grpSpPr>
        <p:sp>
          <p:nvSpPr>
            <p:cNvPr id="14" name="Rectangle 529"/>
            <p:cNvSpPr>
              <a:spLocks noChangeArrowheads="1"/>
            </p:cNvSpPr>
            <p:nvPr/>
          </p:nvSpPr>
          <p:spPr bwMode="auto">
            <a:xfrm>
              <a:off x="2552" y="1540"/>
              <a:ext cx="469" cy="547"/>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5" name="Rectangle 530"/>
            <p:cNvSpPr>
              <a:spLocks noChangeArrowheads="1"/>
            </p:cNvSpPr>
            <p:nvPr/>
          </p:nvSpPr>
          <p:spPr bwMode="auto">
            <a:xfrm>
              <a:off x="2559" y="1706"/>
              <a:ext cx="491" cy="212"/>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a:latin typeface="Arial" charset="0"/>
                </a:rPr>
                <a:t>Portal</a:t>
              </a:r>
            </a:p>
          </p:txBody>
        </p:sp>
      </p:grpSp>
      <p:sp>
        <p:nvSpPr>
          <p:cNvPr id="16" name="Rectangle 531"/>
          <p:cNvSpPr>
            <a:spLocks noChangeArrowheads="1"/>
          </p:cNvSpPr>
          <p:nvPr/>
        </p:nvSpPr>
        <p:spPr bwMode="auto">
          <a:xfrm>
            <a:off x="9954684" y="751245"/>
            <a:ext cx="1139737" cy="335989"/>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i="1">
                <a:latin typeface="Arial" charset="0"/>
              </a:rPr>
              <a:t>802.x LAN</a:t>
            </a:r>
          </a:p>
        </p:txBody>
      </p:sp>
      <p:sp>
        <p:nvSpPr>
          <p:cNvPr id="17" name="Rectangle 532"/>
          <p:cNvSpPr>
            <a:spLocks noChangeArrowheads="1"/>
          </p:cNvSpPr>
          <p:nvPr/>
        </p:nvSpPr>
        <p:spPr bwMode="auto">
          <a:xfrm>
            <a:off x="10012282" y="2729188"/>
            <a:ext cx="693737" cy="504825"/>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600" dirty="0" err="1">
                <a:latin typeface="Arial" charset="0"/>
              </a:rPr>
              <a:t>Mesh</a:t>
            </a:r>
            <a:endParaRPr lang="de-DE" sz="1600" dirty="0">
              <a:latin typeface="Arial" charset="0"/>
            </a:endParaRPr>
          </a:p>
          <a:p>
            <a:pPr eaLnBrk="0" hangingPunct="0"/>
            <a:r>
              <a:rPr lang="de-DE" sz="1600" dirty="0">
                <a:latin typeface="Arial" charset="0"/>
              </a:rPr>
              <a:t>Gate</a:t>
            </a:r>
          </a:p>
        </p:txBody>
      </p:sp>
      <p:sp>
        <p:nvSpPr>
          <p:cNvPr id="19" name="Rectangle 534"/>
          <p:cNvSpPr>
            <a:spLocks noChangeArrowheads="1"/>
          </p:cNvSpPr>
          <p:nvPr/>
        </p:nvSpPr>
        <p:spPr bwMode="auto">
          <a:xfrm>
            <a:off x="7354002" y="3249169"/>
            <a:ext cx="1150957" cy="335989"/>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dirty="0" err="1">
                <a:latin typeface="Arial" charset="0"/>
              </a:rPr>
              <a:t>Mesh</a:t>
            </a:r>
            <a:r>
              <a:rPr lang="de-DE" sz="1600" dirty="0">
                <a:latin typeface="Arial" charset="0"/>
              </a:rPr>
              <a:t> BSS</a:t>
            </a:r>
          </a:p>
        </p:txBody>
      </p:sp>
      <p:sp>
        <p:nvSpPr>
          <p:cNvPr id="20" name="Rectangle 535"/>
          <p:cNvSpPr>
            <a:spLocks noChangeArrowheads="1"/>
          </p:cNvSpPr>
          <p:nvPr/>
        </p:nvSpPr>
        <p:spPr bwMode="auto">
          <a:xfrm>
            <a:off x="7746470" y="609957"/>
            <a:ext cx="1252538" cy="333375"/>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i="1">
                <a:latin typeface="Arial" charset="0"/>
              </a:rPr>
              <a:t>802.11 LAN</a:t>
            </a:r>
          </a:p>
        </p:txBody>
      </p:sp>
      <p:sp>
        <p:nvSpPr>
          <p:cNvPr id="21" name="Rectangle 536"/>
          <p:cNvSpPr>
            <a:spLocks noChangeArrowheads="1"/>
          </p:cNvSpPr>
          <p:nvPr/>
        </p:nvSpPr>
        <p:spPr bwMode="auto">
          <a:xfrm>
            <a:off x="7519459" y="1692632"/>
            <a:ext cx="591510" cy="335989"/>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dirty="0">
                <a:latin typeface="Arial" charset="0"/>
              </a:rPr>
              <a:t>BSS</a:t>
            </a:r>
          </a:p>
        </p:txBody>
      </p:sp>
      <p:sp>
        <p:nvSpPr>
          <p:cNvPr id="22" name="Rectangle 537"/>
          <p:cNvSpPr>
            <a:spLocks noChangeArrowheads="1"/>
          </p:cNvSpPr>
          <p:nvPr/>
        </p:nvSpPr>
        <p:spPr bwMode="auto">
          <a:xfrm>
            <a:off x="8208433" y="2057756"/>
            <a:ext cx="692150" cy="534988"/>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600">
                <a:latin typeface="Arial" charset="0"/>
              </a:rPr>
              <a:t>Access</a:t>
            </a:r>
          </a:p>
          <a:p>
            <a:pPr eaLnBrk="0" hangingPunct="0"/>
            <a:r>
              <a:rPr lang="de-DE" sz="1600">
                <a:latin typeface="Arial" charset="0"/>
              </a:rPr>
              <a:t> Point</a:t>
            </a:r>
          </a:p>
        </p:txBody>
      </p:sp>
      <p:grpSp>
        <p:nvGrpSpPr>
          <p:cNvPr id="23" name="Group 538"/>
          <p:cNvGrpSpPr>
            <a:grpSpLocks/>
          </p:cNvGrpSpPr>
          <p:nvPr/>
        </p:nvGrpSpPr>
        <p:grpSpPr bwMode="auto">
          <a:xfrm>
            <a:off x="9753518" y="3615012"/>
            <a:ext cx="381000" cy="304800"/>
            <a:chOff x="1248" y="2736"/>
            <a:chExt cx="240" cy="192"/>
          </a:xfrm>
        </p:grpSpPr>
        <p:sp>
          <p:nvSpPr>
            <p:cNvPr id="24" name="Line 539"/>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25" name="Line 540"/>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26" name="Line 541"/>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27" name="Text Box 542"/>
          <p:cNvSpPr txBox="1">
            <a:spLocks noChangeArrowheads="1"/>
          </p:cNvSpPr>
          <p:nvPr/>
        </p:nvSpPr>
        <p:spPr bwMode="auto">
          <a:xfrm>
            <a:off x="7052731" y="1171932"/>
            <a:ext cx="655638" cy="336550"/>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STA</a:t>
            </a:r>
            <a:r>
              <a:rPr lang="de-DE" sz="1600" baseline="-25000" dirty="0">
                <a:latin typeface="Arial" charset="0"/>
              </a:rPr>
              <a:t>1</a:t>
            </a:r>
            <a:endParaRPr lang="de-DE" sz="1600" dirty="0">
              <a:latin typeface="Arial" charset="0"/>
            </a:endParaRPr>
          </a:p>
        </p:txBody>
      </p:sp>
      <p:grpSp>
        <p:nvGrpSpPr>
          <p:cNvPr id="28" name="Group 543"/>
          <p:cNvGrpSpPr>
            <a:grpSpLocks/>
          </p:cNvGrpSpPr>
          <p:nvPr/>
        </p:nvGrpSpPr>
        <p:grpSpPr bwMode="auto">
          <a:xfrm flipH="1">
            <a:off x="8254470" y="1371956"/>
            <a:ext cx="381000" cy="304800"/>
            <a:chOff x="1248" y="2736"/>
            <a:chExt cx="240" cy="192"/>
          </a:xfrm>
        </p:grpSpPr>
        <p:sp>
          <p:nvSpPr>
            <p:cNvPr id="29" name="Line 544"/>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30" name="Line 545"/>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31" name="Line 546"/>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32" name="Line 547"/>
          <p:cNvSpPr>
            <a:spLocks noChangeShapeType="1"/>
          </p:cNvSpPr>
          <p:nvPr/>
        </p:nvSpPr>
        <p:spPr bwMode="auto">
          <a:xfrm flipV="1">
            <a:off x="8483070" y="1752956"/>
            <a:ext cx="0" cy="304800"/>
          </a:xfrm>
          <a:prstGeom prst="line">
            <a:avLst/>
          </a:prstGeom>
          <a:noFill/>
          <a:ln w="28575">
            <a:solidFill>
              <a:schemeClr val="tx1"/>
            </a:solidFill>
            <a:round/>
            <a:headEnd/>
            <a:tailEnd/>
          </a:ln>
          <a:effectLst/>
        </p:spPr>
        <p:txBody>
          <a:bodyPr wrap="none" anchor="ctr"/>
          <a:lstStyle/>
          <a:p>
            <a:endParaRPr lang="en-US"/>
          </a:p>
        </p:txBody>
      </p:sp>
      <p:sp>
        <p:nvSpPr>
          <p:cNvPr id="33" name="Line 548"/>
          <p:cNvSpPr>
            <a:spLocks noChangeShapeType="1"/>
          </p:cNvSpPr>
          <p:nvPr/>
        </p:nvSpPr>
        <p:spPr bwMode="auto">
          <a:xfrm flipV="1">
            <a:off x="10363118" y="3234012"/>
            <a:ext cx="0" cy="304800"/>
          </a:xfrm>
          <a:prstGeom prst="line">
            <a:avLst/>
          </a:prstGeom>
          <a:noFill/>
          <a:ln w="28575">
            <a:solidFill>
              <a:schemeClr val="tx1"/>
            </a:solidFill>
            <a:round/>
            <a:headEnd/>
            <a:tailEnd/>
          </a:ln>
          <a:effectLst/>
        </p:spPr>
        <p:txBody>
          <a:bodyPr wrap="none" anchor="ctr"/>
          <a:lstStyle/>
          <a:p>
            <a:endParaRPr lang="en-US"/>
          </a:p>
        </p:txBody>
      </p:sp>
      <p:grpSp>
        <p:nvGrpSpPr>
          <p:cNvPr id="34" name="Group 549"/>
          <p:cNvGrpSpPr>
            <a:grpSpLocks/>
          </p:cNvGrpSpPr>
          <p:nvPr/>
        </p:nvGrpSpPr>
        <p:grpSpPr bwMode="auto">
          <a:xfrm flipH="1">
            <a:off x="10591718" y="3538812"/>
            <a:ext cx="381000" cy="304800"/>
            <a:chOff x="1248" y="2736"/>
            <a:chExt cx="240" cy="192"/>
          </a:xfrm>
        </p:grpSpPr>
        <p:sp>
          <p:nvSpPr>
            <p:cNvPr id="35" name="Line 550"/>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36" name="Line 551"/>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37" name="Line 552"/>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38" name="Text Box 553"/>
          <p:cNvSpPr txBox="1">
            <a:spLocks noChangeArrowheads="1"/>
          </p:cNvSpPr>
          <p:nvPr/>
        </p:nvSpPr>
        <p:spPr bwMode="auto">
          <a:xfrm>
            <a:off x="8754345" y="4603242"/>
            <a:ext cx="1201739" cy="338554"/>
          </a:xfrm>
          <a:prstGeom prst="rect">
            <a:avLst/>
          </a:prstGeom>
          <a:noFill/>
          <a:ln w="9525">
            <a:noFill/>
            <a:miter lim="800000"/>
            <a:headEnd/>
            <a:tailEnd/>
          </a:ln>
          <a:effectLst/>
        </p:spPr>
        <p:txBody>
          <a:bodyPr wrap="none">
            <a:spAutoFit/>
          </a:bodyPr>
          <a:lstStyle/>
          <a:p>
            <a:pPr algn="l" eaLnBrk="0" hangingPunct="0"/>
            <a:r>
              <a:rPr lang="de-DE" sz="1600" dirty="0" err="1">
                <a:latin typeface="Arial" charset="0"/>
              </a:rPr>
              <a:t>Mesh</a:t>
            </a:r>
            <a:r>
              <a:rPr lang="de-DE" sz="1600" dirty="0">
                <a:latin typeface="Arial" charset="0"/>
              </a:rPr>
              <a:t> STA</a:t>
            </a:r>
            <a:r>
              <a:rPr lang="de-DE" sz="1600" baseline="-25000" dirty="0">
                <a:latin typeface="Arial" charset="0"/>
              </a:rPr>
              <a:t>1</a:t>
            </a:r>
            <a:endParaRPr lang="de-DE" sz="1600" dirty="0">
              <a:latin typeface="Arial" charset="0"/>
            </a:endParaRPr>
          </a:p>
        </p:txBody>
      </p:sp>
      <p:sp>
        <p:nvSpPr>
          <p:cNvPr id="39" name="Text Box 554"/>
          <p:cNvSpPr txBox="1">
            <a:spLocks noChangeArrowheads="1"/>
          </p:cNvSpPr>
          <p:nvPr/>
        </p:nvSpPr>
        <p:spPr bwMode="auto">
          <a:xfrm>
            <a:off x="10512314" y="4445251"/>
            <a:ext cx="1201739" cy="338554"/>
          </a:xfrm>
          <a:prstGeom prst="rect">
            <a:avLst/>
          </a:prstGeom>
          <a:noFill/>
          <a:ln w="9525">
            <a:noFill/>
            <a:miter lim="800000"/>
            <a:headEnd/>
            <a:tailEnd/>
          </a:ln>
          <a:effectLst/>
        </p:spPr>
        <p:txBody>
          <a:bodyPr wrap="none">
            <a:spAutoFit/>
          </a:bodyPr>
          <a:lstStyle/>
          <a:p>
            <a:pPr algn="l" eaLnBrk="0" hangingPunct="0"/>
            <a:r>
              <a:rPr lang="de-DE" sz="1600" dirty="0" err="1">
                <a:latin typeface="Arial" charset="0"/>
              </a:rPr>
              <a:t>Mesh</a:t>
            </a:r>
            <a:r>
              <a:rPr lang="de-DE" sz="1600" dirty="0">
                <a:latin typeface="Arial" charset="0"/>
              </a:rPr>
              <a:t> STA</a:t>
            </a:r>
            <a:r>
              <a:rPr lang="de-DE" sz="1600" baseline="-25000" dirty="0">
                <a:latin typeface="Arial" charset="0"/>
              </a:rPr>
              <a:t>2</a:t>
            </a:r>
            <a:endParaRPr lang="de-DE" sz="1600" dirty="0">
              <a:latin typeface="Arial" charset="0"/>
            </a:endParaRPr>
          </a:p>
        </p:txBody>
      </p:sp>
      <p:grpSp>
        <p:nvGrpSpPr>
          <p:cNvPr id="41" name="Group 556"/>
          <p:cNvGrpSpPr>
            <a:grpSpLocks/>
          </p:cNvGrpSpPr>
          <p:nvPr/>
        </p:nvGrpSpPr>
        <p:grpSpPr bwMode="auto">
          <a:xfrm>
            <a:off x="9363945" y="3917442"/>
            <a:ext cx="469900" cy="685800"/>
            <a:chOff x="1104" y="3024"/>
            <a:chExt cx="296" cy="432"/>
          </a:xfrm>
        </p:grpSpPr>
        <p:sp>
          <p:nvSpPr>
            <p:cNvPr id="42" name="Freeform 557"/>
            <p:cNvSpPr>
              <a:spLocks/>
            </p:cNvSpPr>
            <p:nvPr/>
          </p:nvSpPr>
          <p:spPr bwMode="auto">
            <a:xfrm>
              <a:off x="1138"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43" name="Freeform 558"/>
            <p:cNvSpPr>
              <a:spLocks/>
            </p:cNvSpPr>
            <p:nvPr/>
          </p:nvSpPr>
          <p:spPr bwMode="auto">
            <a:xfrm>
              <a:off x="1197"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44" name="Freeform 559"/>
            <p:cNvSpPr>
              <a:spLocks/>
            </p:cNvSpPr>
            <p:nvPr/>
          </p:nvSpPr>
          <p:spPr bwMode="auto">
            <a:xfrm>
              <a:off x="1187"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45" name="Freeform 560"/>
            <p:cNvSpPr>
              <a:spLocks/>
            </p:cNvSpPr>
            <p:nvPr/>
          </p:nvSpPr>
          <p:spPr bwMode="auto">
            <a:xfrm>
              <a:off x="1138"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46" name="Freeform 561"/>
            <p:cNvSpPr>
              <a:spLocks/>
            </p:cNvSpPr>
            <p:nvPr/>
          </p:nvSpPr>
          <p:spPr bwMode="auto">
            <a:xfrm>
              <a:off x="1136"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47" name="Freeform 562"/>
            <p:cNvSpPr>
              <a:spLocks/>
            </p:cNvSpPr>
            <p:nvPr/>
          </p:nvSpPr>
          <p:spPr bwMode="auto">
            <a:xfrm>
              <a:off x="1147"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48" name="Freeform 563"/>
            <p:cNvSpPr>
              <a:spLocks/>
            </p:cNvSpPr>
            <p:nvPr/>
          </p:nvSpPr>
          <p:spPr bwMode="auto">
            <a:xfrm>
              <a:off x="1129"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49" name="Freeform 564"/>
            <p:cNvSpPr>
              <a:spLocks/>
            </p:cNvSpPr>
            <p:nvPr/>
          </p:nvSpPr>
          <p:spPr bwMode="auto">
            <a:xfrm>
              <a:off x="1313"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50" name="Freeform 565"/>
            <p:cNvSpPr>
              <a:spLocks/>
            </p:cNvSpPr>
            <p:nvPr/>
          </p:nvSpPr>
          <p:spPr bwMode="auto">
            <a:xfrm>
              <a:off x="1122"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51" name="Freeform 566"/>
            <p:cNvSpPr>
              <a:spLocks/>
            </p:cNvSpPr>
            <p:nvPr/>
          </p:nvSpPr>
          <p:spPr bwMode="auto">
            <a:xfrm>
              <a:off x="1104"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52" name="Freeform 567"/>
            <p:cNvSpPr>
              <a:spLocks/>
            </p:cNvSpPr>
            <p:nvPr/>
          </p:nvSpPr>
          <p:spPr bwMode="auto">
            <a:xfrm>
              <a:off x="1104"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53" name="Freeform 568"/>
            <p:cNvSpPr>
              <a:spLocks/>
            </p:cNvSpPr>
            <p:nvPr/>
          </p:nvSpPr>
          <p:spPr bwMode="auto">
            <a:xfrm>
              <a:off x="1104"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54" name="Freeform 569"/>
            <p:cNvSpPr>
              <a:spLocks/>
            </p:cNvSpPr>
            <p:nvPr/>
          </p:nvSpPr>
          <p:spPr bwMode="auto">
            <a:xfrm>
              <a:off x="1104"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55" name="Freeform 570"/>
            <p:cNvSpPr>
              <a:spLocks/>
            </p:cNvSpPr>
            <p:nvPr/>
          </p:nvSpPr>
          <p:spPr bwMode="auto">
            <a:xfrm>
              <a:off x="1104"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56" name="Freeform 571"/>
            <p:cNvSpPr>
              <a:spLocks/>
            </p:cNvSpPr>
            <p:nvPr/>
          </p:nvSpPr>
          <p:spPr bwMode="auto">
            <a:xfrm>
              <a:off x="1104"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57" name="Freeform 572"/>
            <p:cNvSpPr>
              <a:spLocks/>
            </p:cNvSpPr>
            <p:nvPr/>
          </p:nvSpPr>
          <p:spPr bwMode="auto">
            <a:xfrm>
              <a:off x="1104"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58" name="Freeform 573"/>
            <p:cNvSpPr>
              <a:spLocks/>
            </p:cNvSpPr>
            <p:nvPr/>
          </p:nvSpPr>
          <p:spPr bwMode="auto">
            <a:xfrm>
              <a:off x="1277"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59" name="Freeform 574"/>
            <p:cNvSpPr>
              <a:spLocks/>
            </p:cNvSpPr>
            <p:nvPr/>
          </p:nvSpPr>
          <p:spPr bwMode="auto">
            <a:xfrm>
              <a:off x="1118"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60" name="Freeform 575"/>
            <p:cNvSpPr>
              <a:spLocks/>
            </p:cNvSpPr>
            <p:nvPr/>
          </p:nvSpPr>
          <p:spPr bwMode="auto">
            <a:xfrm>
              <a:off x="1117"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61" name="Freeform 576"/>
            <p:cNvSpPr>
              <a:spLocks/>
            </p:cNvSpPr>
            <p:nvPr/>
          </p:nvSpPr>
          <p:spPr bwMode="auto">
            <a:xfrm>
              <a:off x="1281"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62" name="Freeform 577"/>
            <p:cNvSpPr>
              <a:spLocks/>
            </p:cNvSpPr>
            <p:nvPr/>
          </p:nvSpPr>
          <p:spPr bwMode="auto">
            <a:xfrm>
              <a:off x="1121"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63" name="Freeform 578"/>
            <p:cNvSpPr>
              <a:spLocks/>
            </p:cNvSpPr>
            <p:nvPr/>
          </p:nvSpPr>
          <p:spPr bwMode="auto">
            <a:xfrm>
              <a:off x="1120"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64" name="Freeform 579"/>
            <p:cNvSpPr>
              <a:spLocks/>
            </p:cNvSpPr>
            <p:nvPr/>
          </p:nvSpPr>
          <p:spPr bwMode="auto">
            <a:xfrm>
              <a:off x="1112"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65" name="Freeform 580"/>
            <p:cNvSpPr>
              <a:spLocks/>
            </p:cNvSpPr>
            <p:nvPr/>
          </p:nvSpPr>
          <p:spPr bwMode="auto">
            <a:xfrm>
              <a:off x="1111"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66" name="Freeform 581"/>
            <p:cNvSpPr>
              <a:spLocks/>
            </p:cNvSpPr>
            <p:nvPr/>
          </p:nvSpPr>
          <p:spPr bwMode="auto">
            <a:xfrm>
              <a:off x="1288"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67" name="Freeform 582"/>
            <p:cNvSpPr>
              <a:spLocks/>
            </p:cNvSpPr>
            <p:nvPr/>
          </p:nvSpPr>
          <p:spPr bwMode="auto">
            <a:xfrm>
              <a:off x="1288"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68" name="Freeform 583"/>
            <p:cNvSpPr>
              <a:spLocks/>
            </p:cNvSpPr>
            <p:nvPr/>
          </p:nvSpPr>
          <p:spPr bwMode="auto">
            <a:xfrm>
              <a:off x="1170"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69" name="Freeform 584"/>
            <p:cNvSpPr>
              <a:spLocks/>
            </p:cNvSpPr>
            <p:nvPr/>
          </p:nvSpPr>
          <p:spPr bwMode="auto">
            <a:xfrm>
              <a:off x="1170"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70" name="Freeform 585"/>
            <p:cNvSpPr>
              <a:spLocks/>
            </p:cNvSpPr>
            <p:nvPr/>
          </p:nvSpPr>
          <p:spPr bwMode="auto">
            <a:xfrm>
              <a:off x="1176"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71" name="Freeform 586"/>
            <p:cNvSpPr>
              <a:spLocks/>
            </p:cNvSpPr>
            <p:nvPr/>
          </p:nvSpPr>
          <p:spPr bwMode="auto">
            <a:xfrm>
              <a:off x="1183"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72" name="Freeform 587"/>
            <p:cNvSpPr>
              <a:spLocks/>
            </p:cNvSpPr>
            <p:nvPr/>
          </p:nvSpPr>
          <p:spPr bwMode="auto">
            <a:xfrm>
              <a:off x="1186"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73" name="Freeform 588"/>
            <p:cNvSpPr>
              <a:spLocks/>
            </p:cNvSpPr>
            <p:nvPr/>
          </p:nvSpPr>
          <p:spPr bwMode="auto">
            <a:xfrm>
              <a:off x="1191"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74" name="Freeform 589"/>
            <p:cNvSpPr>
              <a:spLocks/>
            </p:cNvSpPr>
            <p:nvPr/>
          </p:nvSpPr>
          <p:spPr bwMode="auto">
            <a:xfrm>
              <a:off x="1191"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75" name="Freeform 590"/>
            <p:cNvSpPr>
              <a:spLocks/>
            </p:cNvSpPr>
            <p:nvPr/>
          </p:nvSpPr>
          <p:spPr bwMode="auto">
            <a:xfrm>
              <a:off x="1194"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76" name="Freeform 591"/>
            <p:cNvSpPr>
              <a:spLocks/>
            </p:cNvSpPr>
            <p:nvPr/>
          </p:nvSpPr>
          <p:spPr bwMode="auto">
            <a:xfrm>
              <a:off x="1207"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77" name="Freeform 592"/>
            <p:cNvSpPr>
              <a:spLocks/>
            </p:cNvSpPr>
            <p:nvPr/>
          </p:nvSpPr>
          <p:spPr bwMode="auto">
            <a:xfrm>
              <a:off x="1209"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78" name="Freeform 593"/>
            <p:cNvSpPr>
              <a:spLocks/>
            </p:cNvSpPr>
            <p:nvPr/>
          </p:nvSpPr>
          <p:spPr bwMode="auto">
            <a:xfrm>
              <a:off x="1209"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79" name="Freeform 594"/>
            <p:cNvSpPr>
              <a:spLocks/>
            </p:cNvSpPr>
            <p:nvPr/>
          </p:nvSpPr>
          <p:spPr bwMode="auto">
            <a:xfrm>
              <a:off x="1209"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80" name="Freeform 595"/>
            <p:cNvSpPr>
              <a:spLocks/>
            </p:cNvSpPr>
            <p:nvPr/>
          </p:nvSpPr>
          <p:spPr bwMode="auto">
            <a:xfrm>
              <a:off x="1212"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81" name="Freeform 596"/>
            <p:cNvSpPr>
              <a:spLocks/>
            </p:cNvSpPr>
            <p:nvPr/>
          </p:nvSpPr>
          <p:spPr bwMode="auto">
            <a:xfrm>
              <a:off x="1232"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82" name="Freeform 597"/>
            <p:cNvSpPr>
              <a:spLocks/>
            </p:cNvSpPr>
            <p:nvPr/>
          </p:nvSpPr>
          <p:spPr bwMode="auto">
            <a:xfrm>
              <a:off x="1163"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83" name="Freeform 598"/>
            <p:cNvSpPr>
              <a:spLocks/>
            </p:cNvSpPr>
            <p:nvPr/>
          </p:nvSpPr>
          <p:spPr bwMode="auto">
            <a:xfrm>
              <a:off x="1234"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84" name="Freeform 599"/>
            <p:cNvSpPr>
              <a:spLocks/>
            </p:cNvSpPr>
            <p:nvPr/>
          </p:nvSpPr>
          <p:spPr bwMode="auto">
            <a:xfrm>
              <a:off x="1165"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85" name="Freeform 600"/>
            <p:cNvSpPr>
              <a:spLocks/>
            </p:cNvSpPr>
            <p:nvPr/>
          </p:nvSpPr>
          <p:spPr bwMode="auto">
            <a:xfrm>
              <a:off x="1177"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86" name="Freeform 601"/>
            <p:cNvSpPr>
              <a:spLocks/>
            </p:cNvSpPr>
            <p:nvPr/>
          </p:nvSpPr>
          <p:spPr bwMode="auto">
            <a:xfrm>
              <a:off x="1178"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87" name="Freeform 602"/>
            <p:cNvSpPr>
              <a:spLocks/>
            </p:cNvSpPr>
            <p:nvPr/>
          </p:nvSpPr>
          <p:spPr bwMode="auto">
            <a:xfrm>
              <a:off x="1178"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88" name="Freeform 603"/>
            <p:cNvSpPr>
              <a:spLocks/>
            </p:cNvSpPr>
            <p:nvPr/>
          </p:nvSpPr>
          <p:spPr bwMode="auto">
            <a:xfrm>
              <a:off x="1191"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89" name="Freeform 604"/>
            <p:cNvSpPr>
              <a:spLocks/>
            </p:cNvSpPr>
            <p:nvPr/>
          </p:nvSpPr>
          <p:spPr bwMode="auto">
            <a:xfrm>
              <a:off x="1191"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90" name="Freeform 605"/>
            <p:cNvSpPr>
              <a:spLocks/>
            </p:cNvSpPr>
            <p:nvPr/>
          </p:nvSpPr>
          <p:spPr bwMode="auto">
            <a:xfrm>
              <a:off x="1192"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91" name="Freeform 606"/>
            <p:cNvSpPr>
              <a:spLocks/>
            </p:cNvSpPr>
            <p:nvPr/>
          </p:nvSpPr>
          <p:spPr bwMode="auto">
            <a:xfrm>
              <a:off x="1192"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92" name="Freeform 607"/>
            <p:cNvSpPr>
              <a:spLocks/>
            </p:cNvSpPr>
            <p:nvPr/>
          </p:nvSpPr>
          <p:spPr bwMode="auto">
            <a:xfrm>
              <a:off x="1193"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93" name="Freeform 608"/>
            <p:cNvSpPr>
              <a:spLocks/>
            </p:cNvSpPr>
            <p:nvPr/>
          </p:nvSpPr>
          <p:spPr bwMode="auto">
            <a:xfrm>
              <a:off x="1193"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94" name="Freeform 609"/>
            <p:cNvSpPr>
              <a:spLocks/>
            </p:cNvSpPr>
            <p:nvPr/>
          </p:nvSpPr>
          <p:spPr bwMode="auto">
            <a:xfrm>
              <a:off x="1185"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95" name="Freeform 610"/>
            <p:cNvSpPr>
              <a:spLocks/>
            </p:cNvSpPr>
            <p:nvPr/>
          </p:nvSpPr>
          <p:spPr bwMode="auto">
            <a:xfrm>
              <a:off x="1186"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96" name="Freeform 611"/>
            <p:cNvSpPr>
              <a:spLocks/>
            </p:cNvSpPr>
            <p:nvPr/>
          </p:nvSpPr>
          <p:spPr bwMode="auto">
            <a:xfrm>
              <a:off x="1184"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97" name="Freeform 612"/>
            <p:cNvSpPr>
              <a:spLocks/>
            </p:cNvSpPr>
            <p:nvPr/>
          </p:nvSpPr>
          <p:spPr bwMode="auto">
            <a:xfrm>
              <a:off x="1182"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98" name="Freeform 613"/>
            <p:cNvSpPr>
              <a:spLocks/>
            </p:cNvSpPr>
            <p:nvPr/>
          </p:nvSpPr>
          <p:spPr bwMode="auto">
            <a:xfrm>
              <a:off x="1182"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99" name="Freeform 614"/>
            <p:cNvSpPr>
              <a:spLocks/>
            </p:cNvSpPr>
            <p:nvPr/>
          </p:nvSpPr>
          <p:spPr bwMode="auto">
            <a:xfrm>
              <a:off x="1187"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100" name="Freeform 615"/>
            <p:cNvSpPr>
              <a:spLocks/>
            </p:cNvSpPr>
            <p:nvPr/>
          </p:nvSpPr>
          <p:spPr bwMode="auto">
            <a:xfrm>
              <a:off x="1186"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101" name="Freeform 616"/>
            <p:cNvSpPr>
              <a:spLocks/>
            </p:cNvSpPr>
            <p:nvPr/>
          </p:nvSpPr>
          <p:spPr bwMode="auto">
            <a:xfrm>
              <a:off x="1186"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102" name="Freeform 617"/>
            <p:cNvSpPr>
              <a:spLocks/>
            </p:cNvSpPr>
            <p:nvPr/>
          </p:nvSpPr>
          <p:spPr bwMode="auto">
            <a:xfrm>
              <a:off x="1186"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103" name="Freeform 618"/>
            <p:cNvSpPr>
              <a:spLocks/>
            </p:cNvSpPr>
            <p:nvPr/>
          </p:nvSpPr>
          <p:spPr bwMode="auto">
            <a:xfrm>
              <a:off x="1185"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104" name="Freeform 619"/>
            <p:cNvSpPr>
              <a:spLocks/>
            </p:cNvSpPr>
            <p:nvPr/>
          </p:nvSpPr>
          <p:spPr bwMode="auto">
            <a:xfrm>
              <a:off x="1182"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105" name="Freeform 620"/>
            <p:cNvSpPr>
              <a:spLocks/>
            </p:cNvSpPr>
            <p:nvPr/>
          </p:nvSpPr>
          <p:spPr bwMode="auto">
            <a:xfrm>
              <a:off x="1183"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106" name="Freeform 621"/>
            <p:cNvSpPr>
              <a:spLocks/>
            </p:cNvSpPr>
            <p:nvPr/>
          </p:nvSpPr>
          <p:spPr bwMode="auto">
            <a:xfrm>
              <a:off x="1188"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107" name="Freeform 622"/>
            <p:cNvSpPr>
              <a:spLocks/>
            </p:cNvSpPr>
            <p:nvPr/>
          </p:nvSpPr>
          <p:spPr bwMode="auto">
            <a:xfrm>
              <a:off x="1187"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108" name="Freeform 623"/>
            <p:cNvSpPr>
              <a:spLocks/>
            </p:cNvSpPr>
            <p:nvPr/>
          </p:nvSpPr>
          <p:spPr bwMode="auto">
            <a:xfrm>
              <a:off x="1142"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109" name="Freeform 624"/>
            <p:cNvSpPr>
              <a:spLocks/>
            </p:cNvSpPr>
            <p:nvPr/>
          </p:nvSpPr>
          <p:spPr bwMode="auto">
            <a:xfrm>
              <a:off x="1133"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110" name="Freeform 625"/>
            <p:cNvSpPr>
              <a:spLocks/>
            </p:cNvSpPr>
            <p:nvPr/>
          </p:nvSpPr>
          <p:spPr bwMode="auto">
            <a:xfrm>
              <a:off x="1133"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111" name="Freeform 626"/>
            <p:cNvSpPr>
              <a:spLocks/>
            </p:cNvSpPr>
            <p:nvPr/>
          </p:nvSpPr>
          <p:spPr bwMode="auto">
            <a:xfrm>
              <a:off x="1133"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112" name="Freeform 627"/>
            <p:cNvSpPr>
              <a:spLocks/>
            </p:cNvSpPr>
            <p:nvPr/>
          </p:nvSpPr>
          <p:spPr bwMode="auto">
            <a:xfrm>
              <a:off x="1141"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113" name="Freeform 628"/>
            <p:cNvSpPr>
              <a:spLocks/>
            </p:cNvSpPr>
            <p:nvPr/>
          </p:nvSpPr>
          <p:spPr bwMode="auto">
            <a:xfrm>
              <a:off x="1137"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114" name="Freeform 629"/>
            <p:cNvSpPr>
              <a:spLocks/>
            </p:cNvSpPr>
            <p:nvPr/>
          </p:nvSpPr>
          <p:spPr bwMode="auto">
            <a:xfrm>
              <a:off x="1137"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115" name="Freeform 630"/>
            <p:cNvSpPr>
              <a:spLocks/>
            </p:cNvSpPr>
            <p:nvPr/>
          </p:nvSpPr>
          <p:spPr bwMode="auto">
            <a:xfrm>
              <a:off x="1137"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116" name="Freeform 631"/>
            <p:cNvSpPr>
              <a:spLocks/>
            </p:cNvSpPr>
            <p:nvPr/>
          </p:nvSpPr>
          <p:spPr bwMode="auto">
            <a:xfrm>
              <a:off x="1307"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117" name="Freeform 632"/>
            <p:cNvSpPr>
              <a:spLocks/>
            </p:cNvSpPr>
            <p:nvPr/>
          </p:nvSpPr>
          <p:spPr bwMode="auto">
            <a:xfrm>
              <a:off x="1307"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118" name="Freeform 633"/>
            <p:cNvSpPr>
              <a:spLocks/>
            </p:cNvSpPr>
            <p:nvPr/>
          </p:nvSpPr>
          <p:spPr bwMode="auto">
            <a:xfrm>
              <a:off x="1313"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119" name="Freeform 634"/>
            <p:cNvSpPr>
              <a:spLocks/>
            </p:cNvSpPr>
            <p:nvPr/>
          </p:nvSpPr>
          <p:spPr bwMode="auto">
            <a:xfrm>
              <a:off x="1313"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120" name="Freeform 635"/>
            <p:cNvSpPr>
              <a:spLocks/>
            </p:cNvSpPr>
            <p:nvPr/>
          </p:nvSpPr>
          <p:spPr bwMode="auto">
            <a:xfrm>
              <a:off x="1307"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121" name="Freeform 636"/>
            <p:cNvSpPr>
              <a:spLocks/>
            </p:cNvSpPr>
            <p:nvPr/>
          </p:nvSpPr>
          <p:spPr bwMode="auto">
            <a:xfrm>
              <a:off x="1308"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122" name="Freeform 637"/>
            <p:cNvSpPr>
              <a:spLocks/>
            </p:cNvSpPr>
            <p:nvPr/>
          </p:nvSpPr>
          <p:spPr bwMode="auto">
            <a:xfrm>
              <a:off x="1311"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123" name="Freeform 638"/>
            <p:cNvSpPr>
              <a:spLocks/>
            </p:cNvSpPr>
            <p:nvPr/>
          </p:nvSpPr>
          <p:spPr bwMode="auto">
            <a:xfrm>
              <a:off x="1311"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124" name="Freeform 639"/>
            <p:cNvSpPr>
              <a:spLocks/>
            </p:cNvSpPr>
            <p:nvPr/>
          </p:nvSpPr>
          <p:spPr bwMode="auto">
            <a:xfrm>
              <a:off x="1132"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125" name="Freeform 640"/>
            <p:cNvSpPr>
              <a:spLocks/>
            </p:cNvSpPr>
            <p:nvPr/>
          </p:nvSpPr>
          <p:spPr bwMode="auto">
            <a:xfrm>
              <a:off x="1132"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126" name="Freeform 641"/>
            <p:cNvSpPr>
              <a:spLocks/>
            </p:cNvSpPr>
            <p:nvPr/>
          </p:nvSpPr>
          <p:spPr bwMode="auto">
            <a:xfrm>
              <a:off x="1133"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127" name="Freeform 642"/>
            <p:cNvSpPr>
              <a:spLocks/>
            </p:cNvSpPr>
            <p:nvPr/>
          </p:nvSpPr>
          <p:spPr bwMode="auto">
            <a:xfrm>
              <a:off x="1133"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128" name="Freeform 643"/>
            <p:cNvSpPr>
              <a:spLocks/>
            </p:cNvSpPr>
            <p:nvPr/>
          </p:nvSpPr>
          <p:spPr bwMode="auto">
            <a:xfrm>
              <a:off x="1133"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129" name="Freeform 644"/>
            <p:cNvSpPr>
              <a:spLocks/>
            </p:cNvSpPr>
            <p:nvPr/>
          </p:nvSpPr>
          <p:spPr bwMode="auto">
            <a:xfrm>
              <a:off x="1133"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130" name="Freeform 645"/>
            <p:cNvSpPr>
              <a:spLocks/>
            </p:cNvSpPr>
            <p:nvPr/>
          </p:nvSpPr>
          <p:spPr bwMode="auto">
            <a:xfrm>
              <a:off x="1132"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131" name="Freeform 646"/>
            <p:cNvSpPr>
              <a:spLocks/>
            </p:cNvSpPr>
            <p:nvPr/>
          </p:nvSpPr>
          <p:spPr bwMode="auto">
            <a:xfrm>
              <a:off x="1130"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132" name="Freeform 647"/>
            <p:cNvSpPr>
              <a:spLocks/>
            </p:cNvSpPr>
            <p:nvPr/>
          </p:nvSpPr>
          <p:spPr bwMode="auto">
            <a:xfrm>
              <a:off x="1130"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133" name="Freeform 648"/>
            <p:cNvSpPr>
              <a:spLocks/>
            </p:cNvSpPr>
            <p:nvPr/>
          </p:nvSpPr>
          <p:spPr bwMode="auto">
            <a:xfrm>
              <a:off x="1131"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134" name="Freeform 649"/>
            <p:cNvSpPr>
              <a:spLocks/>
            </p:cNvSpPr>
            <p:nvPr/>
          </p:nvSpPr>
          <p:spPr bwMode="auto">
            <a:xfrm>
              <a:off x="1131"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135" name="Freeform 650"/>
            <p:cNvSpPr>
              <a:spLocks/>
            </p:cNvSpPr>
            <p:nvPr/>
          </p:nvSpPr>
          <p:spPr bwMode="auto">
            <a:xfrm>
              <a:off x="1131"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136" name="Freeform 651"/>
            <p:cNvSpPr>
              <a:spLocks/>
            </p:cNvSpPr>
            <p:nvPr/>
          </p:nvSpPr>
          <p:spPr bwMode="auto">
            <a:xfrm>
              <a:off x="1132"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137" name="Freeform 652"/>
            <p:cNvSpPr>
              <a:spLocks/>
            </p:cNvSpPr>
            <p:nvPr/>
          </p:nvSpPr>
          <p:spPr bwMode="auto">
            <a:xfrm>
              <a:off x="1130"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138" name="Freeform 653"/>
            <p:cNvSpPr>
              <a:spLocks/>
            </p:cNvSpPr>
            <p:nvPr/>
          </p:nvSpPr>
          <p:spPr bwMode="auto">
            <a:xfrm>
              <a:off x="1176"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139" name="Freeform 654"/>
            <p:cNvSpPr>
              <a:spLocks/>
            </p:cNvSpPr>
            <p:nvPr/>
          </p:nvSpPr>
          <p:spPr bwMode="auto">
            <a:xfrm>
              <a:off x="1176"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140" name="Freeform 655"/>
            <p:cNvSpPr>
              <a:spLocks/>
            </p:cNvSpPr>
            <p:nvPr/>
          </p:nvSpPr>
          <p:spPr bwMode="auto">
            <a:xfrm>
              <a:off x="1176"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141" name="Freeform 656"/>
            <p:cNvSpPr>
              <a:spLocks/>
            </p:cNvSpPr>
            <p:nvPr/>
          </p:nvSpPr>
          <p:spPr bwMode="auto">
            <a:xfrm>
              <a:off x="1177"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142" name="Freeform 657"/>
            <p:cNvSpPr>
              <a:spLocks/>
            </p:cNvSpPr>
            <p:nvPr/>
          </p:nvSpPr>
          <p:spPr bwMode="auto">
            <a:xfrm>
              <a:off x="1177"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143" name="Freeform 658"/>
            <p:cNvSpPr>
              <a:spLocks/>
            </p:cNvSpPr>
            <p:nvPr/>
          </p:nvSpPr>
          <p:spPr bwMode="auto">
            <a:xfrm>
              <a:off x="1177"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144" name="Freeform 659"/>
            <p:cNvSpPr>
              <a:spLocks/>
            </p:cNvSpPr>
            <p:nvPr/>
          </p:nvSpPr>
          <p:spPr bwMode="auto">
            <a:xfrm>
              <a:off x="1178"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145" name="Freeform 660"/>
            <p:cNvSpPr>
              <a:spLocks/>
            </p:cNvSpPr>
            <p:nvPr/>
          </p:nvSpPr>
          <p:spPr bwMode="auto">
            <a:xfrm>
              <a:off x="1185"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sp>
        <p:nvSpPr>
          <p:cNvPr id="146" name="Freeform 661"/>
          <p:cNvSpPr>
            <a:spLocks/>
          </p:cNvSpPr>
          <p:nvPr/>
        </p:nvSpPr>
        <p:spPr bwMode="auto">
          <a:xfrm>
            <a:off x="7775045" y="1425931"/>
            <a:ext cx="14288" cy="7938"/>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147" name="Freeform 662"/>
          <p:cNvSpPr>
            <a:spLocks/>
          </p:cNvSpPr>
          <p:nvPr/>
        </p:nvSpPr>
        <p:spPr bwMode="auto">
          <a:xfrm>
            <a:off x="7868708" y="1667232"/>
            <a:ext cx="4762" cy="9525"/>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148" name="Freeform 663"/>
          <p:cNvSpPr>
            <a:spLocks/>
          </p:cNvSpPr>
          <p:nvPr/>
        </p:nvSpPr>
        <p:spPr bwMode="auto">
          <a:xfrm>
            <a:off x="7852834" y="1640245"/>
            <a:ext cx="20637" cy="28575"/>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149" name="Freeform 664"/>
          <p:cNvSpPr>
            <a:spLocks/>
          </p:cNvSpPr>
          <p:nvPr/>
        </p:nvSpPr>
        <p:spPr bwMode="auto">
          <a:xfrm>
            <a:off x="7775045" y="1427519"/>
            <a:ext cx="95250" cy="220662"/>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150" name="Freeform 665"/>
          <p:cNvSpPr>
            <a:spLocks/>
          </p:cNvSpPr>
          <p:nvPr/>
        </p:nvSpPr>
        <p:spPr bwMode="auto">
          <a:xfrm>
            <a:off x="7771871" y="1416407"/>
            <a:ext cx="17463" cy="15875"/>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151" name="Freeform 666"/>
          <p:cNvSpPr>
            <a:spLocks/>
          </p:cNvSpPr>
          <p:nvPr/>
        </p:nvSpPr>
        <p:spPr bwMode="auto">
          <a:xfrm>
            <a:off x="7789333" y="1116370"/>
            <a:ext cx="330200" cy="320675"/>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152" name="Freeform 667"/>
          <p:cNvSpPr>
            <a:spLocks/>
          </p:cNvSpPr>
          <p:nvPr/>
        </p:nvSpPr>
        <p:spPr bwMode="auto">
          <a:xfrm>
            <a:off x="7760758" y="1024295"/>
            <a:ext cx="430212" cy="623887"/>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153" name="Freeform 668"/>
          <p:cNvSpPr>
            <a:spLocks/>
          </p:cNvSpPr>
          <p:nvPr/>
        </p:nvSpPr>
        <p:spPr bwMode="auto">
          <a:xfrm>
            <a:off x="8052858" y="1105256"/>
            <a:ext cx="80962" cy="192088"/>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154" name="Freeform 669"/>
          <p:cNvSpPr>
            <a:spLocks/>
          </p:cNvSpPr>
          <p:nvPr/>
        </p:nvSpPr>
        <p:spPr bwMode="auto">
          <a:xfrm>
            <a:off x="7749646" y="1083032"/>
            <a:ext cx="328613" cy="320675"/>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155" name="Freeform 670"/>
          <p:cNvSpPr>
            <a:spLocks/>
          </p:cNvSpPr>
          <p:nvPr/>
        </p:nvSpPr>
        <p:spPr bwMode="auto">
          <a:xfrm>
            <a:off x="7721071" y="990956"/>
            <a:ext cx="430213" cy="623888"/>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156" name="Freeform 671"/>
          <p:cNvSpPr>
            <a:spLocks/>
          </p:cNvSpPr>
          <p:nvPr/>
        </p:nvSpPr>
        <p:spPr bwMode="auto">
          <a:xfrm>
            <a:off x="7721071" y="990957"/>
            <a:ext cx="257175" cy="157163"/>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157" name="Freeform 672"/>
          <p:cNvSpPr>
            <a:spLocks/>
          </p:cNvSpPr>
          <p:nvPr/>
        </p:nvSpPr>
        <p:spPr bwMode="auto">
          <a:xfrm>
            <a:off x="7721070" y="990956"/>
            <a:ext cx="255588" cy="153988"/>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158" name="Freeform 673"/>
          <p:cNvSpPr>
            <a:spLocks/>
          </p:cNvSpPr>
          <p:nvPr/>
        </p:nvSpPr>
        <p:spPr bwMode="auto">
          <a:xfrm>
            <a:off x="7721070" y="990956"/>
            <a:ext cx="255588" cy="152400"/>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159" name="Freeform 674"/>
          <p:cNvSpPr>
            <a:spLocks/>
          </p:cNvSpPr>
          <p:nvPr/>
        </p:nvSpPr>
        <p:spPr bwMode="auto">
          <a:xfrm>
            <a:off x="7721070" y="990957"/>
            <a:ext cx="254000" cy="149225"/>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160" name="Freeform 675"/>
          <p:cNvSpPr>
            <a:spLocks/>
          </p:cNvSpPr>
          <p:nvPr/>
        </p:nvSpPr>
        <p:spPr bwMode="auto">
          <a:xfrm>
            <a:off x="7721070" y="990956"/>
            <a:ext cx="254000" cy="147638"/>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161" name="Freeform 676"/>
          <p:cNvSpPr>
            <a:spLocks/>
          </p:cNvSpPr>
          <p:nvPr/>
        </p:nvSpPr>
        <p:spPr bwMode="auto">
          <a:xfrm>
            <a:off x="7721071" y="990956"/>
            <a:ext cx="252413" cy="146050"/>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162" name="Freeform 677"/>
          <p:cNvSpPr>
            <a:spLocks/>
          </p:cNvSpPr>
          <p:nvPr/>
        </p:nvSpPr>
        <p:spPr bwMode="auto">
          <a:xfrm>
            <a:off x="7995709" y="1054457"/>
            <a:ext cx="3175" cy="476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163" name="Freeform 678"/>
          <p:cNvSpPr>
            <a:spLocks/>
          </p:cNvSpPr>
          <p:nvPr/>
        </p:nvSpPr>
        <p:spPr bwMode="auto">
          <a:xfrm>
            <a:off x="7743295" y="1054457"/>
            <a:ext cx="254000" cy="142875"/>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164" name="Freeform 679"/>
          <p:cNvSpPr>
            <a:spLocks/>
          </p:cNvSpPr>
          <p:nvPr/>
        </p:nvSpPr>
        <p:spPr bwMode="auto">
          <a:xfrm>
            <a:off x="7741709" y="1194157"/>
            <a:ext cx="1587" cy="3175"/>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165" name="Freeform 680"/>
          <p:cNvSpPr>
            <a:spLocks/>
          </p:cNvSpPr>
          <p:nvPr/>
        </p:nvSpPr>
        <p:spPr bwMode="auto">
          <a:xfrm>
            <a:off x="8002059" y="1071920"/>
            <a:ext cx="3175" cy="3175"/>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166" name="Freeform 681"/>
          <p:cNvSpPr>
            <a:spLocks/>
          </p:cNvSpPr>
          <p:nvPr/>
        </p:nvSpPr>
        <p:spPr bwMode="auto">
          <a:xfrm>
            <a:off x="7748059" y="1071919"/>
            <a:ext cx="255587" cy="144462"/>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167" name="Freeform 682"/>
          <p:cNvSpPr>
            <a:spLocks/>
          </p:cNvSpPr>
          <p:nvPr/>
        </p:nvSpPr>
        <p:spPr bwMode="auto">
          <a:xfrm>
            <a:off x="7746471" y="1213207"/>
            <a:ext cx="3175" cy="3175"/>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168" name="Freeform 683"/>
          <p:cNvSpPr>
            <a:spLocks/>
          </p:cNvSpPr>
          <p:nvPr/>
        </p:nvSpPr>
        <p:spPr bwMode="auto">
          <a:xfrm>
            <a:off x="7733771" y="1221145"/>
            <a:ext cx="79375" cy="193675"/>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169" name="Freeform 684"/>
          <p:cNvSpPr>
            <a:spLocks/>
          </p:cNvSpPr>
          <p:nvPr/>
        </p:nvSpPr>
        <p:spPr bwMode="auto">
          <a:xfrm>
            <a:off x="7732184" y="1221145"/>
            <a:ext cx="79375" cy="193675"/>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170" name="Freeform 685"/>
          <p:cNvSpPr>
            <a:spLocks/>
          </p:cNvSpPr>
          <p:nvPr/>
        </p:nvSpPr>
        <p:spPr bwMode="auto">
          <a:xfrm>
            <a:off x="8013170" y="1070331"/>
            <a:ext cx="82550" cy="192088"/>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171" name="Freeform 686"/>
          <p:cNvSpPr>
            <a:spLocks/>
          </p:cNvSpPr>
          <p:nvPr/>
        </p:nvSpPr>
        <p:spPr bwMode="auto">
          <a:xfrm>
            <a:off x="8013171" y="1070332"/>
            <a:ext cx="80963" cy="193675"/>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172" name="Freeform 687"/>
          <p:cNvSpPr>
            <a:spLocks/>
          </p:cNvSpPr>
          <p:nvPr/>
        </p:nvSpPr>
        <p:spPr bwMode="auto">
          <a:xfrm>
            <a:off x="7825845" y="1181456"/>
            <a:ext cx="260350" cy="361950"/>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173" name="Freeform 688"/>
          <p:cNvSpPr>
            <a:spLocks/>
          </p:cNvSpPr>
          <p:nvPr/>
        </p:nvSpPr>
        <p:spPr bwMode="auto">
          <a:xfrm>
            <a:off x="7825845" y="1176694"/>
            <a:ext cx="260350" cy="361950"/>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174" name="Freeform 689"/>
          <p:cNvSpPr>
            <a:spLocks/>
          </p:cNvSpPr>
          <p:nvPr/>
        </p:nvSpPr>
        <p:spPr bwMode="auto">
          <a:xfrm>
            <a:off x="7835370" y="1184632"/>
            <a:ext cx="249238" cy="346075"/>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175" name="Freeform 690"/>
          <p:cNvSpPr>
            <a:spLocks/>
          </p:cNvSpPr>
          <p:nvPr/>
        </p:nvSpPr>
        <p:spPr bwMode="auto">
          <a:xfrm>
            <a:off x="7846483" y="1125894"/>
            <a:ext cx="30162" cy="30162"/>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176" name="Freeform 691"/>
          <p:cNvSpPr>
            <a:spLocks/>
          </p:cNvSpPr>
          <p:nvPr/>
        </p:nvSpPr>
        <p:spPr bwMode="auto">
          <a:xfrm>
            <a:off x="7851245" y="1130657"/>
            <a:ext cx="25400" cy="23813"/>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177" name="Freeform 692"/>
          <p:cNvSpPr>
            <a:spLocks/>
          </p:cNvSpPr>
          <p:nvPr/>
        </p:nvSpPr>
        <p:spPr bwMode="auto">
          <a:xfrm>
            <a:off x="7859184" y="1127481"/>
            <a:ext cx="15875" cy="20638"/>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178" name="Freeform 693"/>
          <p:cNvSpPr>
            <a:spLocks/>
          </p:cNvSpPr>
          <p:nvPr/>
        </p:nvSpPr>
        <p:spPr bwMode="auto">
          <a:xfrm>
            <a:off x="7859184" y="1129069"/>
            <a:ext cx="15875" cy="17462"/>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179" name="Freeform 694"/>
          <p:cNvSpPr>
            <a:spLocks/>
          </p:cNvSpPr>
          <p:nvPr/>
        </p:nvSpPr>
        <p:spPr bwMode="auto">
          <a:xfrm>
            <a:off x="7863946" y="1132244"/>
            <a:ext cx="9525" cy="12700"/>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180" name="Freeform 695"/>
          <p:cNvSpPr>
            <a:spLocks/>
          </p:cNvSpPr>
          <p:nvPr/>
        </p:nvSpPr>
        <p:spPr bwMode="auto">
          <a:xfrm>
            <a:off x="7884584" y="1110019"/>
            <a:ext cx="20637" cy="25400"/>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181" name="Freeform 696"/>
          <p:cNvSpPr>
            <a:spLocks/>
          </p:cNvSpPr>
          <p:nvPr/>
        </p:nvSpPr>
        <p:spPr bwMode="auto">
          <a:xfrm>
            <a:off x="7887758" y="1114781"/>
            <a:ext cx="17462" cy="19050"/>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182" name="Freeform 697"/>
          <p:cNvSpPr>
            <a:spLocks/>
          </p:cNvSpPr>
          <p:nvPr/>
        </p:nvSpPr>
        <p:spPr bwMode="auto">
          <a:xfrm>
            <a:off x="7887759" y="1111606"/>
            <a:ext cx="15875" cy="20638"/>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183" name="Freeform 698"/>
          <p:cNvSpPr>
            <a:spLocks/>
          </p:cNvSpPr>
          <p:nvPr/>
        </p:nvSpPr>
        <p:spPr bwMode="auto">
          <a:xfrm>
            <a:off x="7887759" y="1113194"/>
            <a:ext cx="15875" cy="17462"/>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184" name="Freeform 699"/>
          <p:cNvSpPr>
            <a:spLocks/>
          </p:cNvSpPr>
          <p:nvPr/>
        </p:nvSpPr>
        <p:spPr bwMode="auto">
          <a:xfrm>
            <a:off x="7892521" y="1116369"/>
            <a:ext cx="9525" cy="12700"/>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185" name="Freeform 700"/>
          <p:cNvSpPr>
            <a:spLocks/>
          </p:cNvSpPr>
          <p:nvPr/>
        </p:nvSpPr>
        <p:spPr bwMode="auto">
          <a:xfrm>
            <a:off x="7924270" y="1098907"/>
            <a:ext cx="6350" cy="9525"/>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186" name="Freeform 701"/>
          <p:cNvSpPr>
            <a:spLocks/>
          </p:cNvSpPr>
          <p:nvPr/>
        </p:nvSpPr>
        <p:spPr bwMode="auto">
          <a:xfrm>
            <a:off x="7814734" y="1160820"/>
            <a:ext cx="7937" cy="7937"/>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187" name="Freeform 702"/>
          <p:cNvSpPr>
            <a:spLocks/>
          </p:cNvSpPr>
          <p:nvPr/>
        </p:nvSpPr>
        <p:spPr bwMode="auto">
          <a:xfrm>
            <a:off x="7927446" y="1102082"/>
            <a:ext cx="3175" cy="476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188" name="Freeform 703"/>
          <p:cNvSpPr>
            <a:spLocks/>
          </p:cNvSpPr>
          <p:nvPr/>
        </p:nvSpPr>
        <p:spPr bwMode="auto">
          <a:xfrm>
            <a:off x="7817909" y="1163994"/>
            <a:ext cx="3175" cy="4762"/>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189" name="Freeform 704"/>
          <p:cNvSpPr>
            <a:spLocks/>
          </p:cNvSpPr>
          <p:nvPr/>
        </p:nvSpPr>
        <p:spPr bwMode="auto">
          <a:xfrm>
            <a:off x="7836959" y="1073506"/>
            <a:ext cx="46037" cy="46038"/>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190" name="Freeform 705"/>
          <p:cNvSpPr>
            <a:spLocks/>
          </p:cNvSpPr>
          <p:nvPr/>
        </p:nvSpPr>
        <p:spPr bwMode="auto">
          <a:xfrm>
            <a:off x="7838546" y="1075094"/>
            <a:ext cx="42863" cy="42862"/>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191" name="Freeform 706"/>
          <p:cNvSpPr>
            <a:spLocks/>
          </p:cNvSpPr>
          <p:nvPr/>
        </p:nvSpPr>
        <p:spPr bwMode="auto">
          <a:xfrm>
            <a:off x="7838546" y="1076682"/>
            <a:ext cx="42863" cy="41275"/>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192" name="Freeform 707"/>
          <p:cNvSpPr>
            <a:spLocks/>
          </p:cNvSpPr>
          <p:nvPr/>
        </p:nvSpPr>
        <p:spPr bwMode="auto">
          <a:xfrm>
            <a:off x="7859184" y="1083031"/>
            <a:ext cx="15875" cy="20638"/>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193" name="Freeform 708"/>
          <p:cNvSpPr>
            <a:spLocks/>
          </p:cNvSpPr>
          <p:nvPr/>
        </p:nvSpPr>
        <p:spPr bwMode="auto">
          <a:xfrm>
            <a:off x="7859184" y="1083031"/>
            <a:ext cx="15875" cy="19050"/>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194" name="Freeform 709"/>
          <p:cNvSpPr>
            <a:spLocks/>
          </p:cNvSpPr>
          <p:nvPr/>
        </p:nvSpPr>
        <p:spPr bwMode="auto">
          <a:xfrm>
            <a:off x="7860770" y="1084620"/>
            <a:ext cx="12700" cy="15875"/>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195" name="Freeform 710"/>
          <p:cNvSpPr>
            <a:spLocks/>
          </p:cNvSpPr>
          <p:nvPr/>
        </p:nvSpPr>
        <p:spPr bwMode="auto">
          <a:xfrm>
            <a:off x="7860770" y="1084620"/>
            <a:ext cx="12700" cy="15875"/>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196" name="Freeform 711"/>
          <p:cNvSpPr>
            <a:spLocks/>
          </p:cNvSpPr>
          <p:nvPr/>
        </p:nvSpPr>
        <p:spPr bwMode="auto">
          <a:xfrm>
            <a:off x="7862358" y="1084620"/>
            <a:ext cx="11112" cy="14287"/>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197" name="Freeform 712"/>
          <p:cNvSpPr>
            <a:spLocks/>
          </p:cNvSpPr>
          <p:nvPr/>
        </p:nvSpPr>
        <p:spPr bwMode="auto">
          <a:xfrm>
            <a:off x="7862359" y="1084619"/>
            <a:ext cx="9525" cy="12700"/>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198" name="Freeform 713"/>
          <p:cNvSpPr>
            <a:spLocks/>
          </p:cNvSpPr>
          <p:nvPr/>
        </p:nvSpPr>
        <p:spPr bwMode="auto">
          <a:xfrm>
            <a:off x="7849659" y="1100495"/>
            <a:ext cx="1587" cy="3175"/>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199" name="Freeform 714"/>
          <p:cNvSpPr>
            <a:spLocks/>
          </p:cNvSpPr>
          <p:nvPr/>
        </p:nvSpPr>
        <p:spPr bwMode="auto">
          <a:xfrm>
            <a:off x="7851246" y="1094145"/>
            <a:ext cx="4763" cy="9525"/>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200" name="Freeform 715"/>
          <p:cNvSpPr>
            <a:spLocks/>
          </p:cNvSpPr>
          <p:nvPr/>
        </p:nvSpPr>
        <p:spPr bwMode="auto">
          <a:xfrm>
            <a:off x="7848070" y="1090969"/>
            <a:ext cx="7938" cy="4762"/>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201" name="Freeform 716"/>
          <p:cNvSpPr>
            <a:spLocks/>
          </p:cNvSpPr>
          <p:nvPr/>
        </p:nvSpPr>
        <p:spPr bwMode="auto">
          <a:xfrm>
            <a:off x="7844896" y="1092556"/>
            <a:ext cx="4763" cy="12700"/>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202" name="Freeform 717"/>
          <p:cNvSpPr>
            <a:spLocks/>
          </p:cNvSpPr>
          <p:nvPr/>
        </p:nvSpPr>
        <p:spPr bwMode="auto">
          <a:xfrm>
            <a:off x="7844895" y="1103669"/>
            <a:ext cx="7938" cy="6350"/>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203" name="Freeform 718"/>
          <p:cNvSpPr>
            <a:spLocks/>
          </p:cNvSpPr>
          <p:nvPr/>
        </p:nvSpPr>
        <p:spPr bwMode="auto">
          <a:xfrm>
            <a:off x="7852833" y="1102081"/>
            <a:ext cx="6350" cy="7938"/>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204" name="Freeform 719"/>
          <p:cNvSpPr>
            <a:spLocks/>
          </p:cNvSpPr>
          <p:nvPr/>
        </p:nvSpPr>
        <p:spPr bwMode="auto">
          <a:xfrm>
            <a:off x="7851246" y="1106845"/>
            <a:ext cx="3175" cy="1587"/>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205" name="Freeform 720"/>
          <p:cNvSpPr>
            <a:spLocks/>
          </p:cNvSpPr>
          <p:nvPr/>
        </p:nvSpPr>
        <p:spPr bwMode="auto">
          <a:xfrm>
            <a:off x="7851245" y="1102082"/>
            <a:ext cx="1588" cy="3175"/>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206" name="Freeform 721"/>
          <p:cNvSpPr>
            <a:spLocks/>
          </p:cNvSpPr>
          <p:nvPr/>
        </p:nvSpPr>
        <p:spPr bwMode="auto">
          <a:xfrm>
            <a:off x="7851245" y="1095731"/>
            <a:ext cx="6350" cy="7938"/>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207" name="Freeform 722"/>
          <p:cNvSpPr>
            <a:spLocks/>
          </p:cNvSpPr>
          <p:nvPr/>
        </p:nvSpPr>
        <p:spPr bwMode="auto">
          <a:xfrm>
            <a:off x="7849659" y="1092557"/>
            <a:ext cx="7937" cy="476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208" name="Freeform 723"/>
          <p:cNvSpPr>
            <a:spLocks/>
          </p:cNvSpPr>
          <p:nvPr/>
        </p:nvSpPr>
        <p:spPr bwMode="auto">
          <a:xfrm>
            <a:off x="7844895" y="1094144"/>
            <a:ext cx="6350" cy="11112"/>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209" name="Freeform 724"/>
          <p:cNvSpPr>
            <a:spLocks/>
          </p:cNvSpPr>
          <p:nvPr/>
        </p:nvSpPr>
        <p:spPr bwMode="auto">
          <a:xfrm>
            <a:off x="7846484" y="1103669"/>
            <a:ext cx="7937" cy="6350"/>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210" name="Freeform 725"/>
          <p:cNvSpPr>
            <a:spLocks/>
          </p:cNvSpPr>
          <p:nvPr/>
        </p:nvSpPr>
        <p:spPr bwMode="auto">
          <a:xfrm>
            <a:off x="7854421" y="1102081"/>
            <a:ext cx="4763" cy="7938"/>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211" name="Freeform 726"/>
          <p:cNvSpPr>
            <a:spLocks/>
          </p:cNvSpPr>
          <p:nvPr/>
        </p:nvSpPr>
        <p:spPr bwMode="auto">
          <a:xfrm>
            <a:off x="7852834" y="1106845"/>
            <a:ext cx="3175" cy="1587"/>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212" name="Freeform 727"/>
          <p:cNvSpPr>
            <a:spLocks/>
          </p:cNvSpPr>
          <p:nvPr/>
        </p:nvSpPr>
        <p:spPr bwMode="auto">
          <a:xfrm>
            <a:off x="7781395" y="1333856"/>
            <a:ext cx="1588" cy="1588"/>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213" name="Freeform 728"/>
          <p:cNvSpPr>
            <a:spLocks/>
          </p:cNvSpPr>
          <p:nvPr/>
        </p:nvSpPr>
        <p:spPr bwMode="auto">
          <a:xfrm>
            <a:off x="7767109" y="1303694"/>
            <a:ext cx="15875" cy="3175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214" name="Freeform 729"/>
          <p:cNvSpPr>
            <a:spLocks/>
          </p:cNvSpPr>
          <p:nvPr/>
        </p:nvSpPr>
        <p:spPr bwMode="auto">
          <a:xfrm>
            <a:off x="7767109" y="1295756"/>
            <a:ext cx="3175" cy="7938"/>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215" name="Freeform 730"/>
          <p:cNvSpPr>
            <a:spLocks/>
          </p:cNvSpPr>
          <p:nvPr/>
        </p:nvSpPr>
        <p:spPr bwMode="auto">
          <a:xfrm>
            <a:off x="7767109" y="1302106"/>
            <a:ext cx="1587" cy="1588"/>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216" name="Freeform 731"/>
          <p:cNvSpPr>
            <a:spLocks/>
          </p:cNvSpPr>
          <p:nvPr/>
        </p:nvSpPr>
        <p:spPr bwMode="auto">
          <a:xfrm>
            <a:off x="7779809" y="1322745"/>
            <a:ext cx="1587" cy="3175"/>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217" name="Freeform 732"/>
          <p:cNvSpPr>
            <a:spLocks/>
          </p:cNvSpPr>
          <p:nvPr/>
        </p:nvSpPr>
        <p:spPr bwMode="auto">
          <a:xfrm>
            <a:off x="7773459" y="1308457"/>
            <a:ext cx="7937" cy="17463"/>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218" name="Freeform 733"/>
          <p:cNvSpPr>
            <a:spLocks/>
          </p:cNvSpPr>
          <p:nvPr/>
        </p:nvSpPr>
        <p:spPr bwMode="auto">
          <a:xfrm>
            <a:off x="7773459" y="1305282"/>
            <a:ext cx="1587" cy="3175"/>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219" name="Freeform 734"/>
          <p:cNvSpPr>
            <a:spLocks/>
          </p:cNvSpPr>
          <p:nvPr/>
        </p:nvSpPr>
        <p:spPr bwMode="auto">
          <a:xfrm>
            <a:off x="7773459" y="1308456"/>
            <a:ext cx="1587" cy="1588"/>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220" name="Freeform 735"/>
          <p:cNvSpPr>
            <a:spLocks/>
          </p:cNvSpPr>
          <p:nvPr/>
        </p:nvSpPr>
        <p:spPr bwMode="auto">
          <a:xfrm>
            <a:off x="8043334" y="1148120"/>
            <a:ext cx="1587" cy="1587"/>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221" name="Freeform 736"/>
          <p:cNvSpPr>
            <a:spLocks/>
          </p:cNvSpPr>
          <p:nvPr/>
        </p:nvSpPr>
        <p:spPr bwMode="auto">
          <a:xfrm>
            <a:off x="8043333" y="1148119"/>
            <a:ext cx="11112" cy="23812"/>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222" name="Freeform 737"/>
          <p:cNvSpPr>
            <a:spLocks/>
          </p:cNvSpPr>
          <p:nvPr/>
        </p:nvSpPr>
        <p:spPr bwMode="auto">
          <a:xfrm>
            <a:off x="8052859" y="1171931"/>
            <a:ext cx="1587" cy="6350"/>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223" name="Freeform 738"/>
          <p:cNvSpPr>
            <a:spLocks/>
          </p:cNvSpPr>
          <p:nvPr/>
        </p:nvSpPr>
        <p:spPr bwMode="auto">
          <a:xfrm>
            <a:off x="8052859" y="1171931"/>
            <a:ext cx="1587" cy="1588"/>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224" name="Freeform 739"/>
          <p:cNvSpPr>
            <a:spLocks/>
          </p:cNvSpPr>
          <p:nvPr/>
        </p:nvSpPr>
        <p:spPr bwMode="auto">
          <a:xfrm>
            <a:off x="8043334" y="1156056"/>
            <a:ext cx="1587" cy="1588"/>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225" name="Freeform 740"/>
          <p:cNvSpPr>
            <a:spLocks/>
          </p:cNvSpPr>
          <p:nvPr/>
        </p:nvSpPr>
        <p:spPr bwMode="auto">
          <a:xfrm>
            <a:off x="8044920" y="1156056"/>
            <a:ext cx="6350" cy="12700"/>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226" name="Freeform 741"/>
          <p:cNvSpPr>
            <a:spLocks/>
          </p:cNvSpPr>
          <p:nvPr/>
        </p:nvSpPr>
        <p:spPr bwMode="auto">
          <a:xfrm>
            <a:off x="8049684" y="1168757"/>
            <a:ext cx="1587" cy="3175"/>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227" name="Freeform 742"/>
          <p:cNvSpPr>
            <a:spLocks/>
          </p:cNvSpPr>
          <p:nvPr/>
        </p:nvSpPr>
        <p:spPr bwMode="auto">
          <a:xfrm>
            <a:off x="8049684" y="1167170"/>
            <a:ext cx="1587" cy="1587"/>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228" name="Freeform 743"/>
          <p:cNvSpPr>
            <a:spLocks/>
          </p:cNvSpPr>
          <p:nvPr/>
        </p:nvSpPr>
        <p:spPr bwMode="auto">
          <a:xfrm>
            <a:off x="7765520" y="1429106"/>
            <a:ext cx="84138" cy="217488"/>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229" name="Freeform 744"/>
          <p:cNvSpPr>
            <a:spLocks/>
          </p:cNvSpPr>
          <p:nvPr/>
        </p:nvSpPr>
        <p:spPr bwMode="auto">
          <a:xfrm>
            <a:off x="7765520" y="1429106"/>
            <a:ext cx="82550" cy="217488"/>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230" name="Freeform 745"/>
          <p:cNvSpPr>
            <a:spLocks/>
          </p:cNvSpPr>
          <p:nvPr/>
        </p:nvSpPr>
        <p:spPr bwMode="auto">
          <a:xfrm>
            <a:off x="7767109" y="1430694"/>
            <a:ext cx="79375" cy="215900"/>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231" name="Freeform 746"/>
          <p:cNvSpPr>
            <a:spLocks/>
          </p:cNvSpPr>
          <p:nvPr/>
        </p:nvSpPr>
        <p:spPr bwMode="auto">
          <a:xfrm>
            <a:off x="7767109" y="1430694"/>
            <a:ext cx="77787" cy="215900"/>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232" name="Freeform 747"/>
          <p:cNvSpPr>
            <a:spLocks/>
          </p:cNvSpPr>
          <p:nvPr/>
        </p:nvSpPr>
        <p:spPr bwMode="auto">
          <a:xfrm>
            <a:off x="7767108" y="1432282"/>
            <a:ext cx="76200" cy="214313"/>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233" name="Freeform 748"/>
          <p:cNvSpPr>
            <a:spLocks/>
          </p:cNvSpPr>
          <p:nvPr/>
        </p:nvSpPr>
        <p:spPr bwMode="auto">
          <a:xfrm>
            <a:off x="7767109" y="1432282"/>
            <a:ext cx="73025" cy="212725"/>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234" name="Freeform 749"/>
          <p:cNvSpPr>
            <a:spLocks/>
          </p:cNvSpPr>
          <p:nvPr/>
        </p:nvSpPr>
        <p:spPr bwMode="auto">
          <a:xfrm>
            <a:off x="7765520" y="1425932"/>
            <a:ext cx="12700" cy="9525"/>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235" name="Freeform 750"/>
          <p:cNvSpPr>
            <a:spLocks/>
          </p:cNvSpPr>
          <p:nvPr/>
        </p:nvSpPr>
        <p:spPr bwMode="auto">
          <a:xfrm>
            <a:off x="7762345" y="1417995"/>
            <a:ext cx="14288" cy="15875"/>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236" name="Freeform 751"/>
          <p:cNvSpPr>
            <a:spLocks/>
          </p:cNvSpPr>
          <p:nvPr/>
        </p:nvSpPr>
        <p:spPr bwMode="auto">
          <a:xfrm>
            <a:off x="7762345" y="1417995"/>
            <a:ext cx="12700" cy="15875"/>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237" name="Freeform 752"/>
          <p:cNvSpPr>
            <a:spLocks/>
          </p:cNvSpPr>
          <p:nvPr/>
        </p:nvSpPr>
        <p:spPr bwMode="auto">
          <a:xfrm>
            <a:off x="7763934" y="1417995"/>
            <a:ext cx="9525" cy="14287"/>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238" name="Freeform 753"/>
          <p:cNvSpPr>
            <a:spLocks/>
          </p:cNvSpPr>
          <p:nvPr/>
        </p:nvSpPr>
        <p:spPr bwMode="auto">
          <a:xfrm>
            <a:off x="7763934" y="1417995"/>
            <a:ext cx="7937" cy="14287"/>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239" name="Freeform 754"/>
          <p:cNvSpPr>
            <a:spLocks/>
          </p:cNvSpPr>
          <p:nvPr/>
        </p:nvSpPr>
        <p:spPr bwMode="auto">
          <a:xfrm>
            <a:off x="7763933" y="1417995"/>
            <a:ext cx="6350" cy="14287"/>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240" name="Freeform 755"/>
          <p:cNvSpPr>
            <a:spLocks/>
          </p:cNvSpPr>
          <p:nvPr/>
        </p:nvSpPr>
        <p:spPr bwMode="auto">
          <a:xfrm>
            <a:off x="7765521" y="1417995"/>
            <a:ext cx="3175" cy="14287"/>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241" name="Freeform 756"/>
          <p:cNvSpPr>
            <a:spLocks/>
          </p:cNvSpPr>
          <p:nvPr/>
        </p:nvSpPr>
        <p:spPr bwMode="auto">
          <a:xfrm>
            <a:off x="7762345" y="1419581"/>
            <a:ext cx="12700" cy="6350"/>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242" name="Freeform 757"/>
          <p:cNvSpPr>
            <a:spLocks/>
          </p:cNvSpPr>
          <p:nvPr/>
        </p:nvSpPr>
        <p:spPr bwMode="auto">
          <a:xfrm>
            <a:off x="7835371" y="1638657"/>
            <a:ext cx="15875" cy="9525"/>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243" name="Freeform 758"/>
          <p:cNvSpPr>
            <a:spLocks/>
          </p:cNvSpPr>
          <p:nvPr/>
        </p:nvSpPr>
        <p:spPr bwMode="auto">
          <a:xfrm>
            <a:off x="7835371" y="1640244"/>
            <a:ext cx="17463" cy="25400"/>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244" name="Freeform 759"/>
          <p:cNvSpPr>
            <a:spLocks/>
          </p:cNvSpPr>
          <p:nvPr/>
        </p:nvSpPr>
        <p:spPr bwMode="auto">
          <a:xfrm>
            <a:off x="7835371" y="1640244"/>
            <a:ext cx="15875" cy="25400"/>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245" name="Freeform 760"/>
          <p:cNvSpPr>
            <a:spLocks/>
          </p:cNvSpPr>
          <p:nvPr/>
        </p:nvSpPr>
        <p:spPr bwMode="auto">
          <a:xfrm>
            <a:off x="7836959" y="1641832"/>
            <a:ext cx="14287" cy="23813"/>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246" name="Freeform 761"/>
          <p:cNvSpPr>
            <a:spLocks/>
          </p:cNvSpPr>
          <p:nvPr/>
        </p:nvSpPr>
        <p:spPr bwMode="auto">
          <a:xfrm>
            <a:off x="7836959" y="1643420"/>
            <a:ext cx="14287" cy="22225"/>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247" name="Freeform 762"/>
          <p:cNvSpPr>
            <a:spLocks/>
          </p:cNvSpPr>
          <p:nvPr/>
        </p:nvSpPr>
        <p:spPr bwMode="auto">
          <a:xfrm>
            <a:off x="7836958" y="1643420"/>
            <a:ext cx="12700" cy="22225"/>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248" name="Freeform 763"/>
          <p:cNvSpPr>
            <a:spLocks/>
          </p:cNvSpPr>
          <p:nvPr/>
        </p:nvSpPr>
        <p:spPr bwMode="auto">
          <a:xfrm>
            <a:off x="7838546" y="1645006"/>
            <a:ext cx="11113" cy="20638"/>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249" name="Freeform 764"/>
          <p:cNvSpPr>
            <a:spLocks/>
          </p:cNvSpPr>
          <p:nvPr/>
        </p:nvSpPr>
        <p:spPr bwMode="auto">
          <a:xfrm>
            <a:off x="7849659" y="1665645"/>
            <a:ext cx="3175" cy="7937"/>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pic>
        <p:nvPicPr>
          <p:cNvPr id="250" name="Picture 765" descr="j0235962"/>
          <p:cNvPicPr>
            <a:picLocks noChangeAspect="1" noChangeArrowheads="1"/>
          </p:cNvPicPr>
          <p:nvPr/>
        </p:nvPicPr>
        <p:blipFill>
          <a:blip r:embed="rId2" cstate="print"/>
          <a:srcRect/>
          <a:stretch>
            <a:fillRect/>
          </a:stretch>
        </p:blipFill>
        <p:spPr bwMode="auto">
          <a:xfrm>
            <a:off x="11031457" y="3480076"/>
            <a:ext cx="904875" cy="911225"/>
          </a:xfrm>
          <a:prstGeom prst="rect">
            <a:avLst/>
          </a:prstGeom>
          <a:noFill/>
          <a:ln w="9525">
            <a:noFill/>
            <a:miter lim="800000"/>
            <a:headEnd/>
            <a:tailEnd/>
          </a:ln>
        </p:spPr>
      </p:pic>
      <p:sp>
        <p:nvSpPr>
          <p:cNvPr id="251" name="Rectangle 532"/>
          <p:cNvSpPr>
            <a:spLocks noChangeArrowheads="1"/>
          </p:cNvSpPr>
          <p:nvPr/>
        </p:nvSpPr>
        <p:spPr bwMode="auto">
          <a:xfrm>
            <a:off x="6137369" y="4362115"/>
            <a:ext cx="693737" cy="504825"/>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600" dirty="0" err="1">
                <a:latin typeface="Arial" charset="0"/>
              </a:rPr>
              <a:t>Mesh</a:t>
            </a:r>
            <a:endParaRPr lang="de-DE" sz="1600" dirty="0">
              <a:latin typeface="Arial" charset="0"/>
            </a:endParaRPr>
          </a:p>
          <a:p>
            <a:pPr eaLnBrk="0" hangingPunct="0"/>
            <a:r>
              <a:rPr lang="de-DE" sz="1600" dirty="0">
                <a:latin typeface="Arial" charset="0"/>
              </a:rPr>
              <a:t>Gate</a:t>
            </a:r>
          </a:p>
        </p:txBody>
      </p:sp>
      <p:sp>
        <p:nvSpPr>
          <p:cNvPr id="252" name="Line 548"/>
          <p:cNvSpPr>
            <a:spLocks noChangeShapeType="1"/>
          </p:cNvSpPr>
          <p:nvPr/>
        </p:nvSpPr>
        <p:spPr bwMode="auto">
          <a:xfrm flipH="1" flipV="1">
            <a:off x="6831106" y="4653136"/>
            <a:ext cx="303093" cy="0"/>
          </a:xfrm>
          <a:prstGeom prst="line">
            <a:avLst/>
          </a:prstGeom>
          <a:noFill/>
          <a:ln w="28575">
            <a:solidFill>
              <a:schemeClr val="tx1"/>
            </a:solidFill>
            <a:round/>
            <a:headEnd/>
            <a:tailEnd/>
          </a:ln>
          <a:effectLst/>
        </p:spPr>
        <p:txBody>
          <a:bodyPr wrap="none" anchor="ctr"/>
          <a:lstStyle/>
          <a:p>
            <a:endParaRPr lang="en-US"/>
          </a:p>
        </p:txBody>
      </p:sp>
      <p:sp>
        <p:nvSpPr>
          <p:cNvPr id="253" name="Text Box 553"/>
          <p:cNvSpPr txBox="1">
            <a:spLocks noChangeArrowheads="1"/>
          </p:cNvSpPr>
          <p:nvPr/>
        </p:nvSpPr>
        <p:spPr bwMode="auto">
          <a:xfrm>
            <a:off x="7267838" y="4886234"/>
            <a:ext cx="1201739" cy="338554"/>
          </a:xfrm>
          <a:prstGeom prst="rect">
            <a:avLst/>
          </a:prstGeom>
          <a:noFill/>
          <a:ln w="9525">
            <a:noFill/>
            <a:miter lim="800000"/>
            <a:headEnd/>
            <a:tailEnd/>
          </a:ln>
          <a:effectLst/>
        </p:spPr>
        <p:txBody>
          <a:bodyPr wrap="none">
            <a:spAutoFit/>
          </a:bodyPr>
          <a:lstStyle/>
          <a:p>
            <a:pPr algn="l" eaLnBrk="0" hangingPunct="0"/>
            <a:r>
              <a:rPr lang="de-DE" sz="1600" dirty="0" err="1">
                <a:latin typeface="Arial" charset="0"/>
              </a:rPr>
              <a:t>Mesh</a:t>
            </a:r>
            <a:r>
              <a:rPr lang="de-DE" sz="1600" dirty="0">
                <a:latin typeface="Arial" charset="0"/>
              </a:rPr>
              <a:t> STA</a:t>
            </a:r>
            <a:r>
              <a:rPr lang="de-DE" sz="1600" baseline="-25000" dirty="0">
                <a:latin typeface="Arial" charset="0"/>
              </a:rPr>
              <a:t>3</a:t>
            </a:r>
            <a:endParaRPr lang="de-DE" sz="1600" dirty="0">
              <a:latin typeface="Arial" charset="0"/>
            </a:endParaRPr>
          </a:p>
        </p:txBody>
      </p:sp>
      <p:grpSp>
        <p:nvGrpSpPr>
          <p:cNvPr id="254" name="Group 556"/>
          <p:cNvGrpSpPr>
            <a:grpSpLocks/>
          </p:cNvGrpSpPr>
          <p:nvPr/>
        </p:nvGrpSpPr>
        <p:grpSpPr bwMode="auto">
          <a:xfrm>
            <a:off x="7877438" y="4200434"/>
            <a:ext cx="469900" cy="685800"/>
            <a:chOff x="1104" y="3024"/>
            <a:chExt cx="296" cy="432"/>
          </a:xfrm>
        </p:grpSpPr>
        <p:sp>
          <p:nvSpPr>
            <p:cNvPr id="255" name="Freeform 557"/>
            <p:cNvSpPr>
              <a:spLocks/>
            </p:cNvSpPr>
            <p:nvPr/>
          </p:nvSpPr>
          <p:spPr bwMode="auto">
            <a:xfrm>
              <a:off x="1138"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256" name="Freeform 558"/>
            <p:cNvSpPr>
              <a:spLocks/>
            </p:cNvSpPr>
            <p:nvPr/>
          </p:nvSpPr>
          <p:spPr bwMode="auto">
            <a:xfrm>
              <a:off x="1197"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257" name="Freeform 559"/>
            <p:cNvSpPr>
              <a:spLocks/>
            </p:cNvSpPr>
            <p:nvPr/>
          </p:nvSpPr>
          <p:spPr bwMode="auto">
            <a:xfrm>
              <a:off x="1187"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258" name="Freeform 560"/>
            <p:cNvSpPr>
              <a:spLocks/>
            </p:cNvSpPr>
            <p:nvPr/>
          </p:nvSpPr>
          <p:spPr bwMode="auto">
            <a:xfrm>
              <a:off x="1138"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259" name="Freeform 561"/>
            <p:cNvSpPr>
              <a:spLocks/>
            </p:cNvSpPr>
            <p:nvPr/>
          </p:nvSpPr>
          <p:spPr bwMode="auto">
            <a:xfrm>
              <a:off x="1136"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260" name="Freeform 562"/>
            <p:cNvSpPr>
              <a:spLocks/>
            </p:cNvSpPr>
            <p:nvPr/>
          </p:nvSpPr>
          <p:spPr bwMode="auto">
            <a:xfrm>
              <a:off x="1147"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261" name="Freeform 563"/>
            <p:cNvSpPr>
              <a:spLocks/>
            </p:cNvSpPr>
            <p:nvPr/>
          </p:nvSpPr>
          <p:spPr bwMode="auto">
            <a:xfrm>
              <a:off x="1129"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262" name="Freeform 564"/>
            <p:cNvSpPr>
              <a:spLocks/>
            </p:cNvSpPr>
            <p:nvPr/>
          </p:nvSpPr>
          <p:spPr bwMode="auto">
            <a:xfrm>
              <a:off x="1313"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263" name="Freeform 565"/>
            <p:cNvSpPr>
              <a:spLocks/>
            </p:cNvSpPr>
            <p:nvPr/>
          </p:nvSpPr>
          <p:spPr bwMode="auto">
            <a:xfrm>
              <a:off x="1122"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264" name="Freeform 566"/>
            <p:cNvSpPr>
              <a:spLocks/>
            </p:cNvSpPr>
            <p:nvPr/>
          </p:nvSpPr>
          <p:spPr bwMode="auto">
            <a:xfrm>
              <a:off x="1104"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265" name="Freeform 567"/>
            <p:cNvSpPr>
              <a:spLocks/>
            </p:cNvSpPr>
            <p:nvPr/>
          </p:nvSpPr>
          <p:spPr bwMode="auto">
            <a:xfrm>
              <a:off x="1104"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266" name="Freeform 568"/>
            <p:cNvSpPr>
              <a:spLocks/>
            </p:cNvSpPr>
            <p:nvPr/>
          </p:nvSpPr>
          <p:spPr bwMode="auto">
            <a:xfrm>
              <a:off x="1104"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267" name="Freeform 569"/>
            <p:cNvSpPr>
              <a:spLocks/>
            </p:cNvSpPr>
            <p:nvPr/>
          </p:nvSpPr>
          <p:spPr bwMode="auto">
            <a:xfrm>
              <a:off x="1104"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268" name="Freeform 570"/>
            <p:cNvSpPr>
              <a:spLocks/>
            </p:cNvSpPr>
            <p:nvPr/>
          </p:nvSpPr>
          <p:spPr bwMode="auto">
            <a:xfrm>
              <a:off x="1104"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269" name="Freeform 571"/>
            <p:cNvSpPr>
              <a:spLocks/>
            </p:cNvSpPr>
            <p:nvPr/>
          </p:nvSpPr>
          <p:spPr bwMode="auto">
            <a:xfrm>
              <a:off x="1104"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270" name="Freeform 572"/>
            <p:cNvSpPr>
              <a:spLocks/>
            </p:cNvSpPr>
            <p:nvPr/>
          </p:nvSpPr>
          <p:spPr bwMode="auto">
            <a:xfrm>
              <a:off x="1104"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271" name="Freeform 573"/>
            <p:cNvSpPr>
              <a:spLocks/>
            </p:cNvSpPr>
            <p:nvPr/>
          </p:nvSpPr>
          <p:spPr bwMode="auto">
            <a:xfrm>
              <a:off x="1277"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272" name="Freeform 574"/>
            <p:cNvSpPr>
              <a:spLocks/>
            </p:cNvSpPr>
            <p:nvPr/>
          </p:nvSpPr>
          <p:spPr bwMode="auto">
            <a:xfrm>
              <a:off x="1118"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273" name="Freeform 575"/>
            <p:cNvSpPr>
              <a:spLocks/>
            </p:cNvSpPr>
            <p:nvPr/>
          </p:nvSpPr>
          <p:spPr bwMode="auto">
            <a:xfrm>
              <a:off x="1117"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274" name="Freeform 576"/>
            <p:cNvSpPr>
              <a:spLocks/>
            </p:cNvSpPr>
            <p:nvPr/>
          </p:nvSpPr>
          <p:spPr bwMode="auto">
            <a:xfrm>
              <a:off x="1281"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275" name="Freeform 577"/>
            <p:cNvSpPr>
              <a:spLocks/>
            </p:cNvSpPr>
            <p:nvPr/>
          </p:nvSpPr>
          <p:spPr bwMode="auto">
            <a:xfrm>
              <a:off x="1121"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276" name="Freeform 578"/>
            <p:cNvSpPr>
              <a:spLocks/>
            </p:cNvSpPr>
            <p:nvPr/>
          </p:nvSpPr>
          <p:spPr bwMode="auto">
            <a:xfrm>
              <a:off x="1120"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277" name="Freeform 579"/>
            <p:cNvSpPr>
              <a:spLocks/>
            </p:cNvSpPr>
            <p:nvPr/>
          </p:nvSpPr>
          <p:spPr bwMode="auto">
            <a:xfrm>
              <a:off x="1112"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278" name="Freeform 580"/>
            <p:cNvSpPr>
              <a:spLocks/>
            </p:cNvSpPr>
            <p:nvPr/>
          </p:nvSpPr>
          <p:spPr bwMode="auto">
            <a:xfrm>
              <a:off x="1111"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279" name="Freeform 581"/>
            <p:cNvSpPr>
              <a:spLocks/>
            </p:cNvSpPr>
            <p:nvPr/>
          </p:nvSpPr>
          <p:spPr bwMode="auto">
            <a:xfrm>
              <a:off x="1288"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280" name="Freeform 582"/>
            <p:cNvSpPr>
              <a:spLocks/>
            </p:cNvSpPr>
            <p:nvPr/>
          </p:nvSpPr>
          <p:spPr bwMode="auto">
            <a:xfrm>
              <a:off x="1288"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281" name="Freeform 583"/>
            <p:cNvSpPr>
              <a:spLocks/>
            </p:cNvSpPr>
            <p:nvPr/>
          </p:nvSpPr>
          <p:spPr bwMode="auto">
            <a:xfrm>
              <a:off x="1170"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282" name="Freeform 584"/>
            <p:cNvSpPr>
              <a:spLocks/>
            </p:cNvSpPr>
            <p:nvPr/>
          </p:nvSpPr>
          <p:spPr bwMode="auto">
            <a:xfrm>
              <a:off x="1170"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283" name="Freeform 585"/>
            <p:cNvSpPr>
              <a:spLocks/>
            </p:cNvSpPr>
            <p:nvPr/>
          </p:nvSpPr>
          <p:spPr bwMode="auto">
            <a:xfrm>
              <a:off x="1176"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284" name="Freeform 586"/>
            <p:cNvSpPr>
              <a:spLocks/>
            </p:cNvSpPr>
            <p:nvPr/>
          </p:nvSpPr>
          <p:spPr bwMode="auto">
            <a:xfrm>
              <a:off x="1183"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285" name="Freeform 587"/>
            <p:cNvSpPr>
              <a:spLocks/>
            </p:cNvSpPr>
            <p:nvPr/>
          </p:nvSpPr>
          <p:spPr bwMode="auto">
            <a:xfrm>
              <a:off x="1186"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286" name="Freeform 588"/>
            <p:cNvSpPr>
              <a:spLocks/>
            </p:cNvSpPr>
            <p:nvPr/>
          </p:nvSpPr>
          <p:spPr bwMode="auto">
            <a:xfrm>
              <a:off x="1191"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287" name="Freeform 589"/>
            <p:cNvSpPr>
              <a:spLocks/>
            </p:cNvSpPr>
            <p:nvPr/>
          </p:nvSpPr>
          <p:spPr bwMode="auto">
            <a:xfrm>
              <a:off x="1191"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288" name="Freeform 590"/>
            <p:cNvSpPr>
              <a:spLocks/>
            </p:cNvSpPr>
            <p:nvPr/>
          </p:nvSpPr>
          <p:spPr bwMode="auto">
            <a:xfrm>
              <a:off x="1194"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289" name="Freeform 591"/>
            <p:cNvSpPr>
              <a:spLocks/>
            </p:cNvSpPr>
            <p:nvPr/>
          </p:nvSpPr>
          <p:spPr bwMode="auto">
            <a:xfrm>
              <a:off x="1207"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290" name="Freeform 592"/>
            <p:cNvSpPr>
              <a:spLocks/>
            </p:cNvSpPr>
            <p:nvPr/>
          </p:nvSpPr>
          <p:spPr bwMode="auto">
            <a:xfrm>
              <a:off x="1209"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291" name="Freeform 593"/>
            <p:cNvSpPr>
              <a:spLocks/>
            </p:cNvSpPr>
            <p:nvPr/>
          </p:nvSpPr>
          <p:spPr bwMode="auto">
            <a:xfrm>
              <a:off x="1209"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292" name="Freeform 594"/>
            <p:cNvSpPr>
              <a:spLocks/>
            </p:cNvSpPr>
            <p:nvPr/>
          </p:nvSpPr>
          <p:spPr bwMode="auto">
            <a:xfrm>
              <a:off x="1209"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293" name="Freeform 595"/>
            <p:cNvSpPr>
              <a:spLocks/>
            </p:cNvSpPr>
            <p:nvPr/>
          </p:nvSpPr>
          <p:spPr bwMode="auto">
            <a:xfrm>
              <a:off x="1212"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294" name="Freeform 596"/>
            <p:cNvSpPr>
              <a:spLocks/>
            </p:cNvSpPr>
            <p:nvPr/>
          </p:nvSpPr>
          <p:spPr bwMode="auto">
            <a:xfrm>
              <a:off x="1232"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295" name="Freeform 597"/>
            <p:cNvSpPr>
              <a:spLocks/>
            </p:cNvSpPr>
            <p:nvPr/>
          </p:nvSpPr>
          <p:spPr bwMode="auto">
            <a:xfrm>
              <a:off x="1163"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296" name="Freeform 598"/>
            <p:cNvSpPr>
              <a:spLocks/>
            </p:cNvSpPr>
            <p:nvPr/>
          </p:nvSpPr>
          <p:spPr bwMode="auto">
            <a:xfrm>
              <a:off x="1234"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297" name="Freeform 599"/>
            <p:cNvSpPr>
              <a:spLocks/>
            </p:cNvSpPr>
            <p:nvPr/>
          </p:nvSpPr>
          <p:spPr bwMode="auto">
            <a:xfrm>
              <a:off x="1165"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298" name="Freeform 600"/>
            <p:cNvSpPr>
              <a:spLocks/>
            </p:cNvSpPr>
            <p:nvPr/>
          </p:nvSpPr>
          <p:spPr bwMode="auto">
            <a:xfrm>
              <a:off x="1177"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299" name="Freeform 601"/>
            <p:cNvSpPr>
              <a:spLocks/>
            </p:cNvSpPr>
            <p:nvPr/>
          </p:nvSpPr>
          <p:spPr bwMode="auto">
            <a:xfrm>
              <a:off x="1178"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300" name="Freeform 602"/>
            <p:cNvSpPr>
              <a:spLocks/>
            </p:cNvSpPr>
            <p:nvPr/>
          </p:nvSpPr>
          <p:spPr bwMode="auto">
            <a:xfrm>
              <a:off x="1178"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301" name="Freeform 603"/>
            <p:cNvSpPr>
              <a:spLocks/>
            </p:cNvSpPr>
            <p:nvPr/>
          </p:nvSpPr>
          <p:spPr bwMode="auto">
            <a:xfrm>
              <a:off x="1191"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302" name="Freeform 604"/>
            <p:cNvSpPr>
              <a:spLocks/>
            </p:cNvSpPr>
            <p:nvPr/>
          </p:nvSpPr>
          <p:spPr bwMode="auto">
            <a:xfrm>
              <a:off x="1191"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303" name="Freeform 605"/>
            <p:cNvSpPr>
              <a:spLocks/>
            </p:cNvSpPr>
            <p:nvPr/>
          </p:nvSpPr>
          <p:spPr bwMode="auto">
            <a:xfrm>
              <a:off x="1192"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304" name="Freeform 606"/>
            <p:cNvSpPr>
              <a:spLocks/>
            </p:cNvSpPr>
            <p:nvPr/>
          </p:nvSpPr>
          <p:spPr bwMode="auto">
            <a:xfrm>
              <a:off x="1192"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305" name="Freeform 607"/>
            <p:cNvSpPr>
              <a:spLocks/>
            </p:cNvSpPr>
            <p:nvPr/>
          </p:nvSpPr>
          <p:spPr bwMode="auto">
            <a:xfrm>
              <a:off x="1193"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306" name="Freeform 608"/>
            <p:cNvSpPr>
              <a:spLocks/>
            </p:cNvSpPr>
            <p:nvPr/>
          </p:nvSpPr>
          <p:spPr bwMode="auto">
            <a:xfrm>
              <a:off x="1193"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307" name="Freeform 609"/>
            <p:cNvSpPr>
              <a:spLocks/>
            </p:cNvSpPr>
            <p:nvPr/>
          </p:nvSpPr>
          <p:spPr bwMode="auto">
            <a:xfrm>
              <a:off x="1185"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308" name="Freeform 610"/>
            <p:cNvSpPr>
              <a:spLocks/>
            </p:cNvSpPr>
            <p:nvPr/>
          </p:nvSpPr>
          <p:spPr bwMode="auto">
            <a:xfrm>
              <a:off x="1186"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309" name="Freeform 611"/>
            <p:cNvSpPr>
              <a:spLocks/>
            </p:cNvSpPr>
            <p:nvPr/>
          </p:nvSpPr>
          <p:spPr bwMode="auto">
            <a:xfrm>
              <a:off x="1184"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310" name="Freeform 612"/>
            <p:cNvSpPr>
              <a:spLocks/>
            </p:cNvSpPr>
            <p:nvPr/>
          </p:nvSpPr>
          <p:spPr bwMode="auto">
            <a:xfrm>
              <a:off x="1182"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311" name="Freeform 613"/>
            <p:cNvSpPr>
              <a:spLocks/>
            </p:cNvSpPr>
            <p:nvPr/>
          </p:nvSpPr>
          <p:spPr bwMode="auto">
            <a:xfrm>
              <a:off x="1182"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312" name="Freeform 614"/>
            <p:cNvSpPr>
              <a:spLocks/>
            </p:cNvSpPr>
            <p:nvPr/>
          </p:nvSpPr>
          <p:spPr bwMode="auto">
            <a:xfrm>
              <a:off x="1187"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313" name="Freeform 615"/>
            <p:cNvSpPr>
              <a:spLocks/>
            </p:cNvSpPr>
            <p:nvPr/>
          </p:nvSpPr>
          <p:spPr bwMode="auto">
            <a:xfrm>
              <a:off x="1186"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314" name="Freeform 616"/>
            <p:cNvSpPr>
              <a:spLocks/>
            </p:cNvSpPr>
            <p:nvPr/>
          </p:nvSpPr>
          <p:spPr bwMode="auto">
            <a:xfrm>
              <a:off x="1186"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315" name="Freeform 617"/>
            <p:cNvSpPr>
              <a:spLocks/>
            </p:cNvSpPr>
            <p:nvPr/>
          </p:nvSpPr>
          <p:spPr bwMode="auto">
            <a:xfrm>
              <a:off x="1186"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316" name="Freeform 618"/>
            <p:cNvSpPr>
              <a:spLocks/>
            </p:cNvSpPr>
            <p:nvPr/>
          </p:nvSpPr>
          <p:spPr bwMode="auto">
            <a:xfrm>
              <a:off x="1185"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317" name="Freeform 619"/>
            <p:cNvSpPr>
              <a:spLocks/>
            </p:cNvSpPr>
            <p:nvPr/>
          </p:nvSpPr>
          <p:spPr bwMode="auto">
            <a:xfrm>
              <a:off x="1182"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318" name="Freeform 620"/>
            <p:cNvSpPr>
              <a:spLocks/>
            </p:cNvSpPr>
            <p:nvPr/>
          </p:nvSpPr>
          <p:spPr bwMode="auto">
            <a:xfrm>
              <a:off x="1183"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319" name="Freeform 621"/>
            <p:cNvSpPr>
              <a:spLocks/>
            </p:cNvSpPr>
            <p:nvPr/>
          </p:nvSpPr>
          <p:spPr bwMode="auto">
            <a:xfrm>
              <a:off x="1188"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320" name="Freeform 622"/>
            <p:cNvSpPr>
              <a:spLocks/>
            </p:cNvSpPr>
            <p:nvPr/>
          </p:nvSpPr>
          <p:spPr bwMode="auto">
            <a:xfrm>
              <a:off x="1187"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321" name="Freeform 623"/>
            <p:cNvSpPr>
              <a:spLocks/>
            </p:cNvSpPr>
            <p:nvPr/>
          </p:nvSpPr>
          <p:spPr bwMode="auto">
            <a:xfrm>
              <a:off x="1142"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322" name="Freeform 624"/>
            <p:cNvSpPr>
              <a:spLocks/>
            </p:cNvSpPr>
            <p:nvPr/>
          </p:nvSpPr>
          <p:spPr bwMode="auto">
            <a:xfrm>
              <a:off x="1133"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323" name="Freeform 625"/>
            <p:cNvSpPr>
              <a:spLocks/>
            </p:cNvSpPr>
            <p:nvPr/>
          </p:nvSpPr>
          <p:spPr bwMode="auto">
            <a:xfrm>
              <a:off x="1133"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324" name="Freeform 626"/>
            <p:cNvSpPr>
              <a:spLocks/>
            </p:cNvSpPr>
            <p:nvPr/>
          </p:nvSpPr>
          <p:spPr bwMode="auto">
            <a:xfrm>
              <a:off x="1133"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325" name="Freeform 627"/>
            <p:cNvSpPr>
              <a:spLocks/>
            </p:cNvSpPr>
            <p:nvPr/>
          </p:nvSpPr>
          <p:spPr bwMode="auto">
            <a:xfrm>
              <a:off x="1141"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326" name="Freeform 628"/>
            <p:cNvSpPr>
              <a:spLocks/>
            </p:cNvSpPr>
            <p:nvPr/>
          </p:nvSpPr>
          <p:spPr bwMode="auto">
            <a:xfrm>
              <a:off x="1137"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327" name="Freeform 629"/>
            <p:cNvSpPr>
              <a:spLocks/>
            </p:cNvSpPr>
            <p:nvPr/>
          </p:nvSpPr>
          <p:spPr bwMode="auto">
            <a:xfrm>
              <a:off x="1137"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328" name="Freeform 630"/>
            <p:cNvSpPr>
              <a:spLocks/>
            </p:cNvSpPr>
            <p:nvPr/>
          </p:nvSpPr>
          <p:spPr bwMode="auto">
            <a:xfrm>
              <a:off x="1137"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329" name="Freeform 631"/>
            <p:cNvSpPr>
              <a:spLocks/>
            </p:cNvSpPr>
            <p:nvPr/>
          </p:nvSpPr>
          <p:spPr bwMode="auto">
            <a:xfrm>
              <a:off x="1307"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330" name="Freeform 632"/>
            <p:cNvSpPr>
              <a:spLocks/>
            </p:cNvSpPr>
            <p:nvPr/>
          </p:nvSpPr>
          <p:spPr bwMode="auto">
            <a:xfrm>
              <a:off x="1307"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331" name="Freeform 633"/>
            <p:cNvSpPr>
              <a:spLocks/>
            </p:cNvSpPr>
            <p:nvPr/>
          </p:nvSpPr>
          <p:spPr bwMode="auto">
            <a:xfrm>
              <a:off x="1313"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332" name="Freeform 634"/>
            <p:cNvSpPr>
              <a:spLocks/>
            </p:cNvSpPr>
            <p:nvPr/>
          </p:nvSpPr>
          <p:spPr bwMode="auto">
            <a:xfrm>
              <a:off x="1313"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333" name="Freeform 635"/>
            <p:cNvSpPr>
              <a:spLocks/>
            </p:cNvSpPr>
            <p:nvPr/>
          </p:nvSpPr>
          <p:spPr bwMode="auto">
            <a:xfrm>
              <a:off x="1307"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334" name="Freeform 636"/>
            <p:cNvSpPr>
              <a:spLocks/>
            </p:cNvSpPr>
            <p:nvPr/>
          </p:nvSpPr>
          <p:spPr bwMode="auto">
            <a:xfrm>
              <a:off x="1308"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335" name="Freeform 637"/>
            <p:cNvSpPr>
              <a:spLocks/>
            </p:cNvSpPr>
            <p:nvPr/>
          </p:nvSpPr>
          <p:spPr bwMode="auto">
            <a:xfrm>
              <a:off x="1311"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336" name="Freeform 638"/>
            <p:cNvSpPr>
              <a:spLocks/>
            </p:cNvSpPr>
            <p:nvPr/>
          </p:nvSpPr>
          <p:spPr bwMode="auto">
            <a:xfrm>
              <a:off x="1311"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337" name="Freeform 639"/>
            <p:cNvSpPr>
              <a:spLocks/>
            </p:cNvSpPr>
            <p:nvPr/>
          </p:nvSpPr>
          <p:spPr bwMode="auto">
            <a:xfrm>
              <a:off x="1132"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338" name="Freeform 640"/>
            <p:cNvSpPr>
              <a:spLocks/>
            </p:cNvSpPr>
            <p:nvPr/>
          </p:nvSpPr>
          <p:spPr bwMode="auto">
            <a:xfrm>
              <a:off x="1132"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339" name="Freeform 641"/>
            <p:cNvSpPr>
              <a:spLocks/>
            </p:cNvSpPr>
            <p:nvPr/>
          </p:nvSpPr>
          <p:spPr bwMode="auto">
            <a:xfrm>
              <a:off x="1133"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340" name="Freeform 642"/>
            <p:cNvSpPr>
              <a:spLocks/>
            </p:cNvSpPr>
            <p:nvPr/>
          </p:nvSpPr>
          <p:spPr bwMode="auto">
            <a:xfrm>
              <a:off x="1133"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341" name="Freeform 643"/>
            <p:cNvSpPr>
              <a:spLocks/>
            </p:cNvSpPr>
            <p:nvPr/>
          </p:nvSpPr>
          <p:spPr bwMode="auto">
            <a:xfrm>
              <a:off x="1133"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342" name="Freeform 644"/>
            <p:cNvSpPr>
              <a:spLocks/>
            </p:cNvSpPr>
            <p:nvPr/>
          </p:nvSpPr>
          <p:spPr bwMode="auto">
            <a:xfrm>
              <a:off x="1133"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343" name="Freeform 645"/>
            <p:cNvSpPr>
              <a:spLocks/>
            </p:cNvSpPr>
            <p:nvPr/>
          </p:nvSpPr>
          <p:spPr bwMode="auto">
            <a:xfrm>
              <a:off x="1132"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344" name="Freeform 646"/>
            <p:cNvSpPr>
              <a:spLocks/>
            </p:cNvSpPr>
            <p:nvPr/>
          </p:nvSpPr>
          <p:spPr bwMode="auto">
            <a:xfrm>
              <a:off x="1130"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345" name="Freeform 647"/>
            <p:cNvSpPr>
              <a:spLocks/>
            </p:cNvSpPr>
            <p:nvPr/>
          </p:nvSpPr>
          <p:spPr bwMode="auto">
            <a:xfrm>
              <a:off x="1130"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346" name="Freeform 648"/>
            <p:cNvSpPr>
              <a:spLocks/>
            </p:cNvSpPr>
            <p:nvPr/>
          </p:nvSpPr>
          <p:spPr bwMode="auto">
            <a:xfrm>
              <a:off x="1131"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347" name="Freeform 649"/>
            <p:cNvSpPr>
              <a:spLocks/>
            </p:cNvSpPr>
            <p:nvPr/>
          </p:nvSpPr>
          <p:spPr bwMode="auto">
            <a:xfrm>
              <a:off x="1131"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348" name="Freeform 650"/>
            <p:cNvSpPr>
              <a:spLocks/>
            </p:cNvSpPr>
            <p:nvPr/>
          </p:nvSpPr>
          <p:spPr bwMode="auto">
            <a:xfrm>
              <a:off x="1131"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349" name="Freeform 651"/>
            <p:cNvSpPr>
              <a:spLocks/>
            </p:cNvSpPr>
            <p:nvPr/>
          </p:nvSpPr>
          <p:spPr bwMode="auto">
            <a:xfrm>
              <a:off x="1132"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350" name="Freeform 652"/>
            <p:cNvSpPr>
              <a:spLocks/>
            </p:cNvSpPr>
            <p:nvPr/>
          </p:nvSpPr>
          <p:spPr bwMode="auto">
            <a:xfrm>
              <a:off x="1130"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351" name="Freeform 653"/>
            <p:cNvSpPr>
              <a:spLocks/>
            </p:cNvSpPr>
            <p:nvPr/>
          </p:nvSpPr>
          <p:spPr bwMode="auto">
            <a:xfrm>
              <a:off x="1176"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352" name="Freeform 654"/>
            <p:cNvSpPr>
              <a:spLocks/>
            </p:cNvSpPr>
            <p:nvPr/>
          </p:nvSpPr>
          <p:spPr bwMode="auto">
            <a:xfrm>
              <a:off x="1176"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353" name="Freeform 655"/>
            <p:cNvSpPr>
              <a:spLocks/>
            </p:cNvSpPr>
            <p:nvPr/>
          </p:nvSpPr>
          <p:spPr bwMode="auto">
            <a:xfrm>
              <a:off x="1176"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354" name="Freeform 656"/>
            <p:cNvSpPr>
              <a:spLocks/>
            </p:cNvSpPr>
            <p:nvPr/>
          </p:nvSpPr>
          <p:spPr bwMode="auto">
            <a:xfrm>
              <a:off x="1177"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355" name="Freeform 657"/>
            <p:cNvSpPr>
              <a:spLocks/>
            </p:cNvSpPr>
            <p:nvPr/>
          </p:nvSpPr>
          <p:spPr bwMode="auto">
            <a:xfrm>
              <a:off x="1177"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356" name="Freeform 658"/>
            <p:cNvSpPr>
              <a:spLocks/>
            </p:cNvSpPr>
            <p:nvPr/>
          </p:nvSpPr>
          <p:spPr bwMode="auto">
            <a:xfrm>
              <a:off x="1177"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357" name="Freeform 659"/>
            <p:cNvSpPr>
              <a:spLocks/>
            </p:cNvSpPr>
            <p:nvPr/>
          </p:nvSpPr>
          <p:spPr bwMode="auto">
            <a:xfrm>
              <a:off x="1178"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358" name="Freeform 660"/>
            <p:cNvSpPr>
              <a:spLocks/>
            </p:cNvSpPr>
            <p:nvPr/>
          </p:nvSpPr>
          <p:spPr bwMode="auto">
            <a:xfrm>
              <a:off x="1185"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359" name="Group 538"/>
          <p:cNvGrpSpPr>
            <a:grpSpLocks/>
          </p:cNvGrpSpPr>
          <p:nvPr/>
        </p:nvGrpSpPr>
        <p:grpSpPr bwMode="auto">
          <a:xfrm>
            <a:off x="8625747" y="4278350"/>
            <a:ext cx="381000" cy="304800"/>
            <a:chOff x="1248" y="2736"/>
            <a:chExt cx="240" cy="192"/>
          </a:xfrm>
        </p:grpSpPr>
        <p:sp>
          <p:nvSpPr>
            <p:cNvPr id="360" name="Line 539"/>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361" name="Line 540"/>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362" name="Line 541"/>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363" name="Group 538"/>
          <p:cNvGrpSpPr>
            <a:grpSpLocks/>
          </p:cNvGrpSpPr>
          <p:nvPr/>
        </p:nvGrpSpPr>
        <p:grpSpPr bwMode="auto">
          <a:xfrm>
            <a:off x="7296804" y="4492534"/>
            <a:ext cx="381000" cy="304800"/>
            <a:chOff x="1248" y="2736"/>
            <a:chExt cx="240" cy="192"/>
          </a:xfrm>
        </p:grpSpPr>
        <p:sp>
          <p:nvSpPr>
            <p:cNvPr id="364" name="Line 539"/>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365" name="Line 540"/>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366" name="Line 541"/>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pic>
        <p:nvPicPr>
          <p:cNvPr id="367" name="Picture 765" descr="j0235962"/>
          <p:cNvPicPr>
            <a:picLocks noChangeAspect="1" noChangeArrowheads="1"/>
          </p:cNvPicPr>
          <p:nvPr/>
        </p:nvPicPr>
        <p:blipFill>
          <a:blip r:embed="rId2" cstate="print"/>
          <a:srcRect/>
          <a:stretch>
            <a:fillRect/>
          </a:stretch>
        </p:blipFill>
        <p:spPr bwMode="auto">
          <a:xfrm>
            <a:off x="10058318" y="4909648"/>
            <a:ext cx="904875" cy="911225"/>
          </a:xfrm>
          <a:prstGeom prst="rect">
            <a:avLst/>
          </a:prstGeom>
          <a:noFill/>
          <a:ln w="9525">
            <a:noFill/>
            <a:miter lim="800000"/>
            <a:headEnd/>
            <a:tailEnd/>
          </a:ln>
        </p:spPr>
      </p:pic>
      <p:sp>
        <p:nvSpPr>
          <p:cNvPr id="368" name="Text Box 554"/>
          <p:cNvSpPr txBox="1">
            <a:spLocks noChangeArrowheads="1"/>
          </p:cNvSpPr>
          <p:nvPr/>
        </p:nvSpPr>
        <p:spPr bwMode="auto">
          <a:xfrm>
            <a:off x="9889247" y="5791189"/>
            <a:ext cx="1201739" cy="338554"/>
          </a:xfrm>
          <a:prstGeom prst="rect">
            <a:avLst/>
          </a:prstGeom>
          <a:noFill/>
          <a:ln w="9525">
            <a:noFill/>
            <a:miter lim="800000"/>
            <a:headEnd/>
            <a:tailEnd/>
          </a:ln>
          <a:effectLst/>
        </p:spPr>
        <p:txBody>
          <a:bodyPr wrap="none">
            <a:spAutoFit/>
          </a:bodyPr>
          <a:lstStyle/>
          <a:p>
            <a:pPr algn="l" eaLnBrk="0" hangingPunct="0"/>
            <a:r>
              <a:rPr lang="de-DE" sz="1600" dirty="0" err="1">
                <a:latin typeface="Arial" charset="0"/>
              </a:rPr>
              <a:t>Mesh</a:t>
            </a:r>
            <a:r>
              <a:rPr lang="de-DE" sz="1600" dirty="0">
                <a:latin typeface="Arial" charset="0"/>
              </a:rPr>
              <a:t> STA</a:t>
            </a:r>
            <a:r>
              <a:rPr lang="de-DE" sz="1600" baseline="-25000" dirty="0">
                <a:latin typeface="Arial" charset="0"/>
              </a:rPr>
              <a:t>4</a:t>
            </a:r>
            <a:endParaRPr lang="de-DE" sz="1600" dirty="0">
              <a:latin typeface="Arial" charset="0"/>
            </a:endParaRPr>
          </a:p>
        </p:txBody>
      </p:sp>
      <p:grpSp>
        <p:nvGrpSpPr>
          <p:cNvPr id="369" name="Group 538"/>
          <p:cNvGrpSpPr>
            <a:grpSpLocks/>
          </p:cNvGrpSpPr>
          <p:nvPr/>
        </p:nvGrpSpPr>
        <p:grpSpPr bwMode="auto">
          <a:xfrm>
            <a:off x="11039563" y="4830297"/>
            <a:ext cx="381000" cy="304800"/>
            <a:chOff x="1248" y="2736"/>
            <a:chExt cx="240" cy="192"/>
          </a:xfrm>
        </p:grpSpPr>
        <p:sp>
          <p:nvSpPr>
            <p:cNvPr id="370" name="Line 539"/>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371" name="Line 540"/>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372" name="Line 541"/>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373" name="Text Box 553"/>
          <p:cNvSpPr txBox="1">
            <a:spLocks noChangeArrowheads="1"/>
          </p:cNvSpPr>
          <p:nvPr/>
        </p:nvSpPr>
        <p:spPr bwMode="auto">
          <a:xfrm>
            <a:off x="8398138" y="5753425"/>
            <a:ext cx="1201739" cy="338554"/>
          </a:xfrm>
          <a:prstGeom prst="rect">
            <a:avLst/>
          </a:prstGeom>
          <a:noFill/>
          <a:ln w="9525">
            <a:noFill/>
            <a:miter lim="800000"/>
            <a:headEnd/>
            <a:tailEnd/>
          </a:ln>
          <a:effectLst/>
        </p:spPr>
        <p:txBody>
          <a:bodyPr wrap="none">
            <a:spAutoFit/>
          </a:bodyPr>
          <a:lstStyle/>
          <a:p>
            <a:pPr algn="l" eaLnBrk="0" hangingPunct="0"/>
            <a:r>
              <a:rPr lang="de-DE" sz="1600" dirty="0" err="1">
                <a:latin typeface="Arial" charset="0"/>
              </a:rPr>
              <a:t>Mesh</a:t>
            </a:r>
            <a:r>
              <a:rPr lang="de-DE" sz="1600" dirty="0">
                <a:latin typeface="Arial" charset="0"/>
              </a:rPr>
              <a:t> STA</a:t>
            </a:r>
            <a:r>
              <a:rPr lang="de-DE" sz="1600" baseline="-25000" dirty="0">
                <a:latin typeface="Arial" charset="0"/>
              </a:rPr>
              <a:t>5</a:t>
            </a:r>
            <a:endParaRPr lang="de-DE" sz="1600" dirty="0">
              <a:latin typeface="Arial" charset="0"/>
            </a:endParaRPr>
          </a:p>
        </p:txBody>
      </p:sp>
      <p:grpSp>
        <p:nvGrpSpPr>
          <p:cNvPr id="374" name="Group 556"/>
          <p:cNvGrpSpPr>
            <a:grpSpLocks/>
          </p:cNvGrpSpPr>
          <p:nvPr/>
        </p:nvGrpSpPr>
        <p:grpSpPr bwMode="auto">
          <a:xfrm>
            <a:off x="9007738" y="5067625"/>
            <a:ext cx="469900" cy="685800"/>
            <a:chOff x="1104" y="3024"/>
            <a:chExt cx="296" cy="432"/>
          </a:xfrm>
        </p:grpSpPr>
        <p:sp>
          <p:nvSpPr>
            <p:cNvPr id="375" name="Freeform 557"/>
            <p:cNvSpPr>
              <a:spLocks/>
            </p:cNvSpPr>
            <p:nvPr/>
          </p:nvSpPr>
          <p:spPr bwMode="auto">
            <a:xfrm>
              <a:off x="1138" y="3298"/>
              <a:ext cx="9" cy="5"/>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376" name="Freeform 558"/>
            <p:cNvSpPr>
              <a:spLocks/>
            </p:cNvSpPr>
            <p:nvPr/>
          </p:nvSpPr>
          <p:spPr bwMode="auto">
            <a:xfrm>
              <a:off x="1197" y="3450"/>
              <a:ext cx="3" cy="6"/>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377" name="Freeform 559"/>
            <p:cNvSpPr>
              <a:spLocks/>
            </p:cNvSpPr>
            <p:nvPr/>
          </p:nvSpPr>
          <p:spPr bwMode="auto">
            <a:xfrm>
              <a:off x="1187" y="3433"/>
              <a:ext cx="13" cy="18"/>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378" name="Freeform 560"/>
            <p:cNvSpPr>
              <a:spLocks/>
            </p:cNvSpPr>
            <p:nvPr/>
          </p:nvSpPr>
          <p:spPr bwMode="auto">
            <a:xfrm>
              <a:off x="1138" y="3299"/>
              <a:ext cx="60" cy="139"/>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379" name="Freeform 561"/>
            <p:cNvSpPr>
              <a:spLocks/>
            </p:cNvSpPr>
            <p:nvPr/>
          </p:nvSpPr>
          <p:spPr bwMode="auto">
            <a:xfrm>
              <a:off x="1136" y="3292"/>
              <a:ext cx="11" cy="10"/>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380" name="Freeform 562"/>
            <p:cNvSpPr>
              <a:spLocks/>
            </p:cNvSpPr>
            <p:nvPr/>
          </p:nvSpPr>
          <p:spPr bwMode="auto">
            <a:xfrm>
              <a:off x="1147" y="3103"/>
              <a:ext cx="208" cy="202"/>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381" name="Freeform 563"/>
            <p:cNvSpPr>
              <a:spLocks/>
            </p:cNvSpPr>
            <p:nvPr/>
          </p:nvSpPr>
          <p:spPr bwMode="auto">
            <a:xfrm>
              <a:off x="1129" y="3045"/>
              <a:ext cx="271" cy="393"/>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382" name="Freeform 564"/>
            <p:cNvSpPr>
              <a:spLocks/>
            </p:cNvSpPr>
            <p:nvPr/>
          </p:nvSpPr>
          <p:spPr bwMode="auto">
            <a:xfrm>
              <a:off x="1313" y="3096"/>
              <a:ext cx="51" cy="121"/>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383" name="Freeform 565"/>
            <p:cNvSpPr>
              <a:spLocks/>
            </p:cNvSpPr>
            <p:nvPr/>
          </p:nvSpPr>
          <p:spPr bwMode="auto">
            <a:xfrm>
              <a:off x="1122" y="3082"/>
              <a:ext cx="207" cy="202"/>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384" name="Freeform 566"/>
            <p:cNvSpPr>
              <a:spLocks/>
            </p:cNvSpPr>
            <p:nvPr/>
          </p:nvSpPr>
          <p:spPr bwMode="auto">
            <a:xfrm>
              <a:off x="1104" y="3024"/>
              <a:ext cx="271" cy="393"/>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385" name="Freeform 567"/>
            <p:cNvSpPr>
              <a:spLocks/>
            </p:cNvSpPr>
            <p:nvPr/>
          </p:nvSpPr>
          <p:spPr bwMode="auto">
            <a:xfrm>
              <a:off x="1104" y="3024"/>
              <a:ext cx="162" cy="99"/>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386" name="Freeform 568"/>
            <p:cNvSpPr>
              <a:spLocks/>
            </p:cNvSpPr>
            <p:nvPr/>
          </p:nvSpPr>
          <p:spPr bwMode="auto">
            <a:xfrm>
              <a:off x="1104" y="3024"/>
              <a:ext cx="161" cy="97"/>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387" name="Freeform 569"/>
            <p:cNvSpPr>
              <a:spLocks/>
            </p:cNvSpPr>
            <p:nvPr/>
          </p:nvSpPr>
          <p:spPr bwMode="auto">
            <a:xfrm>
              <a:off x="1104" y="3024"/>
              <a:ext cx="161" cy="96"/>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388" name="Freeform 570"/>
            <p:cNvSpPr>
              <a:spLocks/>
            </p:cNvSpPr>
            <p:nvPr/>
          </p:nvSpPr>
          <p:spPr bwMode="auto">
            <a:xfrm>
              <a:off x="1104" y="3024"/>
              <a:ext cx="160" cy="94"/>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389" name="Freeform 571"/>
            <p:cNvSpPr>
              <a:spLocks/>
            </p:cNvSpPr>
            <p:nvPr/>
          </p:nvSpPr>
          <p:spPr bwMode="auto">
            <a:xfrm>
              <a:off x="1104" y="3024"/>
              <a:ext cx="160" cy="93"/>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390" name="Freeform 572"/>
            <p:cNvSpPr>
              <a:spLocks/>
            </p:cNvSpPr>
            <p:nvPr/>
          </p:nvSpPr>
          <p:spPr bwMode="auto">
            <a:xfrm>
              <a:off x="1104" y="3024"/>
              <a:ext cx="159" cy="92"/>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391" name="Freeform 573"/>
            <p:cNvSpPr>
              <a:spLocks/>
            </p:cNvSpPr>
            <p:nvPr/>
          </p:nvSpPr>
          <p:spPr bwMode="auto">
            <a:xfrm>
              <a:off x="1277" y="3064"/>
              <a:ext cx="2" cy="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392" name="Freeform 574"/>
            <p:cNvSpPr>
              <a:spLocks/>
            </p:cNvSpPr>
            <p:nvPr/>
          </p:nvSpPr>
          <p:spPr bwMode="auto">
            <a:xfrm>
              <a:off x="1118" y="3064"/>
              <a:ext cx="160" cy="90"/>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393" name="Freeform 575"/>
            <p:cNvSpPr>
              <a:spLocks/>
            </p:cNvSpPr>
            <p:nvPr/>
          </p:nvSpPr>
          <p:spPr bwMode="auto">
            <a:xfrm>
              <a:off x="1117" y="3152"/>
              <a:ext cx="1" cy="2"/>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394" name="Freeform 576"/>
            <p:cNvSpPr>
              <a:spLocks/>
            </p:cNvSpPr>
            <p:nvPr/>
          </p:nvSpPr>
          <p:spPr bwMode="auto">
            <a:xfrm>
              <a:off x="1281" y="3075"/>
              <a:ext cx="2" cy="2"/>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395" name="Freeform 577"/>
            <p:cNvSpPr>
              <a:spLocks/>
            </p:cNvSpPr>
            <p:nvPr/>
          </p:nvSpPr>
          <p:spPr bwMode="auto">
            <a:xfrm>
              <a:off x="1121" y="3075"/>
              <a:ext cx="161" cy="91"/>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396" name="Freeform 578"/>
            <p:cNvSpPr>
              <a:spLocks/>
            </p:cNvSpPr>
            <p:nvPr/>
          </p:nvSpPr>
          <p:spPr bwMode="auto">
            <a:xfrm>
              <a:off x="1120" y="3164"/>
              <a:ext cx="2" cy="2"/>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397" name="Freeform 579"/>
            <p:cNvSpPr>
              <a:spLocks/>
            </p:cNvSpPr>
            <p:nvPr/>
          </p:nvSpPr>
          <p:spPr bwMode="auto">
            <a:xfrm>
              <a:off x="1112" y="3169"/>
              <a:ext cx="50" cy="122"/>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398" name="Freeform 580"/>
            <p:cNvSpPr>
              <a:spLocks/>
            </p:cNvSpPr>
            <p:nvPr/>
          </p:nvSpPr>
          <p:spPr bwMode="auto">
            <a:xfrm>
              <a:off x="1111" y="3169"/>
              <a:ext cx="50" cy="122"/>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399" name="Freeform 581"/>
            <p:cNvSpPr>
              <a:spLocks/>
            </p:cNvSpPr>
            <p:nvPr/>
          </p:nvSpPr>
          <p:spPr bwMode="auto">
            <a:xfrm>
              <a:off x="1288" y="3074"/>
              <a:ext cx="52" cy="121"/>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400" name="Freeform 582"/>
            <p:cNvSpPr>
              <a:spLocks/>
            </p:cNvSpPr>
            <p:nvPr/>
          </p:nvSpPr>
          <p:spPr bwMode="auto">
            <a:xfrm>
              <a:off x="1288" y="3074"/>
              <a:ext cx="51" cy="122"/>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401" name="Freeform 583"/>
            <p:cNvSpPr>
              <a:spLocks/>
            </p:cNvSpPr>
            <p:nvPr/>
          </p:nvSpPr>
          <p:spPr bwMode="auto">
            <a:xfrm>
              <a:off x="1170" y="3144"/>
              <a:ext cx="164" cy="228"/>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402" name="Freeform 584"/>
            <p:cNvSpPr>
              <a:spLocks/>
            </p:cNvSpPr>
            <p:nvPr/>
          </p:nvSpPr>
          <p:spPr bwMode="auto">
            <a:xfrm>
              <a:off x="1170" y="3141"/>
              <a:ext cx="164" cy="228"/>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403" name="Freeform 585"/>
            <p:cNvSpPr>
              <a:spLocks/>
            </p:cNvSpPr>
            <p:nvPr/>
          </p:nvSpPr>
          <p:spPr bwMode="auto">
            <a:xfrm>
              <a:off x="1176" y="3146"/>
              <a:ext cx="157" cy="218"/>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404" name="Freeform 586"/>
            <p:cNvSpPr>
              <a:spLocks/>
            </p:cNvSpPr>
            <p:nvPr/>
          </p:nvSpPr>
          <p:spPr bwMode="auto">
            <a:xfrm>
              <a:off x="1183" y="3109"/>
              <a:ext cx="19" cy="19"/>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405" name="Freeform 587"/>
            <p:cNvSpPr>
              <a:spLocks/>
            </p:cNvSpPr>
            <p:nvPr/>
          </p:nvSpPr>
          <p:spPr bwMode="auto">
            <a:xfrm>
              <a:off x="1186" y="3112"/>
              <a:ext cx="16" cy="15"/>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406" name="Freeform 588"/>
            <p:cNvSpPr>
              <a:spLocks/>
            </p:cNvSpPr>
            <p:nvPr/>
          </p:nvSpPr>
          <p:spPr bwMode="auto">
            <a:xfrm>
              <a:off x="1191" y="3110"/>
              <a:ext cx="10" cy="13"/>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407" name="Freeform 589"/>
            <p:cNvSpPr>
              <a:spLocks/>
            </p:cNvSpPr>
            <p:nvPr/>
          </p:nvSpPr>
          <p:spPr bwMode="auto">
            <a:xfrm>
              <a:off x="1191" y="3111"/>
              <a:ext cx="10" cy="11"/>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408" name="Freeform 590"/>
            <p:cNvSpPr>
              <a:spLocks/>
            </p:cNvSpPr>
            <p:nvPr/>
          </p:nvSpPr>
          <p:spPr bwMode="auto">
            <a:xfrm>
              <a:off x="1194" y="3113"/>
              <a:ext cx="6" cy="8"/>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409" name="Freeform 591"/>
            <p:cNvSpPr>
              <a:spLocks/>
            </p:cNvSpPr>
            <p:nvPr/>
          </p:nvSpPr>
          <p:spPr bwMode="auto">
            <a:xfrm>
              <a:off x="1207" y="3099"/>
              <a:ext cx="13" cy="16"/>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410" name="Freeform 592"/>
            <p:cNvSpPr>
              <a:spLocks/>
            </p:cNvSpPr>
            <p:nvPr/>
          </p:nvSpPr>
          <p:spPr bwMode="auto">
            <a:xfrm>
              <a:off x="1209" y="3102"/>
              <a:ext cx="11" cy="12"/>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411" name="Freeform 593"/>
            <p:cNvSpPr>
              <a:spLocks/>
            </p:cNvSpPr>
            <p:nvPr/>
          </p:nvSpPr>
          <p:spPr bwMode="auto">
            <a:xfrm>
              <a:off x="1209" y="3100"/>
              <a:ext cx="10" cy="13"/>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412" name="Freeform 594"/>
            <p:cNvSpPr>
              <a:spLocks/>
            </p:cNvSpPr>
            <p:nvPr/>
          </p:nvSpPr>
          <p:spPr bwMode="auto">
            <a:xfrm>
              <a:off x="1209" y="3101"/>
              <a:ext cx="10" cy="11"/>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413" name="Freeform 595"/>
            <p:cNvSpPr>
              <a:spLocks/>
            </p:cNvSpPr>
            <p:nvPr/>
          </p:nvSpPr>
          <p:spPr bwMode="auto">
            <a:xfrm>
              <a:off x="1212" y="3103"/>
              <a:ext cx="6" cy="8"/>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414" name="Freeform 596"/>
            <p:cNvSpPr>
              <a:spLocks/>
            </p:cNvSpPr>
            <p:nvPr/>
          </p:nvSpPr>
          <p:spPr bwMode="auto">
            <a:xfrm>
              <a:off x="1232" y="3092"/>
              <a:ext cx="4" cy="6"/>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415" name="Freeform 597"/>
            <p:cNvSpPr>
              <a:spLocks/>
            </p:cNvSpPr>
            <p:nvPr/>
          </p:nvSpPr>
          <p:spPr bwMode="auto">
            <a:xfrm>
              <a:off x="1163" y="3131"/>
              <a:ext cx="5" cy="5"/>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416" name="Freeform 598"/>
            <p:cNvSpPr>
              <a:spLocks/>
            </p:cNvSpPr>
            <p:nvPr/>
          </p:nvSpPr>
          <p:spPr bwMode="auto">
            <a:xfrm>
              <a:off x="1234" y="3094"/>
              <a:ext cx="2" cy="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417" name="Freeform 599"/>
            <p:cNvSpPr>
              <a:spLocks/>
            </p:cNvSpPr>
            <p:nvPr/>
          </p:nvSpPr>
          <p:spPr bwMode="auto">
            <a:xfrm>
              <a:off x="1165" y="3133"/>
              <a:ext cx="2" cy="3"/>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418" name="Freeform 600"/>
            <p:cNvSpPr>
              <a:spLocks/>
            </p:cNvSpPr>
            <p:nvPr/>
          </p:nvSpPr>
          <p:spPr bwMode="auto">
            <a:xfrm>
              <a:off x="1177" y="3076"/>
              <a:ext cx="29" cy="29"/>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419" name="Freeform 601"/>
            <p:cNvSpPr>
              <a:spLocks/>
            </p:cNvSpPr>
            <p:nvPr/>
          </p:nvSpPr>
          <p:spPr bwMode="auto">
            <a:xfrm>
              <a:off x="1178" y="3077"/>
              <a:ext cx="27" cy="27"/>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420" name="Freeform 602"/>
            <p:cNvSpPr>
              <a:spLocks/>
            </p:cNvSpPr>
            <p:nvPr/>
          </p:nvSpPr>
          <p:spPr bwMode="auto">
            <a:xfrm>
              <a:off x="1178" y="3078"/>
              <a:ext cx="27" cy="26"/>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421" name="Freeform 603"/>
            <p:cNvSpPr>
              <a:spLocks/>
            </p:cNvSpPr>
            <p:nvPr/>
          </p:nvSpPr>
          <p:spPr bwMode="auto">
            <a:xfrm>
              <a:off x="1191" y="3082"/>
              <a:ext cx="10" cy="13"/>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422" name="Freeform 604"/>
            <p:cNvSpPr>
              <a:spLocks/>
            </p:cNvSpPr>
            <p:nvPr/>
          </p:nvSpPr>
          <p:spPr bwMode="auto">
            <a:xfrm>
              <a:off x="1191" y="3082"/>
              <a:ext cx="10" cy="12"/>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423" name="Freeform 605"/>
            <p:cNvSpPr>
              <a:spLocks/>
            </p:cNvSpPr>
            <p:nvPr/>
          </p:nvSpPr>
          <p:spPr bwMode="auto">
            <a:xfrm>
              <a:off x="1192" y="3083"/>
              <a:ext cx="8" cy="10"/>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424" name="Freeform 606"/>
            <p:cNvSpPr>
              <a:spLocks/>
            </p:cNvSpPr>
            <p:nvPr/>
          </p:nvSpPr>
          <p:spPr bwMode="auto">
            <a:xfrm>
              <a:off x="1192" y="3083"/>
              <a:ext cx="8" cy="10"/>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425" name="Freeform 607"/>
            <p:cNvSpPr>
              <a:spLocks/>
            </p:cNvSpPr>
            <p:nvPr/>
          </p:nvSpPr>
          <p:spPr bwMode="auto">
            <a:xfrm>
              <a:off x="1193" y="3083"/>
              <a:ext cx="7" cy="9"/>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426" name="Freeform 608"/>
            <p:cNvSpPr>
              <a:spLocks/>
            </p:cNvSpPr>
            <p:nvPr/>
          </p:nvSpPr>
          <p:spPr bwMode="auto">
            <a:xfrm>
              <a:off x="1193" y="3083"/>
              <a:ext cx="6" cy="8"/>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427" name="Freeform 609"/>
            <p:cNvSpPr>
              <a:spLocks/>
            </p:cNvSpPr>
            <p:nvPr/>
          </p:nvSpPr>
          <p:spPr bwMode="auto">
            <a:xfrm>
              <a:off x="1185" y="3093"/>
              <a:ext cx="1" cy="2"/>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428" name="Freeform 610"/>
            <p:cNvSpPr>
              <a:spLocks/>
            </p:cNvSpPr>
            <p:nvPr/>
          </p:nvSpPr>
          <p:spPr bwMode="auto">
            <a:xfrm>
              <a:off x="1186" y="3089"/>
              <a:ext cx="3" cy="6"/>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429" name="Freeform 611"/>
            <p:cNvSpPr>
              <a:spLocks/>
            </p:cNvSpPr>
            <p:nvPr/>
          </p:nvSpPr>
          <p:spPr bwMode="auto">
            <a:xfrm>
              <a:off x="1184" y="3087"/>
              <a:ext cx="5" cy="3"/>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430" name="Freeform 612"/>
            <p:cNvSpPr>
              <a:spLocks/>
            </p:cNvSpPr>
            <p:nvPr/>
          </p:nvSpPr>
          <p:spPr bwMode="auto">
            <a:xfrm>
              <a:off x="1182" y="3088"/>
              <a:ext cx="3" cy="8"/>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431" name="Freeform 613"/>
            <p:cNvSpPr>
              <a:spLocks/>
            </p:cNvSpPr>
            <p:nvPr/>
          </p:nvSpPr>
          <p:spPr bwMode="auto">
            <a:xfrm>
              <a:off x="1182" y="3095"/>
              <a:ext cx="5" cy="4"/>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432" name="Freeform 614"/>
            <p:cNvSpPr>
              <a:spLocks/>
            </p:cNvSpPr>
            <p:nvPr/>
          </p:nvSpPr>
          <p:spPr bwMode="auto">
            <a:xfrm>
              <a:off x="1187" y="3094"/>
              <a:ext cx="4" cy="5"/>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433" name="Freeform 615"/>
            <p:cNvSpPr>
              <a:spLocks/>
            </p:cNvSpPr>
            <p:nvPr/>
          </p:nvSpPr>
          <p:spPr bwMode="auto">
            <a:xfrm>
              <a:off x="1186" y="3097"/>
              <a:ext cx="2" cy="1"/>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434" name="Freeform 616"/>
            <p:cNvSpPr>
              <a:spLocks/>
            </p:cNvSpPr>
            <p:nvPr/>
          </p:nvSpPr>
          <p:spPr bwMode="auto">
            <a:xfrm>
              <a:off x="1186" y="3094"/>
              <a:ext cx="1" cy="2"/>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435" name="Freeform 617"/>
            <p:cNvSpPr>
              <a:spLocks/>
            </p:cNvSpPr>
            <p:nvPr/>
          </p:nvSpPr>
          <p:spPr bwMode="auto">
            <a:xfrm>
              <a:off x="1186" y="3090"/>
              <a:ext cx="4" cy="5"/>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436" name="Freeform 618"/>
            <p:cNvSpPr>
              <a:spLocks/>
            </p:cNvSpPr>
            <p:nvPr/>
          </p:nvSpPr>
          <p:spPr bwMode="auto">
            <a:xfrm>
              <a:off x="1185" y="3088"/>
              <a:ext cx="5" cy="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437" name="Freeform 619"/>
            <p:cNvSpPr>
              <a:spLocks/>
            </p:cNvSpPr>
            <p:nvPr/>
          </p:nvSpPr>
          <p:spPr bwMode="auto">
            <a:xfrm>
              <a:off x="1182" y="3089"/>
              <a:ext cx="4" cy="7"/>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438" name="Freeform 620"/>
            <p:cNvSpPr>
              <a:spLocks/>
            </p:cNvSpPr>
            <p:nvPr/>
          </p:nvSpPr>
          <p:spPr bwMode="auto">
            <a:xfrm>
              <a:off x="1183" y="3095"/>
              <a:ext cx="5" cy="4"/>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439" name="Freeform 621"/>
            <p:cNvSpPr>
              <a:spLocks/>
            </p:cNvSpPr>
            <p:nvPr/>
          </p:nvSpPr>
          <p:spPr bwMode="auto">
            <a:xfrm>
              <a:off x="1188" y="3094"/>
              <a:ext cx="3" cy="5"/>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440" name="Freeform 622"/>
            <p:cNvSpPr>
              <a:spLocks/>
            </p:cNvSpPr>
            <p:nvPr/>
          </p:nvSpPr>
          <p:spPr bwMode="auto">
            <a:xfrm>
              <a:off x="1187" y="3097"/>
              <a:ext cx="2" cy="1"/>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441" name="Freeform 623"/>
            <p:cNvSpPr>
              <a:spLocks/>
            </p:cNvSpPr>
            <p:nvPr/>
          </p:nvSpPr>
          <p:spPr bwMode="auto">
            <a:xfrm>
              <a:off x="1142" y="3240"/>
              <a:ext cx="1" cy="1"/>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442" name="Freeform 624"/>
            <p:cNvSpPr>
              <a:spLocks/>
            </p:cNvSpPr>
            <p:nvPr/>
          </p:nvSpPr>
          <p:spPr bwMode="auto">
            <a:xfrm>
              <a:off x="1133" y="3221"/>
              <a:ext cx="10" cy="2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443" name="Freeform 625"/>
            <p:cNvSpPr>
              <a:spLocks/>
            </p:cNvSpPr>
            <p:nvPr/>
          </p:nvSpPr>
          <p:spPr bwMode="auto">
            <a:xfrm>
              <a:off x="1133" y="3216"/>
              <a:ext cx="2" cy="5"/>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444" name="Freeform 626"/>
            <p:cNvSpPr>
              <a:spLocks/>
            </p:cNvSpPr>
            <p:nvPr/>
          </p:nvSpPr>
          <p:spPr bwMode="auto">
            <a:xfrm>
              <a:off x="1133" y="3220"/>
              <a:ext cx="1" cy="1"/>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445" name="Freeform 627"/>
            <p:cNvSpPr>
              <a:spLocks/>
            </p:cNvSpPr>
            <p:nvPr/>
          </p:nvSpPr>
          <p:spPr bwMode="auto">
            <a:xfrm>
              <a:off x="1141" y="3233"/>
              <a:ext cx="1" cy="2"/>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446" name="Freeform 628"/>
            <p:cNvSpPr>
              <a:spLocks/>
            </p:cNvSpPr>
            <p:nvPr/>
          </p:nvSpPr>
          <p:spPr bwMode="auto">
            <a:xfrm>
              <a:off x="1137" y="3224"/>
              <a:ext cx="5" cy="11"/>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447" name="Freeform 629"/>
            <p:cNvSpPr>
              <a:spLocks/>
            </p:cNvSpPr>
            <p:nvPr/>
          </p:nvSpPr>
          <p:spPr bwMode="auto">
            <a:xfrm>
              <a:off x="1137" y="3222"/>
              <a:ext cx="1" cy="2"/>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448" name="Freeform 630"/>
            <p:cNvSpPr>
              <a:spLocks/>
            </p:cNvSpPr>
            <p:nvPr/>
          </p:nvSpPr>
          <p:spPr bwMode="auto">
            <a:xfrm>
              <a:off x="1137" y="3224"/>
              <a:ext cx="1" cy="1"/>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449" name="Freeform 631"/>
            <p:cNvSpPr>
              <a:spLocks/>
            </p:cNvSpPr>
            <p:nvPr/>
          </p:nvSpPr>
          <p:spPr bwMode="auto">
            <a:xfrm>
              <a:off x="1307" y="3123"/>
              <a:ext cx="1" cy="1"/>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450" name="Freeform 632"/>
            <p:cNvSpPr>
              <a:spLocks/>
            </p:cNvSpPr>
            <p:nvPr/>
          </p:nvSpPr>
          <p:spPr bwMode="auto">
            <a:xfrm>
              <a:off x="1307" y="3123"/>
              <a:ext cx="7" cy="15"/>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451" name="Freeform 633"/>
            <p:cNvSpPr>
              <a:spLocks/>
            </p:cNvSpPr>
            <p:nvPr/>
          </p:nvSpPr>
          <p:spPr bwMode="auto">
            <a:xfrm>
              <a:off x="1313" y="3138"/>
              <a:ext cx="1" cy="4"/>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452" name="Freeform 634"/>
            <p:cNvSpPr>
              <a:spLocks/>
            </p:cNvSpPr>
            <p:nvPr/>
          </p:nvSpPr>
          <p:spPr bwMode="auto">
            <a:xfrm>
              <a:off x="1313" y="3138"/>
              <a:ext cx="1" cy="1"/>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453" name="Freeform 635"/>
            <p:cNvSpPr>
              <a:spLocks/>
            </p:cNvSpPr>
            <p:nvPr/>
          </p:nvSpPr>
          <p:spPr bwMode="auto">
            <a:xfrm>
              <a:off x="1307" y="3128"/>
              <a:ext cx="1" cy="1"/>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454" name="Freeform 636"/>
            <p:cNvSpPr>
              <a:spLocks/>
            </p:cNvSpPr>
            <p:nvPr/>
          </p:nvSpPr>
          <p:spPr bwMode="auto">
            <a:xfrm>
              <a:off x="1308" y="3128"/>
              <a:ext cx="4" cy="8"/>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455" name="Freeform 637"/>
            <p:cNvSpPr>
              <a:spLocks/>
            </p:cNvSpPr>
            <p:nvPr/>
          </p:nvSpPr>
          <p:spPr bwMode="auto">
            <a:xfrm>
              <a:off x="1311" y="3136"/>
              <a:ext cx="1" cy="2"/>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456" name="Freeform 638"/>
            <p:cNvSpPr>
              <a:spLocks/>
            </p:cNvSpPr>
            <p:nvPr/>
          </p:nvSpPr>
          <p:spPr bwMode="auto">
            <a:xfrm>
              <a:off x="1311" y="3135"/>
              <a:ext cx="1" cy="1"/>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457" name="Freeform 639"/>
            <p:cNvSpPr>
              <a:spLocks/>
            </p:cNvSpPr>
            <p:nvPr/>
          </p:nvSpPr>
          <p:spPr bwMode="auto">
            <a:xfrm>
              <a:off x="1132" y="3300"/>
              <a:ext cx="53" cy="137"/>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458" name="Freeform 640"/>
            <p:cNvSpPr>
              <a:spLocks/>
            </p:cNvSpPr>
            <p:nvPr/>
          </p:nvSpPr>
          <p:spPr bwMode="auto">
            <a:xfrm>
              <a:off x="1132" y="3300"/>
              <a:ext cx="52" cy="137"/>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459" name="Freeform 641"/>
            <p:cNvSpPr>
              <a:spLocks/>
            </p:cNvSpPr>
            <p:nvPr/>
          </p:nvSpPr>
          <p:spPr bwMode="auto">
            <a:xfrm>
              <a:off x="1133" y="3301"/>
              <a:ext cx="50" cy="136"/>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460" name="Freeform 642"/>
            <p:cNvSpPr>
              <a:spLocks/>
            </p:cNvSpPr>
            <p:nvPr/>
          </p:nvSpPr>
          <p:spPr bwMode="auto">
            <a:xfrm>
              <a:off x="1133" y="3301"/>
              <a:ext cx="49" cy="136"/>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461" name="Freeform 643"/>
            <p:cNvSpPr>
              <a:spLocks/>
            </p:cNvSpPr>
            <p:nvPr/>
          </p:nvSpPr>
          <p:spPr bwMode="auto">
            <a:xfrm>
              <a:off x="1133" y="3302"/>
              <a:ext cx="48" cy="135"/>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462" name="Freeform 644"/>
            <p:cNvSpPr>
              <a:spLocks/>
            </p:cNvSpPr>
            <p:nvPr/>
          </p:nvSpPr>
          <p:spPr bwMode="auto">
            <a:xfrm>
              <a:off x="1133" y="3302"/>
              <a:ext cx="46" cy="134"/>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463" name="Freeform 645"/>
            <p:cNvSpPr>
              <a:spLocks/>
            </p:cNvSpPr>
            <p:nvPr/>
          </p:nvSpPr>
          <p:spPr bwMode="auto">
            <a:xfrm>
              <a:off x="1132" y="3298"/>
              <a:ext cx="8" cy="6"/>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464" name="Freeform 646"/>
            <p:cNvSpPr>
              <a:spLocks/>
            </p:cNvSpPr>
            <p:nvPr/>
          </p:nvSpPr>
          <p:spPr bwMode="auto">
            <a:xfrm>
              <a:off x="1130" y="3293"/>
              <a:ext cx="9" cy="10"/>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465" name="Freeform 647"/>
            <p:cNvSpPr>
              <a:spLocks/>
            </p:cNvSpPr>
            <p:nvPr/>
          </p:nvSpPr>
          <p:spPr bwMode="auto">
            <a:xfrm>
              <a:off x="1130" y="3293"/>
              <a:ext cx="8" cy="10"/>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466" name="Freeform 648"/>
            <p:cNvSpPr>
              <a:spLocks/>
            </p:cNvSpPr>
            <p:nvPr/>
          </p:nvSpPr>
          <p:spPr bwMode="auto">
            <a:xfrm>
              <a:off x="1131" y="3293"/>
              <a:ext cx="6" cy="9"/>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467" name="Freeform 649"/>
            <p:cNvSpPr>
              <a:spLocks/>
            </p:cNvSpPr>
            <p:nvPr/>
          </p:nvSpPr>
          <p:spPr bwMode="auto">
            <a:xfrm>
              <a:off x="1131" y="3293"/>
              <a:ext cx="5" cy="9"/>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468" name="Freeform 650"/>
            <p:cNvSpPr>
              <a:spLocks/>
            </p:cNvSpPr>
            <p:nvPr/>
          </p:nvSpPr>
          <p:spPr bwMode="auto">
            <a:xfrm>
              <a:off x="1131" y="3293"/>
              <a:ext cx="4" cy="9"/>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469" name="Freeform 651"/>
            <p:cNvSpPr>
              <a:spLocks/>
            </p:cNvSpPr>
            <p:nvPr/>
          </p:nvSpPr>
          <p:spPr bwMode="auto">
            <a:xfrm>
              <a:off x="1132" y="3293"/>
              <a:ext cx="2" cy="9"/>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470" name="Freeform 652"/>
            <p:cNvSpPr>
              <a:spLocks/>
            </p:cNvSpPr>
            <p:nvPr/>
          </p:nvSpPr>
          <p:spPr bwMode="auto">
            <a:xfrm>
              <a:off x="1130" y="3294"/>
              <a:ext cx="8" cy="4"/>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471" name="Freeform 653"/>
            <p:cNvSpPr>
              <a:spLocks/>
            </p:cNvSpPr>
            <p:nvPr/>
          </p:nvSpPr>
          <p:spPr bwMode="auto">
            <a:xfrm>
              <a:off x="1176" y="3432"/>
              <a:ext cx="10" cy="6"/>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472" name="Freeform 654"/>
            <p:cNvSpPr>
              <a:spLocks/>
            </p:cNvSpPr>
            <p:nvPr/>
          </p:nvSpPr>
          <p:spPr bwMode="auto">
            <a:xfrm>
              <a:off x="1176" y="3433"/>
              <a:ext cx="11" cy="16"/>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473" name="Freeform 655"/>
            <p:cNvSpPr>
              <a:spLocks/>
            </p:cNvSpPr>
            <p:nvPr/>
          </p:nvSpPr>
          <p:spPr bwMode="auto">
            <a:xfrm>
              <a:off x="1176" y="3433"/>
              <a:ext cx="10" cy="16"/>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474" name="Freeform 656"/>
            <p:cNvSpPr>
              <a:spLocks/>
            </p:cNvSpPr>
            <p:nvPr/>
          </p:nvSpPr>
          <p:spPr bwMode="auto">
            <a:xfrm>
              <a:off x="1177" y="3434"/>
              <a:ext cx="9" cy="15"/>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475" name="Freeform 657"/>
            <p:cNvSpPr>
              <a:spLocks/>
            </p:cNvSpPr>
            <p:nvPr/>
          </p:nvSpPr>
          <p:spPr bwMode="auto">
            <a:xfrm>
              <a:off x="1177" y="3435"/>
              <a:ext cx="9" cy="14"/>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476" name="Freeform 658"/>
            <p:cNvSpPr>
              <a:spLocks/>
            </p:cNvSpPr>
            <p:nvPr/>
          </p:nvSpPr>
          <p:spPr bwMode="auto">
            <a:xfrm>
              <a:off x="1177" y="3435"/>
              <a:ext cx="8" cy="14"/>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477" name="Freeform 659"/>
            <p:cNvSpPr>
              <a:spLocks/>
            </p:cNvSpPr>
            <p:nvPr/>
          </p:nvSpPr>
          <p:spPr bwMode="auto">
            <a:xfrm>
              <a:off x="1178" y="3436"/>
              <a:ext cx="7" cy="13"/>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478" name="Freeform 660"/>
            <p:cNvSpPr>
              <a:spLocks/>
            </p:cNvSpPr>
            <p:nvPr/>
          </p:nvSpPr>
          <p:spPr bwMode="auto">
            <a:xfrm>
              <a:off x="1185" y="3449"/>
              <a:ext cx="2" cy="5"/>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grpSp>
      <p:grpSp>
        <p:nvGrpSpPr>
          <p:cNvPr id="479" name="Group 538"/>
          <p:cNvGrpSpPr>
            <a:grpSpLocks/>
          </p:cNvGrpSpPr>
          <p:nvPr/>
        </p:nvGrpSpPr>
        <p:grpSpPr bwMode="auto">
          <a:xfrm>
            <a:off x="9588853" y="5262031"/>
            <a:ext cx="381000" cy="304800"/>
            <a:chOff x="1248" y="2736"/>
            <a:chExt cx="240" cy="192"/>
          </a:xfrm>
        </p:grpSpPr>
        <p:sp>
          <p:nvSpPr>
            <p:cNvPr id="480" name="Line 539"/>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481" name="Line 540"/>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482" name="Line 541"/>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grpSp>
        <p:nvGrpSpPr>
          <p:cNvPr id="483" name="Group 538"/>
          <p:cNvGrpSpPr>
            <a:grpSpLocks/>
          </p:cNvGrpSpPr>
          <p:nvPr/>
        </p:nvGrpSpPr>
        <p:grpSpPr bwMode="auto">
          <a:xfrm rot="4030066">
            <a:off x="8443337" y="5160233"/>
            <a:ext cx="381000" cy="304800"/>
            <a:chOff x="1248" y="2736"/>
            <a:chExt cx="240" cy="192"/>
          </a:xfrm>
        </p:grpSpPr>
        <p:sp>
          <p:nvSpPr>
            <p:cNvPr id="484" name="Line 539"/>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485" name="Line 540"/>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486" name="Line 541"/>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490" name="Oval 523"/>
          <p:cNvSpPr>
            <a:spLocks noChangeArrowheads="1"/>
          </p:cNvSpPr>
          <p:nvPr/>
        </p:nvSpPr>
        <p:spPr bwMode="auto">
          <a:xfrm>
            <a:off x="3278462" y="3311017"/>
            <a:ext cx="2079625" cy="1212850"/>
          </a:xfrm>
          <a:prstGeom prst="ellipse">
            <a:avLst/>
          </a:prstGeom>
          <a:solidFill>
            <a:srgbClr val="6699FF"/>
          </a:solidFill>
          <a:ln w="9525">
            <a:noFill/>
            <a:round/>
            <a:headEnd/>
            <a:tailEnd/>
          </a:ln>
          <a:effectLst/>
        </p:spPr>
        <p:txBody>
          <a:bodyPr wrap="none" anchor="ctr"/>
          <a:lstStyle/>
          <a:p>
            <a:endParaRPr lang="en-US"/>
          </a:p>
        </p:txBody>
      </p:sp>
      <p:sp>
        <p:nvSpPr>
          <p:cNvPr id="491" name="Rectangle 535"/>
          <p:cNvSpPr>
            <a:spLocks noChangeArrowheads="1"/>
          </p:cNvSpPr>
          <p:nvPr/>
        </p:nvSpPr>
        <p:spPr bwMode="auto">
          <a:xfrm>
            <a:off x="3761061" y="2930018"/>
            <a:ext cx="1252538" cy="333375"/>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i="1">
                <a:latin typeface="Arial" charset="0"/>
              </a:rPr>
              <a:t>802.11 LAN</a:t>
            </a:r>
          </a:p>
        </p:txBody>
      </p:sp>
      <p:sp>
        <p:nvSpPr>
          <p:cNvPr id="492" name="Rectangle 536"/>
          <p:cNvSpPr>
            <a:spLocks noChangeArrowheads="1"/>
          </p:cNvSpPr>
          <p:nvPr/>
        </p:nvSpPr>
        <p:spPr bwMode="auto">
          <a:xfrm>
            <a:off x="3534050" y="4012693"/>
            <a:ext cx="591510" cy="335989"/>
          </a:xfrm>
          <a:prstGeom prst="rect">
            <a:avLst/>
          </a:prstGeom>
          <a:noFill/>
          <a:ln w="12700">
            <a:noFill/>
            <a:miter lim="800000"/>
            <a:headEnd/>
            <a:tailEnd/>
          </a:ln>
          <a:effectLst/>
        </p:spPr>
        <p:txBody>
          <a:bodyPr wrap="none" lIns="90488" tIns="44450" rIns="90488" bIns="44450">
            <a:spAutoFit/>
          </a:bodyPr>
          <a:lstStyle/>
          <a:p>
            <a:pPr algn="l" eaLnBrk="0" hangingPunct="0"/>
            <a:r>
              <a:rPr lang="de-DE" sz="1600" dirty="0">
                <a:latin typeface="Arial" charset="0"/>
              </a:rPr>
              <a:t>BSS</a:t>
            </a:r>
          </a:p>
        </p:txBody>
      </p:sp>
      <p:sp>
        <p:nvSpPr>
          <p:cNvPr id="493" name="Rectangle 537"/>
          <p:cNvSpPr>
            <a:spLocks noChangeArrowheads="1"/>
          </p:cNvSpPr>
          <p:nvPr/>
        </p:nvSpPr>
        <p:spPr bwMode="auto">
          <a:xfrm>
            <a:off x="4223024" y="4377817"/>
            <a:ext cx="692150" cy="534988"/>
          </a:xfrm>
          <a:prstGeom prst="rect">
            <a:avLst/>
          </a:prstGeom>
          <a:solidFill>
            <a:schemeClr val="bg1"/>
          </a:solidFill>
          <a:ln w="12700">
            <a:solidFill>
              <a:schemeClr val="tx1"/>
            </a:solidFill>
            <a:miter lim="800000"/>
            <a:headEnd/>
            <a:tailEnd/>
          </a:ln>
          <a:effectLst/>
        </p:spPr>
        <p:txBody>
          <a:bodyPr wrap="none" anchor="ctr"/>
          <a:lstStyle/>
          <a:p>
            <a:pPr eaLnBrk="0" hangingPunct="0"/>
            <a:r>
              <a:rPr lang="de-DE" sz="1600">
                <a:latin typeface="Arial" charset="0"/>
              </a:rPr>
              <a:t>Access</a:t>
            </a:r>
          </a:p>
          <a:p>
            <a:pPr eaLnBrk="0" hangingPunct="0"/>
            <a:r>
              <a:rPr lang="de-DE" sz="1600">
                <a:latin typeface="Arial" charset="0"/>
              </a:rPr>
              <a:t> Point</a:t>
            </a:r>
          </a:p>
        </p:txBody>
      </p:sp>
      <p:sp>
        <p:nvSpPr>
          <p:cNvPr id="494" name="Text Box 542"/>
          <p:cNvSpPr txBox="1">
            <a:spLocks noChangeArrowheads="1"/>
          </p:cNvSpPr>
          <p:nvPr/>
        </p:nvSpPr>
        <p:spPr bwMode="auto">
          <a:xfrm>
            <a:off x="3067322" y="3491993"/>
            <a:ext cx="642292" cy="338554"/>
          </a:xfrm>
          <a:prstGeom prst="rect">
            <a:avLst/>
          </a:prstGeom>
          <a:noFill/>
          <a:ln w="9525">
            <a:noFill/>
            <a:miter lim="800000"/>
            <a:headEnd/>
            <a:tailEnd/>
          </a:ln>
          <a:effectLst/>
        </p:spPr>
        <p:txBody>
          <a:bodyPr wrap="none">
            <a:spAutoFit/>
          </a:bodyPr>
          <a:lstStyle/>
          <a:p>
            <a:pPr algn="l" eaLnBrk="0" hangingPunct="0"/>
            <a:r>
              <a:rPr lang="de-DE" sz="1600" dirty="0">
                <a:latin typeface="Arial" charset="0"/>
              </a:rPr>
              <a:t>STA</a:t>
            </a:r>
            <a:r>
              <a:rPr lang="de-DE" sz="1600" baseline="-25000" dirty="0">
                <a:latin typeface="Arial" charset="0"/>
              </a:rPr>
              <a:t>2</a:t>
            </a:r>
            <a:endParaRPr lang="de-DE" sz="1600" dirty="0">
              <a:latin typeface="Arial" charset="0"/>
            </a:endParaRPr>
          </a:p>
        </p:txBody>
      </p:sp>
      <p:grpSp>
        <p:nvGrpSpPr>
          <p:cNvPr id="495" name="Group 543"/>
          <p:cNvGrpSpPr>
            <a:grpSpLocks/>
          </p:cNvGrpSpPr>
          <p:nvPr/>
        </p:nvGrpSpPr>
        <p:grpSpPr bwMode="auto">
          <a:xfrm flipH="1">
            <a:off x="4269061" y="3692017"/>
            <a:ext cx="381000" cy="304800"/>
            <a:chOff x="1248" y="2736"/>
            <a:chExt cx="240" cy="192"/>
          </a:xfrm>
        </p:grpSpPr>
        <p:sp>
          <p:nvSpPr>
            <p:cNvPr id="496" name="Line 544"/>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497" name="Line 545"/>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ffectLst/>
          </p:spPr>
          <p:txBody>
            <a:bodyPr wrap="none" anchor="ctr"/>
            <a:lstStyle/>
            <a:p>
              <a:endParaRPr lang="en-US"/>
            </a:p>
          </p:txBody>
        </p:sp>
        <p:sp>
          <p:nvSpPr>
            <p:cNvPr id="498" name="Line 546"/>
            <p:cNvSpPr>
              <a:spLocks noChangeShapeType="1"/>
            </p:cNvSpPr>
            <p:nvPr/>
          </p:nvSpPr>
          <p:spPr bwMode="auto">
            <a:xfrm>
              <a:off x="1296" y="2832"/>
              <a:ext cx="144" cy="0"/>
            </a:xfrm>
            <a:prstGeom prst="line">
              <a:avLst/>
            </a:prstGeom>
            <a:noFill/>
            <a:ln w="12700">
              <a:solidFill>
                <a:schemeClr val="tx1"/>
              </a:solidFill>
              <a:round/>
              <a:headEnd/>
              <a:tailEnd/>
            </a:ln>
            <a:effectLst/>
          </p:spPr>
          <p:txBody>
            <a:bodyPr wrap="none" anchor="ctr"/>
            <a:lstStyle/>
            <a:p>
              <a:endParaRPr lang="en-US"/>
            </a:p>
          </p:txBody>
        </p:sp>
      </p:grpSp>
      <p:sp>
        <p:nvSpPr>
          <p:cNvPr id="499" name="Line 547"/>
          <p:cNvSpPr>
            <a:spLocks noChangeShapeType="1"/>
          </p:cNvSpPr>
          <p:nvPr/>
        </p:nvSpPr>
        <p:spPr bwMode="auto">
          <a:xfrm flipV="1">
            <a:off x="4497661" y="4073017"/>
            <a:ext cx="0" cy="304800"/>
          </a:xfrm>
          <a:prstGeom prst="line">
            <a:avLst/>
          </a:prstGeom>
          <a:noFill/>
          <a:ln w="28575">
            <a:solidFill>
              <a:schemeClr val="tx1"/>
            </a:solidFill>
            <a:round/>
            <a:headEnd/>
            <a:tailEnd/>
          </a:ln>
          <a:effectLst/>
        </p:spPr>
        <p:txBody>
          <a:bodyPr wrap="none" anchor="ctr"/>
          <a:lstStyle/>
          <a:p>
            <a:endParaRPr lang="en-US"/>
          </a:p>
        </p:txBody>
      </p:sp>
      <p:sp>
        <p:nvSpPr>
          <p:cNvPr id="500" name="Freeform 661"/>
          <p:cNvSpPr>
            <a:spLocks/>
          </p:cNvSpPr>
          <p:nvPr/>
        </p:nvSpPr>
        <p:spPr bwMode="auto">
          <a:xfrm>
            <a:off x="3789636" y="3745992"/>
            <a:ext cx="14288" cy="7938"/>
          </a:xfrm>
          <a:custGeom>
            <a:avLst/>
            <a:gdLst/>
            <a:ahLst/>
            <a:cxnLst>
              <a:cxn ang="0">
                <a:pos x="0" y="67"/>
              </a:cxn>
              <a:cxn ang="0">
                <a:pos x="199" y="0"/>
              </a:cxn>
              <a:cxn ang="0">
                <a:pos x="206" y="17"/>
              </a:cxn>
              <a:cxn ang="0">
                <a:pos x="7" y="84"/>
              </a:cxn>
              <a:cxn ang="0">
                <a:pos x="0" y="67"/>
              </a:cxn>
            </a:cxnLst>
            <a:rect l="0" t="0" r="r" b="b"/>
            <a:pathLst>
              <a:path w="206" h="84">
                <a:moveTo>
                  <a:pt x="0" y="67"/>
                </a:moveTo>
                <a:lnTo>
                  <a:pt x="199" y="0"/>
                </a:lnTo>
                <a:lnTo>
                  <a:pt x="206" y="17"/>
                </a:lnTo>
                <a:lnTo>
                  <a:pt x="7" y="84"/>
                </a:lnTo>
                <a:lnTo>
                  <a:pt x="0" y="67"/>
                </a:lnTo>
                <a:close/>
              </a:path>
            </a:pathLst>
          </a:custGeom>
          <a:solidFill>
            <a:srgbClr val="6B6859"/>
          </a:solidFill>
          <a:ln w="9525">
            <a:noFill/>
            <a:round/>
            <a:headEnd/>
            <a:tailEnd/>
          </a:ln>
        </p:spPr>
        <p:txBody>
          <a:bodyPr/>
          <a:lstStyle/>
          <a:p>
            <a:endParaRPr lang="en-US"/>
          </a:p>
        </p:txBody>
      </p:sp>
      <p:sp>
        <p:nvSpPr>
          <p:cNvPr id="501" name="Freeform 662"/>
          <p:cNvSpPr>
            <a:spLocks/>
          </p:cNvSpPr>
          <p:nvPr/>
        </p:nvSpPr>
        <p:spPr bwMode="auto">
          <a:xfrm>
            <a:off x="3883299" y="3987293"/>
            <a:ext cx="4762" cy="9525"/>
          </a:xfrm>
          <a:custGeom>
            <a:avLst/>
            <a:gdLst/>
            <a:ahLst/>
            <a:cxnLst>
              <a:cxn ang="0">
                <a:pos x="45" y="0"/>
              </a:cxn>
              <a:cxn ang="0">
                <a:pos x="80" y="77"/>
              </a:cxn>
              <a:cxn ang="0">
                <a:pos x="82" y="87"/>
              </a:cxn>
              <a:cxn ang="0">
                <a:pos x="80" y="95"/>
              </a:cxn>
              <a:cxn ang="0">
                <a:pos x="74" y="102"/>
              </a:cxn>
              <a:cxn ang="0">
                <a:pos x="66" y="106"/>
              </a:cxn>
              <a:cxn ang="0">
                <a:pos x="57" y="108"/>
              </a:cxn>
              <a:cxn ang="0">
                <a:pos x="49" y="106"/>
              </a:cxn>
              <a:cxn ang="0">
                <a:pos x="41" y="102"/>
              </a:cxn>
              <a:cxn ang="0">
                <a:pos x="35" y="93"/>
              </a:cxn>
              <a:cxn ang="0">
                <a:pos x="0" y="16"/>
              </a:cxn>
              <a:cxn ang="0">
                <a:pos x="45" y="0"/>
              </a:cxn>
            </a:cxnLst>
            <a:rect l="0" t="0" r="r" b="b"/>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w="9525">
            <a:noFill/>
            <a:round/>
            <a:headEnd/>
            <a:tailEnd/>
          </a:ln>
        </p:spPr>
        <p:txBody>
          <a:bodyPr/>
          <a:lstStyle/>
          <a:p>
            <a:endParaRPr lang="en-US"/>
          </a:p>
        </p:txBody>
      </p:sp>
      <p:sp>
        <p:nvSpPr>
          <p:cNvPr id="502" name="Freeform 663"/>
          <p:cNvSpPr>
            <a:spLocks/>
          </p:cNvSpPr>
          <p:nvPr/>
        </p:nvSpPr>
        <p:spPr bwMode="auto">
          <a:xfrm>
            <a:off x="3867425" y="3960306"/>
            <a:ext cx="20637" cy="28575"/>
          </a:xfrm>
          <a:custGeom>
            <a:avLst/>
            <a:gdLst/>
            <a:ahLst/>
            <a:cxnLst>
              <a:cxn ang="0">
                <a:pos x="247" y="317"/>
              </a:cxn>
              <a:cxn ang="0">
                <a:pos x="261" y="307"/>
              </a:cxn>
              <a:cxn ang="0">
                <a:pos x="275" y="287"/>
              </a:cxn>
              <a:cxn ang="0">
                <a:pos x="285" y="256"/>
              </a:cxn>
              <a:cxn ang="0">
                <a:pos x="292" y="218"/>
              </a:cxn>
              <a:cxn ang="0">
                <a:pos x="293" y="173"/>
              </a:cxn>
              <a:cxn ang="0">
                <a:pos x="288" y="120"/>
              </a:cxn>
              <a:cxn ang="0">
                <a:pos x="274" y="62"/>
              </a:cxn>
              <a:cxn ang="0">
                <a:pos x="251" y="0"/>
              </a:cxn>
              <a:cxn ang="0">
                <a:pos x="235" y="5"/>
              </a:cxn>
              <a:cxn ang="0">
                <a:pos x="219" y="10"/>
              </a:cxn>
              <a:cxn ang="0">
                <a:pos x="204" y="17"/>
              </a:cxn>
              <a:cxn ang="0">
                <a:pos x="188" y="22"/>
              </a:cxn>
              <a:cxn ang="0">
                <a:pos x="172" y="28"/>
              </a:cxn>
              <a:cxn ang="0">
                <a:pos x="157" y="34"/>
              </a:cxn>
              <a:cxn ang="0">
                <a:pos x="140" y="40"/>
              </a:cxn>
              <a:cxn ang="0">
                <a:pos x="125" y="45"/>
              </a:cxn>
              <a:cxn ang="0">
                <a:pos x="110" y="52"/>
              </a:cxn>
              <a:cxn ang="0">
                <a:pos x="94" y="58"/>
              </a:cxn>
              <a:cxn ang="0">
                <a:pos x="78" y="63"/>
              </a:cxn>
              <a:cxn ang="0">
                <a:pos x="63" y="69"/>
              </a:cxn>
              <a:cxn ang="0">
                <a:pos x="47" y="75"/>
              </a:cxn>
              <a:cxn ang="0">
                <a:pos x="31" y="81"/>
              </a:cxn>
              <a:cxn ang="0">
                <a:pos x="15" y="86"/>
              </a:cxn>
              <a:cxn ang="0">
                <a:pos x="0" y="92"/>
              </a:cxn>
              <a:cxn ang="0">
                <a:pos x="15" y="122"/>
              </a:cxn>
              <a:cxn ang="0">
                <a:pos x="30" y="152"/>
              </a:cxn>
              <a:cxn ang="0">
                <a:pos x="48" y="177"/>
              </a:cxn>
              <a:cxn ang="0">
                <a:pos x="65" y="201"/>
              </a:cxn>
              <a:cxn ang="0">
                <a:pos x="82" y="222"/>
              </a:cxn>
              <a:cxn ang="0">
                <a:pos x="101" y="242"/>
              </a:cxn>
              <a:cxn ang="0">
                <a:pos x="119" y="259"/>
              </a:cxn>
              <a:cxn ang="0">
                <a:pos x="136" y="274"/>
              </a:cxn>
              <a:cxn ang="0">
                <a:pos x="154" y="287"/>
              </a:cxn>
              <a:cxn ang="0">
                <a:pos x="171" y="297"/>
              </a:cxn>
              <a:cxn ang="0">
                <a:pos x="186" y="306"/>
              </a:cxn>
              <a:cxn ang="0">
                <a:pos x="202" y="312"/>
              </a:cxn>
              <a:cxn ang="0">
                <a:pos x="215" y="316"/>
              </a:cxn>
              <a:cxn ang="0">
                <a:pos x="227" y="318"/>
              </a:cxn>
              <a:cxn ang="0">
                <a:pos x="238" y="319"/>
              </a:cxn>
              <a:cxn ang="0">
                <a:pos x="247" y="317"/>
              </a:cxn>
            </a:cxnLst>
            <a:rect l="0" t="0" r="r" b="b"/>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w="9525">
            <a:noFill/>
            <a:round/>
            <a:headEnd/>
            <a:tailEnd/>
          </a:ln>
        </p:spPr>
        <p:txBody>
          <a:bodyPr/>
          <a:lstStyle/>
          <a:p>
            <a:endParaRPr lang="en-US"/>
          </a:p>
        </p:txBody>
      </p:sp>
      <p:sp>
        <p:nvSpPr>
          <p:cNvPr id="503" name="Freeform 664"/>
          <p:cNvSpPr>
            <a:spLocks/>
          </p:cNvSpPr>
          <p:nvPr/>
        </p:nvSpPr>
        <p:spPr bwMode="auto">
          <a:xfrm>
            <a:off x="3789636" y="3747580"/>
            <a:ext cx="95250" cy="220662"/>
          </a:xfrm>
          <a:custGeom>
            <a:avLst/>
            <a:gdLst/>
            <a:ahLst/>
            <a:cxnLst>
              <a:cxn ang="0">
                <a:pos x="198" y="0"/>
              </a:cxn>
              <a:cxn ang="0">
                <a:pos x="0" y="66"/>
              </a:cxn>
              <a:cxn ang="0">
                <a:pos x="1064" y="2506"/>
              </a:cxn>
              <a:cxn ang="0">
                <a:pos x="1314" y="2421"/>
              </a:cxn>
              <a:cxn ang="0">
                <a:pos x="198" y="0"/>
              </a:cxn>
            </a:cxnLst>
            <a:rect l="0" t="0" r="r" b="b"/>
            <a:pathLst>
              <a:path w="1314" h="2506">
                <a:moveTo>
                  <a:pt x="198" y="0"/>
                </a:moveTo>
                <a:lnTo>
                  <a:pt x="0" y="66"/>
                </a:lnTo>
                <a:lnTo>
                  <a:pt x="1064" y="2506"/>
                </a:lnTo>
                <a:lnTo>
                  <a:pt x="1314" y="2421"/>
                </a:lnTo>
                <a:lnTo>
                  <a:pt x="198" y="0"/>
                </a:lnTo>
                <a:close/>
              </a:path>
            </a:pathLst>
          </a:custGeom>
          <a:solidFill>
            <a:srgbClr val="6B6859"/>
          </a:solidFill>
          <a:ln w="9525">
            <a:noFill/>
            <a:round/>
            <a:headEnd/>
            <a:tailEnd/>
          </a:ln>
        </p:spPr>
        <p:txBody>
          <a:bodyPr/>
          <a:lstStyle/>
          <a:p>
            <a:endParaRPr lang="en-US"/>
          </a:p>
        </p:txBody>
      </p:sp>
      <p:sp>
        <p:nvSpPr>
          <p:cNvPr id="504" name="Freeform 665"/>
          <p:cNvSpPr>
            <a:spLocks/>
          </p:cNvSpPr>
          <p:nvPr/>
        </p:nvSpPr>
        <p:spPr bwMode="auto">
          <a:xfrm>
            <a:off x="3786462" y="3736468"/>
            <a:ext cx="17463" cy="15875"/>
          </a:xfrm>
          <a:custGeom>
            <a:avLst/>
            <a:gdLst/>
            <a:ahLst/>
            <a:cxnLst>
              <a:cxn ang="0">
                <a:pos x="235" y="111"/>
              </a:cxn>
              <a:cxn ang="0">
                <a:pos x="36" y="179"/>
              </a:cxn>
              <a:cxn ang="0">
                <a:pos x="0" y="97"/>
              </a:cxn>
              <a:cxn ang="0">
                <a:pos x="70" y="0"/>
              </a:cxn>
              <a:cxn ang="0">
                <a:pos x="199" y="30"/>
              </a:cxn>
              <a:cxn ang="0">
                <a:pos x="235" y="111"/>
              </a:cxn>
            </a:cxnLst>
            <a:rect l="0" t="0" r="r" b="b"/>
            <a:pathLst>
              <a:path w="235" h="179">
                <a:moveTo>
                  <a:pt x="235" y="111"/>
                </a:moveTo>
                <a:lnTo>
                  <a:pt x="36" y="179"/>
                </a:lnTo>
                <a:lnTo>
                  <a:pt x="0" y="97"/>
                </a:lnTo>
                <a:lnTo>
                  <a:pt x="70" y="0"/>
                </a:lnTo>
                <a:lnTo>
                  <a:pt x="199" y="30"/>
                </a:lnTo>
                <a:lnTo>
                  <a:pt x="235" y="111"/>
                </a:lnTo>
                <a:close/>
              </a:path>
            </a:pathLst>
          </a:custGeom>
          <a:solidFill>
            <a:srgbClr val="6B6859"/>
          </a:solidFill>
          <a:ln w="9525">
            <a:noFill/>
            <a:round/>
            <a:headEnd/>
            <a:tailEnd/>
          </a:ln>
        </p:spPr>
        <p:txBody>
          <a:bodyPr/>
          <a:lstStyle/>
          <a:p>
            <a:endParaRPr lang="en-US"/>
          </a:p>
        </p:txBody>
      </p:sp>
      <p:sp>
        <p:nvSpPr>
          <p:cNvPr id="505" name="Freeform 666"/>
          <p:cNvSpPr>
            <a:spLocks/>
          </p:cNvSpPr>
          <p:nvPr/>
        </p:nvSpPr>
        <p:spPr bwMode="auto">
          <a:xfrm>
            <a:off x="3803924" y="3436431"/>
            <a:ext cx="330200" cy="320675"/>
          </a:xfrm>
          <a:custGeom>
            <a:avLst/>
            <a:gdLst/>
            <a:ahLst/>
            <a:cxnLst>
              <a:cxn ang="0">
                <a:pos x="0" y="1626"/>
              </a:cxn>
              <a:cxn ang="0">
                <a:pos x="3650" y="0"/>
              </a:cxn>
              <a:cxn ang="0">
                <a:pos x="4569" y="1998"/>
              </a:cxn>
              <a:cxn ang="0">
                <a:pos x="873" y="3641"/>
              </a:cxn>
              <a:cxn ang="0">
                <a:pos x="0" y="1626"/>
              </a:cxn>
            </a:cxnLst>
            <a:rect l="0" t="0" r="r" b="b"/>
            <a:pathLst>
              <a:path w="4569" h="3641">
                <a:moveTo>
                  <a:pt x="0" y="1626"/>
                </a:moveTo>
                <a:lnTo>
                  <a:pt x="3650" y="0"/>
                </a:lnTo>
                <a:lnTo>
                  <a:pt x="4569" y="1998"/>
                </a:lnTo>
                <a:lnTo>
                  <a:pt x="873" y="3641"/>
                </a:lnTo>
                <a:lnTo>
                  <a:pt x="0" y="1626"/>
                </a:lnTo>
                <a:close/>
              </a:path>
            </a:pathLst>
          </a:custGeom>
          <a:solidFill>
            <a:srgbClr val="6B6859"/>
          </a:solidFill>
          <a:ln w="9525">
            <a:noFill/>
            <a:round/>
            <a:headEnd/>
            <a:tailEnd/>
          </a:ln>
        </p:spPr>
        <p:txBody>
          <a:bodyPr/>
          <a:lstStyle/>
          <a:p>
            <a:endParaRPr lang="en-US"/>
          </a:p>
        </p:txBody>
      </p:sp>
      <p:sp>
        <p:nvSpPr>
          <p:cNvPr id="506" name="Freeform 667"/>
          <p:cNvSpPr>
            <a:spLocks/>
          </p:cNvSpPr>
          <p:nvPr/>
        </p:nvSpPr>
        <p:spPr bwMode="auto">
          <a:xfrm>
            <a:off x="3775349" y="3344356"/>
            <a:ext cx="430212" cy="623887"/>
          </a:xfrm>
          <a:custGeom>
            <a:avLst/>
            <a:gdLst/>
            <a:ahLst/>
            <a:cxnLst>
              <a:cxn ang="0">
                <a:pos x="2496" y="7056"/>
              </a:cxn>
              <a:cxn ang="0">
                <a:pos x="5894" y="5433"/>
              </a:cxn>
              <a:cxn ang="0">
                <a:pos x="5912" y="5421"/>
              </a:cxn>
              <a:cxn ang="0">
                <a:pos x="5927" y="5407"/>
              </a:cxn>
              <a:cxn ang="0">
                <a:pos x="5941" y="5389"/>
              </a:cxn>
              <a:cxn ang="0">
                <a:pos x="5950" y="5369"/>
              </a:cxn>
              <a:cxn ang="0">
                <a:pos x="5955" y="5348"/>
              </a:cxn>
              <a:cxn ang="0">
                <a:pos x="5957" y="5325"/>
              </a:cxn>
              <a:cxn ang="0">
                <a:pos x="5955" y="5303"/>
              </a:cxn>
              <a:cxn ang="0">
                <a:pos x="5948" y="5282"/>
              </a:cxn>
              <a:cxn ang="0">
                <a:pos x="3503" y="65"/>
              </a:cxn>
              <a:cxn ang="0">
                <a:pos x="3492" y="47"/>
              </a:cxn>
              <a:cxn ang="0">
                <a:pos x="3477" y="31"/>
              </a:cxn>
              <a:cxn ang="0">
                <a:pos x="3460" y="18"/>
              </a:cxn>
              <a:cxn ang="0">
                <a:pos x="3441" y="9"/>
              </a:cxn>
              <a:cxn ang="0">
                <a:pos x="3420" y="3"/>
              </a:cxn>
              <a:cxn ang="0">
                <a:pos x="3399" y="0"/>
              </a:cxn>
              <a:cxn ang="0">
                <a:pos x="3377" y="3"/>
              </a:cxn>
              <a:cxn ang="0">
                <a:pos x="3357" y="9"/>
              </a:cxn>
              <a:cxn ang="0">
                <a:pos x="63" y="1487"/>
              </a:cxn>
              <a:cxn ang="0">
                <a:pos x="45" y="1497"/>
              </a:cxn>
              <a:cxn ang="0">
                <a:pos x="29" y="1512"/>
              </a:cxn>
              <a:cxn ang="0">
                <a:pos x="16" y="1530"/>
              </a:cxn>
              <a:cxn ang="0">
                <a:pos x="7" y="1550"/>
              </a:cxn>
              <a:cxn ang="0">
                <a:pos x="2" y="1572"/>
              </a:cxn>
              <a:cxn ang="0">
                <a:pos x="0" y="1594"/>
              </a:cxn>
              <a:cxn ang="0">
                <a:pos x="3" y="1616"/>
              </a:cxn>
              <a:cxn ang="0">
                <a:pos x="9" y="1637"/>
              </a:cxn>
              <a:cxn ang="0">
                <a:pos x="2350" y="7000"/>
              </a:cxn>
              <a:cxn ang="0">
                <a:pos x="2361" y="7018"/>
              </a:cxn>
              <a:cxn ang="0">
                <a:pos x="2376" y="7034"/>
              </a:cxn>
              <a:cxn ang="0">
                <a:pos x="2393" y="7048"/>
              </a:cxn>
              <a:cxn ang="0">
                <a:pos x="2412" y="7057"/>
              </a:cxn>
              <a:cxn ang="0">
                <a:pos x="2433" y="7064"/>
              </a:cxn>
              <a:cxn ang="0">
                <a:pos x="2454" y="7066"/>
              </a:cxn>
              <a:cxn ang="0">
                <a:pos x="2476" y="7064"/>
              </a:cxn>
              <a:cxn ang="0">
                <a:pos x="2496" y="7056"/>
              </a:cxn>
            </a:cxnLst>
            <a:rect l="0" t="0" r="r" b="b"/>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w="9525">
            <a:noFill/>
            <a:round/>
            <a:headEnd/>
            <a:tailEnd/>
          </a:ln>
        </p:spPr>
        <p:txBody>
          <a:bodyPr/>
          <a:lstStyle/>
          <a:p>
            <a:endParaRPr lang="en-US"/>
          </a:p>
        </p:txBody>
      </p:sp>
      <p:sp>
        <p:nvSpPr>
          <p:cNvPr id="507" name="Freeform 668"/>
          <p:cNvSpPr>
            <a:spLocks/>
          </p:cNvSpPr>
          <p:nvPr/>
        </p:nvSpPr>
        <p:spPr bwMode="auto">
          <a:xfrm>
            <a:off x="4067449" y="3425317"/>
            <a:ext cx="80962" cy="192088"/>
          </a:xfrm>
          <a:custGeom>
            <a:avLst/>
            <a:gdLst/>
            <a:ahLst/>
            <a:cxnLst>
              <a:cxn ang="0">
                <a:pos x="917" y="2127"/>
              </a:cxn>
              <a:cxn ang="0">
                <a:pos x="0" y="131"/>
              </a:cxn>
              <a:cxn ang="0">
                <a:pos x="33" y="0"/>
              </a:cxn>
              <a:cxn ang="0">
                <a:pos x="70" y="14"/>
              </a:cxn>
              <a:cxn ang="0">
                <a:pos x="106" y="29"/>
              </a:cxn>
              <a:cxn ang="0">
                <a:pos x="143" y="44"/>
              </a:cxn>
              <a:cxn ang="0">
                <a:pos x="180" y="61"/>
              </a:cxn>
              <a:cxn ang="0">
                <a:pos x="217" y="78"/>
              </a:cxn>
              <a:cxn ang="0">
                <a:pos x="252" y="96"/>
              </a:cxn>
              <a:cxn ang="0">
                <a:pos x="288" y="116"/>
              </a:cxn>
              <a:cxn ang="0">
                <a:pos x="324" y="136"/>
              </a:cxn>
              <a:cxn ang="0">
                <a:pos x="358" y="159"/>
              </a:cxn>
              <a:cxn ang="0">
                <a:pos x="393" y="181"/>
              </a:cxn>
              <a:cxn ang="0">
                <a:pos x="428" y="204"/>
              </a:cxn>
              <a:cxn ang="0">
                <a:pos x="461" y="228"/>
              </a:cxn>
              <a:cxn ang="0">
                <a:pos x="495" y="252"/>
              </a:cxn>
              <a:cxn ang="0">
                <a:pos x="528" y="279"/>
              </a:cxn>
              <a:cxn ang="0">
                <a:pos x="560" y="305"/>
              </a:cxn>
              <a:cxn ang="0">
                <a:pos x="592" y="333"/>
              </a:cxn>
              <a:cxn ang="0">
                <a:pos x="624" y="361"/>
              </a:cxn>
              <a:cxn ang="0">
                <a:pos x="654" y="389"/>
              </a:cxn>
              <a:cxn ang="0">
                <a:pos x="684" y="419"/>
              </a:cxn>
              <a:cxn ang="0">
                <a:pos x="713" y="450"/>
              </a:cxn>
              <a:cxn ang="0">
                <a:pos x="742" y="481"/>
              </a:cxn>
              <a:cxn ang="0">
                <a:pos x="769" y="513"/>
              </a:cxn>
              <a:cxn ang="0">
                <a:pos x="796" y="545"/>
              </a:cxn>
              <a:cxn ang="0">
                <a:pos x="822" y="578"/>
              </a:cxn>
              <a:cxn ang="0">
                <a:pos x="847" y="612"/>
              </a:cxn>
              <a:cxn ang="0">
                <a:pos x="871" y="647"/>
              </a:cxn>
              <a:cxn ang="0">
                <a:pos x="895" y="681"/>
              </a:cxn>
              <a:cxn ang="0">
                <a:pos x="917" y="717"/>
              </a:cxn>
              <a:cxn ang="0">
                <a:pos x="939" y="754"/>
              </a:cxn>
              <a:cxn ang="0">
                <a:pos x="959" y="791"/>
              </a:cxn>
              <a:cxn ang="0">
                <a:pos x="979" y="828"/>
              </a:cxn>
              <a:cxn ang="0">
                <a:pos x="997" y="866"/>
              </a:cxn>
              <a:cxn ang="0">
                <a:pos x="1026" y="938"/>
              </a:cxn>
              <a:cxn ang="0">
                <a:pos x="1053" y="1015"/>
              </a:cxn>
              <a:cxn ang="0">
                <a:pos x="1075" y="1096"/>
              </a:cxn>
              <a:cxn ang="0">
                <a:pos x="1095" y="1180"/>
              </a:cxn>
              <a:cxn ang="0">
                <a:pos x="1110" y="1267"/>
              </a:cxn>
              <a:cxn ang="0">
                <a:pos x="1121" y="1356"/>
              </a:cxn>
              <a:cxn ang="0">
                <a:pos x="1130" y="1446"/>
              </a:cxn>
              <a:cxn ang="0">
                <a:pos x="1134" y="1536"/>
              </a:cxn>
              <a:cxn ang="0">
                <a:pos x="1134" y="1626"/>
              </a:cxn>
              <a:cxn ang="0">
                <a:pos x="1131" y="1716"/>
              </a:cxn>
              <a:cxn ang="0">
                <a:pos x="1122" y="1802"/>
              </a:cxn>
              <a:cxn ang="0">
                <a:pos x="1111" y="1886"/>
              </a:cxn>
              <a:cxn ang="0">
                <a:pos x="1096" y="1967"/>
              </a:cxn>
              <a:cxn ang="0">
                <a:pos x="1076" y="2044"/>
              </a:cxn>
              <a:cxn ang="0">
                <a:pos x="1053" y="2115"/>
              </a:cxn>
              <a:cxn ang="0">
                <a:pos x="1025" y="2180"/>
              </a:cxn>
              <a:cxn ang="0">
                <a:pos x="917" y="2127"/>
              </a:cxn>
            </a:cxnLst>
            <a:rect l="0" t="0" r="r" b="b"/>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w="9525">
            <a:noFill/>
            <a:round/>
            <a:headEnd/>
            <a:tailEnd/>
          </a:ln>
        </p:spPr>
        <p:txBody>
          <a:bodyPr/>
          <a:lstStyle/>
          <a:p>
            <a:endParaRPr lang="en-US"/>
          </a:p>
        </p:txBody>
      </p:sp>
      <p:sp>
        <p:nvSpPr>
          <p:cNvPr id="508" name="Freeform 669"/>
          <p:cNvSpPr>
            <a:spLocks/>
          </p:cNvSpPr>
          <p:nvPr/>
        </p:nvSpPr>
        <p:spPr bwMode="auto">
          <a:xfrm>
            <a:off x="3764237" y="3403093"/>
            <a:ext cx="328613" cy="320675"/>
          </a:xfrm>
          <a:custGeom>
            <a:avLst/>
            <a:gdLst/>
            <a:ahLst/>
            <a:cxnLst>
              <a:cxn ang="0">
                <a:pos x="0" y="1625"/>
              </a:cxn>
              <a:cxn ang="0">
                <a:pos x="3650" y="0"/>
              </a:cxn>
              <a:cxn ang="0">
                <a:pos x="4569" y="1997"/>
              </a:cxn>
              <a:cxn ang="0">
                <a:pos x="873" y="3641"/>
              </a:cxn>
              <a:cxn ang="0">
                <a:pos x="0" y="1625"/>
              </a:cxn>
            </a:cxnLst>
            <a:rect l="0" t="0" r="r" b="b"/>
            <a:pathLst>
              <a:path w="4569" h="3641">
                <a:moveTo>
                  <a:pt x="0" y="1625"/>
                </a:moveTo>
                <a:lnTo>
                  <a:pt x="3650" y="0"/>
                </a:lnTo>
                <a:lnTo>
                  <a:pt x="4569" y="1997"/>
                </a:lnTo>
                <a:lnTo>
                  <a:pt x="873" y="3641"/>
                </a:lnTo>
                <a:lnTo>
                  <a:pt x="0" y="1625"/>
                </a:lnTo>
                <a:close/>
              </a:path>
            </a:pathLst>
          </a:custGeom>
          <a:solidFill>
            <a:srgbClr val="545959"/>
          </a:solidFill>
          <a:ln w="9525">
            <a:noFill/>
            <a:round/>
            <a:headEnd/>
            <a:tailEnd/>
          </a:ln>
        </p:spPr>
        <p:txBody>
          <a:bodyPr/>
          <a:lstStyle/>
          <a:p>
            <a:endParaRPr lang="en-US"/>
          </a:p>
        </p:txBody>
      </p:sp>
      <p:sp>
        <p:nvSpPr>
          <p:cNvPr id="509" name="Freeform 670"/>
          <p:cNvSpPr>
            <a:spLocks/>
          </p:cNvSpPr>
          <p:nvPr/>
        </p:nvSpPr>
        <p:spPr bwMode="auto">
          <a:xfrm>
            <a:off x="3735662" y="3311017"/>
            <a:ext cx="430213" cy="623888"/>
          </a:xfrm>
          <a:custGeom>
            <a:avLst/>
            <a:gdLst/>
            <a:ahLst/>
            <a:cxnLst>
              <a:cxn ang="0">
                <a:pos x="2497" y="7056"/>
              </a:cxn>
              <a:cxn ang="0">
                <a:pos x="5894" y="5432"/>
              </a:cxn>
              <a:cxn ang="0">
                <a:pos x="5912" y="5421"/>
              </a:cxn>
              <a:cxn ang="0">
                <a:pos x="5928" y="5406"/>
              </a:cxn>
              <a:cxn ang="0">
                <a:pos x="5941" y="5388"/>
              </a:cxn>
              <a:cxn ang="0">
                <a:pos x="5950" y="5368"/>
              </a:cxn>
              <a:cxn ang="0">
                <a:pos x="5955" y="5347"/>
              </a:cxn>
              <a:cxn ang="0">
                <a:pos x="5957" y="5325"/>
              </a:cxn>
              <a:cxn ang="0">
                <a:pos x="5955" y="5303"/>
              </a:cxn>
              <a:cxn ang="0">
                <a:pos x="5948" y="5282"/>
              </a:cxn>
              <a:cxn ang="0">
                <a:pos x="3503" y="64"/>
              </a:cxn>
              <a:cxn ang="0">
                <a:pos x="3492" y="46"/>
              </a:cxn>
              <a:cxn ang="0">
                <a:pos x="3477" y="31"/>
              </a:cxn>
              <a:cxn ang="0">
                <a:pos x="3460" y="18"/>
              </a:cxn>
              <a:cxn ang="0">
                <a:pos x="3441" y="8"/>
              </a:cxn>
              <a:cxn ang="0">
                <a:pos x="3420" y="2"/>
              </a:cxn>
              <a:cxn ang="0">
                <a:pos x="3399" y="0"/>
              </a:cxn>
              <a:cxn ang="0">
                <a:pos x="3377" y="2"/>
              </a:cxn>
              <a:cxn ang="0">
                <a:pos x="3357" y="8"/>
              </a:cxn>
              <a:cxn ang="0">
                <a:pos x="63" y="1486"/>
              </a:cxn>
              <a:cxn ang="0">
                <a:pos x="45" y="1497"/>
              </a:cxn>
              <a:cxn ang="0">
                <a:pos x="30" y="1512"/>
              </a:cxn>
              <a:cxn ang="0">
                <a:pos x="16" y="1530"/>
              </a:cxn>
              <a:cxn ang="0">
                <a:pos x="7" y="1550"/>
              </a:cxn>
              <a:cxn ang="0">
                <a:pos x="2" y="1572"/>
              </a:cxn>
              <a:cxn ang="0">
                <a:pos x="0" y="1594"/>
              </a:cxn>
              <a:cxn ang="0">
                <a:pos x="3" y="1615"/>
              </a:cxn>
              <a:cxn ang="0">
                <a:pos x="9" y="1636"/>
              </a:cxn>
              <a:cxn ang="0">
                <a:pos x="2351" y="6999"/>
              </a:cxn>
              <a:cxn ang="0">
                <a:pos x="2362" y="7018"/>
              </a:cxn>
              <a:cxn ang="0">
                <a:pos x="2377" y="7034"/>
              </a:cxn>
              <a:cxn ang="0">
                <a:pos x="2394" y="7048"/>
              </a:cxn>
              <a:cxn ang="0">
                <a:pos x="2413" y="7057"/>
              </a:cxn>
              <a:cxn ang="0">
                <a:pos x="2434" y="7063"/>
              </a:cxn>
              <a:cxn ang="0">
                <a:pos x="2455" y="7065"/>
              </a:cxn>
              <a:cxn ang="0">
                <a:pos x="2477" y="7063"/>
              </a:cxn>
              <a:cxn ang="0">
                <a:pos x="2497" y="7056"/>
              </a:cxn>
            </a:cxnLst>
            <a:rect l="0" t="0" r="r" b="b"/>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w="9525">
            <a:noFill/>
            <a:round/>
            <a:headEnd/>
            <a:tailEnd/>
          </a:ln>
        </p:spPr>
        <p:txBody>
          <a:bodyPr/>
          <a:lstStyle/>
          <a:p>
            <a:endParaRPr lang="en-US"/>
          </a:p>
        </p:txBody>
      </p:sp>
      <p:sp>
        <p:nvSpPr>
          <p:cNvPr id="510" name="Freeform 671"/>
          <p:cNvSpPr>
            <a:spLocks/>
          </p:cNvSpPr>
          <p:nvPr/>
        </p:nvSpPr>
        <p:spPr bwMode="auto">
          <a:xfrm>
            <a:off x="3735662" y="3311018"/>
            <a:ext cx="257175" cy="157163"/>
          </a:xfrm>
          <a:custGeom>
            <a:avLst/>
            <a:gdLst/>
            <a:ahLst/>
            <a:cxnLst>
              <a:cxn ang="0">
                <a:pos x="3562" y="1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68" y="1773"/>
              </a:cxn>
              <a:cxn ang="0">
                <a:pos x="3562" y="183"/>
              </a:cxn>
            </a:cxnLst>
            <a:rect l="0" t="0" r="r" b="b"/>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w="9525">
            <a:noFill/>
            <a:round/>
            <a:headEnd/>
            <a:tailEnd/>
          </a:ln>
        </p:spPr>
        <p:txBody>
          <a:bodyPr/>
          <a:lstStyle/>
          <a:p>
            <a:endParaRPr lang="en-US"/>
          </a:p>
        </p:txBody>
      </p:sp>
      <p:sp>
        <p:nvSpPr>
          <p:cNvPr id="511" name="Freeform 672"/>
          <p:cNvSpPr>
            <a:spLocks/>
          </p:cNvSpPr>
          <p:nvPr/>
        </p:nvSpPr>
        <p:spPr bwMode="auto">
          <a:xfrm>
            <a:off x="3735661" y="3311017"/>
            <a:ext cx="255588" cy="153988"/>
          </a:xfrm>
          <a:custGeom>
            <a:avLst/>
            <a:gdLst/>
            <a:ahLst/>
            <a:cxnLst>
              <a:cxn ang="0">
                <a:pos x="3545" y="153"/>
              </a:cxn>
              <a:cxn ang="0">
                <a:pos x="3538" y="137"/>
              </a:cxn>
              <a:cxn ang="0">
                <a:pos x="3529" y="120"/>
              </a:cxn>
              <a:cxn ang="0">
                <a:pos x="3514" y="90"/>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1" y="1665"/>
              </a:cxn>
              <a:cxn ang="0">
                <a:pos x="31" y="1685"/>
              </a:cxn>
              <a:cxn ang="0">
                <a:pos x="46" y="1719"/>
              </a:cxn>
              <a:cxn ang="0">
                <a:pos x="162" y="1700"/>
              </a:cxn>
              <a:cxn ang="0">
                <a:pos x="348" y="1616"/>
              </a:cxn>
              <a:cxn ang="0">
                <a:pos x="508" y="1543"/>
              </a:cxn>
              <a:cxn ang="0">
                <a:pos x="648" y="1480"/>
              </a:cxn>
              <a:cxn ang="0">
                <a:pos x="776" y="1422"/>
              </a:cxn>
              <a:cxn ang="0">
                <a:pos x="898" y="1367"/>
              </a:cxn>
              <a:cxn ang="0">
                <a:pos x="1021" y="1311"/>
              </a:cxn>
              <a:cxn ang="0">
                <a:pos x="1153" y="1251"/>
              </a:cxn>
              <a:cxn ang="0">
                <a:pos x="1299" y="1186"/>
              </a:cxn>
              <a:cxn ang="0">
                <a:pos x="1466" y="1110"/>
              </a:cxn>
              <a:cxn ang="0">
                <a:pos x="1662" y="1020"/>
              </a:cxn>
              <a:cxn ang="0">
                <a:pos x="1892" y="916"/>
              </a:cxn>
              <a:cxn ang="0">
                <a:pos x="2166" y="792"/>
              </a:cxn>
              <a:cxn ang="0">
                <a:pos x="2488" y="646"/>
              </a:cxn>
              <a:cxn ang="0">
                <a:pos x="2864" y="474"/>
              </a:cxn>
              <a:cxn ang="0">
                <a:pos x="3304" y="275"/>
              </a:cxn>
            </a:cxnLst>
            <a:rect l="0" t="0" r="r" b="b"/>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w="9525">
            <a:noFill/>
            <a:round/>
            <a:headEnd/>
            <a:tailEnd/>
          </a:ln>
        </p:spPr>
        <p:txBody>
          <a:bodyPr/>
          <a:lstStyle/>
          <a:p>
            <a:endParaRPr lang="en-US"/>
          </a:p>
        </p:txBody>
      </p:sp>
      <p:sp>
        <p:nvSpPr>
          <p:cNvPr id="512" name="Freeform 673"/>
          <p:cNvSpPr>
            <a:spLocks/>
          </p:cNvSpPr>
          <p:nvPr/>
        </p:nvSpPr>
        <p:spPr bwMode="auto">
          <a:xfrm>
            <a:off x="3735661" y="3311017"/>
            <a:ext cx="255588" cy="152400"/>
          </a:xfrm>
          <a:custGeom>
            <a:avLst/>
            <a:gdLst/>
            <a:ahLst/>
            <a:cxnLst>
              <a:cxn ang="0">
                <a:pos x="3534" y="135"/>
              </a:cxn>
              <a:cxn ang="0">
                <a:pos x="3529" y="123"/>
              </a:cxn>
              <a:cxn ang="0">
                <a:pos x="3523" y="110"/>
              </a:cxn>
              <a:cxn ang="0">
                <a:pos x="3511" y="84"/>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3" y="1646"/>
              </a:cxn>
              <a:cxn ang="0">
                <a:pos x="19" y="1658"/>
              </a:cxn>
              <a:cxn ang="0">
                <a:pos x="26" y="1674"/>
              </a:cxn>
              <a:cxn ang="0">
                <a:pos x="37" y="1702"/>
              </a:cxn>
              <a:cxn ang="0">
                <a:pos x="151" y="1676"/>
              </a:cxn>
              <a:cxn ang="0">
                <a:pos x="337" y="1592"/>
              </a:cxn>
              <a:cxn ang="0">
                <a:pos x="497" y="1520"/>
              </a:cxn>
              <a:cxn ang="0">
                <a:pos x="637" y="1457"/>
              </a:cxn>
              <a:cxn ang="0">
                <a:pos x="765" y="1399"/>
              </a:cxn>
              <a:cxn ang="0">
                <a:pos x="886" y="1344"/>
              </a:cxn>
              <a:cxn ang="0">
                <a:pos x="1010" y="1288"/>
              </a:cxn>
              <a:cxn ang="0">
                <a:pos x="1141" y="1229"/>
              </a:cxn>
              <a:cxn ang="0">
                <a:pos x="1287" y="1163"/>
              </a:cxn>
              <a:cxn ang="0">
                <a:pos x="1455" y="1087"/>
              </a:cxn>
              <a:cxn ang="0">
                <a:pos x="1650" y="998"/>
              </a:cxn>
              <a:cxn ang="0">
                <a:pos x="1881" y="894"/>
              </a:cxn>
              <a:cxn ang="0">
                <a:pos x="2154" y="771"/>
              </a:cxn>
              <a:cxn ang="0">
                <a:pos x="2477" y="625"/>
              </a:cxn>
              <a:cxn ang="0">
                <a:pos x="2853" y="453"/>
              </a:cxn>
              <a:cxn ang="0">
                <a:pos x="3293" y="254"/>
              </a:cxn>
            </a:cxnLst>
            <a:rect l="0" t="0" r="r" b="b"/>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w="9525">
            <a:noFill/>
            <a:round/>
            <a:headEnd/>
            <a:tailEnd/>
          </a:ln>
        </p:spPr>
        <p:txBody>
          <a:bodyPr/>
          <a:lstStyle/>
          <a:p>
            <a:endParaRPr lang="en-US"/>
          </a:p>
        </p:txBody>
      </p:sp>
      <p:sp>
        <p:nvSpPr>
          <p:cNvPr id="513" name="Freeform 674"/>
          <p:cNvSpPr>
            <a:spLocks/>
          </p:cNvSpPr>
          <p:nvPr/>
        </p:nvSpPr>
        <p:spPr bwMode="auto">
          <a:xfrm>
            <a:off x="3735661" y="3311018"/>
            <a:ext cx="254000" cy="149225"/>
          </a:xfrm>
          <a:custGeom>
            <a:avLst/>
            <a:gdLst/>
            <a:ahLst/>
            <a:cxnLst>
              <a:cxn ang="0">
                <a:pos x="3522" y="112"/>
              </a:cxn>
              <a:cxn ang="0">
                <a:pos x="3513" y="9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4" y="1648"/>
              </a:cxn>
              <a:cxn ang="0">
                <a:pos x="25" y="1671"/>
              </a:cxn>
              <a:cxn ang="0">
                <a:pos x="141" y="1651"/>
              </a:cxn>
              <a:cxn ang="0">
                <a:pos x="326" y="1568"/>
              </a:cxn>
              <a:cxn ang="0">
                <a:pos x="486" y="1496"/>
              </a:cxn>
              <a:cxn ang="0">
                <a:pos x="626" y="1433"/>
              </a:cxn>
              <a:cxn ang="0">
                <a:pos x="754" y="1375"/>
              </a:cxn>
              <a:cxn ang="0">
                <a:pos x="875" y="1320"/>
              </a:cxn>
              <a:cxn ang="0">
                <a:pos x="999" y="1264"/>
              </a:cxn>
              <a:cxn ang="0">
                <a:pos x="1130" y="1205"/>
              </a:cxn>
              <a:cxn ang="0">
                <a:pos x="1276" y="1140"/>
              </a:cxn>
              <a:cxn ang="0">
                <a:pos x="1443" y="1064"/>
              </a:cxn>
              <a:cxn ang="0">
                <a:pos x="1639" y="975"/>
              </a:cxn>
              <a:cxn ang="0">
                <a:pos x="1870" y="872"/>
              </a:cxn>
              <a:cxn ang="0">
                <a:pos x="2143" y="749"/>
              </a:cxn>
              <a:cxn ang="0">
                <a:pos x="2464" y="603"/>
              </a:cxn>
              <a:cxn ang="0">
                <a:pos x="2841" y="432"/>
              </a:cxn>
              <a:cxn ang="0">
                <a:pos x="3281" y="234"/>
              </a:cxn>
            </a:cxnLst>
            <a:rect l="0" t="0" r="r" b="b"/>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w="9525">
            <a:noFill/>
            <a:round/>
            <a:headEnd/>
            <a:tailEnd/>
          </a:ln>
        </p:spPr>
        <p:txBody>
          <a:bodyPr/>
          <a:lstStyle/>
          <a:p>
            <a:endParaRPr lang="en-US"/>
          </a:p>
        </p:txBody>
      </p:sp>
      <p:sp>
        <p:nvSpPr>
          <p:cNvPr id="514" name="Freeform 675"/>
          <p:cNvSpPr>
            <a:spLocks/>
          </p:cNvSpPr>
          <p:nvPr/>
        </p:nvSpPr>
        <p:spPr bwMode="auto">
          <a:xfrm>
            <a:off x="3735661" y="3311017"/>
            <a:ext cx="254000" cy="147638"/>
          </a:xfrm>
          <a:custGeom>
            <a:avLst/>
            <a:gdLst/>
            <a:ahLst/>
            <a:cxnLst>
              <a:cxn ang="0">
                <a:pos x="3513" y="96"/>
              </a:cxn>
              <a:cxn ang="0">
                <a:pos x="3508" y="81"/>
              </a:cxn>
              <a:cxn ang="0">
                <a:pos x="3491" y="46"/>
              </a:cxn>
              <a:cxn ang="0">
                <a:pos x="3459" y="18"/>
              </a:cxn>
              <a:cxn ang="0">
                <a:pos x="3418" y="2"/>
              </a:cxn>
              <a:cxn ang="0">
                <a:pos x="3376" y="2"/>
              </a:cxn>
              <a:cxn ang="0">
                <a:pos x="3257" y="53"/>
              </a:cxn>
              <a:cxn ang="0">
                <a:pos x="3083" y="131"/>
              </a:cxn>
              <a:cxn ang="0">
                <a:pos x="2932" y="198"/>
              </a:cxn>
              <a:cxn ang="0">
                <a:pos x="2800" y="258"/>
              </a:cxn>
              <a:cxn ang="0">
                <a:pos x="2681" y="312"/>
              </a:cxn>
              <a:cxn ang="0">
                <a:pos x="2565" y="364"/>
              </a:cxn>
              <a:cxn ang="0">
                <a:pos x="2450" y="415"/>
              </a:cxn>
              <a:cxn ang="0">
                <a:pos x="2327" y="471"/>
              </a:cxn>
              <a:cxn ang="0">
                <a:pos x="2189" y="532"/>
              </a:cxn>
              <a:cxn ang="0">
                <a:pos x="2031" y="603"/>
              </a:cxn>
              <a:cxn ang="0">
                <a:pos x="1846" y="686"/>
              </a:cxn>
              <a:cxn ang="0">
                <a:pos x="1628" y="784"/>
              </a:cxn>
              <a:cxn ang="0">
                <a:pos x="1370" y="899"/>
              </a:cxn>
              <a:cxn ang="0">
                <a:pos x="1066" y="1036"/>
              </a:cxn>
              <a:cxn ang="0">
                <a:pos x="710" y="1195"/>
              </a:cxn>
              <a:cxn ang="0">
                <a:pos x="294" y="1382"/>
              </a:cxn>
              <a:cxn ang="0">
                <a:pos x="44" y="1497"/>
              </a:cxn>
              <a:cxn ang="0">
                <a:pos x="16" y="1530"/>
              </a:cxn>
              <a:cxn ang="0">
                <a:pos x="2" y="1572"/>
              </a:cxn>
              <a:cxn ang="0">
                <a:pos x="2" y="1615"/>
              </a:cxn>
              <a:cxn ang="0">
                <a:pos x="12" y="1644"/>
              </a:cxn>
              <a:cxn ang="0">
                <a:pos x="18" y="1657"/>
              </a:cxn>
              <a:cxn ang="0">
                <a:pos x="130" y="1627"/>
              </a:cxn>
              <a:cxn ang="0">
                <a:pos x="315" y="1543"/>
              </a:cxn>
              <a:cxn ang="0">
                <a:pos x="474" y="1472"/>
              </a:cxn>
              <a:cxn ang="0">
                <a:pos x="615" y="1408"/>
              </a:cxn>
              <a:cxn ang="0">
                <a:pos x="743" y="1352"/>
              </a:cxn>
              <a:cxn ang="0">
                <a:pos x="864" y="1297"/>
              </a:cxn>
              <a:cxn ang="0">
                <a:pos x="987" y="1241"/>
              </a:cxn>
              <a:cxn ang="0">
                <a:pos x="1119" y="1182"/>
              </a:cxn>
              <a:cxn ang="0">
                <a:pos x="1265" y="1116"/>
              </a:cxn>
              <a:cxn ang="0">
                <a:pos x="1432" y="1042"/>
              </a:cxn>
              <a:cxn ang="0">
                <a:pos x="1628" y="953"/>
              </a:cxn>
              <a:cxn ang="0">
                <a:pos x="1859" y="850"/>
              </a:cxn>
              <a:cxn ang="0">
                <a:pos x="2132" y="726"/>
              </a:cxn>
              <a:cxn ang="0">
                <a:pos x="2453" y="582"/>
              </a:cxn>
              <a:cxn ang="0">
                <a:pos x="2830" y="412"/>
              </a:cxn>
              <a:cxn ang="0">
                <a:pos x="3269" y="214"/>
              </a:cxn>
            </a:cxnLst>
            <a:rect l="0" t="0" r="r" b="b"/>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w="9525">
            <a:noFill/>
            <a:round/>
            <a:headEnd/>
            <a:tailEnd/>
          </a:ln>
        </p:spPr>
        <p:txBody>
          <a:bodyPr/>
          <a:lstStyle/>
          <a:p>
            <a:endParaRPr lang="en-US"/>
          </a:p>
        </p:txBody>
      </p:sp>
      <p:sp>
        <p:nvSpPr>
          <p:cNvPr id="515" name="Freeform 676"/>
          <p:cNvSpPr>
            <a:spLocks/>
          </p:cNvSpPr>
          <p:nvPr/>
        </p:nvSpPr>
        <p:spPr bwMode="auto">
          <a:xfrm>
            <a:off x="3735662" y="3311017"/>
            <a:ext cx="252413" cy="146050"/>
          </a:xfrm>
          <a:custGeom>
            <a:avLst/>
            <a:gdLst/>
            <a:ahLst/>
            <a:cxnLst>
              <a:cxn ang="0">
                <a:pos x="3503" y="83"/>
              </a:cxn>
              <a:cxn ang="0">
                <a:pos x="3502" y="64"/>
              </a:cxn>
              <a:cxn ang="0">
                <a:pos x="3491" y="46"/>
              </a:cxn>
              <a:cxn ang="0">
                <a:pos x="3476" y="31"/>
              </a:cxn>
              <a:cxn ang="0">
                <a:pos x="3459" y="18"/>
              </a:cxn>
              <a:cxn ang="0">
                <a:pos x="3440" y="8"/>
              </a:cxn>
              <a:cxn ang="0">
                <a:pos x="3418" y="2"/>
              </a:cxn>
              <a:cxn ang="0">
                <a:pos x="3397" y="0"/>
              </a:cxn>
              <a:cxn ang="0">
                <a:pos x="3376" y="2"/>
              </a:cxn>
              <a:cxn ang="0">
                <a:pos x="3356" y="8"/>
              </a:cxn>
              <a:cxn ang="0">
                <a:pos x="62" y="1486"/>
              </a:cxn>
              <a:cxn ang="0">
                <a:pos x="44" y="1497"/>
              </a:cxn>
              <a:cxn ang="0">
                <a:pos x="29" y="1512"/>
              </a:cxn>
              <a:cxn ang="0">
                <a:pos x="16" y="1530"/>
              </a:cxn>
              <a:cxn ang="0">
                <a:pos x="7" y="1550"/>
              </a:cxn>
              <a:cxn ang="0">
                <a:pos x="2" y="1572"/>
              </a:cxn>
              <a:cxn ang="0">
                <a:pos x="0" y="1594"/>
              </a:cxn>
              <a:cxn ang="0">
                <a:pos x="2" y="1615"/>
              </a:cxn>
              <a:cxn ang="0">
                <a:pos x="8" y="1636"/>
              </a:cxn>
              <a:cxn ang="0">
                <a:pos x="13" y="1649"/>
              </a:cxn>
              <a:cxn ang="0">
                <a:pos x="3503" y="83"/>
              </a:cxn>
            </a:cxnLst>
            <a:rect l="0" t="0" r="r" b="b"/>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w="9525">
            <a:noFill/>
            <a:round/>
            <a:headEnd/>
            <a:tailEnd/>
          </a:ln>
        </p:spPr>
        <p:txBody>
          <a:bodyPr/>
          <a:lstStyle/>
          <a:p>
            <a:endParaRPr lang="en-US"/>
          </a:p>
        </p:txBody>
      </p:sp>
      <p:sp>
        <p:nvSpPr>
          <p:cNvPr id="516" name="Freeform 677"/>
          <p:cNvSpPr>
            <a:spLocks/>
          </p:cNvSpPr>
          <p:nvPr/>
        </p:nvSpPr>
        <p:spPr bwMode="auto">
          <a:xfrm>
            <a:off x="4010300" y="3374518"/>
            <a:ext cx="3175" cy="4763"/>
          </a:xfrm>
          <a:custGeom>
            <a:avLst/>
            <a:gdLst/>
            <a:ahLst/>
            <a:cxnLst>
              <a:cxn ang="0">
                <a:pos x="0" y="2"/>
              </a:cxn>
              <a:cxn ang="0">
                <a:pos x="9" y="0"/>
              </a:cxn>
              <a:cxn ang="0">
                <a:pos x="16" y="2"/>
              </a:cxn>
              <a:cxn ang="0">
                <a:pos x="22" y="7"/>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w="9525">
            <a:noFill/>
            <a:round/>
            <a:headEnd/>
            <a:tailEnd/>
          </a:ln>
        </p:spPr>
        <p:txBody>
          <a:bodyPr/>
          <a:lstStyle/>
          <a:p>
            <a:endParaRPr lang="en-US"/>
          </a:p>
        </p:txBody>
      </p:sp>
      <p:sp>
        <p:nvSpPr>
          <p:cNvPr id="517" name="Freeform 678"/>
          <p:cNvSpPr>
            <a:spLocks/>
          </p:cNvSpPr>
          <p:nvPr/>
        </p:nvSpPr>
        <p:spPr bwMode="auto">
          <a:xfrm>
            <a:off x="3757886" y="3374518"/>
            <a:ext cx="254000" cy="142875"/>
          </a:xfrm>
          <a:custGeom>
            <a:avLst/>
            <a:gdLst/>
            <a:ahLst/>
            <a:cxnLst>
              <a:cxn ang="0">
                <a:pos x="8" y="1596"/>
              </a:cxn>
              <a:cxn ang="0">
                <a:pos x="0" y="1577"/>
              </a:cxn>
              <a:cxn ang="0">
                <a:pos x="3513" y="0"/>
              </a:cxn>
              <a:cxn ang="0">
                <a:pos x="3529" y="38"/>
              </a:cxn>
              <a:cxn ang="0">
                <a:pos x="16" y="1614"/>
              </a:cxn>
              <a:cxn ang="0">
                <a:pos x="8" y="1596"/>
              </a:cxn>
            </a:cxnLst>
            <a:rect l="0" t="0" r="r" b="b"/>
            <a:pathLst>
              <a:path w="3529" h="1614">
                <a:moveTo>
                  <a:pt x="8" y="1596"/>
                </a:moveTo>
                <a:lnTo>
                  <a:pt x="0" y="1577"/>
                </a:lnTo>
                <a:lnTo>
                  <a:pt x="3513" y="0"/>
                </a:lnTo>
                <a:lnTo>
                  <a:pt x="3529" y="38"/>
                </a:lnTo>
                <a:lnTo>
                  <a:pt x="16" y="1614"/>
                </a:lnTo>
                <a:lnTo>
                  <a:pt x="8" y="1596"/>
                </a:lnTo>
                <a:close/>
              </a:path>
            </a:pathLst>
          </a:custGeom>
          <a:solidFill>
            <a:srgbClr val="7A8282"/>
          </a:solidFill>
          <a:ln w="9525">
            <a:noFill/>
            <a:round/>
            <a:headEnd/>
            <a:tailEnd/>
          </a:ln>
        </p:spPr>
        <p:txBody>
          <a:bodyPr/>
          <a:lstStyle/>
          <a:p>
            <a:endParaRPr lang="en-US"/>
          </a:p>
        </p:txBody>
      </p:sp>
      <p:sp>
        <p:nvSpPr>
          <p:cNvPr id="518" name="Freeform 679"/>
          <p:cNvSpPr>
            <a:spLocks/>
          </p:cNvSpPr>
          <p:nvPr/>
        </p:nvSpPr>
        <p:spPr bwMode="auto">
          <a:xfrm>
            <a:off x="3756300" y="3514218"/>
            <a:ext cx="1587" cy="3175"/>
          </a:xfrm>
          <a:custGeom>
            <a:avLst/>
            <a:gdLst/>
            <a:ahLst/>
            <a:cxnLst>
              <a:cxn ang="0">
                <a:pos x="28" y="37"/>
              </a:cxn>
              <a:cxn ang="0">
                <a:pos x="19" y="40"/>
              </a:cxn>
              <a:cxn ang="0">
                <a:pos x="12" y="37"/>
              </a:cxn>
              <a:cxn ang="0">
                <a:pos x="6" y="33"/>
              </a:cxn>
              <a:cxn ang="0">
                <a:pos x="2" y="26"/>
              </a:cxn>
              <a:cxn ang="0">
                <a:pos x="0" y="19"/>
              </a:cxn>
              <a:cxn ang="0">
                <a:pos x="1" y="11"/>
              </a:cxn>
              <a:cxn ang="0">
                <a:pos x="5" y="5"/>
              </a:cxn>
              <a:cxn ang="0">
                <a:pos x="12" y="0"/>
              </a:cxn>
              <a:cxn ang="0">
                <a:pos x="28" y="37"/>
              </a:cxn>
            </a:cxnLst>
            <a:rect l="0" t="0" r="r" b="b"/>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w="9525">
            <a:noFill/>
            <a:round/>
            <a:headEnd/>
            <a:tailEnd/>
          </a:ln>
        </p:spPr>
        <p:txBody>
          <a:bodyPr/>
          <a:lstStyle/>
          <a:p>
            <a:endParaRPr lang="en-US"/>
          </a:p>
        </p:txBody>
      </p:sp>
      <p:sp>
        <p:nvSpPr>
          <p:cNvPr id="519" name="Freeform 680"/>
          <p:cNvSpPr>
            <a:spLocks/>
          </p:cNvSpPr>
          <p:nvPr/>
        </p:nvSpPr>
        <p:spPr bwMode="auto">
          <a:xfrm>
            <a:off x="4016650" y="3391981"/>
            <a:ext cx="3175" cy="3175"/>
          </a:xfrm>
          <a:custGeom>
            <a:avLst/>
            <a:gdLst/>
            <a:ahLst/>
            <a:cxnLst>
              <a:cxn ang="0">
                <a:pos x="0" y="2"/>
              </a:cxn>
              <a:cxn ang="0">
                <a:pos x="9" y="0"/>
              </a:cxn>
              <a:cxn ang="0">
                <a:pos x="16" y="2"/>
              </a:cxn>
              <a:cxn ang="0">
                <a:pos x="22" y="6"/>
              </a:cxn>
              <a:cxn ang="0">
                <a:pos x="26" y="13"/>
              </a:cxn>
              <a:cxn ang="0">
                <a:pos x="28" y="21"/>
              </a:cxn>
              <a:cxn ang="0">
                <a:pos x="27" y="29"/>
              </a:cxn>
              <a:cxn ang="0">
                <a:pos x="23" y="35"/>
              </a:cxn>
              <a:cxn ang="0">
                <a:pos x="16" y="40"/>
              </a:cxn>
              <a:cxn ang="0">
                <a:pos x="0" y="2"/>
              </a:cxn>
            </a:cxnLst>
            <a:rect l="0" t="0" r="r" b="b"/>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w="9525">
            <a:noFill/>
            <a:round/>
            <a:headEnd/>
            <a:tailEnd/>
          </a:ln>
        </p:spPr>
        <p:txBody>
          <a:bodyPr/>
          <a:lstStyle/>
          <a:p>
            <a:endParaRPr lang="en-US"/>
          </a:p>
        </p:txBody>
      </p:sp>
      <p:sp>
        <p:nvSpPr>
          <p:cNvPr id="520" name="Freeform 681"/>
          <p:cNvSpPr>
            <a:spLocks/>
          </p:cNvSpPr>
          <p:nvPr/>
        </p:nvSpPr>
        <p:spPr bwMode="auto">
          <a:xfrm>
            <a:off x="3762650" y="3391980"/>
            <a:ext cx="255587" cy="144462"/>
          </a:xfrm>
          <a:custGeom>
            <a:avLst/>
            <a:gdLst/>
            <a:ahLst/>
            <a:cxnLst>
              <a:cxn ang="0">
                <a:pos x="8" y="1614"/>
              </a:cxn>
              <a:cxn ang="0">
                <a:pos x="0" y="1595"/>
              </a:cxn>
              <a:cxn ang="0">
                <a:pos x="3531" y="0"/>
              </a:cxn>
              <a:cxn ang="0">
                <a:pos x="3547" y="38"/>
              </a:cxn>
              <a:cxn ang="0">
                <a:pos x="17" y="1633"/>
              </a:cxn>
              <a:cxn ang="0">
                <a:pos x="8" y="1614"/>
              </a:cxn>
            </a:cxnLst>
            <a:rect l="0" t="0" r="r" b="b"/>
            <a:pathLst>
              <a:path w="3547" h="1633">
                <a:moveTo>
                  <a:pt x="8" y="1614"/>
                </a:moveTo>
                <a:lnTo>
                  <a:pt x="0" y="1595"/>
                </a:lnTo>
                <a:lnTo>
                  <a:pt x="3531" y="0"/>
                </a:lnTo>
                <a:lnTo>
                  <a:pt x="3547" y="38"/>
                </a:lnTo>
                <a:lnTo>
                  <a:pt x="17" y="1633"/>
                </a:lnTo>
                <a:lnTo>
                  <a:pt x="8" y="1614"/>
                </a:lnTo>
                <a:close/>
              </a:path>
            </a:pathLst>
          </a:custGeom>
          <a:solidFill>
            <a:srgbClr val="EDF5F5"/>
          </a:solidFill>
          <a:ln w="9525">
            <a:noFill/>
            <a:round/>
            <a:headEnd/>
            <a:tailEnd/>
          </a:ln>
        </p:spPr>
        <p:txBody>
          <a:bodyPr/>
          <a:lstStyle/>
          <a:p>
            <a:endParaRPr lang="en-US"/>
          </a:p>
        </p:txBody>
      </p:sp>
      <p:sp>
        <p:nvSpPr>
          <p:cNvPr id="521" name="Freeform 682"/>
          <p:cNvSpPr>
            <a:spLocks/>
          </p:cNvSpPr>
          <p:nvPr/>
        </p:nvSpPr>
        <p:spPr bwMode="auto">
          <a:xfrm>
            <a:off x="3761062" y="3533268"/>
            <a:ext cx="3175" cy="3175"/>
          </a:xfrm>
          <a:custGeom>
            <a:avLst/>
            <a:gdLst/>
            <a:ahLst/>
            <a:cxnLst>
              <a:cxn ang="0">
                <a:pos x="29" y="38"/>
              </a:cxn>
              <a:cxn ang="0">
                <a:pos x="19" y="40"/>
              </a:cxn>
              <a:cxn ang="0">
                <a:pos x="12" y="38"/>
              </a:cxn>
              <a:cxn ang="0">
                <a:pos x="6" y="34"/>
              </a:cxn>
              <a:cxn ang="0">
                <a:pos x="2" y="27"/>
              </a:cxn>
              <a:cxn ang="0">
                <a:pos x="0" y="19"/>
              </a:cxn>
              <a:cxn ang="0">
                <a:pos x="1" y="12"/>
              </a:cxn>
              <a:cxn ang="0">
                <a:pos x="5" y="6"/>
              </a:cxn>
              <a:cxn ang="0">
                <a:pos x="12" y="0"/>
              </a:cxn>
              <a:cxn ang="0">
                <a:pos x="29" y="38"/>
              </a:cxn>
            </a:cxnLst>
            <a:rect l="0" t="0" r="r" b="b"/>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w="9525">
            <a:noFill/>
            <a:round/>
            <a:headEnd/>
            <a:tailEnd/>
          </a:ln>
        </p:spPr>
        <p:txBody>
          <a:bodyPr/>
          <a:lstStyle/>
          <a:p>
            <a:endParaRPr lang="en-US"/>
          </a:p>
        </p:txBody>
      </p:sp>
      <p:sp>
        <p:nvSpPr>
          <p:cNvPr id="522" name="Freeform 683"/>
          <p:cNvSpPr>
            <a:spLocks/>
          </p:cNvSpPr>
          <p:nvPr/>
        </p:nvSpPr>
        <p:spPr bwMode="auto">
          <a:xfrm>
            <a:off x="3748362" y="3541206"/>
            <a:ext cx="79375" cy="193675"/>
          </a:xfrm>
          <a:custGeom>
            <a:avLst/>
            <a:gdLst/>
            <a:ahLst/>
            <a:cxnLst>
              <a:cxn ang="0">
                <a:pos x="230" y="56"/>
              </a:cxn>
              <a:cxn ang="0">
                <a:pos x="1103" y="2072"/>
              </a:cxn>
              <a:cxn ang="0">
                <a:pos x="1067" y="2201"/>
              </a:cxn>
              <a:cxn ang="0">
                <a:pos x="1031" y="2186"/>
              </a:cxn>
              <a:cxn ang="0">
                <a:pos x="994" y="2172"/>
              </a:cxn>
              <a:cxn ang="0">
                <a:pos x="958" y="2155"/>
              </a:cxn>
              <a:cxn ang="0">
                <a:pos x="921" y="2138"/>
              </a:cxn>
              <a:cxn ang="0">
                <a:pos x="886" y="2119"/>
              </a:cxn>
              <a:cxn ang="0">
                <a:pos x="850" y="2100"/>
              </a:cxn>
              <a:cxn ang="0">
                <a:pos x="814" y="2079"/>
              </a:cxn>
              <a:cxn ang="0">
                <a:pos x="780" y="2058"/>
              </a:cxn>
              <a:cxn ang="0">
                <a:pos x="745" y="2036"/>
              </a:cxn>
              <a:cxn ang="0">
                <a:pos x="711" y="2012"/>
              </a:cxn>
              <a:cxn ang="0">
                <a:pos x="677" y="1988"/>
              </a:cxn>
              <a:cxn ang="0">
                <a:pos x="644" y="1964"/>
              </a:cxn>
              <a:cxn ang="0">
                <a:pos x="610" y="1939"/>
              </a:cxn>
              <a:cxn ang="0">
                <a:pos x="579" y="1911"/>
              </a:cxn>
              <a:cxn ang="0">
                <a:pos x="547" y="1884"/>
              </a:cxn>
              <a:cxn ang="0">
                <a:pos x="515" y="1856"/>
              </a:cxn>
              <a:cxn ang="0">
                <a:pos x="485" y="1827"/>
              </a:cxn>
              <a:cxn ang="0">
                <a:pos x="455" y="1797"/>
              </a:cxn>
              <a:cxn ang="0">
                <a:pos x="426" y="1767"/>
              </a:cxn>
              <a:cxn ang="0">
                <a:pos x="397" y="1736"/>
              </a:cxn>
              <a:cxn ang="0">
                <a:pos x="370" y="1705"/>
              </a:cxn>
              <a:cxn ang="0">
                <a:pos x="342" y="1672"/>
              </a:cxn>
              <a:cxn ang="0">
                <a:pos x="316" y="1638"/>
              </a:cxn>
              <a:cxn ang="0">
                <a:pos x="291" y="1604"/>
              </a:cxn>
              <a:cxn ang="0">
                <a:pos x="267" y="1571"/>
              </a:cxn>
              <a:cxn ang="0">
                <a:pos x="243" y="1536"/>
              </a:cxn>
              <a:cxn ang="0">
                <a:pos x="221" y="1500"/>
              </a:cxn>
              <a:cxn ang="0">
                <a:pos x="199" y="1463"/>
              </a:cxn>
              <a:cxn ang="0">
                <a:pos x="178" y="1427"/>
              </a:cxn>
              <a:cxn ang="0">
                <a:pos x="158" y="1389"/>
              </a:cxn>
              <a:cxn ang="0">
                <a:pos x="140" y="1351"/>
              </a:cxn>
              <a:cxn ang="0">
                <a:pos x="123" y="1314"/>
              </a:cxn>
              <a:cxn ang="0">
                <a:pos x="94" y="1241"/>
              </a:cxn>
              <a:cxn ang="0">
                <a:pos x="70" y="1164"/>
              </a:cxn>
              <a:cxn ang="0">
                <a:pos x="49" y="1083"/>
              </a:cxn>
              <a:cxn ang="0">
                <a:pos x="32" y="997"/>
              </a:cxn>
              <a:cxn ang="0">
                <a:pos x="19" y="910"/>
              </a:cxn>
              <a:cxn ang="0">
                <a:pos x="8" y="822"/>
              </a:cxn>
              <a:cxn ang="0">
                <a:pos x="2" y="732"/>
              </a:cxn>
              <a:cxn ang="0">
                <a:pos x="0" y="641"/>
              </a:cxn>
              <a:cxn ang="0">
                <a:pos x="2" y="551"/>
              </a:cxn>
              <a:cxn ang="0">
                <a:pos x="8" y="463"/>
              </a:cxn>
              <a:cxn ang="0">
                <a:pos x="18" y="375"/>
              </a:cxn>
              <a:cxn ang="0">
                <a:pos x="31" y="292"/>
              </a:cxn>
              <a:cxn ang="0">
                <a:pos x="48" y="212"/>
              </a:cxn>
              <a:cxn ang="0">
                <a:pos x="69" y="136"/>
              </a:cxn>
              <a:cxn ang="0">
                <a:pos x="94" y="65"/>
              </a:cxn>
              <a:cxn ang="0">
                <a:pos x="123" y="0"/>
              </a:cxn>
              <a:cxn ang="0">
                <a:pos x="230" y="56"/>
              </a:cxn>
            </a:cxnLst>
            <a:rect l="0" t="0" r="r" b="b"/>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w="9525">
            <a:noFill/>
            <a:round/>
            <a:headEnd/>
            <a:tailEnd/>
          </a:ln>
        </p:spPr>
        <p:txBody>
          <a:bodyPr/>
          <a:lstStyle/>
          <a:p>
            <a:endParaRPr lang="en-US"/>
          </a:p>
        </p:txBody>
      </p:sp>
      <p:sp>
        <p:nvSpPr>
          <p:cNvPr id="523" name="Freeform 684"/>
          <p:cNvSpPr>
            <a:spLocks/>
          </p:cNvSpPr>
          <p:nvPr/>
        </p:nvSpPr>
        <p:spPr bwMode="auto">
          <a:xfrm>
            <a:off x="3746775" y="3541206"/>
            <a:ext cx="79375" cy="193675"/>
          </a:xfrm>
          <a:custGeom>
            <a:avLst/>
            <a:gdLst/>
            <a:ahLst/>
            <a:cxnLst>
              <a:cxn ang="0">
                <a:pos x="230" y="56"/>
              </a:cxn>
              <a:cxn ang="0">
                <a:pos x="1103" y="2072"/>
              </a:cxn>
              <a:cxn ang="0">
                <a:pos x="1067" y="2202"/>
              </a:cxn>
              <a:cxn ang="0">
                <a:pos x="1030" y="2187"/>
              </a:cxn>
              <a:cxn ang="0">
                <a:pos x="994" y="2172"/>
              </a:cxn>
              <a:cxn ang="0">
                <a:pos x="958" y="2155"/>
              </a:cxn>
              <a:cxn ang="0">
                <a:pos x="921" y="2138"/>
              </a:cxn>
              <a:cxn ang="0">
                <a:pos x="886" y="2119"/>
              </a:cxn>
              <a:cxn ang="0">
                <a:pos x="850" y="2100"/>
              </a:cxn>
              <a:cxn ang="0">
                <a:pos x="814" y="2079"/>
              </a:cxn>
              <a:cxn ang="0">
                <a:pos x="779" y="2058"/>
              </a:cxn>
              <a:cxn ang="0">
                <a:pos x="745" y="2036"/>
              </a:cxn>
              <a:cxn ang="0">
                <a:pos x="711" y="2013"/>
              </a:cxn>
              <a:cxn ang="0">
                <a:pos x="676" y="1989"/>
              </a:cxn>
              <a:cxn ang="0">
                <a:pos x="644" y="1964"/>
              </a:cxn>
              <a:cxn ang="0">
                <a:pos x="610" y="1939"/>
              </a:cxn>
              <a:cxn ang="0">
                <a:pos x="578" y="1912"/>
              </a:cxn>
              <a:cxn ang="0">
                <a:pos x="547" y="1884"/>
              </a:cxn>
              <a:cxn ang="0">
                <a:pos x="515" y="1857"/>
              </a:cxn>
              <a:cxn ang="0">
                <a:pos x="485" y="1827"/>
              </a:cxn>
              <a:cxn ang="0">
                <a:pos x="455" y="1798"/>
              </a:cxn>
              <a:cxn ang="0">
                <a:pos x="425" y="1767"/>
              </a:cxn>
              <a:cxn ang="0">
                <a:pos x="397" y="1737"/>
              </a:cxn>
              <a:cxn ang="0">
                <a:pos x="369" y="1705"/>
              </a:cxn>
              <a:cxn ang="0">
                <a:pos x="342" y="1672"/>
              </a:cxn>
              <a:cxn ang="0">
                <a:pos x="316" y="1639"/>
              </a:cxn>
              <a:cxn ang="0">
                <a:pos x="291" y="1605"/>
              </a:cxn>
              <a:cxn ang="0">
                <a:pos x="266" y="1571"/>
              </a:cxn>
              <a:cxn ang="0">
                <a:pos x="243" y="1536"/>
              </a:cxn>
              <a:cxn ang="0">
                <a:pos x="220" y="1500"/>
              </a:cxn>
              <a:cxn ang="0">
                <a:pos x="199" y="1464"/>
              </a:cxn>
              <a:cxn ang="0">
                <a:pos x="178" y="1428"/>
              </a:cxn>
              <a:cxn ang="0">
                <a:pos x="158" y="1390"/>
              </a:cxn>
              <a:cxn ang="0">
                <a:pos x="140" y="1352"/>
              </a:cxn>
              <a:cxn ang="0">
                <a:pos x="123" y="1314"/>
              </a:cxn>
              <a:cxn ang="0">
                <a:pos x="94" y="1241"/>
              </a:cxn>
              <a:cxn ang="0">
                <a:pos x="69" y="1164"/>
              </a:cxn>
              <a:cxn ang="0">
                <a:pos x="49" y="1083"/>
              </a:cxn>
              <a:cxn ang="0">
                <a:pos x="32" y="998"/>
              </a:cxn>
              <a:cxn ang="0">
                <a:pos x="18" y="910"/>
              </a:cxn>
              <a:cxn ang="0">
                <a:pos x="8" y="823"/>
              </a:cxn>
              <a:cxn ang="0">
                <a:pos x="2" y="732"/>
              </a:cxn>
              <a:cxn ang="0">
                <a:pos x="0" y="641"/>
              </a:cxn>
              <a:cxn ang="0">
                <a:pos x="2" y="552"/>
              </a:cxn>
              <a:cxn ang="0">
                <a:pos x="8" y="463"/>
              </a:cxn>
              <a:cxn ang="0">
                <a:pos x="17" y="376"/>
              </a:cxn>
              <a:cxn ang="0">
                <a:pos x="31" y="292"/>
              </a:cxn>
              <a:cxn ang="0">
                <a:pos x="48" y="212"/>
              </a:cxn>
              <a:cxn ang="0">
                <a:pos x="68" y="136"/>
              </a:cxn>
              <a:cxn ang="0">
                <a:pos x="94" y="66"/>
              </a:cxn>
              <a:cxn ang="0">
                <a:pos x="123" y="0"/>
              </a:cxn>
              <a:cxn ang="0">
                <a:pos x="230" y="56"/>
              </a:cxn>
            </a:cxnLst>
            <a:rect l="0" t="0" r="r" b="b"/>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w="9525">
            <a:noFill/>
            <a:round/>
            <a:headEnd/>
            <a:tailEnd/>
          </a:ln>
        </p:spPr>
        <p:txBody>
          <a:bodyPr/>
          <a:lstStyle/>
          <a:p>
            <a:endParaRPr lang="en-US"/>
          </a:p>
        </p:txBody>
      </p:sp>
      <p:sp>
        <p:nvSpPr>
          <p:cNvPr id="524" name="Freeform 685"/>
          <p:cNvSpPr>
            <a:spLocks/>
          </p:cNvSpPr>
          <p:nvPr/>
        </p:nvSpPr>
        <p:spPr bwMode="auto">
          <a:xfrm>
            <a:off x="4027761" y="3390392"/>
            <a:ext cx="82550" cy="192088"/>
          </a:xfrm>
          <a:custGeom>
            <a:avLst/>
            <a:gdLst/>
            <a:ahLst/>
            <a:cxnLst>
              <a:cxn ang="0">
                <a:pos x="917" y="2127"/>
              </a:cxn>
              <a:cxn ang="0">
                <a:pos x="0" y="131"/>
              </a:cxn>
              <a:cxn ang="0">
                <a:pos x="32" y="0"/>
              </a:cxn>
              <a:cxn ang="0">
                <a:pos x="69" y="14"/>
              </a:cxn>
              <a:cxn ang="0">
                <a:pos x="106" y="29"/>
              </a:cxn>
              <a:cxn ang="0">
                <a:pos x="142" y="44"/>
              </a:cxn>
              <a:cxn ang="0">
                <a:pos x="179" y="60"/>
              </a:cxn>
              <a:cxn ang="0">
                <a:pos x="216" y="78"/>
              </a:cxn>
              <a:cxn ang="0">
                <a:pos x="252" y="96"/>
              </a:cxn>
              <a:cxn ang="0">
                <a:pos x="287" y="116"/>
              </a:cxn>
              <a:cxn ang="0">
                <a:pos x="323" y="136"/>
              </a:cxn>
              <a:cxn ang="0">
                <a:pos x="358" y="159"/>
              </a:cxn>
              <a:cxn ang="0">
                <a:pos x="392" y="181"/>
              </a:cxn>
              <a:cxn ang="0">
                <a:pos x="427" y="204"/>
              </a:cxn>
              <a:cxn ang="0">
                <a:pos x="461" y="228"/>
              </a:cxn>
              <a:cxn ang="0">
                <a:pos x="494" y="252"/>
              </a:cxn>
              <a:cxn ang="0">
                <a:pos x="527" y="279"/>
              </a:cxn>
              <a:cxn ang="0">
                <a:pos x="560" y="305"/>
              </a:cxn>
              <a:cxn ang="0">
                <a:pos x="591" y="332"/>
              </a:cxn>
              <a:cxn ang="0">
                <a:pos x="623" y="361"/>
              </a:cxn>
              <a:cxn ang="0">
                <a:pos x="653" y="389"/>
              </a:cxn>
              <a:cxn ang="0">
                <a:pos x="683" y="419"/>
              </a:cxn>
              <a:cxn ang="0">
                <a:pos x="713" y="449"/>
              </a:cxn>
              <a:cxn ang="0">
                <a:pos x="741" y="481"/>
              </a:cxn>
              <a:cxn ang="0">
                <a:pos x="769" y="513"/>
              </a:cxn>
              <a:cxn ang="0">
                <a:pos x="795" y="545"/>
              </a:cxn>
              <a:cxn ang="0">
                <a:pos x="822" y="578"/>
              </a:cxn>
              <a:cxn ang="0">
                <a:pos x="846" y="612"/>
              </a:cxn>
              <a:cxn ang="0">
                <a:pos x="871" y="647"/>
              </a:cxn>
              <a:cxn ang="0">
                <a:pos x="894" y="681"/>
              </a:cxn>
              <a:cxn ang="0">
                <a:pos x="917" y="717"/>
              </a:cxn>
              <a:cxn ang="0">
                <a:pos x="938" y="754"/>
              </a:cxn>
              <a:cxn ang="0">
                <a:pos x="958" y="791"/>
              </a:cxn>
              <a:cxn ang="0">
                <a:pos x="978" y="828"/>
              </a:cxn>
              <a:cxn ang="0">
                <a:pos x="996" y="866"/>
              </a:cxn>
              <a:cxn ang="0">
                <a:pos x="1026" y="938"/>
              </a:cxn>
              <a:cxn ang="0">
                <a:pos x="1052" y="1015"/>
              </a:cxn>
              <a:cxn ang="0">
                <a:pos x="1075" y="1096"/>
              </a:cxn>
              <a:cxn ang="0">
                <a:pos x="1094" y="1180"/>
              </a:cxn>
              <a:cxn ang="0">
                <a:pos x="1109" y="1266"/>
              </a:cxn>
              <a:cxn ang="0">
                <a:pos x="1121" y="1356"/>
              </a:cxn>
              <a:cxn ang="0">
                <a:pos x="1129" y="1446"/>
              </a:cxn>
              <a:cxn ang="0">
                <a:pos x="1133" y="1536"/>
              </a:cxn>
              <a:cxn ang="0">
                <a:pos x="1133" y="1626"/>
              </a:cxn>
              <a:cxn ang="0">
                <a:pos x="1130" y="1716"/>
              </a:cxn>
              <a:cxn ang="0">
                <a:pos x="1122" y="1802"/>
              </a:cxn>
              <a:cxn ang="0">
                <a:pos x="1110" y="1886"/>
              </a:cxn>
              <a:cxn ang="0">
                <a:pos x="1095" y="1967"/>
              </a:cxn>
              <a:cxn ang="0">
                <a:pos x="1076" y="2043"/>
              </a:cxn>
              <a:cxn ang="0">
                <a:pos x="1052" y="2115"/>
              </a:cxn>
              <a:cxn ang="0">
                <a:pos x="1025" y="2181"/>
              </a:cxn>
              <a:cxn ang="0">
                <a:pos x="917" y="2127"/>
              </a:cxn>
            </a:cxnLst>
            <a:rect l="0" t="0" r="r" b="b"/>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w="9525">
            <a:noFill/>
            <a:round/>
            <a:headEnd/>
            <a:tailEnd/>
          </a:ln>
        </p:spPr>
        <p:txBody>
          <a:bodyPr/>
          <a:lstStyle/>
          <a:p>
            <a:endParaRPr lang="en-US"/>
          </a:p>
        </p:txBody>
      </p:sp>
      <p:sp>
        <p:nvSpPr>
          <p:cNvPr id="525" name="Freeform 686"/>
          <p:cNvSpPr>
            <a:spLocks/>
          </p:cNvSpPr>
          <p:nvPr/>
        </p:nvSpPr>
        <p:spPr bwMode="auto">
          <a:xfrm>
            <a:off x="4027762" y="3390393"/>
            <a:ext cx="80963" cy="193675"/>
          </a:xfrm>
          <a:custGeom>
            <a:avLst/>
            <a:gdLst/>
            <a:ahLst/>
            <a:cxnLst>
              <a:cxn ang="0">
                <a:pos x="918" y="2126"/>
              </a:cxn>
              <a:cxn ang="0">
                <a:pos x="0" y="130"/>
              </a:cxn>
              <a:cxn ang="0">
                <a:pos x="33" y="0"/>
              </a:cxn>
              <a:cxn ang="0">
                <a:pos x="70" y="13"/>
              </a:cxn>
              <a:cxn ang="0">
                <a:pos x="107" y="28"/>
              </a:cxn>
              <a:cxn ang="0">
                <a:pos x="143" y="43"/>
              </a:cxn>
              <a:cxn ang="0">
                <a:pos x="180" y="60"/>
              </a:cxn>
              <a:cxn ang="0">
                <a:pos x="217" y="78"/>
              </a:cxn>
              <a:cxn ang="0">
                <a:pos x="252" y="96"/>
              </a:cxn>
              <a:cxn ang="0">
                <a:pos x="288" y="116"/>
              </a:cxn>
              <a:cxn ang="0">
                <a:pos x="324" y="136"/>
              </a:cxn>
              <a:cxn ang="0">
                <a:pos x="359" y="158"/>
              </a:cxn>
              <a:cxn ang="0">
                <a:pos x="393" y="180"/>
              </a:cxn>
              <a:cxn ang="0">
                <a:pos x="428" y="203"/>
              </a:cxn>
              <a:cxn ang="0">
                <a:pos x="462" y="227"/>
              </a:cxn>
              <a:cxn ang="0">
                <a:pos x="495" y="252"/>
              </a:cxn>
              <a:cxn ang="0">
                <a:pos x="528" y="278"/>
              </a:cxn>
              <a:cxn ang="0">
                <a:pos x="561" y="304"/>
              </a:cxn>
              <a:cxn ang="0">
                <a:pos x="592" y="332"/>
              </a:cxn>
              <a:cxn ang="0">
                <a:pos x="624" y="360"/>
              </a:cxn>
              <a:cxn ang="0">
                <a:pos x="654" y="389"/>
              </a:cxn>
              <a:cxn ang="0">
                <a:pos x="684" y="418"/>
              </a:cxn>
              <a:cxn ang="0">
                <a:pos x="714" y="449"/>
              </a:cxn>
              <a:cxn ang="0">
                <a:pos x="742" y="480"/>
              </a:cxn>
              <a:cxn ang="0">
                <a:pos x="770" y="512"/>
              </a:cxn>
              <a:cxn ang="0">
                <a:pos x="796" y="545"/>
              </a:cxn>
              <a:cxn ang="0">
                <a:pos x="823" y="577"/>
              </a:cxn>
              <a:cxn ang="0">
                <a:pos x="847" y="611"/>
              </a:cxn>
              <a:cxn ang="0">
                <a:pos x="872" y="646"/>
              </a:cxn>
              <a:cxn ang="0">
                <a:pos x="895" y="681"/>
              </a:cxn>
              <a:cxn ang="0">
                <a:pos x="918" y="717"/>
              </a:cxn>
              <a:cxn ang="0">
                <a:pos x="939" y="754"/>
              </a:cxn>
              <a:cxn ang="0">
                <a:pos x="959" y="790"/>
              </a:cxn>
              <a:cxn ang="0">
                <a:pos x="979" y="827"/>
              </a:cxn>
              <a:cxn ang="0">
                <a:pos x="997" y="865"/>
              </a:cxn>
              <a:cxn ang="0">
                <a:pos x="1027" y="937"/>
              </a:cxn>
              <a:cxn ang="0">
                <a:pos x="1053" y="1014"/>
              </a:cxn>
              <a:cxn ang="0">
                <a:pos x="1076" y="1095"/>
              </a:cxn>
              <a:cxn ang="0">
                <a:pos x="1095" y="1179"/>
              </a:cxn>
              <a:cxn ang="0">
                <a:pos x="1110" y="1266"/>
              </a:cxn>
              <a:cxn ang="0">
                <a:pos x="1122" y="1355"/>
              </a:cxn>
              <a:cxn ang="0">
                <a:pos x="1130" y="1445"/>
              </a:cxn>
              <a:cxn ang="0">
                <a:pos x="1134" y="1536"/>
              </a:cxn>
              <a:cxn ang="0">
                <a:pos x="1134" y="1625"/>
              </a:cxn>
              <a:cxn ang="0">
                <a:pos x="1131" y="1715"/>
              </a:cxn>
              <a:cxn ang="0">
                <a:pos x="1123" y="1801"/>
              </a:cxn>
              <a:cxn ang="0">
                <a:pos x="1111" y="1886"/>
              </a:cxn>
              <a:cxn ang="0">
                <a:pos x="1096" y="1966"/>
              </a:cxn>
              <a:cxn ang="0">
                <a:pos x="1077" y="2043"/>
              </a:cxn>
              <a:cxn ang="0">
                <a:pos x="1053" y="2115"/>
              </a:cxn>
              <a:cxn ang="0">
                <a:pos x="1026" y="2180"/>
              </a:cxn>
              <a:cxn ang="0">
                <a:pos x="918" y="2126"/>
              </a:cxn>
            </a:cxnLst>
            <a:rect l="0" t="0" r="r" b="b"/>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w="9525">
            <a:noFill/>
            <a:round/>
            <a:headEnd/>
            <a:tailEnd/>
          </a:ln>
        </p:spPr>
        <p:txBody>
          <a:bodyPr/>
          <a:lstStyle/>
          <a:p>
            <a:endParaRPr lang="en-US"/>
          </a:p>
        </p:txBody>
      </p:sp>
      <p:sp>
        <p:nvSpPr>
          <p:cNvPr id="526" name="Freeform 687"/>
          <p:cNvSpPr>
            <a:spLocks/>
          </p:cNvSpPr>
          <p:nvPr/>
        </p:nvSpPr>
        <p:spPr bwMode="auto">
          <a:xfrm>
            <a:off x="3840436" y="3501517"/>
            <a:ext cx="260350" cy="361950"/>
          </a:xfrm>
          <a:custGeom>
            <a:avLst/>
            <a:gdLst/>
            <a:ahLst/>
            <a:cxnLst>
              <a:cxn ang="0">
                <a:pos x="1404" y="4112"/>
              </a:cxn>
              <a:cxn ang="0">
                <a:pos x="3622" y="3023"/>
              </a:cxn>
              <a:cxn ang="0">
                <a:pos x="2218" y="0"/>
              </a:cxn>
              <a:cxn ang="0">
                <a:pos x="0" y="989"/>
              </a:cxn>
              <a:cxn ang="0">
                <a:pos x="1404" y="4112"/>
              </a:cxn>
            </a:cxnLst>
            <a:rect l="0" t="0" r="r" b="b"/>
            <a:pathLst>
              <a:path w="3622" h="4112">
                <a:moveTo>
                  <a:pt x="1404" y="4112"/>
                </a:moveTo>
                <a:lnTo>
                  <a:pt x="3622" y="3023"/>
                </a:lnTo>
                <a:lnTo>
                  <a:pt x="2218" y="0"/>
                </a:lnTo>
                <a:lnTo>
                  <a:pt x="0" y="989"/>
                </a:lnTo>
                <a:lnTo>
                  <a:pt x="1404" y="4112"/>
                </a:lnTo>
                <a:close/>
              </a:path>
            </a:pathLst>
          </a:custGeom>
          <a:solidFill>
            <a:srgbClr val="EDF5F5"/>
          </a:solidFill>
          <a:ln w="9525">
            <a:noFill/>
            <a:round/>
            <a:headEnd/>
            <a:tailEnd/>
          </a:ln>
        </p:spPr>
        <p:txBody>
          <a:bodyPr/>
          <a:lstStyle/>
          <a:p>
            <a:endParaRPr lang="en-US"/>
          </a:p>
        </p:txBody>
      </p:sp>
      <p:sp>
        <p:nvSpPr>
          <p:cNvPr id="527" name="Freeform 688"/>
          <p:cNvSpPr>
            <a:spLocks/>
          </p:cNvSpPr>
          <p:nvPr/>
        </p:nvSpPr>
        <p:spPr bwMode="auto">
          <a:xfrm>
            <a:off x="3840436" y="3496755"/>
            <a:ext cx="260350" cy="361950"/>
          </a:xfrm>
          <a:custGeom>
            <a:avLst/>
            <a:gdLst/>
            <a:ahLst/>
            <a:cxnLst>
              <a:cxn ang="0">
                <a:pos x="1404" y="4113"/>
              </a:cxn>
              <a:cxn ang="0">
                <a:pos x="3622" y="3024"/>
              </a:cxn>
              <a:cxn ang="0">
                <a:pos x="2218" y="0"/>
              </a:cxn>
              <a:cxn ang="0">
                <a:pos x="0" y="989"/>
              </a:cxn>
              <a:cxn ang="0">
                <a:pos x="1404" y="4113"/>
              </a:cxn>
            </a:cxnLst>
            <a:rect l="0" t="0" r="r" b="b"/>
            <a:pathLst>
              <a:path w="3622" h="4113">
                <a:moveTo>
                  <a:pt x="1404" y="4113"/>
                </a:moveTo>
                <a:lnTo>
                  <a:pt x="3622" y="3024"/>
                </a:lnTo>
                <a:lnTo>
                  <a:pt x="2218" y="0"/>
                </a:lnTo>
                <a:lnTo>
                  <a:pt x="0" y="989"/>
                </a:lnTo>
                <a:lnTo>
                  <a:pt x="1404" y="4113"/>
                </a:lnTo>
                <a:close/>
              </a:path>
            </a:pathLst>
          </a:custGeom>
          <a:solidFill>
            <a:srgbClr val="111919"/>
          </a:solidFill>
          <a:ln w="9525">
            <a:noFill/>
            <a:round/>
            <a:headEnd/>
            <a:tailEnd/>
          </a:ln>
        </p:spPr>
        <p:txBody>
          <a:bodyPr/>
          <a:lstStyle/>
          <a:p>
            <a:endParaRPr lang="en-US"/>
          </a:p>
        </p:txBody>
      </p:sp>
      <p:sp>
        <p:nvSpPr>
          <p:cNvPr id="528" name="Freeform 689"/>
          <p:cNvSpPr>
            <a:spLocks/>
          </p:cNvSpPr>
          <p:nvPr/>
        </p:nvSpPr>
        <p:spPr bwMode="auto">
          <a:xfrm>
            <a:off x="3849961" y="3504693"/>
            <a:ext cx="249238" cy="346075"/>
          </a:xfrm>
          <a:custGeom>
            <a:avLst/>
            <a:gdLst/>
            <a:ahLst/>
            <a:cxnLst>
              <a:cxn ang="0">
                <a:pos x="1335" y="3913"/>
              </a:cxn>
              <a:cxn ang="0">
                <a:pos x="3446" y="2878"/>
              </a:cxn>
              <a:cxn ang="0">
                <a:pos x="2111" y="0"/>
              </a:cxn>
              <a:cxn ang="0">
                <a:pos x="0" y="942"/>
              </a:cxn>
              <a:cxn ang="0">
                <a:pos x="1335" y="3913"/>
              </a:cxn>
            </a:cxnLst>
            <a:rect l="0" t="0" r="r" b="b"/>
            <a:pathLst>
              <a:path w="3446" h="3913">
                <a:moveTo>
                  <a:pt x="1335" y="3913"/>
                </a:moveTo>
                <a:lnTo>
                  <a:pt x="3446" y="2878"/>
                </a:lnTo>
                <a:lnTo>
                  <a:pt x="2111" y="0"/>
                </a:lnTo>
                <a:lnTo>
                  <a:pt x="0" y="942"/>
                </a:lnTo>
                <a:lnTo>
                  <a:pt x="1335" y="3913"/>
                </a:lnTo>
                <a:close/>
              </a:path>
            </a:pathLst>
          </a:custGeom>
          <a:solidFill>
            <a:srgbClr val="1A781C"/>
          </a:solidFill>
          <a:ln w="9525">
            <a:noFill/>
            <a:round/>
            <a:headEnd/>
            <a:tailEnd/>
          </a:ln>
        </p:spPr>
        <p:txBody>
          <a:bodyPr/>
          <a:lstStyle/>
          <a:p>
            <a:endParaRPr lang="en-US"/>
          </a:p>
        </p:txBody>
      </p:sp>
      <p:sp>
        <p:nvSpPr>
          <p:cNvPr id="529" name="Freeform 690"/>
          <p:cNvSpPr>
            <a:spLocks/>
          </p:cNvSpPr>
          <p:nvPr/>
        </p:nvSpPr>
        <p:spPr bwMode="auto">
          <a:xfrm>
            <a:off x="3861074" y="3445955"/>
            <a:ext cx="30162" cy="30162"/>
          </a:xfrm>
          <a:custGeom>
            <a:avLst/>
            <a:gdLst/>
            <a:ahLst/>
            <a:cxnLst>
              <a:cxn ang="0">
                <a:pos x="431" y="186"/>
              </a:cxn>
              <a:cxn ang="0">
                <a:pos x="79" y="343"/>
              </a:cxn>
              <a:cxn ang="0">
                <a:pos x="0" y="157"/>
              </a:cxn>
              <a:cxn ang="0">
                <a:pos x="352" y="0"/>
              </a:cxn>
              <a:cxn ang="0">
                <a:pos x="431" y="186"/>
              </a:cxn>
            </a:cxnLst>
            <a:rect l="0" t="0" r="r" b="b"/>
            <a:pathLst>
              <a:path w="431" h="343">
                <a:moveTo>
                  <a:pt x="431" y="186"/>
                </a:moveTo>
                <a:lnTo>
                  <a:pt x="79" y="343"/>
                </a:lnTo>
                <a:lnTo>
                  <a:pt x="0" y="157"/>
                </a:lnTo>
                <a:lnTo>
                  <a:pt x="352" y="0"/>
                </a:lnTo>
                <a:lnTo>
                  <a:pt x="431" y="186"/>
                </a:lnTo>
                <a:close/>
              </a:path>
            </a:pathLst>
          </a:custGeom>
          <a:solidFill>
            <a:srgbClr val="000000"/>
          </a:solidFill>
          <a:ln w="9525">
            <a:noFill/>
            <a:round/>
            <a:headEnd/>
            <a:tailEnd/>
          </a:ln>
        </p:spPr>
        <p:txBody>
          <a:bodyPr/>
          <a:lstStyle/>
          <a:p>
            <a:endParaRPr lang="en-US"/>
          </a:p>
        </p:txBody>
      </p:sp>
      <p:sp>
        <p:nvSpPr>
          <p:cNvPr id="530" name="Freeform 691"/>
          <p:cNvSpPr>
            <a:spLocks/>
          </p:cNvSpPr>
          <p:nvPr/>
        </p:nvSpPr>
        <p:spPr bwMode="auto">
          <a:xfrm>
            <a:off x="3865836" y="3450718"/>
            <a:ext cx="25400" cy="23813"/>
          </a:xfrm>
          <a:custGeom>
            <a:avLst/>
            <a:gdLst/>
            <a:ahLst/>
            <a:cxnLst>
              <a:cxn ang="0">
                <a:pos x="347" y="126"/>
              </a:cxn>
              <a:cxn ang="0">
                <a:pos x="53" y="257"/>
              </a:cxn>
              <a:cxn ang="0">
                <a:pos x="0" y="132"/>
              </a:cxn>
              <a:cxn ang="0">
                <a:pos x="294" y="0"/>
              </a:cxn>
              <a:cxn ang="0">
                <a:pos x="347" y="126"/>
              </a:cxn>
            </a:cxnLst>
            <a:rect l="0" t="0" r="r" b="b"/>
            <a:pathLst>
              <a:path w="347" h="257">
                <a:moveTo>
                  <a:pt x="347" y="126"/>
                </a:moveTo>
                <a:lnTo>
                  <a:pt x="53" y="257"/>
                </a:lnTo>
                <a:lnTo>
                  <a:pt x="0" y="132"/>
                </a:lnTo>
                <a:lnTo>
                  <a:pt x="294" y="0"/>
                </a:lnTo>
                <a:lnTo>
                  <a:pt x="347" y="126"/>
                </a:lnTo>
                <a:close/>
              </a:path>
            </a:pathLst>
          </a:custGeom>
          <a:solidFill>
            <a:srgbClr val="BAC2C2"/>
          </a:solidFill>
          <a:ln w="9525">
            <a:noFill/>
            <a:round/>
            <a:headEnd/>
            <a:tailEnd/>
          </a:ln>
        </p:spPr>
        <p:txBody>
          <a:bodyPr/>
          <a:lstStyle/>
          <a:p>
            <a:endParaRPr lang="en-US"/>
          </a:p>
        </p:txBody>
      </p:sp>
      <p:sp>
        <p:nvSpPr>
          <p:cNvPr id="531" name="Freeform 692"/>
          <p:cNvSpPr>
            <a:spLocks/>
          </p:cNvSpPr>
          <p:nvPr/>
        </p:nvSpPr>
        <p:spPr bwMode="auto">
          <a:xfrm>
            <a:off x="3873775" y="3447542"/>
            <a:ext cx="15875" cy="20638"/>
          </a:xfrm>
          <a:custGeom>
            <a:avLst/>
            <a:gdLst/>
            <a:ahLst/>
            <a:cxnLst>
              <a:cxn ang="0">
                <a:pos x="5" y="73"/>
              </a:cxn>
              <a:cxn ang="0">
                <a:pos x="167" y="0"/>
              </a:cxn>
              <a:cxn ang="0">
                <a:pos x="171" y="0"/>
              </a:cxn>
              <a:cxn ang="0">
                <a:pos x="175" y="2"/>
              </a:cxn>
              <a:cxn ang="0">
                <a:pos x="180" y="6"/>
              </a:cxn>
              <a:cxn ang="0">
                <a:pos x="183" y="13"/>
              </a:cxn>
              <a:cxn ang="0">
                <a:pos x="236" y="141"/>
              </a:cxn>
              <a:cxn ang="0">
                <a:pos x="238" y="147"/>
              </a:cxn>
              <a:cxn ang="0">
                <a:pos x="238" y="154"/>
              </a:cxn>
              <a:cxn ang="0">
                <a:pos x="237" y="159"/>
              </a:cxn>
              <a:cxn ang="0">
                <a:pos x="234" y="162"/>
              </a:cxn>
              <a:cxn ang="0">
                <a:pos x="73" y="234"/>
              </a:cxn>
              <a:cxn ang="0">
                <a:pos x="69" y="234"/>
              </a:cxn>
              <a:cxn ang="0">
                <a:pos x="64" y="232"/>
              </a:cxn>
              <a:cxn ang="0">
                <a:pos x="60" y="228"/>
              </a:cxn>
              <a:cxn ang="0">
                <a:pos x="56" y="221"/>
              </a:cxn>
              <a:cxn ang="0">
                <a:pos x="2" y="94"/>
              </a:cxn>
              <a:cxn ang="0">
                <a:pos x="0" y="86"/>
              </a:cxn>
              <a:cxn ang="0">
                <a:pos x="0" y="80"/>
              </a:cxn>
              <a:cxn ang="0">
                <a:pos x="1" y="76"/>
              </a:cxn>
              <a:cxn ang="0">
                <a:pos x="5" y="73"/>
              </a:cxn>
            </a:cxnLst>
            <a:rect l="0" t="0" r="r" b="b"/>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w="9525">
            <a:noFill/>
            <a:round/>
            <a:headEnd/>
            <a:tailEnd/>
          </a:ln>
        </p:spPr>
        <p:txBody>
          <a:bodyPr/>
          <a:lstStyle/>
          <a:p>
            <a:endParaRPr lang="en-US"/>
          </a:p>
        </p:txBody>
      </p:sp>
      <p:sp>
        <p:nvSpPr>
          <p:cNvPr id="532" name="Freeform 693"/>
          <p:cNvSpPr>
            <a:spLocks/>
          </p:cNvSpPr>
          <p:nvPr/>
        </p:nvSpPr>
        <p:spPr bwMode="auto">
          <a:xfrm>
            <a:off x="3873775" y="3449130"/>
            <a:ext cx="15875" cy="17462"/>
          </a:xfrm>
          <a:custGeom>
            <a:avLst/>
            <a:gdLst/>
            <a:ahLst/>
            <a:cxnLst>
              <a:cxn ang="0">
                <a:pos x="4" y="62"/>
              </a:cxn>
              <a:cxn ang="0">
                <a:pos x="142" y="0"/>
              </a:cxn>
              <a:cxn ang="0">
                <a:pos x="146"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4"/>
              </a:cxn>
              <a:cxn ang="0">
                <a:pos x="0" y="68"/>
              </a:cxn>
              <a:cxn ang="0">
                <a:pos x="2" y="64"/>
              </a:cxn>
              <a:cxn ang="0">
                <a:pos x="4" y="62"/>
              </a:cxn>
            </a:cxnLst>
            <a:rect l="0" t="0" r="r" b="b"/>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533" name="Freeform 694"/>
          <p:cNvSpPr>
            <a:spLocks/>
          </p:cNvSpPr>
          <p:nvPr/>
        </p:nvSpPr>
        <p:spPr bwMode="auto">
          <a:xfrm>
            <a:off x="3878537" y="3452305"/>
            <a:ext cx="9525" cy="12700"/>
          </a:xfrm>
          <a:custGeom>
            <a:avLst/>
            <a:gdLst/>
            <a:ahLst/>
            <a:cxnLst>
              <a:cxn ang="0">
                <a:pos x="88" y="6"/>
              </a:cxn>
              <a:cxn ang="0">
                <a:pos x="116" y="77"/>
              </a:cxn>
              <a:cxn ang="0">
                <a:pos x="118" y="85"/>
              </a:cxn>
              <a:cxn ang="0">
                <a:pos x="118" y="95"/>
              </a:cxn>
              <a:cxn ang="0">
                <a:pos x="116" y="103"/>
              </a:cxn>
              <a:cxn ang="0">
                <a:pos x="112" y="108"/>
              </a:cxn>
              <a:cxn ang="0">
                <a:pos x="14" y="152"/>
              </a:cxn>
              <a:cxn ang="0">
                <a:pos x="6" y="154"/>
              </a:cxn>
              <a:cxn ang="0">
                <a:pos x="2" y="150"/>
              </a:cxn>
              <a:cxn ang="0">
                <a:pos x="0" y="140"/>
              </a:cxn>
              <a:cxn ang="0">
                <a:pos x="1" y="127"/>
              </a:cxn>
              <a:cxn ang="0">
                <a:pos x="4" y="112"/>
              </a:cxn>
              <a:cxn ang="0">
                <a:pos x="9" y="95"/>
              </a:cxn>
              <a:cxn ang="0">
                <a:pos x="14" y="77"/>
              </a:cxn>
              <a:cxn ang="0">
                <a:pos x="21" y="61"/>
              </a:cxn>
              <a:cxn ang="0">
                <a:pos x="29" y="46"/>
              </a:cxn>
              <a:cxn ang="0">
                <a:pos x="38" y="33"/>
              </a:cxn>
              <a:cxn ang="0">
                <a:pos x="48" y="21"/>
              </a:cxn>
              <a:cxn ang="0">
                <a:pos x="58" y="12"/>
              </a:cxn>
              <a:cxn ang="0">
                <a:pos x="67" y="4"/>
              </a:cxn>
              <a:cxn ang="0">
                <a:pos x="76" y="0"/>
              </a:cxn>
              <a:cxn ang="0">
                <a:pos x="83" y="1"/>
              </a:cxn>
              <a:cxn ang="0">
                <a:pos x="88" y="6"/>
              </a:cxn>
            </a:cxnLst>
            <a:rect l="0" t="0" r="r" b="b"/>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w="9525">
            <a:noFill/>
            <a:round/>
            <a:headEnd/>
            <a:tailEnd/>
          </a:ln>
        </p:spPr>
        <p:txBody>
          <a:bodyPr/>
          <a:lstStyle/>
          <a:p>
            <a:endParaRPr lang="en-US"/>
          </a:p>
        </p:txBody>
      </p:sp>
      <p:sp>
        <p:nvSpPr>
          <p:cNvPr id="534" name="Freeform 695"/>
          <p:cNvSpPr>
            <a:spLocks/>
          </p:cNvSpPr>
          <p:nvPr/>
        </p:nvSpPr>
        <p:spPr bwMode="auto">
          <a:xfrm>
            <a:off x="3899175" y="3430080"/>
            <a:ext cx="20637" cy="25400"/>
          </a:xfrm>
          <a:custGeom>
            <a:avLst/>
            <a:gdLst/>
            <a:ahLst/>
            <a:cxnLst>
              <a:cxn ang="0">
                <a:pos x="287" y="186"/>
              </a:cxn>
              <a:cxn ang="0">
                <a:pos x="78" y="280"/>
              </a:cxn>
              <a:cxn ang="0">
                <a:pos x="0" y="93"/>
              </a:cxn>
              <a:cxn ang="0">
                <a:pos x="210" y="0"/>
              </a:cxn>
              <a:cxn ang="0">
                <a:pos x="287" y="186"/>
              </a:cxn>
            </a:cxnLst>
            <a:rect l="0" t="0" r="r" b="b"/>
            <a:pathLst>
              <a:path w="287" h="280">
                <a:moveTo>
                  <a:pt x="287" y="186"/>
                </a:moveTo>
                <a:lnTo>
                  <a:pt x="78" y="280"/>
                </a:lnTo>
                <a:lnTo>
                  <a:pt x="0" y="93"/>
                </a:lnTo>
                <a:lnTo>
                  <a:pt x="210" y="0"/>
                </a:lnTo>
                <a:lnTo>
                  <a:pt x="287" y="186"/>
                </a:lnTo>
                <a:close/>
              </a:path>
            </a:pathLst>
          </a:custGeom>
          <a:solidFill>
            <a:srgbClr val="000000"/>
          </a:solidFill>
          <a:ln w="9525">
            <a:noFill/>
            <a:round/>
            <a:headEnd/>
            <a:tailEnd/>
          </a:ln>
        </p:spPr>
        <p:txBody>
          <a:bodyPr/>
          <a:lstStyle/>
          <a:p>
            <a:endParaRPr lang="en-US"/>
          </a:p>
        </p:txBody>
      </p:sp>
      <p:sp>
        <p:nvSpPr>
          <p:cNvPr id="535" name="Freeform 696"/>
          <p:cNvSpPr>
            <a:spLocks/>
          </p:cNvSpPr>
          <p:nvPr/>
        </p:nvSpPr>
        <p:spPr bwMode="auto">
          <a:xfrm>
            <a:off x="3902349" y="3434842"/>
            <a:ext cx="17462" cy="19050"/>
          </a:xfrm>
          <a:custGeom>
            <a:avLst/>
            <a:gdLst/>
            <a:ahLst/>
            <a:cxnLst>
              <a:cxn ang="0">
                <a:pos x="227" y="125"/>
              </a:cxn>
              <a:cxn ang="0">
                <a:pos x="53" y="203"/>
              </a:cxn>
              <a:cxn ang="0">
                <a:pos x="0" y="78"/>
              </a:cxn>
              <a:cxn ang="0">
                <a:pos x="175" y="0"/>
              </a:cxn>
              <a:cxn ang="0">
                <a:pos x="227" y="125"/>
              </a:cxn>
            </a:cxnLst>
            <a:rect l="0" t="0" r="r" b="b"/>
            <a:pathLst>
              <a:path w="227" h="203">
                <a:moveTo>
                  <a:pt x="227" y="125"/>
                </a:moveTo>
                <a:lnTo>
                  <a:pt x="53" y="203"/>
                </a:lnTo>
                <a:lnTo>
                  <a:pt x="0" y="78"/>
                </a:lnTo>
                <a:lnTo>
                  <a:pt x="175" y="0"/>
                </a:lnTo>
                <a:lnTo>
                  <a:pt x="227" y="125"/>
                </a:lnTo>
                <a:close/>
              </a:path>
            </a:pathLst>
          </a:custGeom>
          <a:solidFill>
            <a:srgbClr val="BAC2C2"/>
          </a:solidFill>
          <a:ln w="9525">
            <a:noFill/>
            <a:round/>
            <a:headEnd/>
            <a:tailEnd/>
          </a:ln>
        </p:spPr>
        <p:txBody>
          <a:bodyPr/>
          <a:lstStyle/>
          <a:p>
            <a:endParaRPr lang="en-US"/>
          </a:p>
        </p:txBody>
      </p:sp>
      <p:sp>
        <p:nvSpPr>
          <p:cNvPr id="536" name="Freeform 697"/>
          <p:cNvSpPr>
            <a:spLocks/>
          </p:cNvSpPr>
          <p:nvPr/>
        </p:nvSpPr>
        <p:spPr bwMode="auto">
          <a:xfrm>
            <a:off x="3902350" y="3431667"/>
            <a:ext cx="15875" cy="20638"/>
          </a:xfrm>
          <a:custGeom>
            <a:avLst/>
            <a:gdLst/>
            <a:ahLst/>
            <a:cxnLst>
              <a:cxn ang="0">
                <a:pos x="4" y="72"/>
              </a:cxn>
              <a:cxn ang="0">
                <a:pos x="167" y="0"/>
              </a:cxn>
              <a:cxn ang="0">
                <a:pos x="171" y="0"/>
              </a:cxn>
              <a:cxn ang="0">
                <a:pos x="175" y="2"/>
              </a:cxn>
              <a:cxn ang="0">
                <a:pos x="180" y="6"/>
              </a:cxn>
              <a:cxn ang="0">
                <a:pos x="183" y="12"/>
              </a:cxn>
              <a:cxn ang="0">
                <a:pos x="236" y="141"/>
              </a:cxn>
              <a:cxn ang="0">
                <a:pos x="238" y="147"/>
              </a:cxn>
              <a:cxn ang="0">
                <a:pos x="238" y="154"/>
              </a:cxn>
              <a:cxn ang="0">
                <a:pos x="237" y="159"/>
              </a:cxn>
              <a:cxn ang="0">
                <a:pos x="234" y="162"/>
              </a:cxn>
              <a:cxn ang="0">
                <a:pos x="73" y="234"/>
              </a:cxn>
              <a:cxn ang="0">
                <a:pos x="69" y="234"/>
              </a:cxn>
              <a:cxn ang="0">
                <a:pos x="63" y="232"/>
              </a:cxn>
              <a:cxn ang="0">
                <a:pos x="59" y="227"/>
              </a:cxn>
              <a:cxn ang="0">
                <a:pos x="55" y="221"/>
              </a:cxn>
              <a:cxn ang="0">
                <a:pos x="2" y="94"/>
              </a:cxn>
              <a:cxn ang="0">
                <a:pos x="0" y="86"/>
              </a:cxn>
              <a:cxn ang="0">
                <a:pos x="0" y="80"/>
              </a:cxn>
              <a:cxn ang="0">
                <a:pos x="1" y="76"/>
              </a:cxn>
              <a:cxn ang="0">
                <a:pos x="4" y="72"/>
              </a:cxn>
            </a:cxnLst>
            <a:rect l="0" t="0" r="r" b="b"/>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w="9525">
            <a:noFill/>
            <a:round/>
            <a:headEnd/>
            <a:tailEnd/>
          </a:ln>
        </p:spPr>
        <p:txBody>
          <a:bodyPr/>
          <a:lstStyle/>
          <a:p>
            <a:endParaRPr lang="en-US"/>
          </a:p>
        </p:txBody>
      </p:sp>
      <p:sp>
        <p:nvSpPr>
          <p:cNvPr id="537" name="Freeform 698"/>
          <p:cNvSpPr>
            <a:spLocks/>
          </p:cNvSpPr>
          <p:nvPr/>
        </p:nvSpPr>
        <p:spPr bwMode="auto">
          <a:xfrm>
            <a:off x="3902350" y="3433255"/>
            <a:ext cx="15875" cy="17462"/>
          </a:xfrm>
          <a:custGeom>
            <a:avLst/>
            <a:gdLst/>
            <a:ahLst/>
            <a:cxnLst>
              <a:cxn ang="0">
                <a:pos x="4" y="62"/>
              </a:cxn>
              <a:cxn ang="0">
                <a:pos x="141" y="0"/>
              </a:cxn>
              <a:cxn ang="0">
                <a:pos x="145" y="0"/>
              </a:cxn>
              <a:cxn ang="0">
                <a:pos x="150" y="2"/>
              </a:cxn>
              <a:cxn ang="0">
                <a:pos x="153" y="5"/>
              </a:cxn>
              <a:cxn ang="0">
                <a:pos x="156" y="10"/>
              </a:cxn>
              <a:cxn ang="0">
                <a:pos x="202" y="120"/>
              </a:cxn>
              <a:cxn ang="0">
                <a:pos x="204" y="125"/>
              </a:cxn>
              <a:cxn ang="0">
                <a:pos x="204" y="130"/>
              </a:cxn>
              <a:cxn ang="0">
                <a:pos x="202" y="135"/>
              </a:cxn>
              <a:cxn ang="0">
                <a:pos x="200" y="138"/>
              </a:cxn>
              <a:cxn ang="0">
                <a:pos x="62" y="199"/>
              </a:cxn>
              <a:cxn ang="0">
                <a:pos x="58" y="199"/>
              </a:cxn>
              <a:cxn ang="0">
                <a:pos x="54" y="198"/>
              </a:cxn>
              <a:cxn ang="0">
                <a:pos x="51" y="194"/>
              </a:cxn>
              <a:cxn ang="0">
                <a:pos x="48" y="188"/>
              </a:cxn>
              <a:cxn ang="0">
                <a:pos x="2" y="80"/>
              </a:cxn>
              <a:cxn ang="0">
                <a:pos x="0" y="73"/>
              </a:cxn>
              <a:cxn ang="0">
                <a:pos x="0" y="68"/>
              </a:cxn>
              <a:cxn ang="0">
                <a:pos x="2" y="64"/>
              </a:cxn>
              <a:cxn ang="0">
                <a:pos x="4" y="62"/>
              </a:cxn>
            </a:cxnLst>
            <a:rect l="0" t="0" r="r" b="b"/>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w="9525">
            <a:noFill/>
            <a:round/>
            <a:headEnd/>
            <a:tailEnd/>
          </a:ln>
        </p:spPr>
        <p:txBody>
          <a:bodyPr/>
          <a:lstStyle/>
          <a:p>
            <a:endParaRPr lang="en-US"/>
          </a:p>
        </p:txBody>
      </p:sp>
      <p:sp>
        <p:nvSpPr>
          <p:cNvPr id="538" name="Freeform 699"/>
          <p:cNvSpPr>
            <a:spLocks/>
          </p:cNvSpPr>
          <p:nvPr/>
        </p:nvSpPr>
        <p:spPr bwMode="auto">
          <a:xfrm>
            <a:off x="3907112" y="3436430"/>
            <a:ext cx="9525" cy="12700"/>
          </a:xfrm>
          <a:custGeom>
            <a:avLst/>
            <a:gdLst/>
            <a:ahLst/>
            <a:cxnLst>
              <a:cxn ang="0">
                <a:pos x="88" y="6"/>
              </a:cxn>
              <a:cxn ang="0">
                <a:pos x="116" y="78"/>
              </a:cxn>
              <a:cxn ang="0">
                <a:pos x="118" y="86"/>
              </a:cxn>
              <a:cxn ang="0">
                <a:pos x="119" y="95"/>
              </a:cxn>
              <a:cxn ang="0">
                <a:pos x="117" y="103"/>
              </a:cxn>
              <a:cxn ang="0">
                <a:pos x="112" y="109"/>
              </a:cxn>
              <a:cxn ang="0">
                <a:pos x="14" y="152"/>
              </a:cxn>
              <a:cxn ang="0">
                <a:pos x="6" y="154"/>
              </a:cxn>
              <a:cxn ang="0">
                <a:pos x="2" y="150"/>
              </a:cxn>
              <a:cxn ang="0">
                <a:pos x="0" y="140"/>
              </a:cxn>
              <a:cxn ang="0">
                <a:pos x="1" y="128"/>
              </a:cxn>
              <a:cxn ang="0">
                <a:pos x="4" y="112"/>
              </a:cxn>
              <a:cxn ang="0">
                <a:pos x="9" y="95"/>
              </a:cxn>
              <a:cxn ang="0">
                <a:pos x="14" y="78"/>
              </a:cxn>
              <a:cxn ang="0">
                <a:pos x="21" y="61"/>
              </a:cxn>
              <a:cxn ang="0">
                <a:pos x="29" y="46"/>
              </a:cxn>
              <a:cxn ang="0">
                <a:pos x="38" y="33"/>
              </a:cxn>
              <a:cxn ang="0">
                <a:pos x="48" y="21"/>
              </a:cxn>
              <a:cxn ang="0">
                <a:pos x="58" y="12"/>
              </a:cxn>
              <a:cxn ang="0">
                <a:pos x="67" y="4"/>
              </a:cxn>
              <a:cxn ang="0">
                <a:pos x="76" y="0"/>
              </a:cxn>
              <a:cxn ang="0">
                <a:pos x="82" y="1"/>
              </a:cxn>
              <a:cxn ang="0">
                <a:pos x="88" y="6"/>
              </a:cxn>
            </a:cxnLst>
            <a:rect l="0" t="0" r="r" b="b"/>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w="9525">
            <a:noFill/>
            <a:round/>
            <a:headEnd/>
            <a:tailEnd/>
          </a:ln>
        </p:spPr>
        <p:txBody>
          <a:bodyPr/>
          <a:lstStyle/>
          <a:p>
            <a:endParaRPr lang="en-US"/>
          </a:p>
        </p:txBody>
      </p:sp>
      <p:sp>
        <p:nvSpPr>
          <p:cNvPr id="539" name="Freeform 700"/>
          <p:cNvSpPr>
            <a:spLocks/>
          </p:cNvSpPr>
          <p:nvPr/>
        </p:nvSpPr>
        <p:spPr bwMode="auto">
          <a:xfrm>
            <a:off x="3938861" y="3418968"/>
            <a:ext cx="6350" cy="9525"/>
          </a:xfrm>
          <a:custGeom>
            <a:avLst/>
            <a:gdLst/>
            <a:ahLst/>
            <a:cxnLst>
              <a:cxn ang="0">
                <a:pos x="50" y="104"/>
              </a:cxn>
              <a:cxn ang="0">
                <a:pos x="40" y="103"/>
              </a:cxn>
              <a:cxn ang="0">
                <a:pos x="31" y="99"/>
              </a:cxn>
              <a:cxn ang="0">
                <a:pos x="23" y="95"/>
              </a:cxn>
              <a:cxn ang="0">
                <a:pos x="15" y="89"/>
              </a:cxn>
              <a:cxn ang="0">
                <a:pos x="8" y="80"/>
              </a:cxn>
              <a:cxn ang="0">
                <a:pos x="4" y="72"/>
              </a:cxn>
              <a:cxn ang="0">
                <a:pos x="1" y="62"/>
              </a:cxn>
              <a:cxn ang="0">
                <a:pos x="0" y="52"/>
              </a:cxn>
              <a:cxn ang="0">
                <a:pos x="1" y="41"/>
              </a:cxn>
              <a:cxn ang="0">
                <a:pos x="4" y="32"/>
              </a:cxn>
              <a:cxn ang="0">
                <a:pos x="8" y="23"/>
              </a:cxn>
              <a:cxn ang="0">
                <a:pos x="15" y="15"/>
              </a:cxn>
              <a:cxn ang="0">
                <a:pos x="23" y="9"/>
              </a:cxn>
              <a:cxn ang="0">
                <a:pos x="31" y="5"/>
              </a:cxn>
              <a:cxn ang="0">
                <a:pos x="40" y="1"/>
              </a:cxn>
              <a:cxn ang="0">
                <a:pos x="50" y="0"/>
              </a:cxn>
              <a:cxn ang="0">
                <a:pos x="60" y="1"/>
              </a:cxn>
              <a:cxn ang="0">
                <a:pos x="70" y="5"/>
              </a:cxn>
              <a:cxn ang="0">
                <a:pos x="78" y="9"/>
              </a:cxn>
              <a:cxn ang="0">
                <a:pos x="86" y="15"/>
              </a:cxn>
              <a:cxn ang="0">
                <a:pos x="92" y="23"/>
              </a:cxn>
              <a:cxn ang="0">
                <a:pos x="96" y="32"/>
              </a:cxn>
              <a:cxn ang="0">
                <a:pos x="99" y="41"/>
              </a:cxn>
              <a:cxn ang="0">
                <a:pos x="100" y="52"/>
              </a:cxn>
              <a:cxn ang="0">
                <a:pos x="99" y="62"/>
              </a:cxn>
              <a:cxn ang="0">
                <a:pos x="96" y="72"/>
              </a:cxn>
              <a:cxn ang="0">
                <a:pos x="92" y="80"/>
              </a:cxn>
              <a:cxn ang="0">
                <a:pos x="86" y="89"/>
              </a:cxn>
              <a:cxn ang="0">
                <a:pos x="78" y="95"/>
              </a:cxn>
              <a:cxn ang="0">
                <a:pos x="70" y="99"/>
              </a:cxn>
              <a:cxn ang="0">
                <a:pos x="60" y="103"/>
              </a:cxn>
              <a:cxn ang="0">
                <a:pos x="50" y="104"/>
              </a:cxn>
            </a:cxnLst>
            <a:rect l="0" t="0" r="r" b="b"/>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w="9525">
            <a:noFill/>
            <a:round/>
            <a:headEnd/>
            <a:tailEnd/>
          </a:ln>
        </p:spPr>
        <p:txBody>
          <a:bodyPr/>
          <a:lstStyle/>
          <a:p>
            <a:endParaRPr lang="en-US"/>
          </a:p>
        </p:txBody>
      </p:sp>
      <p:sp>
        <p:nvSpPr>
          <p:cNvPr id="540" name="Freeform 701"/>
          <p:cNvSpPr>
            <a:spLocks/>
          </p:cNvSpPr>
          <p:nvPr/>
        </p:nvSpPr>
        <p:spPr bwMode="auto">
          <a:xfrm>
            <a:off x="3829325" y="3480881"/>
            <a:ext cx="7937" cy="7937"/>
          </a:xfrm>
          <a:custGeom>
            <a:avLst/>
            <a:gdLst/>
            <a:ahLst/>
            <a:cxnLst>
              <a:cxn ang="0">
                <a:pos x="50" y="103"/>
              </a:cxn>
              <a:cxn ang="0">
                <a:pos x="39" y="102"/>
              </a:cxn>
              <a:cxn ang="0">
                <a:pos x="30" y="99"/>
              </a:cxn>
              <a:cxn ang="0">
                <a:pos x="22" y="95"/>
              </a:cxn>
              <a:cxn ang="0">
                <a:pos x="14" y="88"/>
              </a:cxn>
              <a:cxn ang="0">
                <a:pos x="8" y="80"/>
              </a:cxn>
              <a:cxn ang="0">
                <a:pos x="4" y="71"/>
              </a:cxn>
              <a:cxn ang="0">
                <a:pos x="1" y="62"/>
              </a:cxn>
              <a:cxn ang="0">
                <a:pos x="0" y="51"/>
              </a:cxn>
              <a:cxn ang="0">
                <a:pos x="1" y="41"/>
              </a:cxn>
              <a:cxn ang="0">
                <a:pos x="4" y="31"/>
              </a:cxn>
              <a:cxn ang="0">
                <a:pos x="8" y="23"/>
              </a:cxn>
              <a:cxn ang="0">
                <a:pos x="14" y="15"/>
              </a:cxn>
              <a:cxn ang="0">
                <a:pos x="22" y="8"/>
              </a:cxn>
              <a:cxn ang="0">
                <a:pos x="30" y="4"/>
              </a:cxn>
              <a:cxn ang="0">
                <a:pos x="39" y="1"/>
              </a:cxn>
              <a:cxn ang="0">
                <a:pos x="50" y="0"/>
              </a:cxn>
              <a:cxn ang="0">
                <a:pos x="60" y="1"/>
              </a:cxn>
              <a:cxn ang="0">
                <a:pos x="69" y="4"/>
              </a:cxn>
              <a:cxn ang="0">
                <a:pos x="77" y="8"/>
              </a:cxn>
              <a:cxn ang="0">
                <a:pos x="85" y="15"/>
              </a:cxn>
              <a:cxn ang="0">
                <a:pos x="91" y="23"/>
              </a:cxn>
              <a:cxn ang="0">
                <a:pos x="96" y="31"/>
              </a:cxn>
              <a:cxn ang="0">
                <a:pos x="99" y="41"/>
              </a:cxn>
              <a:cxn ang="0">
                <a:pos x="100" y="51"/>
              </a:cxn>
              <a:cxn ang="0">
                <a:pos x="99" y="62"/>
              </a:cxn>
              <a:cxn ang="0">
                <a:pos x="96" y="71"/>
              </a:cxn>
              <a:cxn ang="0">
                <a:pos x="91" y="80"/>
              </a:cxn>
              <a:cxn ang="0">
                <a:pos x="85" y="88"/>
              </a:cxn>
              <a:cxn ang="0">
                <a:pos x="77" y="95"/>
              </a:cxn>
              <a:cxn ang="0">
                <a:pos x="69" y="99"/>
              </a:cxn>
              <a:cxn ang="0">
                <a:pos x="60" y="102"/>
              </a:cxn>
              <a:cxn ang="0">
                <a:pos x="50" y="103"/>
              </a:cxn>
            </a:cxnLst>
            <a:rect l="0" t="0" r="r" b="b"/>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w="9525">
            <a:noFill/>
            <a:round/>
            <a:headEnd/>
            <a:tailEnd/>
          </a:ln>
        </p:spPr>
        <p:txBody>
          <a:bodyPr/>
          <a:lstStyle/>
          <a:p>
            <a:endParaRPr lang="en-US"/>
          </a:p>
        </p:txBody>
      </p:sp>
      <p:sp>
        <p:nvSpPr>
          <p:cNvPr id="541" name="Freeform 702"/>
          <p:cNvSpPr>
            <a:spLocks/>
          </p:cNvSpPr>
          <p:nvPr/>
        </p:nvSpPr>
        <p:spPr bwMode="auto">
          <a:xfrm>
            <a:off x="3942037" y="3422143"/>
            <a:ext cx="3175" cy="4763"/>
          </a:xfrm>
          <a:custGeom>
            <a:avLst/>
            <a:gdLst/>
            <a:ahLst/>
            <a:cxnLst>
              <a:cxn ang="0">
                <a:pos x="28" y="57"/>
              </a:cxn>
              <a:cxn ang="0">
                <a:pos x="16" y="55"/>
              </a:cxn>
              <a:cxn ang="0">
                <a:pos x="8" y="49"/>
              </a:cxn>
              <a:cxn ang="0">
                <a:pos x="2" y="40"/>
              </a:cxn>
              <a:cxn ang="0">
                <a:pos x="0" y="28"/>
              </a:cxn>
              <a:cxn ang="0">
                <a:pos x="2" y="17"/>
              </a:cxn>
              <a:cxn ang="0">
                <a:pos x="8" y="8"/>
              </a:cxn>
              <a:cxn ang="0">
                <a:pos x="16" y="2"/>
              </a:cxn>
              <a:cxn ang="0">
                <a:pos x="28" y="0"/>
              </a:cxn>
              <a:cxn ang="0">
                <a:pos x="39" y="2"/>
              </a:cxn>
              <a:cxn ang="0">
                <a:pos x="47" y="8"/>
              </a:cxn>
              <a:cxn ang="0">
                <a:pos x="53" y="17"/>
              </a:cxn>
              <a:cxn ang="0">
                <a:pos x="55" y="28"/>
              </a:cxn>
              <a:cxn ang="0">
                <a:pos x="53" y="40"/>
              </a:cxn>
              <a:cxn ang="0">
                <a:pos x="47" y="49"/>
              </a:cxn>
              <a:cxn ang="0">
                <a:pos x="39" y="55"/>
              </a:cxn>
              <a:cxn ang="0">
                <a:pos x="28" y="57"/>
              </a:cxn>
            </a:cxnLst>
            <a:rect l="0" t="0" r="r" b="b"/>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w="9525">
            <a:noFill/>
            <a:round/>
            <a:headEnd/>
            <a:tailEnd/>
          </a:ln>
        </p:spPr>
        <p:txBody>
          <a:bodyPr/>
          <a:lstStyle/>
          <a:p>
            <a:endParaRPr lang="en-US"/>
          </a:p>
        </p:txBody>
      </p:sp>
      <p:sp>
        <p:nvSpPr>
          <p:cNvPr id="542" name="Freeform 703"/>
          <p:cNvSpPr>
            <a:spLocks/>
          </p:cNvSpPr>
          <p:nvPr/>
        </p:nvSpPr>
        <p:spPr bwMode="auto">
          <a:xfrm>
            <a:off x="3832500" y="3484055"/>
            <a:ext cx="3175" cy="4762"/>
          </a:xfrm>
          <a:custGeom>
            <a:avLst/>
            <a:gdLst/>
            <a:ahLst/>
            <a:cxnLst>
              <a:cxn ang="0">
                <a:pos x="28" y="56"/>
              </a:cxn>
              <a:cxn ang="0">
                <a:pos x="17" y="54"/>
              </a:cxn>
              <a:cxn ang="0">
                <a:pos x="9" y="48"/>
              </a:cxn>
              <a:cxn ang="0">
                <a:pos x="2" y="40"/>
              </a:cxn>
              <a:cxn ang="0">
                <a:pos x="0" y="28"/>
              </a:cxn>
              <a:cxn ang="0">
                <a:pos x="2" y="16"/>
              </a:cxn>
              <a:cxn ang="0">
                <a:pos x="9" y="8"/>
              </a:cxn>
              <a:cxn ang="0">
                <a:pos x="17" y="2"/>
              </a:cxn>
              <a:cxn ang="0">
                <a:pos x="28" y="0"/>
              </a:cxn>
              <a:cxn ang="0">
                <a:pos x="39" y="2"/>
              </a:cxn>
              <a:cxn ang="0">
                <a:pos x="47" y="8"/>
              </a:cxn>
              <a:cxn ang="0">
                <a:pos x="53" y="16"/>
              </a:cxn>
              <a:cxn ang="0">
                <a:pos x="55" y="28"/>
              </a:cxn>
              <a:cxn ang="0">
                <a:pos x="53" y="40"/>
              </a:cxn>
              <a:cxn ang="0">
                <a:pos x="47" y="48"/>
              </a:cxn>
              <a:cxn ang="0">
                <a:pos x="39" y="54"/>
              </a:cxn>
              <a:cxn ang="0">
                <a:pos x="28" y="56"/>
              </a:cxn>
            </a:cxnLst>
            <a:rect l="0" t="0" r="r" b="b"/>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w="9525">
            <a:noFill/>
            <a:round/>
            <a:headEnd/>
            <a:tailEnd/>
          </a:ln>
        </p:spPr>
        <p:txBody>
          <a:bodyPr/>
          <a:lstStyle/>
          <a:p>
            <a:endParaRPr lang="en-US"/>
          </a:p>
        </p:txBody>
      </p:sp>
      <p:sp>
        <p:nvSpPr>
          <p:cNvPr id="543" name="Freeform 704"/>
          <p:cNvSpPr>
            <a:spLocks/>
          </p:cNvSpPr>
          <p:nvPr/>
        </p:nvSpPr>
        <p:spPr bwMode="auto">
          <a:xfrm>
            <a:off x="3851550" y="3393567"/>
            <a:ext cx="46037" cy="46038"/>
          </a:xfrm>
          <a:custGeom>
            <a:avLst/>
            <a:gdLst/>
            <a:ahLst/>
            <a:cxnLst>
              <a:cxn ang="0">
                <a:pos x="498" y="0"/>
              </a:cxn>
              <a:cxn ang="0">
                <a:pos x="0" y="222"/>
              </a:cxn>
              <a:cxn ang="0">
                <a:pos x="125" y="522"/>
              </a:cxn>
              <a:cxn ang="0">
                <a:pos x="624" y="301"/>
              </a:cxn>
              <a:cxn ang="0">
                <a:pos x="498" y="0"/>
              </a:cxn>
            </a:cxnLst>
            <a:rect l="0" t="0" r="r" b="b"/>
            <a:pathLst>
              <a:path w="624" h="522">
                <a:moveTo>
                  <a:pt x="498" y="0"/>
                </a:moveTo>
                <a:lnTo>
                  <a:pt x="0" y="222"/>
                </a:lnTo>
                <a:lnTo>
                  <a:pt x="125" y="522"/>
                </a:lnTo>
                <a:lnTo>
                  <a:pt x="624" y="301"/>
                </a:lnTo>
                <a:lnTo>
                  <a:pt x="498" y="0"/>
                </a:lnTo>
                <a:close/>
              </a:path>
            </a:pathLst>
          </a:custGeom>
          <a:solidFill>
            <a:srgbClr val="111919"/>
          </a:solidFill>
          <a:ln w="9525">
            <a:noFill/>
            <a:round/>
            <a:headEnd/>
            <a:tailEnd/>
          </a:ln>
        </p:spPr>
        <p:txBody>
          <a:bodyPr/>
          <a:lstStyle/>
          <a:p>
            <a:endParaRPr lang="en-US"/>
          </a:p>
        </p:txBody>
      </p:sp>
      <p:sp>
        <p:nvSpPr>
          <p:cNvPr id="544" name="Freeform 705"/>
          <p:cNvSpPr>
            <a:spLocks/>
          </p:cNvSpPr>
          <p:nvPr/>
        </p:nvSpPr>
        <p:spPr bwMode="auto">
          <a:xfrm>
            <a:off x="3853137" y="3395155"/>
            <a:ext cx="42863" cy="42862"/>
          </a:xfrm>
          <a:custGeom>
            <a:avLst/>
            <a:gdLst/>
            <a:ahLst/>
            <a:cxnLst>
              <a:cxn ang="0">
                <a:pos x="474" y="0"/>
              </a:cxn>
              <a:cxn ang="0">
                <a:pos x="0" y="211"/>
              </a:cxn>
              <a:cxn ang="0">
                <a:pos x="114" y="484"/>
              </a:cxn>
              <a:cxn ang="0">
                <a:pos x="589" y="273"/>
              </a:cxn>
              <a:cxn ang="0">
                <a:pos x="474" y="0"/>
              </a:cxn>
            </a:cxnLst>
            <a:rect l="0" t="0" r="r" b="b"/>
            <a:pathLst>
              <a:path w="589" h="484">
                <a:moveTo>
                  <a:pt x="474" y="0"/>
                </a:moveTo>
                <a:lnTo>
                  <a:pt x="0" y="211"/>
                </a:lnTo>
                <a:lnTo>
                  <a:pt x="114" y="484"/>
                </a:lnTo>
                <a:lnTo>
                  <a:pt x="589" y="273"/>
                </a:lnTo>
                <a:lnTo>
                  <a:pt x="474" y="0"/>
                </a:lnTo>
                <a:close/>
              </a:path>
            </a:pathLst>
          </a:custGeom>
          <a:solidFill>
            <a:srgbClr val="EDF5F5"/>
          </a:solidFill>
          <a:ln w="9525">
            <a:noFill/>
            <a:round/>
            <a:headEnd/>
            <a:tailEnd/>
          </a:ln>
        </p:spPr>
        <p:txBody>
          <a:bodyPr/>
          <a:lstStyle/>
          <a:p>
            <a:endParaRPr lang="en-US"/>
          </a:p>
        </p:txBody>
      </p:sp>
      <p:sp>
        <p:nvSpPr>
          <p:cNvPr id="545" name="Freeform 706"/>
          <p:cNvSpPr>
            <a:spLocks/>
          </p:cNvSpPr>
          <p:nvPr/>
        </p:nvSpPr>
        <p:spPr bwMode="auto">
          <a:xfrm>
            <a:off x="3853137" y="3396743"/>
            <a:ext cx="42863" cy="41275"/>
          </a:xfrm>
          <a:custGeom>
            <a:avLst/>
            <a:gdLst/>
            <a:ahLst/>
            <a:cxnLst>
              <a:cxn ang="0">
                <a:pos x="473" y="0"/>
              </a:cxn>
              <a:cxn ang="0">
                <a:pos x="0" y="211"/>
              </a:cxn>
              <a:cxn ang="0">
                <a:pos x="108" y="471"/>
              </a:cxn>
              <a:cxn ang="0">
                <a:pos x="583" y="260"/>
              </a:cxn>
              <a:cxn ang="0">
                <a:pos x="473" y="0"/>
              </a:cxn>
            </a:cxnLst>
            <a:rect l="0" t="0" r="r" b="b"/>
            <a:pathLst>
              <a:path w="583" h="471">
                <a:moveTo>
                  <a:pt x="473" y="0"/>
                </a:moveTo>
                <a:lnTo>
                  <a:pt x="0" y="211"/>
                </a:lnTo>
                <a:lnTo>
                  <a:pt x="108" y="471"/>
                </a:lnTo>
                <a:lnTo>
                  <a:pt x="583" y="260"/>
                </a:lnTo>
                <a:lnTo>
                  <a:pt x="473" y="0"/>
                </a:lnTo>
                <a:close/>
              </a:path>
            </a:pathLst>
          </a:custGeom>
          <a:solidFill>
            <a:srgbClr val="878F8F"/>
          </a:solidFill>
          <a:ln w="9525">
            <a:noFill/>
            <a:round/>
            <a:headEnd/>
            <a:tailEnd/>
          </a:ln>
        </p:spPr>
        <p:txBody>
          <a:bodyPr/>
          <a:lstStyle/>
          <a:p>
            <a:endParaRPr lang="en-US"/>
          </a:p>
        </p:txBody>
      </p:sp>
      <p:sp>
        <p:nvSpPr>
          <p:cNvPr id="546" name="Freeform 707"/>
          <p:cNvSpPr>
            <a:spLocks/>
          </p:cNvSpPr>
          <p:nvPr/>
        </p:nvSpPr>
        <p:spPr bwMode="auto">
          <a:xfrm>
            <a:off x="3873775" y="3403092"/>
            <a:ext cx="15875" cy="20638"/>
          </a:xfrm>
          <a:custGeom>
            <a:avLst/>
            <a:gdLst/>
            <a:ahLst/>
            <a:cxnLst>
              <a:cxn ang="0">
                <a:pos x="159" y="223"/>
              </a:cxn>
              <a:cxn ang="0">
                <a:pos x="137" y="231"/>
              </a:cxn>
              <a:cxn ang="0">
                <a:pos x="115" y="234"/>
              </a:cxn>
              <a:cxn ang="0">
                <a:pos x="93" y="232"/>
              </a:cxn>
              <a:cxn ang="0">
                <a:pos x="73" y="225"/>
              </a:cxn>
              <a:cxn ang="0">
                <a:pos x="54" y="215"/>
              </a:cxn>
              <a:cxn ang="0">
                <a:pos x="36" y="201"/>
              </a:cxn>
              <a:cxn ang="0">
                <a:pos x="22" y="184"/>
              </a:cxn>
              <a:cxn ang="0">
                <a:pos x="11" y="163"/>
              </a:cxn>
              <a:cxn ang="0">
                <a:pos x="4" y="141"/>
              </a:cxn>
              <a:cxn ang="0">
                <a:pos x="0" y="118"/>
              </a:cxn>
              <a:cxn ang="0">
                <a:pos x="3" y="96"/>
              </a:cxn>
              <a:cxn ang="0">
                <a:pos x="9" y="74"/>
              </a:cxn>
              <a:cxn ang="0">
                <a:pos x="19" y="55"/>
              </a:cxn>
              <a:cxn ang="0">
                <a:pos x="32" y="37"/>
              </a:cxn>
              <a:cxn ang="0">
                <a:pos x="48" y="22"/>
              </a:cxn>
              <a:cxn ang="0">
                <a:pos x="69" y="10"/>
              </a:cxn>
              <a:cxn ang="0">
                <a:pos x="90" y="3"/>
              </a:cxn>
              <a:cxn ang="0">
                <a:pos x="113" y="0"/>
              </a:cxn>
              <a:cxn ang="0">
                <a:pos x="134" y="2"/>
              </a:cxn>
              <a:cxn ang="0">
                <a:pos x="156" y="8"/>
              </a:cxn>
              <a:cxn ang="0">
                <a:pos x="174" y="19"/>
              </a:cxn>
              <a:cxn ang="0">
                <a:pos x="191" y="32"/>
              </a:cxn>
              <a:cxn ang="0">
                <a:pos x="206" y="49"/>
              </a:cxn>
              <a:cxn ang="0">
                <a:pos x="217" y="70"/>
              </a:cxn>
              <a:cxn ang="0">
                <a:pos x="224" y="93"/>
              </a:cxn>
              <a:cxn ang="0">
                <a:pos x="227" y="116"/>
              </a:cxn>
              <a:cxn ang="0">
                <a:pos x="225" y="138"/>
              </a:cxn>
              <a:cxn ang="0">
                <a:pos x="219" y="159"/>
              </a:cxn>
              <a:cxn ang="0">
                <a:pos x="209" y="179"/>
              </a:cxn>
              <a:cxn ang="0">
                <a:pos x="195" y="197"/>
              </a:cxn>
              <a:cxn ang="0">
                <a:pos x="179" y="212"/>
              </a:cxn>
              <a:cxn ang="0">
                <a:pos x="159" y="223"/>
              </a:cxn>
            </a:cxnLst>
            <a:rect l="0" t="0" r="r" b="b"/>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w="9525">
            <a:noFill/>
            <a:round/>
            <a:headEnd/>
            <a:tailEnd/>
          </a:ln>
        </p:spPr>
        <p:txBody>
          <a:bodyPr/>
          <a:lstStyle/>
          <a:p>
            <a:endParaRPr lang="en-US"/>
          </a:p>
        </p:txBody>
      </p:sp>
      <p:sp>
        <p:nvSpPr>
          <p:cNvPr id="547" name="Freeform 708"/>
          <p:cNvSpPr>
            <a:spLocks/>
          </p:cNvSpPr>
          <p:nvPr/>
        </p:nvSpPr>
        <p:spPr bwMode="auto">
          <a:xfrm>
            <a:off x="3873775" y="3403092"/>
            <a:ext cx="15875" cy="19050"/>
          </a:xfrm>
          <a:custGeom>
            <a:avLst/>
            <a:gdLst/>
            <a:ahLst/>
            <a:cxnLst>
              <a:cxn ang="0">
                <a:pos x="146" y="206"/>
              </a:cxn>
              <a:cxn ang="0">
                <a:pos x="125" y="212"/>
              </a:cxn>
              <a:cxn ang="0">
                <a:pos x="105" y="214"/>
              </a:cxn>
              <a:cxn ang="0">
                <a:pos x="84" y="212"/>
              </a:cxn>
              <a:cxn ang="0">
                <a:pos x="66" y="206"/>
              </a:cxn>
              <a:cxn ang="0">
                <a:pos x="48" y="196"/>
              </a:cxn>
              <a:cxn ang="0">
                <a:pos x="31" y="183"/>
              </a:cxn>
              <a:cxn ang="0">
                <a:pos x="18" y="168"/>
              </a:cxn>
              <a:cxn ang="0">
                <a:pos x="8" y="149"/>
              </a:cxn>
              <a:cxn ang="0">
                <a:pos x="2" y="129"/>
              </a:cxn>
              <a:cxn ang="0">
                <a:pos x="0" y="108"/>
              </a:cxn>
              <a:cxn ang="0">
                <a:pos x="2" y="86"/>
              </a:cxn>
              <a:cxn ang="0">
                <a:pos x="8" y="67"/>
              </a:cxn>
              <a:cxn ang="0">
                <a:pos x="17" y="49"/>
              </a:cxn>
              <a:cxn ang="0">
                <a:pos x="29" y="33"/>
              </a:cxn>
              <a:cxn ang="0">
                <a:pos x="45" y="19"/>
              </a:cxn>
              <a:cxn ang="0">
                <a:pos x="63" y="8"/>
              </a:cxn>
              <a:cxn ang="0">
                <a:pos x="83" y="2"/>
              </a:cxn>
              <a:cxn ang="0">
                <a:pos x="104" y="0"/>
              </a:cxn>
              <a:cxn ang="0">
                <a:pos x="123" y="2"/>
              </a:cxn>
              <a:cxn ang="0">
                <a:pos x="142" y="7"/>
              </a:cxn>
              <a:cxn ang="0">
                <a:pos x="161" y="17"/>
              </a:cxn>
              <a:cxn ang="0">
                <a:pos x="176" y="30"/>
              </a:cxn>
              <a:cxn ang="0">
                <a:pos x="189" y="45"/>
              </a:cxn>
              <a:cxn ang="0">
                <a:pos x="200" y="63"/>
              </a:cxn>
              <a:cxn ang="0">
                <a:pos x="206" y="84"/>
              </a:cxn>
              <a:cxn ang="0">
                <a:pos x="208" y="105"/>
              </a:cxn>
              <a:cxn ang="0">
                <a:pos x="206" y="127"/>
              </a:cxn>
              <a:cxn ang="0">
                <a:pos x="201" y="147"/>
              </a:cxn>
              <a:cxn ang="0">
                <a:pos x="191" y="164"/>
              </a:cxn>
              <a:cxn ang="0">
                <a:pos x="179" y="181"/>
              </a:cxn>
              <a:cxn ang="0">
                <a:pos x="164" y="195"/>
              </a:cxn>
              <a:cxn ang="0">
                <a:pos x="146" y="206"/>
              </a:cxn>
            </a:cxnLst>
            <a:rect l="0" t="0" r="r" b="b"/>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w="9525">
            <a:noFill/>
            <a:round/>
            <a:headEnd/>
            <a:tailEnd/>
          </a:ln>
        </p:spPr>
        <p:txBody>
          <a:bodyPr/>
          <a:lstStyle/>
          <a:p>
            <a:endParaRPr lang="en-US"/>
          </a:p>
        </p:txBody>
      </p:sp>
      <p:sp>
        <p:nvSpPr>
          <p:cNvPr id="548" name="Freeform 709"/>
          <p:cNvSpPr>
            <a:spLocks/>
          </p:cNvSpPr>
          <p:nvPr/>
        </p:nvSpPr>
        <p:spPr bwMode="auto">
          <a:xfrm>
            <a:off x="3875361" y="3404681"/>
            <a:ext cx="12700" cy="15875"/>
          </a:xfrm>
          <a:custGeom>
            <a:avLst/>
            <a:gdLst/>
            <a:ahLst/>
            <a:cxnLst>
              <a:cxn ang="0">
                <a:pos x="131" y="187"/>
              </a:cxn>
              <a:cxn ang="0">
                <a:pos x="113" y="193"/>
              </a:cxn>
              <a:cxn ang="0">
                <a:pos x="95" y="194"/>
              </a:cxn>
              <a:cxn ang="0">
                <a:pos x="76" y="192"/>
              </a:cxn>
              <a:cxn ang="0">
                <a:pos x="59" y="187"/>
              </a:cxn>
              <a:cxn ang="0">
                <a:pos x="44" y="178"/>
              </a:cxn>
              <a:cxn ang="0">
                <a:pos x="29" y="167"/>
              </a:cxn>
              <a:cxn ang="0">
                <a:pos x="17" y="152"/>
              </a:cxn>
              <a:cxn ang="0">
                <a:pos x="8" y="135"/>
              </a:cxn>
              <a:cxn ang="0">
                <a:pos x="2" y="116"/>
              </a:cxn>
              <a:cxn ang="0">
                <a:pos x="0" y="97"/>
              </a:cxn>
              <a:cxn ang="0">
                <a:pos x="2" y="79"/>
              </a:cxn>
              <a:cxn ang="0">
                <a:pos x="7" y="61"/>
              </a:cxn>
              <a:cxn ang="0">
                <a:pos x="15" y="45"/>
              </a:cxn>
              <a:cxn ang="0">
                <a:pos x="26" y="30"/>
              </a:cxn>
              <a:cxn ang="0">
                <a:pos x="41" y="17"/>
              </a:cxn>
              <a:cxn ang="0">
                <a:pos x="57" y="8"/>
              </a:cxn>
              <a:cxn ang="0">
                <a:pos x="75" y="1"/>
              </a:cxn>
              <a:cxn ang="0">
                <a:pos x="95" y="0"/>
              </a:cxn>
              <a:cxn ang="0">
                <a:pos x="112" y="1"/>
              </a:cxn>
              <a:cxn ang="0">
                <a:pos x="130" y="7"/>
              </a:cxn>
              <a:cxn ang="0">
                <a:pos x="146" y="15"/>
              </a:cxn>
              <a:cxn ang="0">
                <a:pos x="160" y="27"/>
              </a:cxn>
              <a:cxn ang="0">
                <a:pos x="172" y="41"/>
              </a:cxn>
              <a:cxn ang="0">
                <a:pos x="181" y="58"/>
              </a:cxn>
              <a:cxn ang="0">
                <a:pos x="187" y="77"/>
              </a:cxn>
              <a:cxn ang="0">
                <a:pos x="189" y="96"/>
              </a:cxn>
              <a:cxn ang="0">
                <a:pos x="188" y="114"/>
              </a:cxn>
              <a:cxn ang="0">
                <a:pos x="182" y="132"/>
              </a:cxn>
              <a:cxn ang="0">
                <a:pos x="174" y="149"/>
              </a:cxn>
              <a:cxn ang="0">
                <a:pos x="163" y="165"/>
              </a:cxn>
              <a:cxn ang="0">
                <a:pos x="149" y="177"/>
              </a:cxn>
              <a:cxn ang="0">
                <a:pos x="131" y="187"/>
              </a:cxn>
            </a:cxnLst>
            <a:rect l="0" t="0" r="r" b="b"/>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w="9525">
            <a:noFill/>
            <a:round/>
            <a:headEnd/>
            <a:tailEnd/>
          </a:ln>
        </p:spPr>
        <p:txBody>
          <a:bodyPr/>
          <a:lstStyle/>
          <a:p>
            <a:endParaRPr lang="en-US"/>
          </a:p>
        </p:txBody>
      </p:sp>
      <p:sp>
        <p:nvSpPr>
          <p:cNvPr id="549" name="Freeform 710"/>
          <p:cNvSpPr>
            <a:spLocks/>
          </p:cNvSpPr>
          <p:nvPr/>
        </p:nvSpPr>
        <p:spPr bwMode="auto">
          <a:xfrm>
            <a:off x="3875361" y="3404681"/>
            <a:ext cx="12700" cy="15875"/>
          </a:xfrm>
          <a:custGeom>
            <a:avLst/>
            <a:gdLst/>
            <a:ahLst/>
            <a:cxnLst>
              <a:cxn ang="0">
                <a:pos x="120" y="170"/>
              </a:cxn>
              <a:cxn ang="0">
                <a:pos x="104" y="175"/>
              </a:cxn>
              <a:cxn ang="0">
                <a:pos x="87" y="177"/>
              </a:cxn>
              <a:cxn ang="0">
                <a:pos x="70" y="176"/>
              </a:cxn>
              <a:cxn ang="0">
                <a:pos x="54" y="171"/>
              </a:cxn>
              <a:cxn ang="0">
                <a:pos x="40" y="163"/>
              </a:cxn>
              <a:cxn ang="0">
                <a:pos x="27" y="152"/>
              </a:cxn>
              <a:cxn ang="0">
                <a:pos x="15" y="139"/>
              </a:cxn>
              <a:cxn ang="0">
                <a:pos x="7" y="124"/>
              </a:cxn>
              <a:cxn ang="0">
                <a:pos x="2" y="107"/>
              </a:cxn>
              <a:cxn ang="0">
                <a:pos x="0" y="90"/>
              </a:cxn>
              <a:cxn ang="0">
                <a:pos x="2" y="72"/>
              </a:cxn>
              <a:cxn ang="0">
                <a:pos x="7" y="56"/>
              </a:cxn>
              <a:cxn ang="0">
                <a:pos x="14" y="41"/>
              </a:cxn>
              <a:cxn ang="0">
                <a:pos x="25" y="28"/>
              </a:cxn>
              <a:cxn ang="0">
                <a:pos x="37" y="16"/>
              </a:cxn>
              <a:cxn ang="0">
                <a:pos x="52" y="8"/>
              </a:cxn>
              <a:cxn ang="0">
                <a:pos x="68" y="2"/>
              </a:cxn>
              <a:cxn ang="0">
                <a:pos x="85" y="0"/>
              </a:cxn>
              <a:cxn ang="0">
                <a:pos x="102" y="2"/>
              </a:cxn>
              <a:cxn ang="0">
                <a:pos x="117" y="7"/>
              </a:cxn>
              <a:cxn ang="0">
                <a:pos x="132" y="15"/>
              </a:cxn>
              <a:cxn ang="0">
                <a:pos x="145" y="25"/>
              </a:cxn>
              <a:cxn ang="0">
                <a:pos x="156" y="38"/>
              </a:cxn>
              <a:cxn ang="0">
                <a:pos x="164" y="53"/>
              </a:cxn>
              <a:cxn ang="0">
                <a:pos x="169" y="70"/>
              </a:cxn>
              <a:cxn ang="0">
                <a:pos x="171" y="88"/>
              </a:cxn>
              <a:cxn ang="0">
                <a:pos x="169" y="105"/>
              </a:cxn>
              <a:cxn ang="0">
                <a:pos x="165" y="121"/>
              </a:cxn>
              <a:cxn ang="0">
                <a:pos x="158" y="136"/>
              </a:cxn>
              <a:cxn ang="0">
                <a:pos x="148" y="150"/>
              </a:cxn>
              <a:cxn ang="0">
                <a:pos x="136" y="162"/>
              </a:cxn>
              <a:cxn ang="0">
                <a:pos x="120" y="170"/>
              </a:cxn>
            </a:cxnLst>
            <a:rect l="0" t="0" r="r" b="b"/>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w="9525">
            <a:noFill/>
            <a:round/>
            <a:headEnd/>
            <a:tailEnd/>
          </a:ln>
        </p:spPr>
        <p:txBody>
          <a:bodyPr/>
          <a:lstStyle/>
          <a:p>
            <a:endParaRPr lang="en-US"/>
          </a:p>
        </p:txBody>
      </p:sp>
      <p:sp>
        <p:nvSpPr>
          <p:cNvPr id="550" name="Freeform 711"/>
          <p:cNvSpPr>
            <a:spLocks/>
          </p:cNvSpPr>
          <p:nvPr/>
        </p:nvSpPr>
        <p:spPr bwMode="auto">
          <a:xfrm>
            <a:off x="3876949" y="3404681"/>
            <a:ext cx="11112" cy="14287"/>
          </a:xfrm>
          <a:custGeom>
            <a:avLst/>
            <a:gdLst/>
            <a:ahLst/>
            <a:cxnLst>
              <a:cxn ang="0">
                <a:pos x="106" y="149"/>
              </a:cxn>
              <a:cxn ang="0">
                <a:pos x="92" y="155"/>
              </a:cxn>
              <a:cxn ang="0">
                <a:pos x="77" y="156"/>
              </a:cxn>
              <a:cxn ang="0">
                <a:pos x="63" y="155"/>
              </a:cxn>
              <a:cxn ang="0">
                <a:pos x="48" y="150"/>
              </a:cxn>
              <a:cxn ang="0">
                <a:pos x="35" y="143"/>
              </a:cxn>
              <a:cxn ang="0">
                <a:pos x="24" y="133"/>
              </a:cxn>
              <a:cxn ang="0">
                <a:pos x="14" y="122"/>
              </a:cxn>
              <a:cxn ang="0">
                <a:pos x="6" y="108"/>
              </a:cxn>
              <a:cxn ang="0">
                <a:pos x="2" y="93"/>
              </a:cxn>
              <a:cxn ang="0">
                <a:pos x="0" y="78"/>
              </a:cxn>
              <a:cxn ang="0">
                <a:pos x="1" y="63"/>
              </a:cxn>
              <a:cxn ang="0">
                <a:pos x="5" y="49"/>
              </a:cxn>
              <a:cxn ang="0">
                <a:pos x="13" y="35"/>
              </a:cxn>
              <a:cxn ang="0">
                <a:pos x="22" y="24"/>
              </a:cxn>
              <a:cxn ang="0">
                <a:pos x="33" y="13"/>
              </a:cxn>
              <a:cxn ang="0">
                <a:pos x="46" y="6"/>
              </a:cxn>
              <a:cxn ang="0">
                <a:pos x="60" y="1"/>
              </a:cxn>
              <a:cxn ang="0">
                <a:pos x="76" y="0"/>
              </a:cxn>
              <a:cxn ang="0">
                <a:pos x="90" y="1"/>
              </a:cxn>
              <a:cxn ang="0">
                <a:pos x="104" y="5"/>
              </a:cxn>
              <a:cxn ang="0">
                <a:pos x="118" y="11"/>
              </a:cxn>
              <a:cxn ang="0">
                <a:pos x="129" y="21"/>
              </a:cxn>
              <a:cxn ang="0">
                <a:pos x="139" y="32"/>
              </a:cxn>
              <a:cxn ang="0">
                <a:pos x="146" y="46"/>
              </a:cxn>
              <a:cxn ang="0">
                <a:pos x="150" y="61"/>
              </a:cxn>
              <a:cxn ang="0">
                <a:pos x="152" y="77"/>
              </a:cxn>
              <a:cxn ang="0">
                <a:pos x="151" y="91"/>
              </a:cxn>
              <a:cxn ang="0">
                <a:pos x="147" y="106"/>
              </a:cxn>
              <a:cxn ang="0">
                <a:pos x="140" y="120"/>
              </a:cxn>
              <a:cxn ang="0">
                <a:pos x="131" y="131"/>
              </a:cxn>
              <a:cxn ang="0">
                <a:pos x="120" y="142"/>
              </a:cxn>
              <a:cxn ang="0">
                <a:pos x="106" y="149"/>
              </a:cxn>
            </a:cxnLst>
            <a:rect l="0" t="0" r="r" b="b"/>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w="9525">
            <a:noFill/>
            <a:round/>
            <a:headEnd/>
            <a:tailEnd/>
          </a:ln>
        </p:spPr>
        <p:txBody>
          <a:bodyPr/>
          <a:lstStyle/>
          <a:p>
            <a:endParaRPr lang="en-US"/>
          </a:p>
        </p:txBody>
      </p:sp>
      <p:sp>
        <p:nvSpPr>
          <p:cNvPr id="551" name="Freeform 712"/>
          <p:cNvSpPr>
            <a:spLocks/>
          </p:cNvSpPr>
          <p:nvPr/>
        </p:nvSpPr>
        <p:spPr bwMode="auto">
          <a:xfrm>
            <a:off x="3876950" y="3404680"/>
            <a:ext cx="9525" cy="12700"/>
          </a:xfrm>
          <a:custGeom>
            <a:avLst/>
            <a:gdLst/>
            <a:ahLst/>
            <a:cxnLst>
              <a:cxn ang="0">
                <a:pos x="93" y="134"/>
              </a:cxn>
              <a:cxn ang="0">
                <a:pos x="80" y="138"/>
              </a:cxn>
              <a:cxn ang="0">
                <a:pos x="68" y="139"/>
              </a:cxn>
              <a:cxn ang="0">
                <a:pos x="55" y="138"/>
              </a:cxn>
              <a:cxn ang="0">
                <a:pos x="42" y="134"/>
              </a:cxn>
              <a:cxn ang="0">
                <a:pos x="30" y="127"/>
              </a:cxn>
              <a:cxn ang="0">
                <a:pos x="20" y="119"/>
              </a:cxn>
              <a:cxn ang="0">
                <a:pos x="12" y="109"/>
              </a:cxn>
              <a:cxn ang="0">
                <a:pos x="5" y="97"/>
              </a:cxn>
              <a:cxn ang="0">
                <a:pos x="1" y="83"/>
              </a:cxn>
              <a:cxn ang="0">
                <a:pos x="0" y="70"/>
              </a:cxn>
              <a:cxn ang="0">
                <a:pos x="1" y="57"/>
              </a:cxn>
              <a:cxn ang="0">
                <a:pos x="5" y="44"/>
              </a:cxn>
              <a:cxn ang="0">
                <a:pos x="11" y="31"/>
              </a:cxn>
              <a:cxn ang="0">
                <a:pos x="19" y="21"/>
              </a:cxn>
              <a:cxn ang="0">
                <a:pos x="28" y="12"/>
              </a:cxn>
              <a:cxn ang="0">
                <a:pos x="40" y="5"/>
              </a:cxn>
              <a:cxn ang="0">
                <a:pos x="54" y="1"/>
              </a:cxn>
              <a:cxn ang="0">
                <a:pos x="66" y="0"/>
              </a:cxn>
              <a:cxn ang="0">
                <a:pos x="79" y="1"/>
              </a:cxn>
              <a:cxn ang="0">
                <a:pos x="91" y="5"/>
              </a:cxn>
              <a:cxn ang="0">
                <a:pos x="104" y="11"/>
              </a:cxn>
              <a:cxn ang="0">
                <a:pos x="114" y="20"/>
              </a:cxn>
              <a:cxn ang="0">
                <a:pos x="122" y="29"/>
              </a:cxn>
              <a:cxn ang="0">
                <a:pos x="129" y="42"/>
              </a:cxn>
              <a:cxn ang="0">
                <a:pos x="133" y="56"/>
              </a:cxn>
              <a:cxn ang="0">
                <a:pos x="134" y="68"/>
              </a:cxn>
              <a:cxn ang="0">
                <a:pos x="133" y="82"/>
              </a:cxn>
              <a:cxn ang="0">
                <a:pos x="129" y="95"/>
              </a:cxn>
              <a:cxn ang="0">
                <a:pos x="123" y="107"/>
              </a:cxn>
              <a:cxn ang="0">
                <a:pos x="115" y="118"/>
              </a:cxn>
              <a:cxn ang="0">
                <a:pos x="106" y="126"/>
              </a:cxn>
              <a:cxn ang="0">
                <a:pos x="93" y="134"/>
              </a:cxn>
            </a:cxnLst>
            <a:rect l="0" t="0" r="r" b="b"/>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w="9525">
            <a:noFill/>
            <a:round/>
            <a:headEnd/>
            <a:tailEnd/>
          </a:ln>
        </p:spPr>
        <p:txBody>
          <a:bodyPr/>
          <a:lstStyle/>
          <a:p>
            <a:endParaRPr lang="en-US"/>
          </a:p>
        </p:txBody>
      </p:sp>
      <p:sp>
        <p:nvSpPr>
          <p:cNvPr id="552" name="Freeform 713"/>
          <p:cNvSpPr>
            <a:spLocks/>
          </p:cNvSpPr>
          <p:nvPr/>
        </p:nvSpPr>
        <p:spPr bwMode="auto">
          <a:xfrm>
            <a:off x="3864250" y="3420556"/>
            <a:ext cx="1587" cy="3175"/>
          </a:xfrm>
          <a:custGeom>
            <a:avLst/>
            <a:gdLst/>
            <a:ahLst/>
            <a:cxnLst>
              <a:cxn ang="0">
                <a:pos x="11" y="0"/>
              </a:cxn>
              <a:cxn ang="0">
                <a:pos x="5" y="3"/>
              </a:cxn>
              <a:cxn ang="0">
                <a:pos x="1" y="8"/>
              </a:cxn>
              <a:cxn ang="0">
                <a:pos x="0" y="15"/>
              </a:cxn>
              <a:cxn ang="0">
                <a:pos x="1" y="20"/>
              </a:cxn>
              <a:cxn ang="0">
                <a:pos x="4" y="26"/>
              </a:cxn>
              <a:cxn ang="0">
                <a:pos x="8" y="31"/>
              </a:cxn>
              <a:cxn ang="0">
                <a:pos x="14" y="33"/>
              </a:cxn>
              <a:cxn ang="0">
                <a:pos x="21" y="32"/>
              </a:cxn>
              <a:cxn ang="0">
                <a:pos x="11" y="0"/>
              </a:cxn>
            </a:cxnLst>
            <a:rect l="0" t="0" r="r" b="b"/>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w="9525">
            <a:noFill/>
            <a:round/>
            <a:headEnd/>
            <a:tailEnd/>
          </a:ln>
        </p:spPr>
        <p:txBody>
          <a:bodyPr/>
          <a:lstStyle/>
          <a:p>
            <a:endParaRPr lang="en-US"/>
          </a:p>
        </p:txBody>
      </p:sp>
      <p:sp>
        <p:nvSpPr>
          <p:cNvPr id="553" name="Freeform 714"/>
          <p:cNvSpPr>
            <a:spLocks/>
          </p:cNvSpPr>
          <p:nvPr/>
        </p:nvSpPr>
        <p:spPr bwMode="auto">
          <a:xfrm>
            <a:off x="3865837" y="3414206"/>
            <a:ext cx="4763" cy="9525"/>
          </a:xfrm>
          <a:custGeom>
            <a:avLst/>
            <a:gdLst/>
            <a:ahLst/>
            <a:cxnLst>
              <a:cxn ang="0">
                <a:pos x="40" y="12"/>
              </a:cxn>
              <a:cxn ang="0">
                <a:pos x="40" y="12"/>
              </a:cxn>
              <a:cxn ang="0">
                <a:pos x="42" y="22"/>
              </a:cxn>
              <a:cxn ang="0">
                <a:pos x="42" y="28"/>
              </a:cxn>
              <a:cxn ang="0">
                <a:pos x="39" y="37"/>
              </a:cxn>
              <a:cxn ang="0">
                <a:pos x="36" y="43"/>
              </a:cxn>
              <a:cxn ang="0">
                <a:pos x="30" y="49"/>
              </a:cxn>
              <a:cxn ang="0">
                <a:pos x="21" y="57"/>
              </a:cxn>
              <a:cxn ang="0">
                <a:pos x="12" y="61"/>
              </a:cxn>
              <a:cxn ang="0">
                <a:pos x="0" y="66"/>
              </a:cxn>
              <a:cxn ang="0">
                <a:pos x="10" y="98"/>
              </a:cxn>
              <a:cxn ang="0">
                <a:pos x="26" y="92"/>
              </a:cxn>
              <a:cxn ang="0">
                <a:pos x="39" y="84"/>
              </a:cxn>
              <a:cxn ang="0">
                <a:pos x="50" y="74"/>
              </a:cxn>
              <a:cxn ang="0">
                <a:pos x="63" y="64"/>
              </a:cxn>
              <a:cxn ang="0">
                <a:pos x="70" y="49"/>
              </a:cxn>
              <a:cxn ang="0">
                <a:pos x="75" y="34"/>
              </a:cxn>
              <a:cxn ang="0">
                <a:pos x="75" y="18"/>
              </a:cxn>
              <a:cxn ang="0">
                <a:pos x="71" y="0"/>
              </a:cxn>
              <a:cxn ang="0">
                <a:pos x="71" y="0"/>
              </a:cxn>
              <a:cxn ang="0">
                <a:pos x="40" y="12"/>
              </a:cxn>
            </a:cxnLst>
            <a:rect l="0" t="0" r="r" b="b"/>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71" y="0"/>
                </a:lnTo>
                <a:lnTo>
                  <a:pt x="40" y="12"/>
                </a:lnTo>
                <a:close/>
              </a:path>
            </a:pathLst>
          </a:custGeom>
          <a:solidFill>
            <a:srgbClr val="CCFFFF"/>
          </a:solidFill>
          <a:ln w="9525">
            <a:noFill/>
            <a:round/>
            <a:headEnd/>
            <a:tailEnd/>
          </a:ln>
        </p:spPr>
        <p:txBody>
          <a:bodyPr/>
          <a:lstStyle/>
          <a:p>
            <a:endParaRPr lang="en-US"/>
          </a:p>
        </p:txBody>
      </p:sp>
      <p:sp>
        <p:nvSpPr>
          <p:cNvPr id="554" name="Freeform 715"/>
          <p:cNvSpPr>
            <a:spLocks/>
          </p:cNvSpPr>
          <p:nvPr/>
        </p:nvSpPr>
        <p:spPr bwMode="auto">
          <a:xfrm>
            <a:off x="3862661" y="3411030"/>
            <a:ext cx="7938" cy="4762"/>
          </a:xfrm>
          <a:custGeom>
            <a:avLst/>
            <a:gdLst/>
            <a:ahLst/>
            <a:cxnLst>
              <a:cxn ang="0">
                <a:pos x="20" y="43"/>
              </a:cxn>
              <a:cxn ang="0">
                <a:pos x="20" y="43"/>
              </a:cxn>
              <a:cxn ang="0">
                <a:pos x="27" y="39"/>
              </a:cxn>
              <a:cxn ang="0">
                <a:pos x="36" y="35"/>
              </a:cxn>
              <a:cxn ang="0">
                <a:pos x="45" y="33"/>
              </a:cxn>
              <a:cxn ang="0">
                <a:pos x="54" y="33"/>
              </a:cxn>
              <a:cxn ang="0">
                <a:pos x="62" y="36"/>
              </a:cxn>
              <a:cxn ang="0">
                <a:pos x="69" y="39"/>
              </a:cxn>
              <a:cxn ang="0">
                <a:pos x="74" y="43"/>
              </a:cxn>
              <a:cxn ang="0">
                <a:pos x="77" y="49"/>
              </a:cxn>
              <a:cxn ang="0">
                <a:pos x="108" y="37"/>
              </a:cxn>
              <a:cxn ang="0">
                <a:pos x="98" y="22"/>
              </a:cxn>
              <a:cxn ang="0">
                <a:pos x="87" y="11"/>
              </a:cxn>
              <a:cxn ang="0">
                <a:pos x="74" y="4"/>
              </a:cxn>
              <a:cxn ang="0">
                <a:pos x="58" y="0"/>
              </a:cxn>
              <a:cxn ang="0">
                <a:pos x="41" y="0"/>
              </a:cxn>
              <a:cxn ang="0">
                <a:pos x="26" y="3"/>
              </a:cxn>
              <a:cxn ang="0">
                <a:pos x="13" y="9"/>
              </a:cxn>
              <a:cxn ang="0">
                <a:pos x="0" y="18"/>
              </a:cxn>
              <a:cxn ang="0">
                <a:pos x="0" y="18"/>
              </a:cxn>
              <a:cxn ang="0">
                <a:pos x="20" y="43"/>
              </a:cxn>
            </a:cxnLst>
            <a:rect l="0" t="0" r="r" b="b"/>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0" y="18"/>
                </a:lnTo>
                <a:lnTo>
                  <a:pt x="20" y="43"/>
                </a:lnTo>
                <a:close/>
              </a:path>
            </a:pathLst>
          </a:custGeom>
          <a:solidFill>
            <a:srgbClr val="CCFFFF"/>
          </a:solidFill>
          <a:ln w="9525">
            <a:noFill/>
            <a:round/>
            <a:headEnd/>
            <a:tailEnd/>
          </a:ln>
        </p:spPr>
        <p:txBody>
          <a:bodyPr/>
          <a:lstStyle/>
          <a:p>
            <a:endParaRPr lang="en-US"/>
          </a:p>
        </p:txBody>
      </p:sp>
      <p:sp>
        <p:nvSpPr>
          <p:cNvPr id="555" name="Freeform 716"/>
          <p:cNvSpPr>
            <a:spLocks/>
          </p:cNvSpPr>
          <p:nvPr/>
        </p:nvSpPr>
        <p:spPr bwMode="auto">
          <a:xfrm>
            <a:off x="3859487" y="3412617"/>
            <a:ext cx="4763" cy="12700"/>
          </a:xfrm>
          <a:custGeom>
            <a:avLst/>
            <a:gdLst/>
            <a:ahLst/>
            <a:cxnLst>
              <a:cxn ang="0">
                <a:pos x="36" y="112"/>
              </a:cxn>
              <a:cxn ang="0">
                <a:pos x="36" y="112"/>
              </a:cxn>
              <a:cxn ang="0">
                <a:pos x="33" y="104"/>
              </a:cxn>
              <a:cxn ang="0">
                <a:pos x="32" y="95"/>
              </a:cxn>
              <a:cxn ang="0">
                <a:pos x="34" y="83"/>
              </a:cxn>
              <a:cxn ang="0">
                <a:pos x="38" y="69"/>
              </a:cxn>
              <a:cxn ang="0">
                <a:pos x="44" y="58"/>
              </a:cxn>
              <a:cxn ang="0">
                <a:pos x="52" y="44"/>
              </a:cxn>
              <a:cxn ang="0">
                <a:pos x="60" y="34"/>
              </a:cxn>
              <a:cxn ang="0">
                <a:pos x="69" y="25"/>
              </a:cxn>
              <a:cxn ang="0">
                <a:pos x="49" y="0"/>
              </a:cxn>
              <a:cxn ang="0">
                <a:pos x="37" y="11"/>
              </a:cxn>
              <a:cxn ang="0">
                <a:pos x="25" y="25"/>
              </a:cxn>
              <a:cxn ang="0">
                <a:pos x="16" y="41"/>
              </a:cxn>
              <a:cxn ang="0">
                <a:pos x="8" y="57"/>
              </a:cxn>
              <a:cxn ang="0">
                <a:pos x="2" y="75"/>
              </a:cxn>
              <a:cxn ang="0">
                <a:pos x="0" y="92"/>
              </a:cxn>
              <a:cxn ang="0">
                <a:pos x="1" y="112"/>
              </a:cxn>
              <a:cxn ang="0">
                <a:pos x="8" y="129"/>
              </a:cxn>
              <a:cxn ang="0">
                <a:pos x="8" y="129"/>
              </a:cxn>
              <a:cxn ang="0">
                <a:pos x="36" y="112"/>
              </a:cxn>
            </a:cxnLst>
            <a:rect l="0" t="0" r="r" b="b"/>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8" y="129"/>
                </a:lnTo>
                <a:lnTo>
                  <a:pt x="36" y="112"/>
                </a:lnTo>
                <a:close/>
              </a:path>
            </a:pathLst>
          </a:custGeom>
          <a:solidFill>
            <a:srgbClr val="CCFFFF"/>
          </a:solidFill>
          <a:ln w="9525">
            <a:noFill/>
            <a:round/>
            <a:headEnd/>
            <a:tailEnd/>
          </a:ln>
        </p:spPr>
        <p:txBody>
          <a:bodyPr/>
          <a:lstStyle/>
          <a:p>
            <a:endParaRPr lang="en-US"/>
          </a:p>
        </p:txBody>
      </p:sp>
      <p:sp>
        <p:nvSpPr>
          <p:cNvPr id="556" name="Freeform 717"/>
          <p:cNvSpPr>
            <a:spLocks/>
          </p:cNvSpPr>
          <p:nvPr/>
        </p:nvSpPr>
        <p:spPr bwMode="auto">
          <a:xfrm>
            <a:off x="3859486" y="3423730"/>
            <a:ext cx="7938" cy="6350"/>
          </a:xfrm>
          <a:custGeom>
            <a:avLst/>
            <a:gdLst/>
            <a:ahLst/>
            <a:cxnLst>
              <a:cxn ang="0">
                <a:pos x="107" y="41"/>
              </a:cxn>
              <a:cxn ang="0">
                <a:pos x="107" y="41"/>
              </a:cxn>
              <a:cxn ang="0">
                <a:pos x="96" y="43"/>
              </a:cxn>
              <a:cxn ang="0">
                <a:pos x="83" y="43"/>
              </a:cxn>
              <a:cxn ang="0">
                <a:pos x="72" y="42"/>
              </a:cxn>
              <a:cxn ang="0">
                <a:pos x="62" y="36"/>
              </a:cxn>
              <a:cxn ang="0">
                <a:pos x="52" y="30"/>
              </a:cxn>
              <a:cxn ang="0">
                <a:pos x="43" y="23"/>
              </a:cxn>
              <a:cxn ang="0">
                <a:pos x="35" y="13"/>
              </a:cxn>
              <a:cxn ang="0">
                <a:pos x="28" y="0"/>
              </a:cxn>
              <a:cxn ang="0">
                <a:pos x="0" y="17"/>
              </a:cxn>
              <a:cxn ang="0">
                <a:pos x="9" y="32"/>
              </a:cxn>
              <a:cxn ang="0">
                <a:pos x="20" y="46"/>
              </a:cxn>
              <a:cxn ang="0">
                <a:pos x="33" y="57"/>
              </a:cxn>
              <a:cxn ang="0">
                <a:pos x="48" y="66"/>
              </a:cxn>
              <a:cxn ang="0">
                <a:pos x="64" y="73"/>
              </a:cxn>
              <a:cxn ang="0">
                <a:pos x="81" y="76"/>
              </a:cxn>
              <a:cxn ang="0">
                <a:pos x="98" y="76"/>
              </a:cxn>
              <a:cxn ang="0">
                <a:pos x="117" y="72"/>
              </a:cxn>
              <a:cxn ang="0">
                <a:pos x="117" y="72"/>
              </a:cxn>
              <a:cxn ang="0">
                <a:pos x="107" y="41"/>
              </a:cxn>
            </a:cxnLst>
            <a:rect l="0" t="0" r="r" b="b"/>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17" y="72"/>
                </a:lnTo>
                <a:lnTo>
                  <a:pt x="107" y="41"/>
                </a:lnTo>
                <a:close/>
              </a:path>
            </a:pathLst>
          </a:custGeom>
          <a:solidFill>
            <a:srgbClr val="CCFFFF"/>
          </a:solidFill>
          <a:ln w="9525">
            <a:noFill/>
            <a:round/>
            <a:headEnd/>
            <a:tailEnd/>
          </a:ln>
        </p:spPr>
        <p:txBody>
          <a:bodyPr/>
          <a:lstStyle/>
          <a:p>
            <a:endParaRPr lang="en-US"/>
          </a:p>
        </p:txBody>
      </p:sp>
      <p:sp>
        <p:nvSpPr>
          <p:cNvPr id="557" name="Freeform 718"/>
          <p:cNvSpPr>
            <a:spLocks/>
          </p:cNvSpPr>
          <p:nvPr/>
        </p:nvSpPr>
        <p:spPr bwMode="auto">
          <a:xfrm>
            <a:off x="3867424" y="3422142"/>
            <a:ext cx="6350" cy="7938"/>
          </a:xfrm>
          <a:custGeom>
            <a:avLst/>
            <a:gdLst/>
            <a:ahLst/>
            <a:cxnLst>
              <a:cxn ang="0">
                <a:pos x="47" y="0"/>
              </a:cxn>
              <a:cxn ang="0">
                <a:pos x="46" y="8"/>
              </a:cxn>
              <a:cxn ang="0">
                <a:pos x="44" y="15"/>
              </a:cxn>
              <a:cxn ang="0">
                <a:pos x="40" y="24"/>
              </a:cxn>
              <a:cxn ang="0">
                <a:pos x="35" y="32"/>
              </a:cxn>
              <a:cxn ang="0">
                <a:pos x="28" y="39"/>
              </a:cxn>
              <a:cxn ang="0">
                <a:pos x="21" y="46"/>
              </a:cxn>
              <a:cxn ang="0">
                <a:pos x="11" y="52"/>
              </a:cxn>
              <a:cxn ang="0">
                <a:pos x="0" y="57"/>
              </a:cxn>
              <a:cxn ang="0">
                <a:pos x="10" y="88"/>
              </a:cxn>
              <a:cxn ang="0">
                <a:pos x="25" y="82"/>
              </a:cxn>
              <a:cxn ang="0">
                <a:pos x="40" y="73"/>
              </a:cxn>
              <a:cxn ang="0">
                <a:pos x="51" y="64"/>
              </a:cxn>
              <a:cxn ang="0">
                <a:pos x="61" y="53"/>
              </a:cxn>
              <a:cxn ang="0">
                <a:pos x="68" y="41"/>
              </a:cxn>
              <a:cxn ang="0">
                <a:pos x="74" y="28"/>
              </a:cxn>
              <a:cxn ang="0">
                <a:pos x="78" y="14"/>
              </a:cxn>
              <a:cxn ang="0">
                <a:pos x="79" y="2"/>
              </a:cxn>
              <a:cxn ang="0">
                <a:pos x="47" y="0"/>
              </a:cxn>
            </a:cxnLst>
            <a:rect l="0" t="0" r="r" b="b"/>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w="9525">
            <a:noFill/>
            <a:round/>
            <a:headEnd/>
            <a:tailEnd/>
          </a:ln>
        </p:spPr>
        <p:txBody>
          <a:bodyPr/>
          <a:lstStyle/>
          <a:p>
            <a:endParaRPr lang="en-US"/>
          </a:p>
        </p:txBody>
      </p:sp>
      <p:sp>
        <p:nvSpPr>
          <p:cNvPr id="558" name="Freeform 719"/>
          <p:cNvSpPr>
            <a:spLocks/>
          </p:cNvSpPr>
          <p:nvPr/>
        </p:nvSpPr>
        <p:spPr bwMode="auto">
          <a:xfrm>
            <a:off x="3865837" y="3426906"/>
            <a:ext cx="3175" cy="1587"/>
          </a:xfrm>
          <a:custGeom>
            <a:avLst/>
            <a:gdLst/>
            <a:ahLst/>
            <a:cxnLst>
              <a:cxn ang="0">
                <a:pos x="32" y="18"/>
              </a:cxn>
              <a:cxn ang="0">
                <a:pos x="31" y="11"/>
              </a:cxn>
              <a:cxn ang="0">
                <a:pos x="28" y="6"/>
              </a:cxn>
              <a:cxn ang="0">
                <a:pos x="23" y="3"/>
              </a:cxn>
              <a:cxn ang="0">
                <a:pos x="17" y="0"/>
              </a:cxn>
              <a:cxn ang="0">
                <a:pos x="11" y="2"/>
              </a:cxn>
              <a:cxn ang="0">
                <a:pos x="6" y="4"/>
              </a:cxn>
              <a:cxn ang="0">
                <a:pos x="2" y="9"/>
              </a:cxn>
              <a:cxn ang="0">
                <a:pos x="0" y="16"/>
              </a:cxn>
              <a:cxn ang="0">
                <a:pos x="32" y="18"/>
              </a:cxn>
            </a:cxnLst>
            <a:rect l="0" t="0" r="r" b="b"/>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w="9525">
            <a:noFill/>
            <a:round/>
            <a:headEnd/>
            <a:tailEnd/>
          </a:ln>
        </p:spPr>
        <p:txBody>
          <a:bodyPr/>
          <a:lstStyle/>
          <a:p>
            <a:endParaRPr lang="en-US"/>
          </a:p>
        </p:txBody>
      </p:sp>
      <p:sp>
        <p:nvSpPr>
          <p:cNvPr id="559" name="Freeform 720"/>
          <p:cNvSpPr>
            <a:spLocks/>
          </p:cNvSpPr>
          <p:nvPr/>
        </p:nvSpPr>
        <p:spPr bwMode="auto">
          <a:xfrm>
            <a:off x="3865836" y="3422143"/>
            <a:ext cx="1588" cy="3175"/>
          </a:xfrm>
          <a:custGeom>
            <a:avLst/>
            <a:gdLst/>
            <a:ahLst/>
            <a:cxnLst>
              <a:cxn ang="0">
                <a:pos x="12" y="0"/>
              </a:cxn>
              <a:cxn ang="0">
                <a:pos x="5" y="3"/>
              </a:cxn>
              <a:cxn ang="0">
                <a:pos x="1" y="8"/>
              </a:cxn>
              <a:cxn ang="0">
                <a:pos x="0" y="14"/>
              </a:cxn>
              <a:cxn ang="0">
                <a:pos x="1" y="20"/>
              </a:cxn>
              <a:cxn ang="0">
                <a:pos x="4" y="26"/>
              </a:cxn>
              <a:cxn ang="0">
                <a:pos x="9" y="30"/>
              </a:cxn>
              <a:cxn ang="0">
                <a:pos x="15" y="32"/>
              </a:cxn>
              <a:cxn ang="0">
                <a:pos x="22" y="31"/>
              </a:cxn>
              <a:cxn ang="0">
                <a:pos x="12" y="0"/>
              </a:cxn>
            </a:cxnLst>
            <a:rect l="0" t="0" r="r" b="b"/>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w="9525">
            <a:noFill/>
            <a:round/>
            <a:headEnd/>
            <a:tailEnd/>
          </a:ln>
        </p:spPr>
        <p:txBody>
          <a:bodyPr/>
          <a:lstStyle/>
          <a:p>
            <a:endParaRPr lang="en-US"/>
          </a:p>
        </p:txBody>
      </p:sp>
      <p:sp>
        <p:nvSpPr>
          <p:cNvPr id="560" name="Freeform 721"/>
          <p:cNvSpPr>
            <a:spLocks/>
          </p:cNvSpPr>
          <p:nvPr/>
        </p:nvSpPr>
        <p:spPr bwMode="auto">
          <a:xfrm>
            <a:off x="3865836" y="3415792"/>
            <a:ext cx="6350" cy="7938"/>
          </a:xfrm>
          <a:custGeom>
            <a:avLst/>
            <a:gdLst/>
            <a:ahLst/>
            <a:cxnLst>
              <a:cxn ang="0">
                <a:pos x="39" y="13"/>
              </a:cxn>
              <a:cxn ang="0">
                <a:pos x="39" y="12"/>
              </a:cxn>
              <a:cxn ang="0">
                <a:pos x="41" y="22"/>
              </a:cxn>
              <a:cxn ang="0">
                <a:pos x="41" y="30"/>
              </a:cxn>
              <a:cxn ang="0">
                <a:pos x="38" y="37"/>
              </a:cxn>
              <a:cxn ang="0">
                <a:pos x="35" y="43"/>
              </a:cxn>
              <a:cxn ang="0">
                <a:pos x="28" y="51"/>
              </a:cxn>
              <a:cxn ang="0">
                <a:pos x="20" y="58"/>
              </a:cxn>
              <a:cxn ang="0">
                <a:pos x="11" y="62"/>
              </a:cxn>
              <a:cxn ang="0">
                <a:pos x="0" y="68"/>
              </a:cxn>
              <a:cxn ang="0">
                <a:pos x="10" y="99"/>
              </a:cxn>
              <a:cxn ang="0">
                <a:pos x="25" y="94"/>
              </a:cxn>
              <a:cxn ang="0">
                <a:pos x="38" y="85"/>
              </a:cxn>
              <a:cxn ang="0">
                <a:pos x="51" y="76"/>
              </a:cxn>
              <a:cxn ang="0">
                <a:pos x="62" y="64"/>
              </a:cxn>
              <a:cxn ang="0">
                <a:pos x="69" y="52"/>
              </a:cxn>
              <a:cxn ang="0">
                <a:pos x="74" y="36"/>
              </a:cxn>
              <a:cxn ang="0">
                <a:pos x="74" y="18"/>
              </a:cxn>
              <a:cxn ang="0">
                <a:pos x="70" y="1"/>
              </a:cxn>
              <a:cxn ang="0">
                <a:pos x="70" y="0"/>
              </a:cxn>
              <a:cxn ang="0">
                <a:pos x="39" y="13"/>
              </a:cxn>
            </a:cxnLst>
            <a:rect l="0" t="0" r="r" b="b"/>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w="9525">
            <a:noFill/>
            <a:round/>
            <a:headEnd/>
            <a:tailEnd/>
          </a:ln>
        </p:spPr>
        <p:txBody>
          <a:bodyPr/>
          <a:lstStyle/>
          <a:p>
            <a:endParaRPr lang="en-US"/>
          </a:p>
        </p:txBody>
      </p:sp>
      <p:sp>
        <p:nvSpPr>
          <p:cNvPr id="561" name="Freeform 722"/>
          <p:cNvSpPr>
            <a:spLocks/>
          </p:cNvSpPr>
          <p:nvPr/>
        </p:nvSpPr>
        <p:spPr bwMode="auto">
          <a:xfrm>
            <a:off x="3864250" y="3412618"/>
            <a:ext cx="7937" cy="4763"/>
          </a:xfrm>
          <a:custGeom>
            <a:avLst/>
            <a:gdLst/>
            <a:ahLst/>
            <a:cxnLst>
              <a:cxn ang="0">
                <a:pos x="20" y="44"/>
              </a:cxn>
              <a:cxn ang="0">
                <a:pos x="20" y="43"/>
              </a:cxn>
              <a:cxn ang="0">
                <a:pos x="27" y="39"/>
              </a:cxn>
              <a:cxn ang="0">
                <a:pos x="37" y="35"/>
              </a:cxn>
              <a:cxn ang="0">
                <a:pos x="46" y="34"/>
              </a:cxn>
              <a:cxn ang="0">
                <a:pos x="54" y="34"/>
              </a:cxn>
              <a:cxn ang="0">
                <a:pos x="61" y="36"/>
              </a:cxn>
              <a:cxn ang="0">
                <a:pos x="69" y="39"/>
              </a:cxn>
              <a:cxn ang="0">
                <a:pos x="74" y="43"/>
              </a:cxn>
              <a:cxn ang="0">
                <a:pos x="77" y="50"/>
              </a:cxn>
              <a:cxn ang="0">
                <a:pos x="108" y="37"/>
              </a:cxn>
              <a:cxn ang="0">
                <a:pos x="99" y="22"/>
              </a:cxn>
              <a:cxn ang="0">
                <a:pos x="88" y="12"/>
              </a:cxn>
              <a:cxn ang="0">
                <a:pos x="73" y="4"/>
              </a:cxn>
              <a:cxn ang="0">
                <a:pos x="58" y="0"/>
              </a:cxn>
              <a:cxn ang="0">
                <a:pos x="42" y="0"/>
              </a:cxn>
              <a:cxn ang="0">
                <a:pos x="26" y="3"/>
              </a:cxn>
              <a:cxn ang="0">
                <a:pos x="13" y="10"/>
              </a:cxn>
              <a:cxn ang="0">
                <a:pos x="0" y="18"/>
              </a:cxn>
              <a:cxn ang="0">
                <a:pos x="0" y="17"/>
              </a:cxn>
              <a:cxn ang="0">
                <a:pos x="20" y="44"/>
              </a:cxn>
            </a:cxnLst>
            <a:rect l="0" t="0" r="r" b="b"/>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w="9525">
            <a:noFill/>
            <a:round/>
            <a:headEnd/>
            <a:tailEnd/>
          </a:ln>
        </p:spPr>
        <p:txBody>
          <a:bodyPr/>
          <a:lstStyle/>
          <a:p>
            <a:endParaRPr lang="en-US"/>
          </a:p>
        </p:txBody>
      </p:sp>
      <p:sp>
        <p:nvSpPr>
          <p:cNvPr id="562" name="Freeform 723"/>
          <p:cNvSpPr>
            <a:spLocks/>
          </p:cNvSpPr>
          <p:nvPr/>
        </p:nvSpPr>
        <p:spPr bwMode="auto">
          <a:xfrm>
            <a:off x="3859486" y="3414205"/>
            <a:ext cx="6350" cy="11112"/>
          </a:xfrm>
          <a:custGeom>
            <a:avLst/>
            <a:gdLst/>
            <a:ahLst/>
            <a:cxnLst>
              <a:cxn ang="0">
                <a:pos x="36" y="114"/>
              </a:cxn>
              <a:cxn ang="0">
                <a:pos x="36" y="114"/>
              </a:cxn>
              <a:cxn ang="0">
                <a:pos x="34" y="107"/>
              </a:cxn>
              <a:cxn ang="0">
                <a:pos x="33" y="96"/>
              </a:cxn>
              <a:cxn ang="0">
                <a:pos x="35" y="83"/>
              </a:cxn>
              <a:cxn ang="0">
                <a:pos x="38" y="72"/>
              </a:cxn>
              <a:cxn ang="0">
                <a:pos x="44" y="59"/>
              </a:cxn>
              <a:cxn ang="0">
                <a:pos x="52" y="46"/>
              </a:cxn>
              <a:cxn ang="0">
                <a:pos x="60" y="36"/>
              </a:cxn>
              <a:cxn ang="0">
                <a:pos x="69" y="27"/>
              </a:cxn>
              <a:cxn ang="0">
                <a:pos x="49" y="0"/>
              </a:cxn>
              <a:cxn ang="0">
                <a:pos x="36" y="13"/>
              </a:cxn>
              <a:cxn ang="0">
                <a:pos x="25" y="27"/>
              </a:cxn>
              <a:cxn ang="0">
                <a:pos x="15" y="42"/>
              </a:cxn>
              <a:cxn ang="0">
                <a:pos x="7" y="59"/>
              </a:cxn>
              <a:cxn ang="0">
                <a:pos x="2" y="77"/>
              </a:cxn>
              <a:cxn ang="0">
                <a:pos x="0" y="94"/>
              </a:cxn>
              <a:cxn ang="0">
                <a:pos x="1" y="113"/>
              </a:cxn>
              <a:cxn ang="0">
                <a:pos x="7" y="131"/>
              </a:cxn>
              <a:cxn ang="0">
                <a:pos x="7" y="131"/>
              </a:cxn>
              <a:cxn ang="0">
                <a:pos x="36" y="114"/>
              </a:cxn>
            </a:cxnLst>
            <a:rect l="0" t="0" r="r" b="b"/>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7" y="131"/>
                </a:lnTo>
                <a:lnTo>
                  <a:pt x="36" y="114"/>
                </a:lnTo>
                <a:close/>
              </a:path>
            </a:pathLst>
          </a:custGeom>
          <a:solidFill>
            <a:srgbClr val="00CCFF"/>
          </a:solidFill>
          <a:ln w="9525">
            <a:noFill/>
            <a:round/>
            <a:headEnd/>
            <a:tailEnd/>
          </a:ln>
        </p:spPr>
        <p:txBody>
          <a:bodyPr/>
          <a:lstStyle/>
          <a:p>
            <a:endParaRPr lang="en-US"/>
          </a:p>
        </p:txBody>
      </p:sp>
      <p:sp>
        <p:nvSpPr>
          <p:cNvPr id="563" name="Freeform 724"/>
          <p:cNvSpPr>
            <a:spLocks/>
          </p:cNvSpPr>
          <p:nvPr/>
        </p:nvSpPr>
        <p:spPr bwMode="auto">
          <a:xfrm>
            <a:off x="3861075" y="3423730"/>
            <a:ext cx="7937" cy="6350"/>
          </a:xfrm>
          <a:custGeom>
            <a:avLst/>
            <a:gdLst/>
            <a:ahLst/>
            <a:cxnLst>
              <a:cxn ang="0">
                <a:pos x="107" y="41"/>
              </a:cxn>
              <a:cxn ang="0">
                <a:pos x="107" y="41"/>
              </a:cxn>
              <a:cxn ang="0">
                <a:pos x="96" y="43"/>
              </a:cxn>
              <a:cxn ang="0">
                <a:pos x="85" y="43"/>
              </a:cxn>
              <a:cxn ang="0">
                <a:pos x="75" y="41"/>
              </a:cxn>
              <a:cxn ang="0">
                <a:pos x="63" y="37"/>
              </a:cxn>
              <a:cxn ang="0">
                <a:pos x="54" y="29"/>
              </a:cxn>
              <a:cxn ang="0">
                <a:pos x="44" y="22"/>
              </a:cxn>
              <a:cxn ang="0">
                <a:pos x="36" y="13"/>
              </a:cxn>
              <a:cxn ang="0">
                <a:pos x="29" y="0"/>
              </a:cxn>
              <a:cxn ang="0">
                <a:pos x="0" y="17"/>
              </a:cxn>
              <a:cxn ang="0">
                <a:pos x="9" y="32"/>
              </a:cxn>
              <a:cxn ang="0">
                <a:pos x="21" y="45"/>
              </a:cxn>
              <a:cxn ang="0">
                <a:pos x="34" y="57"/>
              </a:cxn>
              <a:cxn ang="0">
                <a:pos x="49" y="66"/>
              </a:cxn>
              <a:cxn ang="0">
                <a:pos x="64" y="73"/>
              </a:cxn>
              <a:cxn ang="0">
                <a:pos x="81" y="77"/>
              </a:cxn>
              <a:cxn ang="0">
                <a:pos x="98" y="77"/>
              </a:cxn>
              <a:cxn ang="0">
                <a:pos x="117" y="73"/>
              </a:cxn>
              <a:cxn ang="0">
                <a:pos x="117" y="73"/>
              </a:cxn>
              <a:cxn ang="0">
                <a:pos x="107" y="41"/>
              </a:cxn>
            </a:cxnLst>
            <a:rect l="0" t="0" r="r" b="b"/>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17" y="73"/>
                </a:lnTo>
                <a:lnTo>
                  <a:pt x="107" y="41"/>
                </a:lnTo>
                <a:close/>
              </a:path>
            </a:pathLst>
          </a:custGeom>
          <a:solidFill>
            <a:srgbClr val="00CCFF"/>
          </a:solidFill>
          <a:ln w="9525">
            <a:noFill/>
            <a:round/>
            <a:headEnd/>
            <a:tailEnd/>
          </a:ln>
        </p:spPr>
        <p:txBody>
          <a:bodyPr/>
          <a:lstStyle/>
          <a:p>
            <a:endParaRPr lang="en-US"/>
          </a:p>
        </p:txBody>
      </p:sp>
      <p:sp>
        <p:nvSpPr>
          <p:cNvPr id="564" name="Freeform 725"/>
          <p:cNvSpPr>
            <a:spLocks/>
          </p:cNvSpPr>
          <p:nvPr/>
        </p:nvSpPr>
        <p:spPr bwMode="auto">
          <a:xfrm>
            <a:off x="3869012" y="3422142"/>
            <a:ext cx="4763" cy="7938"/>
          </a:xfrm>
          <a:custGeom>
            <a:avLst/>
            <a:gdLst/>
            <a:ahLst/>
            <a:cxnLst>
              <a:cxn ang="0">
                <a:pos x="48" y="0"/>
              </a:cxn>
              <a:cxn ang="0">
                <a:pos x="47" y="8"/>
              </a:cxn>
              <a:cxn ang="0">
                <a:pos x="44" y="18"/>
              </a:cxn>
              <a:cxn ang="0">
                <a:pos x="41" y="26"/>
              </a:cxn>
              <a:cxn ang="0">
                <a:pos x="36" y="34"/>
              </a:cxn>
              <a:cxn ang="0">
                <a:pos x="31" y="40"/>
              </a:cxn>
              <a:cxn ang="0">
                <a:pos x="22" y="47"/>
              </a:cxn>
              <a:cxn ang="0">
                <a:pos x="12" y="54"/>
              </a:cxn>
              <a:cxn ang="0">
                <a:pos x="0" y="58"/>
              </a:cxn>
              <a:cxn ang="0">
                <a:pos x="10" y="90"/>
              </a:cxn>
              <a:cxn ang="0">
                <a:pos x="27" y="83"/>
              </a:cxn>
              <a:cxn ang="0">
                <a:pos x="40" y="75"/>
              </a:cxn>
              <a:cxn ang="0">
                <a:pos x="51" y="65"/>
              </a:cxn>
              <a:cxn ang="0">
                <a:pos x="62" y="55"/>
              </a:cxn>
              <a:cxn ang="0">
                <a:pos x="70" y="41"/>
              </a:cxn>
              <a:cxn ang="0">
                <a:pos x="75" y="28"/>
              </a:cxn>
              <a:cxn ang="0">
                <a:pos x="78" y="17"/>
              </a:cxn>
              <a:cxn ang="0">
                <a:pos x="81" y="4"/>
              </a:cxn>
              <a:cxn ang="0">
                <a:pos x="48" y="0"/>
              </a:cxn>
            </a:cxnLst>
            <a:rect l="0" t="0" r="r" b="b"/>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w="9525">
            <a:noFill/>
            <a:round/>
            <a:headEnd/>
            <a:tailEnd/>
          </a:ln>
        </p:spPr>
        <p:txBody>
          <a:bodyPr/>
          <a:lstStyle/>
          <a:p>
            <a:endParaRPr lang="en-US"/>
          </a:p>
        </p:txBody>
      </p:sp>
      <p:sp>
        <p:nvSpPr>
          <p:cNvPr id="565" name="Freeform 726"/>
          <p:cNvSpPr>
            <a:spLocks/>
          </p:cNvSpPr>
          <p:nvPr/>
        </p:nvSpPr>
        <p:spPr bwMode="auto">
          <a:xfrm>
            <a:off x="3867425" y="3426906"/>
            <a:ext cx="3175" cy="1587"/>
          </a:xfrm>
          <a:custGeom>
            <a:avLst/>
            <a:gdLst/>
            <a:ahLst/>
            <a:cxnLst>
              <a:cxn ang="0">
                <a:pos x="33" y="19"/>
              </a:cxn>
              <a:cxn ang="0">
                <a:pos x="32" y="12"/>
              </a:cxn>
              <a:cxn ang="0">
                <a:pos x="28" y="6"/>
              </a:cxn>
              <a:cxn ang="0">
                <a:pos x="23" y="2"/>
              </a:cxn>
              <a:cxn ang="0">
                <a:pos x="18" y="0"/>
              </a:cxn>
              <a:cxn ang="0">
                <a:pos x="12" y="0"/>
              </a:cxn>
              <a:cxn ang="0">
                <a:pos x="6" y="3"/>
              </a:cxn>
              <a:cxn ang="0">
                <a:pos x="2" y="7"/>
              </a:cxn>
              <a:cxn ang="0">
                <a:pos x="0" y="15"/>
              </a:cxn>
              <a:cxn ang="0">
                <a:pos x="33" y="19"/>
              </a:cxn>
            </a:cxnLst>
            <a:rect l="0" t="0" r="r" b="b"/>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w="9525">
            <a:noFill/>
            <a:round/>
            <a:headEnd/>
            <a:tailEnd/>
          </a:ln>
        </p:spPr>
        <p:txBody>
          <a:bodyPr/>
          <a:lstStyle/>
          <a:p>
            <a:endParaRPr lang="en-US"/>
          </a:p>
        </p:txBody>
      </p:sp>
      <p:sp>
        <p:nvSpPr>
          <p:cNvPr id="566" name="Freeform 727"/>
          <p:cNvSpPr>
            <a:spLocks/>
          </p:cNvSpPr>
          <p:nvPr/>
        </p:nvSpPr>
        <p:spPr bwMode="auto">
          <a:xfrm>
            <a:off x="3795986" y="3653917"/>
            <a:ext cx="1588" cy="1588"/>
          </a:xfrm>
          <a:custGeom>
            <a:avLst/>
            <a:gdLst/>
            <a:ahLst/>
            <a:cxnLst>
              <a:cxn ang="0">
                <a:pos x="0" y="25"/>
              </a:cxn>
              <a:cxn ang="0">
                <a:pos x="6" y="27"/>
              </a:cxn>
              <a:cxn ang="0">
                <a:pos x="11" y="26"/>
              </a:cxn>
              <a:cxn ang="0">
                <a:pos x="16" y="24"/>
              </a:cxn>
              <a:cxn ang="0">
                <a:pos x="19" y="20"/>
              </a:cxn>
              <a:cxn ang="0">
                <a:pos x="21" y="15"/>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567" name="Freeform 728"/>
          <p:cNvSpPr>
            <a:spLocks/>
          </p:cNvSpPr>
          <p:nvPr/>
        </p:nvSpPr>
        <p:spPr bwMode="auto">
          <a:xfrm>
            <a:off x="3781700" y="3623755"/>
            <a:ext cx="15875" cy="31750"/>
          </a:xfrm>
          <a:custGeom>
            <a:avLst/>
            <a:gdLst/>
            <a:ahLst/>
            <a:cxnLst>
              <a:cxn ang="0">
                <a:pos x="0" y="0"/>
              </a:cxn>
              <a:cxn ang="0">
                <a:pos x="0" y="0"/>
              </a:cxn>
              <a:cxn ang="0">
                <a:pos x="1" y="29"/>
              </a:cxn>
              <a:cxn ang="0">
                <a:pos x="3" y="56"/>
              </a:cxn>
              <a:cxn ang="0">
                <a:pos x="8" y="84"/>
              </a:cxn>
              <a:cxn ang="0">
                <a:pos x="15" y="110"/>
              </a:cxn>
              <a:cxn ang="0">
                <a:pos x="22" y="135"/>
              </a:cxn>
              <a:cxn ang="0">
                <a:pos x="31" y="162"/>
              </a:cxn>
              <a:cxn ang="0">
                <a:pos x="41" y="187"/>
              </a:cxn>
              <a:cxn ang="0">
                <a:pos x="55" y="211"/>
              </a:cxn>
              <a:cxn ang="0">
                <a:pos x="68" y="235"/>
              </a:cxn>
              <a:cxn ang="0">
                <a:pos x="84" y="258"/>
              </a:cxn>
              <a:cxn ang="0">
                <a:pos x="102" y="278"/>
              </a:cxn>
              <a:cxn ang="0">
                <a:pos x="119" y="298"/>
              </a:cxn>
              <a:cxn ang="0">
                <a:pos x="138" y="317"/>
              </a:cxn>
              <a:cxn ang="0">
                <a:pos x="159" y="335"/>
              </a:cxn>
              <a:cxn ang="0">
                <a:pos x="180" y="352"/>
              </a:cxn>
              <a:cxn ang="0">
                <a:pos x="204" y="365"/>
              </a:cxn>
              <a:cxn ang="0">
                <a:pos x="218" y="340"/>
              </a:cxn>
              <a:cxn ang="0">
                <a:pos x="196" y="326"/>
              </a:cxn>
              <a:cxn ang="0">
                <a:pos x="177" y="311"/>
              </a:cxn>
              <a:cxn ang="0">
                <a:pos x="157" y="296"/>
              </a:cxn>
              <a:cxn ang="0">
                <a:pos x="139" y="277"/>
              </a:cxn>
              <a:cxn ang="0">
                <a:pos x="122" y="259"/>
              </a:cxn>
              <a:cxn ang="0">
                <a:pos x="107" y="239"/>
              </a:cxn>
              <a:cxn ang="0">
                <a:pos x="92" y="218"/>
              </a:cxn>
              <a:cxn ang="0">
                <a:pos x="79" y="197"/>
              </a:cxn>
              <a:cxn ang="0">
                <a:pos x="68" y="174"/>
              </a:cxn>
              <a:cxn ang="0">
                <a:pos x="58" y="151"/>
              </a:cxn>
              <a:cxn ang="0">
                <a:pos x="49" y="127"/>
              </a:cxn>
              <a:cxn ang="0">
                <a:pos x="41" y="102"/>
              </a:cxn>
              <a:cxn ang="0">
                <a:pos x="36" y="77"/>
              </a:cxn>
              <a:cxn ang="0">
                <a:pos x="31" y="52"/>
              </a:cxn>
              <a:cxn ang="0">
                <a:pos x="29" y="27"/>
              </a:cxn>
              <a:cxn ang="0">
                <a:pos x="28" y="0"/>
              </a:cxn>
              <a:cxn ang="0">
                <a:pos x="28" y="0"/>
              </a:cxn>
              <a:cxn ang="0">
                <a:pos x="0" y="0"/>
              </a:cxn>
            </a:cxnLst>
            <a:rect l="0" t="0" r="r" b="b"/>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28" y="0"/>
                </a:lnTo>
                <a:lnTo>
                  <a:pt x="0" y="0"/>
                </a:lnTo>
                <a:close/>
              </a:path>
            </a:pathLst>
          </a:custGeom>
          <a:solidFill>
            <a:srgbClr val="000000"/>
          </a:solidFill>
          <a:ln w="9525">
            <a:noFill/>
            <a:round/>
            <a:headEnd/>
            <a:tailEnd/>
          </a:ln>
        </p:spPr>
        <p:txBody>
          <a:bodyPr/>
          <a:lstStyle/>
          <a:p>
            <a:endParaRPr lang="en-US"/>
          </a:p>
        </p:txBody>
      </p:sp>
      <p:sp>
        <p:nvSpPr>
          <p:cNvPr id="568" name="Freeform 729"/>
          <p:cNvSpPr>
            <a:spLocks/>
          </p:cNvSpPr>
          <p:nvPr/>
        </p:nvSpPr>
        <p:spPr bwMode="auto">
          <a:xfrm>
            <a:off x="3781700" y="3615817"/>
            <a:ext cx="3175" cy="7938"/>
          </a:xfrm>
          <a:custGeom>
            <a:avLst/>
            <a:gdLst/>
            <a:ahLst/>
            <a:cxnLst>
              <a:cxn ang="0">
                <a:pos x="9" y="0"/>
              </a:cxn>
              <a:cxn ang="0">
                <a:pos x="7" y="10"/>
              </a:cxn>
              <a:cxn ang="0">
                <a:pos x="5" y="23"/>
              </a:cxn>
              <a:cxn ang="0">
                <a:pos x="4" y="33"/>
              </a:cxn>
              <a:cxn ang="0">
                <a:pos x="2" y="45"/>
              </a:cxn>
              <a:cxn ang="0">
                <a:pos x="1" y="58"/>
              </a:cxn>
              <a:cxn ang="0">
                <a:pos x="1" y="69"/>
              </a:cxn>
              <a:cxn ang="0">
                <a:pos x="0" y="80"/>
              </a:cxn>
              <a:cxn ang="0">
                <a:pos x="0" y="92"/>
              </a:cxn>
              <a:cxn ang="0">
                <a:pos x="28" y="92"/>
              </a:cxn>
              <a:cxn ang="0">
                <a:pos x="28" y="82"/>
              </a:cxn>
              <a:cxn ang="0">
                <a:pos x="29" y="71"/>
              </a:cxn>
              <a:cxn ang="0">
                <a:pos x="29" y="60"/>
              </a:cxn>
              <a:cxn ang="0">
                <a:pos x="30" y="49"/>
              </a:cxn>
              <a:cxn ang="0">
                <a:pos x="32" y="38"/>
              </a:cxn>
              <a:cxn ang="0">
                <a:pos x="33" y="27"/>
              </a:cxn>
              <a:cxn ang="0">
                <a:pos x="35" y="17"/>
              </a:cxn>
              <a:cxn ang="0">
                <a:pos x="37" y="6"/>
              </a:cxn>
              <a:cxn ang="0">
                <a:pos x="9" y="0"/>
              </a:cxn>
            </a:cxnLst>
            <a:rect l="0" t="0" r="r" b="b"/>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w="9525">
            <a:noFill/>
            <a:round/>
            <a:headEnd/>
            <a:tailEnd/>
          </a:ln>
        </p:spPr>
        <p:txBody>
          <a:bodyPr/>
          <a:lstStyle/>
          <a:p>
            <a:endParaRPr lang="en-US"/>
          </a:p>
        </p:txBody>
      </p:sp>
      <p:sp>
        <p:nvSpPr>
          <p:cNvPr id="569" name="Freeform 730"/>
          <p:cNvSpPr>
            <a:spLocks/>
          </p:cNvSpPr>
          <p:nvPr/>
        </p:nvSpPr>
        <p:spPr bwMode="auto">
          <a:xfrm>
            <a:off x="3781700" y="3622167"/>
            <a:ext cx="1587" cy="1588"/>
          </a:xfrm>
          <a:custGeom>
            <a:avLst/>
            <a:gdLst/>
            <a:ahLst/>
            <a:cxnLst>
              <a:cxn ang="0">
                <a:pos x="28" y="18"/>
              </a:cxn>
              <a:cxn ang="0">
                <a:pos x="28" y="11"/>
              </a:cxn>
              <a:cxn ang="0">
                <a:pos x="26" y="6"/>
              </a:cxn>
              <a:cxn ang="0">
                <a:pos x="22" y="2"/>
              </a:cxn>
              <a:cxn ang="0">
                <a:pos x="17" y="0"/>
              </a:cxn>
              <a:cxn ang="0">
                <a:pos x="12" y="0"/>
              </a:cxn>
              <a:cxn ang="0">
                <a:pos x="7" y="2"/>
              </a:cxn>
              <a:cxn ang="0">
                <a:pos x="3" y="5"/>
              </a:cxn>
              <a:cxn ang="0">
                <a:pos x="0" y="11"/>
              </a:cxn>
              <a:cxn ang="0">
                <a:pos x="28" y="18"/>
              </a:cxn>
            </a:cxnLst>
            <a:rect l="0" t="0" r="r" b="b"/>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w="9525">
            <a:noFill/>
            <a:round/>
            <a:headEnd/>
            <a:tailEnd/>
          </a:ln>
        </p:spPr>
        <p:txBody>
          <a:bodyPr/>
          <a:lstStyle/>
          <a:p>
            <a:endParaRPr lang="en-US"/>
          </a:p>
        </p:txBody>
      </p:sp>
      <p:sp>
        <p:nvSpPr>
          <p:cNvPr id="570" name="Freeform 731"/>
          <p:cNvSpPr>
            <a:spLocks/>
          </p:cNvSpPr>
          <p:nvPr/>
        </p:nvSpPr>
        <p:spPr bwMode="auto">
          <a:xfrm>
            <a:off x="3794400" y="3642806"/>
            <a:ext cx="1587" cy="3175"/>
          </a:xfrm>
          <a:custGeom>
            <a:avLst/>
            <a:gdLst/>
            <a:ahLst/>
            <a:cxnLst>
              <a:cxn ang="0">
                <a:pos x="0" y="25"/>
              </a:cxn>
              <a:cxn ang="0">
                <a:pos x="6" y="27"/>
              </a:cxn>
              <a:cxn ang="0">
                <a:pos x="11" y="26"/>
              </a:cxn>
              <a:cxn ang="0">
                <a:pos x="16" y="24"/>
              </a:cxn>
              <a:cxn ang="0">
                <a:pos x="19" y="20"/>
              </a:cxn>
              <a:cxn ang="0">
                <a:pos x="21" y="14"/>
              </a:cxn>
              <a:cxn ang="0">
                <a:pos x="21" y="9"/>
              </a:cxn>
              <a:cxn ang="0">
                <a:pos x="19" y="4"/>
              </a:cxn>
              <a:cxn ang="0">
                <a:pos x="14" y="0"/>
              </a:cxn>
              <a:cxn ang="0">
                <a:pos x="0" y="25"/>
              </a:cxn>
            </a:cxnLst>
            <a:rect l="0" t="0" r="r" b="b"/>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w="9525">
            <a:noFill/>
            <a:round/>
            <a:headEnd/>
            <a:tailEnd/>
          </a:ln>
        </p:spPr>
        <p:txBody>
          <a:bodyPr/>
          <a:lstStyle/>
          <a:p>
            <a:endParaRPr lang="en-US"/>
          </a:p>
        </p:txBody>
      </p:sp>
      <p:sp>
        <p:nvSpPr>
          <p:cNvPr id="571" name="Freeform 732"/>
          <p:cNvSpPr>
            <a:spLocks/>
          </p:cNvSpPr>
          <p:nvPr/>
        </p:nvSpPr>
        <p:spPr bwMode="auto">
          <a:xfrm>
            <a:off x="3788050" y="3628518"/>
            <a:ext cx="7937" cy="17463"/>
          </a:xfrm>
          <a:custGeom>
            <a:avLst/>
            <a:gdLst/>
            <a:ahLst/>
            <a:cxnLst>
              <a:cxn ang="0">
                <a:pos x="0" y="0"/>
              </a:cxn>
              <a:cxn ang="0">
                <a:pos x="0" y="0"/>
              </a:cxn>
              <a:cxn ang="0">
                <a:pos x="0" y="13"/>
              </a:cxn>
              <a:cxn ang="0">
                <a:pos x="2" y="27"/>
              </a:cxn>
              <a:cxn ang="0">
                <a:pos x="4" y="40"/>
              </a:cxn>
              <a:cxn ang="0">
                <a:pos x="7" y="53"/>
              </a:cxn>
              <a:cxn ang="0">
                <a:pos x="11" y="68"/>
              </a:cxn>
              <a:cxn ang="0">
                <a:pos x="15" y="80"/>
              </a:cxn>
              <a:cxn ang="0">
                <a:pos x="21" y="92"/>
              </a:cxn>
              <a:cxn ang="0">
                <a:pos x="28" y="104"/>
              </a:cxn>
              <a:cxn ang="0">
                <a:pos x="34" y="116"/>
              </a:cxn>
              <a:cxn ang="0">
                <a:pos x="42" y="126"/>
              </a:cxn>
              <a:cxn ang="0">
                <a:pos x="50" y="138"/>
              </a:cxn>
              <a:cxn ang="0">
                <a:pos x="59" y="147"/>
              </a:cxn>
              <a:cxn ang="0">
                <a:pos x="68" y="157"/>
              </a:cxn>
              <a:cxn ang="0">
                <a:pos x="80" y="165"/>
              </a:cxn>
              <a:cxn ang="0">
                <a:pos x="90" y="173"/>
              </a:cxn>
              <a:cxn ang="0">
                <a:pos x="101" y="181"/>
              </a:cxn>
              <a:cxn ang="0">
                <a:pos x="115" y="156"/>
              </a:cxn>
              <a:cxn ang="0">
                <a:pos x="106" y="149"/>
              </a:cxn>
              <a:cxn ang="0">
                <a:pos x="96" y="142"/>
              </a:cxn>
              <a:cxn ang="0">
                <a:pos x="87" y="136"/>
              </a:cxn>
              <a:cxn ang="0">
                <a:pos x="80" y="126"/>
              </a:cxn>
              <a:cxn ang="0">
                <a:pos x="70" y="119"/>
              </a:cxn>
              <a:cxn ang="0">
                <a:pos x="64" y="109"/>
              </a:cxn>
              <a:cxn ang="0">
                <a:pos x="58" y="101"/>
              </a:cxn>
              <a:cxn ang="0">
                <a:pos x="52" y="89"/>
              </a:cxn>
              <a:cxn ang="0">
                <a:pos x="46" y="80"/>
              </a:cxn>
              <a:cxn ang="0">
                <a:pos x="42" y="69"/>
              </a:cxn>
              <a:cxn ang="0">
                <a:pos x="38" y="58"/>
              </a:cxn>
              <a:cxn ang="0">
                <a:pos x="34" y="47"/>
              </a:cxn>
              <a:cxn ang="0">
                <a:pos x="33" y="35"/>
              </a:cxn>
              <a:cxn ang="0">
                <a:pos x="31" y="23"/>
              </a:cxn>
              <a:cxn ang="0">
                <a:pos x="29" y="11"/>
              </a:cxn>
              <a:cxn ang="0">
                <a:pos x="29" y="0"/>
              </a:cxn>
              <a:cxn ang="0">
                <a:pos x="29" y="0"/>
              </a:cxn>
              <a:cxn ang="0">
                <a:pos x="0" y="0"/>
              </a:cxn>
            </a:cxnLst>
            <a:rect l="0" t="0" r="r" b="b"/>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29" y="0"/>
                </a:lnTo>
                <a:lnTo>
                  <a:pt x="0" y="0"/>
                </a:lnTo>
                <a:close/>
              </a:path>
            </a:pathLst>
          </a:custGeom>
          <a:solidFill>
            <a:srgbClr val="000000"/>
          </a:solidFill>
          <a:ln w="9525">
            <a:noFill/>
            <a:round/>
            <a:headEnd/>
            <a:tailEnd/>
          </a:ln>
        </p:spPr>
        <p:txBody>
          <a:bodyPr/>
          <a:lstStyle/>
          <a:p>
            <a:endParaRPr lang="en-US"/>
          </a:p>
        </p:txBody>
      </p:sp>
      <p:sp>
        <p:nvSpPr>
          <p:cNvPr id="572" name="Freeform 733"/>
          <p:cNvSpPr>
            <a:spLocks/>
          </p:cNvSpPr>
          <p:nvPr/>
        </p:nvSpPr>
        <p:spPr bwMode="auto">
          <a:xfrm>
            <a:off x="3788050" y="3625343"/>
            <a:ext cx="1587" cy="3175"/>
          </a:xfrm>
          <a:custGeom>
            <a:avLst/>
            <a:gdLst/>
            <a:ahLst/>
            <a:cxnLst>
              <a:cxn ang="0">
                <a:pos x="4" y="0"/>
              </a:cxn>
              <a:cxn ang="0">
                <a:pos x="3" y="6"/>
              </a:cxn>
              <a:cxn ang="0">
                <a:pos x="2" y="11"/>
              </a:cxn>
              <a:cxn ang="0">
                <a:pos x="1" y="18"/>
              </a:cxn>
              <a:cxn ang="0">
                <a:pos x="1" y="23"/>
              </a:cxn>
              <a:cxn ang="0">
                <a:pos x="0" y="30"/>
              </a:cxn>
              <a:cxn ang="0">
                <a:pos x="0" y="36"/>
              </a:cxn>
              <a:cxn ang="0">
                <a:pos x="0" y="41"/>
              </a:cxn>
              <a:cxn ang="0">
                <a:pos x="0" y="47"/>
              </a:cxn>
              <a:cxn ang="0">
                <a:pos x="29" y="47"/>
              </a:cxn>
              <a:cxn ang="0">
                <a:pos x="29" y="41"/>
              </a:cxn>
              <a:cxn ang="0">
                <a:pos x="29" y="36"/>
              </a:cxn>
              <a:cxn ang="0">
                <a:pos x="29" y="32"/>
              </a:cxn>
              <a:cxn ang="0">
                <a:pos x="30" y="26"/>
              </a:cxn>
              <a:cxn ang="0">
                <a:pos x="30" y="20"/>
              </a:cxn>
              <a:cxn ang="0">
                <a:pos x="31" y="17"/>
              </a:cxn>
              <a:cxn ang="0">
                <a:pos x="32" y="12"/>
              </a:cxn>
              <a:cxn ang="0">
                <a:pos x="33" y="7"/>
              </a:cxn>
              <a:cxn ang="0">
                <a:pos x="4" y="0"/>
              </a:cxn>
            </a:cxnLst>
            <a:rect l="0" t="0" r="r" b="b"/>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w="9525">
            <a:noFill/>
            <a:round/>
            <a:headEnd/>
            <a:tailEnd/>
          </a:ln>
        </p:spPr>
        <p:txBody>
          <a:bodyPr/>
          <a:lstStyle/>
          <a:p>
            <a:endParaRPr lang="en-US"/>
          </a:p>
        </p:txBody>
      </p:sp>
      <p:sp>
        <p:nvSpPr>
          <p:cNvPr id="573" name="Freeform 734"/>
          <p:cNvSpPr>
            <a:spLocks/>
          </p:cNvSpPr>
          <p:nvPr/>
        </p:nvSpPr>
        <p:spPr bwMode="auto">
          <a:xfrm>
            <a:off x="3788050" y="3628517"/>
            <a:ext cx="1587" cy="1588"/>
          </a:xfrm>
          <a:custGeom>
            <a:avLst/>
            <a:gdLst/>
            <a:ahLst/>
            <a:cxnLst>
              <a:cxn ang="0">
                <a:pos x="29" y="18"/>
              </a:cxn>
              <a:cxn ang="0">
                <a:pos x="29" y="11"/>
              </a:cxn>
              <a:cxn ang="0">
                <a:pos x="27" y="6"/>
              </a:cxn>
              <a:cxn ang="0">
                <a:pos x="22" y="2"/>
              </a:cxn>
              <a:cxn ang="0">
                <a:pos x="17" y="0"/>
              </a:cxn>
              <a:cxn ang="0">
                <a:pos x="12" y="0"/>
              </a:cxn>
              <a:cxn ang="0">
                <a:pos x="7" y="2"/>
              </a:cxn>
              <a:cxn ang="0">
                <a:pos x="3" y="5"/>
              </a:cxn>
              <a:cxn ang="0">
                <a:pos x="0" y="11"/>
              </a:cxn>
              <a:cxn ang="0">
                <a:pos x="29" y="18"/>
              </a:cxn>
            </a:cxnLst>
            <a:rect l="0" t="0" r="r" b="b"/>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w="9525">
            <a:noFill/>
            <a:round/>
            <a:headEnd/>
            <a:tailEnd/>
          </a:ln>
        </p:spPr>
        <p:txBody>
          <a:bodyPr/>
          <a:lstStyle/>
          <a:p>
            <a:endParaRPr lang="en-US"/>
          </a:p>
        </p:txBody>
      </p:sp>
      <p:sp>
        <p:nvSpPr>
          <p:cNvPr id="574" name="Freeform 735"/>
          <p:cNvSpPr>
            <a:spLocks/>
          </p:cNvSpPr>
          <p:nvPr/>
        </p:nvSpPr>
        <p:spPr bwMode="auto">
          <a:xfrm>
            <a:off x="4057925" y="3468181"/>
            <a:ext cx="1587" cy="1587"/>
          </a:xfrm>
          <a:custGeom>
            <a:avLst/>
            <a:gdLst/>
            <a:ahLst/>
            <a:cxnLst>
              <a:cxn ang="0">
                <a:pos x="15" y="1"/>
              </a:cxn>
              <a:cxn ang="0">
                <a:pos x="7" y="0"/>
              </a:cxn>
              <a:cxn ang="0">
                <a:pos x="1" y="5"/>
              </a:cxn>
              <a:cxn ang="0">
                <a:pos x="0" y="13"/>
              </a:cxn>
              <a:cxn ang="0">
                <a:pos x="5" y="20"/>
              </a:cxn>
              <a:cxn ang="0">
                <a:pos x="15" y="1"/>
              </a:cxn>
            </a:cxnLst>
            <a:rect l="0" t="0" r="r" b="b"/>
            <a:pathLst>
              <a:path w="15" h="20">
                <a:moveTo>
                  <a:pt x="15" y="1"/>
                </a:moveTo>
                <a:lnTo>
                  <a:pt x="7" y="0"/>
                </a:lnTo>
                <a:lnTo>
                  <a:pt x="1" y="5"/>
                </a:lnTo>
                <a:lnTo>
                  <a:pt x="0" y="13"/>
                </a:lnTo>
                <a:lnTo>
                  <a:pt x="5" y="20"/>
                </a:lnTo>
                <a:lnTo>
                  <a:pt x="15" y="1"/>
                </a:lnTo>
                <a:close/>
              </a:path>
            </a:pathLst>
          </a:custGeom>
          <a:solidFill>
            <a:srgbClr val="000000"/>
          </a:solidFill>
          <a:ln w="9525">
            <a:noFill/>
            <a:round/>
            <a:headEnd/>
            <a:tailEnd/>
          </a:ln>
        </p:spPr>
        <p:txBody>
          <a:bodyPr/>
          <a:lstStyle/>
          <a:p>
            <a:endParaRPr lang="en-US"/>
          </a:p>
        </p:txBody>
      </p:sp>
      <p:sp>
        <p:nvSpPr>
          <p:cNvPr id="575" name="Freeform 736"/>
          <p:cNvSpPr>
            <a:spLocks/>
          </p:cNvSpPr>
          <p:nvPr/>
        </p:nvSpPr>
        <p:spPr bwMode="auto">
          <a:xfrm>
            <a:off x="4057924" y="3468180"/>
            <a:ext cx="11112" cy="23812"/>
          </a:xfrm>
          <a:custGeom>
            <a:avLst/>
            <a:gdLst/>
            <a:ahLst/>
            <a:cxnLst>
              <a:cxn ang="0">
                <a:pos x="164" y="274"/>
              </a:cxn>
              <a:cxn ang="0">
                <a:pos x="164" y="274"/>
              </a:cxn>
              <a:cxn ang="0">
                <a:pos x="162" y="253"/>
              </a:cxn>
              <a:cxn ang="0">
                <a:pos x="160" y="233"/>
              </a:cxn>
              <a:cxn ang="0">
                <a:pos x="157" y="211"/>
              </a:cxn>
              <a:cxn ang="0">
                <a:pos x="153" y="190"/>
              </a:cxn>
              <a:cxn ang="0">
                <a:pos x="147" y="170"/>
              </a:cxn>
              <a:cxn ang="0">
                <a:pos x="139" y="152"/>
              </a:cxn>
              <a:cxn ang="0">
                <a:pos x="130" y="135"/>
              </a:cxn>
              <a:cxn ang="0">
                <a:pos x="122" y="116"/>
              </a:cxn>
              <a:cxn ang="0">
                <a:pos x="112" y="98"/>
              </a:cxn>
              <a:cxn ang="0">
                <a:pos x="100" y="82"/>
              </a:cxn>
              <a:cxn ang="0">
                <a:pos x="87" y="65"/>
              </a:cxn>
              <a:cxn ang="0">
                <a:pos x="73" y="50"/>
              </a:cxn>
              <a:cxn ang="0">
                <a:pos x="59" y="35"/>
              </a:cxn>
              <a:cxn ang="0">
                <a:pos x="43" y="23"/>
              </a:cxn>
              <a:cxn ang="0">
                <a:pos x="27" y="10"/>
              </a:cxn>
              <a:cxn ang="0">
                <a:pos x="10" y="0"/>
              </a:cxn>
              <a:cxn ang="0">
                <a:pos x="0" y="19"/>
              </a:cxn>
              <a:cxn ang="0">
                <a:pos x="15" y="29"/>
              </a:cxn>
              <a:cxn ang="0">
                <a:pos x="30" y="40"/>
              </a:cxn>
              <a:cxn ang="0">
                <a:pos x="45" y="52"/>
              </a:cxn>
              <a:cxn ang="0">
                <a:pos x="59" y="65"/>
              </a:cxn>
              <a:cxn ang="0">
                <a:pos x="71" y="80"/>
              </a:cxn>
              <a:cxn ang="0">
                <a:pos x="83" y="94"/>
              </a:cxn>
              <a:cxn ang="0">
                <a:pos x="94" y="110"/>
              </a:cxn>
              <a:cxn ang="0">
                <a:pos x="104" y="126"/>
              </a:cxn>
              <a:cxn ang="0">
                <a:pos x="112" y="143"/>
              </a:cxn>
              <a:cxn ang="0">
                <a:pos x="119" y="161"/>
              </a:cxn>
              <a:cxn ang="0">
                <a:pos x="126" y="179"/>
              </a:cxn>
              <a:cxn ang="0">
                <a:pos x="132" y="197"/>
              </a:cxn>
              <a:cxn ang="0">
                <a:pos x="136" y="216"/>
              </a:cxn>
              <a:cxn ang="0">
                <a:pos x="139" y="235"/>
              </a:cxn>
              <a:cxn ang="0">
                <a:pos x="141" y="255"/>
              </a:cxn>
              <a:cxn ang="0">
                <a:pos x="141" y="274"/>
              </a:cxn>
              <a:cxn ang="0">
                <a:pos x="141" y="274"/>
              </a:cxn>
              <a:cxn ang="0">
                <a:pos x="164" y="274"/>
              </a:cxn>
            </a:cxnLst>
            <a:rect l="0" t="0" r="r" b="b"/>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41" y="274"/>
                </a:lnTo>
                <a:lnTo>
                  <a:pt x="164" y="274"/>
                </a:lnTo>
                <a:close/>
              </a:path>
            </a:pathLst>
          </a:custGeom>
          <a:solidFill>
            <a:srgbClr val="000000"/>
          </a:solidFill>
          <a:ln w="9525">
            <a:noFill/>
            <a:round/>
            <a:headEnd/>
            <a:tailEnd/>
          </a:ln>
        </p:spPr>
        <p:txBody>
          <a:bodyPr/>
          <a:lstStyle/>
          <a:p>
            <a:endParaRPr lang="en-US"/>
          </a:p>
        </p:txBody>
      </p:sp>
      <p:sp>
        <p:nvSpPr>
          <p:cNvPr id="576" name="Freeform 737"/>
          <p:cNvSpPr>
            <a:spLocks/>
          </p:cNvSpPr>
          <p:nvPr/>
        </p:nvSpPr>
        <p:spPr bwMode="auto">
          <a:xfrm>
            <a:off x="4067450" y="3491992"/>
            <a:ext cx="1587" cy="6350"/>
          </a:xfrm>
          <a:custGeom>
            <a:avLst/>
            <a:gdLst/>
            <a:ahLst/>
            <a:cxnLst>
              <a:cxn ang="0">
                <a:pos x="21" y="68"/>
              </a:cxn>
              <a:cxn ang="0">
                <a:pos x="22" y="60"/>
              </a:cxn>
              <a:cxn ang="0">
                <a:pos x="24" y="52"/>
              </a:cxn>
              <a:cxn ang="0">
                <a:pos x="25" y="43"/>
              </a:cxn>
              <a:cxn ang="0">
                <a:pos x="26" y="34"/>
              </a:cxn>
              <a:cxn ang="0">
                <a:pos x="28" y="25"/>
              </a:cxn>
              <a:cxn ang="0">
                <a:pos x="28" y="17"/>
              </a:cxn>
              <a:cxn ang="0">
                <a:pos x="29" y="8"/>
              </a:cxn>
              <a:cxn ang="0">
                <a:pos x="29" y="0"/>
              </a:cxn>
              <a:cxn ang="0">
                <a:pos x="6" y="0"/>
              </a:cxn>
              <a:cxn ang="0">
                <a:pos x="6" y="8"/>
              </a:cxn>
              <a:cxn ang="0">
                <a:pos x="5" y="17"/>
              </a:cxn>
              <a:cxn ang="0">
                <a:pos x="5" y="25"/>
              </a:cxn>
              <a:cxn ang="0">
                <a:pos x="5" y="32"/>
              </a:cxn>
              <a:cxn ang="0">
                <a:pos x="4" y="41"/>
              </a:cxn>
              <a:cxn ang="0">
                <a:pos x="3" y="48"/>
              </a:cxn>
              <a:cxn ang="0">
                <a:pos x="1" y="56"/>
              </a:cxn>
              <a:cxn ang="0">
                <a:pos x="0" y="64"/>
              </a:cxn>
              <a:cxn ang="0">
                <a:pos x="21" y="68"/>
              </a:cxn>
            </a:cxnLst>
            <a:rect l="0" t="0" r="r" b="b"/>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w="9525">
            <a:noFill/>
            <a:round/>
            <a:headEnd/>
            <a:tailEnd/>
          </a:ln>
        </p:spPr>
        <p:txBody>
          <a:bodyPr/>
          <a:lstStyle/>
          <a:p>
            <a:endParaRPr lang="en-US"/>
          </a:p>
        </p:txBody>
      </p:sp>
      <p:sp>
        <p:nvSpPr>
          <p:cNvPr id="577" name="Freeform 738"/>
          <p:cNvSpPr>
            <a:spLocks/>
          </p:cNvSpPr>
          <p:nvPr/>
        </p:nvSpPr>
        <p:spPr bwMode="auto">
          <a:xfrm>
            <a:off x="4067450" y="3491992"/>
            <a:ext cx="1587" cy="1588"/>
          </a:xfrm>
          <a:custGeom>
            <a:avLst/>
            <a:gdLst/>
            <a:ahLst/>
            <a:cxnLst>
              <a:cxn ang="0">
                <a:pos x="0" y="0"/>
              </a:cxn>
              <a:cxn ang="0">
                <a:pos x="3" y="8"/>
              </a:cxn>
              <a:cxn ang="0">
                <a:pos x="10" y="12"/>
              </a:cxn>
              <a:cxn ang="0">
                <a:pos x="17" y="11"/>
              </a:cxn>
              <a:cxn ang="0">
                <a:pos x="21" y="4"/>
              </a:cxn>
              <a:cxn ang="0">
                <a:pos x="0" y="0"/>
              </a:cxn>
            </a:cxnLst>
            <a:rect l="0" t="0" r="r" b="b"/>
            <a:pathLst>
              <a:path w="21" h="12">
                <a:moveTo>
                  <a:pt x="0" y="0"/>
                </a:moveTo>
                <a:lnTo>
                  <a:pt x="3" y="8"/>
                </a:lnTo>
                <a:lnTo>
                  <a:pt x="10" y="12"/>
                </a:lnTo>
                <a:lnTo>
                  <a:pt x="17" y="11"/>
                </a:lnTo>
                <a:lnTo>
                  <a:pt x="21" y="4"/>
                </a:lnTo>
                <a:lnTo>
                  <a:pt x="0" y="0"/>
                </a:lnTo>
                <a:close/>
              </a:path>
            </a:pathLst>
          </a:custGeom>
          <a:solidFill>
            <a:srgbClr val="000000"/>
          </a:solidFill>
          <a:ln w="9525">
            <a:noFill/>
            <a:round/>
            <a:headEnd/>
            <a:tailEnd/>
          </a:ln>
        </p:spPr>
        <p:txBody>
          <a:bodyPr/>
          <a:lstStyle/>
          <a:p>
            <a:endParaRPr lang="en-US"/>
          </a:p>
        </p:txBody>
      </p:sp>
      <p:sp>
        <p:nvSpPr>
          <p:cNvPr id="578" name="Freeform 739"/>
          <p:cNvSpPr>
            <a:spLocks/>
          </p:cNvSpPr>
          <p:nvPr/>
        </p:nvSpPr>
        <p:spPr bwMode="auto">
          <a:xfrm>
            <a:off x="4057925" y="3476117"/>
            <a:ext cx="1587" cy="1588"/>
          </a:xfrm>
          <a:custGeom>
            <a:avLst/>
            <a:gdLst/>
            <a:ahLst/>
            <a:cxnLst>
              <a:cxn ang="0">
                <a:pos x="15" y="1"/>
              </a:cxn>
              <a:cxn ang="0">
                <a:pos x="7" y="0"/>
              </a:cxn>
              <a:cxn ang="0">
                <a:pos x="1" y="6"/>
              </a:cxn>
              <a:cxn ang="0">
                <a:pos x="0" y="14"/>
              </a:cxn>
              <a:cxn ang="0">
                <a:pos x="5" y="20"/>
              </a:cxn>
              <a:cxn ang="0">
                <a:pos x="15" y="1"/>
              </a:cxn>
            </a:cxnLst>
            <a:rect l="0" t="0" r="r" b="b"/>
            <a:pathLst>
              <a:path w="15" h="20">
                <a:moveTo>
                  <a:pt x="15" y="1"/>
                </a:moveTo>
                <a:lnTo>
                  <a:pt x="7" y="0"/>
                </a:lnTo>
                <a:lnTo>
                  <a:pt x="1" y="6"/>
                </a:lnTo>
                <a:lnTo>
                  <a:pt x="0" y="14"/>
                </a:lnTo>
                <a:lnTo>
                  <a:pt x="5" y="20"/>
                </a:lnTo>
                <a:lnTo>
                  <a:pt x="15" y="1"/>
                </a:lnTo>
                <a:close/>
              </a:path>
            </a:pathLst>
          </a:custGeom>
          <a:solidFill>
            <a:srgbClr val="000000"/>
          </a:solidFill>
          <a:ln w="9525">
            <a:noFill/>
            <a:round/>
            <a:headEnd/>
            <a:tailEnd/>
          </a:ln>
        </p:spPr>
        <p:txBody>
          <a:bodyPr/>
          <a:lstStyle/>
          <a:p>
            <a:endParaRPr lang="en-US"/>
          </a:p>
        </p:txBody>
      </p:sp>
      <p:sp>
        <p:nvSpPr>
          <p:cNvPr id="579" name="Freeform 740"/>
          <p:cNvSpPr>
            <a:spLocks/>
          </p:cNvSpPr>
          <p:nvPr/>
        </p:nvSpPr>
        <p:spPr bwMode="auto">
          <a:xfrm>
            <a:off x="4059511" y="3476117"/>
            <a:ext cx="6350" cy="12700"/>
          </a:xfrm>
          <a:custGeom>
            <a:avLst/>
            <a:gdLst/>
            <a:ahLst/>
            <a:cxnLst>
              <a:cxn ang="0">
                <a:pos x="86" y="136"/>
              </a:cxn>
              <a:cxn ang="0">
                <a:pos x="86" y="136"/>
              </a:cxn>
              <a:cxn ang="0">
                <a:pos x="85" y="116"/>
              </a:cxn>
              <a:cxn ang="0">
                <a:pos x="81" y="95"/>
              </a:cxn>
              <a:cxn ang="0">
                <a:pos x="76" y="76"/>
              </a:cxn>
              <a:cxn ang="0">
                <a:pos x="66" y="58"/>
              </a:cxn>
              <a:cxn ang="0">
                <a:pos x="55" y="41"/>
              </a:cxn>
              <a:cxn ang="0">
                <a:pos x="42" y="26"/>
              </a:cxn>
              <a:cxn ang="0">
                <a:pos x="27" y="12"/>
              </a:cxn>
              <a:cxn ang="0">
                <a:pos x="10" y="0"/>
              </a:cxn>
              <a:cxn ang="0">
                <a:pos x="0" y="19"/>
              </a:cxn>
              <a:cxn ang="0">
                <a:pos x="14" y="29"/>
              </a:cxn>
              <a:cxn ang="0">
                <a:pos x="28" y="40"/>
              </a:cxn>
              <a:cxn ang="0">
                <a:pos x="39" y="54"/>
              </a:cxn>
              <a:cxn ang="0">
                <a:pos x="48" y="69"/>
              </a:cxn>
              <a:cxn ang="0">
                <a:pos x="55" y="85"/>
              </a:cxn>
              <a:cxn ang="0">
                <a:pos x="60" y="102"/>
              </a:cxn>
              <a:cxn ang="0">
                <a:pos x="64" y="118"/>
              </a:cxn>
              <a:cxn ang="0">
                <a:pos x="65" y="136"/>
              </a:cxn>
              <a:cxn ang="0">
                <a:pos x="65" y="136"/>
              </a:cxn>
              <a:cxn ang="0">
                <a:pos x="86" y="136"/>
              </a:cxn>
            </a:cxnLst>
            <a:rect l="0" t="0" r="r" b="b"/>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65" y="136"/>
                </a:lnTo>
                <a:lnTo>
                  <a:pt x="86" y="136"/>
                </a:lnTo>
                <a:close/>
              </a:path>
            </a:pathLst>
          </a:custGeom>
          <a:solidFill>
            <a:srgbClr val="000000"/>
          </a:solidFill>
          <a:ln w="9525">
            <a:noFill/>
            <a:round/>
            <a:headEnd/>
            <a:tailEnd/>
          </a:ln>
        </p:spPr>
        <p:txBody>
          <a:bodyPr/>
          <a:lstStyle/>
          <a:p>
            <a:endParaRPr lang="en-US"/>
          </a:p>
        </p:txBody>
      </p:sp>
      <p:sp>
        <p:nvSpPr>
          <p:cNvPr id="580" name="Freeform 741"/>
          <p:cNvSpPr>
            <a:spLocks/>
          </p:cNvSpPr>
          <p:nvPr/>
        </p:nvSpPr>
        <p:spPr bwMode="auto">
          <a:xfrm>
            <a:off x="4064275" y="3488818"/>
            <a:ext cx="1587" cy="3175"/>
          </a:xfrm>
          <a:custGeom>
            <a:avLst/>
            <a:gdLst/>
            <a:ahLst/>
            <a:cxnLst>
              <a:cxn ang="0">
                <a:pos x="21" y="35"/>
              </a:cxn>
              <a:cxn ang="0">
                <a:pos x="22" y="30"/>
              </a:cxn>
              <a:cxn ang="0">
                <a:pos x="22" y="26"/>
              </a:cxn>
              <a:cxn ang="0">
                <a:pos x="23" y="21"/>
              </a:cxn>
              <a:cxn ang="0">
                <a:pos x="23" y="18"/>
              </a:cxn>
              <a:cxn ang="0">
                <a:pos x="24" y="15"/>
              </a:cxn>
              <a:cxn ang="0">
                <a:pos x="24" y="9"/>
              </a:cxn>
              <a:cxn ang="0">
                <a:pos x="24" y="5"/>
              </a:cxn>
              <a:cxn ang="0">
                <a:pos x="24" y="0"/>
              </a:cxn>
              <a:cxn ang="0">
                <a:pos x="3" y="0"/>
              </a:cxn>
              <a:cxn ang="0">
                <a:pos x="3" y="5"/>
              </a:cxn>
              <a:cxn ang="0">
                <a:pos x="3" y="9"/>
              </a:cxn>
              <a:cxn ang="0">
                <a:pos x="3" y="11"/>
              </a:cxn>
              <a:cxn ang="0">
                <a:pos x="2" y="14"/>
              </a:cxn>
              <a:cxn ang="0">
                <a:pos x="2" y="19"/>
              </a:cxn>
              <a:cxn ang="0">
                <a:pos x="1" y="24"/>
              </a:cxn>
              <a:cxn ang="0">
                <a:pos x="1" y="28"/>
              </a:cxn>
              <a:cxn ang="0">
                <a:pos x="0" y="31"/>
              </a:cxn>
              <a:cxn ang="0">
                <a:pos x="21" y="35"/>
              </a:cxn>
            </a:cxnLst>
            <a:rect l="0" t="0" r="r" b="b"/>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w="9525">
            <a:noFill/>
            <a:round/>
            <a:headEnd/>
            <a:tailEnd/>
          </a:ln>
        </p:spPr>
        <p:txBody>
          <a:bodyPr/>
          <a:lstStyle/>
          <a:p>
            <a:endParaRPr lang="en-US"/>
          </a:p>
        </p:txBody>
      </p:sp>
      <p:sp>
        <p:nvSpPr>
          <p:cNvPr id="581" name="Freeform 742"/>
          <p:cNvSpPr>
            <a:spLocks/>
          </p:cNvSpPr>
          <p:nvPr/>
        </p:nvSpPr>
        <p:spPr bwMode="auto">
          <a:xfrm>
            <a:off x="4064275" y="3487231"/>
            <a:ext cx="1587" cy="1587"/>
          </a:xfrm>
          <a:custGeom>
            <a:avLst/>
            <a:gdLst/>
            <a:ahLst/>
            <a:cxnLst>
              <a:cxn ang="0">
                <a:pos x="0" y="0"/>
              </a:cxn>
              <a:cxn ang="0">
                <a:pos x="2" y="9"/>
              </a:cxn>
              <a:cxn ang="0">
                <a:pos x="10" y="13"/>
              </a:cxn>
              <a:cxn ang="0">
                <a:pos x="17" y="12"/>
              </a:cxn>
              <a:cxn ang="0">
                <a:pos x="21" y="4"/>
              </a:cxn>
              <a:cxn ang="0">
                <a:pos x="0" y="0"/>
              </a:cxn>
            </a:cxnLst>
            <a:rect l="0" t="0" r="r" b="b"/>
            <a:pathLst>
              <a:path w="21" h="13">
                <a:moveTo>
                  <a:pt x="0" y="0"/>
                </a:moveTo>
                <a:lnTo>
                  <a:pt x="2" y="9"/>
                </a:lnTo>
                <a:lnTo>
                  <a:pt x="10" y="13"/>
                </a:lnTo>
                <a:lnTo>
                  <a:pt x="17" y="12"/>
                </a:lnTo>
                <a:lnTo>
                  <a:pt x="21" y="4"/>
                </a:lnTo>
                <a:lnTo>
                  <a:pt x="0" y="0"/>
                </a:lnTo>
                <a:close/>
              </a:path>
            </a:pathLst>
          </a:custGeom>
          <a:solidFill>
            <a:srgbClr val="000000"/>
          </a:solidFill>
          <a:ln w="9525">
            <a:noFill/>
            <a:round/>
            <a:headEnd/>
            <a:tailEnd/>
          </a:ln>
        </p:spPr>
        <p:txBody>
          <a:bodyPr/>
          <a:lstStyle/>
          <a:p>
            <a:endParaRPr lang="en-US"/>
          </a:p>
        </p:txBody>
      </p:sp>
      <p:sp>
        <p:nvSpPr>
          <p:cNvPr id="582" name="Freeform 743"/>
          <p:cNvSpPr>
            <a:spLocks/>
          </p:cNvSpPr>
          <p:nvPr/>
        </p:nvSpPr>
        <p:spPr bwMode="auto">
          <a:xfrm>
            <a:off x="3780111" y="3749167"/>
            <a:ext cx="84138" cy="217488"/>
          </a:xfrm>
          <a:custGeom>
            <a:avLst/>
            <a:gdLst/>
            <a:ahLst/>
            <a:cxnLst>
              <a:cxn ang="0">
                <a:pos x="166" y="0"/>
              </a:cxn>
              <a:cxn ang="0">
                <a:pos x="0" y="73"/>
              </a:cxn>
              <a:cxn ang="0">
                <a:pos x="959" y="2481"/>
              </a:cxn>
              <a:cxn ang="0">
                <a:pos x="1169" y="2389"/>
              </a:cxn>
              <a:cxn ang="0">
                <a:pos x="166" y="0"/>
              </a:cxn>
            </a:cxnLst>
            <a:rect l="0" t="0" r="r" b="b"/>
            <a:pathLst>
              <a:path w="1169" h="2481">
                <a:moveTo>
                  <a:pt x="166" y="0"/>
                </a:moveTo>
                <a:lnTo>
                  <a:pt x="0" y="73"/>
                </a:lnTo>
                <a:lnTo>
                  <a:pt x="959" y="2481"/>
                </a:lnTo>
                <a:lnTo>
                  <a:pt x="1169" y="2389"/>
                </a:lnTo>
                <a:lnTo>
                  <a:pt x="166" y="0"/>
                </a:lnTo>
                <a:close/>
              </a:path>
            </a:pathLst>
          </a:custGeom>
          <a:solidFill>
            <a:srgbClr val="545959"/>
          </a:solidFill>
          <a:ln w="9525">
            <a:noFill/>
            <a:round/>
            <a:headEnd/>
            <a:tailEnd/>
          </a:ln>
        </p:spPr>
        <p:txBody>
          <a:bodyPr/>
          <a:lstStyle/>
          <a:p>
            <a:endParaRPr lang="en-US"/>
          </a:p>
        </p:txBody>
      </p:sp>
      <p:sp>
        <p:nvSpPr>
          <p:cNvPr id="583" name="Freeform 744"/>
          <p:cNvSpPr>
            <a:spLocks/>
          </p:cNvSpPr>
          <p:nvPr/>
        </p:nvSpPr>
        <p:spPr bwMode="auto">
          <a:xfrm>
            <a:off x="3780111" y="3749167"/>
            <a:ext cx="82550" cy="217488"/>
          </a:xfrm>
          <a:custGeom>
            <a:avLst/>
            <a:gdLst/>
            <a:ahLst/>
            <a:cxnLst>
              <a:cxn ang="0">
                <a:pos x="126" y="6"/>
              </a:cxn>
              <a:cxn ang="0">
                <a:pos x="104" y="14"/>
              </a:cxn>
              <a:cxn ang="0">
                <a:pos x="81" y="24"/>
              </a:cxn>
              <a:cxn ang="0">
                <a:pos x="36" y="44"/>
              </a:cxn>
              <a:cxn ang="0">
                <a:pos x="29" y="132"/>
              </a:cxn>
              <a:cxn ang="0">
                <a:pos x="81" y="260"/>
              </a:cxn>
              <a:cxn ang="0">
                <a:pos x="125" y="370"/>
              </a:cxn>
              <a:cxn ang="0">
                <a:pos x="163" y="467"/>
              </a:cxn>
              <a:cxn ang="0">
                <a:pos x="198" y="554"/>
              </a:cxn>
              <a:cxn ang="0">
                <a:pos x="232" y="637"/>
              </a:cxn>
              <a:cxn ang="0">
                <a:pos x="265" y="723"/>
              </a:cxn>
              <a:cxn ang="0">
                <a:pos x="302" y="812"/>
              </a:cxn>
              <a:cxn ang="0">
                <a:pos x="342" y="913"/>
              </a:cxn>
              <a:cxn ang="0">
                <a:pos x="388" y="1029"/>
              </a:cxn>
              <a:cxn ang="0">
                <a:pos x="442" y="1164"/>
              </a:cxn>
              <a:cxn ang="0">
                <a:pos x="505" y="1323"/>
              </a:cxn>
              <a:cxn ang="0">
                <a:pos x="581" y="1511"/>
              </a:cxn>
              <a:cxn ang="0">
                <a:pos x="669" y="1733"/>
              </a:cxn>
              <a:cxn ang="0">
                <a:pos x="773" y="1993"/>
              </a:cxn>
              <a:cxn ang="0">
                <a:pos x="895" y="2297"/>
              </a:cxn>
              <a:cxn ang="0">
                <a:pos x="972" y="2462"/>
              </a:cxn>
              <a:cxn ang="0">
                <a:pos x="989" y="2455"/>
              </a:cxn>
              <a:cxn ang="0">
                <a:pos x="1003" y="2449"/>
              </a:cxn>
              <a:cxn ang="0">
                <a:pos x="1015" y="2442"/>
              </a:cxn>
              <a:cxn ang="0">
                <a:pos x="1030" y="2436"/>
              </a:cxn>
              <a:cxn ang="0">
                <a:pos x="1050" y="2428"/>
              </a:cxn>
              <a:cxn ang="0">
                <a:pos x="1077" y="2416"/>
              </a:cxn>
              <a:cxn ang="0">
                <a:pos x="1116" y="2399"/>
              </a:cxn>
              <a:cxn ang="0">
                <a:pos x="1110" y="2318"/>
              </a:cxn>
              <a:cxn ang="0">
                <a:pos x="1056" y="2190"/>
              </a:cxn>
              <a:cxn ang="0">
                <a:pos x="1011" y="2082"/>
              </a:cxn>
              <a:cxn ang="0">
                <a:pos x="970" y="1985"/>
              </a:cxn>
              <a:cxn ang="0">
                <a:pos x="935" y="1897"/>
              </a:cxn>
              <a:cxn ang="0">
                <a:pos x="899" y="1814"/>
              </a:cxn>
              <a:cxn ang="0">
                <a:pos x="864" y="1730"/>
              </a:cxn>
              <a:cxn ang="0">
                <a:pos x="826" y="1640"/>
              </a:cxn>
              <a:cxn ang="0">
                <a:pos x="785" y="1541"/>
              </a:cxn>
              <a:cxn ang="0">
                <a:pos x="738" y="1426"/>
              </a:cxn>
              <a:cxn ang="0">
                <a:pos x="682" y="1292"/>
              </a:cxn>
              <a:cxn ang="0">
                <a:pos x="615" y="1134"/>
              </a:cxn>
              <a:cxn ang="0">
                <a:pos x="537" y="947"/>
              </a:cxn>
              <a:cxn ang="0">
                <a:pos x="445" y="727"/>
              </a:cxn>
              <a:cxn ang="0">
                <a:pos x="337" y="469"/>
              </a:cxn>
              <a:cxn ang="0">
                <a:pos x="210" y="167"/>
              </a:cxn>
            </a:cxnLst>
            <a:rect l="0" t="0" r="r" b="b"/>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w="9525">
            <a:noFill/>
            <a:round/>
            <a:headEnd/>
            <a:tailEnd/>
          </a:ln>
        </p:spPr>
        <p:txBody>
          <a:bodyPr/>
          <a:lstStyle/>
          <a:p>
            <a:endParaRPr lang="en-US"/>
          </a:p>
        </p:txBody>
      </p:sp>
      <p:sp>
        <p:nvSpPr>
          <p:cNvPr id="584" name="Freeform 745"/>
          <p:cNvSpPr>
            <a:spLocks/>
          </p:cNvSpPr>
          <p:nvPr/>
        </p:nvSpPr>
        <p:spPr bwMode="auto">
          <a:xfrm>
            <a:off x="3781700" y="3750755"/>
            <a:ext cx="79375" cy="215900"/>
          </a:xfrm>
          <a:custGeom>
            <a:avLst/>
            <a:gdLst/>
            <a:ahLst/>
            <a:cxnLst>
              <a:cxn ang="0">
                <a:pos x="100" y="4"/>
              </a:cxn>
              <a:cxn ang="0">
                <a:pos x="84" y="12"/>
              </a:cxn>
              <a:cxn ang="0">
                <a:pos x="65" y="19"/>
              </a:cxn>
              <a:cxn ang="0">
                <a:pos x="29" y="36"/>
              </a:cxn>
              <a:cxn ang="0">
                <a:pos x="29" y="120"/>
              </a:cxn>
              <a:cxn ang="0">
                <a:pos x="81" y="248"/>
              </a:cxn>
              <a:cxn ang="0">
                <a:pos x="125" y="358"/>
              </a:cxn>
              <a:cxn ang="0">
                <a:pos x="164" y="455"/>
              </a:cxn>
              <a:cxn ang="0">
                <a:pos x="199" y="542"/>
              </a:cxn>
              <a:cxn ang="0">
                <a:pos x="233" y="625"/>
              </a:cxn>
              <a:cxn ang="0">
                <a:pos x="267" y="711"/>
              </a:cxn>
              <a:cxn ang="0">
                <a:pos x="302" y="800"/>
              </a:cxn>
              <a:cxn ang="0">
                <a:pos x="343" y="900"/>
              </a:cxn>
              <a:cxn ang="0">
                <a:pos x="389" y="1016"/>
              </a:cxn>
              <a:cxn ang="0">
                <a:pos x="443" y="1151"/>
              </a:cxn>
              <a:cxn ang="0">
                <a:pos x="507" y="1311"/>
              </a:cxn>
              <a:cxn ang="0">
                <a:pos x="583" y="1499"/>
              </a:cxn>
              <a:cxn ang="0">
                <a:pos x="672" y="1721"/>
              </a:cxn>
              <a:cxn ang="0">
                <a:pos x="777" y="1981"/>
              </a:cxn>
              <a:cxn ang="0">
                <a:pos x="898" y="2285"/>
              </a:cxn>
              <a:cxn ang="0">
                <a:pos x="982" y="2447"/>
              </a:cxn>
              <a:cxn ang="0">
                <a:pos x="1003" y="2436"/>
              </a:cxn>
              <a:cxn ang="0">
                <a:pos x="1029" y="2426"/>
              </a:cxn>
              <a:cxn ang="0">
                <a:pos x="1073" y="2407"/>
              </a:cxn>
              <a:cxn ang="0">
                <a:pos x="1080" y="2320"/>
              </a:cxn>
              <a:cxn ang="0">
                <a:pos x="1027" y="2193"/>
              </a:cxn>
              <a:cxn ang="0">
                <a:pos x="981" y="2083"/>
              </a:cxn>
              <a:cxn ang="0">
                <a:pos x="941" y="1987"/>
              </a:cxn>
              <a:cxn ang="0">
                <a:pos x="905" y="1900"/>
              </a:cxn>
              <a:cxn ang="0">
                <a:pos x="869" y="1817"/>
              </a:cxn>
              <a:cxn ang="0">
                <a:pos x="835" y="1732"/>
              </a:cxn>
              <a:cxn ang="0">
                <a:pos x="797" y="1643"/>
              </a:cxn>
              <a:cxn ang="0">
                <a:pos x="756" y="1542"/>
              </a:cxn>
              <a:cxn ang="0">
                <a:pos x="708" y="1428"/>
              </a:cxn>
              <a:cxn ang="0">
                <a:pos x="652" y="1294"/>
              </a:cxn>
              <a:cxn ang="0">
                <a:pos x="586" y="1136"/>
              </a:cxn>
              <a:cxn ang="0">
                <a:pos x="508" y="948"/>
              </a:cxn>
              <a:cxn ang="0">
                <a:pos x="417" y="728"/>
              </a:cxn>
              <a:cxn ang="0">
                <a:pos x="308" y="469"/>
              </a:cxn>
              <a:cxn ang="0">
                <a:pos x="183" y="168"/>
              </a:cxn>
            </a:cxnLst>
            <a:rect l="0" t="0" r="r" b="b"/>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w="9525">
            <a:noFill/>
            <a:round/>
            <a:headEnd/>
            <a:tailEnd/>
          </a:ln>
        </p:spPr>
        <p:txBody>
          <a:bodyPr/>
          <a:lstStyle/>
          <a:p>
            <a:endParaRPr lang="en-US"/>
          </a:p>
        </p:txBody>
      </p:sp>
      <p:sp>
        <p:nvSpPr>
          <p:cNvPr id="585" name="Freeform 746"/>
          <p:cNvSpPr>
            <a:spLocks/>
          </p:cNvSpPr>
          <p:nvPr/>
        </p:nvSpPr>
        <p:spPr bwMode="auto">
          <a:xfrm>
            <a:off x="3781700" y="3750755"/>
            <a:ext cx="77787" cy="215900"/>
          </a:xfrm>
          <a:custGeom>
            <a:avLst/>
            <a:gdLst/>
            <a:ahLst/>
            <a:cxnLst>
              <a:cxn ang="0">
                <a:pos x="77" y="3"/>
              </a:cxn>
              <a:cxn ang="0">
                <a:pos x="65" y="8"/>
              </a:cxn>
              <a:cxn ang="0">
                <a:pos x="49" y="14"/>
              </a:cxn>
              <a:cxn ang="0">
                <a:pos x="22" y="27"/>
              </a:cxn>
              <a:cxn ang="0">
                <a:pos x="30" y="108"/>
              </a:cxn>
              <a:cxn ang="0">
                <a:pos x="81" y="236"/>
              </a:cxn>
              <a:cxn ang="0">
                <a:pos x="126" y="345"/>
              </a:cxn>
              <a:cxn ang="0">
                <a:pos x="165" y="442"/>
              </a:cxn>
              <a:cxn ang="0">
                <a:pos x="199" y="530"/>
              </a:cxn>
              <a:cxn ang="0">
                <a:pos x="234" y="613"/>
              </a:cxn>
              <a:cxn ang="0">
                <a:pos x="268" y="698"/>
              </a:cxn>
              <a:cxn ang="0">
                <a:pos x="304" y="788"/>
              </a:cxn>
              <a:cxn ang="0">
                <a:pos x="345" y="888"/>
              </a:cxn>
              <a:cxn ang="0">
                <a:pos x="391" y="1003"/>
              </a:cxn>
              <a:cxn ang="0">
                <a:pos x="445" y="1138"/>
              </a:cxn>
              <a:cxn ang="0">
                <a:pos x="509" y="1297"/>
              </a:cxn>
              <a:cxn ang="0">
                <a:pos x="585" y="1486"/>
              </a:cxn>
              <a:cxn ang="0">
                <a:pos x="675" y="1707"/>
              </a:cxn>
              <a:cxn ang="0">
                <a:pos x="780" y="1968"/>
              </a:cxn>
              <a:cxn ang="0">
                <a:pos x="901" y="2270"/>
              </a:cxn>
              <a:cxn ang="0">
                <a:pos x="982" y="2435"/>
              </a:cxn>
              <a:cxn ang="0">
                <a:pos x="998" y="2426"/>
              </a:cxn>
              <a:cxn ang="0">
                <a:pos x="1016" y="2419"/>
              </a:cxn>
              <a:cxn ang="0">
                <a:pos x="1050" y="2404"/>
              </a:cxn>
              <a:cxn ang="0">
                <a:pos x="1048" y="2322"/>
              </a:cxn>
              <a:cxn ang="0">
                <a:pos x="995" y="2195"/>
              </a:cxn>
              <a:cxn ang="0">
                <a:pos x="950" y="2085"/>
              </a:cxn>
              <a:cxn ang="0">
                <a:pos x="910" y="1989"/>
              </a:cxn>
              <a:cxn ang="0">
                <a:pos x="875" y="1901"/>
              </a:cxn>
              <a:cxn ang="0">
                <a:pos x="840" y="1817"/>
              </a:cxn>
              <a:cxn ang="0">
                <a:pos x="805" y="1733"/>
              </a:cxn>
              <a:cxn ang="0">
                <a:pos x="768" y="1643"/>
              </a:cxn>
              <a:cxn ang="0">
                <a:pos x="727" y="1543"/>
              </a:cxn>
              <a:cxn ang="0">
                <a:pos x="679" y="1428"/>
              </a:cxn>
              <a:cxn ang="0">
                <a:pos x="624" y="1294"/>
              </a:cxn>
              <a:cxn ang="0">
                <a:pos x="557" y="1135"/>
              </a:cxn>
              <a:cxn ang="0">
                <a:pos x="480" y="948"/>
              </a:cxn>
              <a:cxn ang="0">
                <a:pos x="388" y="728"/>
              </a:cxn>
              <a:cxn ang="0">
                <a:pos x="281" y="469"/>
              </a:cxn>
              <a:cxn ang="0">
                <a:pos x="155" y="168"/>
              </a:cxn>
            </a:cxnLst>
            <a:rect l="0" t="0" r="r" b="b"/>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w="9525">
            <a:noFill/>
            <a:round/>
            <a:headEnd/>
            <a:tailEnd/>
          </a:ln>
        </p:spPr>
        <p:txBody>
          <a:bodyPr/>
          <a:lstStyle/>
          <a:p>
            <a:endParaRPr lang="en-US"/>
          </a:p>
        </p:txBody>
      </p:sp>
      <p:sp>
        <p:nvSpPr>
          <p:cNvPr id="586" name="Freeform 747"/>
          <p:cNvSpPr>
            <a:spLocks/>
          </p:cNvSpPr>
          <p:nvPr/>
        </p:nvSpPr>
        <p:spPr bwMode="auto">
          <a:xfrm>
            <a:off x="3781699" y="3752343"/>
            <a:ext cx="76200" cy="214313"/>
          </a:xfrm>
          <a:custGeom>
            <a:avLst/>
            <a:gdLst/>
            <a:ahLst/>
            <a:cxnLst>
              <a:cxn ang="0">
                <a:pos x="52" y="2"/>
              </a:cxn>
              <a:cxn ang="0">
                <a:pos x="43" y="5"/>
              </a:cxn>
              <a:cxn ang="0">
                <a:pos x="33" y="10"/>
              </a:cxn>
              <a:cxn ang="0">
                <a:pos x="15" y="18"/>
              </a:cxn>
              <a:cxn ang="0">
                <a:pos x="29" y="97"/>
              </a:cxn>
              <a:cxn ang="0">
                <a:pos x="80" y="225"/>
              </a:cxn>
              <a:cxn ang="0">
                <a:pos x="125" y="334"/>
              </a:cxn>
              <a:cxn ang="0">
                <a:pos x="164" y="430"/>
              </a:cxn>
              <a:cxn ang="0">
                <a:pos x="199" y="518"/>
              </a:cxn>
              <a:cxn ang="0">
                <a:pos x="233" y="601"/>
              </a:cxn>
              <a:cxn ang="0">
                <a:pos x="268" y="686"/>
              </a:cxn>
              <a:cxn ang="0">
                <a:pos x="305" y="776"/>
              </a:cxn>
              <a:cxn ang="0">
                <a:pos x="344" y="876"/>
              </a:cxn>
              <a:cxn ang="0">
                <a:pos x="391" y="991"/>
              </a:cxn>
              <a:cxn ang="0">
                <a:pos x="445" y="1126"/>
              </a:cxn>
              <a:cxn ang="0">
                <a:pos x="511" y="1285"/>
              </a:cxn>
              <a:cxn ang="0">
                <a:pos x="586" y="1474"/>
              </a:cxn>
              <a:cxn ang="0">
                <a:pos x="676" y="1695"/>
              </a:cxn>
              <a:cxn ang="0">
                <a:pos x="781" y="1956"/>
              </a:cxn>
              <a:cxn ang="0">
                <a:pos x="903" y="2258"/>
              </a:cxn>
              <a:cxn ang="0">
                <a:pos x="980" y="2424"/>
              </a:cxn>
              <a:cxn ang="0">
                <a:pos x="991" y="2419"/>
              </a:cxn>
              <a:cxn ang="0">
                <a:pos x="1004" y="2412"/>
              </a:cxn>
              <a:cxn ang="0">
                <a:pos x="1028" y="2403"/>
              </a:cxn>
              <a:cxn ang="0">
                <a:pos x="1017" y="2324"/>
              </a:cxn>
              <a:cxn ang="0">
                <a:pos x="964" y="2196"/>
              </a:cxn>
              <a:cxn ang="0">
                <a:pos x="920" y="2086"/>
              </a:cxn>
              <a:cxn ang="0">
                <a:pos x="880" y="1990"/>
              </a:cxn>
              <a:cxn ang="0">
                <a:pos x="843" y="1903"/>
              </a:cxn>
              <a:cxn ang="0">
                <a:pos x="809" y="1819"/>
              </a:cxn>
              <a:cxn ang="0">
                <a:pos x="774" y="1734"/>
              </a:cxn>
              <a:cxn ang="0">
                <a:pos x="737" y="1645"/>
              </a:cxn>
              <a:cxn ang="0">
                <a:pos x="696" y="1545"/>
              </a:cxn>
              <a:cxn ang="0">
                <a:pos x="648" y="1430"/>
              </a:cxn>
              <a:cxn ang="0">
                <a:pos x="593" y="1296"/>
              </a:cxn>
              <a:cxn ang="0">
                <a:pos x="528" y="1138"/>
              </a:cxn>
              <a:cxn ang="0">
                <a:pos x="450" y="950"/>
              </a:cxn>
              <a:cxn ang="0">
                <a:pos x="359" y="730"/>
              </a:cxn>
              <a:cxn ang="0">
                <a:pos x="251" y="470"/>
              </a:cxn>
              <a:cxn ang="0">
                <a:pos x="127" y="169"/>
              </a:cxn>
            </a:cxnLst>
            <a:rect l="0" t="0" r="r" b="b"/>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w="9525">
            <a:noFill/>
            <a:round/>
            <a:headEnd/>
            <a:tailEnd/>
          </a:ln>
        </p:spPr>
        <p:txBody>
          <a:bodyPr/>
          <a:lstStyle/>
          <a:p>
            <a:endParaRPr lang="en-US"/>
          </a:p>
        </p:txBody>
      </p:sp>
      <p:sp>
        <p:nvSpPr>
          <p:cNvPr id="587" name="Freeform 748"/>
          <p:cNvSpPr>
            <a:spLocks/>
          </p:cNvSpPr>
          <p:nvPr/>
        </p:nvSpPr>
        <p:spPr bwMode="auto">
          <a:xfrm>
            <a:off x="3781700" y="3752343"/>
            <a:ext cx="73025" cy="212725"/>
          </a:xfrm>
          <a:custGeom>
            <a:avLst/>
            <a:gdLst/>
            <a:ahLst/>
            <a:cxnLst>
              <a:cxn ang="0">
                <a:pos x="32" y="0"/>
              </a:cxn>
              <a:cxn ang="0">
                <a:pos x="0" y="13"/>
              </a:cxn>
              <a:cxn ang="0">
                <a:pos x="977" y="2414"/>
              </a:cxn>
              <a:cxn ang="0">
                <a:pos x="1017" y="2396"/>
              </a:cxn>
              <a:cxn ang="0">
                <a:pos x="32" y="0"/>
              </a:cxn>
            </a:cxnLst>
            <a:rect l="0" t="0" r="r" b="b"/>
            <a:pathLst>
              <a:path w="1017" h="2414">
                <a:moveTo>
                  <a:pt x="32" y="0"/>
                </a:moveTo>
                <a:lnTo>
                  <a:pt x="0" y="13"/>
                </a:lnTo>
                <a:lnTo>
                  <a:pt x="977" y="2414"/>
                </a:lnTo>
                <a:lnTo>
                  <a:pt x="1017" y="2396"/>
                </a:lnTo>
                <a:lnTo>
                  <a:pt x="32" y="0"/>
                </a:lnTo>
                <a:close/>
              </a:path>
            </a:pathLst>
          </a:custGeom>
          <a:solidFill>
            <a:srgbClr val="E0E8E8"/>
          </a:solidFill>
          <a:ln w="9525">
            <a:noFill/>
            <a:round/>
            <a:headEnd/>
            <a:tailEnd/>
          </a:ln>
        </p:spPr>
        <p:txBody>
          <a:bodyPr/>
          <a:lstStyle/>
          <a:p>
            <a:endParaRPr lang="en-US"/>
          </a:p>
        </p:txBody>
      </p:sp>
      <p:sp>
        <p:nvSpPr>
          <p:cNvPr id="588" name="Freeform 749"/>
          <p:cNvSpPr>
            <a:spLocks/>
          </p:cNvSpPr>
          <p:nvPr/>
        </p:nvSpPr>
        <p:spPr bwMode="auto">
          <a:xfrm>
            <a:off x="3780111" y="3745993"/>
            <a:ext cx="12700" cy="9525"/>
          </a:xfrm>
          <a:custGeom>
            <a:avLst/>
            <a:gdLst/>
            <a:ahLst/>
            <a:cxnLst>
              <a:cxn ang="0">
                <a:pos x="173" y="20"/>
              </a:cxn>
              <a:cxn ang="0">
                <a:pos x="7" y="95"/>
              </a:cxn>
              <a:cxn ang="0">
                <a:pos x="0" y="75"/>
              </a:cxn>
              <a:cxn ang="0">
                <a:pos x="166" y="0"/>
              </a:cxn>
              <a:cxn ang="0">
                <a:pos x="173" y="20"/>
              </a:cxn>
            </a:cxnLst>
            <a:rect l="0" t="0" r="r" b="b"/>
            <a:pathLst>
              <a:path w="173" h="95">
                <a:moveTo>
                  <a:pt x="173" y="20"/>
                </a:moveTo>
                <a:lnTo>
                  <a:pt x="7" y="95"/>
                </a:lnTo>
                <a:lnTo>
                  <a:pt x="0" y="75"/>
                </a:lnTo>
                <a:lnTo>
                  <a:pt x="166" y="0"/>
                </a:lnTo>
                <a:lnTo>
                  <a:pt x="173" y="20"/>
                </a:lnTo>
                <a:close/>
              </a:path>
            </a:pathLst>
          </a:custGeom>
          <a:solidFill>
            <a:srgbClr val="111919"/>
          </a:solidFill>
          <a:ln w="9525">
            <a:noFill/>
            <a:round/>
            <a:headEnd/>
            <a:tailEnd/>
          </a:ln>
        </p:spPr>
        <p:txBody>
          <a:bodyPr/>
          <a:lstStyle/>
          <a:p>
            <a:endParaRPr lang="en-US"/>
          </a:p>
        </p:txBody>
      </p:sp>
      <p:sp>
        <p:nvSpPr>
          <p:cNvPr id="589" name="Freeform 750"/>
          <p:cNvSpPr>
            <a:spLocks/>
          </p:cNvSpPr>
          <p:nvPr/>
        </p:nvSpPr>
        <p:spPr bwMode="auto">
          <a:xfrm>
            <a:off x="3776936" y="3738056"/>
            <a:ext cx="14288" cy="15875"/>
          </a:xfrm>
          <a:custGeom>
            <a:avLst/>
            <a:gdLst/>
            <a:ahLst/>
            <a:cxnLst>
              <a:cxn ang="0">
                <a:pos x="200" y="106"/>
              </a:cxn>
              <a:cxn ang="0">
                <a:pos x="33" y="179"/>
              </a:cxn>
              <a:cxn ang="0">
                <a:pos x="0" y="100"/>
              </a:cxn>
              <a:cxn ang="0">
                <a:pos x="58" y="0"/>
              </a:cxn>
              <a:cxn ang="0">
                <a:pos x="168" y="26"/>
              </a:cxn>
              <a:cxn ang="0">
                <a:pos x="200" y="106"/>
              </a:cxn>
            </a:cxnLst>
            <a:rect l="0" t="0" r="r" b="b"/>
            <a:pathLst>
              <a:path w="200" h="179">
                <a:moveTo>
                  <a:pt x="200" y="106"/>
                </a:moveTo>
                <a:lnTo>
                  <a:pt x="33" y="179"/>
                </a:lnTo>
                <a:lnTo>
                  <a:pt x="0" y="100"/>
                </a:lnTo>
                <a:lnTo>
                  <a:pt x="58" y="0"/>
                </a:lnTo>
                <a:lnTo>
                  <a:pt x="168" y="26"/>
                </a:lnTo>
                <a:lnTo>
                  <a:pt x="200" y="106"/>
                </a:lnTo>
                <a:close/>
              </a:path>
            </a:pathLst>
          </a:custGeom>
          <a:solidFill>
            <a:srgbClr val="545959"/>
          </a:solidFill>
          <a:ln w="9525">
            <a:noFill/>
            <a:round/>
            <a:headEnd/>
            <a:tailEnd/>
          </a:ln>
        </p:spPr>
        <p:txBody>
          <a:bodyPr/>
          <a:lstStyle/>
          <a:p>
            <a:endParaRPr lang="en-US"/>
          </a:p>
        </p:txBody>
      </p:sp>
      <p:sp>
        <p:nvSpPr>
          <p:cNvPr id="590" name="Freeform 751"/>
          <p:cNvSpPr>
            <a:spLocks/>
          </p:cNvSpPr>
          <p:nvPr/>
        </p:nvSpPr>
        <p:spPr bwMode="auto">
          <a:xfrm>
            <a:off x="3776936" y="3738056"/>
            <a:ext cx="12700" cy="15875"/>
          </a:xfrm>
          <a:custGeom>
            <a:avLst/>
            <a:gdLst/>
            <a:ahLst/>
            <a:cxnLst>
              <a:cxn ang="0">
                <a:pos x="173" y="116"/>
              </a:cxn>
              <a:cxn ang="0">
                <a:pos x="159" y="122"/>
              </a:cxn>
              <a:cxn ang="0">
                <a:pos x="147" y="126"/>
              </a:cxn>
              <a:cxn ang="0">
                <a:pos x="137" y="131"/>
              </a:cxn>
              <a:cxn ang="0">
                <a:pos x="127" y="135"/>
              </a:cxn>
              <a:cxn ang="0">
                <a:pos x="114" y="141"/>
              </a:cxn>
              <a:cxn ang="0">
                <a:pos x="94" y="150"/>
              </a:cxn>
              <a:cxn ang="0">
                <a:pos x="69" y="161"/>
              </a:cxn>
              <a:cxn ang="0">
                <a:pos x="33" y="177"/>
              </a:cxn>
              <a:cxn ang="0">
                <a:pos x="30" y="168"/>
              </a:cxn>
              <a:cxn ang="0">
                <a:pos x="27" y="161"/>
              </a:cxn>
              <a:cxn ang="0">
                <a:pos x="25" y="156"/>
              </a:cxn>
              <a:cxn ang="0">
                <a:pos x="23" y="150"/>
              </a:cxn>
              <a:cxn ang="0">
                <a:pos x="20" y="141"/>
              </a:cxn>
              <a:cxn ang="0">
                <a:pos x="16" y="131"/>
              </a:cxn>
              <a:cxn ang="0">
                <a:pos x="9" y="117"/>
              </a:cxn>
              <a:cxn ang="0">
                <a:pos x="0" y="97"/>
              </a:cxn>
              <a:cxn ang="0">
                <a:pos x="7" y="86"/>
              </a:cxn>
              <a:cxn ang="0">
                <a:pos x="11" y="78"/>
              </a:cxn>
              <a:cxn ang="0">
                <a:pos x="15" y="70"/>
              </a:cxn>
              <a:cxn ang="0">
                <a:pos x="19" y="63"/>
              </a:cxn>
              <a:cxn ang="0">
                <a:pos x="24" y="54"/>
              </a:cxn>
              <a:cxn ang="0">
                <a:pos x="31" y="41"/>
              </a:cxn>
              <a:cxn ang="0">
                <a:pos x="40" y="24"/>
              </a:cxn>
              <a:cxn ang="0">
                <a:pos x="52" y="0"/>
              </a:cxn>
              <a:cxn ang="0">
                <a:pos x="63" y="3"/>
              </a:cxn>
              <a:cxn ang="0">
                <a:pos x="70" y="6"/>
              </a:cxn>
              <a:cxn ang="0">
                <a:pos x="76" y="8"/>
              </a:cxn>
              <a:cxn ang="0">
                <a:pos x="83" y="11"/>
              </a:cxn>
              <a:cxn ang="0">
                <a:pos x="91" y="15"/>
              </a:cxn>
              <a:cxn ang="0">
                <a:pos x="102" y="20"/>
              </a:cxn>
              <a:cxn ang="0">
                <a:pos x="119" y="27"/>
              </a:cxn>
              <a:cxn ang="0">
                <a:pos x="140" y="37"/>
              </a:cxn>
              <a:cxn ang="0">
                <a:pos x="144" y="44"/>
              </a:cxn>
              <a:cxn ang="0">
                <a:pos x="146" y="50"/>
              </a:cxn>
              <a:cxn ang="0">
                <a:pos x="149" y="56"/>
              </a:cxn>
              <a:cxn ang="0">
                <a:pos x="151" y="61"/>
              </a:cxn>
              <a:cxn ang="0">
                <a:pos x="154" y="69"/>
              </a:cxn>
              <a:cxn ang="0">
                <a:pos x="159" y="80"/>
              </a:cxn>
              <a:cxn ang="0">
                <a:pos x="165" y="95"/>
              </a:cxn>
              <a:cxn ang="0">
                <a:pos x="173" y="116"/>
              </a:cxn>
            </a:cxnLst>
            <a:rect l="0" t="0" r="r" b="b"/>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w="9525">
            <a:noFill/>
            <a:round/>
            <a:headEnd/>
            <a:tailEnd/>
          </a:ln>
        </p:spPr>
        <p:txBody>
          <a:bodyPr/>
          <a:lstStyle/>
          <a:p>
            <a:endParaRPr lang="en-US"/>
          </a:p>
        </p:txBody>
      </p:sp>
      <p:sp>
        <p:nvSpPr>
          <p:cNvPr id="591" name="Freeform 752"/>
          <p:cNvSpPr>
            <a:spLocks/>
          </p:cNvSpPr>
          <p:nvPr/>
        </p:nvSpPr>
        <p:spPr bwMode="auto">
          <a:xfrm>
            <a:off x="3778525" y="3738056"/>
            <a:ext cx="9525" cy="14287"/>
          </a:xfrm>
          <a:custGeom>
            <a:avLst/>
            <a:gdLst/>
            <a:ahLst/>
            <a:cxnLst>
              <a:cxn ang="0">
                <a:pos x="142" y="126"/>
              </a:cxn>
              <a:cxn ang="0">
                <a:pos x="131" y="131"/>
              </a:cxn>
              <a:cxn ang="0">
                <a:pos x="122" y="135"/>
              </a:cxn>
              <a:cxn ang="0">
                <a:pos x="115" y="137"/>
              </a:cxn>
              <a:cxn ang="0">
                <a:pos x="107" y="141"/>
              </a:cxn>
              <a:cxn ang="0">
                <a:pos x="96" y="145"/>
              </a:cxn>
              <a:cxn ang="0">
                <a:pos x="81" y="152"/>
              </a:cxn>
              <a:cxn ang="0">
                <a:pos x="61" y="161"/>
              </a:cxn>
              <a:cxn ang="0">
                <a:pos x="32" y="175"/>
              </a:cxn>
              <a:cxn ang="0">
                <a:pos x="29" y="165"/>
              </a:cxn>
              <a:cxn ang="0">
                <a:pos x="26" y="159"/>
              </a:cxn>
              <a:cxn ang="0">
                <a:pos x="24" y="153"/>
              </a:cxn>
              <a:cxn ang="0">
                <a:pos x="22" y="146"/>
              </a:cxn>
              <a:cxn ang="0">
                <a:pos x="19" y="139"/>
              </a:cxn>
              <a:cxn ang="0">
                <a:pos x="15" y="128"/>
              </a:cxn>
              <a:cxn ang="0">
                <a:pos x="8" y="114"/>
              </a:cxn>
              <a:cxn ang="0">
                <a:pos x="0" y="95"/>
              </a:cxn>
              <a:cxn ang="0">
                <a:pos x="5" y="84"/>
              </a:cxn>
              <a:cxn ang="0">
                <a:pos x="9" y="76"/>
              </a:cxn>
              <a:cxn ang="0">
                <a:pos x="12" y="68"/>
              </a:cxn>
              <a:cxn ang="0">
                <a:pos x="16" y="61"/>
              </a:cxn>
              <a:cxn ang="0">
                <a:pos x="20" y="53"/>
              </a:cxn>
              <a:cxn ang="0">
                <a:pos x="26" y="40"/>
              </a:cxn>
              <a:cxn ang="0">
                <a:pos x="34" y="23"/>
              </a:cxn>
              <a:cxn ang="0">
                <a:pos x="45" y="0"/>
              </a:cxn>
              <a:cxn ang="0">
                <a:pos x="53" y="4"/>
              </a:cxn>
              <a:cxn ang="0">
                <a:pos x="59" y="8"/>
              </a:cxn>
              <a:cxn ang="0">
                <a:pos x="63" y="11"/>
              </a:cxn>
              <a:cxn ang="0">
                <a:pos x="68" y="15"/>
              </a:cxn>
              <a:cxn ang="0">
                <a:pos x="74" y="19"/>
              </a:cxn>
              <a:cxn ang="0">
                <a:pos x="83" y="25"/>
              </a:cxn>
              <a:cxn ang="0">
                <a:pos x="94" y="34"/>
              </a:cxn>
              <a:cxn ang="0">
                <a:pos x="111" y="46"/>
              </a:cxn>
              <a:cxn ang="0">
                <a:pos x="115" y="55"/>
              </a:cxn>
              <a:cxn ang="0">
                <a:pos x="117" y="60"/>
              </a:cxn>
              <a:cxn ang="0">
                <a:pos x="120" y="65"/>
              </a:cxn>
              <a:cxn ang="0">
                <a:pos x="122" y="71"/>
              </a:cxn>
              <a:cxn ang="0">
                <a:pos x="125" y="79"/>
              </a:cxn>
              <a:cxn ang="0">
                <a:pos x="129" y="89"/>
              </a:cxn>
              <a:cxn ang="0">
                <a:pos x="135" y="105"/>
              </a:cxn>
              <a:cxn ang="0">
                <a:pos x="142" y="126"/>
              </a:cxn>
            </a:cxnLst>
            <a:rect l="0" t="0" r="r" b="b"/>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w="9525">
            <a:noFill/>
            <a:round/>
            <a:headEnd/>
            <a:tailEnd/>
          </a:ln>
        </p:spPr>
        <p:txBody>
          <a:bodyPr/>
          <a:lstStyle/>
          <a:p>
            <a:endParaRPr lang="en-US"/>
          </a:p>
        </p:txBody>
      </p:sp>
      <p:sp>
        <p:nvSpPr>
          <p:cNvPr id="592" name="Freeform 753"/>
          <p:cNvSpPr>
            <a:spLocks/>
          </p:cNvSpPr>
          <p:nvPr/>
        </p:nvSpPr>
        <p:spPr bwMode="auto">
          <a:xfrm>
            <a:off x="3778525" y="3738056"/>
            <a:ext cx="7937" cy="14287"/>
          </a:xfrm>
          <a:custGeom>
            <a:avLst/>
            <a:gdLst/>
            <a:ahLst/>
            <a:cxnLst>
              <a:cxn ang="0">
                <a:pos x="116" y="136"/>
              </a:cxn>
              <a:cxn ang="0">
                <a:pos x="107" y="139"/>
              </a:cxn>
              <a:cxn ang="0">
                <a:pos x="101" y="141"/>
              </a:cxn>
              <a:cxn ang="0">
                <a:pos x="95" y="144"/>
              </a:cxn>
              <a:cxn ang="0">
                <a:pos x="88" y="146"/>
              </a:cxn>
              <a:cxn ang="0">
                <a:pos x="80" y="150"/>
              </a:cxn>
              <a:cxn ang="0">
                <a:pos x="69" y="155"/>
              </a:cxn>
              <a:cxn ang="0">
                <a:pos x="54" y="162"/>
              </a:cxn>
              <a:cxn ang="0">
                <a:pos x="32" y="172"/>
              </a:cxn>
              <a:cxn ang="0">
                <a:pos x="29" y="163"/>
              </a:cxn>
              <a:cxn ang="0">
                <a:pos x="26" y="156"/>
              </a:cxn>
              <a:cxn ang="0">
                <a:pos x="24" y="151"/>
              </a:cxn>
              <a:cxn ang="0">
                <a:pos x="22" y="144"/>
              </a:cxn>
              <a:cxn ang="0">
                <a:pos x="19" y="136"/>
              </a:cxn>
              <a:cxn ang="0">
                <a:pos x="15" y="126"/>
              </a:cxn>
              <a:cxn ang="0">
                <a:pos x="8" y="112"/>
              </a:cxn>
              <a:cxn ang="0">
                <a:pos x="0" y="93"/>
              </a:cxn>
              <a:cxn ang="0">
                <a:pos x="5" y="82"/>
              </a:cxn>
              <a:cxn ang="0">
                <a:pos x="8" y="74"/>
              </a:cxn>
              <a:cxn ang="0">
                <a:pos x="11" y="67"/>
              </a:cxn>
              <a:cxn ang="0">
                <a:pos x="14" y="60"/>
              </a:cxn>
              <a:cxn ang="0">
                <a:pos x="18" y="51"/>
              </a:cxn>
              <a:cxn ang="0">
                <a:pos x="23" y="39"/>
              </a:cxn>
              <a:cxn ang="0">
                <a:pos x="31" y="22"/>
              </a:cxn>
              <a:cxn ang="0">
                <a:pos x="40" y="0"/>
              </a:cxn>
              <a:cxn ang="0">
                <a:pos x="46" y="5"/>
              </a:cxn>
              <a:cxn ang="0">
                <a:pos x="50" y="9"/>
              </a:cxn>
              <a:cxn ang="0">
                <a:pos x="53" y="14"/>
              </a:cxn>
              <a:cxn ang="0">
                <a:pos x="56" y="18"/>
              </a:cxn>
              <a:cxn ang="0">
                <a:pos x="60" y="23"/>
              </a:cxn>
              <a:cxn ang="0">
                <a:pos x="65" y="30"/>
              </a:cxn>
              <a:cxn ang="0">
                <a:pos x="73" y="41"/>
              </a:cxn>
              <a:cxn ang="0">
                <a:pos x="83" y="56"/>
              </a:cxn>
              <a:cxn ang="0">
                <a:pos x="87" y="64"/>
              </a:cxn>
              <a:cxn ang="0">
                <a:pos x="89" y="69"/>
              </a:cxn>
              <a:cxn ang="0">
                <a:pos x="92" y="75"/>
              </a:cxn>
              <a:cxn ang="0">
                <a:pos x="95" y="81"/>
              </a:cxn>
              <a:cxn ang="0">
                <a:pos x="98" y="88"/>
              </a:cxn>
              <a:cxn ang="0">
                <a:pos x="102" y="99"/>
              </a:cxn>
              <a:cxn ang="0">
                <a:pos x="108" y="115"/>
              </a:cxn>
              <a:cxn ang="0">
                <a:pos x="116" y="136"/>
              </a:cxn>
            </a:cxnLst>
            <a:rect l="0" t="0" r="r" b="b"/>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w="9525">
            <a:noFill/>
            <a:round/>
            <a:headEnd/>
            <a:tailEnd/>
          </a:ln>
        </p:spPr>
        <p:txBody>
          <a:bodyPr/>
          <a:lstStyle/>
          <a:p>
            <a:endParaRPr lang="en-US"/>
          </a:p>
        </p:txBody>
      </p:sp>
      <p:sp>
        <p:nvSpPr>
          <p:cNvPr id="593" name="Freeform 754"/>
          <p:cNvSpPr>
            <a:spLocks/>
          </p:cNvSpPr>
          <p:nvPr/>
        </p:nvSpPr>
        <p:spPr bwMode="auto">
          <a:xfrm>
            <a:off x="3778524" y="3738056"/>
            <a:ext cx="6350" cy="14287"/>
          </a:xfrm>
          <a:custGeom>
            <a:avLst/>
            <a:gdLst/>
            <a:ahLst/>
            <a:cxnLst>
              <a:cxn ang="0">
                <a:pos x="88" y="145"/>
              </a:cxn>
              <a:cxn ang="0">
                <a:pos x="81" y="147"/>
              </a:cxn>
              <a:cxn ang="0">
                <a:pos x="77" y="150"/>
              </a:cxn>
              <a:cxn ang="0">
                <a:pos x="73" y="151"/>
              </a:cxn>
              <a:cxn ang="0">
                <a:pos x="69" y="153"/>
              </a:cxn>
              <a:cxn ang="0">
                <a:pos x="64" y="155"/>
              </a:cxn>
              <a:cxn ang="0">
                <a:pos x="57" y="158"/>
              </a:cxn>
              <a:cxn ang="0">
                <a:pos x="47" y="163"/>
              </a:cxn>
              <a:cxn ang="0">
                <a:pos x="32" y="170"/>
              </a:cxn>
              <a:cxn ang="0">
                <a:pos x="29" y="161"/>
              </a:cxn>
              <a:cxn ang="0">
                <a:pos x="26" y="154"/>
              </a:cxn>
              <a:cxn ang="0">
                <a:pos x="24" y="148"/>
              </a:cxn>
              <a:cxn ang="0">
                <a:pos x="22" y="142"/>
              </a:cxn>
              <a:cxn ang="0">
                <a:pos x="19" y="134"/>
              </a:cxn>
              <a:cxn ang="0">
                <a:pos x="15" y="123"/>
              </a:cxn>
              <a:cxn ang="0">
                <a:pos x="8" y="109"/>
              </a:cxn>
              <a:cxn ang="0">
                <a:pos x="0" y="89"/>
              </a:cxn>
              <a:cxn ang="0">
                <a:pos x="4" y="79"/>
              </a:cxn>
              <a:cxn ang="0">
                <a:pos x="7" y="71"/>
              </a:cxn>
              <a:cxn ang="0">
                <a:pos x="9" y="65"/>
              </a:cxn>
              <a:cxn ang="0">
                <a:pos x="12" y="58"/>
              </a:cxn>
              <a:cxn ang="0">
                <a:pos x="15" y="49"/>
              </a:cxn>
              <a:cxn ang="0">
                <a:pos x="19" y="38"/>
              </a:cxn>
              <a:cxn ang="0">
                <a:pos x="26" y="22"/>
              </a:cxn>
              <a:cxn ang="0">
                <a:pos x="34" y="0"/>
              </a:cxn>
              <a:cxn ang="0">
                <a:pos x="40" y="11"/>
              </a:cxn>
              <a:cxn ang="0">
                <a:pos x="43" y="21"/>
              </a:cxn>
              <a:cxn ang="0">
                <a:pos x="47" y="36"/>
              </a:cxn>
              <a:cxn ang="0">
                <a:pos x="55" y="65"/>
              </a:cxn>
              <a:cxn ang="0">
                <a:pos x="59" y="74"/>
              </a:cxn>
              <a:cxn ang="0">
                <a:pos x="61" y="79"/>
              </a:cxn>
              <a:cxn ang="0">
                <a:pos x="64" y="84"/>
              </a:cxn>
              <a:cxn ang="0">
                <a:pos x="66" y="90"/>
              </a:cxn>
              <a:cxn ang="0">
                <a:pos x="69" y="98"/>
              </a:cxn>
              <a:cxn ang="0">
                <a:pos x="73" y="108"/>
              </a:cxn>
              <a:cxn ang="0">
                <a:pos x="79" y="124"/>
              </a:cxn>
              <a:cxn ang="0">
                <a:pos x="88" y="145"/>
              </a:cxn>
            </a:cxnLst>
            <a:rect l="0" t="0" r="r" b="b"/>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w="9525">
            <a:noFill/>
            <a:round/>
            <a:headEnd/>
            <a:tailEnd/>
          </a:ln>
        </p:spPr>
        <p:txBody>
          <a:bodyPr/>
          <a:lstStyle/>
          <a:p>
            <a:endParaRPr lang="en-US"/>
          </a:p>
        </p:txBody>
      </p:sp>
      <p:sp>
        <p:nvSpPr>
          <p:cNvPr id="594" name="Freeform 755"/>
          <p:cNvSpPr>
            <a:spLocks/>
          </p:cNvSpPr>
          <p:nvPr/>
        </p:nvSpPr>
        <p:spPr bwMode="auto">
          <a:xfrm>
            <a:off x="3780112" y="3738056"/>
            <a:ext cx="3175" cy="14287"/>
          </a:xfrm>
          <a:custGeom>
            <a:avLst/>
            <a:gdLst/>
            <a:ahLst/>
            <a:cxnLst>
              <a:cxn ang="0">
                <a:pos x="59" y="155"/>
              </a:cxn>
              <a:cxn ang="0">
                <a:pos x="33" y="167"/>
              </a:cxn>
              <a:cxn ang="0">
                <a:pos x="0" y="87"/>
              </a:cxn>
              <a:cxn ang="0">
                <a:pos x="29" y="0"/>
              </a:cxn>
              <a:cxn ang="0">
                <a:pos x="26" y="76"/>
              </a:cxn>
              <a:cxn ang="0">
                <a:pos x="59" y="155"/>
              </a:cxn>
            </a:cxnLst>
            <a:rect l="0" t="0" r="r" b="b"/>
            <a:pathLst>
              <a:path w="59" h="167">
                <a:moveTo>
                  <a:pt x="59" y="155"/>
                </a:moveTo>
                <a:lnTo>
                  <a:pt x="33" y="167"/>
                </a:lnTo>
                <a:lnTo>
                  <a:pt x="0" y="87"/>
                </a:lnTo>
                <a:lnTo>
                  <a:pt x="29" y="0"/>
                </a:lnTo>
                <a:lnTo>
                  <a:pt x="26" y="76"/>
                </a:lnTo>
                <a:lnTo>
                  <a:pt x="59" y="155"/>
                </a:lnTo>
                <a:close/>
              </a:path>
            </a:pathLst>
          </a:custGeom>
          <a:solidFill>
            <a:srgbClr val="E0E8E8"/>
          </a:solidFill>
          <a:ln w="9525">
            <a:noFill/>
            <a:round/>
            <a:headEnd/>
            <a:tailEnd/>
          </a:ln>
        </p:spPr>
        <p:txBody>
          <a:bodyPr/>
          <a:lstStyle/>
          <a:p>
            <a:endParaRPr lang="en-US"/>
          </a:p>
        </p:txBody>
      </p:sp>
      <p:sp>
        <p:nvSpPr>
          <p:cNvPr id="595" name="Freeform 756"/>
          <p:cNvSpPr>
            <a:spLocks/>
          </p:cNvSpPr>
          <p:nvPr/>
        </p:nvSpPr>
        <p:spPr bwMode="auto">
          <a:xfrm>
            <a:off x="3776936" y="3739642"/>
            <a:ext cx="12700" cy="6350"/>
          </a:xfrm>
          <a:custGeom>
            <a:avLst/>
            <a:gdLst/>
            <a:ahLst/>
            <a:cxnLst>
              <a:cxn ang="0">
                <a:pos x="170" y="4"/>
              </a:cxn>
              <a:cxn ang="0">
                <a:pos x="168" y="0"/>
              </a:cxn>
              <a:cxn ang="0">
                <a:pos x="0" y="73"/>
              </a:cxn>
              <a:cxn ang="0">
                <a:pos x="4" y="81"/>
              </a:cxn>
              <a:cxn ang="0">
                <a:pos x="172" y="8"/>
              </a:cxn>
              <a:cxn ang="0">
                <a:pos x="170" y="4"/>
              </a:cxn>
            </a:cxnLst>
            <a:rect l="0" t="0" r="r" b="b"/>
            <a:pathLst>
              <a:path w="172" h="81">
                <a:moveTo>
                  <a:pt x="170" y="4"/>
                </a:moveTo>
                <a:lnTo>
                  <a:pt x="168" y="0"/>
                </a:lnTo>
                <a:lnTo>
                  <a:pt x="0" y="73"/>
                </a:lnTo>
                <a:lnTo>
                  <a:pt x="4" y="81"/>
                </a:lnTo>
                <a:lnTo>
                  <a:pt x="172" y="8"/>
                </a:lnTo>
                <a:lnTo>
                  <a:pt x="170" y="4"/>
                </a:lnTo>
                <a:close/>
              </a:path>
            </a:pathLst>
          </a:custGeom>
          <a:solidFill>
            <a:srgbClr val="EDF5F5"/>
          </a:solidFill>
          <a:ln w="9525">
            <a:noFill/>
            <a:round/>
            <a:headEnd/>
            <a:tailEnd/>
          </a:ln>
        </p:spPr>
        <p:txBody>
          <a:bodyPr/>
          <a:lstStyle/>
          <a:p>
            <a:endParaRPr lang="en-US"/>
          </a:p>
        </p:txBody>
      </p:sp>
      <p:sp>
        <p:nvSpPr>
          <p:cNvPr id="596" name="Freeform 757"/>
          <p:cNvSpPr>
            <a:spLocks/>
          </p:cNvSpPr>
          <p:nvPr/>
        </p:nvSpPr>
        <p:spPr bwMode="auto">
          <a:xfrm>
            <a:off x="3849962" y="3958718"/>
            <a:ext cx="15875" cy="9525"/>
          </a:xfrm>
          <a:custGeom>
            <a:avLst/>
            <a:gdLst/>
            <a:ahLst/>
            <a:cxnLst>
              <a:cxn ang="0">
                <a:pos x="216" y="12"/>
              </a:cxn>
              <a:cxn ang="0">
                <a:pos x="4" y="103"/>
              </a:cxn>
              <a:cxn ang="0">
                <a:pos x="0" y="93"/>
              </a:cxn>
              <a:cxn ang="0">
                <a:pos x="211" y="0"/>
              </a:cxn>
              <a:cxn ang="0">
                <a:pos x="216" y="12"/>
              </a:cxn>
            </a:cxnLst>
            <a:rect l="0" t="0" r="r" b="b"/>
            <a:pathLst>
              <a:path w="216" h="103">
                <a:moveTo>
                  <a:pt x="216" y="12"/>
                </a:moveTo>
                <a:lnTo>
                  <a:pt x="4" y="103"/>
                </a:lnTo>
                <a:lnTo>
                  <a:pt x="0" y="93"/>
                </a:lnTo>
                <a:lnTo>
                  <a:pt x="211" y="0"/>
                </a:lnTo>
                <a:lnTo>
                  <a:pt x="216" y="12"/>
                </a:lnTo>
                <a:close/>
              </a:path>
            </a:pathLst>
          </a:custGeom>
          <a:solidFill>
            <a:srgbClr val="111919"/>
          </a:solidFill>
          <a:ln w="9525">
            <a:noFill/>
            <a:round/>
            <a:headEnd/>
            <a:tailEnd/>
          </a:ln>
        </p:spPr>
        <p:txBody>
          <a:bodyPr/>
          <a:lstStyle/>
          <a:p>
            <a:endParaRPr lang="en-US"/>
          </a:p>
        </p:txBody>
      </p:sp>
      <p:sp>
        <p:nvSpPr>
          <p:cNvPr id="597" name="Freeform 758"/>
          <p:cNvSpPr>
            <a:spLocks/>
          </p:cNvSpPr>
          <p:nvPr/>
        </p:nvSpPr>
        <p:spPr bwMode="auto">
          <a:xfrm>
            <a:off x="3849962" y="3960305"/>
            <a:ext cx="17463" cy="25400"/>
          </a:xfrm>
          <a:custGeom>
            <a:avLst/>
            <a:gdLst/>
            <a:ahLst/>
            <a:cxnLst>
              <a:cxn ang="0">
                <a:pos x="207" y="296"/>
              </a:cxn>
              <a:cxn ang="0">
                <a:pos x="219" y="286"/>
              </a:cxn>
              <a:cxn ang="0">
                <a:pos x="232" y="267"/>
              </a:cxn>
              <a:cxn ang="0">
                <a:pos x="242" y="241"/>
              </a:cxn>
              <a:cxn ang="0">
                <a:pos x="248" y="206"/>
              </a:cxn>
              <a:cxn ang="0">
                <a:pos x="250" y="165"/>
              </a:cxn>
              <a:cxn ang="0">
                <a:pos x="245" y="116"/>
              </a:cxn>
              <a:cxn ang="0">
                <a:pos x="233" y="62"/>
              </a:cxn>
              <a:cxn ang="0">
                <a:pos x="211" y="0"/>
              </a:cxn>
              <a:cxn ang="0">
                <a:pos x="198" y="6"/>
              </a:cxn>
              <a:cxn ang="0">
                <a:pos x="185" y="12"/>
              </a:cxn>
              <a:cxn ang="0">
                <a:pos x="171" y="17"/>
              </a:cxn>
              <a:cxn ang="0">
                <a:pos x="158" y="24"/>
              </a:cxn>
              <a:cxn ang="0">
                <a:pos x="145" y="29"/>
              </a:cxn>
              <a:cxn ang="0">
                <a:pos x="132" y="35"/>
              </a:cxn>
              <a:cxn ang="0">
                <a:pos x="118" y="41"/>
              </a:cxn>
              <a:cxn ang="0">
                <a:pos x="106" y="46"/>
              </a:cxn>
              <a:cxn ang="0">
                <a:pos x="93" y="52"/>
              </a:cxn>
              <a:cxn ang="0">
                <a:pos x="80" y="57"/>
              </a:cxn>
              <a:cxn ang="0">
                <a:pos x="66" y="64"/>
              </a:cxn>
              <a:cxn ang="0">
                <a:pos x="53" y="69"/>
              </a:cxn>
              <a:cxn ang="0">
                <a:pos x="40" y="75"/>
              </a:cxn>
              <a:cxn ang="0">
                <a:pos x="27" y="81"/>
              </a:cxn>
              <a:cxn ang="0">
                <a:pos x="13" y="87"/>
              </a:cxn>
              <a:cxn ang="0">
                <a:pos x="0" y="92"/>
              </a:cxn>
              <a:cxn ang="0">
                <a:pos x="13" y="123"/>
              </a:cxn>
              <a:cxn ang="0">
                <a:pos x="28" y="150"/>
              </a:cxn>
              <a:cxn ang="0">
                <a:pos x="42" y="175"/>
              </a:cxn>
              <a:cxn ang="0">
                <a:pos x="57" y="198"/>
              </a:cxn>
              <a:cxn ang="0">
                <a:pos x="73" y="218"/>
              </a:cxn>
              <a:cxn ang="0">
                <a:pos x="87" y="236"/>
              </a:cxn>
              <a:cxn ang="0">
                <a:pos x="102" y="250"/>
              </a:cxn>
              <a:cxn ang="0">
                <a:pos x="117" y="263"/>
              </a:cxn>
              <a:cxn ang="0">
                <a:pos x="132" y="274"/>
              </a:cxn>
              <a:cxn ang="0">
                <a:pos x="145" y="283"/>
              </a:cxn>
              <a:cxn ang="0">
                <a:pos x="158" y="289"/>
              </a:cxn>
              <a:cxn ang="0">
                <a:pos x="170" y="294"/>
              </a:cxn>
              <a:cxn ang="0">
                <a:pos x="182" y="297"/>
              </a:cxn>
              <a:cxn ang="0">
                <a:pos x="192" y="298"/>
              </a:cxn>
              <a:cxn ang="0">
                <a:pos x="200" y="298"/>
              </a:cxn>
              <a:cxn ang="0">
                <a:pos x="207" y="296"/>
              </a:cxn>
            </a:cxnLst>
            <a:rect l="0" t="0" r="r" b="b"/>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w="9525">
            <a:noFill/>
            <a:round/>
            <a:headEnd/>
            <a:tailEnd/>
          </a:ln>
        </p:spPr>
        <p:txBody>
          <a:bodyPr/>
          <a:lstStyle/>
          <a:p>
            <a:endParaRPr lang="en-US"/>
          </a:p>
        </p:txBody>
      </p:sp>
      <p:sp>
        <p:nvSpPr>
          <p:cNvPr id="598" name="Freeform 759"/>
          <p:cNvSpPr>
            <a:spLocks/>
          </p:cNvSpPr>
          <p:nvPr/>
        </p:nvSpPr>
        <p:spPr bwMode="auto">
          <a:xfrm>
            <a:off x="3849962" y="3960305"/>
            <a:ext cx="15875" cy="25400"/>
          </a:xfrm>
          <a:custGeom>
            <a:avLst/>
            <a:gdLst/>
            <a:ahLst/>
            <a:cxnLst>
              <a:cxn ang="0">
                <a:pos x="199" y="285"/>
              </a:cxn>
              <a:cxn ang="0">
                <a:pos x="209" y="276"/>
              </a:cxn>
              <a:cxn ang="0">
                <a:pos x="217" y="259"/>
              </a:cxn>
              <a:cxn ang="0">
                <a:pos x="224" y="234"/>
              </a:cxn>
              <a:cxn ang="0">
                <a:pos x="226" y="202"/>
              </a:cxn>
              <a:cxn ang="0">
                <a:pos x="223" y="162"/>
              </a:cxn>
              <a:cxn ang="0">
                <a:pos x="214" y="115"/>
              </a:cxn>
              <a:cxn ang="0">
                <a:pos x="200" y="61"/>
              </a:cxn>
              <a:cxn ang="0">
                <a:pos x="178" y="0"/>
              </a:cxn>
              <a:cxn ang="0">
                <a:pos x="166" y="5"/>
              </a:cxn>
              <a:cxn ang="0">
                <a:pos x="155" y="10"/>
              </a:cxn>
              <a:cxn ang="0">
                <a:pos x="144" y="15"/>
              </a:cxn>
              <a:cxn ang="0">
                <a:pos x="134" y="20"/>
              </a:cxn>
              <a:cxn ang="0">
                <a:pos x="123" y="24"/>
              </a:cxn>
              <a:cxn ang="0">
                <a:pos x="111" y="30"/>
              </a:cxn>
              <a:cxn ang="0">
                <a:pos x="100" y="34"/>
              </a:cxn>
              <a:cxn ang="0">
                <a:pos x="89" y="39"/>
              </a:cxn>
              <a:cxn ang="0">
                <a:pos x="78" y="44"/>
              </a:cxn>
              <a:cxn ang="0">
                <a:pos x="67" y="49"/>
              </a:cxn>
              <a:cxn ang="0">
                <a:pos x="55" y="54"/>
              </a:cxn>
              <a:cxn ang="0">
                <a:pos x="45" y="58"/>
              </a:cxn>
              <a:cxn ang="0">
                <a:pos x="34" y="63"/>
              </a:cxn>
              <a:cxn ang="0">
                <a:pos x="23" y="69"/>
              </a:cxn>
              <a:cxn ang="0">
                <a:pos x="11" y="73"/>
              </a:cxn>
              <a:cxn ang="0">
                <a:pos x="0" y="78"/>
              </a:cxn>
              <a:cxn ang="0">
                <a:pos x="13" y="109"/>
              </a:cxn>
              <a:cxn ang="0">
                <a:pos x="28" y="136"/>
              </a:cxn>
              <a:cxn ang="0">
                <a:pos x="42" y="161"/>
              </a:cxn>
              <a:cxn ang="0">
                <a:pos x="56" y="184"/>
              </a:cxn>
              <a:cxn ang="0">
                <a:pos x="72" y="204"/>
              </a:cxn>
              <a:cxn ang="0">
                <a:pos x="86" y="221"/>
              </a:cxn>
              <a:cxn ang="0">
                <a:pos x="101" y="236"/>
              </a:cxn>
              <a:cxn ang="0">
                <a:pos x="115" y="250"/>
              </a:cxn>
              <a:cxn ang="0">
                <a:pos x="129" y="260"/>
              </a:cxn>
              <a:cxn ang="0">
                <a:pos x="142" y="270"/>
              </a:cxn>
              <a:cxn ang="0">
                <a:pos x="155" y="276"/>
              </a:cxn>
              <a:cxn ang="0">
                <a:pos x="166" y="282"/>
              </a:cxn>
              <a:cxn ang="0">
                <a:pos x="177" y="285"/>
              </a:cxn>
              <a:cxn ang="0">
                <a:pos x="186" y="287"/>
              </a:cxn>
              <a:cxn ang="0">
                <a:pos x="193" y="287"/>
              </a:cxn>
              <a:cxn ang="0">
                <a:pos x="199" y="285"/>
              </a:cxn>
            </a:cxnLst>
            <a:rect l="0" t="0" r="r" b="b"/>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w="9525">
            <a:noFill/>
            <a:round/>
            <a:headEnd/>
            <a:tailEnd/>
          </a:ln>
        </p:spPr>
        <p:txBody>
          <a:bodyPr/>
          <a:lstStyle/>
          <a:p>
            <a:endParaRPr lang="en-US"/>
          </a:p>
        </p:txBody>
      </p:sp>
      <p:sp>
        <p:nvSpPr>
          <p:cNvPr id="599" name="Freeform 760"/>
          <p:cNvSpPr>
            <a:spLocks/>
          </p:cNvSpPr>
          <p:nvPr/>
        </p:nvSpPr>
        <p:spPr bwMode="auto">
          <a:xfrm>
            <a:off x="3851550" y="3961893"/>
            <a:ext cx="14287" cy="23813"/>
          </a:xfrm>
          <a:custGeom>
            <a:avLst/>
            <a:gdLst/>
            <a:ahLst/>
            <a:cxnLst>
              <a:cxn ang="0">
                <a:pos x="189" y="273"/>
              </a:cxn>
              <a:cxn ang="0">
                <a:pos x="196" y="265"/>
              </a:cxn>
              <a:cxn ang="0">
                <a:pos x="201" y="251"/>
              </a:cxn>
              <a:cxn ang="0">
                <a:pos x="202" y="227"/>
              </a:cxn>
              <a:cxn ang="0">
                <a:pos x="200" y="197"/>
              </a:cxn>
              <a:cxn ang="0">
                <a:pos x="193" y="159"/>
              </a:cxn>
              <a:cxn ang="0">
                <a:pos x="182" y="114"/>
              </a:cxn>
              <a:cxn ang="0">
                <a:pos x="165" y="60"/>
              </a:cxn>
              <a:cxn ang="0">
                <a:pos x="142" y="0"/>
              </a:cxn>
              <a:cxn ang="0">
                <a:pos x="125" y="7"/>
              </a:cxn>
              <a:cxn ang="0">
                <a:pos x="107" y="14"/>
              </a:cxn>
              <a:cxn ang="0">
                <a:pos x="89" y="23"/>
              </a:cxn>
              <a:cxn ang="0">
                <a:pos x="72" y="30"/>
              </a:cxn>
              <a:cxn ang="0">
                <a:pos x="53" y="39"/>
              </a:cxn>
              <a:cxn ang="0">
                <a:pos x="36" y="46"/>
              </a:cxn>
              <a:cxn ang="0">
                <a:pos x="18" y="54"/>
              </a:cxn>
              <a:cxn ang="0">
                <a:pos x="0" y="62"/>
              </a:cxn>
              <a:cxn ang="0">
                <a:pos x="14" y="92"/>
              </a:cxn>
              <a:cxn ang="0">
                <a:pos x="28" y="120"/>
              </a:cxn>
              <a:cxn ang="0">
                <a:pos x="41" y="145"/>
              </a:cxn>
              <a:cxn ang="0">
                <a:pos x="57" y="168"/>
              </a:cxn>
              <a:cxn ang="0">
                <a:pos x="71" y="188"/>
              </a:cxn>
              <a:cxn ang="0">
                <a:pos x="85" y="206"/>
              </a:cxn>
              <a:cxn ang="0">
                <a:pos x="98" y="221"/>
              </a:cxn>
              <a:cxn ang="0">
                <a:pos x="113" y="235"/>
              </a:cxn>
              <a:cxn ang="0">
                <a:pos x="126" y="246"/>
              </a:cxn>
              <a:cxn ang="0">
                <a:pos x="138" y="256"/>
              </a:cxn>
              <a:cxn ang="0">
                <a:pos x="149" y="262"/>
              </a:cxn>
              <a:cxn ang="0">
                <a:pos x="160" y="268"/>
              </a:cxn>
              <a:cxn ang="0">
                <a:pos x="170" y="272"/>
              </a:cxn>
              <a:cxn ang="0">
                <a:pos x="178" y="274"/>
              </a:cxn>
              <a:cxn ang="0">
                <a:pos x="184" y="274"/>
              </a:cxn>
              <a:cxn ang="0">
                <a:pos x="189" y="273"/>
              </a:cxn>
            </a:cxnLst>
            <a:rect l="0" t="0" r="r" b="b"/>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w="9525">
            <a:noFill/>
            <a:round/>
            <a:headEnd/>
            <a:tailEnd/>
          </a:ln>
        </p:spPr>
        <p:txBody>
          <a:bodyPr/>
          <a:lstStyle/>
          <a:p>
            <a:endParaRPr lang="en-US"/>
          </a:p>
        </p:txBody>
      </p:sp>
      <p:sp>
        <p:nvSpPr>
          <p:cNvPr id="600" name="Freeform 761"/>
          <p:cNvSpPr>
            <a:spLocks/>
          </p:cNvSpPr>
          <p:nvPr/>
        </p:nvSpPr>
        <p:spPr bwMode="auto">
          <a:xfrm>
            <a:off x="3851550" y="3963481"/>
            <a:ext cx="14287" cy="22225"/>
          </a:xfrm>
          <a:custGeom>
            <a:avLst/>
            <a:gdLst/>
            <a:ahLst/>
            <a:cxnLst>
              <a:cxn ang="0">
                <a:pos x="180" y="263"/>
              </a:cxn>
              <a:cxn ang="0">
                <a:pos x="185" y="256"/>
              </a:cxn>
              <a:cxn ang="0">
                <a:pos x="186" y="243"/>
              </a:cxn>
              <a:cxn ang="0">
                <a:pos x="183" y="222"/>
              </a:cxn>
              <a:cxn ang="0">
                <a:pos x="177" y="193"/>
              </a:cxn>
              <a:cxn ang="0">
                <a:pos x="166" y="157"/>
              </a:cxn>
              <a:cxn ang="0">
                <a:pos x="151" y="113"/>
              </a:cxn>
              <a:cxn ang="0">
                <a:pos x="131" y="60"/>
              </a:cxn>
              <a:cxn ang="0">
                <a:pos x="108" y="0"/>
              </a:cxn>
              <a:cxn ang="0">
                <a:pos x="94" y="7"/>
              </a:cxn>
              <a:cxn ang="0">
                <a:pos x="80" y="13"/>
              </a:cxn>
              <a:cxn ang="0">
                <a:pos x="67" y="18"/>
              </a:cxn>
              <a:cxn ang="0">
                <a:pos x="54" y="24"/>
              </a:cxn>
              <a:cxn ang="0">
                <a:pos x="40" y="30"/>
              </a:cxn>
              <a:cxn ang="0">
                <a:pos x="27" y="36"/>
              </a:cxn>
              <a:cxn ang="0">
                <a:pos x="13" y="41"/>
              </a:cxn>
              <a:cxn ang="0">
                <a:pos x="0" y="48"/>
              </a:cxn>
              <a:cxn ang="0">
                <a:pos x="13" y="78"/>
              </a:cxn>
              <a:cxn ang="0">
                <a:pos x="26" y="106"/>
              </a:cxn>
              <a:cxn ang="0">
                <a:pos x="40" y="131"/>
              </a:cxn>
              <a:cxn ang="0">
                <a:pos x="55" y="154"/>
              </a:cxn>
              <a:cxn ang="0">
                <a:pos x="69" y="174"/>
              </a:cxn>
              <a:cxn ang="0">
                <a:pos x="83" y="192"/>
              </a:cxn>
              <a:cxn ang="0">
                <a:pos x="96" y="208"/>
              </a:cxn>
              <a:cxn ang="0">
                <a:pos x="110" y="222"/>
              </a:cxn>
              <a:cxn ang="0">
                <a:pos x="122" y="233"/>
              </a:cxn>
              <a:cxn ang="0">
                <a:pos x="134" y="243"/>
              </a:cxn>
              <a:cxn ang="0">
                <a:pos x="145" y="250"/>
              </a:cxn>
              <a:cxn ang="0">
                <a:pos x="155" y="256"/>
              </a:cxn>
              <a:cxn ang="0">
                <a:pos x="164" y="261"/>
              </a:cxn>
              <a:cxn ang="0">
                <a:pos x="171" y="263"/>
              </a:cxn>
              <a:cxn ang="0">
                <a:pos x="176" y="264"/>
              </a:cxn>
              <a:cxn ang="0">
                <a:pos x="180" y="263"/>
              </a:cxn>
            </a:cxnLst>
            <a:rect l="0" t="0" r="r" b="b"/>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w="9525">
            <a:noFill/>
            <a:round/>
            <a:headEnd/>
            <a:tailEnd/>
          </a:ln>
        </p:spPr>
        <p:txBody>
          <a:bodyPr/>
          <a:lstStyle/>
          <a:p>
            <a:endParaRPr lang="en-US"/>
          </a:p>
        </p:txBody>
      </p:sp>
      <p:sp>
        <p:nvSpPr>
          <p:cNvPr id="601" name="Freeform 762"/>
          <p:cNvSpPr>
            <a:spLocks/>
          </p:cNvSpPr>
          <p:nvPr/>
        </p:nvSpPr>
        <p:spPr bwMode="auto">
          <a:xfrm>
            <a:off x="3851549" y="3963481"/>
            <a:ext cx="12700" cy="22225"/>
          </a:xfrm>
          <a:custGeom>
            <a:avLst/>
            <a:gdLst/>
            <a:ahLst/>
            <a:cxnLst>
              <a:cxn ang="0">
                <a:pos x="171" y="251"/>
              </a:cxn>
              <a:cxn ang="0">
                <a:pos x="173" y="245"/>
              </a:cxn>
              <a:cxn ang="0">
                <a:pos x="170" y="233"/>
              </a:cxn>
              <a:cxn ang="0">
                <a:pos x="164" y="214"/>
              </a:cxn>
              <a:cxn ang="0">
                <a:pos x="153" y="187"/>
              </a:cxn>
              <a:cxn ang="0">
                <a:pos x="137" y="153"/>
              </a:cxn>
              <a:cxn ang="0">
                <a:pos x="119" y="110"/>
              </a:cxn>
              <a:cxn ang="0">
                <a:pos x="97" y="60"/>
              </a:cxn>
              <a:cxn ang="0">
                <a:pos x="72" y="0"/>
              </a:cxn>
              <a:cxn ang="0">
                <a:pos x="63" y="4"/>
              </a:cxn>
              <a:cxn ang="0">
                <a:pos x="54" y="7"/>
              </a:cxn>
              <a:cxn ang="0">
                <a:pos x="45" y="11"/>
              </a:cxn>
              <a:cxn ang="0">
                <a:pos x="36" y="16"/>
              </a:cxn>
              <a:cxn ang="0">
                <a:pos x="27" y="20"/>
              </a:cxn>
              <a:cxn ang="0">
                <a:pos x="18" y="23"/>
              </a:cxn>
              <a:cxn ang="0">
                <a:pos x="9" y="27"/>
              </a:cxn>
              <a:cxn ang="0">
                <a:pos x="0" y="31"/>
              </a:cxn>
              <a:cxn ang="0">
                <a:pos x="13" y="62"/>
              </a:cxn>
              <a:cxn ang="0">
                <a:pos x="26" y="89"/>
              </a:cxn>
              <a:cxn ang="0">
                <a:pos x="41" y="115"/>
              </a:cxn>
              <a:cxn ang="0">
                <a:pos x="54" y="138"/>
              </a:cxn>
              <a:cxn ang="0">
                <a:pos x="68" y="159"/>
              </a:cxn>
              <a:cxn ang="0">
                <a:pos x="81" y="177"/>
              </a:cxn>
              <a:cxn ang="0">
                <a:pos x="95" y="193"/>
              </a:cxn>
              <a:cxn ang="0">
                <a:pos x="107" y="206"/>
              </a:cxn>
              <a:cxn ang="0">
                <a:pos x="119" y="218"/>
              </a:cxn>
              <a:cxn ang="0">
                <a:pos x="130" y="229"/>
              </a:cxn>
              <a:cxn ang="0">
                <a:pos x="141" y="236"/>
              </a:cxn>
              <a:cxn ang="0">
                <a:pos x="150" y="242"/>
              </a:cxn>
              <a:cxn ang="0">
                <a:pos x="157" y="246"/>
              </a:cxn>
              <a:cxn ang="0">
                <a:pos x="163" y="250"/>
              </a:cxn>
              <a:cxn ang="0">
                <a:pos x="168" y="251"/>
              </a:cxn>
              <a:cxn ang="0">
                <a:pos x="171" y="251"/>
              </a:cxn>
            </a:cxnLst>
            <a:rect l="0" t="0" r="r" b="b"/>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w="9525">
            <a:noFill/>
            <a:round/>
            <a:headEnd/>
            <a:tailEnd/>
          </a:ln>
        </p:spPr>
        <p:txBody>
          <a:bodyPr/>
          <a:lstStyle/>
          <a:p>
            <a:endParaRPr lang="en-US"/>
          </a:p>
        </p:txBody>
      </p:sp>
      <p:sp>
        <p:nvSpPr>
          <p:cNvPr id="602" name="Freeform 763"/>
          <p:cNvSpPr>
            <a:spLocks/>
          </p:cNvSpPr>
          <p:nvPr/>
        </p:nvSpPr>
        <p:spPr bwMode="auto">
          <a:xfrm>
            <a:off x="3853137" y="3965067"/>
            <a:ext cx="11113" cy="20638"/>
          </a:xfrm>
          <a:custGeom>
            <a:avLst/>
            <a:gdLst/>
            <a:ahLst/>
            <a:cxnLst>
              <a:cxn ang="0">
                <a:pos x="163" y="240"/>
              </a:cxn>
              <a:cxn ang="0">
                <a:pos x="162" y="235"/>
              </a:cxn>
              <a:cxn ang="0">
                <a:pos x="156" y="225"/>
              </a:cxn>
              <a:cxn ang="0">
                <a:pos x="145" y="208"/>
              </a:cxn>
              <a:cxn ang="0">
                <a:pos x="129" y="183"/>
              </a:cxn>
              <a:cxn ang="0">
                <a:pos x="110" y="150"/>
              </a:cxn>
              <a:cxn ang="0">
                <a:pos x="89" y="110"/>
              </a:cxn>
              <a:cxn ang="0">
                <a:pos x="64" y="59"/>
              </a:cxn>
              <a:cxn ang="0">
                <a:pos x="39" y="0"/>
              </a:cxn>
              <a:cxn ang="0">
                <a:pos x="34" y="2"/>
              </a:cxn>
              <a:cxn ang="0">
                <a:pos x="28" y="5"/>
              </a:cxn>
              <a:cxn ang="0">
                <a:pos x="24" y="7"/>
              </a:cxn>
              <a:cxn ang="0">
                <a:pos x="19" y="9"/>
              </a:cxn>
              <a:cxn ang="0">
                <a:pos x="14" y="11"/>
              </a:cxn>
              <a:cxn ang="0">
                <a:pos x="10" y="13"/>
              </a:cxn>
              <a:cxn ang="0">
                <a:pos x="5" y="15"/>
              </a:cxn>
              <a:cxn ang="0">
                <a:pos x="0" y="17"/>
              </a:cxn>
              <a:cxn ang="0">
                <a:pos x="13" y="48"/>
              </a:cxn>
              <a:cxn ang="0">
                <a:pos x="26" y="75"/>
              </a:cxn>
              <a:cxn ang="0">
                <a:pos x="41" y="102"/>
              </a:cxn>
              <a:cxn ang="0">
                <a:pos x="54" y="124"/>
              </a:cxn>
              <a:cxn ang="0">
                <a:pos x="68" y="145"/>
              </a:cxn>
              <a:cxn ang="0">
                <a:pos x="82" y="163"/>
              </a:cxn>
              <a:cxn ang="0">
                <a:pos x="94" y="180"/>
              </a:cxn>
              <a:cxn ang="0">
                <a:pos x="106" y="193"/>
              </a:cxn>
              <a:cxn ang="0">
                <a:pos x="117" y="205"/>
              </a:cxn>
              <a:cxn ang="0">
                <a:pos x="127" y="215"/>
              </a:cxn>
              <a:cxn ang="0">
                <a:pos x="138" y="224"/>
              </a:cxn>
              <a:cxn ang="0">
                <a:pos x="146" y="230"/>
              </a:cxn>
              <a:cxn ang="0">
                <a:pos x="152" y="234"/>
              </a:cxn>
              <a:cxn ang="0">
                <a:pos x="158" y="238"/>
              </a:cxn>
              <a:cxn ang="0">
                <a:pos x="161" y="240"/>
              </a:cxn>
              <a:cxn ang="0">
                <a:pos x="163" y="240"/>
              </a:cxn>
            </a:cxnLst>
            <a:rect l="0" t="0" r="r" b="b"/>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w="9525">
            <a:noFill/>
            <a:round/>
            <a:headEnd/>
            <a:tailEnd/>
          </a:ln>
        </p:spPr>
        <p:txBody>
          <a:bodyPr/>
          <a:lstStyle/>
          <a:p>
            <a:endParaRPr lang="en-US"/>
          </a:p>
        </p:txBody>
      </p:sp>
      <p:sp>
        <p:nvSpPr>
          <p:cNvPr id="603" name="Freeform 764"/>
          <p:cNvSpPr>
            <a:spLocks/>
          </p:cNvSpPr>
          <p:nvPr/>
        </p:nvSpPr>
        <p:spPr bwMode="auto">
          <a:xfrm>
            <a:off x="3864250" y="3985706"/>
            <a:ext cx="3175" cy="7937"/>
          </a:xfrm>
          <a:custGeom>
            <a:avLst/>
            <a:gdLst/>
            <a:ahLst/>
            <a:cxnLst>
              <a:cxn ang="0">
                <a:pos x="13" y="0"/>
              </a:cxn>
              <a:cxn ang="0">
                <a:pos x="44" y="76"/>
              </a:cxn>
              <a:cxn ang="0">
                <a:pos x="48" y="92"/>
              </a:cxn>
              <a:cxn ang="0">
                <a:pos x="46" y="99"/>
              </a:cxn>
              <a:cxn ang="0">
                <a:pos x="39" y="96"/>
              </a:cxn>
              <a:cxn ang="0">
                <a:pos x="31" y="83"/>
              </a:cxn>
              <a:cxn ang="0">
                <a:pos x="0" y="7"/>
              </a:cxn>
              <a:cxn ang="0">
                <a:pos x="13" y="0"/>
              </a:cxn>
            </a:cxnLst>
            <a:rect l="0" t="0" r="r" b="b"/>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w="9525">
            <a:noFill/>
            <a:round/>
            <a:headEnd/>
            <a:tailEnd/>
          </a:ln>
        </p:spPr>
        <p:txBody>
          <a:bodyPr/>
          <a:lstStyle/>
          <a:p>
            <a:endParaRPr lang="en-US"/>
          </a:p>
        </p:txBody>
      </p:sp>
    </p:spTree>
    <p:extLst>
      <p:ext uri="{BB962C8B-B14F-4D97-AF65-F5344CB8AC3E}">
        <p14:creationId xmlns:p14="http://schemas.microsoft.com/office/powerpoint/2010/main" val="1422366426"/>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Profiles</a:t>
            </a:r>
          </a:p>
        </p:txBody>
      </p:sp>
      <p:sp>
        <p:nvSpPr>
          <p:cNvPr id="174083" name="Rectangle 3"/>
          <p:cNvSpPr>
            <a:spLocks noGrp="1" noChangeArrowheads="1"/>
          </p:cNvSpPr>
          <p:nvPr>
            <p:ph idx="1"/>
          </p:nvPr>
        </p:nvSpPr>
        <p:spPr/>
        <p:txBody>
          <a:bodyPr/>
          <a:lstStyle/>
          <a:p>
            <a:r>
              <a:rPr lang="en-US" dirty="0"/>
              <a:t>Represent default solutions for a certain usage model</a:t>
            </a:r>
          </a:p>
          <a:p>
            <a:pPr lvl="1"/>
            <a:r>
              <a:rPr lang="en-US" dirty="0"/>
              <a:t>Vertical slice through the protocol stack</a:t>
            </a:r>
          </a:p>
          <a:p>
            <a:pPr lvl="1"/>
            <a:r>
              <a:rPr lang="en-US" dirty="0"/>
              <a:t>Basis for interoperability</a:t>
            </a:r>
          </a:p>
          <a:p>
            <a:pPr lvl="1"/>
            <a:r>
              <a:rPr lang="en-US" dirty="0"/>
              <a:t>Defines options and parameters</a:t>
            </a:r>
          </a:p>
          <a:p>
            <a:pPr lvl="1"/>
            <a:endParaRPr lang="en-US" dirty="0"/>
          </a:p>
          <a:p>
            <a:r>
              <a:rPr lang="en-US" dirty="0"/>
              <a:t>Examples</a:t>
            </a:r>
          </a:p>
          <a:p>
            <a:pPr lvl="1"/>
            <a:r>
              <a:rPr lang="en-US" dirty="0"/>
              <a:t>A2DP: Advanced Audio Distribution Profile</a:t>
            </a:r>
          </a:p>
          <a:p>
            <a:pPr lvl="1"/>
            <a:r>
              <a:rPr lang="en-US" dirty="0"/>
              <a:t>BIP: Basic Imaging Profile</a:t>
            </a:r>
          </a:p>
          <a:p>
            <a:pPr lvl="1"/>
            <a:r>
              <a:rPr lang="en-US" dirty="0"/>
              <a:t>CTN: Calendar Tasks and Notes Profile</a:t>
            </a:r>
          </a:p>
          <a:p>
            <a:pPr lvl="1"/>
            <a:r>
              <a:rPr lang="en-US" dirty="0"/>
              <a:t>FTP: File Transfer Profile</a:t>
            </a:r>
          </a:p>
          <a:p>
            <a:pPr lvl="1"/>
            <a:r>
              <a:rPr lang="en-US" dirty="0"/>
              <a:t>GNSS: Global Navigation Satellite System Profile</a:t>
            </a:r>
          </a:p>
          <a:p>
            <a:pPr lvl="1"/>
            <a:r>
              <a:rPr lang="en-US" dirty="0"/>
              <a:t>HDP: Health Device Profile</a:t>
            </a:r>
          </a:p>
          <a:p>
            <a:pPr lvl="1"/>
            <a:r>
              <a:rPr lang="en-US" dirty="0"/>
              <a:t>HID: Human Interface Device Profile</a:t>
            </a:r>
          </a:p>
          <a:p>
            <a:pPr lvl="1"/>
            <a:r>
              <a:rPr lang="en-US" dirty="0"/>
              <a:t>PBAP: Phone Book Access Profile</a:t>
            </a:r>
          </a:p>
          <a:p>
            <a:pPr lvl="1"/>
            <a:r>
              <a:rPr lang="en-US" dirty="0"/>
              <a:t>SPP: Serial Port Profile</a:t>
            </a:r>
          </a:p>
          <a:p>
            <a:pPr lvl="1"/>
            <a:r>
              <a:rPr lang="en-US" dirty="0"/>
              <a:t>… see </a:t>
            </a:r>
            <a:r>
              <a:rPr lang="de-DE" dirty="0">
                <a:hlinkClick r:id="rId3"/>
              </a:rPr>
              <a:t>https://www.bluetooth.com/specifications/profiles-overview/</a:t>
            </a:r>
            <a:endParaRPr lang="en-US" dirty="0"/>
          </a:p>
        </p:txBody>
      </p:sp>
      <p:sp>
        <p:nvSpPr>
          <p:cNvPr id="19" name="Fußzeilenplatzhalter 3"/>
          <p:cNvSpPr>
            <a:spLocks noGrp="1"/>
          </p:cNvSpPr>
          <p:nvPr>
            <p:ph type="ftr" sz="quarter" idx="10"/>
          </p:nvPr>
        </p:nvSpPr>
        <p:spPr/>
        <p:txBody>
          <a:bodyPr/>
          <a:lstStyle/>
          <a:p>
            <a:r>
              <a:rPr lang="en-US"/>
              <a:t>Prof. Dr.-Ing. Jochen H. Schiller    www.jochenschiller.de    Mobile Communications</a:t>
            </a:r>
          </a:p>
        </p:txBody>
      </p:sp>
      <p:sp>
        <p:nvSpPr>
          <p:cNvPr id="174086" name="Rectangle 6"/>
          <p:cNvSpPr>
            <a:spLocks noChangeArrowheads="1"/>
          </p:cNvSpPr>
          <p:nvPr/>
        </p:nvSpPr>
        <p:spPr bwMode="auto">
          <a:xfrm>
            <a:off x="7869238" y="1920875"/>
            <a:ext cx="2720975" cy="357188"/>
          </a:xfrm>
          <a:prstGeom prst="rect">
            <a:avLst/>
          </a:prstGeom>
          <a:solidFill>
            <a:srgbClr val="99FF99"/>
          </a:solidFill>
          <a:ln w="3175">
            <a:solidFill>
              <a:srgbClr val="000000"/>
            </a:solidFill>
            <a:miter lim="800000"/>
            <a:headEnd/>
            <a:tailEnd/>
          </a:ln>
        </p:spPr>
        <p:txBody>
          <a:bodyPr wrap="square" lIns="0" tIns="0" rIns="0" bIns="0">
            <a:spAutoFit/>
          </a:bodyPr>
          <a:lstStyle/>
          <a:p>
            <a:endParaRPr lang="en-US"/>
          </a:p>
        </p:txBody>
      </p:sp>
      <p:sp>
        <p:nvSpPr>
          <p:cNvPr id="174087" name="Rectangle 7"/>
          <p:cNvSpPr>
            <a:spLocks noChangeArrowheads="1"/>
          </p:cNvSpPr>
          <p:nvPr/>
        </p:nvSpPr>
        <p:spPr bwMode="auto">
          <a:xfrm>
            <a:off x="7869238" y="2633663"/>
            <a:ext cx="1362107" cy="268287"/>
          </a:xfrm>
          <a:prstGeom prst="rect">
            <a:avLst/>
          </a:prstGeom>
          <a:solidFill>
            <a:srgbClr val="99FF99"/>
          </a:solidFill>
          <a:ln w="3175">
            <a:solidFill>
              <a:srgbClr val="000000"/>
            </a:solidFill>
            <a:miter lim="800000"/>
            <a:headEnd/>
            <a:tailEnd/>
          </a:ln>
        </p:spPr>
        <p:txBody>
          <a:bodyPr wrap="square" lIns="0" tIns="0" rIns="0" bIns="0">
            <a:spAutoFit/>
          </a:bodyPr>
          <a:lstStyle/>
          <a:p>
            <a:endParaRPr lang="en-US"/>
          </a:p>
        </p:txBody>
      </p:sp>
      <p:sp>
        <p:nvSpPr>
          <p:cNvPr id="174088" name="Rectangle 8"/>
          <p:cNvSpPr>
            <a:spLocks noChangeArrowheads="1"/>
          </p:cNvSpPr>
          <p:nvPr/>
        </p:nvSpPr>
        <p:spPr bwMode="auto">
          <a:xfrm>
            <a:off x="7869238" y="2336331"/>
            <a:ext cx="2720975" cy="249708"/>
          </a:xfrm>
          <a:prstGeom prst="rect">
            <a:avLst/>
          </a:prstGeom>
          <a:solidFill>
            <a:srgbClr val="99FF99"/>
          </a:solidFill>
          <a:ln w="3175">
            <a:solidFill>
              <a:srgbClr val="000000"/>
            </a:solidFill>
            <a:miter lim="800000"/>
            <a:headEnd/>
            <a:tailEnd/>
          </a:ln>
        </p:spPr>
        <p:txBody>
          <a:bodyPr wrap="square" lIns="0" tIns="0" rIns="0" bIns="0">
            <a:spAutoFit/>
          </a:bodyPr>
          <a:lstStyle/>
          <a:p>
            <a:endParaRPr lang="en-US"/>
          </a:p>
        </p:txBody>
      </p:sp>
      <p:sp>
        <p:nvSpPr>
          <p:cNvPr id="174089" name="Rectangle 9"/>
          <p:cNvSpPr>
            <a:spLocks noChangeArrowheads="1"/>
          </p:cNvSpPr>
          <p:nvPr/>
        </p:nvSpPr>
        <p:spPr bwMode="auto">
          <a:xfrm>
            <a:off x="7869239" y="2966583"/>
            <a:ext cx="891058" cy="278268"/>
          </a:xfrm>
          <a:prstGeom prst="rect">
            <a:avLst/>
          </a:prstGeom>
          <a:solidFill>
            <a:srgbClr val="99FF99"/>
          </a:solidFill>
          <a:ln w="3175">
            <a:solidFill>
              <a:srgbClr val="000000"/>
            </a:solidFill>
            <a:miter lim="800000"/>
            <a:headEnd/>
            <a:tailEnd/>
          </a:ln>
        </p:spPr>
        <p:txBody>
          <a:bodyPr wrap="square" lIns="0" tIns="0" rIns="0" bIns="0">
            <a:spAutoFit/>
          </a:bodyPr>
          <a:lstStyle/>
          <a:p>
            <a:endParaRPr lang="en-US"/>
          </a:p>
        </p:txBody>
      </p:sp>
      <p:sp>
        <p:nvSpPr>
          <p:cNvPr id="174090" name="Rectangle 10"/>
          <p:cNvSpPr>
            <a:spLocks noChangeArrowheads="1"/>
          </p:cNvSpPr>
          <p:nvPr/>
        </p:nvSpPr>
        <p:spPr bwMode="auto">
          <a:xfrm>
            <a:off x="8413719" y="1387476"/>
            <a:ext cx="64" cy="276999"/>
          </a:xfrm>
          <a:prstGeom prst="rect">
            <a:avLst/>
          </a:prstGeom>
          <a:solidFill>
            <a:srgbClr val="FF9933"/>
          </a:solidFill>
          <a:ln w="3175">
            <a:solidFill>
              <a:srgbClr val="000000"/>
            </a:solidFill>
            <a:miter lim="800000"/>
            <a:headEnd/>
            <a:tailEnd/>
          </a:ln>
        </p:spPr>
        <p:txBody>
          <a:bodyPr wrap="none" lIns="0" tIns="0" rIns="0" bIns="0">
            <a:spAutoFit/>
          </a:bodyPr>
          <a:lstStyle/>
          <a:p>
            <a:endParaRPr lang="en-US"/>
          </a:p>
        </p:txBody>
      </p:sp>
      <p:sp>
        <p:nvSpPr>
          <p:cNvPr id="174091" name="Rectangle 11"/>
          <p:cNvSpPr>
            <a:spLocks noChangeArrowheads="1"/>
          </p:cNvSpPr>
          <p:nvPr/>
        </p:nvSpPr>
        <p:spPr bwMode="auto">
          <a:xfrm>
            <a:off x="8881237" y="1387475"/>
            <a:ext cx="64" cy="276999"/>
          </a:xfrm>
          <a:prstGeom prst="rect">
            <a:avLst/>
          </a:prstGeom>
          <a:solidFill>
            <a:srgbClr val="FF9933"/>
          </a:solidFill>
          <a:ln w="3175">
            <a:solidFill>
              <a:srgbClr val="000000"/>
            </a:solidFill>
            <a:miter lim="800000"/>
            <a:headEnd/>
            <a:tailEnd/>
          </a:ln>
        </p:spPr>
        <p:txBody>
          <a:bodyPr wrap="none" lIns="0" tIns="0" rIns="0" bIns="0">
            <a:spAutoFit/>
          </a:bodyPr>
          <a:lstStyle/>
          <a:p>
            <a:endParaRPr lang="en-US"/>
          </a:p>
        </p:txBody>
      </p:sp>
      <p:sp>
        <p:nvSpPr>
          <p:cNvPr id="174095" name="Rectangle 15"/>
          <p:cNvSpPr>
            <a:spLocks noChangeArrowheads="1"/>
          </p:cNvSpPr>
          <p:nvPr/>
        </p:nvSpPr>
        <p:spPr bwMode="auto">
          <a:xfrm>
            <a:off x="9239322" y="3288210"/>
            <a:ext cx="744537" cy="215444"/>
          </a:xfrm>
          <a:prstGeom prst="rect">
            <a:avLst/>
          </a:prstGeom>
          <a:solidFill>
            <a:srgbClr val="FF9933"/>
          </a:solidFill>
          <a:ln w="9525">
            <a:noFill/>
            <a:miter lim="800000"/>
            <a:headEnd/>
            <a:tailEnd/>
          </a:ln>
        </p:spPr>
        <p:txBody>
          <a:bodyPr lIns="0" tIns="0" rIns="0" bIns="0">
            <a:spAutoFit/>
          </a:bodyPr>
          <a:lstStyle/>
          <a:p>
            <a:pPr eaLnBrk="0" hangingPunct="0"/>
            <a:r>
              <a:rPr lang="en-US" sz="1400" dirty="0">
                <a:latin typeface="Arial" charset="0"/>
              </a:rPr>
              <a:t>Profiles</a:t>
            </a:r>
          </a:p>
        </p:txBody>
      </p:sp>
      <p:sp>
        <p:nvSpPr>
          <p:cNvPr id="174097" name="Rectangle 17"/>
          <p:cNvSpPr>
            <a:spLocks noChangeArrowheads="1"/>
          </p:cNvSpPr>
          <p:nvPr/>
        </p:nvSpPr>
        <p:spPr bwMode="auto">
          <a:xfrm rot="10800000" flipH="1">
            <a:off x="7509104" y="1874839"/>
            <a:ext cx="215444" cy="936625"/>
          </a:xfrm>
          <a:prstGeom prst="rect">
            <a:avLst/>
          </a:prstGeom>
          <a:solidFill>
            <a:srgbClr val="99FF99"/>
          </a:solidFill>
          <a:ln w="9525">
            <a:noFill/>
            <a:miter lim="800000"/>
            <a:headEnd/>
            <a:tailEnd/>
          </a:ln>
        </p:spPr>
        <p:txBody>
          <a:bodyPr vert="eaVert" lIns="0" tIns="0" rIns="0" bIns="0">
            <a:spAutoFit/>
          </a:bodyPr>
          <a:lstStyle/>
          <a:p>
            <a:pPr eaLnBrk="0" hangingPunct="0"/>
            <a:r>
              <a:rPr lang="en-US" sz="1400">
                <a:latin typeface="Arial" charset="0"/>
              </a:rPr>
              <a:t>Protocols</a:t>
            </a:r>
          </a:p>
        </p:txBody>
      </p:sp>
      <p:sp>
        <p:nvSpPr>
          <p:cNvPr id="174099" name="Rectangle 19"/>
          <p:cNvSpPr>
            <a:spLocks noChangeArrowheads="1"/>
          </p:cNvSpPr>
          <p:nvPr/>
        </p:nvSpPr>
        <p:spPr bwMode="auto">
          <a:xfrm>
            <a:off x="7869239" y="1341438"/>
            <a:ext cx="2720975" cy="400050"/>
          </a:xfrm>
          <a:prstGeom prst="rect">
            <a:avLst/>
          </a:prstGeom>
          <a:solidFill>
            <a:srgbClr val="CCECFF"/>
          </a:solidFill>
          <a:ln w="3175">
            <a:solidFill>
              <a:srgbClr val="000000"/>
            </a:solidFill>
            <a:miter lim="800000"/>
            <a:headEnd/>
            <a:tailEnd/>
          </a:ln>
        </p:spPr>
        <p:txBody>
          <a:bodyPr wrap="none" lIns="0" tIns="0" rIns="0" bIns="0" anchor="ctr" anchorCtr="1"/>
          <a:lstStyle/>
          <a:p>
            <a:pPr algn="l" eaLnBrk="0" hangingPunct="0"/>
            <a:r>
              <a:rPr lang="en-US" sz="1400">
                <a:latin typeface="Arial" charset="0"/>
              </a:rPr>
              <a:t>Applications</a:t>
            </a:r>
          </a:p>
        </p:txBody>
      </p:sp>
      <p:sp>
        <p:nvSpPr>
          <p:cNvPr id="20" name="Rectangle 9"/>
          <p:cNvSpPr>
            <a:spLocks noChangeArrowheads="1"/>
          </p:cNvSpPr>
          <p:nvPr/>
        </p:nvSpPr>
        <p:spPr bwMode="auto">
          <a:xfrm>
            <a:off x="8830583" y="2966583"/>
            <a:ext cx="1759630" cy="278267"/>
          </a:xfrm>
          <a:prstGeom prst="rect">
            <a:avLst/>
          </a:prstGeom>
          <a:solidFill>
            <a:srgbClr val="99FF99"/>
          </a:solidFill>
          <a:ln w="3175">
            <a:solidFill>
              <a:srgbClr val="000000"/>
            </a:solidFill>
            <a:miter lim="800000"/>
            <a:headEnd/>
            <a:tailEnd/>
          </a:ln>
        </p:spPr>
        <p:txBody>
          <a:bodyPr wrap="square" lIns="0" tIns="0" rIns="0" bIns="0">
            <a:spAutoFit/>
          </a:bodyPr>
          <a:lstStyle/>
          <a:p>
            <a:endParaRPr lang="en-US"/>
          </a:p>
        </p:txBody>
      </p:sp>
      <p:sp>
        <p:nvSpPr>
          <p:cNvPr id="21" name="Rectangle 9"/>
          <p:cNvSpPr>
            <a:spLocks noChangeArrowheads="1"/>
          </p:cNvSpPr>
          <p:nvPr/>
        </p:nvSpPr>
        <p:spPr bwMode="auto">
          <a:xfrm>
            <a:off x="9288629" y="2626215"/>
            <a:ext cx="1301584" cy="246691"/>
          </a:xfrm>
          <a:prstGeom prst="rect">
            <a:avLst/>
          </a:prstGeom>
          <a:solidFill>
            <a:srgbClr val="99FF99"/>
          </a:solidFill>
          <a:ln w="3175">
            <a:solidFill>
              <a:srgbClr val="000000"/>
            </a:solidFill>
            <a:miter lim="800000"/>
            <a:headEnd/>
            <a:tailEnd/>
          </a:ln>
        </p:spPr>
        <p:txBody>
          <a:bodyPr wrap="square" lIns="0" tIns="0" rIns="0" bIns="0">
            <a:spAutoFit/>
          </a:bodyPr>
          <a:lstStyle/>
          <a:p>
            <a:endParaRPr lang="en-US"/>
          </a:p>
        </p:txBody>
      </p:sp>
      <p:sp>
        <p:nvSpPr>
          <p:cNvPr id="174101" name="Rectangle 21"/>
          <p:cNvSpPr>
            <a:spLocks noChangeArrowheads="1"/>
          </p:cNvSpPr>
          <p:nvPr/>
        </p:nvSpPr>
        <p:spPr bwMode="auto">
          <a:xfrm flipH="1">
            <a:off x="8046747" y="1850572"/>
            <a:ext cx="256937" cy="1423574"/>
          </a:xfrm>
          <a:prstGeom prst="rect">
            <a:avLst/>
          </a:prstGeom>
          <a:solidFill>
            <a:srgbClr val="FF9933"/>
          </a:solidFill>
          <a:ln w="3175">
            <a:solidFill>
              <a:srgbClr val="000000"/>
            </a:solidFill>
            <a:miter lim="800000"/>
            <a:headEnd/>
            <a:tailEnd/>
          </a:ln>
        </p:spPr>
        <p:txBody>
          <a:bodyPr wrap="square" lIns="0" tIns="0" rIns="0" bIns="0">
            <a:spAutoFit/>
          </a:bodyPr>
          <a:lstStyle/>
          <a:p>
            <a:endParaRPr lang="en-US"/>
          </a:p>
        </p:txBody>
      </p:sp>
      <p:sp>
        <p:nvSpPr>
          <p:cNvPr id="174102" name="Rectangle 22"/>
          <p:cNvSpPr>
            <a:spLocks noChangeArrowheads="1"/>
          </p:cNvSpPr>
          <p:nvPr/>
        </p:nvSpPr>
        <p:spPr bwMode="auto">
          <a:xfrm flipH="1">
            <a:off x="8887701" y="2189163"/>
            <a:ext cx="240300" cy="1106483"/>
          </a:xfrm>
          <a:prstGeom prst="rect">
            <a:avLst/>
          </a:prstGeom>
          <a:solidFill>
            <a:srgbClr val="FF9933"/>
          </a:solidFill>
          <a:ln w="3175">
            <a:solidFill>
              <a:srgbClr val="000000"/>
            </a:solidFill>
            <a:miter lim="800000"/>
            <a:headEnd/>
            <a:tailEnd/>
          </a:ln>
        </p:spPr>
        <p:txBody>
          <a:bodyPr wrap="square" lIns="0" tIns="0" rIns="0" bIns="0">
            <a:spAutoFit/>
          </a:bodyPr>
          <a:lstStyle/>
          <a:p>
            <a:endParaRPr lang="en-US"/>
          </a:p>
        </p:txBody>
      </p:sp>
      <p:sp>
        <p:nvSpPr>
          <p:cNvPr id="174093" name="Rectangle 13"/>
          <p:cNvSpPr>
            <a:spLocks noChangeArrowheads="1"/>
          </p:cNvSpPr>
          <p:nvPr/>
        </p:nvSpPr>
        <p:spPr bwMode="auto">
          <a:xfrm flipH="1">
            <a:off x="9408853" y="1874839"/>
            <a:ext cx="533660" cy="1027111"/>
          </a:xfrm>
          <a:prstGeom prst="rect">
            <a:avLst/>
          </a:prstGeom>
          <a:solidFill>
            <a:srgbClr val="FF9933"/>
          </a:solidFill>
          <a:ln w="3175">
            <a:solidFill>
              <a:srgbClr val="000000"/>
            </a:solidFill>
            <a:miter lim="800000"/>
            <a:headEnd/>
            <a:tailEnd/>
          </a:ln>
        </p:spPr>
        <p:txBody>
          <a:bodyPr wrap="square" lIns="0" tIns="0" rIns="0" bIns="0">
            <a:spAutoFit/>
          </a:bodyPr>
          <a:lstStyle/>
          <a:p>
            <a:endParaRPr lang="en-US"/>
          </a:p>
        </p:txBody>
      </p:sp>
      <p:sp>
        <p:nvSpPr>
          <p:cNvPr id="22" name="Rectangle 13"/>
          <p:cNvSpPr>
            <a:spLocks noChangeArrowheads="1"/>
          </p:cNvSpPr>
          <p:nvPr/>
        </p:nvSpPr>
        <p:spPr bwMode="auto">
          <a:xfrm flipH="1">
            <a:off x="10087203" y="2297908"/>
            <a:ext cx="445990" cy="1027111"/>
          </a:xfrm>
          <a:prstGeom prst="rect">
            <a:avLst/>
          </a:prstGeom>
          <a:solidFill>
            <a:srgbClr val="FF9933"/>
          </a:solidFill>
          <a:ln w="3175">
            <a:solidFill>
              <a:srgbClr val="000000"/>
            </a:solidFill>
            <a:miter lim="800000"/>
            <a:headEnd/>
            <a:tailEnd/>
          </a:ln>
        </p:spPr>
        <p:txBody>
          <a:bodyPr wrap="square" lIns="0" tIns="0" rIns="0" bIns="0">
            <a:spAutoFit/>
          </a:bodyPr>
          <a:lstStyle/>
          <a:p>
            <a:endParaRPr lang="en-US"/>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How does Bluetooth guarantee certain data rates and delays?</a:t>
            </a:r>
          </a:p>
          <a:p>
            <a:pPr lvl="1"/>
            <a:r>
              <a:rPr lang="en-US" dirty="0"/>
              <a:t>Can slaves send on their own?</a:t>
            </a:r>
          </a:p>
          <a:p>
            <a:pPr lvl="1"/>
            <a:r>
              <a:rPr lang="en-US" dirty="0"/>
              <a:t>How can the sniff mode help reducing power consumption?</a:t>
            </a:r>
          </a:p>
          <a:p>
            <a:pPr lvl="1"/>
            <a:r>
              <a:rPr lang="en-US" dirty="0"/>
              <a:t>If interested in the current security features – please do have a look at the Core Spec!</a:t>
            </a:r>
          </a:p>
          <a:p>
            <a:pPr lvl="1"/>
            <a:r>
              <a:rPr lang="en-US" dirty="0"/>
              <a:t>Many protocols, options, parameters – quite complex! What is one offered solution to guarantee compatibility?</a:t>
            </a:r>
          </a:p>
          <a:p>
            <a:pPr lvl="1"/>
            <a:endParaRPr lang="en-US" dirty="0"/>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3284682045"/>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a:t>Bluetooth versions</a:t>
            </a:r>
          </a:p>
        </p:txBody>
      </p:sp>
      <p:sp>
        <p:nvSpPr>
          <p:cNvPr id="400387" name="Rectangle 3"/>
          <p:cNvSpPr>
            <a:spLocks noGrp="1" noChangeArrowheads="1"/>
          </p:cNvSpPr>
          <p:nvPr>
            <p:ph idx="1"/>
          </p:nvPr>
        </p:nvSpPr>
        <p:spPr/>
        <p:txBody>
          <a:bodyPr>
            <a:normAutofit fontScale="92500" lnSpcReduction="20000"/>
          </a:bodyPr>
          <a:lstStyle/>
          <a:p>
            <a:r>
              <a:rPr lang="en-US" dirty="0"/>
              <a:t>Bluetooth 1.1</a:t>
            </a:r>
          </a:p>
          <a:p>
            <a:pPr lvl="1"/>
            <a:r>
              <a:rPr lang="en-US" dirty="0"/>
              <a:t>also IEEE Standard 802.15.1-2002</a:t>
            </a:r>
          </a:p>
          <a:p>
            <a:pPr lvl="1"/>
            <a:r>
              <a:rPr lang="en-US" dirty="0"/>
              <a:t>initial stable commercial standard</a:t>
            </a:r>
          </a:p>
          <a:p>
            <a:r>
              <a:rPr lang="en-US" dirty="0"/>
              <a:t>Bluetooth 1.2</a:t>
            </a:r>
          </a:p>
          <a:p>
            <a:pPr lvl="1"/>
            <a:r>
              <a:rPr lang="en-US" dirty="0"/>
              <a:t>also IEEE Standard 802.15.1-2005</a:t>
            </a:r>
          </a:p>
          <a:p>
            <a:pPr lvl="1"/>
            <a:r>
              <a:rPr lang="en-US" dirty="0" err="1"/>
              <a:t>eSCO</a:t>
            </a:r>
            <a:r>
              <a:rPr lang="en-US" dirty="0"/>
              <a:t> (extended SCO): higher, variable bitrates, retransmission for SCO</a:t>
            </a:r>
          </a:p>
          <a:p>
            <a:pPr lvl="1"/>
            <a:r>
              <a:rPr lang="en-US" dirty="0"/>
              <a:t>AFH (adaptive frequency hopping) to avoid interference</a:t>
            </a:r>
          </a:p>
          <a:p>
            <a:r>
              <a:rPr lang="en-US" dirty="0"/>
              <a:t>Bluetooth 2.0 + EDR (2004, no more IEEE)</a:t>
            </a:r>
          </a:p>
          <a:p>
            <a:pPr lvl="1"/>
            <a:r>
              <a:rPr lang="en-US" dirty="0"/>
              <a:t>EDR (enhanced date rate) of 3.0 </a:t>
            </a:r>
            <a:r>
              <a:rPr lang="en-US" dirty="0" err="1"/>
              <a:t>Mbit</a:t>
            </a:r>
            <a:r>
              <a:rPr lang="en-US" dirty="0"/>
              <a:t>/s for ACL and </a:t>
            </a:r>
            <a:r>
              <a:rPr lang="en-US" dirty="0" err="1"/>
              <a:t>eSCO</a:t>
            </a:r>
            <a:endParaRPr lang="en-US" dirty="0"/>
          </a:p>
          <a:p>
            <a:pPr lvl="1"/>
            <a:r>
              <a:rPr lang="en-US" dirty="0"/>
              <a:t>lower power consumption due to shorter duty cycle</a:t>
            </a:r>
          </a:p>
          <a:p>
            <a:r>
              <a:rPr lang="en-US" dirty="0"/>
              <a:t>Bluetooth 2.1 + EDR (2007)</a:t>
            </a:r>
          </a:p>
          <a:p>
            <a:pPr lvl="1"/>
            <a:r>
              <a:rPr lang="en-US" dirty="0"/>
              <a:t>better pairing support, e.g. using NFC</a:t>
            </a:r>
          </a:p>
          <a:p>
            <a:pPr lvl="1"/>
            <a:r>
              <a:rPr lang="en-US" dirty="0"/>
              <a:t>improved security</a:t>
            </a:r>
          </a:p>
          <a:p>
            <a:r>
              <a:rPr lang="en-US" dirty="0"/>
              <a:t>Bluetooth 3.0 + HS (2009)</a:t>
            </a:r>
          </a:p>
          <a:p>
            <a:pPr lvl="1"/>
            <a:r>
              <a:rPr lang="en-US" dirty="0"/>
              <a:t>Bluetooth 2.1 + EDR + IEEE 802.11a/g = 54 </a:t>
            </a:r>
            <a:r>
              <a:rPr lang="en-US" dirty="0" err="1"/>
              <a:t>Mbit</a:t>
            </a:r>
            <a:r>
              <a:rPr lang="en-US" dirty="0"/>
              <a:t>/s</a:t>
            </a:r>
          </a:p>
          <a:p>
            <a:r>
              <a:rPr lang="en-US" dirty="0"/>
              <a:t>Bluetooth 4.0 (2010), 4.1 (2013), 4.2 (2014)</a:t>
            </a:r>
          </a:p>
          <a:p>
            <a:pPr lvl="1"/>
            <a:r>
              <a:rPr lang="en-US" b="1" dirty="0"/>
              <a:t>Low Energy</a:t>
            </a:r>
            <a:r>
              <a:rPr lang="en-US" dirty="0"/>
              <a:t>, much faster connection setup</a:t>
            </a:r>
          </a:p>
          <a:p>
            <a:r>
              <a:rPr lang="en-US" dirty="0"/>
              <a:t>Bluetooth 5 (2016)</a:t>
            </a:r>
          </a:p>
          <a:p>
            <a:pPr lvl="1"/>
            <a:r>
              <a:rPr lang="en-US" dirty="0"/>
              <a:t>Longer range (100m) or higher data rate (2 Mbit/s without EDR), localization, no more park state</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Bluetooth Low Energy – this is not classical BT anymore!</a:t>
            </a:r>
            <a:endParaRPr lang="en-US" dirty="0">
              <a:solidFill>
                <a:srgbClr val="FF0000"/>
              </a:solidFill>
            </a:endParaRPr>
          </a:p>
        </p:txBody>
      </p:sp>
      <p:sp>
        <p:nvSpPr>
          <p:cNvPr id="3" name="Content Placeholder 2"/>
          <p:cNvSpPr>
            <a:spLocks noGrp="1"/>
          </p:cNvSpPr>
          <p:nvPr>
            <p:ph idx="1"/>
          </p:nvPr>
        </p:nvSpPr>
        <p:spPr/>
        <p:txBody>
          <a:bodyPr/>
          <a:lstStyle/>
          <a:p>
            <a:r>
              <a:rPr lang="en-US" dirty="0"/>
              <a:t>Also at 2.4 GHz, FHSS, mandatory 1 Mbit/s, 500 </a:t>
            </a:r>
            <a:r>
              <a:rPr lang="en-US" dirty="0" err="1"/>
              <a:t>kbit</a:t>
            </a:r>
            <a:r>
              <a:rPr lang="en-US" dirty="0"/>
              <a:t>/s, 125 </a:t>
            </a:r>
            <a:r>
              <a:rPr lang="en-US" dirty="0" err="1"/>
              <a:t>kbit</a:t>
            </a:r>
            <a:r>
              <a:rPr lang="en-US" dirty="0"/>
              <a:t>/s as well as optional 2 Mbit/s</a:t>
            </a:r>
          </a:p>
          <a:p>
            <a:endParaRPr lang="en-US" dirty="0"/>
          </a:p>
          <a:p>
            <a:r>
              <a:rPr lang="en-US" dirty="0"/>
              <a:t>Special mesh networking for many-to-many communication between thousands of devices</a:t>
            </a:r>
          </a:p>
          <a:p>
            <a:endParaRPr lang="en-US" dirty="0"/>
          </a:p>
          <a:p>
            <a:r>
              <a:rPr lang="en-US" dirty="0"/>
              <a:t>Two MAC schemes </a:t>
            </a:r>
          </a:p>
          <a:p>
            <a:pPr lvl="1"/>
            <a:r>
              <a:rPr lang="en-US" dirty="0"/>
              <a:t>FDMA</a:t>
            </a:r>
          </a:p>
          <a:p>
            <a:pPr lvl="2"/>
            <a:r>
              <a:rPr lang="en-US" dirty="0"/>
              <a:t>40 channels, 2 MHz spacing, 3 channels for advertising, 37 general purpose (advertising, data)</a:t>
            </a:r>
          </a:p>
          <a:p>
            <a:r>
              <a:rPr lang="en-US" dirty="0"/>
              <a:t> </a:t>
            </a:r>
          </a:p>
          <a:p>
            <a:pPr lvl="1"/>
            <a:r>
              <a:rPr lang="en-US" dirty="0"/>
              <a:t>TDMA</a:t>
            </a:r>
          </a:p>
          <a:p>
            <a:pPr lvl="2"/>
            <a:r>
              <a:rPr lang="en-US" dirty="0"/>
              <a:t>Polling scheme with predetermined intervals</a:t>
            </a:r>
          </a:p>
          <a:p>
            <a:pPr lvl="1"/>
            <a:endParaRPr lang="en-US" dirty="0"/>
          </a:p>
          <a:p>
            <a:r>
              <a:rPr lang="en-US" dirty="0"/>
              <a:t>Physical channel sub-divided into “events”</a:t>
            </a:r>
          </a:p>
          <a:p>
            <a:pPr lvl="1"/>
            <a:r>
              <a:rPr lang="en-US" dirty="0"/>
              <a:t>Advertising, extended advertising, periodic advertising, connection, isochronous</a:t>
            </a:r>
          </a:p>
          <a:p>
            <a:pPr lvl="1"/>
            <a:endParaRPr lang="en-US" dirty="0"/>
          </a:p>
          <a:p>
            <a:pPr indent="-132160"/>
            <a:r>
              <a:rPr lang="en-US" dirty="0"/>
              <a:t>Radio supports direction finding (angle of arrival / departure) useful for RTLS</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
        <p:nvSpPr>
          <p:cNvPr id="6" name="TextBox 5"/>
          <p:cNvSpPr txBox="1"/>
          <p:nvPr/>
        </p:nvSpPr>
        <p:spPr>
          <a:xfrm>
            <a:off x="9152894" y="5813758"/>
            <a:ext cx="2701382" cy="261610"/>
          </a:xfrm>
          <a:prstGeom prst="rect">
            <a:avLst/>
          </a:prstGeom>
          <a:noFill/>
        </p:spPr>
        <p:txBody>
          <a:bodyPr wrap="none" rtlCol="0">
            <a:spAutoFit/>
          </a:bodyPr>
          <a:lstStyle/>
          <a:p>
            <a:r>
              <a:rPr lang="en-US" sz="1100" dirty="0">
                <a:solidFill>
                  <a:srgbClr val="002060"/>
                </a:solidFill>
                <a:latin typeface="+mj-lt"/>
              </a:rPr>
              <a:t>Source: www.nordicsemi.com, nRF5340</a:t>
            </a:r>
          </a:p>
        </p:txBody>
      </p:sp>
      <p:pic>
        <p:nvPicPr>
          <p:cNvPr id="182274" name="Picture 2" descr="nRF5340 SoC aQF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5189" y="4349211"/>
            <a:ext cx="1356792" cy="13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07818"/>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 Physical Channels</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pic>
        <p:nvPicPr>
          <p:cNvPr id="5" name="Picture 4"/>
          <p:cNvPicPr>
            <a:picLocks noChangeAspect="1"/>
          </p:cNvPicPr>
          <p:nvPr/>
        </p:nvPicPr>
        <p:blipFill rotWithShape="1">
          <a:blip r:embed="rId2"/>
          <a:srcRect r="565"/>
          <a:stretch/>
        </p:blipFill>
        <p:spPr>
          <a:xfrm>
            <a:off x="3287688" y="1456717"/>
            <a:ext cx="5184576" cy="4494179"/>
          </a:xfrm>
          <a:prstGeom prst="rect">
            <a:avLst/>
          </a:prstGeom>
        </p:spPr>
      </p:pic>
      <p:sp>
        <p:nvSpPr>
          <p:cNvPr id="6" name="TextBox 5"/>
          <p:cNvSpPr txBox="1"/>
          <p:nvPr/>
        </p:nvSpPr>
        <p:spPr>
          <a:xfrm>
            <a:off x="8400256" y="6332839"/>
            <a:ext cx="2879314" cy="261610"/>
          </a:xfrm>
          <a:prstGeom prst="rect">
            <a:avLst/>
          </a:prstGeom>
          <a:noFill/>
        </p:spPr>
        <p:txBody>
          <a:bodyPr wrap="none" rtlCol="0">
            <a:spAutoFit/>
          </a:bodyPr>
          <a:lstStyle/>
          <a:p>
            <a:r>
              <a:rPr lang="en-US" sz="1100" dirty="0">
                <a:solidFill>
                  <a:srgbClr val="002060"/>
                </a:solidFill>
                <a:latin typeface="+mj-lt"/>
              </a:rPr>
              <a:t>Source: </a:t>
            </a:r>
            <a:r>
              <a:rPr lang="en-US" sz="1100" dirty="0">
                <a:solidFill>
                  <a:srgbClr val="002060"/>
                </a:solidFill>
                <a:latin typeface="+mj-lt"/>
                <a:hlinkClick r:id="rId3"/>
              </a:rPr>
              <a:t>www.Bluetooth.org</a:t>
            </a:r>
            <a:r>
              <a:rPr lang="en-US" sz="1100" dirty="0">
                <a:solidFill>
                  <a:srgbClr val="002060"/>
                </a:solidFill>
                <a:latin typeface="+mj-lt"/>
              </a:rPr>
              <a:t>, </a:t>
            </a:r>
            <a:r>
              <a:rPr lang="en-US" sz="1100" dirty="0" err="1">
                <a:solidFill>
                  <a:srgbClr val="002060"/>
                </a:solidFill>
                <a:latin typeface="+mj-lt"/>
              </a:rPr>
              <a:t>BT_Core</a:t>
            </a:r>
            <a:r>
              <a:rPr lang="en-US" sz="1100" dirty="0">
                <a:solidFill>
                  <a:srgbClr val="002060"/>
                </a:solidFill>
                <a:latin typeface="+mj-lt"/>
              </a:rPr>
              <a:t>, v5.2</a:t>
            </a:r>
          </a:p>
        </p:txBody>
      </p:sp>
    </p:spTree>
    <p:extLst>
      <p:ext uri="{BB962C8B-B14F-4D97-AF65-F5344CB8AC3E}">
        <p14:creationId xmlns:p14="http://schemas.microsoft.com/office/powerpoint/2010/main" val="2379148004"/>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 Packet Format – Example: </a:t>
            </a:r>
            <a:r>
              <a:rPr lang="en-US" dirty="0" err="1"/>
              <a:t>Uncoded</a:t>
            </a:r>
            <a:r>
              <a:rPr lang="en-US" dirty="0"/>
              <a:t> PHY LE 1M and LE 2M)</a:t>
            </a:r>
          </a:p>
        </p:txBody>
      </p:sp>
      <p:sp>
        <p:nvSpPr>
          <p:cNvPr id="6" name="Content Placeholder 5"/>
          <p:cNvSpPr>
            <a:spLocks noGrp="1"/>
          </p:cNvSpPr>
          <p:nvPr>
            <p:ph idx="1"/>
          </p:nvPr>
        </p:nvSpPr>
        <p:spPr/>
        <p:txBody>
          <a:bodyPr/>
          <a:lstStyle/>
          <a:p>
            <a:r>
              <a:rPr lang="en-US" dirty="0"/>
              <a:t>Preamble</a:t>
            </a:r>
          </a:p>
          <a:p>
            <a:pPr lvl="1"/>
            <a:r>
              <a:rPr lang="en-US" dirty="0"/>
              <a:t>Synchronization, gain control, </a:t>
            </a:r>
            <a:br>
              <a:rPr lang="en-US" dirty="0"/>
            </a:br>
            <a:r>
              <a:rPr lang="en-US" dirty="0"/>
              <a:t>symbol timing</a:t>
            </a:r>
          </a:p>
          <a:p>
            <a:pPr lvl="1"/>
            <a:r>
              <a:rPr lang="en-US" dirty="0"/>
              <a:t>1 byte for LE 1M, 2 byte for LE 2M</a:t>
            </a:r>
          </a:p>
          <a:p>
            <a:endParaRPr lang="en-US" dirty="0"/>
          </a:p>
          <a:p>
            <a:r>
              <a:rPr lang="en-US" dirty="0"/>
              <a:t>Access Address</a:t>
            </a:r>
          </a:p>
          <a:p>
            <a:pPr lvl="1"/>
            <a:r>
              <a:rPr lang="en-US" dirty="0"/>
              <a:t>Determined by the link layer</a:t>
            </a:r>
          </a:p>
          <a:p>
            <a:endParaRPr lang="en-US" dirty="0"/>
          </a:p>
          <a:p>
            <a:r>
              <a:rPr lang="en-US" dirty="0"/>
              <a:t>Constant Tone Extension</a:t>
            </a:r>
          </a:p>
          <a:p>
            <a:pPr lvl="1"/>
            <a:r>
              <a:rPr lang="en-US" dirty="0"/>
              <a:t>Optional for </a:t>
            </a:r>
            <a:r>
              <a:rPr lang="en-US" dirty="0" err="1"/>
              <a:t>AoA</a:t>
            </a:r>
            <a:r>
              <a:rPr lang="en-US" dirty="0"/>
              <a:t>/</a:t>
            </a:r>
            <a:r>
              <a:rPr lang="en-US" dirty="0" err="1"/>
              <a:t>AoD</a:t>
            </a:r>
            <a:r>
              <a:rPr lang="en-US" dirty="0"/>
              <a:t> estimation</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pic>
        <p:nvPicPr>
          <p:cNvPr id="4" name="Picture 3"/>
          <p:cNvPicPr>
            <a:picLocks noChangeAspect="1"/>
          </p:cNvPicPr>
          <p:nvPr/>
        </p:nvPicPr>
        <p:blipFill>
          <a:blip r:embed="rId2"/>
          <a:stretch>
            <a:fillRect/>
          </a:stretch>
        </p:blipFill>
        <p:spPr>
          <a:xfrm>
            <a:off x="4548807" y="1231611"/>
            <a:ext cx="7509753" cy="1011677"/>
          </a:xfrm>
          <a:prstGeom prst="rect">
            <a:avLst/>
          </a:prstGeom>
        </p:spPr>
      </p:pic>
      <p:sp>
        <p:nvSpPr>
          <p:cNvPr id="5" name="TextBox 4"/>
          <p:cNvSpPr txBox="1"/>
          <p:nvPr/>
        </p:nvSpPr>
        <p:spPr>
          <a:xfrm>
            <a:off x="9192344" y="6309320"/>
            <a:ext cx="2879314" cy="261610"/>
          </a:xfrm>
          <a:prstGeom prst="rect">
            <a:avLst/>
          </a:prstGeom>
          <a:noFill/>
        </p:spPr>
        <p:txBody>
          <a:bodyPr wrap="none" rtlCol="0">
            <a:spAutoFit/>
          </a:bodyPr>
          <a:lstStyle/>
          <a:p>
            <a:r>
              <a:rPr lang="en-US" sz="1100" dirty="0">
                <a:solidFill>
                  <a:srgbClr val="002060"/>
                </a:solidFill>
                <a:latin typeface="+mj-lt"/>
              </a:rPr>
              <a:t>Source: </a:t>
            </a:r>
            <a:r>
              <a:rPr lang="en-US" sz="1100" dirty="0">
                <a:solidFill>
                  <a:srgbClr val="002060"/>
                </a:solidFill>
                <a:latin typeface="+mj-lt"/>
                <a:hlinkClick r:id="rId3"/>
              </a:rPr>
              <a:t>www.Bluetooth.org</a:t>
            </a:r>
            <a:r>
              <a:rPr lang="en-US" sz="1100" dirty="0">
                <a:solidFill>
                  <a:srgbClr val="002060"/>
                </a:solidFill>
                <a:latin typeface="+mj-lt"/>
              </a:rPr>
              <a:t>, </a:t>
            </a:r>
            <a:r>
              <a:rPr lang="en-US" sz="1100" dirty="0" err="1">
                <a:solidFill>
                  <a:srgbClr val="002060"/>
                </a:solidFill>
                <a:latin typeface="+mj-lt"/>
              </a:rPr>
              <a:t>BT_Core</a:t>
            </a:r>
            <a:r>
              <a:rPr lang="en-US" sz="1100" dirty="0">
                <a:solidFill>
                  <a:srgbClr val="002060"/>
                </a:solidFill>
                <a:latin typeface="+mj-lt"/>
              </a:rPr>
              <a:t>, v5.2</a:t>
            </a:r>
          </a:p>
        </p:txBody>
      </p:sp>
      <p:pic>
        <p:nvPicPr>
          <p:cNvPr id="7" name="Picture 6"/>
          <p:cNvPicPr>
            <a:picLocks noChangeAspect="1"/>
          </p:cNvPicPr>
          <p:nvPr/>
        </p:nvPicPr>
        <p:blipFill>
          <a:blip r:embed="rId4"/>
          <a:stretch>
            <a:fillRect/>
          </a:stretch>
        </p:blipFill>
        <p:spPr>
          <a:xfrm>
            <a:off x="5303912" y="2984618"/>
            <a:ext cx="6324527" cy="3203014"/>
          </a:xfrm>
          <a:prstGeom prst="rect">
            <a:avLst/>
          </a:prstGeom>
        </p:spPr>
      </p:pic>
    </p:spTree>
    <p:extLst>
      <p:ext uri="{BB962C8B-B14F-4D97-AF65-F5344CB8AC3E}">
        <p14:creationId xmlns:p14="http://schemas.microsoft.com/office/powerpoint/2010/main" val="2485462975"/>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 Advertisements</a:t>
            </a:r>
          </a:p>
        </p:txBody>
      </p:sp>
      <p:sp>
        <p:nvSpPr>
          <p:cNvPr id="3" name="Content Placeholder 2"/>
          <p:cNvSpPr>
            <a:spLocks noGrp="1"/>
          </p:cNvSpPr>
          <p:nvPr>
            <p:ph idx="1"/>
          </p:nvPr>
        </p:nvSpPr>
        <p:spPr/>
        <p:txBody>
          <a:bodyPr/>
          <a:lstStyle/>
          <a:p>
            <a:pPr lvl="1"/>
            <a:r>
              <a:rPr lang="en-US" dirty="0"/>
              <a:t>Communication can happen in advertising events</a:t>
            </a:r>
          </a:p>
          <a:p>
            <a:pPr lvl="1"/>
            <a:r>
              <a:rPr lang="en-US" dirty="0"/>
              <a:t>Each advertising event starts at the first advertising channel k</a:t>
            </a:r>
          </a:p>
          <a:p>
            <a:pPr lvl="1"/>
            <a:r>
              <a:rPr lang="en-US" dirty="0"/>
              <a:t>Advertisers send advertisements, scanners receive and may make a request answered by the advertiser</a:t>
            </a:r>
          </a:p>
          <a:p>
            <a:pPr lvl="1"/>
            <a:r>
              <a:rPr lang="en-US" dirty="0"/>
              <a:t>Advertisements can be used to set-up bidirectional communication, periodic broadcasts, isochronous streams</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pic>
        <p:nvPicPr>
          <p:cNvPr id="5" name="Picture 4"/>
          <p:cNvPicPr>
            <a:picLocks noChangeAspect="1"/>
          </p:cNvPicPr>
          <p:nvPr/>
        </p:nvPicPr>
        <p:blipFill>
          <a:blip r:embed="rId2"/>
          <a:stretch>
            <a:fillRect/>
          </a:stretch>
        </p:blipFill>
        <p:spPr>
          <a:xfrm>
            <a:off x="940342" y="2780928"/>
            <a:ext cx="10311319" cy="2821021"/>
          </a:xfrm>
          <a:prstGeom prst="rect">
            <a:avLst/>
          </a:prstGeom>
        </p:spPr>
      </p:pic>
      <p:sp>
        <p:nvSpPr>
          <p:cNvPr id="6" name="TextBox 5"/>
          <p:cNvSpPr txBox="1"/>
          <p:nvPr/>
        </p:nvSpPr>
        <p:spPr>
          <a:xfrm>
            <a:off x="8832304" y="5673656"/>
            <a:ext cx="2879314" cy="261610"/>
          </a:xfrm>
          <a:prstGeom prst="rect">
            <a:avLst/>
          </a:prstGeom>
          <a:noFill/>
        </p:spPr>
        <p:txBody>
          <a:bodyPr wrap="none" rtlCol="0">
            <a:spAutoFit/>
          </a:bodyPr>
          <a:lstStyle/>
          <a:p>
            <a:r>
              <a:rPr lang="en-US" sz="1100" dirty="0">
                <a:solidFill>
                  <a:srgbClr val="002060"/>
                </a:solidFill>
                <a:latin typeface="+mj-lt"/>
              </a:rPr>
              <a:t>Source: </a:t>
            </a:r>
            <a:r>
              <a:rPr lang="en-US" sz="1100" dirty="0">
                <a:solidFill>
                  <a:srgbClr val="002060"/>
                </a:solidFill>
                <a:latin typeface="+mj-lt"/>
                <a:hlinkClick r:id="rId3"/>
              </a:rPr>
              <a:t>www.Bluetooth.org</a:t>
            </a:r>
            <a:r>
              <a:rPr lang="en-US" sz="1100" dirty="0">
                <a:solidFill>
                  <a:srgbClr val="002060"/>
                </a:solidFill>
                <a:latin typeface="+mj-lt"/>
              </a:rPr>
              <a:t>, </a:t>
            </a:r>
            <a:r>
              <a:rPr lang="en-US" sz="1100" dirty="0" err="1">
                <a:solidFill>
                  <a:srgbClr val="002060"/>
                </a:solidFill>
                <a:latin typeface="+mj-lt"/>
              </a:rPr>
              <a:t>BT_Core</a:t>
            </a:r>
            <a:r>
              <a:rPr lang="en-US" sz="1100" dirty="0">
                <a:solidFill>
                  <a:srgbClr val="002060"/>
                </a:solidFill>
                <a:latin typeface="+mj-lt"/>
              </a:rPr>
              <a:t>, v5.2</a:t>
            </a:r>
          </a:p>
        </p:txBody>
      </p:sp>
    </p:spTree>
    <p:extLst>
      <p:ext uri="{BB962C8B-B14F-4D97-AF65-F5344CB8AC3E}">
        <p14:creationId xmlns:p14="http://schemas.microsoft.com/office/powerpoint/2010/main" val="1150342538"/>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 setting up ACL connections</a:t>
            </a:r>
          </a:p>
        </p:txBody>
      </p:sp>
      <p:sp>
        <p:nvSpPr>
          <p:cNvPr id="3" name="Content Placeholder 2"/>
          <p:cNvSpPr>
            <a:spLocks noGrp="1"/>
          </p:cNvSpPr>
          <p:nvPr>
            <p:ph idx="1"/>
          </p:nvPr>
        </p:nvSpPr>
        <p:spPr/>
        <p:txBody>
          <a:bodyPr/>
          <a:lstStyle/>
          <a:p>
            <a:pPr lvl="1"/>
            <a:r>
              <a:rPr lang="en-US" dirty="0"/>
              <a:t>Devices (called initiator) may listen for connectable advertising packets</a:t>
            </a:r>
          </a:p>
          <a:p>
            <a:pPr lvl="1"/>
            <a:r>
              <a:rPr lang="en-US" dirty="0"/>
              <a:t>After reception the initiator may make a connection request on the same channel</a:t>
            </a:r>
          </a:p>
          <a:p>
            <a:pPr lvl="1"/>
            <a:r>
              <a:rPr lang="en-US" dirty="0"/>
              <a:t>Start of connecting event if advertiser accepts connection request</a:t>
            </a:r>
          </a:p>
          <a:p>
            <a:pPr lvl="1"/>
            <a:r>
              <a:rPr lang="en-US" dirty="0"/>
              <a:t>Initiator becomes master in the </a:t>
            </a:r>
            <a:r>
              <a:rPr lang="en-US" dirty="0" err="1"/>
              <a:t>piconet</a:t>
            </a:r>
            <a:r>
              <a:rPr lang="en-US" dirty="0"/>
              <a:t>, advertising device the slave</a:t>
            </a:r>
          </a:p>
          <a:p>
            <a:pPr lvl="1"/>
            <a:r>
              <a:rPr lang="en-US" dirty="0"/>
              <a:t>Channel hopping at each connection event based on hopping pattern determined by connection request</a:t>
            </a:r>
          </a:p>
          <a:p>
            <a:pPr lvl="2"/>
            <a:r>
              <a:rPr lang="en-US" dirty="0"/>
              <a:t>Pseudo-random pattern using 37 frequencies incl. interference prevention via exclusion of channels</a:t>
            </a:r>
          </a:p>
          <a:p>
            <a:pPr lvl="1"/>
            <a:r>
              <a:rPr lang="en-US" dirty="0"/>
              <a:t>Using an ACL connection the master can establish one or more isochronous connections</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pic>
        <p:nvPicPr>
          <p:cNvPr id="5" name="Picture 4"/>
          <p:cNvPicPr>
            <a:picLocks noChangeAspect="1"/>
          </p:cNvPicPr>
          <p:nvPr/>
        </p:nvPicPr>
        <p:blipFill>
          <a:blip r:embed="rId2"/>
          <a:stretch>
            <a:fillRect/>
          </a:stretch>
        </p:blipFill>
        <p:spPr>
          <a:xfrm>
            <a:off x="765244" y="3728839"/>
            <a:ext cx="10661515" cy="2752928"/>
          </a:xfrm>
          <a:prstGeom prst="rect">
            <a:avLst/>
          </a:prstGeom>
        </p:spPr>
      </p:pic>
      <p:sp>
        <p:nvSpPr>
          <p:cNvPr id="6" name="TextBox 5"/>
          <p:cNvSpPr txBox="1"/>
          <p:nvPr/>
        </p:nvSpPr>
        <p:spPr>
          <a:xfrm>
            <a:off x="8832304" y="6394621"/>
            <a:ext cx="2879314" cy="261610"/>
          </a:xfrm>
          <a:prstGeom prst="rect">
            <a:avLst/>
          </a:prstGeom>
          <a:noFill/>
        </p:spPr>
        <p:txBody>
          <a:bodyPr wrap="none" rtlCol="0">
            <a:spAutoFit/>
          </a:bodyPr>
          <a:lstStyle/>
          <a:p>
            <a:r>
              <a:rPr lang="en-US" sz="1100" dirty="0">
                <a:solidFill>
                  <a:srgbClr val="002060"/>
                </a:solidFill>
                <a:latin typeface="+mj-lt"/>
              </a:rPr>
              <a:t>Source: </a:t>
            </a:r>
            <a:r>
              <a:rPr lang="en-US" sz="1100" dirty="0">
                <a:solidFill>
                  <a:srgbClr val="002060"/>
                </a:solidFill>
                <a:latin typeface="+mj-lt"/>
                <a:hlinkClick r:id="rId3"/>
              </a:rPr>
              <a:t>www.Bluetooth.org</a:t>
            </a:r>
            <a:r>
              <a:rPr lang="en-US" sz="1100" dirty="0">
                <a:solidFill>
                  <a:srgbClr val="002060"/>
                </a:solidFill>
                <a:latin typeface="+mj-lt"/>
              </a:rPr>
              <a:t>, </a:t>
            </a:r>
            <a:r>
              <a:rPr lang="en-US" sz="1100" dirty="0" err="1">
                <a:solidFill>
                  <a:srgbClr val="002060"/>
                </a:solidFill>
                <a:latin typeface="+mj-lt"/>
              </a:rPr>
              <a:t>BT_Core</a:t>
            </a:r>
            <a:r>
              <a:rPr lang="en-US" sz="1100" dirty="0">
                <a:solidFill>
                  <a:srgbClr val="002060"/>
                </a:solidFill>
                <a:latin typeface="+mj-lt"/>
              </a:rPr>
              <a:t>, v5.2</a:t>
            </a:r>
          </a:p>
        </p:txBody>
      </p:sp>
    </p:spTree>
    <p:extLst>
      <p:ext uri="{BB962C8B-B14F-4D97-AF65-F5344CB8AC3E}">
        <p14:creationId xmlns:p14="http://schemas.microsoft.com/office/powerpoint/2010/main" val="2018257533"/>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Piconet</a:t>
            </a:r>
            <a:r>
              <a:rPr lang="en-US" dirty="0"/>
              <a:t> A</a:t>
            </a:r>
          </a:p>
          <a:p>
            <a:pPr lvl="1"/>
            <a:r>
              <a:rPr lang="en-US" dirty="0"/>
              <a:t>A is master </a:t>
            </a:r>
          </a:p>
          <a:p>
            <a:pPr lvl="1"/>
            <a:r>
              <a:rPr lang="en-US" dirty="0"/>
              <a:t>B is slave</a:t>
            </a:r>
          </a:p>
          <a:p>
            <a:pPr lvl="1"/>
            <a:r>
              <a:rPr lang="en-US" dirty="0"/>
              <a:t>C is slave </a:t>
            </a:r>
          </a:p>
          <a:p>
            <a:pPr lvl="1"/>
            <a:r>
              <a:rPr lang="en-US" dirty="0"/>
              <a:t>BUT: slaves do NOT share same frequencies!</a:t>
            </a:r>
          </a:p>
          <a:p>
            <a:pPr lvl="1"/>
            <a:endParaRPr lang="en-US" dirty="0"/>
          </a:p>
          <a:p>
            <a:r>
              <a:rPr lang="en-US" dirty="0"/>
              <a:t>Group D</a:t>
            </a:r>
          </a:p>
          <a:p>
            <a:pPr lvl="1"/>
            <a:r>
              <a:rPr lang="en-US" dirty="0"/>
              <a:t>D is advertiser</a:t>
            </a:r>
          </a:p>
          <a:p>
            <a:pPr lvl="1"/>
            <a:r>
              <a:rPr lang="en-US" dirty="0"/>
              <a:t>A is initiator</a:t>
            </a:r>
          </a:p>
          <a:p>
            <a:pPr lvl="1"/>
            <a:r>
              <a:rPr lang="en-US" dirty="0"/>
              <a:t>A could add D to </a:t>
            </a:r>
            <a:r>
              <a:rPr lang="en-US" dirty="0" err="1"/>
              <a:t>piconet</a:t>
            </a:r>
            <a:r>
              <a:rPr lang="en-US" dirty="0"/>
              <a:t> A</a:t>
            </a:r>
          </a:p>
          <a:p>
            <a:pPr lvl="1"/>
            <a:endParaRPr lang="en-US" dirty="0"/>
          </a:p>
          <a:p>
            <a:r>
              <a:rPr lang="en-US" dirty="0"/>
              <a:t>Group C</a:t>
            </a:r>
          </a:p>
          <a:p>
            <a:pPr lvl="1"/>
            <a:r>
              <a:rPr lang="en-US" dirty="0"/>
              <a:t>C is advertiser</a:t>
            </a:r>
          </a:p>
          <a:p>
            <a:pPr lvl="1"/>
            <a:r>
              <a:rPr lang="en-US" dirty="0"/>
              <a:t>E is scanner</a:t>
            </a:r>
          </a:p>
          <a:p>
            <a:pPr lvl="1"/>
            <a:endParaRPr lang="en-US" dirty="0"/>
          </a:p>
          <a:p>
            <a:r>
              <a:rPr lang="en-US" dirty="0"/>
              <a:t>Advertisements may happen on different advertising channels to avoid collisions</a:t>
            </a:r>
          </a:p>
        </p:txBody>
      </p:sp>
      <p:sp>
        <p:nvSpPr>
          <p:cNvPr id="45" name="Oval 44"/>
          <p:cNvSpPr/>
          <p:nvPr/>
        </p:nvSpPr>
        <p:spPr bwMode="auto">
          <a:xfrm rot="20615254">
            <a:off x="8092201" y="2363681"/>
            <a:ext cx="737136" cy="1939284"/>
          </a:xfrm>
          <a:prstGeom prst="ellipse">
            <a:avLst/>
          </a:prstGeom>
          <a:solidFill>
            <a:schemeClr val="accent1">
              <a:alpha val="50000"/>
            </a:schemeClr>
          </a:solid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eaLnBrk="0" hangingPunct="0"/>
            <a:endParaRPr lang="en-US">
              <a:latin typeface="Arial" charset="0"/>
            </a:endParaRPr>
          </a:p>
        </p:txBody>
      </p:sp>
      <p:sp>
        <p:nvSpPr>
          <p:cNvPr id="42" name="Oval 41"/>
          <p:cNvSpPr/>
          <p:nvPr/>
        </p:nvSpPr>
        <p:spPr bwMode="auto">
          <a:xfrm rot="2691135">
            <a:off x="7464679" y="2267991"/>
            <a:ext cx="737136" cy="1939284"/>
          </a:xfrm>
          <a:prstGeom prst="ellipse">
            <a:avLst/>
          </a:prstGeom>
          <a:solidFill>
            <a:schemeClr val="accent1">
              <a:alpha val="50000"/>
            </a:schemeClr>
          </a:solidFill>
          <a:ln w="38100" cap="flat" cmpd="sng" algn="ctr">
            <a:solidFill>
              <a:srgbClr val="00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Example Roles and Topologies</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
        <p:nvSpPr>
          <p:cNvPr id="8" name="Oval 64"/>
          <p:cNvSpPr>
            <a:spLocks noChangeArrowheads="1"/>
          </p:cNvSpPr>
          <p:nvPr/>
        </p:nvSpPr>
        <p:spPr bwMode="auto">
          <a:xfrm>
            <a:off x="8138508" y="2646622"/>
            <a:ext cx="304800" cy="304800"/>
          </a:xfrm>
          <a:prstGeom prst="ellipse">
            <a:avLst/>
          </a:prstGeom>
          <a:solidFill>
            <a:srgbClr val="FF5353"/>
          </a:solidFill>
          <a:ln w="9525">
            <a:solidFill>
              <a:schemeClr val="tx1"/>
            </a:solidFill>
            <a:round/>
            <a:headEnd/>
            <a:tailEnd/>
          </a:ln>
          <a:effectLst/>
        </p:spPr>
        <p:txBody>
          <a:bodyPr wrap="none" anchor="ctr"/>
          <a:lstStyle/>
          <a:p>
            <a:pPr eaLnBrk="0" hangingPunct="0"/>
            <a:r>
              <a:rPr lang="en-US" sz="1600" dirty="0">
                <a:latin typeface="Arial" charset="0"/>
              </a:rPr>
              <a:t>A</a:t>
            </a:r>
          </a:p>
        </p:txBody>
      </p:sp>
      <p:sp>
        <p:nvSpPr>
          <p:cNvPr id="9" name="Oval 65"/>
          <p:cNvSpPr>
            <a:spLocks noChangeArrowheads="1"/>
          </p:cNvSpPr>
          <p:nvPr/>
        </p:nvSpPr>
        <p:spPr bwMode="auto">
          <a:xfrm>
            <a:off x="7235790" y="3559397"/>
            <a:ext cx="304800" cy="304800"/>
          </a:xfrm>
          <a:prstGeom prst="ellipse">
            <a:avLst/>
          </a:prstGeom>
          <a:solidFill>
            <a:srgbClr val="00FF00"/>
          </a:solidFill>
          <a:ln w="9525">
            <a:solidFill>
              <a:schemeClr val="tx1"/>
            </a:solidFill>
            <a:round/>
            <a:headEnd/>
            <a:tailEnd/>
          </a:ln>
          <a:effectLst/>
        </p:spPr>
        <p:txBody>
          <a:bodyPr wrap="none" anchor="ctr"/>
          <a:lstStyle/>
          <a:p>
            <a:pPr eaLnBrk="0" hangingPunct="0"/>
            <a:r>
              <a:rPr lang="en-US" sz="1600" dirty="0">
                <a:latin typeface="Arial" charset="0"/>
              </a:rPr>
              <a:t>B</a:t>
            </a:r>
          </a:p>
        </p:txBody>
      </p:sp>
      <p:sp>
        <p:nvSpPr>
          <p:cNvPr id="12" name="Oval 68"/>
          <p:cNvSpPr>
            <a:spLocks noChangeArrowheads="1"/>
          </p:cNvSpPr>
          <p:nvPr/>
        </p:nvSpPr>
        <p:spPr bwMode="auto">
          <a:xfrm>
            <a:off x="9430733" y="2688717"/>
            <a:ext cx="304800" cy="304800"/>
          </a:xfrm>
          <a:prstGeom prst="ellipse">
            <a:avLst/>
          </a:prstGeom>
          <a:solidFill>
            <a:srgbClr val="FF9933"/>
          </a:solidFill>
          <a:ln w="9525">
            <a:solidFill>
              <a:schemeClr val="tx1"/>
            </a:solidFill>
            <a:round/>
            <a:headEnd/>
            <a:tailEnd/>
          </a:ln>
          <a:effectLst/>
        </p:spPr>
        <p:txBody>
          <a:bodyPr wrap="none" anchor="ctr"/>
          <a:lstStyle/>
          <a:p>
            <a:pPr eaLnBrk="0" hangingPunct="0"/>
            <a:r>
              <a:rPr lang="en-US" sz="1600" dirty="0">
                <a:latin typeface="Arial" charset="0"/>
              </a:rPr>
              <a:t>D</a:t>
            </a:r>
          </a:p>
        </p:txBody>
      </p:sp>
      <p:sp>
        <p:nvSpPr>
          <p:cNvPr id="13" name="Oval 69"/>
          <p:cNvSpPr>
            <a:spLocks noChangeArrowheads="1"/>
          </p:cNvSpPr>
          <p:nvPr/>
        </p:nvSpPr>
        <p:spPr bwMode="auto">
          <a:xfrm>
            <a:off x="8429996" y="3713319"/>
            <a:ext cx="304800" cy="304800"/>
          </a:xfrm>
          <a:prstGeom prst="ellipse">
            <a:avLst/>
          </a:prstGeom>
          <a:solidFill>
            <a:srgbClr val="00B0F0"/>
          </a:solidFill>
          <a:ln w="9525">
            <a:solidFill>
              <a:schemeClr val="tx1"/>
            </a:solidFill>
            <a:round/>
            <a:headEnd/>
            <a:tailEnd/>
          </a:ln>
          <a:effectLst/>
        </p:spPr>
        <p:txBody>
          <a:bodyPr wrap="none" anchor="ctr"/>
          <a:lstStyle/>
          <a:p>
            <a:pPr eaLnBrk="0" hangingPunct="0"/>
            <a:r>
              <a:rPr lang="en-US" sz="1600" dirty="0">
                <a:latin typeface="Arial" charset="0"/>
              </a:rPr>
              <a:t>C</a:t>
            </a:r>
          </a:p>
        </p:txBody>
      </p:sp>
      <p:cxnSp>
        <p:nvCxnSpPr>
          <p:cNvPr id="17" name="AutoShape 73"/>
          <p:cNvCxnSpPr>
            <a:cxnSpLocks noChangeShapeType="1"/>
            <a:stCxn id="8" idx="3"/>
            <a:endCxn id="9" idx="7"/>
          </p:cNvCxnSpPr>
          <p:nvPr/>
        </p:nvCxnSpPr>
        <p:spPr bwMode="auto">
          <a:xfrm flipH="1">
            <a:off x="7495953" y="2906785"/>
            <a:ext cx="687192" cy="697249"/>
          </a:xfrm>
          <a:prstGeom prst="straightConnector1">
            <a:avLst/>
          </a:prstGeom>
          <a:noFill/>
          <a:ln w="28575">
            <a:solidFill>
              <a:schemeClr val="tx1"/>
            </a:solidFill>
            <a:round/>
            <a:headEnd/>
            <a:tailEnd/>
          </a:ln>
          <a:effectLst/>
        </p:spPr>
      </p:cxnSp>
      <p:cxnSp>
        <p:nvCxnSpPr>
          <p:cNvPr id="18" name="AutoShape 74"/>
          <p:cNvCxnSpPr>
            <a:cxnSpLocks noChangeShapeType="1"/>
            <a:stCxn id="8" idx="6"/>
            <a:endCxn id="12" idx="2"/>
          </p:cNvCxnSpPr>
          <p:nvPr/>
        </p:nvCxnSpPr>
        <p:spPr bwMode="auto">
          <a:xfrm>
            <a:off x="8443308" y="2799022"/>
            <a:ext cx="987425" cy="42095"/>
          </a:xfrm>
          <a:prstGeom prst="straightConnector1">
            <a:avLst/>
          </a:prstGeom>
          <a:noFill/>
          <a:ln w="28575">
            <a:solidFill>
              <a:schemeClr val="tx1"/>
            </a:solidFill>
            <a:round/>
            <a:headEnd/>
            <a:tailEnd/>
          </a:ln>
          <a:effectLst/>
        </p:spPr>
      </p:cxnSp>
      <p:cxnSp>
        <p:nvCxnSpPr>
          <p:cNvPr id="19" name="AutoShape 75"/>
          <p:cNvCxnSpPr>
            <a:cxnSpLocks noChangeShapeType="1"/>
            <a:stCxn id="13" idx="0"/>
            <a:endCxn id="8" idx="5"/>
          </p:cNvCxnSpPr>
          <p:nvPr/>
        </p:nvCxnSpPr>
        <p:spPr bwMode="auto">
          <a:xfrm flipH="1" flipV="1">
            <a:off x="8398671" y="2906785"/>
            <a:ext cx="183725" cy="806534"/>
          </a:xfrm>
          <a:prstGeom prst="straightConnector1">
            <a:avLst/>
          </a:prstGeom>
          <a:noFill/>
          <a:ln w="28575">
            <a:solidFill>
              <a:schemeClr val="tx1"/>
            </a:solidFill>
            <a:round/>
            <a:headEnd/>
            <a:tailEnd/>
          </a:ln>
          <a:effectLst/>
        </p:spPr>
      </p:cxnSp>
      <p:sp>
        <p:nvSpPr>
          <p:cNvPr id="20" name="Oval 77"/>
          <p:cNvSpPr>
            <a:spLocks noChangeArrowheads="1"/>
          </p:cNvSpPr>
          <p:nvPr/>
        </p:nvSpPr>
        <p:spPr bwMode="auto">
          <a:xfrm>
            <a:off x="10286503" y="4003961"/>
            <a:ext cx="304800" cy="304800"/>
          </a:xfrm>
          <a:prstGeom prst="ellipse">
            <a:avLst/>
          </a:prstGeom>
          <a:solidFill>
            <a:schemeClr val="accent1"/>
          </a:solidFill>
          <a:ln w="9525">
            <a:solidFill>
              <a:schemeClr val="tx1"/>
            </a:solidFill>
            <a:round/>
            <a:headEnd/>
            <a:tailEnd/>
          </a:ln>
          <a:effectLst/>
        </p:spPr>
        <p:txBody>
          <a:bodyPr wrap="none" anchor="ctr"/>
          <a:lstStyle/>
          <a:p>
            <a:pPr eaLnBrk="0" hangingPunct="0"/>
            <a:r>
              <a:rPr lang="en-US" sz="1600" dirty="0">
                <a:latin typeface="Arial" charset="0"/>
              </a:rPr>
              <a:t>E</a:t>
            </a:r>
          </a:p>
        </p:txBody>
      </p:sp>
      <p:cxnSp>
        <p:nvCxnSpPr>
          <p:cNvPr id="26" name="AutoShape 83"/>
          <p:cNvCxnSpPr>
            <a:cxnSpLocks noChangeShapeType="1"/>
            <a:stCxn id="20" idx="2"/>
            <a:endCxn id="13" idx="6"/>
          </p:cNvCxnSpPr>
          <p:nvPr/>
        </p:nvCxnSpPr>
        <p:spPr bwMode="auto">
          <a:xfrm flipH="1" flipV="1">
            <a:off x="8734796" y="3865719"/>
            <a:ext cx="1551707" cy="290642"/>
          </a:xfrm>
          <a:prstGeom prst="straightConnector1">
            <a:avLst/>
          </a:prstGeom>
          <a:noFill/>
          <a:ln w="28575">
            <a:solidFill>
              <a:schemeClr val="tx1"/>
            </a:solidFill>
            <a:round/>
            <a:headEnd/>
            <a:tailEnd/>
          </a:ln>
          <a:effectLst/>
        </p:spPr>
      </p:cxnSp>
      <p:sp>
        <p:nvSpPr>
          <p:cNvPr id="28" name="Text Box 85"/>
          <p:cNvSpPr txBox="1">
            <a:spLocks noChangeArrowheads="1"/>
          </p:cNvSpPr>
          <p:nvPr/>
        </p:nvSpPr>
        <p:spPr bwMode="auto">
          <a:xfrm>
            <a:off x="6888088" y="1443923"/>
            <a:ext cx="1050159" cy="338554"/>
          </a:xfrm>
          <a:prstGeom prst="rect">
            <a:avLst/>
          </a:prstGeom>
          <a:noFill/>
          <a:ln w="9525">
            <a:noFill/>
            <a:miter lim="800000"/>
            <a:headEnd/>
            <a:tailEnd/>
          </a:ln>
          <a:effectLst/>
        </p:spPr>
        <p:txBody>
          <a:bodyPr wrap="none">
            <a:spAutoFit/>
          </a:bodyPr>
          <a:lstStyle/>
          <a:p>
            <a:pPr algn="l" eaLnBrk="0" hangingPunct="0"/>
            <a:r>
              <a:rPr lang="en-US" sz="1600" dirty="0" err="1">
                <a:latin typeface="Arial" charset="0"/>
              </a:rPr>
              <a:t>Piconet</a:t>
            </a:r>
            <a:r>
              <a:rPr lang="en-US" sz="1600" dirty="0">
                <a:latin typeface="Arial" charset="0"/>
              </a:rPr>
              <a:t> A</a:t>
            </a:r>
          </a:p>
        </p:txBody>
      </p:sp>
      <p:cxnSp>
        <p:nvCxnSpPr>
          <p:cNvPr id="47" name="Straight Arrow Connector 46"/>
          <p:cNvCxnSpPr>
            <a:stCxn id="28" idx="2"/>
            <a:endCxn id="42" idx="2"/>
          </p:cNvCxnSpPr>
          <p:nvPr/>
        </p:nvCxnSpPr>
        <p:spPr bwMode="auto">
          <a:xfrm>
            <a:off x="7413168" y="1782477"/>
            <a:ext cx="158791" cy="11952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 name="Straight Arrow Connector 48"/>
          <p:cNvCxnSpPr>
            <a:stCxn id="28" idx="2"/>
            <a:endCxn id="45" idx="0"/>
          </p:cNvCxnSpPr>
          <p:nvPr/>
        </p:nvCxnSpPr>
        <p:spPr bwMode="auto">
          <a:xfrm>
            <a:off x="7413168" y="1782477"/>
            <a:ext cx="773629" cy="6207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Oval 54"/>
          <p:cNvSpPr/>
          <p:nvPr/>
        </p:nvSpPr>
        <p:spPr bwMode="auto">
          <a:xfrm rot="5400000">
            <a:off x="8568452" y="1859116"/>
            <a:ext cx="737136" cy="1939284"/>
          </a:xfrm>
          <a:prstGeom prst="ellipse">
            <a:avLst/>
          </a:prstGeom>
          <a:noFill/>
          <a:ln w="38100" cap="flat" cmpd="sng" algn="ctr">
            <a:solidFill>
              <a:srgbClr val="FF993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8" name="Text Box 85"/>
          <p:cNvSpPr txBox="1">
            <a:spLocks noChangeArrowheads="1"/>
          </p:cNvSpPr>
          <p:nvPr/>
        </p:nvSpPr>
        <p:spPr bwMode="auto">
          <a:xfrm>
            <a:off x="9200726" y="1443923"/>
            <a:ext cx="960519" cy="338554"/>
          </a:xfrm>
          <a:prstGeom prst="rect">
            <a:avLst/>
          </a:prstGeom>
          <a:noFill/>
          <a:ln w="9525">
            <a:noFill/>
            <a:miter lim="800000"/>
            <a:headEnd/>
            <a:tailEnd/>
          </a:ln>
          <a:effectLst/>
        </p:spPr>
        <p:txBody>
          <a:bodyPr wrap="none">
            <a:spAutoFit/>
          </a:bodyPr>
          <a:lstStyle/>
          <a:p>
            <a:pPr algn="l" eaLnBrk="0" hangingPunct="0"/>
            <a:r>
              <a:rPr lang="en-US" sz="1600" dirty="0">
                <a:latin typeface="Arial" charset="0"/>
              </a:rPr>
              <a:t>Group D</a:t>
            </a:r>
          </a:p>
        </p:txBody>
      </p:sp>
      <p:cxnSp>
        <p:nvCxnSpPr>
          <p:cNvPr id="59" name="Straight Arrow Connector 58"/>
          <p:cNvCxnSpPr>
            <a:stCxn id="58" idx="2"/>
            <a:endCxn id="55" idx="2"/>
          </p:cNvCxnSpPr>
          <p:nvPr/>
        </p:nvCxnSpPr>
        <p:spPr bwMode="auto">
          <a:xfrm flipH="1">
            <a:off x="8937020" y="1782477"/>
            <a:ext cx="743966" cy="67771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3" name="Oval 62"/>
          <p:cNvSpPr/>
          <p:nvPr/>
        </p:nvSpPr>
        <p:spPr bwMode="auto">
          <a:xfrm rot="5986889">
            <a:off x="9109648" y="2711454"/>
            <a:ext cx="799569" cy="2581714"/>
          </a:xfrm>
          <a:prstGeom prst="ellipse">
            <a:avLst/>
          </a:prstGeom>
          <a:noFill/>
          <a:ln w="38100" cap="flat" cmpd="sng" algn="ctr">
            <a:solidFill>
              <a:srgbClr val="FF993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5" name="Text Box 85"/>
          <p:cNvSpPr txBox="1">
            <a:spLocks noChangeArrowheads="1"/>
          </p:cNvSpPr>
          <p:nvPr/>
        </p:nvSpPr>
        <p:spPr bwMode="auto">
          <a:xfrm>
            <a:off x="9325984" y="5230517"/>
            <a:ext cx="960519" cy="338554"/>
          </a:xfrm>
          <a:prstGeom prst="rect">
            <a:avLst/>
          </a:prstGeom>
          <a:noFill/>
          <a:ln w="9525">
            <a:noFill/>
            <a:miter lim="800000"/>
            <a:headEnd/>
            <a:tailEnd/>
          </a:ln>
          <a:effectLst/>
        </p:spPr>
        <p:txBody>
          <a:bodyPr wrap="none">
            <a:spAutoFit/>
          </a:bodyPr>
          <a:lstStyle/>
          <a:p>
            <a:pPr algn="l" eaLnBrk="0" hangingPunct="0"/>
            <a:r>
              <a:rPr lang="en-US" sz="1600" dirty="0">
                <a:latin typeface="Arial" charset="0"/>
              </a:rPr>
              <a:t>Group C</a:t>
            </a:r>
          </a:p>
        </p:txBody>
      </p:sp>
      <p:cxnSp>
        <p:nvCxnSpPr>
          <p:cNvPr id="66" name="Straight Arrow Connector 65"/>
          <p:cNvCxnSpPr>
            <a:stCxn id="65" idx="0"/>
            <a:endCxn id="63" idx="6"/>
          </p:cNvCxnSpPr>
          <p:nvPr/>
        </p:nvCxnSpPr>
        <p:spPr bwMode="auto">
          <a:xfrm flipH="1" flipV="1">
            <a:off x="9441513" y="4396284"/>
            <a:ext cx="364731" cy="8342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479330829"/>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Layer State Diagram</a:t>
            </a:r>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pic>
        <p:nvPicPr>
          <p:cNvPr id="8" name="Picture 7"/>
          <p:cNvPicPr>
            <a:picLocks noChangeAspect="1"/>
          </p:cNvPicPr>
          <p:nvPr/>
        </p:nvPicPr>
        <p:blipFill>
          <a:blip r:embed="rId2"/>
          <a:stretch>
            <a:fillRect/>
          </a:stretch>
        </p:blipFill>
        <p:spPr>
          <a:xfrm>
            <a:off x="3071664" y="1233579"/>
            <a:ext cx="6225702" cy="5291847"/>
          </a:xfrm>
          <a:prstGeom prst="rect">
            <a:avLst/>
          </a:prstGeom>
        </p:spPr>
      </p:pic>
      <p:sp>
        <p:nvSpPr>
          <p:cNvPr id="9" name="TextBox 8"/>
          <p:cNvSpPr txBox="1"/>
          <p:nvPr/>
        </p:nvSpPr>
        <p:spPr>
          <a:xfrm>
            <a:off x="8832304" y="6394621"/>
            <a:ext cx="2879314" cy="261610"/>
          </a:xfrm>
          <a:prstGeom prst="rect">
            <a:avLst/>
          </a:prstGeom>
          <a:noFill/>
        </p:spPr>
        <p:txBody>
          <a:bodyPr wrap="none" rtlCol="0">
            <a:spAutoFit/>
          </a:bodyPr>
          <a:lstStyle/>
          <a:p>
            <a:r>
              <a:rPr lang="en-US" sz="1100" dirty="0">
                <a:solidFill>
                  <a:srgbClr val="002060"/>
                </a:solidFill>
                <a:latin typeface="+mj-lt"/>
              </a:rPr>
              <a:t>Source: </a:t>
            </a:r>
            <a:r>
              <a:rPr lang="en-US" sz="1100" dirty="0">
                <a:solidFill>
                  <a:srgbClr val="002060"/>
                </a:solidFill>
                <a:latin typeface="+mj-lt"/>
                <a:hlinkClick r:id="rId3"/>
              </a:rPr>
              <a:t>www.Bluetooth.org</a:t>
            </a:r>
            <a:r>
              <a:rPr lang="en-US" sz="1100" dirty="0">
                <a:solidFill>
                  <a:srgbClr val="002060"/>
                </a:solidFill>
                <a:latin typeface="+mj-lt"/>
              </a:rPr>
              <a:t>, </a:t>
            </a:r>
            <a:r>
              <a:rPr lang="en-US" sz="1100" dirty="0" err="1">
                <a:solidFill>
                  <a:srgbClr val="002060"/>
                </a:solidFill>
                <a:latin typeface="+mj-lt"/>
              </a:rPr>
              <a:t>BT_Core</a:t>
            </a:r>
            <a:r>
              <a:rPr lang="en-US" sz="1100" dirty="0">
                <a:solidFill>
                  <a:srgbClr val="002060"/>
                </a:solidFill>
                <a:latin typeface="+mj-lt"/>
              </a:rPr>
              <a:t>, v5.2</a:t>
            </a:r>
          </a:p>
        </p:txBody>
      </p:sp>
    </p:spTree>
    <p:extLst>
      <p:ext uri="{BB962C8B-B14F-4D97-AF65-F5344CB8AC3E}">
        <p14:creationId xmlns:p14="http://schemas.microsoft.com/office/powerpoint/2010/main" val="247937839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IEEE standard 802.11</a:t>
            </a:r>
          </a:p>
        </p:txBody>
      </p:sp>
      <p:sp>
        <p:nvSpPr>
          <p:cNvPr id="44" name="Fußzeilenplatzhalter 3"/>
          <p:cNvSpPr>
            <a:spLocks noGrp="1"/>
          </p:cNvSpPr>
          <p:nvPr>
            <p:ph type="ftr" sz="quarter" idx="10"/>
          </p:nvPr>
        </p:nvSpPr>
        <p:spPr/>
        <p:txBody>
          <a:bodyPr/>
          <a:lstStyle/>
          <a:p>
            <a:r>
              <a:rPr lang="en-US"/>
              <a:t>Prof. Dr.-Ing. Jochen H. Schiller    www.jochenschiller.de    Mobile Communications</a:t>
            </a:r>
          </a:p>
        </p:txBody>
      </p:sp>
      <p:sp>
        <p:nvSpPr>
          <p:cNvPr id="70250" name="Rectangle 618"/>
          <p:cNvSpPr>
            <a:spLocks noChangeArrowheads="1"/>
          </p:cNvSpPr>
          <p:nvPr/>
        </p:nvSpPr>
        <p:spPr bwMode="auto">
          <a:xfrm>
            <a:off x="2286000" y="4951413"/>
            <a:ext cx="3810000" cy="762000"/>
          </a:xfrm>
          <a:prstGeom prst="rect">
            <a:avLst/>
          </a:prstGeom>
          <a:solidFill>
            <a:srgbClr val="DADAF6"/>
          </a:solidFill>
          <a:ln w="9525">
            <a:noFill/>
            <a:miter lim="800000"/>
            <a:headEnd/>
            <a:tailEnd/>
          </a:ln>
          <a:effectLst/>
        </p:spPr>
        <p:txBody>
          <a:bodyPr wrap="none" anchor="ctr"/>
          <a:lstStyle/>
          <a:p>
            <a:endParaRPr lang="en-US"/>
          </a:p>
        </p:txBody>
      </p:sp>
      <p:pic>
        <p:nvPicPr>
          <p:cNvPr id="70251" name="Picture 619" descr="j0235962"/>
          <p:cNvPicPr>
            <a:picLocks noChangeAspect="1" noChangeArrowheads="1"/>
          </p:cNvPicPr>
          <p:nvPr/>
        </p:nvPicPr>
        <p:blipFill>
          <a:blip r:embed="rId4" cstate="print"/>
          <a:srcRect/>
          <a:stretch>
            <a:fillRect/>
          </a:stretch>
        </p:blipFill>
        <p:spPr bwMode="auto">
          <a:xfrm>
            <a:off x="2640014" y="2279651"/>
            <a:ext cx="974725" cy="982663"/>
          </a:xfrm>
          <a:prstGeom prst="rect">
            <a:avLst/>
          </a:prstGeom>
          <a:noFill/>
          <a:ln w="9525">
            <a:noFill/>
            <a:miter lim="800000"/>
            <a:headEnd/>
            <a:tailEnd/>
          </a:ln>
        </p:spPr>
      </p:pic>
      <p:grpSp>
        <p:nvGrpSpPr>
          <p:cNvPr id="70252" name="Group 620"/>
          <p:cNvGrpSpPr>
            <a:grpSpLocks/>
          </p:cNvGrpSpPr>
          <p:nvPr/>
        </p:nvGrpSpPr>
        <p:grpSpPr bwMode="auto">
          <a:xfrm>
            <a:off x="3810000" y="2284413"/>
            <a:ext cx="1066800" cy="609600"/>
            <a:chOff x="1248" y="2736"/>
            <a:chExt cx="240" cy="192"/>
          </a:xfrm>
        </p:grpSpPr>
        <p:sp>
          <p:nvSpPr>
            <p:cNvPr id="70253" name="Line 621"/>
            <p:cNvSpPr>
              <a:spLocks noChangeShapeType="1"/>
            </p:cNvSpPr>
            <p:nvPr/>
          </p:nvSpPr>
          <p:spPr bwMode="auto">
            <a:xfrm flipV="1">
              <a:off x="1296" y="2736"/>
              <a:ext cx="192" cy="96"/>
            </a:xfrm>
            <a:prstGeom prst="line">
              <a:avLst/>
            </a:prstGeom>
            <a:noFill/>
            <a:ln w="38100">
              <a:solidFill>
                <a:schemeClr val="tx1"/>
              </a:solidFill>
              <a:round/>
              <a:headEnd/>
              <a:tailEnd type="triangle" w="med" len="med"/>
            </a:ln>
            <a:effectLst/>
          </p:spPr>
          <p:txBody>
            <a:bodyPr wrap="none" anchor="ctr"/>
            <a:lstStyle/>
            <a:p>
              <a:endParaRPr lang="en-US"/>
            </a:p>
          </p:txBody>
        </p:sp>
        <p:sp>
          <p:nvSpPr>
            <p:cNvPr id="70254" name="Line 622"/>
            <p:cNvSpPr>
              <a:spLocks noChangeShapeType="1"/>
            </p:cNvSpPr>
            <p:nvPr/>
          </p:nvSpPr>
          <p:spPr bwMode="auto">
            <a:xfrm flipH="1">
              <a:off x="1248" y="2832"/>
              <a:ext cx="192" cy="96"/>
            </a:xfrm>
            <a:prstGeom prst="line">
              <a:avLst/>
            </a:prstGeom>
            <a:noFill/>
            <a:ln w="38100">
              <a:solidFill>
                <a:schemeClr val="tx1"/>
              </a:solidFill>
              <a:round/>
              <a:headEnd/>
              <a:tailEnd type="triangle" w="med" len="med"/>
            </a:ln>
            <a:effectLst/>
          </p:spPr>
          <p:txBody>
            <a:bodyPr wrap="none" anchor="ctr"/>
            <a:lstStyle/>
            <a:p>
              <a:endParaRPr lang="en-US"/>
            </a:p>
          </p:txBody>
        </p:sp>
        <p:sp>
          <p:nvSpPr>
            <p:cNvPr id="70255" name="Line 623"/>
            <p:cNvSpPr>
              <a:spLocks noChangeShapeType="1"/>
            </p:cNvSpPr>
            <p:nvPr/>
          </p:nvSpPr>
          <p:spPr bwMode="auto">
            <a:xfrm>
              <a:off x="1296" y="2832"/>
              <a:ext cx="144" cy="0"/>
            </a:xfrm>
            <a:prstGeom prst="line">
              <a:avLst/>
            </a:prstGeom>
            <a:noFill/>
            <a:ln w="38100">
              <a:solidFill>
                <a:schemeClr val="tx1"/>
              </a:solidFill>
              <a:round/>
              <a:headEnd/>
              <a:tailEnd/>
            </a:ln>
            <a:effectLst/>
          </p:spPr>
          <p:txBody>
            <a:bodyPr wrap="none" anchor="ctr"/>
            <a:lstStyle/>
            <a:p>
              <a:endParaRPr lang="en-US"/>
            </a:p>
          </p:txBody>
        </p:sp>
      </p:grpSp>
      <p:graphicFrame>
        <p:nvGraphicFramePr>
          <p:cNvPr id="70256" name="Object 624"/>
          <p:cNvGraphicFramePr>
            <a:graphicFrameLocks noChangeAspect="1"/>
          </p:cNvGraphicFramePr>
          <p:nvPr/>
        </p:nvGraphicFramePr>
        <p:xfrm>
          <a:off x="5486400" y="2741613"/>
          <a:ext cx="979488" cy="368300"/>
        </p:xfrm>
        <a:graphic>
          <a:graphicData uri="http://schemas.openxmlformats.org/presentationml/2006/ole">
            <mc:AlternateContent xmlns:mc="http://schemas.openxmlformats.org/markup-compatibility/2006">
              <mc:Choice xmlns:v="urn:schemas-microsoft-com:vml" Requires="v">
                <p:oleObj spid="_x0000_s70367" name="Clip" r:id="rId5" imgW="4395600" imgH="1652040" progId="">
                  <p:embed/>
                </p:oleObj>
              </mc:Choice>
              <mc:Fallback>
                <p:oleObj name="Clip" r:id="rId5" imgW="4395600" imgH="1652040" progId="">
                  <p:embed/>
                  <p:pic>
                    <p:nvPicPr>
                      <p:cNvPr id="0" name="Picture 6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741613"/>
                        <a:ext cx="97948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257" name="Line 625"/>
          <p:cNvSpPr>
            <a:spLocks noChangeShapeType="1"/>
          </p:cNvSpPr>
          <p:nvPr/>
        </p:nvSpPr>
        <p:spPr bwMode="auto">
          <a:xfrm flipV="1">
            <a:off x="5638800" y="2208213"/>
            <a:ext cx="0" cy="533400"/>
          </a:xfrm>
          <a:prstGeom prst="line">
            <a:avLst/>
          </a:prstGeom>
          <a:noFill/>
          <a:ln w="19050">
            <a:solidFill>
              <a:schemeClr val="tx1"/>
            </a:solidFill>
            <a:round/>
            <a:headEnd/>
            <a:tailEnd/>
          </a:ln>
          <a:effectLst/>
        </p:spPr>
        <p:txBody>
          <a:bodyPr wrap="none" anchor="ctr"/>
          <a:lstStyle/>
          <a:p>
            <a:endParaRPr lang="en-US"/>
          </a:p>
        </p:txBody>
      </p:sp>
      <p:graphicFrame>
        <p:nvGraphicFramePr>
          <p:cNvPr id="70262" name="Object 630"/>
          <p:cNvGraphicFramePr>
            <a:graphicFrameLocks noChangeAspect="1"/>
          </p:cNvGraphicFramePr>
          <p:nvPr/>
        </p:nvGraphicFramePr>
        <p:xfrm>
          <a:off x="7032626" y="1557338"/>
          <a:ext cx="879475" cy="914400"/>
        </p:xfrm>
        <a:graphic>
          <a:graphicData uri="http://schemas.openxmlformats.org/presentationml/2006/ole">
            <mc:AlternateContent xmlns:mc="http://schemas.openxmlformats.org/markup-compatibility/2006">
              <mc:Choice xmlns:v="urn:schemas-microsoft-com:vml" Requires="v">
                <p:oleObj spid="_x0000_s70368" name="Clip" r:id="rId7" imgW="3985920" imgH="4144680" progId="">
                  <p:embed/>
                </p:oleObj>
              </mc:Choice>
              <mc:Fallback>
                <p:oleObj name="Clip" r:id="rId7" imgW="3985920" imgH="4144680" progId="">
                  <p:embed/>
                  <p:pic>
                    <p:nvPicPr>
                      <p:cNvPr id="0" name="Picture 6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626" y="1557338"/>
                        <a:ext cx="8794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263" name="Text Box 631"/>
          <p:cNvSpPr txBox="1">
            <a:spLocks noChangeArrowheads="1"/>
          </p:cNvSpPr>
          <p:nvPr/>
        </p:nvSpPr>
        <p:spPr bwMode="auto">
          <a:xfrm>
            <a:off x="2495551" y="1557338"/>
            <a:ext cx="1560513" cy="336550"/>
          </a:xfrm>
          <a:prstGeom prst="rect">
            <a:avLst/>
          </a:prstGeom>
          <a:noFill/>
          <a:ln w="9525">
            <a:noFill/>
            <a:miter lim="800000"/>
            <a:headEnd/>
            <a:tailEnd/>
          </a:ln>
          <a:effectLst/>
        </p:spPr>
        <p:txBody>
          <a:bodyPr wrap="none">
            <a:spAutoFit/>
          </a:bodyPr>
          <a:lstStyle/>
          <a:p>
            <a:pPr eaLnBrk="0" hangingPunct="0"/>
            <a:r>
              <a:rPr lang="de-DE" sz="1600">
                <a:latin typeface="Arial" charset="0"/>
              </a:rPr>
              <a:t>mobile terminal</a:t>
            </a:r>
          </a:p>
        </p:txBody>
      </p:sp>
      <p:sp>
        <p:nvSpPr>
          <p:cNvPr id="70264" name="Text Box 632"/>
          <p:cNvSpPr txBox="1">
            <a:spLocks noChangeArrowheads="1"/>
          </p:cNvSpPr>
          <p:nvPr/>
        </p:nvSpPr>
        <p:spPr bwMode="auto">
          <a:xfrm>
            <a:off x="5375276" y="3141663"/>
            <a:ext cx="1312863" cy="336550"/>
          </a:xfrm>
          <a:prstGeom prst="rect">
            <a:avLst/>
          </a:prstGeom>
          <a:noFill/>
          <a:ln w="9525">
            <a:noFill/>
            <a:miter lim="800000"/>
            <a:headEnd/>
            <a:tailEnd/>
          </a:ln>
          <a:effectLst/>
        </p:spPr>
        <p:txBody>
          <a:bodyPr wrap="none">
            <a:spAutoFit/>
          </a:bodyPr>
          <a:lstStyle/>
          <a:p>
            <a:pPr algn="l" eaLnBrk="0" hangingPunct="0"/>
            <a:r>
              <a:rPr lang="en-US" sz="1600">
                <a:latin typeface="Arial" charset="0"/>
              </a:rPr>
              <a:t>access point</a:t>
            </a:r>
          </a:p>
        </p:txBody>
      </p:sp>
      <p:sp>
        <p:nvSpPr>
          <p:cNvPr id="70266" name="Text Box 634"/>
          <p:cNvSpPr txBox="1">
            <a:spLocks noChangeArrowheads="1"/>
          </p:cNvSpPr>
          <p:nvPr/>
        </p:nvSpPr>
        <p:spPr bwMode="auto">
          <a:xfrm>
            <a:off x="9336088" y="1125539"/>
            <a:ext cx="906462" cy="581025"/>
          </a:xfrm>
          <a:prstGeom prst="rect">
            <a:avLst/>
          </a:prstGeom>
          <a:noFill/>
          <a:ln w="9525">
            <a:noFill/>
            <a:miter lim="800000"/>
            <a:headEnd/>
            <a:tailEnd/>
          </a:ln>
          <a:effectLst/>
        </p:spPr>
        <p:txBody>
          <a:bodyPr wrap="none">
            <a:spAutoFit/>
          </a:bodyPr>
          <a:lstStyle/>
          <a:p>
            <a:pPr algn="l" eaLnBrk="0" hangingPunct="0"/>
            <a:r>
              <a:rPr lang="de-DE" sz="1600">
                <a:latin typeface="Arial" charset="0"/>
              </a:rPr>
              <a:t>fixed</a:t>
            </a:r>
          </a:p>
          <a:p>
            <a:pPr algn="l" eaLnBrk="0" hangingPunct="0"/>
            <a:r>
              <a:rPr lang="de-DE" sz="1600">
                <a:latin typeface="Arial" charset="0"/>
              </a:rPr>
              <a:t>terminal</a:t>
            </a:r>
          </a:p>
        </p:txBody>
      </p:sp>
      <p:sp>
        <p:nvSpPr>
          <p:cNvPr id="70267" name="Rectangle 635"/>
          <p:cNvSpPr>
            <a:spLocks noChangeArrowheads="1"/>
          </p:cNvSpPr>
          <p:nvPr/>
        </p:nvSpPr>
        <p:spPr bwMode="auto">
          <a:xfrm>
            <a:off x="2286000" y="3427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application</a:t>
            </a:r>
          </a:p>
        </p:txBody>
      </p:sp>
      <p:sp>
        <p:nvSpPr>
          <p:cNvPr id="70268" name="Rectangle 636"/>
          <p:cNvSpPr>
            <a:spLocks noChangeArrowheads="1"/>
          </p:cNvSpPr>
          <p:nvPr/>
        </p:nvSpPr>
        <p:spPr bwMode="auto">
          <a:xfrm>
            <a:off x="2286000" y="3808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TCP</a:t>
            </a:r>
          </a:p>
        </p:txBody>
      </p:sp>
      <p:sp>
        <p:nvSpPr>
          <p:cNvPr id="70269" name="Rectangle 637"/>
          <p:cNvSpPr>
            <a:spLocks noChangeArrowheads="1"/>
          </p:cNvSpPr>
          <p:nvPr/>
        </p:nvSpPr>
        <p:spPr bwMode="auto">
          <a:xfrm>
            <a:off x="2286000" y="5332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802.11 PHY</a:t>
            </a:r>
          </a:p>
        </p:txBody>
      </p:sp>
      <p:sp>
        <p:nvSpPr>
          <p:cNvPr id="70270" name="Rectangle 638"/>
          <p:cNvSpPr>
            <a:spLocks noChangeArrowheads="1"/>
          </p:cNvSpPr>
          <p:nvPr/>
        </p:nvSpPr>
        <p:spPr bwMode="auto">
          <a:xfrm>
            <a:off x="2286000" y="4951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802.11 MAC</a:t>
            </a:r>
          </a:p>
        </p:txBody>
      </p:sp>
      <p:sp>
        <p:nvSpPr>
          <p:cNvPr id="70271" name="Rectangle 639"/>
          <p:cNvSpPr>
            <a:spLocks noChangeArrowheads="1"/>
          </p:cNvSpPr>
          <p:nvPr/>
        </p:nvSpPr>
        <p:spPr bwMode="auto">
          <a:xfrm>
            <a:off x="2286000" y="4189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IP</a:t>
            </a:r>
          </a:p>
        </p:txBody>
      </p:sp>
      <p:sp>
        <p:nvSpPr>
          <p:cNvPr id="70272" name="Rectangle 640"/>
          <p:cNvSpPr>
            <a:spLocks noChangeArrowheads="1"/>
          </p:cNvSpPr>
          <p:nvPr/>
        </p:nvSpPr>
        <p:spPr bwMode="auto">
          <a:xfrm>
            <a:off x="6096000" y="4951413"/>
            <a:ext cx="1295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802.3 MAC</a:t>
            </a:r>
          </a:p>
        </p:txBody>
      </p:sp>
      <p:sp>
        <p:nvSpPr>
          <p:cNvPr id="70273" name="Rectangle 641"/>
          <p:cNvSpPr>
            <a:spLocks noChangeArrowheads="1"/>
          </p:cNvSpPr>
          <p:nvPr/>
        </p:nvSpPr>
        <p:spPr bwMode="auto">
          <a:xfrm>
            <a:off x="6096000" y="5332413"/>
            <a:ext cx="1295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802.3 PHY</a:t>
            </a:r>
          </a:p>
        </p:txBody>
      </p:sp>
      <p:sp>
        <p:nvSpPr>
          <p:cNvPr id="70274" name="Rectangle 642"/>
          <p:cNvSpPr>
            <a:spLocks noChangeArrowheads="1"/>
          </p:cNvSpPr>
          <p:nvPr/>
        </p:nvSpPr>
        <p:spPr bwMode="auto">
          <a:xfrm>
            <a:off x="8077200" y="3427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application</a:t>
            </a:r>
          </a:p>
        </p:txBody>
      </p:sp>
      <p:sp>
        <p:nvSpPr>
          <p:cNvPr id="70275" name="Rectangle 643"/>
          <p:cNvSpPr>
            <a:spLocks noChangeArrowheads="1"/>
          </p:cNvSpPr>
          <p:nvPr/>
        </p:nvSpPr>
        <p:spPr bwMode="auto">
          <a:xfrm>
            <a:off x="8077200" y="3808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TCP</a:t>
            </a:r>
          </a:p>
        </p:txBody>
      </p:sp>
      <p:sp>
        <p:nvSpPr>
          <p:cNvPr id="70276" name="Rectangle 644"/>
          <p:cNvSpPr>
            <a:spLocks noChangeArrowheads="1"/>
          </p:cNvSpPr>
          <p:nvPr/>
        </p:nvSpPr>
        <p:spPr bwMode="auto">
          <a:xfrm>
            <a:off x="8077200" y="5332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802.3 PHY</a:t>
            </a:r>
          </a:p>
        </p:txBody>
      </p:sp>
      <p:sp>
        <p:nvSpPr>
          <p:cNvPr id="70277" name="Rectangle 645"/>
          <p:cNvSpPr>
            <a:spLocks noChangeArrowheads="1"/>
          </p:cNvSpPr>
          <p:nvPr/>
        </p:nvSpPr>
        <p:spPr bwMode="auto">
          <a:xfrm>
            <a:off x="8077200" y="4951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802.3 MAC</a:t>
            </a:r>
          </a:p>
        </p:txBody>
      </p:sp>
      <p:sp>
        <p:nvSpPr>
          <p:cNvPr id="70278" name="Rectangle 646"/>
          <p:cNvSpPr>
            <a:spLocks noChangeArrowheads="1"/>
          </p:cNvSpPr>
          <p:nvPr/>
        </p:nvSpPr>
        <p:spPr bwMode="auto">
          <a:xfrm>
            <a:off x="8077200" y="4189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IP</a:t>
            </a:r>
          </a:p>
        </p:txBody>
      </p:sp>
      <p:sp>
        <p:nvSpPr>
          <p:cNvPr id="70279" name="Rectangle 647"/>
          <p:cNvSpPr>
            <a:spLocks noChangeArrowheads="1"/>
          </p:cNvSpPr>
          <p:nvPr/>
        </p:nvSpPr>
        <p:spPr bwMode="auto">
          <a:xfrm>
            <a:off x="4800600" y="4951413"/>
            <a:ext cx="1295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802.11 MAC</a:t>
            </a:r>
          </a:p>
        </p:txBody>
      </p:sp>
      <p:sp>
        <p:nvSpPr>
          <p:cNvPr id="70280" name="Rectangle 648"/>
          <p:cNvSpPr>
            <a:spLocks noChangeArrowheads="1"/>
          </p:cNvSpPr>
          <p:nvPr/>
        </p:nvSpPr>
        <p:spPr bwMode="auto">
          <a:xfrm>
            <a:off x="4800600" y="5332413"/>
            <a:ext cx="1295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802.11 PHY</a:t>
            </a:r>
          </a:p>
        </p:txBody>
      </p:sp>
      <p:sp>
        <p:nvSpPr>
          <p:cNvPr id="70281" name="Rectangle 649"/>
          <p:cNvSpPr>
            <a:spLocks noChangeArrowheads="1"/>
          </p:cNvSpPr>
          <p:nvPr/>
        </p:nvSpPr>
        <p:spPr bwMode="auto">
          <a:xfrm>
            <a:off x="4800600" y="4570413"/>
            <a:ext cx="25908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LLC</a:t>
            </a:r>
          </a:p>
        </p:txBody>
      </p:sp>
      <p:sp>
        <p:nvSpPr>
          <p:cNvPr id="70282" name="Line 650"/>
          <p:cNvSpPr>
            <a:spLocks noChangeShapeType="1"/>
          </p:cNvSpPr>
          <p:nvPr/>
        </p:nvSpPr>
        <p:spPr bwMode="auto">
          <a:xfrm>
            <a:off x="3124200" y="5713413"/>
            <a:ext cx="0" cy="228600"/>
          </a:xfrm>
          <a:prstGeom prst="line">
            <a:avLst/>
          </a:prstGeom>
          <a:noFill/>
          <a:ln w="9525">
            <a:solidFill>
              <a:schemeClr val="tx1"/>
            </a:solidFill>
            <a:round/>
            <a:headEnd/>
            <a:tailEnd/>
          </a:ln>
          <a:effectLst/>
        </p:spPr>
        <p:txBody>
          <a:bodyPr wrap="none" anchor="ctr"/>
          <a:lstStyle/>
          <a:p>
            <a:endParaRPr lang="en-US"/>
          </a:p>
        </p:txBody>
      </p:sp>
      <p:sp>
        <p:nvSpPr>
          <p:cNvPr id="70283" name="Line 651"/>
          <p:cNvSpPr>
            <a:spLocks noChangeShapeType="1"/>
          </p:cNvSpPr>
          <p:nvPr/>
        </p:nvSpPr>
        <p:spPr bwMode="auto">
          <a:xfrm>
            <a:off x="3124200" y="5942013"/>
            <a:ext cx="2438400" cy="0"/>
          </a:xfrm>
          <a:prstGeom prst="line">
            <a:avLst/>
          </a:prstGeom>
          <a:noFill/>
          <a:ln w="9525">
            <a:solidFill>
              <a:schemeClr val="tx1"/>
            </a:solidFill>
            <a:round/>
            <a:headEnd/>
            <a:tailEnd/>
          </a:ln>
          <a:effectLst/>
        </p:spPr>
        <p:txBody>
          <a:bodyPr wrap="none" anchor="ctr"/>
          <a:lstStyle/>
          <a:p>
            <a:endParaRPr lang="en-US"/>
          </a:p>
        </p:txBody>
      </p:sp>
      <p:sp>
        <p:nvSpPr>
          <p:cNvPr id="70284" name="Line 652"/>
          <p:cNvSpPr>
            <a:spLocks noChangeShapeType="1"/>
          </p:cNvSpPr>
          <p:nvPr/>
        </p:nvSpPr>
        <p:spPr bwMode="auto">
          <a:xfrm flipV="1">
            <a:off x="5562600" y="5713413"/>
            <a:ext cx="0" cy="228600"/>
          </a:xfrm>
          <a:prstGeom prst="line">
            <a:avLst/>
          </a:prstGeom>
          <a:noFill/>
          <a:ln w="9525">
            <a:solidFill>
              <a:schemeClr val="tx1"/>
            </a:solidFill>
            <a:round/>
            <a:headEnd/>
            <a:tailEnd/>
          </a:ln>
          <a:effectLst/>
        </p:spPr>
        <p:txBody>
          <a:bodyPr wrap="none" anchor="ctr"/>
          <a:lstStyle/>
          <a:p>
            <a:endParaRPr lang="en-US"/>
          </a:p>
        </p:txBody>
      </p:sp>
      <p:sp>
        <p:nvSpPr>
          <p:cNvPr id="70285" name="Line 653"/>
          <p:cNvSpPr>
            <a:spLocks noChangeShapeType="1"/>
          </p:cNvSpPr>
          <p:nvPr/>
        </p:nvSpPr>
        <p:spPr bwMode="auto">
          <a:xfrm>
            <a:off x="6553200" y="5713413"/>
            <a:ext cx="0" cy="228600"/>
          </a:xfrm>
          <a:prstGeom prst="line">
            <a:avLst/>
          </a:prstGeom>
          <a:noFill/>
          <a:ln w="9525">
            <a:solidFill>
              <a:schemeClr val="tx1"/>
            </a:solidFill>
            <a:round/>
            <a:headEnd/>
            <a:tailEnd/>
          </a:ln>
          <a:effectLst/>
        </p:spPr>
        <p:txBody>
          <a:bodyPr wrap="none" anchor="ctr"/>
          <a:lstStyle/>
          <a:p>
            <a:endParaRPr lang="en-US"/>
          </a:p>
        </p:txBody>
      </p:sp>
      <p:sp>
        <p:nvSpPr>
          <p:cNvPr id="70286" name="Line 654"/>
          <p:cNvSpPr>
            <a:spLocks noChangeShapeType="1"/>
          </p:cNvSpPr>
          <p:nvPr/>
        </p:nvSpPr>
        <p:spPr bwMode="auto">
          <a:xfrm>
            <a:off x="6553200" y="5942013"/>
            <a:ext cx="2438400" cy="0"/>
          </a:xfrm>
          <a:prstGeom prst="line">
            <a:avLst/>
          </a:prstGeom>
          <a:noFill/>
          <a:ln w="9525">
            <a:solidFill>
              <a:schemeClr val="tx1"/>
            </a:solidFill>
            <a:round/>
            <a:headEnd/>
            <a:tailEnd/>
          </a:ln>
          <a:effectLst/>
        </p:spPr>
        <p:txBody>
          <a:bodyPr wrap="none" anchor="ctr"/>
          <a:lstStyle/>
          <a:p>
            <a:endParaRPr lang="en-US"/>
          </a:p>
        </p:txBody>
      </p:sp>
      <p:sp>
        <p:nvSpPr>
          <p:cNvPr id="70287" name="Line 655"/>
          <p:cNvSpPr>
            <a:spLocks noChangeShapeType="1"/>
          </p:cNvSpPr>
          <p:nvPr/>
        </p:nvSpPr>
        <p:spPr bwMode="auto">
          <a:xfrm flipV="1">
            <a:off x="8991600" y="5713413"/>
            <a:ext cx="0" cy="228600"/>
          </a:xfrm>
          <a:prstGeom prst="line">
            <a:avLst/>
          </a:prstGeom>
          <a:noFill/>
          <a:ln w="9525">
            <a:solidFill>
              <a:schemeClr val="tx1"/>
            </a:solidFill>
            <a:round/>
            <a:headEnd/>
            <a:tailEnd/>
          </a:ln>
          <a:effectLst/>
        </p:spPr>
        <p:txBody>
          <a:bodyPr wrap="none" anchor="ctr"/>
          <a:lstStyle/>
          <a:p>
            <a:endParaRPr lang="en-US"/>
          </a:p>
        </p:txBody>
      </p:sp>
      <p:sp>
        <p:nvSpPr>
          <p:cNvPr id="70288" name="Text Box 656"/>
          <p:cNvSpPr txBox="1">
            <a:spLocks noChangeArrowheads="1"/>
          </p:cNvSpPr>
          <p:nvPr/>
        </p:nvSpPr>
        <p:spPr bwMode="auto">
          <a:xfrm>
            <a:off x="7535863" y="2420939"/>
            <a:ext cx="1371600" cy="581025"/>
          </a:xfrm>
          <a:prstGeom prst="rect">
            <a:avLst/>
          </a:prstGeom>
          <a:noFill/>
          <a:ln w="9525">
            <a:noFill/>
            <a:miter lim="800000"/>
            <a:headEnd/>
            <a:tailEnd/>
          </a:ln>
          <a:effectLst/>
        </p:spPr>
        <p:txBody>
          <a:bodyPr wrap="none">
            <a:spAutoFit/>
          </a:bodyPr>
          <a:lstStyle/>
          <a:p>
            <a:pPr algn="l" eaLnBrk="0" hangingPunct="0"/>
            <a:r>
              <a:rPr lang="en-US" sz="1600">
                <a:latin typeface="Arial" charset="0"/>
              </a:rPr>
              <a:t>infrastructure</a:t>
            </a:r>
          </a:p>
          <a:p>
            <a:pPr algn="l" eaLnBrk="0" hangingPunct="0"/>
            <a:r>
              <a:rPr lang="en-US" sz="1600">
                <a:latin typeface="Arial" charset="0"/>
              </a:rPr>
              <a:t>network</a:t>
            </a:r>
          </a:p>
        </p:txBody>
      </p:sp>
      <p:sp>
        <p:nvSpPr>
          <p:cNvPr id="70289" name="Rectangle 657"/>
          <p:cNvSpPr>
            <a:spLocks noChangeArrowheads="1"/>
          </p:cNvSpPr>
          <p:nvPr/>
        </p:nvSpPr>
        <p:spPr bwMode="auto">
          <a:xfrm>
            <a:off x="2286000" y="4570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LLC</a:t>
            </a:r>
          </a:p>
        </p:txBody>
      </p:sp>
      <p:sp>
        <p:nvSpPr>
          <p:cNvPr id="70290" name="Rectangle 658"/>
          <p:cNvSpPr>
            <a:spLocks noChangeArrowheads="1"/>
          </p:cNvSpPr>
          <p:nvPr/>
        </p:nvSpPr>
        <p:spPr bwMode="auto">
          <a:xfrm>
            <a:off x="8077200" y="4570413"/>
            <a:ext cx="1676400" cy="381000"/>
          </a:xfrm>
          <a:prstGeom prst="rect">
            <a:avLst/>
          </a:prstGeom>
          <a:noFill/>
          <a:ln w="9525">
            <a:solidFill>
              <a:schemeClr val="tx1"/>
            </a:solidFill>
            <a:miter lim="800000"/>
            <a:headEnd/>
            <a:tailEnd/>
          </a:ln>
          <a:effectLst/>
        </p:spPr>
        <p:txBody>
          <a:bodyPr wrap="none" anchor="ctr"/>
          <a:lstStyle/>
          <a:p>
            <a:pPr eaLnBrk="0" hangingPunct="0"/>
            <a:r>
              <a:rPr lang="de-DE" sz="1600">
                <a:latin typeface="Arial" charset="0"/>
              </a:rPr>
              <a:t>LLC</a:t>
            </a:r>
          </a:p>
        </p:txBody>
      </p:sp>
      <p:pic>
        <p:nvPicPr>
          <p:cNvPr id="70291" name="Picture 659" descr="j0285750"/>
          <p:cNvPicPr>
            <a:picLocks noChangeAspect="1" noChangeArrowheads="1"/>
          </p:cNvPicPr>
          <p:nvPr/>
        </p:nvPicPr>
        <p:blipFill>
          <a:blip r:embed="rId9" cstate="print"/>
          <a:srcRect/>
          <a:stretch>
            <a:fillRect/>
          </a:stretch>
        </p:blipFill>
        <p:spPr bwMode="auto">
          <a:xfrm>
            <a:off x="8256588" y="981075"/>
            <a:ext cx="1117600" cy="687388"/>
          </a:xfrm>
          <a:prstGeom prst="rect">
            <a:avLst/>
          </a:prstGeom>
          <a:noFill/>
          <a:ln w="9525">
            <a:noFill/>
            <a:miter lim="800000"/>
            <a:headEnd/>
            <a:tailEnd/>
          </a:ln>
        </p:spPr>
      </p:pic>
      <p:cxnSp>
        <p:nvCxnSpPr>
          <p:cNvPr id="70292" name="AutoShape 660"/>
          <p:cNvCxnSpPr>
            <a:cxnSpLocks noChangeShapeType="1"/>
            <a:stCxn id="0" idx="2"/>
            <a:endCxn id="0" idx="3"/>
          </p:cNvCxnSpPr>
          <p:nvPr/>
        </p:nvCxnSpPr>
        <p:spPr bwMode="auto">
          <a:xfrm flipH="1">
            <a:off x="7912100" y="1668464"/>
            <a:ext cx="903288" cy="346075"/>
          </a:xfrm>
          <a:prstGeom prst="straightConnector1">
            <a:avLst/>
          </a:prstGeom>
          <a:noFill/>
          <a:ln w="9525">
            <a:solidFill>
              <a:schemeClr val="tx1"/>
            </a:solidFill>
            <a:round/>
            <a:headEnd/>
            <a:tailEnd/>
          </a:ln>
          <a:effectLst/>
        </p:spPr>
      </p:cxnSp>
      <p:cxnSp>
        <p:nvCxnSpPr>
          <p:cNvPr id="70293" name="AutoShape 661"/>
          <p:cNvCxnSpPr>
            <a:cxnSpLocks noChangeShapeType="1"/>
            <a:stCxn id="0" idx="1"/>
            <a:endCxn id="0" idx="0"/>
          </p:cNvCxnSpPr>
          <p:nvPr/>
        </p:nvCxnSpPr>
        <p:spPr bwMode="auto">
          <a:xfrm flipH="1">
            <a:off x="5976939" y="2014539"/>
            <a:ext cx="1055687" cy="727075"/>
          </a:xfrm>
          <a:prstGeom prst="straightConnector1">
            <a:avLst/>
          </a:prstGeom>
          <a:noFill/>
          <a:ln w="9525">
            <a:solidFill>
              <a:schemeClr val="tx1"/>
            </a:solidFill>
            <a:round/>
            <a:headEnd/>
            <a:tailEnd/>
          </a:ln>
          <a:effectLst/>
        </p:spPr>
      </p:cxnSp>
      <p:cxnSp>
        <p:nvCxnSpPr>
          <p:cNvPr id="70294" name="AutoShape 662"/>
          <p:cNvCxnSpPr>
            <a:cxnSpLocks noChangeShapeType="1"/>
            <a:stCxn id="0" idx="0"/>
          </p:cNvCxnSpPr>
          <p:nvPr/>
        </p:nvCxnSpPr>
        <p:spPr bwMode="auto">
          <a:xfrm flipH="1" flipV="1">
            <a:off x="6816725" y="1268414"/>
            <a:ext cx="655638" cy="288925"/>
          </a:xfrm>
          <a:prstGeom prst="straightConnector1">
            <a:avLst/>
          </a:prstGeom>
          <a:noFill/>
          <a:ln w="9525">
            <a:solidFill>
              <a:schemeClr val="tx1"/>
            </a:solidFill>
            <a:round/>
            <a:headEnd/>
            <a:tailEnd/>
          </a:ln>
          <a:effectLst/>
        </p:spPr>
      </p:cxnSp>
      <p:cxnSp>
        <p:nvCxnSpPr>
          <p:cNvPr id="70295" name="AutoShape 663"/>
          <p:cNvCxnSpPr>
            <a:cxnSpLocks noChangeShapeType="1"/>
            <a:endCxn id="0" idx="3"/>
          </p:cNvCxnSpPr>
          <p:nvPr/>
        </p:nvCxnSpPr>
        <p:spPr bwMode="auto">
          <a:xfrm flipH="1" flipV="1">
            <a:off x="7912100" y="2014539"/>
            <a:ext cx="1639888" cy="261937"/>
          </a:xfrm>
          <a:prstGeom prst="straightConnector1">
            <a:avLst/>
          </a:prstGeom>
          <a:noFill/>
          <a:ln w="9525">
            <a:solidFill>
              <a:schemeClr val="tx1"/>
            </a:solidFill>
            <a:round/>
            <a:headEnd/>
            <a:tailEnd/>
          </a:ln>
          <a:effectLst/>
        </p:spPr>
      </p:cxn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a:t>What are major changes when going from Bluetooth BR/EDR to Bluetooth LE?</a:t>
            </a:r>
          </a:p>
          <a:p>
            <a:pPr lvl="1"/>
            <a:r>
              <a:rPr lang="en-US"/>
              <a:t>How do </a:t>
            </a:r>
            <a:r>
              <a:rPr lang="en-US" dirty="0"/>
              <a:t>devices “find” each other?</a:t>
            </a:r>
          </a:p>
          <a:p>
            <a:pPr lvl="1"/>
            <a:r>
              <a:rPr lang="en-US" dirty="0"/>
              <a:t>What are differences of BT BR/EDR </a:t>
            </a:r>
            <a:r>
              <a:rPr lang="en-US" dirty="0" err="1"/>
              <a:t>piconets</a:t>
            </a:r>
            <a:r>
              <a:rPr lang="en-US" dirty="0"/>
              <a:t> and BT LE </a:t>
            </a:r>
            <a:r>
              <a:rPr lang="en-US" dirty="0" err="1"/>
              <a:t>piconets</a:t>
            </a:r>
            <a:r>
              <a:rPr lang="en-US" dirty="0"/>
              <a:t>?</a:t>
            </a:r>
          </a:p>
          <a:p>
            <a:pPr lvl="1"/>
            <a:r>
              <a:rPr lang="en-US" dirty="0"/>
              <a:t>Why can BT LE devices react/transmit faster? </a:t>
            </a:r>
          </a:p>
          <a:p>
            <a:pPr lvl="1"/>
            <a:r>
              <a:rPr lang="en-US" dirty="0"/>
              <a:t>Where can collisions happen during data transmission?</a:t>
            </a:r>
          </a:p>
          <a:p>
            <a:endParaRPr lang="en-US" dirty="0"/>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spTree>
    <p:extLst>
      <p:ext uri="{BB962C8B-B14F-4D97-AF65-F5344CB8AC3E}">
        <p14:creationId xmlns:p14="http://schemas.microsoft.com/office/powerpoint/2010/main" val="875549309"/>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dirty="0"/>
              <a:t>WPAN: IEEE 802.15 – additional developments 1</a:t>
            </a:r>
          </a:p>
        </p:txBody>
      </p:sp>
      <p:sp>
        <p:nvSpPr>
          <p:cNvPr id="145411" name="Rectangle 3"/>
          <p:cNvSpPr>
            <a:spLocks noGrp="1" noChangeArrowheads="1"/>
          </p:cNvSpPr>
          <p:nvPr>
            <p:ph idx="1"/>
          </p:nvPr>
        </p:nvSpPr>
        <p:spPr/>
        <p:txBody>
          <a:bodyPr/>
          <a:lstStyle/>
          <a:p>
            <a:r>
              <a:rPr lang="en-US" dirty="0"/>
              <a:t>802.15.2: </a:t>
            </a:r>
            <a:r>
              <a:rPr lang="en-US" dirty="0" err="1"/>
              <a:t>Coexistance</a:t>
            </a:r>
            <a:endParaRPr lang="en-US" dirty="0"/>
          </a:p>
          <a:p>
            <a:pPr lvl="1"/>
            <a:r>
              <a:rPr lang="en-US" dirty="0">
                <a:cs typeface="Arial" charset="0"/>
              </a:rPr>
              <a:t>Coexistence of Wireless Personal Area Networks (802.15) and Wireless Local Area Networks (802.11), quantify the mutual interference  </a:t>
            </a:r>
            <a:endParaRPr lang="en-US" dirty="0"/>
          </a:p>
          <a:p>
            <a:endParaRPr lang="en-US" dirty="0"/>
          </a:p>
          <a:p>
            <a:r>
              <a:rPr lang="en-US" dirty="0"/>
              <a:t>802.15.3: High-Rate</a:t>
            </a:r>
          </a:p>
          <a:p>
            <a:pPr lvl="1"/>
            <a:r>
              <a:rPr lang="en-US" dirty="0">
                <a:cs typeface="Arial" charset="0"/>
              </a:rPr>
              <a:t>Standard for high-rate (20Mbit/s or greater) WPANs, while still low-power/low-cost </a:t>
            </a:r>
          </a:p>
          <a:p>
            <a:pPr lvl="1"/>
            <a:r>
              <a:rPr lang="en-US" dirty="0">
                <a:cs typeface="Arial" charset="0"/>
              </a:rPr>
              <a:t>Data Rates: 11, 22, 33, 44, 55 Mbit/s </a:t>
            </a:r>
          </a:p>
          <a:p>
            <a:pPr lvl="1"/>
            <a:r>
              <a:rPr lang="en-US" dirty="0">
                <a:cs typeface="Arial" charset="0"/>
              </a:rPr>
              <a:t>Quality of Service isochronous protocol </a:t>
            </a:r>
          </a:p>
          <a:p>
            <a:pPr lvl="1"/>
            <a:r>
              <a:rPr lang="en-US" dirty="0">
                <a:cs typeface="Arial" charset="0"/>
              </a:rPr>
              <a:t>Ad hoc peer-to-peer networking </a:t>
            </a:r>
          </a:p>
          <a:p>
            <a:pPr lvl="1"/>
            <a:r>
              <a:rPr lang="en-US" dirty="0">
                <a:cs typeface="Arial" charset="0"/>
              </a:rPr>
              <a:t>Security </a:t>
            </a:r>
          </a:p>
          <a:p>
            <a:pPr lvl="1"/>
            <a:r>
              <a:rPr lang="en-US" dirty="0">
                <a:cs typeface="Arial" charset="0"/>
              </a:rPr>
              <a:t>Low power consumption </a:t>
            </a:r>
          </a:p>
          <a:p>
            <a:pPr lvl="1"/>
            <a:r>
              <a:rPr lang="en-US" dirty="0">
                <a:cs typeface="Arial" charset="0"/>
              </a:rPr>
              <a:t>Low cost </a:t>
            </a:r>
          </a:p>
          <a:p>
            <a:pPr lvl="1"/>
            <a:r>
              <a:rPr lang="en-US" dirty="0">
                <a:cs typeface="Arial" charset="0"/>
              </a:rPr>
              <a:t>Designed to meet the demanding requirements of portable consumer imaging and multimedia applications</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a:t>WPAN: IEEE 802.15 – additional developments 2</a:t>
            </a:r>
          </a:p>
        </p:txBody>
      </p:sp>
      <p:sp>
        <p:nvSpPr>
          <p:cNvPr id="340995" name="Rectangle 3"/>
          <p:cNvSpPr>
            <a:spLocks noGrp="1" noChangeArrowheads="1"/>
          </p:cNvSpPr>
          <p:nvPr>
            <p:ph idx="1"/>
          </p:nvPr>
        </p:nvSpPr>
        <p:spPr/>
        <p:txBody>
          <a:bodyPr/>
          <a:lstStyle/>
          <a:p>
            <a:pPr>
              <a:lnSpc>
                <a:spcPct val="90000"/>
              </a:lnSpc>
            </a:pPr>
            <a:r>
              <a:rPr lang="en-US" sz="2000" dirty="0"/>
              <a:t>Several working groups extend the 802.15.3 standard</a:t>
            </a:r>
          </a:p>
          <a:p>
            <a:pPr>
              <a:lnSpc>
                <a:spcPct val="90000"/>
              </a:lnSpc>
            </a:pPr>
            <a:endParaRPr lang="en-US" sz="2000" dirty="0"/>
          </a:p>
          <a:p>
            <a:pPr>
              <a:lnSpc>
                <a:spcPct val="90000"/>
              </a:lnSpc>
            </a:pPr>
            <a:r>
              <a:rPr lang="en-US" sz="2000" dirty="0"/>
              <a:t>802.15.3a: </a:t>
            </a:r>
            <a:r>
              <a:rPr lang="en-US" sz="2000" dirty="0">
                <a:solidFill>
                  <a:srgbClr val="FF9900"/>
                </a:solidFill>
              </a:rPr>
              <a:t>- withdrawn -</a:t>
            </a:r>
          </a:p>
          <a:p>
            <a:pPr lvl="1">
              <a:lnSpc>
                <a:spcPct val="90000"/>
              </a:lnSpc>
            </a:pPr>
            <a:r>
              <a:rPr lang="en-US" dirty="0"/>
              <a:t>Alternative PHY with higher data rate as extension to 802.15.3</a:t>
            </a:r>
          </a:p>
          <a:p>
            <a:pPr lvl="1">
              <a:lnSpc>
                <a:spcPct val="90000"/>
              </a:lnSpc>
            </a:pPr>
            <a:r>
              <a:rPr lang="en-US" dirty="0"/>
              <a:t>Applications: multimedia, picture transmission</a:t>
            </a:r>
          </a:p>
          <a:p>
            <a:pPr>
              <a:lnSpc>
                <a:spcPct val="90000"/>
              </a:lnSpc>
            </a:pPr>
            <a:endParaRPr lang="en-US" sz="2000" dirty="0"/>
          </a:p>
          <a:p>
            <a:pPr>
              <a:lnSpc>
                <a:spcPct val="90000"/>
              </a:lnSpc>
            </a:pPr>
            <a:r>
              <a:rPr lang="en-US" sz="2000" dirty="0"/>
              <a:t>802.15.3b:</a:t>
            </a:r>
          </a:p>
          <a:p>
            <a:pPr lvl="1">
              <a:lnSpc>
                <a:spcPct val="90000"/>
              </a:lnSpc>
            </a:pPr>
            <a:r>
              <a:rPr lang="en-US" dirty="0"/>
              <a:t>Enhanced interoperability of MAC</a:t>
            </a:r>
          </a:p>
          <a:p>
            <a:pPr lvl="1">
              <a:lnSpc>
                <a:spcPct val="90000"/>
              </a:lnSpc>
            </a:pPr>
            <a:r>
              <a:rPr lang="en-US" dirty="0"/>
              <a:t>Correction of errors and ambiguities in the standard</a:t>
            </a:r>
          </a:p>
          <a:p>
            <a:pPr>
              <a:lnSpc>
                <a:spcPct val="90000"/>
              </a:lnSpc>
            </a:pPr>
            <a:endParaRPr lang="en-US" sz="2000" dirty="0"/>
          </a:p>
          <a:p>
            <a:pPr>
              <a:lnSpc>
                <a:spcPct val="90000"/>
              </a:lnSpc>
            </a:pPr>
            <a:r>
              <a:rPr lang="en-US" sz="2000" dirty="0"/>
              <a:t>802.15.3c:</a:t>
            </a:r>
          </a:p>
          <a:p>
            <a:pPr lvl="1">
              <a:lnSpc>
                <a:spcPct val="90000"/>
              </a:lnSpc>
            </a:pPr>
            <a:r>
              <a:rPr lang="en-US" dirty="0"/>
              <a:t>Alternative PHY at 57-64 GHz</a:t>
            </a:r>
          </a:p>
          <a:p>
            <a:pPr lvl="1">
              <a:lnSpc>
                <a:spcPct val="90000"/>
              </a:lnSpc>
            </a:pPr>
            <a:r>
              <a:rPr lang="en-US" dirty="0"/>
              <a:t>Goal: data rates above 2 </a:t>
            </a:r>
            <a:r>
              <a:rPr lang="en-US" dirty="0" err="1"/>
              <a:t>Gbit</a:t>
            </a:r>
            <a:r>
              <a:rPr lang="en-US" dirty="0"/>
              <a:t>/s</a:t>
            </a:r>
          </a:p>
          <a:p>
            <a:pPr>
              <a:lnSpc>
                <a:spcPct val="90000"/>
              </a:lnSpc>
            </a:pPr>
            <a:endParaRPr lang="en-US" sz="2000" dirty="0"/>
          </a:p>
          <a:p>
            <a:pPr>
              <a:lnSpc>
                <a:spcPct val="90000"/>
              </a:lnSpc>
            </a:pPr>
            <a:r>
              <a:rPr lang="en-US" sz="2000" dirty="0">
                <a:solidFill>
                  <a:srgbClr val="FF9900"/>
                </a:solidFill>
              </a:rPr>
              <a:t>Not all these working groups really create a standard, not all standards will be found in products later … </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pic>
        <p:nvPicPr>
          <p:cNvPr id="2" name="Picture 1"/>
          <p:cNvPicPr>
            <a:picLocks noChangeAspect="1"/>
          </p:cNvPicPr>
          <p:nvPr/>
        </p:nvPicPr>
        <p:blipFill rotWithShape="1">
          <a:blip r:embed="rId3"/>
          <a:srcRect t="1" b="784"/>
          <a:stretch/>
        </p:blipFill>
        <p:spPr>
          <a:xfrm>
            <a:off x="7094467" y="1144119"/>
            <a:ext cx="5086350" cy="4063607"/>
          </a:xfrm>
          <a:prstGeom prst="rect">
            <a:avLst/>
          </a:prstGeom>
        </p:spPr>
      </p:pic>
      <p:pic>
        <p:nvPicPr>
          <p:cNvPr id="3" name="Picture 2"/>
          <p:cNvPicPr>
            <a:picLocks noChangeAspect="1"/>
          </p:cNvPicPr>
          <p:nvPr/>
        </p:nvPicPr>
        <p:blipFill>
          <a:blip r:embed="rId4"/>
          <a:stretch>
            <a:fillRect/>
          </a:stretch>
        </p:blipFill>
        <p:spPr>
          <a:xfrm>
            <a:off x="9045757" y="1638300"/>
            <a:ext cx="1276350" cy="2971800"/>
          </a:xfrm>
          <a:prstGeom prst="rect">
            <a:avLst/>
          </a:prstGeom>
        </p:spPr>
      </p:pic>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dirty="0"/>
              <a:t>WPAN: IEEE 802.15 – additional developments 3</a:t>
            </a:r>
          </a:p>
        </p:txBody>
      </p:sp>
      <p:sp>
        <p:nvSpPr>
          <p:cNvPr id="146435" name="Rectangle 3"/>
          <p:cNvSpPr>
            <a:spLocks noGrp="1" noChangeArrowheads="1"/>
          </p:cNvSpPr>
          <p:nvPr>
            <p:ph idx="1"/>
          </p:nvPr>
        </p:nvSpPr>
        <p:spPr/>
        <p:txBody>
          <a:bodyPr/>
          <a:lstStyle/>
          <a:p>
            <a:pPr>
              <a:lnSpc>
                <a:spcPct val="90000"/>
              </a:lnSpc>
            </a:pPr>
            <a:r>
              <a:rPr lang="en-US" sz="2000" dirty="0"/>
              <a:t>802.15.4: Low-Rate, Very Low-Power</a:t>
            </a:r>
          </a:p>
          <a:p>
            <a:pPr lvl="1">
              <a:lnSpc>
                <a:spcPct val="90000"/>
              </a:lnSpc>
            </a:pPr>
            <a:r>
              <a:rPr lang="en-US" dirty="0">
                <a:cs typeface="Arial" charset="0"/>
              </a:rPr>
              <a:t>Low data rate solution with multi-month to multi-year battery life and very low complexity</a:t>
            </a:r>
          </a:p>
          <a:p>
            <a:pPr lvl="1">
              <a:lnSpc>
                <a:spcPct val="90000"/>
              </a:lnSpc>
            </a:pPr>
            <a:r>
              <a:rPr lang="en-US" dirty="0">
                <a:cs typeface="Arial" charset="0"/>
              </a:rPr>
              <a:t>Potential applications are sensors, interactive toys, smart badges, remote controls, and home automation</a:t>
            </a:r>
            <a:r>
              <a:rPr lang="en-US" dirty="0"/>
              <a:t> </a:t>
            </a:r>
          </a:p>
          <a:p>
            <a:pPr lvl="1">
              <a:lnSpc>
                <a:spcPct val="90000"/>
              </a:lnSpc>
            </a:pPr>
            <a:r>
              <a:rPr lang="en-US" dirty="0">
                <a:cs typeface="Arial" charset="0"/>
              </a:rPr>
              <a:t>Data rates of 20-250 </a:t>
            </a:r>
            <a:r>
              <a:rPr lang="en-US" dirty="0" err="1">
                <a:cs typeface="Arial" charset="0"/>
              </a:rPr>
              <a:t>kbit</a:t>
            </a:r>
            <a:r>
              <a:rPr lang="en-US" dirty="0">
                <a:cs typeface="Arial" charset="0"/>
              </a:rPr>
              <a:t>/s, latency down to 15 </a:t>
            </a:r>
            <a:r>
              <a:rPr lang="en-US" dirty="0" err="1">
                <a:cs typeface="Arial" charset="0"/>
              </a:rPr>
              <a:t>ms</a:t>
            </a:r>
            <a:r>
              <a:rPr lang="en-US" dirty="0"/>
              <a:t> </a:t>
            </a:r>
          </a:p>
          <a:p>
            <a:pPr lvl="1">
              <a:lnSpc>
                <a:spcPct val="90000"/>
              </a:lnSpc>
            </a:pPr>
            <a:r>
              <a:rPr lang="en-US" dirty="0">
                <a:cs typeface="Arial" charset="0"/>
              </a:rPr>
              <a:t>Master-Slave or Peer-to-Peer operation</a:t>
            </a:r>
          </a:p>
          <a:p>
            <a:pPr lvl="1">
              <a:lnSpc>
                <a:spcPct val="90000"/>
              </a:lnSpc>
            </a:pPr>
            <a:r>
              <a:rPr lang="en-US" dirty="0"/>
              <a:t>Up to 254 devices or 64516 simpler nodes</a:t>
            </a:r>
          </a:p>
          <a:p>
            <a:pPr lvl="1">
              <a:lnSpc>
                <a:spcPct val="90000"/>
              </a:lnSpc>
            </a:pPr>
            <a:r>
              <a:rPr lang="en-US" dirty="0">
                <a:cs typeface="Arial" charset="0"/>
              </a:rPr>
              <a:t>Support for critical latency devices, such as joysticks</a:t>
            </a:r>
            <a:r>
              <a:rPr lang="en-US" dirty="0"/>
              <a:t> </a:t>
            </a:r>
          </a:p>
          <a:p>
            <a:pPr lvl="1">
              <a:lnSpc>
                <a:spcPct val="90000"/>
              </a:lnSpc>
            </a:pPr>
            <a:r>
              <a:rPr lang="en-US" dirty="0">
                <a:cs typeface="Arial" charset="0"/>
              </a:rPr>
              <a:t>CSMA/CA channel access (data centric), slotted (beacon) or </a:t>
            </a:r>
            <a:r>
              <a:rPr lang="en-US" dirty="0" err="1">
                <a:cs typeface="Arial" charset="0"/>
              </a:rPr>
              <a:t>unslotted</a:t>
            </a:r>
            <a:endParaRPr lang="en-US" dirty="0"/>
          </a:p>
          <a:p>
            <a:pPr lvl="1">
              <a:lnSpc>
                <a:spcPct val="90000"/>
              </a:lnSpc>
            </a:pPr>
            <a:r>
              <a:rPr lang="en-US" dirty="0">
                <a:cs typeface="Arial" charset="0"/>
              </a:rPr>
              <a:t>Automatic network establishment by the PAN coordinator</a:t>
            </a:r>
            <a:r>
              <a:rPr lang="en-US" dirty="0"/>
              <a:t> </a:t>
            </a:r>
          </a:p>
          <a:p>
            <a:pPr lvl="1">
              <a:lnSpc>
                <a:spcPct val="90000"/>
              </a:lnSpc>
            </a:pPr>
            <a:r>
              <a:rPr lang="en-US" dirty="0">
                <a:cs typeface="Arial" charset="0"/>
              </a:rPr>
              <a:t>Dynamic device addressing,</a:t>
            </a:r>
            <a:r>
              <a:rPr lang="en-US" dirty="0"/>
              <a:t> f</a:t>
            </a:r>
            <a:r>
              <a:rPr lang="en-US" dirty="0">
                <a:cs typeface="Arial" charset="0"/>
              </a:rPr>
              <a:t>lexible addressing format</a:t>
            </a:r>
            <a:endParaRPr lang="en-US" dirty="0"/>
          </a:p>
          <a:p>
            <a:pPr lvl="1">
              <a:lnSpc>
                <a:spcPct val="90000"/>
              </a:lnSpc>
            </a:pPr>
            <a:r>
              <a:rPr lang="en-US" dirty="0">
                <a:cs typeface="Arial" charset="0"/>
              </a:rPr>
              <a:t>Fully </a:t>
            </a:r>
            <a:r>
              <a:rPr lang="en-US" dirty="0" err="1">
                <a:cs typeface="Arial" charset="0"/>
              </a:rPr>
              <a:t>handshaked</a:t>
            </a:r>
            <a:r>
              <a:rPr lang="en-US" dirty="0">
                <a:cs typeface="Arial" charset="0"/>
              </a:rPr>
              <a:t> protocol for transfer reliability</a:t>
            </a:r>
            <a:r>
              <a:rPr lang="en-US" dirty="0"/>
              <a:t> </a:t>
            </a:r>
          </a:p>
          <a:p>
            <a:pPr lvl="1">
              <a:lnSpc>
                <a:spcPct val="90000"/>
              </a:lnSpc>
            </a:pPr>
            <a:r>
              <a:rPr lang="en-US" dirty="0">
                <a:cs typeface="Arial" charset="0"/>
              </a:rPr>
              <a:t>Power management to ensure low power consumption</a:t>
            </a:r>
            <a:r>
              <a:rPr lang="en-US" dirty="0"/>
              <a:t> </a:t>
            </a:r>
          </a:p>
          <a:p>
            <a:pPr lvl="1">
              <a:lnSpc>
                <a:spcPct val="90000"/>
              </a:lnSpc>
            </a:pPr>
            <a:r>
              <a:rPr lang="en-US" dirty="0">
                <a:cs typeface="Arial" charset="0"/>
              </a:rPr>
              <a:t>16 channels in the 2.4 GHz ISM band, 10 channels in the 915 MHz US ISM band and one channel in the European 868 MHz band</a:t>
            </a:r>
          </a:p>
          <a:p>
            <a:pPr lvl="1">
              <a:lnSpc>
                <a:spcPct val="90000"/>
              </a:lnSpc>
            </a:pPr>
            <a:endParaRPr lang="en-US" dirty="0">
              <a:cs typeface="Arial" charset="0"/>
            </a:endParaRPr>
          </a:p>
          <a:p>
            <a:pPr>
              <a:lnSpc>
                <a:spcPct val="90000"/>
              </a:lnSpc>
            </a:pPr>
            <a:r>
              <a:rPr lang="en-US" sz="2000" dirty="0">
                <a:solidFill>
                  <a:srgbClr val="FF9900"/>
                </a:solidFill>
                <a:cs typeface="Arial" charset="0"/>
              </a:rPr>
              <a:t>Base of the ZigBee technology – www.zigbee.org</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dirty="0" err="1"/>
              <a:t>Zigbee</a:t>
            </a:r>
            <a:endParaRPr lang="en-US" dirty="0"/>
          </a:p>
        </p:txBody>
      </p:sp>
      <p:sp>
        <p:nvSpPr>
          <p:cNvPr id="342019" name="Rectangle 3"/>
          <p:cNvSpPr>
            <a:spLocks noGrp="1" noChangeArrowheads="1"/>
          </p:cNvSpPr>
          <p:nvPr>
            <p:ph idx="1"/>
          </p:nvPr>
        </p:nvSpPr>
        <p:spPr/>
        <p:txBody>
          <a:bodyPr/>
          <a:lstStyle/>
          <a:p>
            <a:r>
              <a:rPr lang="en-US" dirty="0"/>
              <a:t>Relation to 802.15.4 similar to Bluetooth / 802.15.1</a:t>
            </a:r>
          </a:p>
          <a:p>
            <a:endParaRPr lang="en-US" dirty="0"/>
          </a:p>
          <a:p>
            <a:r>
              <a:rPr lang="en-US" dirty="0"/>
              <a:t>Pushed by </a:t>
            </a:r>
            <a:r>
              <a:rPr lang="en-US" dirty="0" err="1"/>
              <a:t>Chipcon</a:t>
            </a:r>
            <a:r>
              <a:rPr lang="en-US" dirty="0"/>
              <a:t> (now TI), ember, </a:t>
            </a:r>
            <a:r>
              <a:rPr lang="en-US" dirty="0" err="1"/>
              <a:t>freescale</a:t>
            </a:r>
            <a:r>
              <a:rPr lang="en-US" dirty="0"/>
              <a:t> (Motorola), Honeywell, Mitsubishi, Motorola, Philips, Samsung…</a:t>
            </a:r>
          </a:p>
          <a:p>
            <a:endParaRPr lang="en-US" dirty="0"/>
          </a:p>
          <a:p>
            <a:r>
              <a:rPr lang="en-US" dirty="0"/>
              <a:t>More than 260 members – see </a:t>
            </a:r>
            <a:r>
              <a:rPr lang="en-US" dirty="0">
                <a:hlinkClick r:id="rId3"/>
              </a:rPr>
              <a:t>www.zigbee.org</a:t>
            </a:r>
            <a:r>
              <a:rPr lang="en-US" dirty="0"/>
              <a:t> </a:t>
            </a:r>
          </a:p>
          <a:p>
            <a:pPr lvl="1"/>
            <a:r>
              <a:rPr lang="en-US" dirty="0"/>
              <a:t>about 19 promoters, 133 participants, 162 adopters</a:t>
            </a:r>
          </a:p>
          <a:p>
            <a:pPr lvl="1"/>
            <a:r>
              <a:rPr lang="en-US" dirty="0"/>
              <a:t>must be member to commercially use </a:t>
            </a:r>
            <a:r>
              <a:rPr lang="en-US" dirty="0" err="1"/>
              <a:t>ZigBee</a:t>
            </a:r>
            <a:r>
              <a:rPr lang="en-US" dirty="0"/>
              <a:t> spec</a:t>
            </a:r>
          </a:p>
          <a:p>
            <a:endParaRPr lang="en-US" dirty="0"/>
          </a:p>
          <a:p>
            <a:r>
              <a:rPr lang="en-US" dirty="0" err="1"/>
              <a:t>ZigBee</a:t>
            </a:r>
            <a:r>
              <a:rPr lang="en-US" dirty="0"/>
              <a:t> platforms comprise</a:t>
            </a:r>
          </a:p>
          <a:p>
            <a:pPr lvl="1"/>
            <a:r>
              <a:rPr lang="en-US" dirty="0"/>
              <a:t>IEEE 802.15.4 for layers 1 and 2</a:t>
            </a:r>
          </a:p>
          <a:p>
            <a:pPr lvl="1"/>
            <a:r>
              <a:rPr lang="en-US" dirty="0" err="1"/>
              <a:t>ZigBee</a:t>
            </a:r>
            <a:r>
              <a:rPr lang="en-US" dirty="0"/>
              <a:t> protocol stack up to the applications</a:t>
            </a:r>
          </a:p>
        </p:txBody>
      </p:sp>
      <p:sp>
        <p:nvSpPr>
          <p:cNvPr id="5" name="Fußzeilenplatzhalter 3"/>
          <p:cNvSpPr>
            <a:spLocks noGrp="1"/>
          </p:cNvSpPr>
          <p:nvPr>
            <p:ph type="ftr" sz="quarter" idx="10"/>
          </p:nvPr>
        </p:nvSpPr>
        <p:spPr/>
        <p:txBody>
          <a:bodyPr/>
          <a:lstStyle/>
          <a:p>
            <a:r>
              <a:rPr lang="en-US"/>
              <a:t>Prof. Dr.-Ing. Jochen H. Schiller    www.jochenschiller.de    Mobile Communications</a:t>
            </a:r>
          </a:p>
        </p:txBody>
      </p:sp>
      <p:pic>
        <p:nvPicPr>
          <p:cNvPr id="251906" name="Picture 2" descr="ZigBee Alliance">
            <a:hlinkClick r:id="rId4" tooltip="ZigBee Alliance"/>
          </p:cNvPr>
          <p:cNvPicPr>
            <a:picLocks noChangeAspect="1" noChangeArrowheads="1"/>
          </p:cNvPicPr>
          <p:nvPr/>
        </p:nvPicPr>
        <p:blipFill>
          <a:blip r:embed="rId5" cstate="print"/>
          <a:srcRect/>
          <a:stretch>
            <a:fillRect/>
          </a:stretch>
        </p:blipFill>
        <p:spPr bwMode="auto">
          <a:xfrm>
            <a:off x="8303684" y="3018573"/>
            <a:ext cx="2657475" cy="819151"/>
          </a:xfrm>
          <a:prstGeom prst="rect">
            <a:avLst/>
          </a:prstGeom>
          <a:noFill/>
        </p:spPr>
      </p:pic>
      <p:pic>
        <p:nvPicPr>
          <p:cNvPr id="2" name="Picture 1"/>
          <p:cNvPicPr>
            <a:picLocks noChangeAspect="1"/>
          </p:cNvPicPr>
          <p:nvPr/>
        </p:nvPicPr>
        <p:blipFill>
          <a:blip r:embed="rId6"/>
          <a:stretch>
            <a:fillRect/>
          </a:stretch>
        </p:blipFill>
        <p:spPr>
          <a:xfrm>
            <a:off x="9192344" y="4540620"/>
            <a:ext cx="1962150" cy="619125"/>
          </a:xfrm>
          <a:prstGeom prst="rect">
            <a:avLst/>
          </a:prstGeom>
        </p:spPr>
      </p:pic>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Zigbee</a:t>
            </a:r>
            <a:r>
              <a:rPr lang="de-DE" dirty="0"/>
              <a:t> Technical </a:t>
            </a:r>
            <a:r>
              <a:rPr lang="de-DE" dirty="0" err="1"/>
              <a:t>Specifications</a:t>
            </a:r>
            <a:endParaRPr lang="en-US" dirty="0"/>
          </a:p>
        </p:txBody>
      </p:sp>
      <p:sp>
        <p:nvSpPr>
          <p:cNvPr id="4" name="Footer Placeholder 3"/>
          <p:cNvSpPr>
            <a:spLocks noGrp="1"/>
          </p:cNvSpPr>
          <p:nvPr>
            <p:ph type="ftr" sz="quarter" idx="10"/>
          </p:nvPr>
        </p:nvSpPr>
        <p:spPr/>
        <p:txBody>
          <a:bodyPr/>
          <a:lstStyle/>
          <a:p>
            <a:r>
              <a:rPr lang="en-US"/>
              <a:t>Prof. Dr.-Ing. Jochen H. Schiller    www.jochenschiller.de    Mobile Communications</a:t>
            </a:r>
          </a:p>
        </p:txBody>
      </p:sp>
      <p:pic>
        <p:nvPicPr>
          <p:cNvPr id="8" name="Picture 7"/>
          <p:cNvPicPr>
            <a:picLocks noChangeAspect="1"/>
          </p:cNvPicPr>
          <p:nvPr/>
        </p:nvPicPr>
        <p:blipFill rotWithShape="1">
          <a:blip r:embed="rId2"/>
          <a:srcRect t="861" b="1585"/>
          <a:stretch/>
        </p:blipFill>
        <p:spPr>
          <a:xfrm>
            <a:off x="1055440" y="1052736"/>
            <a:ext cx="8867775" cy="5547361"/>
          </a:xfrm>
          <a:prstGeom prst="rect">
            <a:avLst/>
          </a:prstGeom>
        </p:spPr>
      </p:pic>
      <p:sp>
        <p:nvSpPr>
          <p:cNvPr id="9" name="TextBox 8"/>
          <p:cNvSpPr txBox="1"/>
          <p:nvPr/>
        </p:nvSpPr>
        <p:spPr>
          <a:xfrm>
            <a:off x="10056440" y="6375314"/>
            <a:ext cx="2233305" cy="261610"/>
          </a:xfrm>
          <a:prstGeom prst="rect">
            <a:avLst/>
          </a:prstGeom>
          <a:noFill/>
        </p:spPr>
        <p:txBody>
          <a:bodyPr wrap="none" rtlCol="0">
            <a:spAutoFit/>
          </a:bodyPr>
          <a:lstStyle/>
          <a:p>
            <a:r>
              <a:rPr lang="en-US" sz="1100" dirty="0">
                <a:solidFill>
                  <a:srgbClr val="002060"/>
                </a:solidFill>
                <a:latin typeface="+mj-lt"/>
              </a:rPr>
              <a:t>Source: </a:t>
            </a:r>
            <a:r>
              <a:rPr lang="en-US" sz="1100" dirty="0">
                <a:solidFill>
                  <a:srgbClr val="002060"/>
                </a:solidFill>
                <a:latin typeface="+mj-lt"/>
                <a:hlinkClick r:id="rId3"/>
              </a:rPr>
              <a:t>www.zigbeealliance.org</a:t>
            </a:r>
            <a:r>
              <a:rPr lang="en-US" sz="1100" dirty="0">
                <a:solidFill>
                  <a:srgbClr val="002060"/>
                </a:solidFill>
                <a:latin typeface="+mj-lt"/>
              </a:rPr>
              <a:t> </a:t>
            </a:r>
          </a:p>
        </p:txBody>
      </p:sp>
    </p:spTree>
    <p:extLst>
      <p:ext uri="{BB962C8B-B14F-4D97-AF65-F5344CB8AC3E}">
        <p14:creationId xmlns:p14="http://schemas.microsoft.com/office/powerpoint/2010/main" val="263019020"/>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Zigbee</a:t>
            </a:r>
            <a:r>
              <a:rPr lang="en-US" dirty="0"/>
              <a:t> Network Topology Example – Centralized Security</a:t>
            </a:r>
          </a:p>
        </p:txBody>
      </p:sp>
      <p:sp>
        <p:nvSpPr>
          <p:cNvPr id="4" name="Content Placeholder 3"/>
          <p:cNvSpPr>
            <a:spLocks noGrp="1"/>
          </p:cNvSpPr>
          <p:nvPr>
            <p:ph idx="1"/>
          </p:nvPr>
        </p:nvSpPr>
        <p:spPr/>
        <p:txBody>
          <a:bodyPr/>
          <a:lstStyle/>
          <a:p>
            <a:pPr lvl="1"/>
            <a:r>
              <a:rPr lang="en-US" dirty="0"/>
              <a:t>Mesh, self-organizing, self-healing topology scalable to thousands of nodes </a:t>
            </a:r>
          </a:p>
          <a:p>
            <a:pPr lvl="1"/>
            <a:r>
              <a:rPr lang="en-US" dirty="0"/>
              <a:t>Interference tolerance via clear channel assessments, retries, etc.</a:t>
            </a:r>
          </a:p>
          <a:p>
            <a:pPr lvl="1"/>
            <a:r>
              <a:rPr lang="en-US" dirty="0"/>
              <a:t>Point to Point communication gives range &gt; 100 m; full mesh deployment can have several kilometer range</a:t>
            </a:r>
          </a:p>
          <a:p>
            <a:pPr lvl="1"/>
            <a:endParaRPr lang="en-US" dirty="0"/>
          </a:p>
          <a:p>
            <a:pPr lvl="1"/>
            <a:r>
              <a:rPr lang="en-US" dirty="0"/>
              <a:t>End device</a:t>
            </a:r>
          </a:p>
          <a:p>
            <a:pPr lvl="2"/>
            <a:r>
              <a:rPr lang="en-US" dirty="0"/>
              <a:t>Single parent, no routing</a:t>
            </a:r>
          </a:p>
          <a:p>
            <a:pPr lvl="2"/>
            <a:r>
              <a:rPr lang="en-US" dirty="0"/>
              <a:t>Often battery powered</a:t>
            </a:r>
          </a:p>
          <a:p>
            <a:pPr lvl="1"/>
            <a:r>
              <a:rPr lang="en-US" dirty="0"/>
              <a:t>Router</a:t>
            </a:r>
          </a:p>
          <a:p>
            <a:pPr lvl="1"/>
            <a:r>
              <a:rPr lang="en-US" dirty="0"/>
              <a:t>Coordinator</a:t>
            </a:r>
          </a:p>
          <a:p>
            <a:pPr lvl="2"/>
            <a:r>
              <a:rPr lang="en-US" dirty="0"/>
              <a:t>Owns the network</a:t>
            </a:r>
          </a:p>
          <a:p>
            <a:pPr lvl="1"/>
            <a:r>
              <a:rPr lang="en-US" dirty="0"/>
              <a:t>FFD (Full Function Device)</a:t>
            </a:r>
          </a:p>
          <a:p>
            <a:pPr lvl="2"/>
            <a:r>
              <a:rPr lang="en-US" dirty="0"/>
              <a:t>Mains powered, can route, </a:t>
            </a:r>
            <a:br>
              <a:rPr lang="en-US" dirty="0"/>
            </a:br>
            <a:r>
              <a:rPr lang="en-US" dirty="0"/>
              <a:t>always on</a:t>
            </a:r>
          </a:p>
          <a:p>
            <a:pPr lvl="1"/>
            <a:r>
              <a:rPr lang="en-US" dirty="0"/>
              <a:t>RFD (Reduced Function Device)</a:t>
            </a:r>
          </a:p>
          <a:p>
            <a:pPr lvl="2"/>
            <a:r>
              <a:rPr lang="en-US" dirty="0"/>
              <a:t>Talks only to parent, can sleep</a:t>
            </a:r>
          </a:p>
        </p:txBody>
      </p:sp>
      <p:sp>
        <p:nvSpPr>
          <p:cNvPr id="3" name="Footer Placeholder 2"/>
          <p:cNvSpPr>
            <a:spLocks noGrp="1"/>
          </p:cNvSpPr>
          <p:nvPr>
            <p:ph type="ftr" sz="quarter" idx="10"/>
          </p:nvPr>
        </p:nvSpPr>
        <p:spPr/>
        <p:txBody>
          <a:bodyPr/>
          <a:lstStyle/>
          <a:p>
            <a:r>
              <a:rPr lang="en-US"/>
              <a:t>Prof. Dr.-Ing. Jochen H. Schiller    www.jochenschiller.de    Mobile Communications</a:t>
            </a:r>
          </a:p>
        </p:txBody>
      </p:sp>
      <p:sp>
        <p:nvSpPr>
          <p:cNvPr id="5" name="TextBox 4"/>
          <p:cNvSpPr txBox="1"/>
          <p:nvPr/>
        </p:nvSpPr>
        <p:spPr>
          <a:xfrm>
            <a:off x="10056440" y="6375314"/>
            <a:ext cx="2233305" cy="261610"/>
          </a:xfrm>
          <a:prstGeom prst="rect">
            <a:avLst/>
          </a:prstGeom>
          <a:noFill/>
        </p:spPr>
        <p:txBody>
          <a:bodyPr wrap="none" rtlCol="0">
            <a:spAutoFit/>
          </a:bodyPr>
          <a:lstStyle/>
          <a:p>
            <a:r>
              <a:rPr lang="en-US" sz="1100" dirty="0">
                <a:solidFill>
                  <a:srgbClr val="002060"/>
                </a:solidFill>
                <a:latin typeface="+mj-lt"/>
              </a:rPr>
              <a:t>Source: </a:t>
            </a:r>
            <a:r>
              <a:rPr lang="en-US" sz="1100" dirty="0">
                <a:solidFill>
                  <a:srgbClr val="002060"/>
                </a:solidFill>
                <a:latin typeface="+mj-lt"/>
                <a:hlinkClick r:id="rId2"/>
              </a:rPr>
              <a:t>www.zigbeealliance.org</a:t>
            </a:r>
            <a:r>
              <a:rPr lang="en-US" sz="1100" dirty="0">
                <a:solidFill>
                  <a:srgbClr val="002060"/>
                </a:solidFill>
                <a:latin typeface="+mj-lt"/>
              </a:rPr>
              <a:t> </a:t>
            </a:r>
          </a:p>
        </p:txBody>
      </p:sp>
      <p:sp>
        <p:nvSpPr>
          <p:cNvPr id="6" name="Oval 1028"/>
          <p:cNvSpPr>
            <a:spLocks noChangeArrowheads="1"/>
          </p:cNvSpPr>
          <p:nvPr/>
        </p:nvSpPr>
        <p:spPr bwMode="auto">
          <a:xfrm>
            <a:off x="10426568" y="5201800"/>
            <a:ext cx="330200" cy="274638"/>
          </a:xfrm>
          <a:prstGeom prst="ellipse">
            <a:avLst/>
          </a:prstGeom>
          <a:gradFill rotWithShape="0">
            <a:gsLst>
              <a:gs pos="0">
                <a:schemeClr val="hlink"/>
              </a:gs>
              <a:gs pos="100000">
                <a:srgbClr val="0000FF"/>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7" name="Oval 1029"/>
          <p:cNvSpPr>
            <a:spLocks noChangeArrowheads="1"/>
          </p:cNvSpPr>
          <p:nvPr/>
        </p:nvSpPr>
        <p:spPr bwMode="auto">
          <a:xfrm>
            <a:off x="11383832" y="5685989"/>
            <a:ext cx="206375" cy="173037"/>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8" name="Text Box 1030"/>
          <p:cNvSpPr txBox="1">
            <a:spLocks noChangeArrowheads="1"/>
          </p:cNvSpPr>
          <p:nvPr/>
        </p:nvSpPr>
        <p:spPr bwMode="auto">
          <a:xfrm>
            <a:off x="4802959" y="5843878"/>
            <a:ext cx="25555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dirty="0">
                <a:latin typeface="Avenir Light"/>
                <a:cs typeface="Avenir Light"/>
              </a:rPr>
              <a:t>Zigbee End Device (RFD or FFD)</a:t>
            </a:r>
          </a:p>
        </p:txBody>
      </p:sp>
      <p:sp>
        <p:nvSpPr>
          <p:cNvPr id="9" name="Text Box 1031"/>
          <p:cNvSpPr txBox="1">
            <a:spLocks noChangeArrowheads="1"/>
          </p:cNvSpPr>
          <p:nvPr/>
        </p:nvSpPr>
        <p:spPr bwMode="auto">
          <a:xfrm>
            <a:off x="4878291" y="5524791"/>
            <a:ext cx="160172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dirty="0">
                <a:latin typeface="Avenir Light"/>
                <a:cs typeface="Avenir Light"/>
              </a:rPr>
              <a:t>Zigbee Router (FFD)</a:t>
            </a:r>
          </a:p>
        </p:txBody>
      </p:sp>
      <p:sp>
        <p:nvSpPr>
          <p:cNvPr id="10" name="Oval 1032"/>
          <p:cNvSpPr>
            <a:spLocks noChangeArrowheads="1"/>
          </p:cNvSpPr>
          <p:nvPr/>
        </p:nvSpPr>
        <p:spPr bwMode="auto">
          <a:xfrm>
            <a:off x="10737719" y="4509650"/>
            <a:ext cx="206375" cy="173038"/>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11" name="Oval 1033"/>
          <p:cNvSpPr>
            <a:spLocks noChangeArrowheads="1"/>
          </p:cNvSpPr>
          <p:nvPr/>
        </p:nvSpPr>
        <p:spPr bwMode="auto">
          <a:xfrm>
            <a:off x="9936032" y="5801875"/>
            <a:ext cx="206375" cy="171450"/>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12" name="Oval 1034"/>
          <p:cNvSpPr>
            <a:spLocks noChangeArrowheads="1"/>
          </p:cNvSpPr>
          <p:nvPr/>
        </p:nvSpPr>
        <p:spPr bwMode="auto">
          <a:xfrm>
            <a:off x="11658469" y="5055750"/>
            <a:ext cx="206375" cy="171450"/>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13" name="Oval 1035"/>
          <p:cNvSpPr>
            <a:spLocks noChangeArrowheads="1"/>
          </p:cNvSpPr>
          <p:nvPr/>
        </p:nvSpPr>
        <p:spPr bwMode="auto">
          <a:xfrm>
            <a:off x="4614766" y="5959447"/>
            <a:ext cx="206375" cy="171450"/>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14" name="Oval 1036"/>
          <p:cNvSpPr>
            <a:spLocks noChangeArrowheads="1"/>
          </p:cNvSpPr>
          <p:nvPr/>
        </p:nvSpPr>
        <p:spPr bwMode="auto">
          <a:xfrm>
            <a:off x="4548090" y="5569876"/>
            <a:ext cx="330200" cy="274637"/>
          </a:xfrm>
          <a:prstGeom prst="ellipse">
            <a:avLst/>
          </a:prstGeom>
          <a:gradFill rotWithShape="0">
            <a:gsLst>
              <a:gs pos="0">
                <a:schemeClr val="hlink"/>
              </a:gs>
              <a:gs pos="100000">
                <a:srgbClr val="0000FF"/>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15" name="Oval 1037"/>
          <p:cNvSpPr>
            <a:spLocks noChangeArrowheads="1"/>
          </p:cNvSpPr>
          <p:nvPr/>
        </p:nvSpPr>
        <p:spPr bwMode="auto">
          <a:xfrm>
            <a:off x="4548090" y="5196496"/>
            <a:ext cx="330200" cy="274637"/>
          </a:xfrm>
          <a:prstGeom prst="ellipse">
            <a:avLst/>
          </a:prstGeom>
          <a:gradFill rotWithShape="0">
            <a:gsLst>
              <a:gs pos="0">
                <a:srgbClr val="00FF00"/>
              </a:gs>
              <a:gs pos="100000">
                <a:srgbClr val="008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16" name="Text Box 1038"/>
          <p:cNvSpPr txBox="1">
            <a:spLocks noChangeArrowheads="1"/>
          </p:cNvSpPr>
          <p:nvPr/>
        </p:nvSpPr>
        <p:spPr bwMode="auto">
          <a:xfrm>
            <a:off x="4883054" y="5154903"/>
            <a:ext cx="194155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dirty="0">
                <a:latin typeface="Avenir Light"/>
                <a:cs typeface="Avenir Light"/>
              </a:rPr>
              <a:t>Zigbee Coordinator (FFD)</a:t>
            </a:r>
            <a:endParaRPr lang="en-US" sz="1000" dirty="0">
              <a:latin typeface="Avenir Light"/>
              <a:cs typeface="Avenir Light"/>
            </a:endParaRPr>
          </a:p>
        </p:txBody>
      </p:sp>
      <p:sp>
        <p:nvSpPr>
          <p:cNvPr id="17" name="Oval 1039"/>
          <p:cNvSpPr>
            <a:spLocks noChangeArrowheads="1"/>
          </p:cNvSpPr>
          <p:nvPr/>
        </p:nvSpPr>
        <p:spPr bwMode="auto">
          <a:xfrm>
            <a:off x="9518518" y="5043050"/>
            <a:ext cx="184150" cy="165100"/>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18" name="Oval 1040"/>
          <p:cNvSpPr>
            <a:spLocks noChangeArrowheads="1"/>
          </p:cNvSpPr>
          <p:nvPr/>
        </p:nvSpPr>
        <p:spPr bwMode="auto">
          <a:xfrm>
            <a:off x="10663507" y="5963100"/>
            <a:ext cx="206375" cy="173038"/>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19" name="Oval 1041"/>
          <p:cNvSpPr>
            <a:spLocks noChangeArrowheads="1"/>
          </p:cNvSpPr>
          <p:nvPr/>
        </p:nvSpPr>
        <p:spPr bwMode="auto">
          <a:xfrm>
            <a:off x="7361106" y="4422339"/>
            <a:ext cx="330200" cy="276225"/>
          </a:xfrm>
          <a:prstGeom prst="ellipse">
            <a:avLst/>
          </a:prstGeom>
          <a:gradFill rotWithShape="0">
            <a:gsLst>
              <a:gs pos="0">
                <a:srgbClr val="00FF00"/>
              </a:gs>
              <a:gs pos="100000">
                <a:srgbClr val="008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endParaRPr lang="en-US" sz="1600" b="1" dirty="0">
              <a:solidFill>
                <a:schemeClr val="tx2"/>
              </a:solidFill>
              <a:latin typeface="+mn-lt"/>
            </a:endParaRPr>
          </a:p>
        </p:txBody>
      </p:sp>
      <p:sp>
        <p:nvSpPr>
          <p:cNvPr id="20" name="Oval 1042"/>
          <p:cNvSpPr>
            <a:spLocks noChangeArrowheads="1"/>
          </p:cNvSpPr>
          <p:nvPr/>
        </p:nvSpPr>
        <p:spPr bwMode="auto">
          <a:xfrm>
            <a:off x="5017956" y="2815789"/>
            <a:ext cx="330200" cy="274637"/>
          </a:xfrm>
          <a:prstGeom prst="ellipse">
            <a:avLst/>
          </a:prstGeom>
          <a:gradFill rotWithShape="0">
            <a:gsLst>
              <a:gs pos="0">
                <a:schemeClr val="hlink"/>
              </a:gs>
              <a:gs pos="100000">
                <a:srgbClr val="0000FF"/>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21" name="Line 1043"/>
          <p:cNvSpPr>
            <a:spLocks noChangeShapeType="1"/>
          </p:cNvSpPr>
          <p:nvPr/>
        </p:nvSpPr>
        <p:spPr bwMode="auto">
          <a:xfrm flipV="1">
            <a:off x="8118344" y="4766826"/>
            <a:ext cx="1033463" cy="746125"/>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2" name="Line 1044"/>
          <p:cNvSpPr>
            <a:spLocks noChangeShapeType="1"/>
          </p:cNvSpPr>
          <p:nvPr/>
        </p:nvSpPr>
        <p:spPr bwMode="auto">
          <a:xfrm flipV="1">
            <a:off x="9426443" y="3160276"/>
            <a:ext cx="414338" cy="1262063"/>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3" name="Line 1045"/>
          <p:cNvSpPr>
            <a:spLocks noChangeShapeType="1"/>
          </p:cNvSpPr>
          <p:nvPr/>
        </p:nvSpPr>
        <p:spPr bwMode="auto">
          <a:xfrm flipH="1" flipV="1">
            <a:off x="10115419" y="3045975"/>
            <a:ext cx="1033463" cy="344488"/>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4" name="Line 1046"/>
          <p:cNvSpPr>
            <a:spLocks noChangeShapeType="1"/>
          </p:cNvSpPr>
          <p:nvPr/>
        </p:nvSpPr>
        <p:spPr bwMode="auto">
          <a:xfrm flipH="1" flipV="1">
            <a:off x="9407393" y="4690626"/>
            <a:ext cx="1011238" cy="536575"/>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5" name="Line 1047"/>
          <p:cNvSpPr>
            <a:spLocks noChangeShapeType="1"/>
          </p:cNvSpPr>
          <p:nvPr/>
        </p:nvSpPr>
        <p:spPr bwMode="auto">
          <a:xfrm>
            <a:off x="7573832" y="4779526"/>
            <a:ext cx="268287" cy="676275"/>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6" name="Oval 1048"/>
          <p:cNvSpPr>
            <a:spLocks noChangeArrowheads="1"/>
          </p:cNvSpPr>
          <p:nvPr/>
        </p:nvSpPr>
        <p:spPr bwMode="auto">
          <a:xfrm>
            <a:off x="4536944" y="3160275"/>
            <a:ext cx="206375" cy="173038"/>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27" name="Line 1049"/>
          <p:cNvSpPr>
            <a:spLocks noChangeShapeType="1"/>
          </p:cNvSpPr>
          <p:nvPr/>
        </p:nvSpPr>
        <p:spPr bwMode="auto">
          <a:xfrm>
            <a:off x="7361107" y="3045976"/>
            <a:ext cx="136525" cy="1319213"/>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8" name="Line 1050"/>
          <p:cNvSpPr>
            <a:spLocks noChangeShapeType="1"/>
          </p:cNvSpPr>
          <p:nvPr/>
        </p:nvSpPr>
        <p:spPr bwMode="auto">
          <a:xfrm flipH="1">
            <a:off x="6232393" y="2942789"/>
            <a:ext cx="895350" cy="515937"/>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29" name="Line 1051"/>
          <p:cNvSpPr>
            <a:spLocks noChangeShapeType="1"/>
          </p:cNvSpPr>
          <p:nvPr/>
        </p:nvSpPr>
        <p:spPr bwMode="auto">
          <a:xfrm>
            <a:off x="5294181" y="3090425"/>
            <a:ext cx="550862" cy="300038"/>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0" name="Oval 1052"/>
          <p:cNvSpPr>
            <a:spLocks noChangeArrowheads="1"/>
          </p:cNvSpPr>
          <p:nvPr/>
        </p:nvSpPr>
        <p:spPr bwMode="auto">
          <a:xfrm>
            <a:off x="5017957" y="3390463"/>
            <a:ext cx="206375" cy="171450"/>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31" name="Oval 1053"/>
          <p:cNvSpPr>
            <a:spLocks noChangeArrowheads="1"/>
          </p:cNvSpPr>
          <p:nvPr/>
        </p:nvSpPr>
        <p:spPr bwMode="auto">
          <a:xfrm>
            <a:off x="5156069" y="2414150"/>
            <a:ext cx="206375" cy="173038"/>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32" name="Oval 1054"/>
          <p:cNvSpPr>
            <a:spLocks noChangeArrowheads="1"/>
          </p:cNvSpPr>
          <p:nvPr/>
        </p:nvSpPr>
        <p:spPr bwMode="auto">
          <a:xfrm>
            <a:off x="5845044" y="2530038"/>
            <a:ext cx="206375" cy="171450"/>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33" name="Oval 1055"/>
          <p:cNvSpPr>
            <a:spLocks noChangeArrowheads="1"/>
          </p:cNvSpPr>
          <p:nvPr/>
        </p:nvSpPr>
        <p:spPr bwMode="auto">
          <a:xfrm>
            <a:off x="4536944" y="2587188"/>
            <a:ext cx="206375" cy="171450"/>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34" name="Line 1057"/>
          <p:cNvSpPr>
            <a:spLocks noChangeShapeType="1"/>
          </p:cNvSpPr>
          <p:nvPr/>
        </p:nvSpPr>
        <p:spPr bwMode="auto">
          <a:xfrm>
            <a:off x="6257794" y="3676214"/>
            <a:ext cx="1033463" cy="746125"/>
          </a:xfrm>
          <a:prstGeom prst="line">
            <a:avLst/>
          </a:prstGeom>
          <a:noFill/>
          <a:ln w="12700">
            <a:solidFill>
              <a:srgbClr val="0070C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5" name="Text Box 1058"/>
          <p:cNvSpPr txBox="1">
            <a:spLocks noChangeArrowheads="1"/>
          </p:cNvSpPr>
          <p:nvPr/>
        </p:nvSpPr>
        <p:spPr bwMode="auto">
          <a:xfrm>
            <a:off x="4868766" y="6135978"/>
            <a:ext cx="18517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dirty="0">
                <a:latin typeface="Avenir Light"/>
                <a:cs typeface="Avenir Light"/>
              </a:rPr>
              <a:t>Bi-directional Mesh Link</a:t>
            </a:r>
          </a:p>
        </p:txBody>
      </p:sp>
      <p:sp>
        <p:nvSpPr>
          <p:cNvPr id="36" name="Line 1060"/>
          <p:cNvSpPr>
            <a:spLocks noChangeShapeType="1"/>
          </p:cNvSpPr>
          <p:nvPr/>
        </p:nvSpPr>
        <p:spPr bwMode="auto">
          <a:xfrm>
            <a:off x="7773856" y="4538225"/>
            <a:ext cx="1308100" cy="57150"/>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7" name="Line 1062"/>
          <p:cNvSpPr>
            <a:spLocks noChangeShapeType="1"/>
          </p:cNvSpPr>
          <p:nvPr/>
        </p:nvSpPr>
        <p:spPr bwMode="auto">
          <a:xfrm flipV="1">
            <a:off x="9564557" y="3619063"/>
            <a:ext cx="1654175" cy="976312"/>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8" name="Line 1063"/>
          <p:cNvSpPr>
            <a:spLocks noChangeShapeType="1"/>
          </p:cNvSpPr>
          <p:nvPr/>
        </p:nvSpPr>
        <p:spPr bwMode="auto">
          <a:xfrm flipV="1">
            <a:off x="10142406" y="5476439"/>
            <a:ext cx="296862" cy="325437"/>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39" name="Line 1064"/>
          <p:cNvSpPr>
            <a:spLocks noChangeShapeType="1"/>
          </p:cNvSpPr>
          <p:nvPr/>
        </p:nvSpPr>
        <p:spPr bwMode="auto">
          <a:xfrm flipH="1" flipV="1">
            <a:off x="10595244" y="5542814"/>
            <a:ext cx="138113" cy="401637"/>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0" name="Line 1065"/>
          <p:cNvSpPr>
            <a:spLocks noChangeShapeType="1"/>
          </p:cNvSpPr>
          <p:nvPr/>
        </p:nvSpPr>
        <p:spPr bwMode="auto">
          <a:xfrm flipH="1" flipV="1">
            <a:off x="10723432" y="5424050"/>
            <a:ext cx="619125" cy="285750"/>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1" name="Line 1066"/>
          <p:cNvSpPr>
            <a:spLocks noChangeShapeType="1"/>
          </p:cNvSpPr>
          <p:nvPr/>
        </p:nvSpPr>
        <p:spPr bwMode="auto">
          <a:xfrm flipH="1">
            <a:off x="10763118" y="5170050"/>
            <a:ext cx="827088" cy="114300"/>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2" name="Line 1067"/>
          <p:cNvSpPr>
            <a:spLocks noChangeShapeType="1"/>
          </p:cNvSpPr>
          <p:nvPr/>
        </p:nvSpPr>
        <p:spPr bwMode="auto">
          <a:xfrm flipH="1">
            <a:off x="10625007" y="4711264"/>
            <a:ext cx="206375" cy="458787"/>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3" name="Line 1068"/>
          <p:cNvSpPr>
            <a:spLocks noChangeShapeType="1"/>
          </p:cNvSpPr>
          <p:nvPr/>
        </p:nvSpPr>
        <p:spPr bwMode="auto">
          <a:xfrm>
            <a:off x="9747118" y="5195450"/>
            <a:ext cx="609600" cy="152400"/>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4" name="Line 1069"/>
          <p:cNvSpPr>
            <a:spLocks noChangeShapeType="1"/>
          </p:cNvSpPr>
          <p:nvPr/>
        </p:nvSpPr>
        <p:spPr bwMode="auto">
          <a:xfrm>
            <a:off x="4746494" y="2741175"/>
            <a:ext cx="276225" cy="114300"/>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5" name="Line 1070"/>
          <p:cNvSpPr>
            <a:spLocks noChangeShapeType="1"/>
          </p:cNvSpPr>
          <p:nvPr/>
        </p:nvSpPr>
        <p:spPr bwMode="auto">
          <a:xfrm flipV="1">
            <a:off x="4749668" y="3045976"/>
            <a:ext cx="268288" cy="144463"/>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6" name="Line 1071"/>
          <p:cNvSpPr>
            <a:spLocks noChangeShapeType="1"/>
          </p:cNvSpPr>
          <p:nvPr/>
        </p:nvSpPr>
        <p:spPr bwMode="auto">
          <a:xfrm flipV="1">
            <a:off x="5222744" y="2603064"/>
            <a:ext cx="30163" cy="211137"/>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7" name="Line 1072"/>
          <p:cNvSpPr>
            <a:spLocks noChangeShapeType="1"/>
          </p:cNvSpPr>
          <p:nvPr/>
        </p:nvSpPr>
        <p:spPr bwMode="auto">
          <a:xfrm flipV="1">
            <a:off x="5403719" y="2701488"/>
            <a:ext cx="415925" cy="169862"/>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8" name="Line 1073"/>
          <p:cNvSpPr>
            <a:spLocks noChangeShapeType="1"/>
          </p:cNvSpPr>
          <p:nvPr/>
        </p:nvSpPr>
        <p:spPr bwMode="auto">
          <a:xfrm flipV="1">
            <a:off x="5098918" y="3061851"/>
            <a:ext cx="76200" cy="322263"/>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9" name="Oval 1074"/>
          <p:cNvSpPr>
            <a:spLocks noChangeArrowheads="1"/>
          </p:cNvSpPr>
          <p:nvPr/>
        </p:nvSpPr>
        <p:spPr bwMode="auto">
          <a:xfrm>
            <a:off x="5937118" y="3442850"/>
            <a:ext cx="330200" cy="274638"/>
          </a:xfrm>
          <a:prstGeom prst="ellipse">
            <a:avLst/>
          </a:prstGeom>
          <a:gradFill rotWithShape="0">
            <a:gsLst>
              <a:gs pos="0">
                <a:schemeClr val="hlink"/>
              </a:gs>
              <a:gs pos="100000">
                <a:srgbClr val="0000FF"/>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50" name="Oval 1075"/>
          <p:cNvSpPr>
            <a:spLocks noChangeArrowheads="1"/>
          </p:cNvSpPr>
          <p:nvPr/>
        </p:nvSpPr>
        <p:spPr bwMode="auto">
          <a:xfrm>
            <a:off x="7156318" y="2757050"/>
            <a:ext cx="330200" cy="274638"/>
          </a:xfrm>
          <a:prstGeom prst="ellipse">
            <a:avLst/>
          </a:prstGeom>
          <a:gradFill rotWithShape="0">
            <a:gsLst>
              <a:gs pos="0">
                <a:schemeClr val="hlink"/>
              </a:gs>
              <a:gs pos="100000">
                <a:srgbClr val="0000FF"/>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51" name="Oval 1076"/>
          <p:cNvSpPr>
            <a:spLocks noChangeArrowheads="1"/>
          </p:cNvSpPr>
          <p:nvPr/>
        </p:nvSpPr>
        <p:spPr bwMode="auto">
          <a:xfrm>
            <a:off x="9747118" y="2833250"/>
            <a:ext cx="330200" cy="274638"/>
          </a:xfrm>
          <a:prstGeom prst="ellipse">
            <a:avLst/>
          </a:prstGeom>
          <a:gradFill rotWithShape="0">
            <a:gsLst>
              <a:gs pos="0">
                <a:schemeClr val="hlink"/>
              </a:gs>
              <a:gs pos="100000">
                <a:srgbClr val="0000FF"/>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52" name="Oval 1077"/>
          <p:cNvSpPr>
            <a:spLocks noChangeArrowheads="1"/>
          </p:cNvSpPr>
          <p:nvPr/>
        </p:nvSpPr>
        <p:spPr bwMode="auto">
          <a:xfrm>
            <a:off x="11194918" y="3290450"/>
            <a:ext cx="330200" cy="274638"/>
          </a:xfrm>
          <a:prstGeom prst="ellipse">
            <a:avLst/>
          </a:prstGeom>
          <a:gradFill rotWithShape="0">
            <a:gsLst>
              <a:gs pos="0">
                <a:schemeClr val="hlink"/>
              </a:gs>
              <a:gs pos="100000">
                <a:srgbClr val="0000FF"/>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53" name="Oval 1078"/>
          <p:cNvSpPr>
            <a:spLocks noChangeArrowheads="1"/>
          </p:cNvSpPr>
          <p:nvPr/>
        </p:nvSpPr>
        <p:spPr bwMode="auto">
          <a:xfrm>
            <a:off x="9137518" y="4433450"/>
            <a:ext cx="330200" cy="274638"/>
          </a:xfrm>
          <a:prstGeom prst="ellipse">
            <a:avLst/>
          </a:prstGeom>
          <a:gradFill rotWithShape="0">
            <a:gsLst>
              <a:gs pos="0">
                <a:schemeClr val="hlink"/>
              </a:gs>
              <a:gs pos="100000">
                <a:srgbClr val="0000FF"/>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54" name="Oval 1079"/>
          <p:cNvSpPr>
            <a:spLocks noChangeArrowheads="1"/>
          </p:cNvSpPr>
          <p:nvPr/>
        </p:nvSpPr>
        <p:spPr bwMode="auto">
          <a:xfrm>
            <a:off x="7765918" y="5500250"/>
            <a:ext cx="330200" cy="274638"/>
          </a:xfrm>
          <a:prstGeom prst="ellipse">
            <a:avLst/>
          </a:prstGeom>
          <a:gradFill rotWithShape="0">
            <a:gsLst>
              <a:gs pos="0">
                <a:schemeClr val="hlink"/>
              </a:gs>
              <a:gs pos="100000">
                <a:srgbClr val="0000FF"/>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55" name="Oval 1080"/>
          <p:cNvSpPr>
            <a:spLocks noChangeArrowheads="1"/>
          </p:cNvSpPr>
          <p:nvPr/>
        </p:nvSpPr>
        <p:spPr bwMode="auto">
          <a:xfrm>
            <a:off x="8223119" y="2604650"/>
            <a:ext cx="206375" cy="173038"/>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56" name="Line 1081"/>
          <p:cNvSpPr>
            <a:spLocks noChangeShapeType="1"/>
          </p:cNvSpPr>
          <p:nvPr/>
        </p:nvSpPr>
        <p:spPr bwMode="auto">
          <a:xfrm flipH="1">
            <a:off x="7461118" y="2680850"/>
            <a:ext cx="762000" cy="153988"/>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57" name="Oval 1082"/>
          <p:cNvSpPr>
            <a:spLocks noChangeArrowheads="1"/>
          </p:cNvSpPr>
          <p:nvPr/>
        </p:nvSpPr>
        <p:spPr bwMode="auto">
          <a:xfrm>
            <a:off x="8908919" y="2604650"/>
            <a:ext cx="206375" cy="173038"/>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58" name="Line 1083"/>
          <p:cNvSpPr>
            <a:spLocks noChangeShapeType="1"/>
          </p:cNvSpPr>
          <p:nvPr/>
        </p:nvSpPr>
        <p:spPr bwMode="auto">
          <a:xfrm flipH="1" flipV="1">
            <a:off x="9137519" y="2757050"/>
            <a:ext cx="587375" cy="228600"/>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59" name="Oval 1084"/>
          <p:cNvSpPr>
            <a:spLocks noChangeArrowheads="1"/>
          </p:cNvSpPr>
          <p:nvPr/>
        </p:nvSpPr>
        <p:spPr bwMode="auto">
          <a:xfrm>
            <a:off x="7765919" y="3366650"/>
            <a:ext cx="206375" cy="173038"/>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60" name="Oval 1085"/>
          <p:cNvSpPr>
            <a:spLocks noChangeArrowheads="1"/>
          </p:cNvSpPr>
          <p:nvPr/>
        </p:nvSpPr>
        <p:spPr bwMode="auto">
          <a:xfrm>
            <a:off x="7918319" y="4052450"/>
            <a:ext cx="206375" cy="173038"/>
          </a:xfrm>
          <a:prstGeom prst="ellipse">
            <a:avLst/>
          </a:prstGeom>
          <a:gradFill rotWithShape="0">
            <a:gsLst>
              <a:gs pos="0">
                <a:srgbClr val="FFFF00"/>
              </a:gs>
              <a:gs pos="100000">
                <a:srgbClr val="FF0000"/>
              </a:gs>
            </a:gsLst>
            <a:path path="shape">
              <a:fillToRect l="50000" t="50000" r="50000" b="50000"/>
            </a:path>
          </a:gra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a:endParaRPr lang="en-US" sz="1600" b="1" dirty="0">
              <a:solidFill>
                <a:schemeClr val="tx2"/>
              </a:solidFill>
            </a:endParaRPr>
          </a:p>
        </p:txBody>
      </p:sp>
      <p:sp>
        <p:nvSpPr>
          <p:cNvPr id="61" name="Line 1086"/>
          <p:cNvSpPr>
            <a:spLocks noChangeShapeType="1"/>
          </p:cNvSpPr>
          <p:nvPr/>
        </p:nvSpPr>
        <p:spPr bwMode="auto">
          <a:xfrm flipH="1" flipV="1">
            <a:off x="7461118" y="2985650"/>
            <a:ext cx="304800" cy="381000"/>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2" name="Line 1087"/>
          <p:cNvSpPr>
            <a:spLocks noChangeShapeType="1"/>
          </p:cNvSpPr>
          <p:nvPr/>
        </p:nvSpPr>
        <p:spPr bwMode="auto">
          <a:xfrm flipH="1">
            <a:off x="7613518" y="4204850"/>
            <a:ext cx="304800" cy="228600"/>
          </a:xfrm>
          <a:prstGeom prst="line">
            <a:avLst/>
          </a:prstGeom>
          <a:noFill/>
          <a:ln w="12700">
            <a:solidFill>
              <a:srgbClr val="CC33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3" name="Line 1088"/>
          <p:cNvSpPr>
            <a:spLocks noChangeShapeType="1"/>
          </p:cNvSpPr>
          <p:nvPr/>
        </p:nvSpPr>
        <p:spPr bwMode="auto">
          <a:xfrm>
            <a:off x="4513165" y="6313777"/>
            <a:ext cx="381000" cy="0"/>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4" name="Line 4"/>
          <p:cNvSpPr>
            <a:spLocks noChangeShapeType="1"/>
          </p:cNvSpPr>
          <p:nvPr/>
        </p:nvSpPr>
        <p:spPr bwMode="auto">
          <a:xfrm flipH="1">
            <a:off x="5403718" y="2909450"/>
            <a:ext cx="1676400" cy="76200"/>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5" name="Line 5"/>
          <p:cNvSpPr>
            <a:spLocks noChangeShapeType="1"/>
          </p:cNvSpPr>
          <p:nvPr/>
        </p:nvSpPr>
        <p:spPr bwMode="auto">
          <a:xfrm flipH="1" flipV="1">
            <a:off x="7613518" y="2909450"/>
            <a:ext cx="2057400" cy="152400"/>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66" name="Line 6"/>
          <p:cNvSpPr>
            <a:spLocks noChangeShapeType="1"/>
          </p:cNvSpPr>
          <p:nvPr/>
        </p:nvSpPr>
        <p:spPr bwMode="auto">
          <a:xfrm flipH="1">
            <a:off x="8146918" y="5424050"/>
            <a:ext cx="2209800" cy="228600"/>
          </a:xfrm>
          <a:prstGeom prst="line">
            <a:avLst/>
          </a:prstGeom>
          <a:noFill/>
          <a:ln w="1270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p>
        </p:txBody>
      </p:sp>
    </p:spTree>
    <p:extLst>
      <p:ext uri="{BB962C8B-B14F-4D97-AF65-F5344CB8AC3E}">
        <p14:creationId xmlns:p14="http://schemas.microsoft.com/office/powerpoint/2010/main" val="2736360953"/>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dirty="0"/>
              <a:t>WPAN: IEEE 802.15 – additional developments 4</a:t>
            </a:r>
          </a:p>
        </p:txBody>
      </p:sp>
      <p:sp>
        <p:nvSpPr>
          <p:cNvPr id="343043" name="Rectangle 3"/>
          <p:cNvSpPr>
            <a:spLocks noGrp="1" noChangeArrowheads="1"/>
          </p:cNvSpPr>
          <p:nvPr>
            <p:ph idx="1"/>
          </p:nvPr>
        </p:nvSpPr>
        <p:spPr/>
        <p:txBody>
          <a:bodyPr>
            <a:normAutofit fontScale="92500" lnSpcReduction="10000"/>
          </a:bodyPr>
          <a:lstStyle/>
          <a:p>
            <a:pPr>
              <a:lnSpc>
                <a:spcPct val="80000"/>
              </a:lnSpc>
            </a:pPr>
            <a:r>
              <a:rPr lang="en-US" dirty="0"/>
              <a:t>802.15.4a:</a:t>
            </a:r>
          </a:p>
          <a:p>
            <a:pPr lvl="1">
              <a:lnSpc>
                <a:spcPct val="80000"/>
              </a:lnSpc>
            </a:pPr>
            <a:r>
              <a:rPr lang="en-US" sz="1600" dirty="0"/>
              <a:t>Alternative PHY with lower data rate as extension to 802.15.4</a:t>
            </a:r>
          </a:p>
          <a:p>
            <a:pPr lvl="1">
              <a:lnSpc>
                <a:spcPct val="80000"/>
              </a:lnSpc>
            </a:pPr>
            <a:r>
              <a:rPr lang="en-US" sz="1600" dirty="0"/>
              <a:t>Properties: precise localization (&lt; 1m precision), extremely low power consumption, longer range</a:t>
            </a:r>
          </a:p>
          <a:p>
            <a:pPr lvl="1">
              <a:lnSpc>
                <a:spcPct val="80000"/>
              </a:lnSpc>
            </a:pPr>
            <a:r>
              <a:rPr lang="en-US" sz="1600" dirty="0"/>
              <a:t>Two PHY alternatives</a:t>
            </a:r>
          </a:p>
          <a:p>
            <a:pPr lvl="2">
              <a:lnSpc>
                <a:spcPct val="80000"/>
              </a:lnSpc>
            </a:pPr>
            <a:r>
              <a:rPr lang="en-US" sz="1400" dirty="0"/>
              <a:t>UWB (Ultra Wideband): ultra short pulses, communication and localization</a:t>
            </a:r>
          </a:p>
          <a:p>
            <a:pPr lvl="2">
              <a:lnSpc>
                <a:spcPct val="80000"/>
              </a:lnSpc>
            </a:pPr>
            <a:r>
              <a:rPr lang="en-US" sz="1400" dirty="0"/>
              <a:t>CSS (Chirp Spread Spectrum): communication only</a:t>
            </a:r>
          </a:p>
          <a:p>
            <a:pPr>
              <a:lnSpc>
                <a:spcPct val="80000"/>
              </a:lnSpc>
            </a:pPr>
            <a:endParaRPr lang="en-US" dirty="0"/>
          </a:p>
          <a:p>
            <a:pPr>
              <a:lnSpc>
                <a:spcPct val="80000"/>
              </a:lnSpc>
            </a:pPr>
            <a:r>
              <a:rPr lang="en-US" dirty="0"/>
              <a:t>802.15.4b, c, d, e, f, g, … r, s:</a:t>
            </a:r>
          </a:p>
          <a:p>
            <a:pPr lvl="1">
              <a:lnSpc>
                <a:spcPct val="80000"/>
              </a:lnSpc>
            </a:pPr>
            <a:r>
              <a:rPr lang="en-US" sz="1600" dirty="0"/>
              <a:t>Extensions, corrections, and clarifications regarding 802.15.4</a:t>
            </a:r>
          </a:p>
          <a:p>
            <a:pPr lvl="1">
              <a:lnSpc>
                <a:spcPct val="80000"/>
              </a:lnSpc>
            </a:pPr>
            <a:r>
              <a:rPr lang="en-US" sz="1600" dirty="0"/>
              <a:t>Usage of new bands, more flexible security mechanisms</a:t>
            </a:r>
          </a:p>
          <a:p>
            <a:pPr lvl="1">
              <a:lnSpc>
                <a:spcPct val="80000"/>
              </a:lnSpc>
            </a:pPr>
            <a:r>
              <a:rPr lang="en-US" sz="1600" dirty="0"/>
              <a:t>RFID, smart utility neighborhood (high scalability)</a:t>
            </a:r>
          </a:p>
          <a:p>
            <a:pPr>
              <a:lnSpc>
                <a:spcPct val="80000"/>
              </a:lnSpc>
            </a:pPr>
            <a:endParaRPr lang="en-US" dirty="0"/>
          </a:p>
          <a:p>
            <a:pPr>
              <a:lnSpc>
                <a:spcPct val="80000"/>
              </a:lnSpc>
            </a:pPr>
            <a:r>
              <a:rPr lang="en-US" dirty="0"/>
              <a:t>802.15.5: Mesh Networking</a:t>
            </a:r>
          </a:p>
          <a:p>
            <a:pPr lvl="1">
              <a:lnSpc>
                <a:spcPct val="80000"/>
              </a:lnSpc>
            </a:pPr>
            <a:r>
              <a:rPr lang="en-US" sz="1600" dirty="0"/>
              <a:t>Partial meshes, full meshes</a:t>
            </a:r>
          </a:p>
          <a:p>
            <a:pPr lvl="1">
              <a:lnSpc>
                <a:spcPct val="80000"/>
              </a:lnSpc>
            </a:pPr>
            <a:r>
              <a:rPr lang="en-US" sz="1600" dirty="0"/>
              <a:t>Range extension, more robustness, longer battery live</a:t>
            </a:r>
          </a:p>
          <a:p>
            <a:pPr lvl="1">
              <a:lnSpc>
                <a:spcPct val="80000"/>
              </a:lnSpc>
            </a:pPr>
            <a:endParaRPr lang="en-US" sz="1600" dirty="0"/>
          </a:p>
          <a:p>
            <a:pPr>
              <a:lnSpc>
                <a:spcPct val="80000"/>
              </a:lnSpc>
            </a:pPr>
            <a:r>
              <a:rPr lang="en-US" dirty="0"/>
              <a:t>802.15.6: Body Area Networks</a:t>
            </a:r>
          </a:p>
          <a:p>
            <a:pPr lvl="1">
              <a:lnSpc>
                <a:spcPct val="80000"/>
              </a:lnSpc>
            </a:pPr>
            <a:r>
              <a:rPr lang="en-US" sz="1600" dirty="0"/>
              <a:t>Low power networks e.g. for medical or entertainment use</a:t>
            </a:r>
          </a:p>
          <a:p>
            <a:pPr lvl="1">
              <a:lnSpc>
                <a:spcPct val="80000"/>
              </a:lnSpc>
            </a:pPr>
            <a:endParaRPr lang="en-US" sz="1600" dirty="0"/>
          </a:p>
          <a:p>
            <a:pPr>
              <a:lnSpc>
                <a:spcPct val="80000"/>
              </a:lnSpc>
            </a:pPr>
            <a:r>
              <a:rPr lang="en-US" dirty="0"/>
              <a:t>802.15.7: Visible Light Communication ……………. and many, many more!</a:t>
            </a:r>
          </a:p>
          <a:p>
            <a:pPr>
              <a:lnSpc>
                <a:spcPct val="80000"/>
              </a:lnSpc>
            </a:pPr>
            <a:endParaRPr lang="en-US" dirty="0"/>
          </a:p>
          <a:p>
            <a:pPr>
              <a:lnSpc>
                <a:spcPct val="80000"/>
              </a:lnSpc>
            </a:pPr>
            <a:r>
              <a:rPr lang="en-US" dirty="0">
                <a:solidFill>
                  <a:srgbClr val="FF9900"/>
                </a:solidFill>
              </a:rPr>
              <a:t>Not all these working groups really create a standard, not all standards will be found in products later … see </a:t>
            </a:r>
            <a:r>
              <a:rPr lang="en-US" dirty="0">
                <a:solidFill>
                  <a:srgbClr val="FF9900"/>
                </a:solidFill>
                <a:hlinkClick r:id="rId3"/>
              </a:rPr>
              <a:t>http://www.ieee802.org/15/</a:t>
            </a:r>
            <a:r>
              <a:rPr lang="en-US" dirty="0">
                <a:solidFill>
                  <a:srgbClr val="FF9900"/>
                </a:solidFill>
              </a:rPr>
              <a:t> </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8" name="Rectangle 4"/>
          <p:cNvSpPr>
            <a:spLocks noGrp="1" noChangeArrowheads="1"/>
          </p:cNvSpPr>
          <p:nvPr>
            <p:ph type="title"/>
          </p:nvPr>
        </p:nvSpPr>
        <p:spPr/>
        <p:txBody>
          <a:bodyPr/>
          <a:lstStyle/>
          <a:p>
            <a:r>
              <a:rPr lang="en-US" dirty="0"/>
              <a:t>Some more IEEE standards for mobile communications</a:t>
            </a:r>
          </a:p>
        </p:txBody>
      </p:sp>
      <p:sp>
        <p:nvSpPr>
          <p:cNvPr id="344069" name="Rectangle 5"/>
          <p:cNvSpPr>
            <a:spLocks noGrp="1" noChangeArrowheads="1"/>
          </p:cNvSpPr>
          <p:nvPr>
            <p:ph idx="1"/>
          </p:nvPr>
        </p:nvSpPr>
        <p:spPr/>
        <p:txBody>
          <a:bodyPr/>
          <a:lstStyle/>
          <a:p>
            <a:pPr>
              <a:lnSpc>
                <a:spcPct val="80000"/>
              </a:lnSpc>
            </a:pPr>
            <a:r>
              <a:rPr lang="en-US" sz="2000" dirty="0"/>
              <a:t>IEEE 802.16: Broadband Wireless Access /  </a:t>
            </a:r>
            <a:r>
              <a:rPr lang="en-US" sz="2000" dirty="0" err="1"/>
              <a:t>WirelessMAN</a:t>
            </a:r>
            <a:r>
              <a:rPr lang="en-US" sz="2000" dirty="0"/>
              <a:t> / </a:t>
            </a:r>
            <a:r>
              <a:rPr lang="en-US" sz="2000" dirty="0" err="1"/>
              <a:t>WiMax</a:t>
            </a:r>
            <a:r>
              <a:rPr lang="en-US" sz="2000" dirty="0"/>
              <a:t> </a:t>
            </a:r>
            <a:r>
              <a:rPr lang="en-US" sz="2000" dirty="0">
                <a:solidFill>
                  <a:srgbClr val="FF9933"/>
                </a:solidFill>
              </a:rPr>
              <a:t>– hibernating (dead due to LTE…)</a:t>
            </a:r>
          </a:p>
          <a:p>
            <a:pPr lvl="1">
              <a:lnSpc>
                <a:spcPct val="80000"/>
              </a:lnSpc>
            </a:pPr>
            <a:r>
              <a:rPr lang="en-US" dirty="0"/>
              <a:t>Wireless distribution system, e.g., for the last mile, alternative to DSL</a:t>
            </a:r>
          </a:p>
          <a:p>
            <a:pPr lvl="1">
              <a:lnSpc>
                <a:spcPct val="80000"/>
              </a:lnSpc>
            </a:pPr>
            <a:r>
              <a:rPr lang="en-US" dirty="0"/>
              <a:t>75 </a:t>
            </a:r>
            <a:r>
              <a:rPr lang="en-US" dirty="0" err="1"/>
              <a:t>Mbit</a:t>
            </a:r>
            <a:r>
              <a:rPr lang="en-US" dirty="0"/>
              <a:t>/s up to 50 km LOS, up to 10 km NLOS; 2-66 GHz band</a:t>
            </a:r>
          </a:p>
          <a:p>
            <a:pPr lvl="1">
              <a:lnSpc>
                <a:spcPct val="80000"/>
              </a:lnSpc>
            </a:pPr>
            <a:r>
              <a:rPr lang="en-US" dirty="0"/>
              <a:t>Initial standards without roaming or mobility support</a:t>
            </a:r>
          </a:p>
          <a:p>
            <a:pPr lvl="1">
              <a:lnSpc>
                <a:spcPct val="80000"/>
              </a:lnSpc>
            </a:pPr>
            <a:r>
              <a:rPr lang="en-US" dirty="0"/>
              <a:t>802.16e adds mobility support, allows for roaming at 150 km/h</a:t>
            </a:r>
          </a:p>
          <a:p>
            <a:pPr>
              <a:lnSpc>
                <a:spcPct val="80000"/>
              </a:lnSpc>
            </a:pPr>
            <a:endParaRPr lang="en-US" sz="2000" dirty="0"/>
          </a:p>
          <a:p>
            <a:pPr>
              <a:lnSpc>
                <a:spcPct val="80000"/>
              </a:lnSpc>
            </a:pPr>
            <a:r>
              <a:rPr lang="en-US" sz="2000" dirty="0"/>
              <a:t>IEEE 802.19: Wireless Coexistence Working Group</a:t>
            </a:r>
          </a:p>
          <a:p>
            <a:pPr lvl="1">
              <a:lnSpc>
                <a:spcPct val="80000"/>
              </a:lnSpc>
            </a:pPr>
            <a:r>
              <a:rPr lang="en-US" sz="2000" dirty="0"/>
              <a:t>Standards for the coexistence between wireless standards of unlicensed devices</a:t>
            </a:r>
          </a:p>
          <a:p>
            <a:pPr>
              <a:lnSpc>
                <a:spcPct val="80000"/>
              </a:lnSpc>
            </a:pPr>
            <a:endParaRPr lang="en-US" sz="2000" dirty="0"/>
          </a:p>
          <a:p>
            <a:pPr>
              <a:lnSpc>
                <a:spcPct val="80000"/>
              </a:lnSpc>
            </a:pPr>
            <a:r>
              <a:rPr lang="en-US" sz="2000" dirty="0"/>
              <a:t>IEEE 802.20: Mobile Broadband Wireless Access (MBWA) Working Group </a:t>
            </a:r>
            <a:r>
              <a:rPr lang="en-US" sz="2000" dirty="0">
                <a:solidFill>
                  <a:srgbClr val="FF9933"/>
                </a:solidFill>
              </a:rPr>
              <a:t>- disbanded</a:t>
            </a:r>
          </a:p>
          <a:p>
            <a:pPr>
              <a:lnSpc>
                <a:spcPct val="80000"/>
              </a:lnSpc>
            </a:pPr>
            <a:endParaRPr lang="en-US" sz="2000" dirty="0"/>
          </a:p>
          <a:p>
            <a:pPr>
              <a:lnSpc>
                <a:spcPct val="80000"/>
              </a:lnSpc>
            </a:pPr>
            <a:r>
              <a:rPr lang="en-US" sz="2000" dirty="0"/>
              <a:t>IEEE 802.21: Media Independent Handover Interoperability </a:t>
            </a:r>
            <a:r>
              <a:rPr lang="en-US" sz="2000" dirty="0">
                <a:solidFill>
                  <a:srgbClr val="FF9933"/>
                </a:solidFill>
              </a:rPr>
              <a:t>- hibernating</a:t>
            </a:r>
          </a:p>
          <a:p>
            <a:pPr lvl="1">
              <a:lnSpc>
                <a:spcPct val="80000"/>
              </a:lnSpc>
            </a:pPr>
            <a:r>
              <a:rPr lang="en-US" dirty="0"/>
              <a:t>Standardize handover between different 802.x and/or non 802 networks</a:t>
            </a:r>
          </a:p>
          <a:p>
            <a:pPr>
              <a:lnSpc>
                <a:spcPct val="80000"/>
              </a:lnSpc>
            </a:pPr>
            <a:endParaRPr lang="en-US" sz="2000" dirty="0"/>
          </a:p>
          <a:p>
            <a:pPr>
              <a:lnSpc>
                <a:spcPct val="80000"/>
              </a:lnSpc>
            </a:pPr>
            <a:r>
              <a:rPr lang="en-US" sz="2000" dirty="0"/>
              <a:t>IEEE 802.22: Wireless Regional Area Networks (WRAN) </a:t>
            </a:r>
            <a:r>
              <a:rPr lang="en-US" sz="2000" dirty="0">
                <a:solidFill>
                  <a:srgbClr val="FF9933"/>
                </a:solidFill>
              </a:rPr>
              <a:t>- hibernating</a:t>
            </a:r>
            <a:endParaRPr lang="en-US" sz="2000" dirty="0"/>
          </a:p>
          <a:p>
            <a:pPr lvl="1">
              <a:lnSpc>
                <a:spcPct val="80000"/>
              </a:lnSpc>
            </a:pPr>
            <a:r>
              <a:rPr lang="en-US" dirty="0"/>
              <a:t>Radio-based PHY/MAC for use by license-exempt devices on a non-interfering basis in spectrum that is allocated to the TV Broadcast Service </a:t>
            </a:r>
          </a:p>
        </p:txBody>
      </p:sp>
      <p:sp>
        <p:nvSpPr>
          <p:cNvPr id="4" name="Fußzeilenplatzhalter 3"/>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Rectangle 5"/>
          <p:cNvSpPr>
            <a:spLocks noGrp="1" noChangeArrowheads="1"/>
          </p:cNvSpPr>
          <p:nvPr>
            <p:ph type="title"/>
          </p:nvPr>
        </p:nvSpPr>
        <p:spPr/>
        <p:txBody>
          <a:bodyPr/>
          <a:lstStyle/>
          <a:p>
            <a:r>
              <a:rPr lang="en-US"/>
              <a:t>RF Controllers – ISM bands</a:t>
            </a:r>
          </a:p>
        </p:txBody>
      </p:sp>
      <p:sp>
        <p:nvSpPr>
          <p:cNvPr id="149510" name="Rectangle 6"/>
          <p:cNvSpPr>
            <a:spLocks noGrp="1" noChangeArrowheads="1"/>
          </p:cNvSpPr>
          <p:nvPr>
            <p:ph sz="half" idx="1"/>
          </p:nvPr>
        </p:nvSpPr>
        <p:spPr/>
        <p:txBody>
          <a:bodyPr/>
          <a:lstStyle/>
          <a:p>
            <a:r>
              <a:rPr lang="en-US" sz="1800"/>
              <a:t>Data rate</a:t>
            </a:r>
          </a:p>
          <a:p>
            <a:pPr lvl="1"/>
            <a:r>
              <a:rPr lang="en-US" sz="1600"/>
              <a:t>Typ. up to 115 kbit/s (serial interface)</a:t>
            </a:r>
          </a:p>
          <a:p>
            <a:r>
              <a:rPr lang="en-US" sz="1800"/>
              <a:t>Transmission range</a:t>
            </a:r>
          </a:p>
          <a:p>
            <a:pPr lvl="1"/>
            <a:r>
              <a:rPr lang="en-US" sz="1600"/>
              <a:t>5-100 m, depending on power (typ. 10-500 mW) </a:t>
            </a:r>
          </a:p>
          <a:p>
            <a:r>
              <a:rPr lang="en-US" sz="1800"/>
              <a:t>Frequency</a:t>
            </a:r>
          </a:p>
          <a:p>
            <a:pPr lvl="1"/>
            <a:r>
              <a:rPr lang="en-US" sz="1600"/>
              <a:t>Typ. 27 (EU, US), 315 (US), 418 (EU), 426 (Japan), 433 (EU), 868 (EU), 915 (US) MHz (depending on regulations)</a:t>
            </a:r>
          </a:p>
          <a:p>
            <a:r>
              <a:rPr lang="en-US" sz="1800"/>
              <a:t>Security</a:t>
            </a:r>
          </a:p>
          <a:p>
            <a:pPr lvl="1"/>
            <a:r>
              <a:rPr lang="en-US" sz="1600"/>
              <a:t>Some products with added processors</a:t>
            </a:r>
          </a:p>
          <a:p>
            <a:r>
              <a:rPr lang="en-US" sz="1800"/>
              <a:t>Cost</a:t>
            </a:r>
          </a:p>
          <a:p>
            <a:pPr lvl="1"/>
            <a:r>
              <a:rPr lang="en-US" sz="1600"/>
              <a:t>Cheap: 10€-50€</a:t>
            </a:r>
          </a:p>
          <a:p>
            <a:r>
              <a:rPr lang="en-US" sz="1800"/>
              <a:t>Availability</a:t>
            </a:r>
          </a:p>
          <a:p>
            <a:pPr lvl="1"/>
            <a:r>
              <a:rPr lang="en-US" sz="1600"/>
              <a:t>Many products, many vendors</a:t>
            </a:r>
          </a:p>
        </p:txBody>
      </p:sp>
      <p:sp>
        <p:nvSpPr>
          <p:cNvPr id="149511" name="Rectangle 7"/>
          <p:cNvSpPr>
            <a:spLocks noGrp="1" noChangeArrowheads="1"/>
          </p:cNvSpPr>
          <p:nvPr>
            <p:ph sz="half" idx="2"/>
          </p:nvPr>
        </p:nvSpPr>
        <p:spPr/>
        <p:txBody>
          <a:bodyPr/>
          <a:lstStyle/>
          <a:p>
            <a:r>
              <a:rPr lang="en-US" sz="1800"/>
              <a:t>Connection set-up time</a:t>
            </a:r>
          </a:p>
          <a:p>
            <a:pPr lvl="1"/>
            <a:r>
              <a:rPr lang="en-US" sz="1600"/>
              <a:t>N/A</a:t>
            </a:r>
          </a:p>
          <a:p>
            <a:r>
              <a:rPr lang="en-US" sz="1800"/>
              <a:t>Quality of Service</a:t>
            </a:r>
          </a:p>
          <a:p>
            <a:pPr lvl="1"/>
            <a:r>
              <a:rPr lang="en-US" sz="1600"/>
              <a:t>none</a:t>
            </a:r>
          </a:p>
          <a:p>
            <a:r>
              <a:rPr lang="en-US" sz="1800"/>
              <a:t>Manageability</a:t>
            </a:r>
          </a:p>
          <a:p>
            <a:pPr lvl="1"/>
            <a:r>
              <a:rPr lang="en-US" sz="1600"/>
              <a:t>Very simple, same as serial interface</a:t>
            </a:r>
          </a:p>
          <a:p>
            <a:r>
              <a:rPr lang="en-US" sz="1800"/>
              <a:t>Special Advantages/Disadvantages</a:t>
            </a:r>
          </a:p>
          <a:p>
            <a:pPr lvl="1"/>
            <a:r>
              <a:rPr lang="en-US" sz="1600"/>
              <a:t>Advantage: very low cost, large experience, high volume available</a:t>
            </a:r>
          </a:p>
          <a:p>
            <a:pPr lvl="1"/>
            <a:r>
              <a:rPr lang="en-US" sz="1600"/>
              <a:t>Disadvantage: no QoS, crowded ISM bands (particularly 27 and 433 MHz), typ. no Medium Access Control, 418 MHz experiences interference with TETRA</a:t>
            </a:r>
          </a:p>
          <a:p>
            <a:endParaRPr lang="en-US" sz="1800"/>
          </a:p>
        </p:txBody>
      </p:sp>
      <p:sp>
        <p:nvSpPr>
          <p:cNvPr id="5" name="Fußzeilenplatzhalter 4"/>
          <p:cNvSpPr>
            <a:spLocks noGrp="1"/>
          </p:cNvSpPr>
          <p:nvPr>
            <p:ph type="ftr" sz="quarter" idx="10"/>
          </p:nvPr>
        </p:nvSpPr>
        <p:spPr/>
        <p:txBody>
          <a:bodyPr/>
          <a:lstStyle/>
          <a:p>
            <a:r>
              <a:rPr lang="en-US"/>
              <a:t>Prof. Dr.-Ing. Jochen H. Schiller    www.jochenschiller.de    Mobile Communications</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93|48.5"/>
</p:tagLst>
</file>

<file path=ppt/tags/tag2.xml><?xml version="1.0" encoding="utf-8"?>
<p:tagLst xmlns:a="http://schemas.openxmlformats.org/drawingml/2006/main" xmlns:r="http://schemas.openxmlformats.org/officeDocument/2006/relationships" xmlns:p="http://schemas.openxmlformats.org/presentationml/2006/main">
  <p:tag name="TIMING" val="|61.7|23.1"/>
</p:tagLst>
</file>

<file path=ppt/theme/theme1.xml><?xml version="1.0" encoding="utf-8"?>
<a:theme xmlns:a="http://schemas.openxmlformats.org/drawingml/2006/main" name="1_FU-Berlin-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Berlin-16zu9" id="{3DE36BF4-006A-4190-B5F1-ADA600A71A8F}" vid="{907B8B37-32E7-4D39-B3D5-4AC4B22343D9}"/>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C01-Introduction</Template>
  <TotalTime>0</TotalTime>
  <Words>12527</Words>
  <Application>Microsoft Office PowerPoint</Application>
  <PresentationFormat>Breitbild</PresentationFormat>
  <Paragraphs>2659</Paragraphs>
  <Slides>104</Slides>
  <Notes>73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3</vt:i4>
      </vt:variant>
      <vt:variant>
        <vt:lpstr>Folientitel</vt:lpstr>
      </vt:variant>
      <vt:variant>
        <vt:i4>104</vt:i4>
      </vt:variant>
    </vt:vector>
  </HeadingPairs>
  <TitlesOfParts>
    <vt:vector size="113" baseType="lpstr">
      <vt:lpstr>Arial</vt:lpstr>
      <vt:lpstr>Avenir Light</vt:lpstr>
      <vt:lpstr>Calibri</vt:lpstr>
      <vt:lpstr>Times New Roman</vt:lpstr>
      <vt:lpstr>Verdana</vt:lpstr>
      <vt:lpstr>1_FU-Berlin-16zu9</vt:lpstr>
      <vt:lpstr>Clip</vt:lpstr>
      <vt:lpstr>Document</vt:lpstr>
      <vt:lpstr>Bitmap Image</vt:lpstr>
      <vt:lpstr>Mobile Communications  Chapter 5: Wireless LANs</vt:lpstr>
      <vt:lpstr>Mobile Communication Technology according to IEEE (examples)</vt:lpstr>
      <vt:lpstr>Characteristics of wireless LANs</vt:lpstr>
      <vt:lpstr>Design goals for wireless LANs</vt:lpstr>
      <vt:lpstr>Comparison: infrastructure vs. ad-hoc vs. mesh networks</vt:lpstr>
      <vt:lpstr>802.11 – Classical architecture of an infrastructure network</vt:lpstr>
      <vt:lpstr>802.11 - Architecture of an ad-hoc network</vt:lpstr>
      <vt:lpstr>802.11 - Architecture of a mesh network</vt:lpstr>
      <vt:lpstr>IEEE standard 802.11</vt:lpstr>
      <vt:lpstr>802.11 - Layers and functions</vt:lpstr>
      <vt:lpstr>Questions &amp; Tasks</vt:lpstr>
      <vt:lpstr>802.11 - Physical layer (historical – not in standard any longer)</vt:lpstr>
      <vt:lpstr>DSSS PHY packet format (legacy)</vt:lpstr>
      <vt:lpstr>IEEE 802.11 HR/DSSS – PHY frame formats (was 802.11b)</vt:lpstr>
      <vt:lpstr>Channel selection (non-overlapping)</vt:lpstr>
      <vt:lpstr>IEEE 802.11 OFDM – PHY frame format (was 802.11a)</vt:lpstr>
      <vt:lpstr>Operating channels of 802.11a in Europe (examples)</vt:lpstr>
      <vt:lpstr>Operating channels for 802.11a / US U-NII (examples)</vt:lpstr>
      <vt:lpstr>OFDM in IEEE 802.11</vt:lpstr>
      <vt:lpstr>IEEE 802.11 ERP – PHY frame formats (was 802.11g)</vt:lpstr>
      <vt:lpstr>IEEE 802.11 HT – PHY frame formats (was 802.11n) – marketed as WiFi 4</vt:lpstr>
      <vt:lpstr>IEEE 802.11 HT – PHY frame formats (was 802.11n)</vt:lpstr>
      <vt:lpstr>Very High Throughput (VHT) PHY – uses OFDM (was 802.11ac)</vt:lpstr>
      <vt:lpstr>IEEE 802.11 VHT – High-speed for WLANs at 5 GHz – marketed as WiFi 5</vt:lpstr>
      <vt:lpstr>Questions &amp; Tasks</vt:lpstr>
      <vt:lpstr>802.11 - MAC layer architecture</vt:lpstr>
      <vt:lpstr>How to access the medium in 802.11</vt:lpstr>
      <vt:lpstr>802.11 - MAC Inter Frame Space</vt:lpstr>
      <vt:lpstr>802.11 - CSMA/CA access method I</vt:lpstr>
      <vt:lpstr>802.11 - Competing stations - simple version</vt:lpstr>
      <vt:lpstr>802.11 - CSMA/CA access method II</vt:lpstr>
      <vt:lpstr>802.11 – DCF with RTS/CTS</vt:lpstr>
      <vt:lpstr>Fragmentation</vt:lpstr>
      <vt:lpstr>802.11 – MAC Frame format</vt:lpstr>
      <vt:lpstr>MAC address format (examples)</vt:lpstr>
      <vt:lpstr>Special Frames: ACK, RTS, CTS</vt:lpstr>
      <vt:lpstr>Questions &amp; Tasks</vt:lpstr>
      <vt:lpstr>802.11 - MAC management</vt:lpstr>
      <vt:lpstr>Synchronization using a Beacon (infrastructure)</vt:lpstr>
      <vt:lpstr>Synchronization using a Beacon (ad-hoc)</vt:lpstr>
      <vt:lpstr>Power management</vt:lpstr>
      <vt:lpstr>Power saving with wake-up patterns (infrastructure)</vt:lpstr>
      <vt:lpstr>U-APSD – WMM Power Save</vt:lpstr>
      <vt:lpstr>802.11 - Roaming</vt:lpstr>
      <vt:lpstr>Faster roaming using 802.11k, .11r and .11v</vt:lpstr>
      <vt:lpstr>WLAN: IEEE 802.11 – some developments</vt:lpstr>
      <vt:lpstr>WLAN: IEEE 802.11 – some developments </vt:lpstr>
      <vt:lpstr>WLAN: IEEE 802.11 – some developments </vt:lpstr>
      <vt:lpstr>Current top standard IEEE 802.11ax – High Efficiency WLAN – marketed as WiFi 6(E)</vt:lpstr>
      <vt:lpstr>Improvements of 802.11ax over 802.11ac</vt:lpstr>
      <vt:lpstr>Data rates for 802.11ax</vt:lpstr>
      <vt:lpstr>Questions &amp; Tasks</vt:lpstr>
      <vt:lpstr>Bluetooth</vt:lpstr>
      <vt:lpstr>Bluetooth</vt:lpstr>
      <vt:lpstr>History and hi-tech…</vt:lpstr>
      <vt:lpstr>…and the real rune stone</vt:lpstr>
      <vt:lpstr>Bluetooth today - Overview</vt:lpstr>
      <vt:lpstr>Characteristics of the classical system – Bluetooth BR</vt:lpstr>
      <vt:lpstr>Piconet</vt:lpstr>
      <vt:lpstr>Forming a piconet</vt:lpstr>
      <vt:lpstr>Scatternet</vt:lpstr>
      <vt:lpstr>Bluetooth protocol stack – classical view</vt:lpstr>
      <vt:lpstr>Frequency selection during data transmission</vt:lpstr>
      <vt:lpstr>Baseband</vt:lpstr>
      <vt:lpstr>Classical SCO payload types</vt:lpstr>
      <vt:lpstr>Classical ACL Payload types</vt:lpstr>
      <vt:lpstr>Baseband data rates (examples)</vt:lpstr>
      <vt:lpstr>Questions &amp; Tasks</vt:lpstr>
      <vt:lpstr>Baseband link types</vt:lpstr>
      <vt:lpstr>Robustness</vt:lpstr>
      <vt:lpstr>Baseband states of a Bluetooth device</vt:lpstr>
      <vt:lpstr>Classical Example: Power consumption/CSR BlueCore2</vt:lpstr>
      <vt:lpstr>Example: Bluetooth/USB adapter (2002: 50€, today: some cents if integrated)</vt:lpstr>
      <vt:lpstr>L2CAP - Logical Link Control and Adaptation Protocol </vt:lpstr>
      <vt:lpstr>L2CAP logical channels</vt:lpstr>
      <vt:lpstr>L2CAP packet formats</vt:lpstr>
      <vt:lpstr>Security - simplified</vt:lpstr>
      <vt:lpstr>SDP – Service Discovery Protocol</vt:lpstr>
      <vt:lpstr>Additional protocols to support legacy protocols/apps.</vt:lpstr>
      <vt:lpstr>Profiles</vt:lpstr>
      <vt:lpstr>Questions &amp; Tasks</vt:lpstr>
      <vt:lpstr>Bluetooth versions</vt:lpstr>
      <vt:lpstr>Bluetooth Low Energy – this is not classical BT anymore!</vt:lpstr>
      <vt:lpstr>BLE Physical Channels</vt:lpstr>
      <vt:lpstr>BLE Packet Format – Example: Uncoded PHY LE 1M and LE 2M)</vt:lpstr>
      <vt:lpstr>BLE Advertisements</vt:lpstr>
      <vt:lpstr>BLE setting up ACL connections</vt:lpstr>
      <vt:lpstr>Example Roles and Topologies</vt:lpstr>
      <vt:lpstr>Link Layer State Diagram</vt:lpstr>
      <vt:lpstr>Questions &amp; Tasks</vt:lpstr>
      <vt:lpstr>WPAN: IEEE 802.15 – additional developments 1</vt:lpstr>
      <vt:lpstr>WPAN: IEEE 802.15 – additional developments 2</vt:lpstr>
      <vt:lpstr>WPAN: IEEE 802.15 – additional developments 3</vt:lpstr>
      <vt:lpstr>Zigbee</vt:lpstr>
      <vt:lpstr>Zigbee Technical Specifications</vt:lpstr>
      <vt:lpstr>Zigbee Network Topology Example – Centralized Security</vt:lpstr>
      <vt:lpstr>WPAN: IEEE 802.15 – additional developments 4</vt:lpstr>
      <vt:lpstr>Some more IEEE standards for mobile communications</vt:lpstr>
      <vt:lpstr>RF Controllers – ISM bands</vt:lpstr>
      <vt:lpstr>ISM band interference</vt:lpstr>
      <vt:lpstr>802.11 vs.(?) 802.15/Bluetooth – a problem from the beginning?</vt:lpstr>
      <vt:lpstr>Overview – who is where?</vt:lpstr>
      <vt:lpstr>Mechanisms for Interference avoidance in the ISM band – Example Bluetooth</vt:lpstr>
      <vt:lpstr>Questions &amp; Tasks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LANs</dc:title>
  <dc:subject/>
  <dc:creator/>
  <cp:keywords>mobile communication, WLAN, wireless LANs</cp:keywords>
  <cp:lastModifiedBy/>
  <cp:revision>1</cp:revision>
  <dcterms:created xsi:type="dcterms:W3CDTF">2020-04-07T12:14:09Z</dcterms:created>
  <dcterms:modified xsi:type="dcterms:W3CDTF">2020-06-24T18:36:01Z</dcterms:modified>
  <cp:category>lecture</cp:category>
</cp:coreProperties>
</file>